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3" r:id="rId1"/>
    <p:sldMasterId id="2147483781" r:id="rId2"/>
  </p:sldMasterIdLst>
  <p:notesMasterIdLst>
    <p:notesMasterId r:id="rId23"/>
  </p:notesMasterIdLst>
  <p:handoutMasterIdLst>
    <p:handoutMasterId r:id="rId24"/>
  </p:handoutMasterIdLst>
  <p:sldIdLst>
    <p:sldId id="433" r:id="rId3"/>
    <p:sldId id="344" r:id="rId4"/>
    <p:sldId id="430" r:id="rId5"/>
    <p:sldId id="364" r:id="rId6"/>
    <p:sldId id="441" r:id="rId7"/>
    <p:sldId id="442" r:id="rId8"/>
    <p:sldId id="443" r:id="rId9"/>
    <p:sldId id="444" r:id="rId10"/>
    <p:sldId id="445" r:id="rId11"/>
    <p:sldId id="446" r:id="rId12"/>
    <p:sldId id="447" r:id="rId13"/>
    <p:sldId id="448" r:id="rId14"/>
    <p:sldId id="374" r:id="rId15"/>
    <p:sldId id="449" r:id="rId16"/>
    <p:sldId id="452" r:id="rId17"/>
    <p:sldId id="421" r:id="rId18"/>
    <p:sldId id="440" r:id="rId19"/>
    <p:sldId id="413" r:id="rId20"/>
    <p:sldId id="265" r:id="rId21"/>
    <p:sldId id="435" r:id="rId22"/>
  </p:sldIdLst>
  <p:sldSz cx="12195175" cy="6858000"/>
  <p:notesSz cx="6858000" cy="9144000"/>
  <p:defaultTextStyle>
    <a:defPPr>
      <a:defRPr lang="de-DE"/>
    </a:defPPr>
    <a:lvl1pPr marL="0" algn="l" defTabSz="1088776" rtl="0" eaLnBrk="1" latinLnBrk="0" hangingPunct="1">
      <a:defRPr lang="de-DE" sz="2100" kern="1200">
        <a:solidFill>
          <a:schemeClr val="tx1"/>
        </a:solidFill>
        <a:latin typeface="Arial"/>
        <a:ea typeface="+mn-ea"/>
        <a:cs typeface="+mn-cs"/>
      </a:defRPr>
    </a:lvl1pPr>
    <a:lvl2pPr marL="544388" algn="l" defTabSz="1088776" rtl="0" eaLnBrk="1" latinLnBrk="0" hangingPunct="1">
      <a:buClr>
        <a:srgbClr val="FDB913"/>
      </a:buClr>
      <a:buSzPct val="100000"/>
      <a:buFont typeface="wingdings"/>
      <a:buChar char=""/>
      <a:defRPr lang="de-DE" sz="2100" kern="1200">
        <a:solidFill>
          <a:schemeClr val="tx1"/>
        </a:solidFill>
        <a:latin typeface="Arial"/>
        <a:ea typeface="+mn-ea"/>
        <a:cs typeface="+mn-cs"/>
      </a:defRPr>
    </a:lvl2pPr>
    <a:lvl3pPr marL="1088776" algn="l" defTabSz="1088776" rtl="0" eaLnBrk="1" latinLnBrk="0" hangingPunct="1">
      <a:buClr>
        <a:srgbClr val="666666"/>
      </a:buClr>
      <a:buSzPct val="80000"/>
      <a:buFont typeface="Wingdings"/>
      <a:buChar char="n"/>
      <a:defRPr lang="de-DE" sz="1700" kern="1200">
        <a:solidFill>
          <a:schemeClr val="tx1"/>
        </a:solidFill>
        <a:latin typeface="Arial"/>
        <a:ea typeface="+mn-ea"/>
        <a:cs typeface="+mn-cs"/>
      </a:defRPr>
    </a:lvl3pPr>
    <a:lvl4pPr marL="1633164" algn="l" defTabSz="1088776" rtl="0" eaLnBrk="1" latinLnBrk="0" hangingPunct="1">
      <a:buClr>
        <a:srgbClr val="666666"/>
      </a:buClr>
      <a:buSzPct val="80000"/>
      <a:buFont typeface="Arial"/>
      <a:buChar char=""/>
      <a:defRPr lang="de-DE" sz="1400" kern="1200">
        <a:solidFill>
          <a:schemeClr val="tx1"/>
        </a:solidFill>
        <a:latin typeface="Arial"/>
        <a:ea typeface="+mn-ea"/>
        <a:cs typeface="+mn-cs"/>
      </a:defRPr>
    </a:lvl4pPr>
    <a:lvl5pPr marL="2177552" algn="l" defTabSz="1088776" rtl="0" eaLnBrk="1" latinLnBrk="0" hangingPunct="1">
      <a:buClr>
        <a:srgbClr val="666666"/>
      </a:buClr>
      <a:buSzPct val="80000"/>
      <a:buFont typeface="Arial"/>
      <a:buChar char=""/>
      <a:defRPr lang="de-DE" sz="1200" kern="1200">
        <a:solidFill>
          <a:schemeClr val="tx1"/>
        </a:solidFill>
        <a:latin typeface="Arial"/>
        <a:ea typeface="+mn-ea"/>
        <a:cs typeface="+mn-cs"/>
      </a:defRPr>
    </a:lvl5pPr>
    <a:lvl6pPr marL="2721940" algn="l" defTabSz="1088776" rtl="0" eaLnBrk="1" latinLnBrk="0" hangingPunct="1">
      <a:defRPr sz="2100" kern="1200">
        <a:solidFill>
          <a:schemeClr val="tx1"/>
        </a:solidFill>
        <a:latin typeface="+mn-lt"/>
        <a:ea typeface="+mn-ea"/>
        <a:cs typeface="+mn-cs"/>
      </a:defRPr>
    </a:lvl6pPr>
    <a:lvl7pPr marL="3266328" algn="l" defTabSz="1088776" rtl="0" eaLnBrk="1" latinLnBrk="0" hangingPunct="1">
      <a:defRPr sz="2100" kern="1200">
        <a:solidFill>
          <a:schemeClr val="tx1"/>
        </a:solidFill>
        <a:latin typeface="+mn-lt"/>
        <a:ea typeface="+mn-ea"/>
        <a:cs typeface="+mn-cs"/>
      </a:defRPr>
    </a:lvl7pPr>
    <a:lvl8pPr marL="3810716" algn="l" defTabSz="1088776" rtl="0" eaLnBrk="1" latinLnBrk="0" hangingPunct="1">
      <a:defRPr sz="2100" kern="1200">
        <a:solidFill>
          <a:schemeClr val="tx1"/>
        </a:solidFill>
        <a:latin typeface="+mn-lt"/>
        <a:ea typeface="+mn-ea"/>
        <a:cs typeface="+mn-cs"/>
      </a:defRPr>
    </a:lvl8pPr>
    <a:lvl9pPr marL="4355104" algn="l" defTabSz="1088776" rtl="0" eaLnBrk="1" latinLnBrk="0" hangingPunct="1">
      <a:defRPr sz="21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1" userDrawn="1">
          <p15:clr>
            <a:srgbClr val="A4A3A4"/>
          </p15:clr>
        </p15:guide>
        <p15:guide id="2" orient="horz" pos="216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ouza Mattos, Leo" initials="SML" lastIdx="2" clrIdx="0">
    <p:extLst>
      <p:ext uri="{19B8F6BF-5375-455C-9EA6-DF929625EA0E}">
        <p15:presenceInfo xmlns:p15="http://schemas.microsoft.com/office/powerpoint/2012/main" userId="S::leo.souza.mattos@sap.com::a7934cdb-aa07-4381-9ce7-4a5ef0bf8e5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00195A"/>
    <a:srgbClr val="0F46A7"/>
    <a:srgbClr val="970A82"/>
    <a:srgbClr val="FF3399"/>
    <a:srgbClr val="FF0000"/>
    <a:srgbClr val="FFFFFF"/>
    <a:srgbClr val="FEE3A1"/>
    <a:srgbClr val="FFF1D0"/>
    <a:srgbClr val="FFF8E7"/>
    <a:srgbClr val="FECE5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0A15ACC-097C-B249-8325-DB63192CE0A6}" v="1" dt="2019-04-15T16:33:54.612"/>
  </p1510:revLst>
</p1510:revInfo>
</file>

<file path=ppt/tableStyles.xml><?xml version="1.0" encoding="utf-8"?>
<a:tblStyleLst xmlns:a="http://schemas.openxmlformats.org/drawingml/2006/main" def="{2D5ABB26-0587-4C30-8999-92F81FD0307C}">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009" autoAdjust="0"/>
    <p:restoredTop sz="94694" autoAdjust="0"/>
  </p:normalViewPr>
  <p:slideViewPr>
    <p:cSldViewPr snapToGrid="0" showGuides="1">
      <p:cViewPr varScale="1">
        <p:scale>
          <a:sx n="128" d="100"/>
          <a:sy n="128" d="100"/>
        </p:scale>
        <p:origin x="640" y="176"/>
      </p:cViewPr>
      <p:guideLst>
        <p:guide pos="3841"/>
        <p:guide orient="horz" pos="2160"/>
      </p:guideLst>
    </p:cSldViewPr>
  </p:slideViewPr>
  <p:outlineViewPr>
    <p:cViewPr>
      <p:scale>
        <a:sx n="33" d="100"/>
        <a:sy n="33" d="100"/>
      </p:scale>
      <p:origin x="0" y="-8357"/>
    </p:cViewPr>
  </p:outlineViewPr>
  <p:notesTextViewPr>
    <p:cViewPr>
      <p:scale>
        <a:sx n="100" d="100"/>
        <a:sy n="100" d="100"/>
      </p:scale>
      <p:origin x="0" y="0"/>
    </p:cViewPr>
  </p:notesTextViewPr>
  <p:sorterViewPr>
    <p:cViewPr varScale="1">
      <p:scale>
        <a:sx n="1" d="1"/>
        <a:sy n="1" d="1"/>
      </p:scale>
      <p:origin x="0" y="0"/>
    </p:cViewPr>
  </p:sorterViewPr>
  <p:notesViewPr>
    <p:cSldViewPr snapToGrid="0" showGuides="1">
      <p:cViewPr varScale="1">
        <p:scale>
          <a:sx n="92" d="100"/>
          <a:sy n="92" d="100"/>
        </p:scale>
        <p:origin x="4042" y="7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commentAuthors" Target="commentAuthor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handoutMaster" Target="handoutMasters/handout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notesMaster" Target="notesMasters/notesMaster1.xml"/><Relationship Id="rId28"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microsoft.com/office/2015/10/relationships/revisionInfo" Target="revisionInfo.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ouza Mattos, Leo" userId="a7934cdb-aa07-4381-9ce7-4a5ef0bf8e50" providerId="ADAL" clId="{00A15ACC-097C-B249-8325-DB63192CE0A6}"/>
    <pc:docChg chg="addSld modSld">
      <pc:chgData name="Souza Mattos, Leo" userId="a7934cdb-aa07-4381-9ce7-4a5ef0bf8e50" providerId="ADAL" clId="{00A15ACC-097C-B249-8325-DB63192CE0A6}" dt="2019-04-15T16:33:54.612" v="0"/>
      <pc:docMkLst>
        <pc:docMk/>
      </pc:docMkLst>
      <pc:sldChg chg="add">
        <pc:chgData name="Souza Mattos, Leo" userId="a7934cdb-aa07-4381-9ce7-4a5ef0bf8e50" providerId="ADAL" clId="{00A15ACC-097C-B249-8325-DB63192CE0A6}" dt="2019-04-15T16:33:54.612" v="0"/>
        <pc:sldMkLst>
          <pc:docMk/>
          <pc:sldMk cId="3628305300" sldId="265"/>
        </pc:sldMkLst>
      </pc:sldChg>
      <pc:sldChg chg="add">
        <pc:chgData name="Souza Mattos, Leo" userId="a7934cdb-aa07-4381-9ce7-4a5ef0bf8e50" providerId="ADAL" clId="{00A15ACC-097C-B249-8325-DB63192CE0A6}" dt="2019-04-15T16:33:54.612" v="0"/>
        <pc:sldMkLst>
          <pc:docMk/>
          <pc:sldMk cId="2605583284" sldId="435"/>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1943100" y="8685213"/>
            <a:ext cx="2971800" cy="457200"/>
          </a:xfrm>
          <a:prstGeom prst="rect">
            <a:avLst/>
          </a:prstGeom>
        </p:spPr>
        <p:txBody>
          <a:bodyPr vert="horz" lIns="91440" tIns="45720" rIns="91440" bIns="45720" rtlCol="0" anchor="b"/>
          <a:lstStyle>
            <a:lvl1pPr algn="r">
              <a:defRPr sz="1200"/>
            </a:lvl1pPr>
          </a:lstStyle>
          <a:p>
            <a:pPr algn="ctr"/>
            <a:fld id="{47855BD9-AF71-426C-9B9B-B0E52B88852E}" type="slidenum">
              <a:rPr lang="de-DE" sz="1000" smtClean="0"/>
              <a:pPr algn="ctr"/>
              <a:t>‹#›</a:t>
            </a:fld>
            <a:endParaRPr lang="de-DE" sz="1000" dirty="0"/>
          </a:p>
        </p:txBody>
      </p:sp>
    </p:spTree>
    <p:extLst>
      <p:ext uri="{BB962C8B-B14F-4D97-AF65-F5344CB8AC3E}">
        <p14:creationId xmlns:p14="http://schemas.microsoft.com/office/powerpoint/2010/main" val="23599324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547688" y="612775"/>
            <a:ext cx="5762625" cy="3241675"/>
          </a:xfrm>
          <a:prstGeom prst="rect">
            <a:avLst/>
          </a:prstGeom>
          <a:noFill/>
          <a:ln w="12700">
            <a:solidFill>
              <a:prstClr val="black"/>
            </a:solidFill>
          </a:ln>
        </p:spPr>
        <p:txBody>
          <a:bodyPr vert="horz" lIns="91440" tIns="45720" rIns="91440" bIns="45720" rtlCol="0" anchor="ctr"/>
          <a:lstStyle/>
          <a:p>
            <a:endParaRPr lang="de-DE" dirty="0"/>
          </a:p>
        </p:txBody>
      </p:sp>
      <p:sp>
        <p:nvSpPr>
          <p:cNvPr id="5" name="Notes Placeholder 4"/>
          <p:cNvSpPr>
            <a:spLocks noGrp="1"/>
          </p:cNvSpPr>
          <p:nvPr>
            <p:ph type="body" sz="quarter" idx="3"/>
          </p:nvPr>
        </p:nvSpPr>
        <p:spPr>
          <a:xfrm>
            <a:off x="549000" y="4120162"/>
            <a:ext cx="5760000" cy="4563560"/>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a:t>
            </a:r>
          </a:p>
        </p:txBody>
      </p:sp>
      <p:sp>
        <p:nvSpPr>
          <p:cNvPr id="7" name="Slide Number Placeholder 6"/>
          <p:cNvSpPr>
            <a:spLocks noGrp="1"/>
          </p:cNvSpPr>
          <p:nvPr>
            <p:ph type="sldNum" sz="quarter" idx="5"/>
          </p:nvPr>
        </p:nvSpPr>
        <p:spPr>
          <a:xfrm>
            <a:off x="2957512" y="8935722"/>
            <a:ext cx="942976" cy="205358"/>
          </a:xfrm>
          <a:prstGeom prst="rect">
            <a:avLst/>
          </a:prstGeom>
        </p:spPr>
        <p:txBody>
          <a:bodyPr vert="horz" lIns="91440" tIns="45720" rIns="91440" bIns="45720" rtlCol="0" anchor="b"/>
          <a:lstStyle>
            <a:lvl1pPr algn="ctr">
              <a:defRPr sz="800"/>
            </a:lvl1pPr>
          </a:lstStyle>
          <a:p>
            <a:fld id="{7D8C2C35-2B8A-446E-BEC0-FD36716C29AC}" type="slidenum">
              <a:rPr lang="de-DE" smtClean="0"/>
              <a:pPr/>
              <a:t>‹#›</a:t>
            </a:fld>
            <a:endParaRPr lang="de-DE" dirty="0"/>
          </a:p>
        </p:txBody>
      </p:sp>
    </p:spTree>
    <p:extLst>
      <p:ext uri="{BB962C8B-B14F-4D97-AF65-F5344CB8AC3E}">
        <p14:creationId xmlns:p14="http://schemas.microsoft.com/office/powerpoint/2010/main" val="2847385487"/>
      </p:ext>
    </p:extLst>
  </p:cSld>
  <p:clrMap bg1="lt1" tx1="dk1" bg2="lt2" tx2="dk2" accent1="accent1" accent2="accent2" accent3="accent3" accent4="accent4" accent5="accent5" accent6="accent6" hlink="hlink" folHlink="folHlink"/>
  <p:notesStyle>
    <a:lvl1pPr marL="0" algn="l" defTabSz="1088776" rtl="0" eaLnBrk="1" latinLnBrk="0" hangingPunct="1">
      <a:defRPr sz="1400" kern="1200">
        <a:solidFill>
          <a:schemeClr val="tx1"/>
        </a:solidFill>
        <a:latin typeface="+mn-lt"/>
        <a:ea typeface="+mn-ea"/>
        <a:cs typeface="+mn-cs"/>
      </a:defRPr>
    </a:lvl1pPr>
    <a:lvl2pPr marL="180000" indent="-180000" algn="l" defTabSz="1088776" rtl="0" eaLnBrk="1" latinLnBrk="0" hangingPunct="1">
      <a:buClr>
        <a:schemeClr val="accent1"/>
      </a:buClr>
      <a:buSzPct val="100000"/>
      <a:buFont typeface="Wingdings" pitchFamily="2" charset="2"/>
      <a:buChar char=""/>
      <a:defRPr sz="1400" kern="1200">
        <a:solidFill>
          <a:schemeClr val="tx1"/>
        </a:solidFill>
        <a:latin typeface="+mn-lt"/>
        <a:ea typeface="+mn-ea"/>
        <a:cs typeface="+mn-cs"/>
      </a:defRPr>
    </a:lvl2pPr>
    <a:lvl3pPr marL="360000" indent="-180000" algn="l" defTabSz="1088776" rtl="0" eaLnBrk="1" latinLnBrk="0" hangingPunct="1">
      <a:buClr>
        <a:schemeClr val="accent2"/>
      </a:buClr>
      <a:buSzPct val="80000"/>
      <a:buFont typeface="Symbol" pitchFamily="18" charset="2"/>
      <a:buChar char="-"/>
      <a:defRPr sz="1200" kern="1200">
        <a:solidFill>
          <a:schemeClr val="tx1"/>
        </a:solidFill>
        <a:latin typeface="+mn-lt"/>
        <a:ea typeface="+mn-ea"/>
        <a:cs typeface="+mn-cs"/>
      </a:defRPr>
    </a:lvl3pPr>
    <a:lvl4pPr marL="674815" indent="-158780" algn="l" defTabSz="1088776" rtl="0" eaLnBrk="1" latinLnBrk="0" hangingPunct="1">
      <a:buClr>
        <a:schemeClr val="accent2"/>
      </a:buClr>
      <a:buFont typeface="Arial" pitchFamily="34" charset="0"/>
      <a:buChar char="–"/>
      <a:defRPr sz="1200" kern="1200">
        <a:solidFill>
          <a:schemeClr val="tx1"/>
        </a:solidFill>
        <a:latin typeface="+mn-lt"/>
        <a:ea typeface="+mn-ea"/>
        <a:cs typeface="+mn-cs"/>
      </a:defRPr>
    </a:lvl4pPr>
    <a:lvl5pPr marL="2177552" algn="l" defTabSz="1088776" rtl="0" eaLnBrk="1" latinLnBrk="0" hangingPunct="1">
      <a:defRPr sz="1400" kern="1200">
        <a:solidFill>
          <a:schemeClr val="tx1"/>
        </a:solidFill>
        <a:latin typeface="+mn-lt"/>
        <a:ea typeface="+mn-ea"/>
        <a:cs typeface="+mn-cs"/>
      </a:defRPr>
    </a:lvl5pPr>
    <a:lvl6pPr marL="2721940" algn="l" defTabSz="1088776" rtl="0" eaLnBrk="1" latinLnBrk="0" hangingPunct="1">
      <a:defRPr sz="1400" kern="1200">
        <a:solidFill>
          <a:schemeClr val="tx1"/>
        </a:solidFill>
        <a:latin typeface="+mn-lt"/>
        <a:ea typeface="+mn-ea"/>
        <a:cs typeface="+mn-cs"/>
      </a:defRPr>
    </a:lvl6pPr>
    <a:lvl7pPr marL="3266328" algn="l" defTabSz="1088776" rtl="0" eaLnBrk="1" latinLnBrk="0" hangingPunct="1">
      <a:defRPr sz="1400" kern="1200">
        <a:solidFill>
          <a:schemeClr val="tx1"/>
        </a:solidFill>
        <a:latin typeface="+mn-lt"/>
        <a:ea typeface="+mn-ea"/>
        <a:cs typeface="+mn-cs"/>
      </a:defRPr>
    </a:lvl7pPr>
    <a:lvl8pPr marL="3810716" algn="l" defTabSz="1088776" rtl="0" eaLnBrk="1" latinLnBrk="0" hangingPunct="1">
      <a:defRPr sz="1400" kern="1200">
        <a:solidFill>
          <a:schemeClr val="tx1"/>
        </a:solidFill>
        <a:latin typeface="+mn-lt"/>
        <a:ea typeface="+mn-ea"/>
        <a:cs typeface="+mn-cs"/>
      </a:defRPr>
    </a:lvl8pPr>
    <a:lvl9pPr marL="4355104" algn="l" defTabSz="1088776" rtl="0" eaLnBrk="1" latinLnBrk="0" hangingPunct="1">
      <a:defRPr sz="1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de-DE" smtClean="0"/>
              <a:pPr/>
              <a:t>2</a:t>
            </a:fld>
            <a:endParaRPr lang="de-DE" dirty="0"/>
          </a:p>
        </p:txBody>
      </p:sp>
      <p:sp>
        <p:nvSpPr>
          <p:cNvPr id="9" name="Slide Image Placeholder 8"/>
          <p:cNvSpPr>
            <a:spLocks noGrp="1" noRot="1" noChangeAspect="1"/>
          </p:cNvSpPr>
          <p:nvPr>
            <p:ph type="sldImg"/>
          </p:nvPr>
        </p:nvSpPr>
        <p:spPr>
          <a:xfrm>
            <a:off x="547688" y="612775"/>
            <a:ext cx="5762625" cy="3241675"/>
          </a:xfrm>
        </p:spPr>
      </p:sp>
      <p:sp>
        <p:nvSpPr>
          <p:cNvPr id="10" name="Notes Placeholder 9"/>
          <p:cNvSpPr>
            <a:spLocks noGrp="1"/>
          </p:cNvSpPr>
          <p:nvPr>
            <p:ph type="body" idx="1"/>
          </p:nvPr>
        </p:nvSpPr>
        <p:spPr/>
        <p:txBody>
          <a:bodyPr>
            <a:normAutofit/>
          </a:bodyPr>
          <a:lstStyle/>
          <a:p>
            <a:endParaRPr lang="en-US"/>
          </a:p>
        </p:txBody>
      </p:sp>
    </p:spTree>
    <p:extLst>
      <p:ext uri="{BB962C8B-B14F-4D97-AF65-F5344CB8AC3E}">
        <p14:creationId xmlns:p14="http://schemas.microsoft.com/office/powerpoint/2010/main" val="9796219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088776" rtl="0" eaLnBrk="1" fontAlgn="auto" latinLnBrk="0" hangingPunct="1">
              <a:lnSpc>
                <a:spcPct val="100000"/>
              </a:lnSpc>
              <a:spcBef>
                <a:spcPts val="0"/>
              </a:spcBef>
              <a:spcAft>
                <a:spcPts val="0"/>
              </a:spcAft>
              <a:buClrTx/>
              <a:buSzTx/>
              <a:buFontTx/>
              <a:buNone/>
              <a:tabLst/>
              <a:defRPr/>
            </a:pPr>
            <a:r>
              <a:rPr lang="en-US" sz="1400" dirty="0"/>
              <a:t>The Kanban method does not prescribe a certain setup or procedure. You can overlay Kanban properties on top of your existing workflow or process to bring your issues to light so that you can introduce positive change over time. This makes it very easy to begin a Kanban implementation as you do not have to make sweeping changes</a:t>
            </a:r>
          </a:p>
          <a:p>
            <a:pPr marL="0" marR="0" lvl="0" indent="0" algn="l" defTabSz="1088776" rtl="0" eaLnBrk="1" fontAlgn="auto" latinLnBrk="0" hangingPunct="1">
              <a:lnSpc>
                <a:spcPct val="100000"/>
              </a:lnSpc>
              <a:spcBef>
                <a:spcPts val="0"/>
              </a:spcBef>
              <a:spcAft>
                <a:spcPts val="0"/>
              </a:spcAft>
              <a:buClrTx/>
              <a:buSzTx/>
              <a:buFontTx/>
              <a:buNone/>
              <a:tabLst/>
              <a:defRPr/>
            </a:pPr>
            <a:endParaRPr lang="en-US" sz="1400" dirty="0"/>
          </a:p>
          <a:p>
            <a:pPr marL="0" marR="0" lvl="0" indent="0" algn="l" defTabSz="1088776" rtl="0" eaLnBrk="1" fontAlgn="auto" latinLnBrk="0" hangingPunct="1">
              <a:lnSpc>
                <a:spcPct val="100000"/>
              </a:lnSpc>
              <a:spcBef>
                <a:spcPts val="0"/>
              </a:spcBef>
              <a:spcAft>
                <a:spcPts val="0"/>
              </a:spcAft>
              <a:buClrTx/>
              <a:buSzTx/>
              <a:buFontTx/>
              <a:buNone/>
              <a:tabLst/>
              <a:defRPr/>
            </a:pPr>
            <a:r>
              <a:rPr lang="en-US" sz="1400" b="0" i="0" kern="1200" dirty="0">
                <a:solidFill>
                  <a:schemeClr val="tx1"/>
                </a:solidFill>
                <a:effectLst/>
                <a:latin typeface="+mn-lt"/>
                <a:ea typeface="+mn-ea"/>
                <a:cs typeface="+mn-cs"/>
              </a:rPr>
              <a:t>Kanban recognizes that there may be value in the existing process, roles, responsibilities, &amp; titles. You have existing pieces in the way you do what you do that are working properly and worth preserving. Kanban doesn’t prohibit change, but it doesn’t prescribe it either. If you do make changes, Kanban encourages incremental change. Incremental change doesn’t create the level of fear that impedes progress, which allows you to generate broader support for your Kanban implementation. It also makes it easier to implement Kanban. Small course corrections are also just inherently easier than altering the complete process.</a:t>
            </a:r>
          </a:p>
          <a:p>
            <a:pPr marL="0" marR="0" lvl="0" indent="0" algn="l" defTabSz="1088776" rtl="0" eaLnBrk="1" fontAlgn="auto" latinLnBrk="0" hangingPunct="1">
              <a:lnSpc>
                <a:spcPct val="100000"/>
              </a:lnSpc>
              <a:spcBef>
                <a:spcPts val="0"/>
              </a:spcBef>
              <a:spcAft>
                <a:spcPts val="0"/>
              </a:spcAft>
              <a:buClrTx/>
              <a:buSzTx/>
              <a:buFontTx/>
              <a:buNone/>
              <a:tabLst/>
              <a:defRPr/>
            </a:pPr>
            <a:endParaRPr lang="en-US" sz="1400" b="0" i="0" kern="1200" dirty="0">
              <a:solidFill>
                <a:schemeClr val="tx1"/>
              </a:solidFill>
              <a:effectLst/>
              <a:latin typeface="+mn-lt"/>
              <a:ea typeface="+mn-ea"/>
              <a:cs typeface="+mn-cs"/>
            </a:endParaRPr>
          </a:p>
          <a:p>
            <a:pPr marL="0" marR="0" lvl="0" indent="0" algn="l" defTabSz="1088776" rtl="0" eaLnBrk="1" fontAlgn="auto" latinLnBrk="0" hangingPunct="1">
              <a:lnSpc>
                <a:spcPct val="100000"/>
              </a:lnSpc>
              <a:spcBef>
                <a:spcPts val="0"/>
              </a:spcBef>
              <a:spcAft>
                <a:spcPts val="0"/>
              </a:spcAft>
              <a:buClrTx/>
              <a:buSzTx/>
              <a:buFontTx/>
              <a:buNone/>
              <a:tabLst/>
              <a:defRPr/>
            </a:pPr>
            <a:endParaRPr lang="en-US" sz="1400" dirty="0"/>
          </a:p>
          <a:p>
            <a:endParaRPr lang="en-US" dirty="0"/>
          </a:p>
          <a:p>
            <a:endParaRPr lang="en-US" dirty="0"/>
          </a:p>
        </p:txBody>
      </p:sp>
      <p:sp>
        <p:nvSpPr>
          <p:cNvPr id="4" name="Slide Number Placeholder 3"/>
          <p:cNvSpPr>
            <a:spLocks noGrp="1"/>
          </p:cNvSpPr>
          <p:nvPr>
            <p:ph type="sldNum" sz="quarter" idx="5"/>
          </p:nvPr>
        </p:nvSpPr>
        <p:spPr/>
        <p:txBody>
          <a:bodyPr/>
          <a:lstStyle/>
          <a:p>
            <a:fld id="{7D8C2C35-2B8A-446E-BEC0-FD36716C29AC}" type="slidenum">
              <a:rPr lang="de-DE" smtClean="0"/>
              <a:pPr/>
              <a:t>14</a:t>
            </a:fld>
            <a:endParaRPr lang="de-DE" dirty="0"/>
          </a:p>
        </p:txBody>
      </p:sp>
    </p:spTree>
    <p:extLst>
      <p:ext uri="{BB962C8B-B14F-4D97-AF65-F5344CB8AC3E}">
        <p14:creationId xmlns:p14="http://schemas.microsoft.com/office/powerpoint/2010/main" val="18917068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400" b="0" i="0" kern="1200" dirty="0">
                <a:solidFill>
                  <a:schemeClr val="tx1"/>
                </a:solidFill>
                <a:effectLst/>
                <a:latin typeface="+mn-lt"/>
                <a:ea typeface="+mn-ea"/>
                <a:cs typeface="+mn-cs"/>
              </a:rPr>
              <a:t>You have to visualize and map out the process that is being followed to complete work. This will give you – and everyone in the organization, not just the members of the team – more than a glimpse of the whole process. This way, they will be knowledgeable about all its aspects, so they can contribute more. This will also be useful in monitoring the progress of work of a team.</a:t>
            </a:r>
          </a:p>
          <a:p>
            <a:r>
              <a:rPr lang="en-US" sz="1400" b="0" i="0" kern="1200" dirty="0">
                <a:solidFill>
                  <a:schemeClr val="tx1"/>
                </a:solidFill>
                <a:effectLst/>
                <a:latin typeface="+mn-lt"/>
                <a:ea typeface="+mn-ea"/>
                <a:cs typeface="+mn-cs"/>
              </a:rPr>
              <a:t>Use </a:t>
            </a:r>
            <a:r>
              <a:rPr lang="en-US" sz="1400" b="1" i="0" kern="1200" dirty="0" err="1">
                <a:solidFill>
                  <a:schemeClr val="tx1"/>
                </a:solidFill>
                <a:effectLst/>
                <a:latin typeface="+mn-lt"/>
                <a:ea typeface="+mn-ea"/>
                <a:cs typeface="+mn-cs"/>
              </a:rPr>
              <a:t>kanban</a:t>
            </a:r>
            <a:r>
              <a:rPr lang="en-US" sz="1400" b="1" i="0" kern="1200" dirty="0">
                <a:solidFill>
                  <a:schemeClr val="tx1"/>
                </a:solidFill>
                <a:effectLst/>
                <a:latin typeface="+mn-lt"/>
                <a:ea typeface="+mn-ea"/>
                <a:cs typeface="+mn-cs"/>
              </a:rPr>
              <a:t> cards</a:t>
            </a:r>
            <a:r>
              <a:rPr lang="en-US" sz="1400" b="0" i="0" kern="1200" dirty="0">
                <a:solidFill>
                  <a:schemeClr val="tx1"/>
                </a:solidFill>
                <a:effectLst/>
                <a:latin typeface="+mn-lt"/>
                <a:ea typeface="+mn-ea"/>
                <a:cs typeface="+mn-cs"/>
              </a:rPr>
              <a:t> or sticky notes to represent the work that will be done. If the processes are simple enough, mapping it out should be just as simple, with straight vertical lines down the board. However, in the event that the processes are quite complex, it may require both vertical and horizontal lines, often intersecting each other at some points.</a:t>
            </a:r>
          </a:p>
          <a:p>
            <a:endParaRPr lang="en-US" sz="1400" b="0" i="0" kern="1200" dirty="0">
              <a:solidFill>
                <a:schemeClr val="tx1"/>
              </a:solidFill>
              <a:effectLst/>
              <a:latin typeface="+mn-lt"/>
              <a:ea typeface="+mn-ea"/>
              <a:cs typeface="+mn-cs"/>
            </a:endParaRPr>
          </a:p>
          <a:p>
            <a:r>
              <a:rPr lang="en-US" sz="1400" b="0" i="0" kern="1200" dirty="0">
                <a:solidFill>
                  <a:schemeClr val="tx1"/>
                </a:solidFill>
                <a:effectLst/>
                <a:latin typeface="+mn-lt"/>
                <a:ea typeface="+mn-ea"/>
                <a:cs typeface="+mn-cs"/>
              </a:rPr>
              <a:t>We have mentioned earlier that one of the benefits of using the Kanban method is that work in progress becomes limited. When designing your </a:t>
            </a:r>
            <a:r>
              <a:rPr lang="en-US" sz="1400" b="0" i="0" kern="1200" dirty="0" err="1">
                <a:solidFill>
                  <a:schemeClr val="tx1"/>
                </a:solidFill>
                <a:effectLst/>
                <a:latin typeface="+mn-lt"/>
                <a:ea typeface="+mn-ea"/>
                <a:cs typeface="+mn-cs"/>
              </a:rPr>
              <a:t>kanban</a:t>
            </a:r>
            <a:r>
              <a:rPr lang="en-US" sz="1400" b="0" i="0" kern="1200" dirty="0">
                <a:solidFill>
                  <a:schemeClr val="tx1"/>
                </a:solidFill>
                <a:effectLst/>
                <a:latin typeface="+mn-lt"/>
                <a:ea typeface="+mn-ea"/>
                <a:cs typeface="+mn-cs"/>
              </a:rPr>
              <a:t> board, you have to set initial work in progress limits, meaning, at any point in time, the “CURRENT”, “WIP”, “IN PROGRESS” or “IN WORK” section (depending on what title or label you have chosen) should have only a maximum number of sticky notes.</a:t>
            </a:r>
          </a:p>
          <a:p>
            <a:endParaRPr lang="en-US" dirty="0"/>
          </a:p>
        </p:txBody>
      </p:sp>
      <p:sp>
        <p:nvSpPr>
          <p:cNvPr id="4" name="Slide Number Placeholder 3"/>
          <p:cNvSpPr>
            <a:spLocks noGrp="1"/>
          </p:cNvSpPr>
          <p:nvPr>
            <p:ph type="sldNum" sz="quarter" idx="5"/>
          </p:nvPr>
        </p:nvSpPr>
        <p:spPr/>
        <p:txBody>
          <a:bodyPr/>
          <a:lstStyle/>
          <a:p>
            <a:fld id="{7D8C2C35-2B8A-446E-BEC0-FD36716C29AC}" type="slidenum">
              <a:rPr lang="de-DE" smtClean="0"/>
              <a:pPr/>
              <a:t>16</a:t>
            </a:fld>
            <a:endParaRPr lang="de-DE" dirty="0"/>
          </a:p>
        </p:txBody>
      </p:sp>
    </p:spTree>
    <p:extLst>
      <p:ext uri="{BB962C8B-B14F-4D97-AF65-F5344CB8AC3E}">
        <p14:creationId xmlns:p14="http://schemas.microsoft.com/office/powerpoint/2010/main" val="17382935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7D8C2C35-2B8A-446E-BEC0-FD36716C29AC}" type="slidenum">
              <a:rPr lang="de-DE" smtClean="0"/>
              <a:pPr/>
              <a:t>19</a:t>
            </a:fld>
            <a:endParaRPr lang="de-DE" dirty="0"/>
          </a:p>
        </p:txBody>
      </p:sp>
      <p:sp>
        <p:nvSpPr>
          <p:cNvPr id="6" name="Slide Image Placeholder 5"/>
          <p:cNvSpPr>
            <a:spLocks noGrp="1" noRot="1" noChangeAspect="1"/>
          </p:cNvSpPr>
          <p:nvPr>
            <p:ph type="sldImg"/>
          </p:nvPr>
        </p:nvSpPr>
        <p:spPr>
          <a:xfrm>
            <a:off x="547688" y="612775"/>
            <a:ext cx="5762625" cy="3241675"/>
          </a:xfrm>
        </p:spPr>
      </p:sp>
      <p:sp>
        <p:nvSpPr>
          <p:cNvPr id="7" name="Notes Placeholder 6"/>
          <p:cNvSpPr>
            <a:spLocks noGrp="1"/>
          </p:cNvSpPr>
          <p:nvPr>
            <p:ph type="body" idx="1"/>
          </p:nvPr>
        </p:nvSpPr>
        <p:spPr/>
        <p:txBody>
          <a:bodyPr>
            <a:normAutofit/>
          </a:bodyPr>
          <a:lstStyle/>
          <a:p>
            <a:endParaRPr lang="en-US"/>
          </a:p>
        </p:txBody>
      </p:sp>
    </p:spTree>
    <p:extLst>
      <p:ext uri="{BB962C8B-B14F-4D97-AF65-F5344CB8AC3E}">
        <p14:creationId xmlns:p14="http://schemas.microsoft.com/office/powerpoint/2010/main" val="27248761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hyperlink" Target="https://www.sap.com/copyright" TargetMode="External"/><Relationship Id="rId7" Type="http://schemas.openxmlformats.org/officeDocument/2006/relationships/hyperlink" Target="https://www.youtube.com/user/SAP" TargetMode="External"/><Relationship Id="rId12"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3.png"/><Relationship Id="rId11" Type="http://schemas.openxmlformats.org/officeDocument/2006/relationships/hyperlink" Target="https://www.facebook.com/SAP" TargetMode="External"/><Relationship Id="rId5" Type="http://schemas.openxmlformats.org/officeDocument/2006/relationships/hyperlink" Target="https://www.linkedin.com/company/sap" TargetMode="External"/><Relationship Id="rId10" Type="http://schemas.openxmlformats.org/officeDocument/2006/relationships/image" Target="../media/image5.png"/><Relationship Id="rId4" Type="http://schemas.openxmlformats.org/officeDocument/2006/relationships/hyperlink" Target="https://www.sap.com/registration/contact.html" TargetMode="External"/><Relationship Id="rId9" Type="http://schemas.openxmlformats.org/officeDocument/2006/relationships/hyperlink" Target="https://twitter.com/sap" TargetMode="External"/></Relationships>
</file>

<file path=ppt/slideLayouts/_rels/slideLayout2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2.png"/><Relationship Id="rId7" Type="http://schemas.openxmlformats.org/officeDocument/2006/relationships/hyperlink" Target="https://www.youtube.com/user/SAP" TargetMode="External"/><Relationship Id="rId12" Type="http://schemas.openxmlformats.org/officeDocument/2006/relationships/image" Target="../media/image6.png"/><Relationship Id="rId2" Type="http://schemas.openxmlformats.org/officeDocument/2006/relationships/hyperlink" Target="https://www.sap.com/germany/registration/contact.html" TargetMode="External"/><Relationship Id="rId1" Type="http://schemas.openxmlformats.org/officeDocument/2006/relationships/slideMaster" Target="../slideMasters/slideMaster1.xml"/><Relationship Id="rId6" Type="http://schemas.openxmlformats.org/officeDocument/2006/relationships/image" Target="../media/image3.png"/><Relationship Id="rId11" Type="http://schemas.openxmlformats.org/officeDocument/2006/relationships/hyperlink" Target="https://www.facebook.com/SAP" TargetMode="External"/><Relationship Id="rId5" Type="http://schemas.openxmlformats.org/officeDocument/2006/relationships/hyperlink" Target="https://www.linkedin.com/company/sap" TargetMode="External"/><Relationship Id="rId10" Type="http://schemas.openxmlformats.org/officeDocument/2006/relationships/image" Target="../media/image5.png"/><Relationship Id="rId4" Type="http://schemas.openxmlformats.org/officeDocument/2006/relationships/hyperlink" Target="https://www.sap.com/corporate/de/legal/copyright.html" TargetMode="External"/><Relationship Id="rId9" Type="http://schemas.openxmlformats.org/officeDocument/2006/relationships/hyperlink" Target="https://twitter.com/sap" TargetMode="Externa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 with Image or Illustration">
    <p:bg>
      <p:bgRef idx="1001">
        <a:schemeClr val="bg1"/>
      </p:bgRef>
    </p:bg>
    <p:spTree>
      <p:nvGrpSpPr>
        <p:cNvPr id="1" name=""/>
        <p:cNvGrpSpPr/>
        <p:nvPr/>
      </p:nvGrpSpPr>
      <p:grpSpPr>
        <a:xfrm>
          <a:off x="0" y="0"/>
          <a:ext cx="0" cy="0"/>
          <a:chOff x="0" y="0"/>
          <a:chExt cx="0" cy="0"/>
        </a:xfrm>
      </p:grpSpPr>
      <p:pic>
        <p:nvPicPr>
          <p:cNvPr id="6" name="SAP Logo" descr="SAP Logo" title="SAP Logo"/>
          <p:cNvPicPr>
            <a:picLocks noChangeAspect="1"/>
          </p:cNvPicPr>
          <p:nvPr userDrawn="1"/>
        </p:nvPicPr>
        <p:blipFill>
          <a:blip r:embed="rId2"/>
          <a:stretch>
            <a:fillRect/>
          </a:stretch>
        </p:blipFill>
        <p:spPr>
          <a:xfrm>
            <a:off x="9950552" y="6217668"/>
            <a:ext cx="1963636" cy="360000"/>
          </a:xfrm>
          <a:prstGeom prst="rect">
            <a:avLst/>
          </a:prstGeom>
        </p:spPr>
      </p:pic>
      <p:sp>
        <p:nvSpPr>
          <p:cNvPr id="13" name="Classification"/>
          <p:cNvSpPr txBox="1"/>
          <p:nvPr userDrawn="1"/>
        </p:nvSpPr>
        <p:spPr>
          <a:xfrm>
            <a:off x="288000" y="5769666"/>
            <a:ext cx="4204855" cy="138499"/>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dirty="0"/>
              <a:t>INTERNAL</a:t>
            </a:r>
          </a:p>
        </p:txBody>
      </p:sp>
      <p:sp>
        <p:nvSpPr>
          <p:cNvPr id="19" name="Speaker"/>
          <p:cNvSpPr>
            <a:spLocks noGrp="1"/>
          </p:cNvSpPr>
          <p:nvPr userDrawn="1">
            <p:ph type="subTitle" idx="1" hasCustomPrompt="1"/>
          </p:nvPr>
        </p:nvSpPr>
        <p:spPr bwMode="black">
          <a:xfrm>
            <a:off x="288000" y="5130489"/>
            <a:ext cx="11626188"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2019</a:t>
            </a:r>
          </a:p>
        </p:txBody>
      </p:sp>
      <p:sp>
        <p:nvSpPr>
          <p:cNvPr id="3" name="Title"/>
          <p:cNvSpPr>
            <a:spLocks noGrp="1"/>
          </p:cNvSpPr>
          <p:nvPr>
            <p:ph type="title" hasCustomPrompt="1"/>
          </p:nvPr>
        </p:nvSpPr>
        <p:spPr>
          <a:xfrm>
            <a:off x="288000" y="4024430"/>
            <a:ext cx="11626188" cy="997196"/>
          </a:xfrm>
        </p:spPr>
        <p:txBody>
          <a:bodyPr vert="horz" wrap="square" lIns="0" tIns="0" rIns="0" bIns="0" rtlCol="0">
            <a:noAutofit/>
          </a:bodyPr>
          <a:lstStyle>
            <a:lvl1pPr>
              <a:lnSpc>
                <a:spcPct val="90000"/>
              </a:lnSpc>
              <a:defRPr lang="de-DE" sz="3600" dirty="0">
                <a:latin typeface="+mn-lt"/>
                <a:ea typeface="+mn-ea"/>
                <a:cs typeface="+mn-cs"/>
              </a:defRPr>
            </a:lvl1pPr>
          </a:lstStyle>
          <a:p>
            <a:pPr lvl="0"/>
            <a:r>
              <a:rPr lang="en-US" dirty="0"/>
              <a:t>Presentation Title </a:t>
            </a:r>
            <a:br>
              <a:rPr lang="en-US" dirty="0"/>
            </a:br>
            <a:r>
              <a:rPr lang="en-US" dirty="0"/>
              <a:t>Goes Here and Here.</a:t>
            </a:r>
          </a:p>
        </p:txBody>
      </p:sp>
      <p:sp>
        <p:nvSpPr>
          <p:cNvPr id="5" name="Title Image Placeholder" descr="Placeholder title image" title="Title image"/>
          <p:cNvSpPr>
            <a:spLocks noGrp="1"/>
          </p:cNvSpPr>
          <p:nvPr>
            <p:ph type="pic" sz="quarter" idx="12" hasCustomPrompt="1"/>
          </p:nvPr>
        </p:nvSpPr>
        <p:spPr bwMode="gray">
          <a:xfrm>
            <a:off x="1" y="0"/>
            <a:ext cx="12193200" cy="3430006"/>
          </a:xfrm>
          <a:noFill/>
        </p:spPr>
        <p:txBody>
          <a:bodyPr tIns="504000"/>
          <a:lstStyle>
            <a:lvl1pPr algn="ctr">
              <a:defRPr sz="1600">
                <a:solidFill>
                  <a:schemeClr val="tx1"/>
                </a:solidFill>
              </a:defRPr>
            </a:lvl1pPr>
          </a:lstStyle>
          <a:p>
            <a:r>
              <a:rPr lang="en-US" dirty="0"/>
              <a:t>Click to insert title image or illustration</a:t>
            </a:r>
          </a:p>
        </p:txBody>
      </p:sp>
    </p:spTree>
    <p:extLst>
      <p:ext uri="{BB962C8B-B14F-4D97-AF65-F5344CB8AC3E}">
        <p14:creationId xmlns:p14="http://schemas.microsoft.com/office/powerpoint/2010/main" val="2452717617"/>
      </p:ext>
    </p:extLst>
  </p:cSld>
  <p:clrMapOvr>
    <a:overrideClrMapping bg1="dk1" tx1="lt1" bg2="dk2" tx2="lt2" accent1="accent1" accent2="accent2" accent3="accent3" accent4="accent4" accent5="accent5" accent6="accent6" hlink="hlink" folHlink="folHlink"/>
  </p:clrMapOvr>
  <p:extLst mod="1">
    <p:ext uri="{DCECCB84-F9BA-43D5-87BE-67443E8EF086}">
      <p15:sldGuideLst xmlns:p15="http://schemas.microsoft.com/office/powerpoint/2012/main">
        <p15:guide id="1" pos="7505" userDrawn="1">
          <p15:clr>
            <a:srgbClr val="FBAE40"/>
          </p15:clr>
        </p15:guide>
        <p15:guide id="2" orient="horz" pos="4144" userDrawn="1">
          <p15:clr>
            <a:srgbClr val="FBAE40"/>
          </p15:clr>
        </p15:guide>
        <p15:guide id="3" orient="horz" pos="2162" userDrawn="1">
          <p15:clr>
            <a:srgbClr val="FBAE40"/>
          </p15:clr>
        </p15:guide>
        <p15:guide id="4" pos="181" userDrawn="1">
          <p15:clr>
            <a:srgbClr val="FBAE40"/>
          </p15:clr>
        </p15:guide>
        <p15:guide id="5" orient="horz" pos="2534" userDrawn="1">
          <p15:clr>
            <a:srgbClr val="FBAE40"/>
          </p15:clr>
        </p15:guide>
        <p15:guide id="6" orient="horz" pos="3181" userDrawn="1">
          <p15:clr>
            <a:srgbClr val="FBAE40"/>
          </p15:clr>
        </p15:guide>
        <p15:guide id="7" orient="horz" pos="3232" userDrawn="1">
          <p15:clr>
            <a:srgbClr val="FBAE40"/>
          </p15:clr>
        </p15:guide>
        <p15:guide id="8" orient="horz" pos="3504"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Text: 3 Columns">
    <p:spTree>
      <p:nvGrpSpPr>
        <p:cNvPr id="1" name=""/>
        <p:cNvGrpSpPr/>
        <p:nvPr/>
      </p:nvGrpSpPr>
      <p:grpSpPr>
        <a:xfrm>
          <a:off x="0" y="0"/>
          <a:ext cx="0" cy="0"/>
          <a:chOff x="0" y="0"/>
          <a:chExt cx="0" cy="0"/>
        </a:xfrm>
      </p:grpSpPr>
      <p:sp>
        <p:nvSpPr>
          <p:cNvPr id="7" name="Text Placeholder - column 3"/>
          <p:cNvSpPr>
            <a:spLocks noGrp="1"/>
          </p:cNvSpPr>
          <p:nvPr>
            <p:ph type="body" sz="quarter" idx="13" hasCustomPrompt="1"/>
          </p:nvPr>
        </p:nvSpPr>
        <p:spPr>
          <a:xfrm>
            <a:off x="8126477" y="1620000"/>
            <a:ext cx="3564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 column 2"/>
          <p:cNvSpPr>
            <a:spLocks noGrp="1"/>
          </p:cNvSpPr>
          <p:nvPr>
            <p:ph type="body" sz="quarter" idx="12" hasCustomPrompt="1"/>
          </p:nvPr>
        </p:nvSpPr>
        <p:spPr>
          <a:xfrm>
            <a:off x="4315238" y="1620000"/>
            <a:ext cx="3564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 column 1"/>
          <p:cNvSpPr>
            <a:spLocks noGrp="1"/>
          </p:cNvSpPr>
          <p:nvPr>
            <p:ph type="body" sz="quarter" idx="10" hasCustomPrompt="1"/>
          </p:nvPr>
        </p:nvSpPr>
        <p:spPr>
          <a:xfrm>
            <a:off x="504000" y="1620000"/>
            <a:ext cx="3564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866416376"/>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pos="2563" userDrawn="1">
          <p15:clr>
            <a:srgbClr val="FBAE40"/>
          </p15:clr>
        </p15:guide>
        <p15:guide id="4" pos="2717" userDrawn="1">
          <p15:clr>
            <a:srgbClr val="FBAE40"/>
          </p15:clr>
        </p15:guide>
        <p15:guide id="5" pos="4964" userDrawn="1">
          <p15:clr>
            <a:srgbClr val="FBAE40"/>
          </p15:clr>
        </p15:guide>
        <p15:guide id="6" pos="5119" userDrawn="1">
          <p15:clr>
            <a:srgbClr val="FBAE40"/>
          </p15:clr>
        </p15:guide>
        <p15:guide id="7" pos="7364" userDrawn="1">
          <p15:clr>
            <a:srgbClr val="FBAE40"/>
          </p15:clr>
        </p15:guide>
        <p15:guide id="8" orient="horz" pos="551" userDrawn="1">
          <p15:clr>
            <a:srgbClr val="FBAE40"/>
          </p15:clr>
        </p15:guide>
        <p15:guide id="9" orient="horz" pos="1020" userDrawn="1">
          <p15:clr>
            <a:srgbClr val="FBAE40"/>
          </p15:clr>
        </p15:guide>
        <p15:guide id="10" orient="horz" pos="399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 Columns - Text and Images">
    <p:spTree>
      <p:nvGrpSpPr>
        <p:cNvPr id="1" name=""/>
        <p:cNvGrpSpPr/>
        <p:nvPr/>
      </p:nvGrpSpPr>
      <p:grpSpPr>
        <a:xfrm>
          <a:off x="0" y="0"/>
          <a:ext cx="0" cy="0"/>
          <a:chOff x="0" y="0"/>
          <a:chExt cx="0" cy="0"/>
        </a:xfrm>
      </p:grpSpPr>
      <p:sp>
        <p:nvSpPr>
          <p:cNvPr id="17" name="Text placeholder 2"/>
          <p:cNvSpPr>
            <a:spLocks noGrp="1"/>
          </p:cNvSpPr>
          <p:nvPr>
            <p:ph type="body" sz="quarter" idx="13" hasCustomPrompt="1"/>
          </p:nvPr>
        </p:nvSpPr>
        <p:spPr>
          <a:xfrm>
            <a:off x="6362477" y="4770000"/>
            <a:ext cx="5328000" cy="156600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8" name="Picture Placeholder 2"/>
          <p:cNvSpPr>
            <a:spLocks noGrp="1"/>
          </p:cNvSpPr>
          <p:nvPr>
            <p:ph type="pic" sz="quarter" idx="14" hasCustomPrompt="1"/>
          </p:nvPr>
        </p:nvSpPr>
        <p:spPr bwMode="gray">
          <a:xfrm>
            <a:off x="6362477" y="1620000"/>
            <a:ext cx="5328000" cy="2631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3" name="Text placeholder 1"/>
          <p:cNvSpPr>
            <a:spLocks noGrp="1"/>
          </p:cNvSpPr>
          <p:nvPr>
            <p:ph type="body" sz="quarter" idx="10" hasCustomPrompt="1"/>
          </p:nvPr>
        </p:nvSpPr>
        <p:spPr>
          <a:xfrm>
            <a:off x="504000" y="4770000"/>
            <a:ext cx="5328000" cy="156600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5" name="Picture Placeholder 1"/>
          <p:cNvSpPr>
            <a:spLocks noGrp="1"/>
          </p:cNvSpPr>
          <p:nvPr>
            <p:ph type="pic" sz="quarter" idx="12" hasCustomPrompt="1"/>
          </p:nvPr>
        </p:nvSpPr>
        <p:spPr bwMode="gray">
          <a:xfrm>
            <a:off x="504000" y="1620000"/>
            <a:ext cx="5328000" cy="2631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2"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504941297"/>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orient="horz" pos="551" userDrawn="1">
          <p15:clr>
            <a:srgbClr val="FBAE40"/>
          </p15:clr>
        </p15:guide>
        <p15:guide id="4" orient="horz" pos="1020" userDrawn="1">
          <p15:clr>
            <a:srgbClr val="FBAE40"/>
          </p15:clr>
        </p15:guide>
        <p15:guide id="5" orient="horz" pos="2678" userDrawn="1">
          <p15:clr>
            <a:srgbClr val="FBAE40"/>
          </p15:clr>
        </p15:guide>
        <p15:guide id="6" orient="horz" pos="3004" userDrawn="1">
          <p15:clr>
            <a:srgbClr val="FBAE40"/>
          </p15:clr>
        </p15:guide>
        <p15:guide id="7" orient="horz" pos="3991" userDrawn="1">
          <p15:clr>
            <a:srgbClr val="FBAE40"/>
          </p15:clr>
        </p15:guide>
        <p15:guide id="8" pos="3682" userDrawn="1">
          <p15:clr>
            <a:srgbClr val="FBAE40"/>
          </p15:clr>
        </p15:guide>
        <p15:guide id="9" pos="4000" userDrawn="1">
          <p15:clr>
            <a:srgbClr val="FBAE40"/>
          </p15:clr>
        </p15:guide>
        <p15:guide id="10" pos="7364"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 Columns - Text and Images">
    <p:spTree>
      <p:nvGrpSpPr>
        <p:cNvPr id="1" name=""/>
        <p:cNvGrpSpPr/>
        <p:nvPr/>
      </p:nvGrpSpPr>
      <p:grpSpPr>
        <a:xfrm>
          <a:off x="0" y="0"/>
          <a:ext cx="0" cy="0"/>
          <a:chOff x="0" y="0"/>
          <a:chExt cx="0" cy="0"/>
        </a:xfrm>
      </p:grpSpPr>
      <p:sp>
        <p:nvSpPr>
          <p:cNvPr id="17" name="Text placeholder 3"/>
          <p:cNvSpPr>
            <a:spLocks noGrp="1"/>
          </p:cNvSpPr>
          <p:nvPr>
            <p:ph type="body" sz="quarter" idx="13" hasCustomPrompt="1"/>
          </p:nvPr>
        </p:nvSpPr>
        <p:spPr>
          <a:xfrm>
            <a:off x="8299277" y="4354921"/>
            <a:ext cx="3391200" cy="1981079"/>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8" name="Picture placeholder 3"/>
          <p:cNvSpPr>
            <a:spLocks noGrp="1"/>
          </p:cNvSpPr>
          <p:nvPr>
            <p:ph type="pic" sz="quarter" idx="14" hasCustomPrompt="1"/>
          </p:nvPr>
        </p:nvSpPr>
        <p:spPr bwMode="gray">
          <a:xfrm>
            <a:off x="8299277" y="1620000"/>
            <a:ext cx="3391200" cy="2232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9" name="Text placeholder 2"/>
          <p:cNvSpPr>
            <a:spLocks noGrp="1"/>
          </p:cNvSpPr>
          <p:nvPr>
            <p:ph type="body" sz="quarter" idx="15" hasCustomPrompt="1"/>
          </p:nvPr>
        </p:nvSpPr>
        <p:spPr>
          <a:xfrm>
            <a:off x="4401639" y="4354921"/>
            <a:ext cx="3391200" cy="1981079"/>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0" name="Picture placeholder 2"/>
          <p:cNvSpPr>
            <a:spLocks noGrp="1"/>
          </p:cNvSpPr>
          <p:nvPr>
            <p:ph type="pic" sz="quarter" idx="16" hasCustomPrompt="1"/>
          </p:nvPr>
        </p:nvSpPr>
        <p:spPr bwMode="gray">
          <a:xfrm>
            <a:off x="4401639" y="1620000"/>
            <a:ext cx="3391200" cy="2232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3" name="Text placeholder 1"/>
          <p:cNvSpPr>
            <a:spLocks noGrp="1"/>
          </p:cNvSpPr>
          <p:nvPr>
            <p:ph type="body" sz="quarter" idx="10" hasCustomPrompt="1"/>
          </p:nvPr>
        </p:nvSpPr>
        <p:spPr>
          <a:xfrm>
            <a:off x="504000" y="4354921"/>
            <a:ext cx="3391200" cy="1981079"/>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5" name="Picture placeholder 1"/>
          <p:cNvSpPr>
            <a:spLocks noGrp="1"/>
          </p:cNvSpPr>
          <p:nvPr>
            <p:ph type="pic" sz="quarter" idx="12" hasCustomPrompt="1"/>
          </p:nvPr>
        </p:nvSpPr>
        <p:spPr bwMode="gray">
          <a:xfrm>
            <a:off x="504000" y="1620000"/>
            <a:ext cx="3391200" cy="2232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2"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727667599"/>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pos="2455" userDrawn="1">
          <p15:clr>
            <a:srgbClr val="FBAE40"/>
          </p15:clr>
        </p15:guide>
        <p15:guide id="4" pos="2773" userDrawn="1">
          <p15:clr>
            <a:srgbClr val="FBAE40"/>
          </p15:clr>
        </p15:guide>
        <p15:guide id="5" pos="4910" userDrawn="1">
          <p15:clr>
            <a:srgbClr val="FBAE40"/>
          </p15:clr>
        </p15:guide>
        <p15:guide id="6" pos="5227" userDrawn="1">
          <p15:clr>
            <a:srgbClr val="FBAE40"/>
          </p15:clr>
        </p15:guide>
        <p15:guide id="7" pos="7364" userDrawn="1">
          <p15:clr>
            <a:srgbClr val="FBAE40"/>
          </p15:clr>
        </p15:guide>
        <p15:guide id="8" orient="horz" pos="551" userDrawn="1">
          <p15:clr>
            <a:srgbClr val="FBAE40"/>
          </p15:clr>
        </p15:guide>
        <p15:guide id="9" orient="horz" pos="1019" userDrawn="1">
          <p15:clr>
            <a:srgbClr val="FBAE40"/>
          </p15:clr>
        </p15:guide>
        <p15:guide id="10" orient="horz" pos="2428" userDrawn="1">
          <p15:clr>
            <a:srgbClr val="FBAE40"/>
          </p15:clr>
        </p15:guide>
        <p15:guide id="11" orient="horz" pos="2743" userDrawn="1">
          <p15:clr>
            <a:srgbClr val="FBAE40"/>
          </p15:clr>
        </p15:guide>
        <p15:guide id="12" orient="horz" pos="3991"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 Columns - Text and Images">
    <p:spTree>
      <p:nvGrpSpPr>
        <p:cNvPr id="1" name=""/>
        <p:cNvGrpSpPr/>
        <p:nvPr/>
      </p:nvGrpSpPr>
      <p:grpSpPr>
        <a:xfrm>
          <a:off x="0" y="0"/>
          <a:ext cx="0" cy="0"/>
          <a:chOff x="0" y="0"/>
          <a:chExt cx="0" cy="0"/>
        </a:xfrm>
      </p:grpSpPr>
      <p:sp>
        <p:nvSpPr>
          <p:cNvPr id="3" name="Text placeholder - column 2"/>
          <p:cNvSpPr>
            <a:spLocks noGrp="1"/>
          </p:cNvSpPr>
          <p:nvPr>
            <p:ph type="body" sz="quarter" idx="10" hasCustomPrompt="1"/>
          </p:nvPr>
        </p:nvSpPr>
        <p:spPr>
          <a:xfrm>
            <a:off x="504000" y="3878220"/>
            <a:ext cx="2415600" cy="2457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5" name="Picture Placeholder 4"/>
          <p:cNvSpPr>
            <a:spLocks noGrp="1"/>
          </p:cNvSpPr>
          <p:nvPr>
            <p:ph type="pic" sz="quarter" idx="12" hasCustomPrompt="1"/>
          </p:nvPr>
        </p:nvSpPr>
        <p:spPr bwMode="gray">
          <a:xfrm>
            <a:off x="504000"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17" name="Text placeholder - column 2"/>
          <p:cNvSpPr>
            <a:spLocks noGrp="1"/>
          </p:cNvSpPr>
          <p:nvPr>
            <p:ph type="body" sz="quarter" idx="13" hasCustomPrompt="1"/>
          </p:nvPr>
        </p:nvSpPr>
        <p:spPr>
          <a:xfrm>
            <a:off x="9274877" y="3878221"/>
            <a:ext cx="2415600" cy="2457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8" name="Picture Placeholder 4"/>
          <p:cNvSpPr>
            <a:spLocks noGrp="1"/>
          </p:cNvSpPr>
          <p:nvPr>
            <p:ph type="pic" sz="quarter" idx="14" hasCustomPrompt="1"/>
          </p:nvPr>
        </p:nvSpPr>
        <p:spPr bwMode="gray">
          <a:xfrm>
            <a:off x="9274877"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9" name="Text placeholder - column 2"/>
          <p:cNvSpPr>
            <a:spLocks noGrp="1"/>
          </p:cNvSpPr>
          <p:nvPr>
            <p:ph type="body" sz="quarter" idx="15" hasCustomPrompt="1"/>
          </p:nvPr>
        </p:nvSpPr>
        <p:spPr>
          <a:xfrm>
            <a:off x="3427626" y="3878221"/>
            <a:ext cx="2415600" cy="2457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0" name="Picture Placeholder 4"/>
          <p:cNvSpPr>
            <a:spLocks noGrp="1"/>
          </p:cNvSpPr>
          <p:nvPr>
            <p:ph type="pic" sz="quarter" idx="16" hasCustomPrompt="1"/>
          </p:nvPr>
        </p:nvSpPr>
        <p:spPr bwMode="gray">
          <a:xfrm>
            <a:off x="3427626"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13" name="Text placeholder - column 2"/>
          <p:cNvSpPr>
            <a:spLocks noGrp="1"/>
          </p:cNvSpPr>
          <p:nvPr>
            <p:ph type="body" sz="quarter" idx="17" hasCustomPrompt="1"/>
          </p:nvPr>
        </p:nvSpPr>
        <p:spPr>
          <a:xfrm>
            <a:off x="6351252" y="3878221"/>
            <a:ext cx="2415600" cy="2457780"/>
          </a:xfrm>
        </p:spPr>
        <p:txBody>
          <a:bodyPr/>
          <a:lstStyle>
            <a:lvl1pPr>
              <a:spcBef>
                <a:spcPts val="600"/>
              </a:spcBef>
              <a:defRPr sz="1800"/>
            </a:lvl1pPr>
            <a:lvl2pPr>
              <a:defRPr sz="1600"/>
            </a:lvl2pPr>
            <a:lvl3pPr>
              <a:defRPr sz="1400"/>
            </a:lvl3pPr>
          </a:lstStyle>
          <a:p>
            <a:pPr lvl="0"/>
            <a:r>
              <a:rPr lang="en-US" noProof="0" dirty="0"/>
              <a:t>First level</a:t>
            </a:r>
          </a:p>
          <a:p>
            <a:pPr lvl="1"/>
            <a:r>
              <a:rPr lang="en-US" dirty="0"/>
              <a:t>Second level</a:t>
            </a:r>
          </a:p>
          <a:p>
            <a:pPr lvl="2"/>
            <a:r>
              <a:rPr lang="en-US" dirty="0"/>
              <a:t>Third level</a:t>
            </a:r>
          </a:p>
        </p:txBody>
      </p:sp>
      <p:sp>
        <p:nvSpPr>
          <p:cNvPr id="14" name="Picture Placeholder 4"/>
          <p:cNvSpPr>
            <a:spLocks noGrp="1"/>
          </p:cNvSpPr>
          <p:nvPr>
            <p:ph type="pic" sz="quarter" idx="18" hasCustomPrompt="1"/>
          </p:nvPr>
        </p:nvSpPr>
        <p:spPr bwMode="gray">
          <a:xfrm>
            <a:off x="6351252" y="1620000"/>
            <a:ext cx="2415600" cy="1728000"/>
          </a:xfrm>
          <a:noFill/>
        </p:spPr>
        <p:txBody>
          <a:bodyPr vert="horz" lIns="0" tIns="180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 or pictogram</a:t>
            </a:r>
            <a:endParaRPr lang="de-DE" dirty="0"/>
          </a:p>
        </p:txBody>
      </p:sp>
      <p:sp>
        <p:nvSpPr>
          <p:cNvPr id="2"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680594478"/>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orient="horz" pos="551" userDrawn="1">
          <p15:clr>
            <a:srgbClr val="FBAE40"/>
          </p15:clr>
        </p15:guide>
        <p15:guide id="4" orient="horz" pos="1021" userDrawn="1">
          <p15:clr>
            <a:srgbClr val="FBAE40"/>
          </p15:clr>
        </p15:guide>
        <p15:guide id="5" orient="horz" pos="2110" userDrawn="1">
          <p15:clr>
            <a:srgbClr val="FBAE40"/>
          </p15:clr>
        </p15:guide>
        <p15:guide id="6" orient="horz" pos="2442" userDrawn="1">
          <p15:clr>
            <a:srgbClr val="FBAE40"/>
          </p15:clr>
        </p15:guide>
        <p15:guide id="7" orient="horz" pos="3990" userDrawn="1">
          <p15:clr>
            <a:srgbClr val="FBAE40"/>
          </p15:clr>
        </p15:guide>
        <p15:guide id="8" pos="1840" userDrawn="1">
          <p15:clr>
            <a:srgbClr val="FBAE40"/>
          </p15:clr>
        </p15:guide>
        <p15:guide id="9" pos="2159" userDrawn="1">
          <p15:clr>
            <a:srgbClr val="FBAE40"/>
          </p15:clr>
        </p15:guide>
        <p15:guide id="10" pos="3683" userDrawn="1">
          <p15:clr>
            <a:srgbClr val="FBAE40"/>
          </p15:clr>
        </p15:guide>
        <p15:guide id="11" pos="4000" userDrawn="1">
          <p15:clr>
            <a:srgbClr val="FBAE40"/>
          </p15:clr>
        </p15:guide>
        <p15:guide id="12" pos="5525" userDrawn="1">
          <p15:clr>
            <a:srgbClr val="FBAE40"/>
          </p15:clr>
        </p15:guide>
        <p15:guide id="13" pos="5842" userDrawn="1">
          <p15:clr>
            <a:srgbClr val="FBAE40"/>
          </p15:clr>
        </p15:guide>
        <p15:guide id="14" pos="7364"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5" name="Quote placeholder"/>
          <p:cNvSpPr>
            <a:spLocks noGrp="1"/>
          </p:cNvSpPr>
          <p:nvPr>
            <p:ph type="body" sz="quarter" idx="10" hasCustomPrompt="1"/>
          </p:nvPr>
        </p:nvSpPr>
        <p:spPr>
          <a:xfrm>
            <a:off x="504000" y="1800000"/>
            <a:ext cx="11185200" cy="3285032"/>
          </a:xfrm>
        </p:spPr>
        <p:txBody>
          <a:bodyPr/>
          <a:lstStyle>
            <a:lvl1pPr marL="395921" indent="-395921">
              <a:lnSpc>
                <a:spcPct val="90000"/>
              </a:lnSpc>
              <a:spcBef>
                <a:spcPts val="600"/>
              </a:spcBef>
              <a:defRPr sz="5999" b="1"/>
            </a:lvl1pPr>
            <a:lvl2pPr marL="395921" indent="0">
              <a:buNone/>
              <a:defRPr sz="1600"/>
            </a:lvl2pPr>
          </a:lstStyle>
          <a:p>
            <a:pPr lvl="0"/>
            <a:r>
              <a:rPr lang="en-US" noProof="0" dirty="0"/>
              <a:t>“Quote goes here </a:t>
            </a:r>
            <a:br>
              <a:rPr lang="en-US" noProof="0" dirty="0"/>
            </a:br>
            <a:r>
              <a:rPr lang="en-US" noProof="0" dirty="0"/>
              <a:t>and here.”</a:t>
            </a:r>
          </a:p>
          <a:p>
            <a:pPr lvl="1"/>
            <a:r>
              <a:rPr lang="en-US" noProof="0" dirty="0"/>
              <a:t>Source</a:t>
            </a:r>
          </a:p>
        </p:txBody>
      </p:sp>
    </p:spTree>
    <p:extLst>
      <p:ext uri="{BB962C8B-B14F-4D97-AF65-F5344CB8AC3E}">
        <p14:creationId xmlns:p14="http://schemas.microsoft.com/office/powerpoint/2010/main" val="932785900"/>
      </p:ext>
    </p:extLst>
  </p:cSld>
  <p:clrMapOvr>
    <a:masterClrMapping/>
  </p:clrMapOvr>
  <p:extLst mod="1">
    <p:ext uri="{DCECCB84-F9BA-43D5-87BE-67443E8EF086}">
      <p15:sldGuideLst xmlns:p15="http://schemas.microsoft.com/office/powerpoint/2012/main">
        <p15:guide id="1" pos="317" userDrawn="1">
          <p15:clr>
            <a:srgbClr val="FBAE40"/>
          </p15:clr>
        </p15:guide>
        <p15:guide id="4" orient="horz" pos="1133" userDrawn="1">
          <p15:clr>
            <a:srgbClr val="FBAE40"/>
          </p15:clr>
        </p15:guide>
        <p15:guide id="5" orient="horz" pos="3204" userDrawn="1">
          <p15:clr>
            <a:srgbClr val="FBAE40"/>
          </p15:clr>
        </p15:guide>
        <p15:guide id="6" pos="7363"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Text with Image 1/3">
    <p:spTree>
      <p:nvGrpSpPr>
        <p:cNvPr id="1" name=""/>
        <p:cNvGrpSpPr/>
        <p:nvPr/>
      </p:nvGrpSpPr>
      <p:grpSpPr>
        <a:xfrm>
          <a:off x="0" y="0"/>
          <a:ext cx="0" cy="0"/>
          <a:chOff x="0" y="0"/>
          <a:chExt cx="0" cy="0"/>
        </a:xfrm>
      </p:grpSpPr>
      <p:sp>
        <p:nvSpPr>
          <p:cNvPr id="5" name="Picture Placeholder 1/3 right"/>
          <p:cNvSpPr>
            <a:spLocks noGrp="1"/>
          </p:cNvSpPr>
          <p:nvPr>
            <p:ph type="pic" sz="quarter" idx="10" hasCustomPrompt="1"/>
          </p:nvPr>
        </p:nvSpPr>
        <p:spPr bwMode="gray">
          <a:xfrm>
            <a:off x="8127175" y="0"/>
            <a:ext cx="4068000" cy="6858000"/>
          </a:xfrm>
          <a:no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7" name="Text Placeholder"/>
          <p:cNvSpPr>
            <a:spLocks noGrp="1"/>
          </p:cNvSpPr>
          <p:nvPr>
            <p:ph type="body" sz="quarter" idx="11" hasCustomPrompt="1"/>
          </p:nvPr>
        </p:nvSpPr>
        <p:spPr bwMode="black">
          <a:xfrm>
            <a:off x="503999" y="1620000"/>
            <a:ext cx="7092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sp>
        <p:nvSpPr>
          <p:cNvPr id="3" name="Title"/>
          <p:cNvSpPr>
            <a:spLocks noGrp="1"/>
          </p:cNvSpPr>
          <p:nvPr>
            <p:ph type="title" hasCustomPrompt="1"/>
          </p:nvPr>
        </p:nvSpPr>
        <p:spPr>
          <a:xfrm>
            <a:off x="504001" y="504000"/>
            <a:ext cx="7092000"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3425020262"/>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3991" userDrawn="1">
          <p15:clr>
            <a:srgbClr val="FBAE40"/>
          </p15:clr>
        </p15:guide>
        <p15:guide id="3" pos="4786" userDrawn="1">
          <p15:clr>
            <a:srgbClr val="FBAE40"/>
          </p15:clr>
        </p15:guide>
        <p15:guide id="4" pos="5119" userDrawn="1">
          <p15:clr>
            <a:srgbClr val="FBAE40"/>
          </p15:clr>
        </p15:guide>
        <p15:guide id="5" orient="horz" pos="317" userDrawn="1">
          <p15:clr>
            <a:srgbClr val="FBAE40"/>
          </p15:clr>
        </p15:guide>
        <p15:guide id="6" orient="horz" pos="551" userDrawn="1">
          <p15:clr>
            <a:srgbClr val="FBAE40"/>
          </p15:clr>
        </p15:guide>
        <p15:guide id="7" orient="horz" pos="1020"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Text with Image 1/2">
    <p:spTree>
      <p:nvGrpSpPr>
        <p:cNvPr id="1" name=""/>
        <p:cNvGrpSpPr/>
        <p:nvPr/>
      </p:nvGrpSpPr>
      <p:grpSpPr>
        <a:xfrm>
          <a:off x="0" y="0"/>
          <a:ext cx="0" cy="0"/>
          <a:chOff x="0" y="0"/>
          <a:chExt cx="0" cy="0"/>
        </a:xfrm>
      </p:grpSpPr>
      <p:sp>
        <p:nvSpPr>
          <p:cNvPr id="5" name="Picture Placeholder 1/2 right"/>
          <p:cNvSpPr>
            <a:spLocks noGrp="1"/>
          </p:cNvSpPr>
          <p:nvPr>
            <p:ph type="pic" sz="quarter" idx="10" hasCustomPrompt="1"/>
          </p:nvPr>
        </p:nvSpPr>
        <p:spPr bwMode="gray">
          <a:xfrm>
            <a:off x="6097588" y="0"/>
            <a:ext cx="6097587" cy="6858000"/>
          </a:xfrm>
          <a:no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
        <p:nvSpPr>
          <p:cNvPr id="7" name="Text Placeholder 1/2"/>
          <p:cNvSpPr>
            <a:spLocks noGrp="1"/>
          </p:cNvSpPr>
          <p:nvPr>
            <p:ph type="body" sz="quarter" idx="11" hasCustomPrompt="1"/>
          </p:nvPr>
        </p:nvSpPr>
        <p:spPr bwMode="black">
          <a:xfrm>
            <a:off x="503999" y="1620000"/>
            <a:ext cx="5112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endParaRPr lang="de-DE" dirty="0"/>
          </a:p>
        </p:txBody>
      </p:sp>
      <p:sp>
        <p:nvSpPr>
          <p:cNvPr id="2" name="Title"/>
          <p:cNvSpPr>
            <a:spLocks noGrp="1"/>
          </p:cNvSpPr>
          <p:nvPr>
            <p:ph type="title" hasCustomPrompt="1"/>
          </p:nvPr>
        </p:nvSpPr>
        <p:spPr>
          <a:xfrm>
            <a:off x="504001" y="504000"/>
            <a:ext cx="5112000"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552787710"/>
      </p:ext>
    </p:extLst>
  </p:cSld>
  <p:clrMapOvr>
    <a:masterClrMapping/>
  </p:clrMapOvr>
  <p:extLst mod="1">
    <p:ext uri="{DCECCB84-F9BA-43D5-87BE-67443E8EF086}">
      <p15:sldGuideLst xmlns:p15="http://schemas.microsoft.com/office/powerpoint/2012/main">
        <p15:guide id="1" pos="3841" userDrawn="1">
          <p15:clr>
            <a:srgbClr val="FBAE40"/>
          </p15:clr>
        </p15:guide>
        <p15:guide id="2" orient="horz" pos="317" userDrawn="1">
          <p15:clr>
            <a:srgbClr val="FBAE40"/>
          </p15:clr>
        </p15:guide>
        <p15:guide id="3" orient="horz" pos="551" userDrawn="1">
          <p15:clr>
            <a:srgbClr val="FBAE40"/>
          </p15:clr>
        </p15:guide>
        <p15:guide id="4" orient="horz" pos="1020" userDrawn="1">
          <p15:clr>
            <a:srgbClr val="FBAE40"/>
          </p15:clr>
        </p15:guide>
        <p15:guide id="5" orient="horz" pos="3991" userDrawn="1">
          <p15:clr>
            <a:srgbClr val="FBAE40"/>
          </p15:clr>
        </p15:guide>
        <p15:guide id="6" pos="3538" userDrawn="1">
          <p15:clr>
            <a:srgbClr val="FBAE40"/>
          </p15:clr>
        </p15:guide>
        <p15:guide id="7" pos="317"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Full Bleed Image ">
    <p:spTree>
      <p:nvGrpSpPr>
        <p:cNvPr id="1" name=""/>
        <p:cNvGrpSpPr/>
        <p:nvPr/>
      </p:nvGrpSpPr>
      <p:grpSpPr>
        <a:xfrm>
          <a:off x="0" y="0"/>
          <a:ext cx="0" cy="0"/>
          <a:chOff x="0" y="0"/>
          <a:chExt cx="0" cy="0"/>
        </a:xfrm>
      </p:grpSpPr>
      <p:sp>
        <p:nvSpPr>
          <p:cNvPr id="5" name="Picture Placeholder full image"/>
          <p:cNvSpPr>
            <a:spLocks noGrp="1"/>
          </p:cNvSpPr>
          <p:nvPr>
            <p:ph type="pic" sz="quarter" idx="10" hasCustomPrompt="1"/>
          </p:nvPr>
        </p:nvSpPr>
        <p:spPr bwMode="gray">
          <a:xfrm>
            <a:off x="1" y="0"/>
            <a:ext cx="12195175" cy="6858000"/>
          </a:xfrm>
          <a:noFill/>
        </p:spPr>
        <p:txBody>
          <a:bodyPr vert="horz" lIns="0" tIns="2448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image</a:t>
            </a:r>
            <a:endParaRPr lang="de-DE" dirty="0"/>
          </a:p>
        </p:txBody>
      </p:sp>
    </p:spTree>
    <p:extLst>
      <p:ext uri="{BB962C8B-B14F-4D97-AF65-F5344CB8AC3E}">
        <p14:creationId xmlns:p14="http://schemas.microsoft.com/office/powerpoint/2010/main" val="413979114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 and Screenshot">
    <p:spTree>
      <p:nvGrpSpPr>
        <p:cNvPr id="1" name=""/>
        <p:cNvGrpSpPr/>
        <p:nvPr/>
      </p:nvGrpSpPr>
      <p:grpSpPr>
        <a:xfrm>
          <a:off x="0" y="0"/>
          <a:ext cx="0" cy="0"/>
          <a:chOff x="0" y="0"/>
          <a:chExt cx="0" cy="0"/>
        </a:xfrm>
      </p:grpSpPr>
      <p:sp>
        <p:nvSpPr>
          <p:cNvPr id="5" name="Picture Placeholder"/>
          <p:cNvSpPr>
            <a:spLocks noGrp="1"/>
          </p:cNvSpPr>
          <p:nvPr>
            <p:ph type="pic" sz="quarter" idx="13" hasCustomPrompt="1"/>
          </p:nvPr>
        </p:nvSpPr>
        <p:spPr bwMode="gray">
          <a:xfrm>
            <a:off x="6362477" y="1620000"/>
            <a:ext cx="5328000" cy="4716000"/>
          </a:xfrm>
          <a:noFill/>
        </p:spPr>
        <p:txBody>
          <a:bodyPr vert="horz" lIns="0" tIns="1512000" rIns="0" bIns="0" rtlCol="0" anchor="t" anchorCtr="0">
            <a:noAutofit/>
          </a:bodyPr>
          <a:lstStyle>
            <a:lvl1pPr marL="0" indent="0" algn="ctr" defTabSz="1088558" rtl="0" eaLnBrk="1" latinLnBrk="0" hangingPunct="1">
              <a:spcBef>
                <a:spcPts val="1929"/>
              </a:spcBef>
              <a:buClr>
                <a:schemeClr val="accent1"/>
              </a:buClr>
              <a:buSzPct val="80000"/>
              <a:buFontTx/>
              <a:buNone/>
              <a:defRPr lang="de-DE" sz="1600" b="0" kern="1200" dirty="0">
                <a:solidFill>
                  <a:schemeClr val="tx1"/>
                </a:solidFill>
                <a:latin typeface="+mn-lt"/>
                <a:ea typeface="+mn-ea"/>
                <a:cs typeface="+mn-cs"/>
              </a:defRPr>
            </a:lvl1pPr>
          </a:lstStyle>
          <a:p>
            <a:r>
              <a:rPr lang="en-US" dirty="0"/>
              <a:t>Click icon to add screenshot</a:t>
            </a:r>
            <a:endParaRPr lang="de-DE" dirty="0"/>
          </a:p>
        </p:txBody>
      </p:sp>
      <p:sp>
        <p:nvSpPr>
          <p:cNvPr id="4" name="Text Placeholder"/>
          <p:cNvSpPr>
            <a:spLocks noGrp="1"/>
          </p:cNvSpPr>
          <p:nvPr>
            <p:ph type="body" sz="quarter" idx="10" hasCustomPrompt="1"/>
          </p:nvPr>
        </p:nvSpPr>
        <p:spPr>
          <a:xfrm>
            <a:off x="504000" y="1620000"/>
            <a:ext cx="5328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1287227243"/>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1020" userDrawn="1">
          <p15:clr>
            <a:srgbClr val="FBAE40"/>
          </p15:clr>
        </p15:guide>
        <p15:guide id="3" pos="3674" userDrawn="1">
          <p15:clr>
            <a:srgbClr val="FBAE40"/>
          </p15:clr>
        </p15:guide>
        <p15:guide id="4" pos="4008" userDrawn="1">
          <p15:clr>
            <a:srgbClr val="FBAE40"/>
          </p15:clr>
        </p15:guide>
        <p15:guide id="5" pos="7364" userDrawn="1">
          <p15:clr>
            <a:srgbClr val="FBAE40"/>
          </p15:clr>
        </p15:guide>
        <p15:guide id="6" orient="horz" pos="317" userDrawn="1">
          <p15:clr>
            <a:srgbClr val="FBAE40"/>
          </p15:clr>
        </p15:guide>
        <p15:guide id="7" orient="horz" pos="551" userDrawn="1">
          <p15:clr>
            <a:srgbClr val="FBAE40"/>
          </p15:clr>
        </p15:guide>
        <p15:guide id="8" orient="horz" pos="3991"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Content Placeholder"/>
          <p:cNvSpPr>
            <a:spLocks noGrp="1"/>
          </p:cNvSpPr>
          <p:nvPr>
            <p:ph idx="1" hasCustomPrompt="1"/>
          </p:nvPr>
        </p:nvSpPr>
        <p:spPr bwMode="gray">
          <a:xfrm>
            <a:off x="504000" y="1620000"/>
            <a:ext cx="11185200" cy="4716000"/>
          </a:xfrm>
          <a:noFill/>
        </p:spPr>
        <p:txBody>
          <a:bodyPr tIns="1368000"/>
          <a:lstStyle>
            <a:lvl1pPr algn="ctr">
              <a:defRPr sz="1400" b="0"/>
            </a:lvl1pPr>
          </a:lstStyle>
          <a:p>
            <a:pPr lvl="0"/>
            <a:r>
              <a:rPr lang="en-US" dirty="0"/>
              <a:t>Click to add content</a:t>
            </a:r>
          </a:p>
        </p:txBody>
      </p:sp>
      <p:sp>
        <p:nvSpPr>
          <p:cNvPr id="2" name="Title"/>
          <p:cNvSpPr>
            <a:spLocks noGrp="1"/>
          </p:cNvSpPr>
          <p:nvPr>
            <p:ph type="title" hasCustomPrompt="1"/>
          </p:nvPr>
        </p:nvSpPr>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4186098743"/>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orient="horz" pos="551" userDrawn="1">
          <p15:clr>
            <a:srgbClr val="FBAE40"/>
          </p15:clr>
        </p15:guide>
        <p15:guide id="4" orient="horz" pos="1020" userDrawn="1">
          <p15:clr>
            <a:srgbClr val="FBAE40"/>
          </p15:clr>
        </p15:guide>
        <p15:guide id="5" orient="horz" pos="3991" userDrawn="1">
          <p15:clr>
            <a:srgbClr val="FBAE40"/>
          </p15:clr>
        </p15:guide>
        <p15:guide id="6" pos="7364"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over without Image">
    <p:bg>
      <p:bgRef idx="1001">
        <a:schemeClr val="bg1"/>
      </p:bgRef>
    </p:bg>
    <p:spTree>
      <p:nvGrpSpPr>
        <p:cNvPr id="1" name=""/>
        <p:cNvGrpSpPr/>
        <p:nvPr/>
      </p:nvGrpSpPr>
      <p:grpSpPr>
        <a:xfrm>
          <a:off x="0" y="0"/>
          <a:ext cx="0" cy="0"/>
          <a:chOff x="0" y="0"/>
          <a:chExt cx="0" cy="0"/>
        </a:xfrm>
      </p:grpSpPr>
      <p:sp>
        <p:nvSpPr>
          <p:cNvPr id="24" name="Classification"/>
          <p:cNvSpPr txBox="1"/>
          <p:nvPr userDrawn="1"/>
        </p:nvSpPr>
        <p:spPr>
          <a:xfrm>
            <a:off x="288000" y="5093865"/>
            <a:ext cx="4204855" cy="153852"/>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dirty="0"/>
              <a:t>INTERNAL</a:t>
            </a:r>
          </a:p>
        </p:txBody>
      </p:sp>
      <p:sp>
        <p:nvSpPr>
          <p:cNvPr id="6" name="Speaker"/>
          <p:cNvSpPr>
            <a:spLocks noGrp="1"/>
          </p:cNvSpPr>
          <p:nvPr userDrawn="1">
            <p:ph type="subTitle" idx="1" hasCustomPrompt="1"/>
          </p:nvPr>
        </p:nvSpPr>
        <p:spPr bwMode="black">
          <a:xfrm>
            <a:off x="287999" y="4268503"/>
            <a:ext cx="11628000"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2019</a:t>
            </a:r>
          </a:p>
        </p:txBody>
      </p:sp>
      <p:sp>
        <p:nvSpPr>
          <p:cNvPr id="4" name="Title 3"/>
          <p:cNvSpPr>
            <a:spLocks noGrp="1"/>
          </p:cNvSpPr>
          <p:nvPr>
            <p:ph type="title" hasCustomPrompt="1"/>
          </p:nvPr>
        </p:nvSpPr>
        <p:spPr>
          <a:xfrm>
            <a:off x="288000" y="2706317"/>
            <a:ext cx="11628000" cy="997196"/>
          </a:xfrm>
        </p:spPr>
        <p:txBody>
          <a:bodyPr>
            <a:noAutofit/>
          </a:bodyPr>
          <a:lstStyle>
            <a:lvl1pPr>
              <a:lnSpc>
                <a:spcPct val="90000"/>
              </a:lnSpc>
              <a:defRPr sz="3600"/>
            </a:lvl1pPr>
          </a:lstStyle>
          <a:p>
            <a:pPr fontAlgn="base">
              <a:spcBef>
                <a:spcPct val="50000"/>
              </a:spcBef>
              <a:spcAft>
                <a:spcPct val="0"/>
              </a:spcAft>
              <a:buClr>
                <a:srgbClr val="F0AB00"/>
              </a:buClr>
              <a:buSzPct val="80000"/>
            </a:pPr>
            <a:r>
              <a:rPr lang="en-US" sz="3600" dirty="0"/>
              <a:t>Presentation Title </a:t>
            </a:r>
            <a:br>
              <a:rPr lang="en-US" sz="3600" dirty="0"/>
            </a:br>
            <a:r>
              <a:rPr lang="en-US" sz="3600" dirty="0"/>
              <a:t>Goes Here and Here.</a:t>
            </a:r>
            <a:endParaRPr lang="de-DE" sz="3600" kern="0" dirty="0" err="1">
              <a:ea typeface="Arial Unicode MS" pitchFamily="34" charset="-128"/>
              <a:cs typeface="Arial Unicode MS" pitchFamily="34" charset="-128"/>
            </a:endParaRPr>
          </a:p>
        </p:txBody>
      </p:sp>
      <p:pic>
        <p:nvPicPr>
          <p:cNvPr id="11" name="SAP Logo" descr="SAP Logo" title="SAP Logo">
            <a:extLst>
              <a:ext uri="{FF2B5EF4-FFF2-40B4-BE49-F238E27FC236}">
                <a16:creationId xmlns:a16="http://schemas.microsoft.com/office/drawing/2014/main" id="{342503FE-3A2C-4E20-8BE4-DBDA5B3FD054}"/>
              </a:ext>
            </a:extLst>
          </p:cNvPr>
          <p:cNvPicPr>
            <a:picLocks noChangeAspect="1"/>
          </p:cNvPicPr>
          <p:nvPr userDrawn="1"/>
        </p:nvPicPr>
        <p:blipFill>
          <a:blip r:embed="rId2"/>
          <a:stretch>
            <a:fillRect/>
          </a:stretch>
        </p:blipFill>
        <p:spPr>
          <a:xfrm>
            <a:off x="9950552" y="6217668"/>
            <a:ext cx="1963636" cy="360000"/>
          </a:xfrm>
          <a:prstGeom prst="rect">
            <a:avLst/>
          </a:prstGeom>
        </p:spPr>
      </p:pic>
    </p:spTree>
    <p:extLst>
      <p:ext uri="{BB962C8B-B14F-4D97-AF65-F5344CB8AC3E}">
        <p14:creationId xmlns:p14="http://schemas.microsoft.com/office/powerpoint/2010/main" val="1982410628"/>
      </p:ext>
    </p:extLst>
  </p:cSld>
  <p:clrMapOvr>
    <a:overrideClrMapping bg1="dk1" tx1="lt1" bg2="dk2" tx2="lt2" accent1="accent1" accent2="accent2" accent3="accent3" accent4="accent4" accent5="accent5" accent6="accent6" hlink="hlink" folHlink="folHlink"/>
  </p:clrMapOvr>
  <p:extLst mod="1">
    <p:ext uri="{DCECCB84-F9BA-43D5-87BE-67443E8EF086}">
      <p15:sldGuideLst xmlns:p15="http://schemas.microsoft.com/office/powerpoint/2012/main">
        <p15:guide id="1" pos="181" userDrawn="1">
          <p15:clr>
            <a:srgbClr val="FBAE40"/>
          </p15:clr>
        </p15:guide>
        <p15:guide id="2" orient="horz" pos="1704" userDrawn="1">
          <p15:clr>
            <a:srgbClr val="FBAE40"/>
          </p15:clr>
        </p15:guide>
        <p15:guide id="3" orient="horz" pos="2688" userDrawn="1">
          <p15:clr>
            <a:srgbClr val="FBAE40"/>
          </p15:clr>
        </p15:guide>
        <p15:guide id="4" orient="horz" pos="2334" userDrawn="1">
          <p15:clr>
            <a:srgbClr val="FBAE40"/>
          </p15:clr>
        </p15:guide>
        <p15:guide id="5" orient="horz" pos="2960" userDrawn="1">
          <p15:clr>
            <a:srgbClr val="FBAE40"/>
          </p15:clr>
        </p15:guide>
        <p15:guide id="6" pos="7507" userDrawn="1">
          <p15:clr>
            <a:srgbClr val="FBAE40"/>
          </p15:clr>
        </p15:guide>
        <p15:guide id="7" orient="horz" pos="4144"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3421819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p:cSld name="Thank You and Contact Information">
    <p:bg>
      <p:bgRef idx="1001">
        <a:schemeClr val="bg1"/>
      </p:bgRef>
    </p:bg>
    <p:spTree>
      <p:nvGrpSpPr>
        <p:cNvPr id="1" name=""/>
        <p:cNvGrpSpPr/>
        <p:nvPr/>
      </p:nvGrpSpPr>
      <p:grpSpPr>
        <a:xfrm>
          <a:off x="0" y="0"/>
          <a:ext cx="0" cy="0"/>
          <a:chOff x="0" y="0"/>
          <a:chExt cx="0" cy="0"/>
        </a:xfrm>
      </p:grpSpPr>
      <p:sp>
        <p:nvSpPr>
          <p:cNvPr id="93" name="Contact information"/>
          <p:cNvSpPr>
            <a:spLocks noGrp="1"/>
          </p:cNvSpPr>
          <p:nvPr>
            <p:ph type="body" sz="quarter" idx="10" hasCustomPrompt="1"/>
          </p:nvPr>
        </p:nvSpPr>
        <p:spPr>
          <a:xfrm>
            <a:off x="504000" y="2905487"/>
            <a:ext cx="5593588" cy="2501010"/>
          </a:xfrm>
        </p:spPr>
        <p:txBody>
          <a:bodyPr anchor="t" anchorCtr="0">
            <a:noAutofit/>
          </a:bodyPr>
          <a:lstStyle>
            <a:lvl1pPr>
              <a:spcBef>
                <a:spcPts val="0"/>
              </a:spcBef>
              <a:spcAft>
                <a:spcPts val="1200"/>
              </a:spcAft>
              <a:defRPr sz="1600" b="0"/>
            </a:lvl1pPr>
            <a:lvl2pPr marL="0" indent="0">
              <a:spcBef>
                <a:spcPts val="0"/>
              </a:spcBef>
              <a:buNone/>
              <a:defRPr sz="1600" b="0"/>
            </a:lvl2pPr>
          </a:lstStyle>
          <a:p>
            <a:r>
              <a:rPr lang="en-US" dirty="0"/>
              <a:t>Contact information:</a:t>
            </a:r>
          </a:p>
          <a:p>
            <a:pPr lvl="1"/>
            <a:r>
              <a:rPr lang="en-US" dirty="0"/>
              <a:t>F name L name</a:t>
            </a:r>
          </a:p>
          <a:p>
            <a:pPr lvl="1"/>
            <a:r>
              <a:rPr lang="en-US" dirty="0"/>
              <a:t>Title</a:t>
            </a:r>
          </a:p>
          <a:p>
            <a:pPr lvl="1"/>
            <a:r>
              <a:rPr lang="en-US" dirty="0"/>
              <a:t>Address</a:t>
            </a:r>
          </a:p>
          <a:p>
            <a:pPr lvl="1"/>
            <a:r>
              <a:rPr lang="en-US" dirty="0"/>
              <a:t>Phone number</a:t>
            </a:r>
          </a:p>
        </p:txBody>
      </p:sp>
      <p:sp>
        <p:nvSpPr>
          <p:cNvPr id="2" name="Thank you"/>
          <p:cNvSpPr>
            <a:spLocks noGrp="1"/>
          </p:cNvSpPr>
          <p:nvPr>
            <p:ph type="ctrTitle" hasCustomPrompt="1"/>
          </p:nvPr>
        </p:nvSpPr>
        <p:spPr bwMode="gray">
          <a:xfrm>
            <a:off x="504000" y="1467009"/>
            <a:ext cx="5593588" cy="923116"/>
          </a:xfrm>
        </p:spPr>
        <p:txBody>
          <a:bodyPr anchor="t" anchorCtr="0">
            <a:noAutofit/>
          </a:bodyPr>
          <a:lstStyle>
            <a:lvl1pPr>
              <a:defRPr sz="5500">
                <a:solidFill>
                  <a:schemeClr val="accent1"/>
                </a:solidFill>
                <a:latin typeface="+mj-lt"/>
              </a:defRPr>
            </a:lvl1pPr>
          </a:lstStyle>
          <a:p>
            <a:r>
              <a:rPr lang="en-US" dirty="0"/>
              <a:t>Thank you.</a:t>
            </a:r>
            <a:endParaRPr lang="de-DE" dirty="0"/>
          </a:p>
        </p:txBody>
      </p:sp>
      <p:pic>
        <p:nvPicPr>
          <p:cNvPr id="5" name="SAP Logo" descr="SAP Logo" title="SAP Logo"/>
          <p:cNvPicPr>
            <a:picLocks noChangeAspect="1"/>
          </p:cNvPicPr>
          <p:nvPr userDrawn="1"/>
        </p:nvPicPr>
        <p:blipFill>
          <a:blip r:embed="rId2"/>
          <a:stretch>
            <a:fillRect/>
          </a:stretch>
        </p:blipFill>
        <p:spPr>
          <a:xfrm>
            <a:off x="9727200" y="5994000"/>
            <a:ext cx="1963636" cy="360000"/>
          </a:xfrm>
          <a:prstGeom prst="rect">
            <a:avLst/>
          </a:prstGeom>
        </p:spPr>
      </p:pic>
    </p:spTree>
    <p:extLst>
      <p:ext uri="{BB962C8B-B14F-4D97-AF65-F5344CB8AC3E}">
        <p14:creationId xmlns:p14="http://schemas.microsoft.com/office/powerpoint/2010/main" val="781090314"/>
      </p:ext>
    </p:extLst>
  </p:cSld>
  <p:clrMapOvr>
    <a:overrideClrMapping bg1="dk1" tx1="lt1" bg2="dk2" tx2="lt2" accent1="accent1" accent2="accent2" accent3="accent3" accent4="accent4" accent5="accent5" accent6="accent6" hlink="hlink" folHlink="folHlink"/>
  </p:clrMapOvr>
  <p:hf sldNum="0" hdr="0" ftr="0" dt="0"/>
  <p:extLst mod="1">
    <p:ext uri="{DCECCB84-F9BA-43D5-87BE-67443E8EF086}">
      <p15:sldGuideLst xmlns:p15="http://schemas.microsoft.com/office/powerpoint/2012/main">
        <p15:guide id="1" pos="7364" userDrawn="1">
          <p15:clr>
            <a:srgbClr val="FBAE40"/>
          </p15:clr>
        </p15:guide>
        <p15:guide id="2" orient="horz" pos="924" userDrawn="1">
          <p15:clr>
            <a:srgbClr val="FBAE40"/>
          </p15:clr>
        </p15:guide>
        <p15:guide id="4" orient="horz" pos="1830" userDrawn="1">
          <p15:clr>
            <a:srgbClr val="FBAE40"/>
          </p15:clr>
        </p15:guide>
        <p15:guide id="5" orient="horz" pos="4000" userDrawn="1">
          <p15:clr>
            <a:srgbClr val="FBAE40"/>
          </p15:clr>
        </p15:guide>
        <p15:guide id="6" pos="317" userDrawn="1">
          <p15:clr>
            <a:srgbClr val="FBAE40"/>
          </p15:clr>
        </p15:guide>
        <p15:guide id="8" pos="3841" userDrawn="1">
          <p15:clr>
            <a:srgbClr val="FBAE40"/>
          </p15:clr>
        </p15:guide>
        <p15:guide id="9" orient="horz" pos="318"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Copyright">
    <p:spTree>
      <p:nvGrpSpPr>
        <p:cNvPr id="1" name=""/>
        <p:cNvGrpSpPr/>
        <p:nvPr/>
      </p:nvGrpSpPr>
      <p:grpSpPr>
        <a:xfrm>
          <a:off x="0" y="0"/>
          <a:ext cx="0" cy="0"/>
          <a:chOff x="0" y="0"/>
          <a:chExt cx="0" cy="0"/>
        </a:xfrm>
      </p:grpSpPr>
      <p:pic>
        <p:nvPicPr>
          <p:cNvPr id="16" name="SAP Logo" descr="SAP Logo" title="SAP Logo"/>
          <p:cNvPicPr>
            <a:picLocks noChangeAspect="1"/>
          </p:cNvPicPr>
          <p:nvPr userDrawn="1"/>
        </p:nvPicPr>
        <p:blipFill>
          <a:blip r:embed="rId2"/>
          <a:stretch>
            <a:fillRect/>
          </a:stretch>
        </p:blipFill>
        <p:spPr>
          <a:xfrm>
            <a:off x="9725565" y="5994000"/>
            <a:ext cx="1963635" cy="360000"/>
          </a:xfrm>
          <a:prstGeom prst="rect">
            <a:avLst/>
          </a:prstGeom>
        </p:spPr>
      </p:pic>
      <p:sp>
        <p:nvSpPr>
          <p:cNvPr id="25" name="Copyright information English"/>
          <p:cNvSpPr txBox="1"/>
          <p:nvPr userDrawn="1"/>
        </p:nvSpPr>
        <p:spPr bwMode="black">
          <a:xfrm>
            <a:off x="503998" y="2645292"/>
            <a:ext cx="5872310" cy="3708708"/>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800" b="0" noProof="0" dirty="0"/>
              <a:t>© 2019 SAP SE or an SAP affiliate company. All rights reserved.</a:t>
            </a:r>
            <a:endParaRPr lang="de-DE" sz="800" kern="0" dirty="0">
              <a:ea typeface="Arial Unicode MS" pitchFamily="34" charset="-128"/>
              <a:cs typeface="Arial Unicode MS" pitchFamily="34" charset="-128"/>
            </a:endParaRPr>
          </a:p>
          <a:p>
            <a:pPr>
              <a:spcBef>
                <a:spcPts val="600"/>
              </a:spcBef>
            </a:pPr>
            <a:r>
              <a:rPr lang="en-US" sz="800" kern="1200" dirty="0">
                <a:solidFill>
                  <a:schemeClr val="tx1"/>
                </a:solidFill>
                <a:latin typeface="Arial"/>
                <a:ea typeface="Arial Unicode MS" panose="020B0604020202020204" pitchFamily="34" charset="-128"/>
                <a:cs typeface="+mn-cs"/>
              </a:rPr>
              <a:t>No part of this publication may be reproduced or transmitted in any form or for any purpose without the express permission of SAP SE or an SAP affiliate company.</a:t>
            </a:r>
          </a:p>
          <a:p>
            <a:pPr>
              <a:spcBef>
                <a:spcPts val="600"/>
              </a:spcBef>
            </a:pPr>
            <a:r>
              <a:rPr lang="en-US" sz="800" kern="1200" dirty="0">
                <a:solidFill>
                  <a:schemeClr val="tx1"/>
                </a:solidFill>
                <a:latin typeface="Arial"/>
                <a:ea typeface="Arial Unicode MS" panose="020B0604020202020204" pitchFamily="34" charset="-128"/>
                <a:cs typeface="+mn-cs"/>
              </a:rPr>
              <a:t>The information contained herein may be changed without prior notice. Some software products marketed by SAP SE and its distributors contain proprietary software components of other software vendors. National product specifications may vary.</a:t>
            </a:r>
          </a:p>
          <a:p>
            <a:pPr>
              <a:spcBef>
                <a:spcPts val="600"/>
              </a:spcBef>
            </a:pPr>
            <a:r>
              <a:rPr lang="en-US" sz="800" kern="1200" dirty="0">
                <a:solidFill>
                  <a:schemeClr val="tx1"/>
                </a:solidFill>
                <a:latin typeface="Arial"/>
                <a:ea typeface="Arial Unicode MS" panose="020B0604020202020204" pitchFamily="34" charset="-128"/>
                <a:cs typeface="+mn-cs"/>
              </a:rPr>
              <a:t>These materials are provided by SAP SE or an SAP affiliate company for informational purposes only, without representation or warranty of any kind, and SAP or its affiliated companies shall not be liable for errors or omissions with respect to the materials. The only warranties for SAP or SAP affiliate company products and services are those that are set forth in the express warranty statements accompanying such products and services, if any. Nothing herein should be construed as constituting an additional warranty. </a:t>
            </a:r>
          </a:p>
          <a:p>
            <a:pPr>
              <a:spcBef>
                <a:spcPts val="600"/>
              </a:spcBef>
            </a:pPr>
            <a:r>
              <a:rPr lang="en-US" sz="800" kern="1200" dirty="0">
                <a:solidFill>
                  <a:schemeClr val="tx1"/>
                </a:solidFill>
                <a:latin typeface="Arial"/>
                <a:ea typeface="Arial Unicode MS" panose="020B0604020202020204" pitchFamily="34" charset="-128"/>
                <a:cs typeface="+mn-cs"/>
              </a:rPr>
              <a:t>In particular, SAP SE or its affiliated companies have no obligation to pursue any course of business outlined in this document or any related presentation, or to develop or release any functionality mentioned therein. This document, or any related presentation, and SAP SE’s or its affiliated companies’ strategy and possible future developments, products, and/or platforms, directions, and functionality are all subject to change and may be changed by SAP SE or its affiliated companies at any time for any reason without notice. The information in this document is not a commitment, promise, or legal obligation to deliver any material, code, or functionality. All forward-looking statements are subject to various</a:t>
            </a:r>
            <a:r>
              <a:rPr lang="en-US" sz="800" kern="1200" baseline="0" dirty="0">
                <a:solidFill>
                  <a:schemeClr val="tx1"/>
                </a:solidFill>
                <a:latin typeface="Arial"/>
                <a:ea typeface="Arial Unicode MS" panose="020B0604020202020204" pitchFamily="34" charset="-128"/>
                <a:cs typeface="+mn-cs"/>
              </a:rPr>
              <a:t> </a:t>
            </a:r>
            <a:r>
              <a:rPr lang="en-US" sz="800" kern="1200" dirty="0">
                <a:solidFill>
                  <a:schemeClr val="tx1"/>
                </a:solidFill>
                <a:latin typeface="Arial"/>
                <a:ea typeface="Arial Unicode MS" panose="020B0604020202020204" pitchFamily="34" charset="-128"/>
                <a:cs typeface="+mn-cs"/>
              </a:rPr>
              <a:t>risks and uncertainties that could cause actual results to differ materially from expectations. Readers are cautioned not to place undue reliance on these forward-looking statements, and they should not be relied upon in making purchasing decisions.</a:t>
            </a:r>
          </a:p>
          <a:p>
            <a:pPr>
              <a:spcBef>
                <a:spcPts val="600"/>
              </a:spcBef>
            </a:pPr>
            <a:r>
              <a:rPr lang="en-US" sz="800" kern="1200" dirty="0">
                <a:solidFill>
                  <a:schemeClr val="tx1"/>
                </a:solidFill>
                <a:latin typeface="Arial"/>
                <a:ea typeface="Arial Unicode MS" panose="020B0604020202020204" pitchFamily="34" charset="-128"/>
                <a:cs typeface="+mn-cs"/>
              </a:rPr>
              <a:t>SAP and other SAP products and services mentioned herein as well as their respective logos are trademarks or registered trademarks of SAP SE (or an SAP affiliate company) in Germany and other countries. All other product and service names mentioned are the trademarks of their respective companies. </a:t>
            </a:r>
          </a:p>
          <a:p>
            <a:pPr>
              <a:spcBef>
                <a:spcPts val="600"/>
              </a:spcBef>
            </a:pPr>
            <a:r>
              <a:rPr lang="en-US" sz="800" kern="1200" dirty="0">
                <a:solidFill>
                  <a:schemeClr val="tx1"/>
                </a:solidFill>
                <a:latin typeface="Arial"/>
                <a:ea typeface="Arial Unicode MS" panose="020B0604020202020204" pitchFamily="34" charset="-128"/>
                <a:cs typeface="+mn-cs"/>
              </a:rPr>
              <a:t>See </a:t>
            </a:r>
            <a:r>
              <a:rPr lang="en-US" sz="800" kern="1200" dirty="0">
                <a:solidFill>
                  <a:schemeClr val="tx1"/>
                </a:solidFill>
                <a:latin typeface="Arial"/>
                <a:ea typeface="Arial Unicode MS" panose="020B0604020202020204" pitchFamily="34" charset="-128"/>
                <a:cs typeface="+mn-cs"/>
                <a:hlinkClick r:id="rId3"/>
              </a:rPr>
              <a:t>www.sap.com/copyright</a:t>
            </a:r>
            <a:r>
              <a:rPr lang="en-US" sz="800" kern="1200" dirty="0">
                <a:solidFill>
                  <a:schemeClr val="tx1"/>
                </a:solidFill>
                <a:latin typeface="Arial"/>
                <a:ea typeface="Arial Unicode MS" panose="020B0604020202020204" pitchFamily="34" charset="-128"/>
                <a:cs typeface="+mn-cs"/>
              </a:rPr>
              <a:t> for additional trademark information and notices.</a:t>
            </a:r>
          </a:p>
        </p:txBody>
      </p:sp>
      <p:sp>
        <p:nvSpPr>
          <p:cNvPr id="26" name="www.sap.com - contact SAP link">
            <a:hlinkClick r:id="rId4" tooltip="www.sap.com/contactsap"/>
          </p:cNvPr>
          <p:cNvSpPr txBox="1"/>
          <p:nvPr userDrawn="1"/>
        </p:nvSpPr>
        <p:spPr bwMode="black">
          <a:xfrm>
            <a:off x="503238" y="2461398"/>
            <a:ext cx="2215390"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1100" b="1" kern="1200" dirty="0">
                <a:solidFill>
                  <a:schemeClr val="accent1"/>
                </a:solidFill>
                <a:latin typeface="Arial"/>
                <a:ea typeface="Arial Unicode MS" panose="020B0604020202020204" pitchFamily="34" charset="-128"/>
                <a:cs typeface="+mn-cs"/>
              </a:rPr>
              <a:t>www.sap.com</a:t>
            </a:r>
            <a:r>
              <a:rPr lang="en-US" sz="1100" b="1" kern="1200" dirty="0">
                <a:solidFill>
                  <a:schemeClr val="tx1"/>
                </a:solidFill>
                <a:latin typeface="Arial"/>
                <a:ea typeface="Arial Unicode MS" panose="020B0604020202020204" pitchFamily="34" charset="-128"/>
                <a:cs typeface="+mn-cs"/>
              </a:rPr>
              <a:t>/contactsap</a:t>
            </a:r>
          </a:p>
        </p:txBody>
      </p:sp>
      <p:pic>
        <p:nvPicPr>
          <p:cNvPr id="13" name="Linkedin icon with link">
            <a:hlinkClick r:id="rId5"/>
          </p:cNvPr>
          <p:cNvPicPr>
            <a:picLocks noChangeAspect="1"/>
          </p:cNvPicPr>
          <p:nvPr userDrawn="1"/>
        </p:nvPicPr>
        <p:blipFill>
          <a:blip r:embed="rId6"/>
          <a:stretch>
            <a:fillRect/>
          </a:stretch>
        </p:blipFill>
        <p:spPr>
          <a:xfrm>
            <a:off x="2257487" y="1749959"/>
            <a:ext cx="361809" cy="361809"/>
          </a:xfrm>
          <a:prstGeom prst="rect">
            <a:avLst/>
          </a:prstGeom>
        </p:spPr>
      </p:pic>
      <p:pic>
        <p:nvPicPr>
          <p:cNvPr id="14" name="YouTube icon with link">
            <a:hlinkClick r:id="rId7"/>
          </p:cNvPr>
          <p:cNvPicPr>
            <a:picLocks noChangeAspect="1"/>
          </p:cNvPicPr>
          <p:nvPr userDrawn="1"/>
        </p:nvPicPr>
        <p:blipFill>
          <a:blip r:embed="rId8"/>
          <a:stretch>
            <a:fillRect/>
          </a:stretch>
        </p:blipFill>
        <p:spPr>
          <a:xfrm>
            <a:off x="1666951" y="1749063"/>
            <a:ext cx="363600" cy="363600"/>
          </a:xfrm>
          <a:prstGeom prst="rect">
            <a:avLst/>
          </a:prstGeom>
        </p:spPr>
      </p:pic>
      <p:pic>
        <p:nvPicPr>
          <p:cNvPr id="15" name="Twitter icon with link">
            <a:hlinkClick r:id="rId9" tooltip="https://twitter.com/sap"/>
          </p:cNvPr>
          <p:cNvPicPr>
            <a:picLocks noChangeAspect="1"/>
          </p:cNvPicPr>
          <p:nvPr userDrawn="1"/>
        </p:nvPicPr>
        <p:blipFill>
          <a:blip r:embed="rId10"/>
          <a:stretch>
            <a:fillRect/>
          </a:stretch>
        </p:blipFill>
        <p:spPr>
          <a:xfrm>
            <a:off x="1078206" y="1749959"/>
            <a:ext cx="361809" cy="361809"/>
          </a:xfrm>
          <a:prstGeom prst="rect">
            <a:avLst/>
          </a:prstGeom>
        </p:spPr>
      </p:pic>
      <p:pic>
        <p:nvPicPr>
          <p:cNvPr id="17" name="Facebook icon with link">
            <a:hlinkClick r:id="rId11"/>
          </p:cNvPr>
          <p:cNvPicPr>
            <a:picLocks noChangeAspect="1"/>
          </p:cNvPicPr>
          <p:nvPr userDrawn="1"/>
        </p:nvPicPr>
        <p:blipFill>
          <a:blip r:embed="rId12"/>
          <a:stretch>
            <a:fillRect/>
          </a:stretch>
        </p:blipFill>
        <p:spPr>
          <a:xfrm>
            <a:off x="487670" y="1749063"/>
            <a:ext cx="363600" cy="363600"/>
          </a:xfrm>
          <a:prstGeom prst="rect">
            <a:avLst/>
          </a:prstGeom>
        </p:spPr>
      </p:pic>
      <p:sp>
        <p:nvSpPr>
          <p:cNvPr id="32" name="Follow all of SAP"/>
          <p:cNvSpPr txBox="1"/>
          <p:nvPr userDrawn="1"/>
        </p:nvSpPr>
        <p:spPr bwMode="black">
          <a:xfrm>
            <a:off x="503997" y="1461001"/>
            <a:ext cx="1228549"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1100" b="0" kern="1200" dirty="0">
                <a:solidFill>
                  <a:schemeClr val="tx1"/>
                </a:solidFill>
                <a:latin typeface="Arial"/>
                <a:ea typeface="Arial Unicode MS" panose="020B0604020202020204" pitchFamily="34" charset="-128"/>
                <a:cs typeface="+mn-cs"/>
              </a:rPr>
              <a:t>Follow us</a:t>
            </a:r>
          </a:p>
        </p:txBody>
      </p:sp>
    </p:spTree>
    <p:extLst>
      <p:ext uri="{BB962C8B-B14F-4D97-AF65-F5344CB8AC3E}">
        <p14:creationId xmlns:p14="http://schemas.microsoft.com/office/powerpoint/2010/main" val="45192519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Copyright German">
    <p:spTree>
      <p:nvGrpSpPr>
        <p:cNvPr id="1" name=""/>
        <p:cNvGrpSpPr/>
        <p:nvPr/>
      </p:nvGrpSpPr>
      <p:grpSpPr>
        <a:xfrm>
          <a:off x="0" y="0"/>
          <a:ext cx="0" cy="0"/>
          <a:chOff x="0" y="0"/>
          <a:chExt cx="0" cy="0"/>
        </a:xfrm>
      </p:grpSpPr>
      <p:sp>
        <p:nvSpPr>
          <p:cNvPr id="16" name="Copyright information">
            <a:hlinkClick r:id="rId2" tooltip="www.sap.com/contactsap"/>
          </p:cNvPr>
          <p:cNvSpPr txBox="1"/>
          <p:nvPr userDrawn="1"/>
        </p:nvSpPr>
        <p:spPr bwMode="black">
          <a:xfrm>
            <a:off x="503238" y="2461398"/>
            <a:ext cx="2580640"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1100" b="1" kern="1200" dirty="0">
                <a:solidFill>
                  <a:schemeClr val="accent1"/>
                </a:solidFill>
                <a:latin typeface="Arial"/>
                <a:ea typeface="Arial Unicode MS" panose="020B0604020202020204" pitchFamily="34" charset="-128"/>
                <a:cs typeface="+mn-cs"/>
              </a:rPr>
              <a:t>www.sap.com/germany</a:t>
            </a:r>
            <a:r>
              <a:rPr lang="en-US" sz="1100" b="1" kern="1200" dirty="0">
                <a:solidFill>
                  <a:schemeClr val="tx1"/>
                </a:solidFill>
                <a:latin typeface="Arial"/>
                <a:ea typeface="Arial Unicode MS" panose="020B0604020202020204" pitchFamily="34" charset="-128"/>
                <a:cs typeface="+mn-cs"/>
              </a:rPr>
              <a:t>/contactsap</a:t>
            </a:r>
          </a:p>
        </p:txBody>
      </p:sp>
      <p:pic>
        <p:nvPicPr>
          <p:cNvPr id="17" name="SAP Logo" descr="SAP Logo" title="SAP Logo"/>
          <p:cNvPicPr>
            <a:picLocks noChangeAspect="1"/>
          </p:cNvPicPr>
          <p:nvPr userDrawn="1"/>
        </p:nvPicPr>
        <p:blipFill>
          <a:blip r:embed="rId3"/>
          <a:stretch>
            <a:fillRect/>
          </a:stretch>
        </p:blipFill>
        <p:spPr>
          <a:xfrm>
            <a:off x="9725565" y="5994000"/>
            <a:ext cx="1963635" cy="360000"/>
          </a:xfrm>
          <a:prstGeom prst="rect">
            <a:avLst/>
          </a:prstGeom>
        </p:spPr>
      </p:pic>
      <p:sp>
        <p:nvSpPr>
          <p:cNvPr id="26" name="Copyright information-German"/>
          <p:cNvSpPr txBox="1"/>
          <p:nvPr userDrawn="1"/>
        </p:nvSpPr>
        <p:spPr bwMode="black">
          <a:xfrm>
            <a:off x="503998" y="2645292"/>
            <a:ext cx="6076808" cy="3708708"/>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en-US" sz="800" b="0" noProof="0" dirty="0"/>
              <a:t>© 2019 SAP SE </a:t>
            </a:r>
            <a:r>
              <a:rPr lang="de-DE" sz="800" b="0" noProof="0" dirty="0"/>
              <a:t>oder ein SAP-Konzernunternehmen. Alle Rechte vorbehalten</a:t>
            </a:r>
            <a:r>
              <a:rPr lang="en-US" sz="800" b="0" noProof="0" dirty="0"/>
              <a:t>.</a:t>
            </a:r>
            <a:endParaRPr lang="de-DE" sz="800" kern="0" dirty="0">
              <a:ea typeface="Arial Unicode MS" pitchFamily="34" charset="-128"/>
              <a:cs typeface="Arial Unicode MS" pitchFamily="34" charset="-128"/>
            </a:endParaRPr>
          </a:p>
          <a:p>
            <a:pPr>
              <a:spcBef>
                <a:spcPts val="600"/>
              </a:spcBef>
            </a:pPr>
            <a:r>
              <a:rPr lang="de-DE" sz="800" kern="1200" noProof="0" dirty="0">
                <a:solidFill>
                  <a:schemeClr val="tx1"/>
                </a:solidFill>
                <a:effectLst/>
                <a:latin typeface="Arial"/>
                <a:ea typeface="+mn-ea"/>
                <a:cs typeface="+mn-cs"/>
              </a:rPr>
              <a:t>Weitergabe und Vervielfältigung dieser Publikation oder von Teilen daraus sind, zu welchem Zweck und in welcher Form auch immer, ohne die ausdrückliche schriftliche Genehmigung durch SAP SE oder ein SAP-Konzernunternehmen nicht gestattet.</a:t>
            </a:r>
          </a:p>
          <a:p>
            <a:pPr>
              <a:spcBef>
                <a:spcPts val="600"/>
              </a:spcBef>
            </a:pPr>
            <a:r>
              <a:rPr lang="de-DE" sz="800" kern="1200" noProof="0" dirty="0">
                <a:solidFill>
                  <a:schemeClr val="tx1"/>
                </a:solidFill>
                <a:effectLst/>
                <a:latin typeface="Arial"/>
                <a:ea typeface="+mn-ea"/>
                <a:cs typeface="+mn-cs"/>
              </a:rPr>
              <a:t>In dieser Publikation enthaltene Informationen können ohne vorherige Ankündigung geändert werden. Die von SAP SE oder deren Vertriebsfirmen angebotenen Softwareprodukte können Softwarekomponenten auch anderer Softwarehersteller enthalten. Produkte können länderspezifische Unterschiede aufweisen.</a:t>
            </a:r>
          </a:p>
          <a:p>
            <a:pPr>
              <a:spcBef>
                <a:spcPts val="600"/>
              </a:spcBef>
            </a:pPr>
            <a:r>
              <a:rPr lang="de-DE" sz="800" kern="1200" noProof="0" dirty="0">
                <a:solidFill>
                  <a:schemeClr val="tx1"/>
                </a:solidFill>
                <a:effectLst/>
                <a:latin typeface="Arial"/>
                <a:ea typeface="+mn-ea"/>
                <a:cs typeface="+mn-cs"/>
              </a:rPr>
              <a:t>Die vorliegenden Unterlagen werden von der SAP SE oder einem SAP-Konzernunternehmen bereitgestellt und dienen ausschließlich zu Informationszwecken. Die SAP SE oder ihre Konzernunternehmen übernehmen keinerlei Haftung oder Gewährleistung für Fehler oder Unvollständigkeiten in dieser Publikation. Die SAP SE oder ein SAP-Konzernunternehmen steht lediglich für Produkte und Dienstleistungen nach der Maßgabe ein, die in der Vereinbarung über die jeweiligen Produkte und Dienstleistungen ausdrücklich geregelt ist. Keine der hierin enthaltenen Informationen ist als zusätzliche Garantie zu interpretieren. </a:t>
            </a:r>
          </a:p>
          <a:p>
            <a:pPr>
              <a:spcBef>
                <a:spcPts val="600"/>
              </a:spcBef>
            </a:pPr>
            <a:r>
              <a:rPr lang="de-DE" sz="800" kern="1200" noProof="0" dirty="0">
                <a:solidFill>
                  <a:schemeClr val="tx1"/>
                </a:solidFill>
                <a:effectLst/>
                <a:latin typeface="Arial"/>
                <a:ea typeface="+mn-ea"/>
                <a:cs typeface="+mn-cs"/>
              </a:rPr>
              <a:t>Insbesondere sind die SAP SE oder ihre Konzernunternehmen in keiner Weise verpflichtet, in dieser Publikation oder einer zugehörigen Präsentation dargestellte Geschäftsabläufe zu verfolgen oder hierin wiedergegebene Funktionen zu entwickeln oder zu veröffentlichen. Diese Publikation oder eine zugehörige Präsentation, die Strategie und etwaige künftige Entwicklungen, Produkte und/oder Plattformen der SAP SE oder ihrer Konzernunternehmen können von der SAP SE oder ihren Konzernunternehmen jederzeit und ohne Angabe von Gründen unangekündigt geändert werden. Die in dieser Publikation enthaltenen Informationen stellen keine Zusage, kein Versprechen und keine rechtliche Verpflichtung zur Lieferung von Material, Code oder Funktionen dar. Sämtliche vorausschauenden Aussagen unterliegen unterschiedlichen Risiken und Unsicherheiten, durch die die tatsächlichen Ergebnisse von den Erwartungen abweichen können. Dem Leser wird empfohlen, diesen vorausschauenden Aussagen kein übertriebenes Vertrauen zu schenken und sich bei Kaufentscheidungen nicht auf sie zu stützen.</a:t>
            </a:r>
          </a:p>
          <a:p>
            <a:pPr>
              <a:spcBef>
                <a:spcPts val="600"/>
              </a:spcBef>
            </a:pPr>
            <a:r>
              <a:rPr lang="de-DE" sz="800" kern="1200" noProof="0" dirty="0">
                <a:solidFill>
                  <a:schemeClr val="tx1"/>
                </a:solidFill>
                <a:effectLst/>
                <a:latin typeface="Arial"/>
                <a:ea typeface="+mn-ea"/>
                <a:cs typeface="+mn-cs"/>
              </a:rPr>
              <a:t>SAP und andere in diesem Dokument erwähnte Produkte und Dienstleistungen von SAP sowie die dazugehörigen Logos sind Marken oder eingetragene Marken der SAP SE (oder von einem SAP-Konzernunternehmen) in Deutschland und verschiedenen anderen Ländern weltweit.</a:t>
            </a:r>
            <a:r>
              <a:rPr lang="de-DE" sz="800" kern="1200" baseline="0" noProof="0" dirty="0">
                <a:solidFill>
                  <a:schemeClr val="tx1"/>
                </a:solidFill>
                <a:effectLst/>
                <a:latin typeface="Arial"/>
                <a:ea typeface="+mn-ea"/>
                <a:cs typeface="+mn-cs"/>
              </a:rPr>
              <a:t> </a:t>
            </a:r>
            <a:r>
              <a:rPr lang="de-DE" sz="800" kern="1200" noProof="0" dirty="0">
                <a:solidFill>
                  <a:schemeClr val="tx1"/>
                </a:solidFill>
                <a:effectLst/>
                <a:latin typeface="Arial"/>
                <a:ea typeface="+mn-ea"/>
                <a:cs typeface="+mn-cs"/>
              </a:rPr>
              <a:t>Alle anderen Namen von Produkten und Dienstleistungen sind Marken der jeweiligen Firmen. </a:t>
            </a:r>
          </a:p>
          <a:p>
            <a:pPr>
              <a:spcBef>
                <a:spcPts val="600"/>
              </a:spcBef>
            </a:pPr>
            <a:r>
              <a:rPr lang="de-DE" sz="800" kern="1200" noProof="0" dirty="0">
                <a:solidFill>
                  <a:schemeClr val="tx1"/>
                </a:solidFill>
                <a:effectLst/>
                <a:latin typeface="Arial"/>
                <a:ea typeface="+mn-ea"/>
                <a:cs typeface="+mn-cs"/>
              </a:rPr>
              <a:t>Zusätzliche Informationen zur Marke und Vermerke finden Sie auf der Seite </a:t>
            </a:r>
            <a:r>
              <a:rPr lang="de-DE" sz="800" kern="1200" noProof="0" dirty="0">
                <a:solidFill>
                  <a:schemeClr val="tx1"/>
                </a:solidFill>
                <a:effectLst/>
                <a:latin typeface="Arial"/>
                <a:ea typeface="+mn-ea"/>
                <a:cs typeface="+mn-cs"/>
                <a:hlinkClick r:id="rId4"/>
              </a:rPr>
              <a:t>www.sap.com/corporate/de/legal/copyright.html</a:t>
            </a:r>
            <a:r>
              <a:rPr lang="de-DE" sz="800" kern="1200" noProof="0" dirty="0">
                <a:solidFill>
                  <a:schemeClr val="tx1"/>
                </a:solidFill>
                <a:effectLst/>
                <a:latin typeface="Arial"/>
                <a:ea typeface="+mn-ea"/>
                <a:cs typeface="+mn-cs"/>
              </a:rPr>
              <a:t>.</a:t>
            </a:r>
          </a:p>
        </p:txBody>
      </p:sp>
      <p:pic>
        <p:nvPicPr>
          <p:cNvPr id="12" name="Linkedin icon with link">
            <a:hlinkClick r:id="rId5"/>
          </p:cNvPr>
          <p:cNvPicPr>
            <a:picLocks noChangeAspect="1"/>
          </p:cNvPicPr>
          <p:nvPr userDrawn="1"/>
        </p:nvPicPr>
        <p:blipFill>
          <a:blip r:embed="rId6"/>
          <a:stretch>
            <a:fillRect/>
          </a:stretch>
        </p:blipFill>
        <p:spPr>
          <a:xfrm>
            <a:off x="2257487" y="1749959"/>
            <a:ext cx="361809" cy="361809"/>
          </a:xfrm>
          <a:prstGeom prst="rect">
            <a:avLst/>
          </a:prstGeom>
        </p:spPr>
      </p:pic>
      <p:pic>
        <p:nvPicPr>
          <p:cNvPr id="13" name="YouTube icon with link">
            <a:hlinkClick r:id="rId7"/>
          </p:cNvPr>
          <p:cNvPicPr>
            <a:picLocks noChangeAspect="1"/>
          </p:cNvPicPr>
          <p:nvPr userDrawn="1"/>
        </p:nvPicPr>
        <p:blipFill>
          <a:blip r:embed="rId8"/>
          <a:stretch>
            <a:fillRect/>
          </a:stretch>
        </p:blipFill>
        <p:spPr>
          <a:xfrm>
            <a:off x="1666951" y="1749063"/>
            <a:ext cx="363600" cy="363600"/>
          </a:xfrm>
          <a:prstGeom prst="rect">
            <a:avLst/>
          </a:prstGeom>
        </p:spPr>
      </p:pic>
      <p:pic>
        <p:nvPicPr>
          <p:cNvPr id="14" name="Twitter icon with link">
            <a:hlinkClick r:id="rId9" tooltip="https://twitter.com/sap"/>
          </p:cNvPr>
          <p:cNvPicPr>
            <a:picLocks noChangeAspect="1"/>
          </p:cNvPicPr>
          <p:nvPr userDrawn="1"/>
        </p:nvPicPr>
        <p:blipFill>
          <a:blip r:embed="rId10"/>
          <a:stretch>
            <a:fillRect/>
          </a:stretch>
        </p:blipFill>
        <p:spPr>
          <a:xfrm>
            <a:off x="1078206" y="1749959"/>
            <a:ext cx="361809" cy="361809"/>
          </a:xfrm>
          <a:prstGeom prst="rect">
            <a:avLst/>
          </a:prstGeom>
        </p:spPr>
      </p:pic>
      <p:pic>
        <p:nvPicPr>
          <p:cNvPr id="15" name="Facebook icon with link">
            <a:hlinkClick r:id="rId11"/>
          </p:cNvPr>
          <p:cNvPicPr>
            <a:picLocks noChangeAspect="1"/>
          </p:cNvPicPr>
          <p:nvPr userDrawn="1"/>
        </p:nvPicPr>
        <p:blipFill>
          <a:blip r:embed="rId12"/>
          <a:stretch>
            <a:fillRect/>
          </a:stretch>
        </p:blipFill>
        <p:spPr>
          <a:xfrm>
            <a:off x="487670" y="1749063"/>
            <a:ext cx="363600" cy="363600"/>
          </a:xfrm>
          <a:prstGeom prst="rect">
            <a:avLst/>
          </a:prstGeom>
        </p:spPr>
      </p:pic>
      <p:sp>
        <p:nvSpPr>
          <p:cNvPr id="33" name="SAP folgen auf"/>
          <p:cNvSpPr txBox="1"/>
          <p:nvPr userDrawn="1"/>
        </p:nvSpPr>
        <p:spPr bwMode="black">
          <a:xfrm>
            <a:off x="503997" y="1461001"/>
            <a:ext cx="1228549" cy="169277"/>
          </a:xfrm>
          <a:prstGeom prst="rect">
            <a:avLst/>
          </a:prstGeom>
          <a:noFill/>
        </p:spPr>
        <p:txBody>
          <a:bodyPr wrap="square" lIns="0" tIns="0" rIns="0" bIns="0" rtlCol="0" anchor="b">
            <a:noAutofit/>
          </a:bodyPr>
          <a:lstStyle/>
          <a:p>
            <a:pPr marL="0" marR="0" lvl="0" indent="0" algn="l" defTabSz="1088776" rtl="0" eaLnBrk="1" fontAlgn="auto" latinLnBrk="0" hangingPunct="1">
              <a:lnSpc>
                <a:spcPct val="100000"/>
              </a:lnSpc>
              <a:spcBef>
                <a:spcPts val="1200"/>
              </a:spcBef>
              <a:spcAft>
                <a:spcPts val="0"/>
              </a:spcAft>
              <a:buClrTx/>
              <a:buSzTx/>
              <a:buFontTx/>
              <a:buNone/>
              <a:tabLst/>
              <a:defRPr/>
            </a:pPr>
            <a:r>
              <a:rPr lang="de-DE" sz="1100" b="0" kern="1200" noProof="0" dirty="0">
                <a:solidFill>
                  <a:schemeClr val="tx1"/>
                </a:solidFill>
                <a:latin typeface="Arial"/>
                <a:ea typeface="Arial Unicode MS" panose="020B0604020202020204" pitchFamily="34" charset="-128"/>
                <a:cs typeface="+mn-cs"/>
              </a:rPr>
              <a:t>SAP folgen auf</a:t>
            </a:r>
          </a:p>
        </p:txBody>
      </p:sp>
    </p:spTree>
    <p:extLst>
      <p:ext uri="{BB962C8B-B14F-4D97-AF65-F5344CB8AC3E}">
        <p14:creationId xmlns:p14="http://schemas.microsoft.com/office/powerpoint/2010/main" val="191186275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Only - blue">
    <p:spTree>
      <p:nvGrpSpPr>
        <p:cNvPr id="1" name=""/>
        <p:cNvGrpSpPr/>
        <p:nvPr/>
      </p:nvGrpSpPr>
      <p:grpSpPr>
        <a:xfrm>
          <a:off x="0" y="0"/>
          <a:ext cx="0" cy="0"/>
          <a:chOff x="0" y="0"/>
          <a:chExt cx="0" cy="0"/>
        </a:xfrm>
      </p:grpSpPr>
      <p:sp>
        <p:nvSpPr>
          <p:cNvPr id="3" name="Title"/>
          <p:cNvSpPr>
            <a:spLocks noGrp="1"/>
          </p:cNvSpPr>
          <p:nvPr>
            <p:ph type="title" hasCustomPrompt="1"/>
          </p:nvPr>
        </p:nvSpPr>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198139519"/>
      </p:ext>
    </p:extLst>
  </p:cSld>
  <p:clrMapOvr>
    <a:masterClrMapping/>
  </p:clrMapOvr>
  <p:extLst mod="1">
    <p:ext uri="{DCECCB84-F9BA-43D5-87BE-67443E8EF086}">
      <p15:sldGuideLst xmlns:p15="http://schemas.microsoft.com/office/powerpoint/2012/main">
        <p15:guide id="1" pos="317">
          <p15:clr>
            <a:srgbClr val="FBAE40"/>
          </p15:clr>
        </p15:guide>
        <p15:guide id="2" orient="horz" pos="317">
          <p15:clr>
            <a:srgbClr val="FBAE40"/>
          </p15:clr>
        </p15:guide>
        <p15:guide id="3" pos="7364">
          <p15:clr>
            <a:srgbClr val="FBAE40"/>
          </p15:clr>
        </p15:guide>
        <p15:guide id="4" orient="horz" pos="551">
          <p15:clr>
            <a:srgbClr val="FBAE40"/>
          </p15:clr>
        </p15:guide>
        <p15:guide id="5" orient="horz" pos="3992">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and Text - blue">
    <p:spTree>
      <p:nvGrpSpPr>
        <p:cNvPr id="1" name=""/>
        <p:cNvGrpSpPr/>
        <p:nvPr/>
      </p:nvGrpSpPr>
      <p:grpSpPr>
        <a:xfrm>
          <a:off x="0" y="0"/>
          <a:ext cx="0" cy="0"/>
          <a:chOff x="0" y="0"/>
          <a:chExt cx="0" cy="0"/>
        </a:xfrm>
      </p:grpSpPr>
      <p:sp>
        <p:nvSpPr>
          <p:cNvPr id="4" name="Text placeholder"/>
          <p:cNvSpPr>
            <a:spLocks noGrp="1"/>
          </p:cNvSpPr>
          <p:nvPr>
            <p:ph type="body" sz="quarter" idx="10" hasCustomPrompt="1"/>
          </p:nvPr>
        </p:nvSpPr>
        <p:spPr>
          <a:xfrm>
            <a:off x="503999" y="1620000"/>
            <a:ext cx="11186477"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554110005"/>
      </p:ext>
    </p:extLst>
  </p:cSld>
  <p:clrMapOvr>
    <a:masterClrMapping/>
  </p:clrMapOvr>
  <p:extLst mod="1">
    <p:ext uri="{DCECCB84-F9BA-43D5-87BE-67443E8EF086}">
      <p15:sldGuideLst xmlns:p15="http://schemas.microsoft.com/office/powerpoint/2012/main">
        <p15:guide id="1" pos="316">
          <p15:clr>
            <a:srgbClr val="FBAE40"/>
          </p15:clr>
        </p15:guide>
        <p15:guide id="2" orient="horz" pos="3991">
          <p15:clr>
            <a:srgbClr val="FBAE40"/>
          </p15:clr>
        </p15:guide>
        <p15:guide id="3" pos="7364">
          <p15:clr>
            <a:srgbClr val="FBAE40"/>
          </p15:clr>
        </p15:guide>
        <p15:guide id="4" orient="horz" pos="318">
          <p15:clr>
            <a:srgbClr val="FBAE40"/>
          </p15:clr>
        </p15:guide>
        <p15:guide id="5" orient="horz" pos="552">
          <p15:clr>
            <a:srgbClr val="FBAE40"/>
          </p15:clr>
        </p15:guide>
        <p15:guide id="6" orient="horz" pos="1020">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Quote - blue">
    <p:spTree>
      <p:nvGrpSpPr>
        <p:cNvPr id="1" name=""/>
        <p:cNvGrpSpPr/>
        <p:nvPr/>
      </p:nvGrpSpPr>
      <p:grpSpPr>
        <a:xfrm>
          <a:off x="0" y="0"/>
          <a:ext cx="0" cy="0"/>
          <a:chOff x="0" y="0"/>
          <a:chExt cx="0" cy="0"/>
        </a:xfrm>
      </p:grpSpPr>
      <p:sp>
        <p:nvSpPr>
          <p:cNvPr id="5" name="Quote placeholder"/>
          <p:cNvSpPr>
            <a:spLocks noGrp="1"/>
          </p:cNvSpPr>
          <p:nvPr>
            <p:ph type="body" sz="quarter" idx="10" hasCustomPrompt="1"/>
          </p:nvPr>
        </p:nvSpPr>
        <p:spPr>
          <a:xfrm>
            <a:off x="504000" y="1800000"/>
            <a:ext cx="11185200" cy="3285032"/>
          </a:xfrm>
        </p:spPr>
        <p:txBody>
          <a:bodyPr/>
          <a:lstStyle>
            <a:lvl1pPr marL="395921" indent="-395921">
              <a:lnSpc>
                <a:spcPct val="90000"/>
              </a:lnSpc>
              <a:spcBef>
                <a:spcPts val="600"/>
              </a:spcBef>
              <a:defRPr sz="5999" b="1"/>
            </a:lvl1pPr>
            <a:lvl2pPr marL="395921" indent="0">
              <a:buNone/>
              <a:defRPr sz="1600"/>
            </a:lvl2pPr>
          </a:lstStyle>
          <a:p>
            <a:pPr lvl="0"/>
            <a:r>
              <a:rPr lang="en-US" noProof="0" dirty="0"/>
              <a:t>“Quote goes here </a:t>
            </a:r>
            <a:br>
              <a:rPr lang="en-US" noProof="0" dirty="0"/>
            </a:br>
            <a:r>
              <a:rPr lang="en-US" noProof="0" dirty="0"/>
              <a:t>and here.”</a:t>
            </a:r>
          </a:p>
          <a:p>
            <a:pPr lvl="1"/>
            <a:r>
              <a:rPr lang="en-US" noProof="0" dirty="0"/>
              <a:t>Source</a:t>
            </a:r>
          </a:p>
        </p:txBody>
      </p:sp>
    </p:spTree>
    <p:extLst>
      <p:ext uri="{BB962C8B-B14F-4D97-AF65-F5344CB8AC3E}">
        <p14:creationId xmlns:p14="http://schemas.microsoft.com/office/powerpoint/2010/main" val="226739806"/>
      </p:ext>
    </p:extLst>
  </p:cSld>
  <p:clrMapOvr>
    <a:masterClrMapping/>
  </p:clrMapOvr>
  <p:extLst mod="1">
    <p:ext uri="{DCECCB84-F9BA-43D5-87BE-67443E8EF086}">
      <p15:sldGuideLst xmlns:p15="http://schemas.microsoft.com/office/powerpoint/2012/main">
        <p15:guide id="1" pos="317">
          <p15:clr>
            <a:srgbClr val="FBAE40"/>
          </p15:clr>
        </p15:guide>
        <p15:guide id="4" orient="horz" pos="1133">
          <p15:clr>
            <a:srgbClr val="FBAE40"/>
          </p15:clr>
        </p15:guide>
        <p15:guide id="5" orient="horz" pos="3204">
          <p15:clr>
            <a:srgbClr val="FBAE40"/>
          </p15:clr>
        </p15:guide>
        <p15:guide id="6" pos="7363">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over with Pictogram">
    <p:bg>
      <p:bgRef idx="1001">
        <a:schemeClr val="bg1"/>
      </p:bgRef>
    </p:bg>
    <p:spTree>
      <p:nvGrpSpPr>
        <p:cNvPr id="1" name=""/>
        <p:cNvGrpSpPr/>
        <p:nvPr/>
      </p:nvGrpSpPr>
      <p:grpSpPr>
        <a:xfrm>
          <a:off x="0" y="0"/>
          <a:ext cx="0" cy="0"/>
          <a:chOff x="0" y="0"/>
          <a:chExt cx="0" cy="0"/>
        </a:xfrm>
      </p:grpSpPr>
      <p:pic>
        <p:nvPicPr>
          <p:cNvPr id="11" name="SAP Logo" descr="SAP Logo" title="SAP Logo"/>
          <p:cNvPicPr>
            <a:picLocks noChangeAspect="1"/>
          </p:cNvPicPr>
          <p:nvPr userDrawn="1"/>
        </p:nvPicPr>
        <p:blipFill>
          <a:blip r:embed="rId2"/>
          <a:stretch>
            <a:fillRect/>
          </a:stretch>
        </p:blipFill>
        <p:spPr>
          <a:xfrm>
            <a:off x="9950552" y="6217668"/>
            <a:ext cx="1963636" cy="360000"/>
          </a:xfrm>
          <a:prstGeom prst="rect">
            <a:avLst/>
          </a:prstGeom>
        </p:spPr>
      </p:pic>
      <p:sp>
        <p:nvSpPr>
          <p:cNvPr id="7" name="Pictogram Placeholder"/>
          <p:cNvSpPr>
            <a:spLocks noGrp="1"/>
          </p:cNvSpPr>
          <p:nvPr>
            <p:ph type="pic" sz="quarter" idx="16"/>
          </p:nvPr>
        </p:nvSpPr>
        <p:spPr>
          <a:xfrm>
            <a:off x="6954855" y="963000"/>
            <a:ext cx="4932000" cy="4932000"/>
          </a:xfrm>
        </p:spPr>
        <p:txBody>
          <a:bodyPr/>
          <a:lstStyle/>
          <a:p>
            <a:r>
              <a:rPr lang="en-US"/>
              <a:t>Click icon to add picture</a:t>
            </a:r>
            <a:endParaRPr lang="de-DE" dirty="0"/>
          </a:p>
        </p:txBody>
      </p:sp>
      <p:sp>
        <p:nvSpPr>
          <p:cNvPr id="24" name="Classification"/>
          <p:cNvSpPr txBox="1"/>
          <p:nvPr userDrawn="1"/>
        </p:nvSpPr>
        <p:spPr>
          <a:xfrm>
            <a:off x="288000" y="5093865"/>
            <a:ext cx="4204855" cy="153852"/>
          </a:xfrm>
          <a:prstGeom prst="rect">
            <a:avLst/>
          </a:prstGeom>
        </p:spPr>
        <p:txBody>
          <a:bodyPr vert="horz" lIns="0" tIns="0" rIns="0" bIns="0" rtlCol="0">
            <a:noAutofit/>
          </a:bodyPr>
          <a:lstStyle>
            <a:lvl1pPr lvl="0" indent="0">
              <a:spcBef>
                <a:spcPts val="0"/>
              </a:spcBef>
              <a:buClr>
                <a:schemeClr val="accent1"/>
              </a:buClr>
              <a:buSzPct val="80000"/>
              <a:buFontTx/>
              <a:buNone/>
              <a:defRPr sz="1000" b="0">
                <a:latin typeface="+mn-lt"/>
              </a:defRPr>
            </a:lvl1pPr>
            <a:lvl2pPr marL="180000" indent="-180000">
              <a:spcBef>
                <a:spcPts val="600"/>
              </a:spcBef>
              <a:buClr>
                <a:schemeClr val="accent1"/>
              </a:buClr>
              <a:buFont typeface="Wingdings" pitchFamily="2" charset="2"/>
              <a:buChar char="§"/>
              <a:defRPr sz="1800">
                <a:latin typeface="+mn-lt"/>
              </a:defRPr>
            </a:lvl2pPr>
            <a:lvl3pPr marL="360000" indent="-180000">
              <a:spcBef>
                <a:spcPts val="300"/>
              </a:spcBef>
              <a:buClr>
                <a:schemeClr val="tx1"/>
              </a:buClr>
              <a:buSzPct val="100000"/>
              <a:buFont typeface="Arial" panose="020B0604020202020204" pitchFamily="34" charset="0"/>
              <a:buChar char="–"/>
              <a:defRPr lang="en-US" sz="1800" noProof="0" dirty="0" smtClean="0">
                <a:latin typeface="+mn-lt"/>
              </a:defRPr>
            </a:lvl3pPr>
            <a:lvl4pPr marL="540000" indent="-180000">
              <a:spcBef>
                <a:spcPts val="300"/>
              </a:spcBef>
              <a:buClr>
                <a:schemeClr val="tx1"/>
              </a:buClr>
              <a:buSzPct val="120000"/>
              <a:buFont typeface="Arial" pitchFamily="34" charset="0"/>
              <a:buChar char="▫"/>
              <a:defRPr sz="1600">
                <a:latin typeface="+mn-lt"/>
              </a:defRPr>
            </a:lvl4pPr>
            <a:lvl5pPr marL="720000" indent="-180000">
              <a:spcBef>
                <a:spcPts val="100"/>
              </a:spcBef>
              <a:buClr>
                <a:schemeClr val="tx1"/>
              </a:buClr>
              <a:buSzPct val="100000"/>
              <a:buFont typeface="Symbol" panose="05050102010706020507" pitchFamily="18" charset="2"/>
              <a:buChar char="-"/>
              <a:defRPr sz="1400" baseline="0">
                <a:latin typeface="+mn-lt"/>
              </a:defRPr>
            </a:lvl5pPr>
            <a:lvl6pPr marL="2994134" indent="-272194">
              <a:spcBef>
                <a:spcPct val="20000"/>
              </a:spcBef>
              <a:buFont typeface="Arial" pitchFamily="34" charset="0"/>
              <a:buChar char="•"/>
              <a:defRPr sz="2400"/>
            </a:lvl6pPr>
            <a:lvl7pPr marL="3538522" indent="-272194">
              <a:spcBef>
                <a:spcPct val="20000"/>
              </a:spcBef>
              <a:buFont typeface="Arial" pitchFamily="34" charset="0"/>
              <a:buChar char="•"/>
              <a:defRPr sz="2400"/>
            </a:lvl7pPr>
            <a:lvl8pPr marL="4082910" indent="-272194">
              <a:spcBef>
                <a:spcPct val="20000"/>
              </a:spcBef>
              <a:buFont typeface="Arial" pitchFamily="34" charset="0"/>
              <a:buChar char="•"/>
              <a:defRPr sz="2400"/>
            </a:lvl8pPr>
            <a:lvl9pPr marL="4627298" indent="-272194">
              <a:spcBef>
                <a:spcPct val="20000"/>
              </a:spcBef>
              <a:buFont typeface="Arial" pitchFamily="34" charset="0"/>
              <a:buChar char="•"/>
              <a:defRPr sz="2400"/>
            </a:lvl9pPr>
          </a:lstStyle>
          <a:p>
            <a:pPr lvl="0" algn="l"/>
            <a:r>
              <a:rPr lang="en-US" sz="900" dirty="0"/>
              <a:t>INTERNAL</a:t>
            </a:r>
          </a:p>
        </p:txBody>
      </p:sp>
      <p:sp>
        <p:nvSpPr>
          <p:cNvPr id="6" name="Speaker"/>
          <p:cNvSpPr>
            <a:spLocks noGrp="1"/>
          </p:cNvSpPr>
          <p:nvPr userDrawn="1">
            <p:ph type="subTitle" idx="1" hasCustomPrompt="1"/>
          </p:nvPr>
        </p:nvSpPr>
        <p:spPr bwMode="black">
          <a:xfrm>
            <a:off x="288001" y="4268503"/>
            <a:ext cx="6373430" cy="430887"/>
          </a:xfrm>
        </p:spPr>
        <p:txBody>
          <a:bodyPr wrap="square" anchor="t" anchorCtr="0">
            <a:noAutofit/>
          </a:bodyPr>
          <a:lstStyle>
            <a:lvl1pPr marL="0" marR="0" indent="0" algn="l" defTabSz="1088558" rtl="0" eaLnBrk="1" fontAlgn="auto" latinLnBrk="0" hangingPunct="1">
              <a:lnSpc>
                <a:spcPct val="100000"/>
              </a:lnSpc>
              <a:spcBef>
                <a:spcPts val="0"/>
              </a:spcBef>
              <a:spcAft>
                <a:spcPts val="0"/>
              </a:spcAft>
              <a:buClr>
                <a:schemeClr val="accent1"/>
              </a:buClr>
              <a:buSzPct val="80000"/>
              <a:buFontTx/>
              <a:buNone/>
              <a:tabLst/>
              <a:defRPr sz="1400" b="0" baseline="0">
                <a:solidFill>
                  <a:schemeClr val="tx1"/>
                </a:solidFill>
              </a:defRPr>
            </a:lvl1pPr>
            <a:lvl2pPr marL="544279" indent="0" algn="ctr">
              <a:buNone/>
              <a:defRPr>
                <a:solidFill>
                  <a:schemeClr val="tx1">
                    <a:tint val="75000"/>
                  </a:schemeClr>
                </a:solidFill>
              </a:defRPr>
            </a:lvl2pPr>
            <a:lvl3pPr marL="1088558" indent="0" algn="ctr">
              <a:buNone/>
              <a:defRPr>
                <a:solidFill>
                  <a:schemeClr val="tx1">
                    <a:tint val="75000"/>
                  </a:schemeClr>
                </a:solidFill>
              </a:defRPr>
            </a:lvl3pPr>
            <a:lvl4pPr marL="1632837" indent="0" algn="ctr">
              <a:buNone/>
              <a:defRPr>
                <a:solidFill>
                  <a:schemeClr val="tx1">
                    <a:tint val="75000"/>
                  </a:schemeClr>
                </a:solidFill>
              </a:defRPr>
            </a:lvl4pPr>
            <a:lvl5pPr marL="2177116" indent="0" algn="ctr">
              <a:buNone/>
              <a:defRPr>
                <a:solidFill>
                  <a:schemeClr val="tx1">
                    <a:tint val="75000"/>
                  </a:schemeClr>
                </a:solidFill>
              </a:defRPr>
            </a:lvl5pPr>
            <a:lvl6pPr marL="2721396" indent="0" algn="ctr">
              <a:buNone/>
              <a:defRPr>
                <a:solidFill>
                  <a:schemeClr val="tx1">
                    <a:tint val="75000"/>
                  </a:schemeClr>
                </a:solidFill>
              </a:defRPr>
            </a:lvl6pPr>
            <a:lvl7pPr marL="3265675" indent="0" algn="ctr">
              <a:buNone/>
              <a:defRPr>
                <a:solidFill>
                  <a:schemeClr val="tx1">
                    <a:tint val="75000"/>
                  </a:schemeClr>
                </a:solidFill>
              </a:defRPr>
            </a:lvl7pPr>
            <a:lvl8pPr marL="3809954" indent="0" algn="ctr">
              <a:buNone/>
              <a:defRPr>
                <a:solidFill>
                  <a:schemeClr val="tx1">
                    <a:tint val="75000"/>
                  </a:schemeClr>
                </a:solidFill>
              </a:defRPr>
            </a:lvl8pPr>
            <a:lvl9pPr marL="4354233" indent="0" algn="ctr">
              <a:buNone/>
              <a:defRPr>
                <a:solidFill>
                  <a:schemeClr val="tx1">
                    <a:tint val="75000"/>
                  </a:schemeClr>
                </a:solidFill>
              </a:defRPr>
            </a:lvl9pPr>
          </a:lstStyle>
          <a:p>
            <a:r>
              <a:rPr lang="en-US" dirty="0"/>
              <a:t>Speaker’s Name, SAP</a:t>
            </a:r>
          </a:p>
          <a:p>
            <a:pPr marL="0" marR="0" lvl="0" indent="0" algn="l" defTabSz="1088558" rtl="0" eaLnBrk="1" fontAlgn="auto" latinLnBrk="0" hangingPunct="1">
              <a:lnSpc>
                <a:spcPct val="100000"/>
              </a:lnSpc>
              <a:spcBef>
                <a:spcPts val="0"/>
              </a:spcBef>
              <a:spcAft>
                <a:spcPts val="0"/>
              </a:spcAft>
              <a:buClr>
                <a:schemeClr val="accent1"/>
              </a:buClr>
              <a:buSzPct val="80000"/>
              <a:buFontTx/>
              <a:buNone/>
              <a:tabLst/>
              <a:defRPr/>
            </a:pPr>
            <a:r>
              <a:rPr lang="en-US" dirty="0"/>
              <a:t>Month 00, 2019</a:t>
            </a:r>
          </a:p>
        </p:txBody>
      </p:sp>
      <p:sp>
        <p:nvSpPr>
          <p:cNvPr id="8" name="Title 7"/>
          <p:cNvSpPr>
            <a:spLocks noGrp="1"/>
          </p:cNvSpPr>
          <p:nvPr>
            <p:ph type="title" hasCustomPrompt="1"/>
          </p:nvPr>
        </p:nvSpPr>
        <p:spPr>
          <a:xfrm>
            <a:off x="288001" y="2706317"/>
            <a:ext cx="6372000" cy="997196"/>
          </a:xfrm>
        </p:spPr>
        <p:txBody>
          <a:bodyPr>
            <a:noAutofit/>
          </a:bodyPr>
          <a:lstStyle>
            <a:lvl1pPr>
              <a:lnSpc>
                <a:spcPct val="90000"/>
              </a:lnSpc>
              <a:defRPr sz="3600"/>
            </a:lvl1pPr>
          </a:lstStyle>
          <a:p>
            <a:pPr fontAlgn="base">
              <a:spcBef>
                <a:spcPct val="50000"/>
              </a:spcBef>
              <a:spcAft>
                <a:spcPct val="0"/>
              </a:spcAft>
              <a:buClr>
                <a:srgbClr val="F0AB00"/>
              </a:buClr>
              <a:buSzPct val="80000"/>
            </a:pPr>
            <a:r>
              <a:rPr lang="en-US" sz="3600" dirty="0"/>
              <a:t>Presentation Title </a:t>
            </a:r>
            <a:br>
              <a:rPr lang="en-US" sz="3600" dirty="0"/>
            </a:br>
            <a:r>
              <a:rPr lang="en-US" sz="3600" dirty="0"/>
              <a:t>Goes Here and Here.</a:t>
            </a:r>
            <a:endParaRPr lang="de-DE" sz="3600" kern="0" dirty="0" err="1">
              <a:ea typeface="Arial Unicode MS" pitchFamily="34" charset="-128"/>
              <a:cs typeface="Arial Unicode MS" pitchFamily="34" charset="-128"/>
            </a:endParaRPr>
          </a:p>
        </p:txBody>
      </p:sp>
    </p:spTree>
    <p:extLst>
      <p:ext uri="{BB962C8B-B14F-4D97-AF65-F5344CB8AC3E}">
        <p14:creationId xmlns:p14="http://schemas.microsoft.com/office/powerpoint/2010/main" val="3048046299"/>
      </p:ext>
    </p:extLst>
  </p:cSld>
  <p:clrMapOvr>
    <a:overrideClrMapping bg1="dk1" tx1="lt1" bg2="dk2" tx2="lt2" accent1="accent1" accent2="accent2" accent3="accent3" accent4="accent4" accent5="accent5" accent6="accent6" hlink="hlink" folHlink="folHlink"/>
  </p:clrMapOvr>
  <p:extLst mod="1">
    <p:ext uri="{DCECCB84-F9BA-43D5-87BE-67443E8EF086}">
      <p15:sldGuideLst xmlns:p15="http://schemas.microsoft.com/office/powerpoint/2012/main">
        <p15:guide id="1" pos="181" userDrawn="1">
          <p15:clr>
            <a:srgbClr val="FBAE40"/>
          </p15:clr>
        </p15:guide>
        <p15:guide id="2" orient="horz" pos="1704" userDrawn="1">
          <p15:clr>
            <a:srgbClr val="FBAE40"/>
          </p15:clr>
        </p15:guide>
        <p15:guide id="3" pos="4196" userDrawn="1">
          <p15:clr>
            <a:srgbClr val="FBAE40"/>
          </p15:clr>
        </p15:guide>
        <p15:guide id="4" orient="horz" pos="2688" userDrawn="1">
          <p15:clr>
            <a:srgbClr val="FBAE40"/>
          </p15:clr>
        </p15:guide>
        <p15:guide id="5" orient="horz" pos="2335" userDrawn="1">
          <p15:clr>
            <a:srgbClr val="FBAE40"/>
          </p15:clr>
        </p15:guide>
        <p15:guide id="6" orient="horz" pos="2960" userDrawn="1">
          <p15:clr>
            <a:srgbClr val="FBAE40"/>
          </p15:clr>
        </p15:guide>
        <p15:guide id="7" orient="horz" pos="4144"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4" name="Agenda items placeholder"/>
          <p:cNvSpPr>
            <a:spLocks noGrp="1"/>
          </p:cNvSpPr>
          <p:nvPr>
            <p:ph type="body" sz="quarter" idx="10" hasCustomPrompt="1"/>
          </p:nvPr>
        </p:nvSpPr>
        <p:spPr>
          <a:xfrm>
            <a:off x="504000" y="1620000"/>
            <a:ext cx="11185200" cy="4716000"/>
          </a:xfrm>
        </p:spPr>
        <p:txBody>
          <a:bodyPr>
            <a:normAutofit/>
          </a:bodyPr>
          <a:lstStyle>
            <a:lvl1pPr marL="0" marR="0" indent="0" algn="l" defTabSz="1088558" rtl="0" eaLnBrk="1" fontAlgn="auto" latinLnBrk="0" hangingPunct="1">
              <a:lnSpc>
                <a:spcPct val="100000"/>
              </a:lnSpc>
              <a:spcBef>
                <a:spcPts val="3000"/>
              </a:spcBef>
              <a:spcAft>
                <a:spcPts val="0"/>
              </a:spcAft>
              <a:buClr>
                <a:schemeClr val="accent1"/>
              </a:buClr>
              <a:buSzPct val="80000"/>
              <a:buFontTx/>
              <a:buNone/>
              <a:tabLst/>
              <a:defRPr sz="2000" b="0"/>
            </a:lvl1pPr>
            <a:lvl2pPr marL="179964" marR="0" indent="-179964" algn="l" defTabSz="1088558" rtl="0" eaLnBrk="1" fontAlgn="auto" latinLnBrk="0" hangingPunct="1">
              <a:lnSpc>
                <a:spcPct val="100000"/>
              </a:lnSpc>
              <a:spcBef>
                <a:spcPts val="600"/>
              </a:spcBef>
              <a:spcAft>
                <a:spcPts val="0"/>
              </a:spcAft>
              <a:buClr>
                <a:schemeClr val="accent1"/>
              </a:buClr>
              <a:buSzPct val="100000"/>
              <a:buFont typeface="Wingdings" panose="05000000000000000000" pitchFamily="2" charset="2"/>
              <a:buChar char="§"/>
              <a:tabLst/>
              <a:defRPr sz="1800"/>
            </a:lvl2pPr>
            <a:lvl3pPr marL="359928" marR="0" indent="-179352" algn="l" defTabSz="1088558" rtl="0" eaLnBrk="1" fontAlgn="auto" latinLnBrk="0" hangingPunct="1">
              <a:lnSpc>
                <a:spcPct val="100000"/>
              </a:lnSpc>
              <a:spcBef>
                <a:spcPts val="400"/>
              </a:spcBef>
              <a:spcAft>
                <a:spcPts val="0"/>
              </a:spcAft>
              <a:buClr>
                <a:schemeClr val="tx1"/>
              </a:buClr>
              <a:buSzPct val="100000"/>
              <a:buFont typeface="Arial" pitchFamily="34" charset="0"/>
              <a:buChar char="–"/>
              <a:tabLst/>
              <a:defRPr sz="1800" baseline="0"/>
            </a:lvl3pPr>
            <a:lvl4pPr marL="539892" marR="0" indent="-179964" algn="l" defTabSz="1088558" rtl="0" eaLnBrk="1" fontAlgn="auto" latinLnBrk="0" hangingPunct="1">
              <a:lnSpc>
                <a:spcPct val="100000"/>
              </a:lnSpc>
              <a:spcBef>
                <a:spcPts val="250"/>
              </a:spcBef>
              <a:spcAft>
                <a:spcPts val="0"/>
              </a:spcAft>
              <a:buClr>
                <a:schemeClr val="tx1"/>
              </a:buClr>
              <a:buSzPct val="100000"/>
              <a:buFont typeface="Courier New" pitchFamily="49" charset="0"/>
              <a:buChar char="o"/>
              <a:tabLst/>
              <a:defRPr sz="1600"/>
            </a:lvl4pPr>
            <a:lvl5pPr>
              <a:buClr>
                <a:schemeClr val="accent2"/>
              </a:buClr>
              <a:buFont typeface="Arial" pitchFamily="34" charset="0"/>
              <a:buChar char="–"/>
              <a:defRPr/>
            </a:lvl5pPr>
          </a:lstStyle>
          <a:p>
            <a:pPr lvl="0"/>
            <a:r>
              <a:rPr lang="en-US" dirty="0"/>
              <a:t>Agenda Item/Divider Headline</a:t>
            </a:r>
          </a:p>
          <a:p>
            <a:pPr lvl="1"/>
            <a:r>
              <a:rPr lang="en-US" dirty="0"/>
              <a:t>Details</a:t>
            </a:r>
          </a:p>
        </p:txBody>
      </p:sp>
      <p:sp>
        <p:nvSpPr>
          <p:cNvPr id="3" name="Agenda title"/>
          <p:cNvSpPr>
            <a:spLocks noGrp="1"/>
          </p:cNvSpPr>
          <p:nvPr>
            <p:ph type="title" hasCustomPrompt="1"/>
          </p:nvPr>
        </p:nvSpPr>
        <p:spPr/>
        <p:txBody>
          <a:bodyPr/>
          <a:lstStyle>
            <a:lvl1pPr>
              <a:defRPr/>
            </a:lvl1pPr>
          </a:lstStyle>
          <a:p>
            <a:r>
              <a:rPr lang="en-US" dirty="0"/>
              <a:t>Agenda</a:t>
            </a:r>
          </a:p>
        </p:txBody>
      </p:sp>
    </p:spTree>
    <p:extLst>
      <p:ext uri="{BB962C8B-B14F-4D97-AF65-F5344CB8AC3E}">
        <p14:creationId xmlns:p14="http://schemas.microsoft.com/office/powerpoint/2010/main" val="1859360619"/>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1020" userDrawn="1">
          <p15:clr>
            <a:srgbClr val="FBAE40"/>
          </p15:clr>
        </p15:guide>
        <p15:guide id="3" pos="7364" userDrawn="1">
          <p15:clr>
            <a:srgbClr val="FBAE40"/>
          </p15:clr>
        </p15:guide>
        <p15:guide id="4" orient="horz" pos="316" userDrawn="1">
          <p15:clr>
            <a:srgbClr val="FBAE40"/>
          </p15:clr>
        </p15:guide>
        <p15:guide id="5" orient="horz" pos="551" userDrawn="1">
          <p15:clr>
            <a:srgbClr val="FBAE40"/>
          </p15:clr>
        </p15:guide>
        <p15:guide id="6" orient="horz" pos="3992"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Divider Page">
    <p:bg>
      <p:bgRef idx="1001">
        <a:schemeClr val="bg1"/>
      </p:bgRef>
    </p:bg>
    <p:spTree>
      <p:nvGrpSpPr>
        <p:cNvPr id="1" name=""/>
        <p:cNvGrpSpPr/>
        <p:nvPr/>
      </p:nvGrpSpPr>
      <p:grpSpPr>
        <a:xfrm>
          <a:off x="0" y="0"/>
          <a:ext cx="0" cy="0"/>
          <a:chOff x="0" y="0"/>
          <a:chExt cx="0" cy="0"/>
        </a:xfrm>
      </p:grpSpPr>
      <p:sp>
        <p:nvSpPr>
          <p:cNvPr id="2" name="Divider text"/>
          <p:cNvSpPr>
            <a:spLocks noGrp="1"/>
          </p:cNvSpPr>
          <p:nvPr>
            <p:ph type="ctrTitle" hasCustomPrompt="1"/>
          </p:nvPr>
        </p:nvSpPr>
        <p:spPr bwMode="black">
          <a:xfrm>
            <a:off x="504000" y="3090446"/>
            <a:ext cx="11185200" cy="677108"/>
          </a:xfrm>
        </p:spPr>
        <p:txBody>
          <a:bodyPr anchor="ctr" anchorCtr="0">
            <a:noAutofit/>
          </a:bodyPr>
          <a:lstStyle>
            <a:lvl1pPr>
              <a:defRPr sz="4400">
                <a:solidFill>
                  <a:schemeClr val="tx1"/>
                </a:solidFill>
                <a:latin typeface="+mj-lt"/>
              </a:defRPr>
            </a:lvl1pPr>
          </a:lstStyle>
          <a:p>
            <a:r>
              <a:rPr lang="en-US" dirty="0"/>
              <a:t>Divider page</a:t>
            </a:r>
            <a:endParaRPr lang="de-DE" dirty="0"/>
          </a:p>
        </p:txBody>
      </p:sp>
    </p:spTree>
    <p:extLst>
      <p:ext uri="{BB962C8B-B14F-4D97-AF65-F5344CB8AC3E}">
        <p14:creationId xmlns:p14="http://schemas.microsoft.com/office/powerpoint/2010/main" val="4109527874"/>
      </p:ext>
    </p:extLst>
  </p:cSld>
  <p:clrMapOvr>
    <a:overrideClrMapping bg1="dk1" tx1="lt1" bg2="dk2" tx2="lt2" accent1="accent1" accent2="accent2" accent3="accent3" accent4="accent4" accent5="accent5" accent6="accent6" hlink="hlink" folHlink="folHlink"/>
  </p:clrMapOvr>
  <p:hf sldNum="0" hdr="0" ftr="0" dt="0"/>
  <p:extLst mod="1">
    <p:ext uri="{DCECCB84-F9BA-43D5-87BE-67443E8EF086}">
      <p15:sldGuideLst xmlns:p15="http://schemas.microsoft.com/office/powerpoint/2012/main">
        <p15:guide id="1" pos="317" userDrawn="1">
          <p15:clr>
            <a:srgbClr val="FBAE40"/>
          </p15:clr>
        </p15:guide>
        <p15:guide id="2" orient="horz" pos="2160" userDrawn="1">
          <p15:clr>
            <a:srgbClr val="FBAE40"/>
          </p15:clr>
        </p15:guide>
        <p15:guide id="3" pos="7364"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Divider Page with Image">
    <p:bg>
      <p:bgRef idx="1001">
        <a:schemeClr val="bg1"/>
      </p:bgRef>
    </p:bg>
    <p:spTree>
      <p:nvGrpSpPr>
        <p:cNvPr id="1" name=""/>
        <p:cNvGrpSpPr/>
        <p:nvPr/>
      </p:nvGrpSpPr>
      <p:grpSpPr>
        <a:xfrm>
          <a:off x="0" y="0"/>
          <a:ext cx="0" cy="0"/>
          <a:chOff x="0" y="0"/>
          <a:chExt cx="0" cy="0"/>
        </a:xfrm>
      </p:grpSpPr>
      <p:sp>
        <p:nvSpPr>
          <p:cNvPr id="4" name="Divider image placeholder"/>
          <p:cNvSpPr>
            <a:spLocks noGrp="1"/>
          </p:cNvSpPr>
          <p:nvPr>
            <p:ph type="pic" sz="quarter" idx="12" hasCustomPrompt="1"/>
          </p:nvPr>
        </p:nvSpPr>
        <p:spPr bwMode="gray">
          <a:xfrm>
            <a:off x="1" y="3427200"/>
            <a:ext cx="12195175" cy="3430800"/>
          </a:xfrm>
          <a:noFill/>
        </p:spPr>
        <p:txBody>
          <a:bodyPr tIns="324000"/>
          <a:lstStyle>
            <a:lvl1pPr marL="0" marR="0" indent="0" algn="ctr" defTabSz="1088558" rtl="0" eaLnBrk="1" fontAlgn="auto" latinLnBrk="0" hangingPunct="1">
              <a:lnSpc>
                <a:spcPct val="100000"/>
              </a:lnSpc>
              <a:spcBef>
                <a:spcPts val="1200"/>
              </a:spcBef>
              <a:spcAft>
                <a:spcPts val="0"/>
              </a:spcAft>
              <a:buClr>
                <a:schemeClr val="accent1"/>
              </a:buClr>
              <a:buSzPct val="80000"/>
              <a:buFontTx/>
              <a:buNone/>
              <a:tabLst/>
              <a:defRPr sz="1600">
                <a:solidFill>
                  <a:schemeClr val="tx1"/>
                </a:solidFill>
              </a:defRPr>
            </a:lvl1pPr>
          </a:lstStyle>
          <a:p>
            <a:pPr marL="0" marR="0" lvl="0" indent="0" algn="ctr" defTabSz="1088558" rtl="0" eaLnBrk="1" fontAlgn="auto" latinLnBrk="0" hangingPunct="1">
              <a:lnSpc>
                <a:spcPct val="100000"/>
              </a:lnSpc>
              <a:spcBef>
                <a:spcPts val="1200"/>
              </a:spcBef>
              <a:spcAft>
                <a:spcPts val="0"/>
              </a:spcAft>
              <a:buClr>
                <a:schemeClr val="accent1"/>
              </a:buClr>
              <a:buSzPct val="80000"/>
              <a:buFontTx/>
              <a:buNone/>
              <a:tabLst/>
              <a:defRPr/>
            </a:pPr>
            <a:r>
              <a:rPr lang="en-US" dirty="0"/>
              <a:t>Placeholder for image and illustration</a:t>
            </a:r>
          </a:p>
        </p:txBody>
      </p:sp>
      <p:sp>
        <p:nvSpPr>
          <p:cNvPr id="2" name="Divider text"/>
          <p:cNvSpPr>
            <a:spLocks noGrp="1"/>
          </p:cNvSpPr>
          <p:nvPr>
            <p:ph type="ctrTitle" hasCustomPrompt="1"/>
          </p:nvPr>
        </p:nvSpPr>
        <p:spPr bwMode="black">
          <a:xfrm>
            <a:off x="504000" y="1375046"/>
            <a:ext cx="11185200" cy="677108"/>
          </a:xfrm>
        </p:spPr>
        <p:txBody>
          <a:bodyPr anchor="t" anchorCtr="0">
            <a:noAutofit/>
          </a:bodyPr>
          <a:lstStyle>
            <a:lvl1pPr>
              <a:defRPr sz="4400">
                <a:solidFill>
                  <a:schemeClr val="tx1"/>
                </a:solidFill>
                <a:latin typeface="+mj-lt"/>
              </a:defRPr>
            </a:lvl1pPr>
          </a:lstStyle>
          <a:p>
            <a:r>
              <a:rPr lang="en-US" dirty="0"/>
              <a:t>Divider page</a:t>
            </a:r>
            <a:endParaRPr lang="de-DE" dirty="0"/>
          </a:p>
        </p:txBody>
      </p:sp>
    </p:spTree>
    <p:extLst>
      <p:ext uri="{BB962C8B-B14F-4D97-AF65-F5344CB8AC3E}">
        <p14:creationId xmlns:p14="http://schemas.microsoft.com/office/powerpoint/2010/main" val="1008985274"/>
      </p:ext>
    </p:extLst>
  </p:cSld>
  <p:clrMapOvr>
    <a:overrideClrMapping bg1="dk1" tx1="lt1" bg2="dk2" tx2="lt2" accent1="accent1" accent2="accent2" accent3="accent3" accent4="accent4" accent5="accent5" accent6="accent6" hlink="hlink" folHlink="folHlink"/>
  </p:clrMapOvr>
  <p:hf sldNum="0" hdr="0" ftr="0" dt="0"/>
  <p:extLst mod="1">
    <p:ext uri="{DCECCB84-F9BA-43D5-87BE-67443E8EF086}">
      <p15:sldGuideLst xmlns:p15="http://schemas.microsoft.com/office/powerpoint/2012/main">
        <p15:guide id="1" orient="horz" pos="2160" userDrawn="1">
          <p15:clr>
            <a:srgbClr val="FBAE40"/>
          </p15:clr>
        </p15:guide>
        <p15:guide id="2" pos="7364" userDrawn="1">
          <p15:clr>
            <a:srgbClr val="FBAE40"/>
          </p15:clr>
        </p15:guide>
        <p15:guide id="3" pos="317" userDrawn="1">
          <p15:clr>
            <a:srgbClr val="FBAE40"/>
          </p15:clr>
        </p15:guide>
        <p15:guide id="4" orient="horz" pos="865" userDrawn="1">
          <p15:clr>
            <a:srgbClr val="FBAE40"/>
          </p15:clr>
        </p15:guide>
        <p15:guide id="5" orient="horz" pos="1294"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p:cNvSpPr>
            <a:spLocks noGrp="1"/>
          </p:cNvSpPr>
          <p:nvPr>
            <p:ph type="title" hasCustomPrompt="1"/>
          </p:nvPr>
        </p:nvSpPr>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466743634"/>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317" userDrawn="1">
          <p15:clr>
            <a:srgbClr val="FBAE40"/>
          </p15:clr>
        </p15:guide>
        <p15:guide id="3" pos="7364" userDrawn="1">
          <p15:clr>
            <a:srgbClr val="FBAE40"/>
          </p15:clr>
        </p15:guide>
        <p15:guide id="4" orient="horz" pos="551" userDrawn="1">
          <p15:clr>
            <a:srgbClr val="FBAE40"/>
          </p15:clr>
        </p15:guide>
        <p15:guide id="5" orient="horz" pos="3992"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4" name="Text placeholder"/>
          <p:cNvSpPr>
            <a:spLocks noGrp="1"/>
          </p:cNvSpPr>
          <p:nvPr>
            <p:ph type="body" sz="quarter" idx="10" hasCustomPrompt="1"/>
          </p:nvPr>
        </p:nvSpPr>
        <p:spPr>
          <a:xfrm>
            <a:off x="503999" y="1620000"/>
            <a:ext cx="11186477"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129332223"/>
      </p:ext>
    </p:extLst>
  </p:cSld>
  <p:clrMapOvr>
    <a:masterClrMapping/>
  </p:clrMapOvr>
  <p:extLst mod="1">
    <p:ext uri="{DCECCB84-F9BA-43D5-87BE-67443E8EF086}">
      <p15:sldGuideLst xmlns:p15="http://schemas.microsoft.com/office/powerpoint/2012/main">
        <p15:guide id="1" pos="316" userDrawn="1">
          <p15:clr>
            <a:srgbClr val="FBAE40"/>
          </p15:clr>
        </p15:guide>
        <p15:guide id="2" orient="horz" pos="3991" userDrawn="1">
          <p15:clr>
            <a:srgbClr val="FBAE40"/>
          </p15:clr>
        </p15:guide>
        <p15:guide id="3" pos="7364" userDrawn="1">
          <p15:clr>
            <a:srgbClr val="FBAE40"/>
          </p15:clr>
        </p15:guide>
        <p15:guide id="4" orient="horz" pos="318" userDrawn="1">
          <p15:clr>
            <a:srgbClr val="FBAE40"/>
          </p15:clr>
        </p15:guide>
        <p15:guide id="5" orient="horz" pos="552" userDrawn="1">
          <p15:clr>
            <a:srgbClr val="FBAE40"/>
          </p15:clr>
        </p15:guide>
        <p15:guide id="6" orient="horz" pos="1019"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Text: 2 Columns">
    <p:spTree>
      <p:nvGrpSpPr>
        <p:cNvPr id="1" name=""/>
        <p:cNvGrpSpPr/>
        <p:nvPr/>
      </p:nvGrpSpPr>
      <p:grpSpPr>
        <a:xfrm>
          <a:off x="0" y="0"/>
          <a:ext cx="0" cy="0"/>
          <a:chOff x="0" y="0"/>
          <a:chExt cx="0" cy="0"/>
        </a:xfrm>
      </p:grpSpPr>
      <p:sp>
        <p:nvSpPr>
          <p:cNvPr id="5" name="Text placeholder - column 2"/>
          <p:cNvSpPr>
            <a:spLocks noGrp="1"/>
          </p:cNvSpPr>
          <p:nvPr>
            <p:ph type="body" sz="quarter" idx="11" hasCustomPrompt="1"/>
          </p:nvPr>
        </p:nvSpPr>
        <p:spPr>
          <a:xfrm>
            <a:off x="6362477" y="1620000"/>
            <a:ext cx="5328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 column 1"/>
          <p:cNvSpPr>
            <a:spLocks noGrp="1"/>
          </p:cNvSpPr>
          <p:nvPr>
            <p:ph type="body" sz="quarter" idx="10" hasCustomPrompt="1"/>
          </p:nvPr>
        </p:nvSpPr>
        <p:spPr>
          <a:xfrm>
            <a:off x="504000" y="1620000"/>
            <a:ext cx="5328000" cy="4716000"/>
          </a:xfrm>
        </p:spPr>
        <p:txBody>
          <a:bodyPr/>
          <a:lstStyle>
            <a:lvl1pPr>
              <a:defRPr/>
            </a:lvl1pPr>
          </a:lstStyle>
          <a:p>
            <a:pPr lvl="0"/>
            <a:r>
              <a:rPr lang="en-US" noProof="0" dirty="0"/>
              <a:t>First level</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p:cNvSpPr>
            <a:spLocks noGrp="1"/>
          </p:cNvSpPr>
          <p:nvPr>
            <p:ph type="title" hasCustomPrompt="1"/>
          </p:nvPr>
        </p:nvSpPr>
        <p:spPr>
          <a:xfrm>
            <a:off x="504001" y="504000"/>
            <a:ext cx="11186476" cy="369332"/>
          </a:xfrm>
        </p:spPr>
        <p:txBody>
          <a:bodyPr/>
          <a:lstStyle/>
          <a:p>
            <a:r>
              <a:rPr lang="en-US" noProof="0" dirty="0"/>
              <a:t>Insert page title (sentence case)</a:t>
            </a:r>
            <a:endParaRPr lang="en-US" dirty="0"/>
          </a:p>
        </p:txBody>
      </p:sp>
    </p:spTree>
    <p:extLst>
      <p:ext uri="{BB962C8B-B14F-4D97-AF65-F5344CB8AC3E}">
        <p14:creationId xmlns:p14="http://schemas.microsoft.com/office/powerpoint/2010/main" val="2630481451"/>
      </p:ext>
    </p:extLst>
  </p:cSld>
  <p:clrMapOvr>
    <a:masterClrMapping/>
  </p:clrMapOvr>
  <p:extLst mod="1">
    <p:ext uri="{DCECCB84-F9BA-43D5-87BE-67443E8EF086}">
      <p15:sldGuideLst xmlns:p15="http://schemas.microsoft.com/office/powerpoint/2012/main">
        <p15:guide id="1" pos="317" userDrawn="1">
          <p15:clr>
            <a:srgbClr val="FBAE40"/>
          </p15:clr>
        </p15:guide>
        <p15:guide id="2" orient="horz" pos="3991" userDrawn="1">
          <p15:clr>
            <a:srgbClr val="FBAE40"/>
          </p15:clr>
        </p15:guide>
        <p15:guide id="3" pos="7364" userDrawn="1">
          <p15:clr>
            <a:srgbClr val="FBAE40"/>
          </p15:clr>
        </p15:guide>
        <p15:guide id="4" pos="3674" userDrawn="1">
          <p15:clr>
            <a:srgbClr val="FBAE40"/>
          </p15:clr>
        </p15:guide>
        <p15:guide id="5" pos="4007" userDrawn="1">
          <p15:clr>
            <a:srgbClr val="FBAE40"/>
          </p15:clr>
        </p15:guide>
        <p15:guide id="6" orient="horz" pos="317" userDrawn="1">
          <p15:clr>
            <a:srgbClr val="FBAE40"/>
          </p15:clr>
        </p15:guide>
        <p15:guide id="7" orient="horz" pos="551" userDrawn="1">
          <p15:clr>
            <a:srgbClr val="FBAE40"/>
          </p15:clr>
        </p15:guide>
        <p15:guide id="8" orient="horz" pos="1020"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26.xml"/><Relationship Id="rId2" Type="http://schemas.openxmlformats.org/officeDocument/2006/relationships/slideLayout" Target="../slideLayouts/slideLayout25.xml"/><Relationship Id="rId1" Type="http://schemas.openxmlformats.org/officeDocument/2006/relationships/slideLayout" Target="../slideLayouts/slideLayout24.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4" name="Slide number"/>
          <p:cNvSpPr txBox="1"/>
          <p:nvPr userDrawn="1"/>
        </p:nvSpPr>
        <p:spPr bwMode="black">
          <a:xfrm>
            <a:off x="11549413" y="6536751"/>
            <a:ext cx="141064"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a:t>
            </a:fld>
            <a:endParaRPr lang="en-US" sz="900" noProof="0" dirty="0"/>
          </a:p>
        </p:txBody>
      </p:sp>
      <p:sp>
        <p:nvSpPr>
          <p:cNvPr id="11" name="Classification"/>
          <p:cNvSpPr txBox="1"/>
          <p:nvPr userDrawn="1"/>
        </p:nvSpPr>
        <p:spPr bwMode="black">
          <a:xfrm>
            <a:off x="2814655" y="6559834"/>
            <a:ext cx="381515" cy="92333"/>
          </a:xfrm>
          <a:prstGeom prst="rect">
            <a:avLst/>
          </a:prstGeom>
          <a:noFill/>
        </p:spPr>
        <p:txBody>
          <a:bodyPr wrap="none" lIns="0" tIns="0" rIns="0" bIns="0" rtlCol="0">
            <a:spAutoFit/>
          </a:bodyPr>
          <a:lstStyle/>
          <a:p>
            <a:pPr marL="0" marR="0" indent="0" algn="l" defTabSz="1088558" rtl="0" eaLnBrk="1" fontAlgn="auto" latinLnBrk="0" hangingPunct="1">
              <a:lnSpc>
                <a:spcPct val="100000"/>
              </a:lnSpc>
              <a:spcBef>
                <a:spcPts val="0"/>
              </a:spcBef>
              <a:spcAft>
                <a:spcPts val="0"/>
              </a:spcAft>
              <a:buClr>
                <a:schemeClr val="tx1"/>
              </a:buClr>
              <a:buSzTx/>
              <a:buFont typeface="Arial" pitchFamily="34" charset="0"/>
              <a:buNone/>
              <a:tabLst/>
              <a:defRPr/>
            </a:pPr>
            <a:r>
              <a:rPr kumimoji="0" lang="en-US" sz="600" b="0" i="0" u="none" kern="0" baseline="0" dirty="0">
                <a:solidFill>
                  <a:schemeClr val="tx1"/>
                </a:solidFill>
                <a:latin typeface="Arial"/>
                <a:ea typeface="Arial Unicode MS"/>
                <a:cs typeface="Arial Unicode MS" pitchFamily="34" charset="-128"/>
                <a:sym typeface="Arial"/>
              </a:rPr>
              <a:t>INTERNAL</a:t>
            </a:r>
          </a:p>
        </p:txBody>
      </p:sp>
      <p:sp>
        <p:nvSpPr>
          <p:cNvPr id="10" name="Copyright"/>
          <p:cNvSpPr txBox="1"/>
          <p:nvPr userDrawn="1"/>
        </p:nvSpPr>
        <p:spPr bwMode="black">
          <a:xfrm>
            <a:off x="504001" y="6559834"/>
            <a:ext cx="2269679" cy="92333"/>
          </a:xfrm>
          <a:prstGeom prst="rect">
            <a:avLst/>
          </a:prstGeom>
          <a:noFill/>
        </p:spPr>
        <p:txBody>
          <a:bodyPr wrap="square" lIns="0" tIns="0" rIns="0" bIns="0" rtlCol="0">
            <a:spAutoFit/>
          </a:bodyPr>
          <a:lstStyle/>
          <a:p>
            <a:pPr marL="84121" marR="0" indent="-84121" algn="l" defTabSz="1088558" rtl="0" eaLnBrk="1" fontAlgn="auto" latinLnBrk="0" hangingPunct="1">
              <a:lnSpc>
                <a:spcPct val="100000"/>
              </a:lnSpc>
              <a:spcBef>
                <a:spcPts val="0"/>
              </a:spcBef>
              <a:spcAft>
                <a:spcPts val="0"/>
              </a:spcAft>
              <a:buClr>
                <a:schemeClr val="tx1"/>
              </a:buClr>
              <a:buSzTx/>
              <a:buFont typeface="Arial" pitchFamily="34" charset="0"/>
              <a:buChar char="©"/>
              <a:tabLst/>
              <a:defRPr/>
            </a:pPr>
            <a:r>
              <a:rPr lang="en-US" sz="600" noProof="0" dirty="0">
                <a:solidFill>
                  <a:schemeClr val="tx1"/>
                </a:solidFill>
              </a:rPr>
              <a:t>2019 SAP SE or an SAP affiliate company. All rights reserved.  </a:t>
            </a:r>
            <a:r>
              <a:rPr kumimoji="0" lang="en-US" sz="600" b="0" i="0" u="none" kern="0" baseline="0" dirty="0">
                <a:solidFill>
                  <a:schemeClr val="tx1"/>
                </a:solidFill>
                <a:latin typeface="Arial"/>
                <a:ea typeface="Arial Unicode MS"/>
                <a:cs typeface="Arial Unicode MS" pitchFamily="34" charset="-128"/>
                <a:sym typeface="Arial"/>
              </a:rPr>
              <a:t>ǀ</a:t>
            </a:r>
          </a:p>
        </p:txBody>
      </p:sp>
      <p:sp>
        <p:nvSpPr>
          <p:cNvPr id="3" name="Text Placeholder"/>
          <p:cNvSpPr>
            <a:spLocks noGrp="1"/>
          </p:cNvSpPr>
          <p:nvPr userDrawn="1">
            <p:ph type="body" idx="1"/>
          </p:nvPr>
        </p:nvSpPr>
        <p:spPr bwMode="black">
          <a:xfrm>
            <a:off x="504001" y="1620000"/>
            <a:ext cx="11186476" cy="4716000"/>
          </a:xfrm>
          <a:prstGeom prst="rect">
            <a:avLst/>
          </a:prstGeom>
        </p:spPr>
        <p:txBody>
          <a:bodyPr vert="horz" lIns="0" tIns="0" rIns="0" bIns="0" rtlCol="0">
            <a:normAutofit/>
          </a:bodyPr>
          <a:lstStyle/>
          <a:p>
            <a:pPr lvl="0"/>
            <a:r>
              <a:rPr lang="en-US" noProof="0" dirty="0"/>
              <a:t>First level</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2" name="Title Placeholder"/>
          <p:cNvSpPr>
            <a:spLocks noGrp="1"/>
          </p:cNvSpPr>
          <p:nvPr userDrawn="1">
            <p:ph type="title"/>
          </p:nvPr>
        </p:nvSpPr>
        <p:spPr bwMode="black">
          <a:xfrm>
            <a:off x="504001" y="504000"/>
            <a:ext cx="11186476" cy="369332"/>
          </a:xfrm>
          <a:prstGeom prst="rect">
            <a:avLst/>
          </a:prstGeom>
        </p:spPr>
        <p:txBody>
          <a:bodyPr vert="horz" wrap="square" lIns="0" tIns="0" rIns="0" bIns="0" rtlCol="0" anchor="t" anchorCtr="0">
            <a:spAutoFit/>
          </a:bodyPr>
          <a:lstStyle/>
          <a:p>
            <a:r>
              <a:rPr lang="en-US" noProof="0" dirty="0"/>
              <a:t>Insert page title (sentence case)</a:t>
            </a:r>
          </a:p>
        </p:txBody>
      </p:sp>
    </p:spTree>
    <p:extLst>
      <p:ext uri="{BB962C8B-B14F-4D97-AF65-F5344CB8AC3E}">
        <p14:creationId xmlns:p14="http://schemas.microsoft.com/office/powerpoint/2010/main" val="3408294523"/>
      </p:ext>
    </p:extLst>
  </p:cSld>
  <p:clrMap bg1="lt1" tx1="dk1" bg2="lt2" tx2="dk2" accent1="accent1" accent2="accent2" accent3="accent3" accent4="accent4" accent5="accent5" accent6="accent6" hlink="hlink" folHlink="folHlink"/>
  <p:sldLayoutIdLst>
    <p:sldLayoutId id="2147483772" r:id="rId1"/>
    <p:sldLayoutId id="2147483773" r:id="rId2"/>
    <p:sldLayoutId id="2147483775" r:id="rId3"/>
    <p:sldLayoutId id="2147483741" r:id="rId4"/>
    <p:sldLayoutId id="2147483765" r:id="rId5"/>
    <p:sldLayoutId id="2147483767" r:id="rId6"/>
    <p:sldLayoutId id="2147483743" r:id="rId7"/>
    <p:sldLayoutId id="2147483774" r:id="rId8"/>
    <p:sldLayoutId id="2147483745" r:id="rId9"/>
    <p:sldLayoutId id="2147483760" r:id="rId10"/>
    <p:sldLayoutId id="2147483768" r:id="rId11"/>
    <p:sldLayoutId id="2147483769" r:id="rId12"/>
    <p:sldLayoutId id="2147483770" r:id="rId13"/>
    <p:sldLayoutId id="2147483744" r:id="rId14"/>
    <p:sldLayoutId id="2147483757" r:id="rId15"/>
    <p:sldLayoutId id="2147483748" r:id="rId16"/>
    <p:sldLayoutId id="2147483771" r:id="rId17"/>
    <p:sldLayoutId id="2147483763" r:id="rId18"/>
    <p:sldLayoutId id="2147483751" r:id="rId19"/>
    <p:sldLayoutId id="2147483756" r:id="rId20"/>
    <p:sldLayoutId id="2147483740" r:id="rId21"/>
    <p:sldLayoutId id="2147483754" r:id="rId22"/>
    <p:sldLayoutId id="2147483755" r:id="rId23"/>
  </p:sldLayoutIdLst>
  <p:hf hdr="0" ftr="0" dt="0"/>
  <p:txStyles>
    <p:titleStyle>
      <a:lvl1pPr algn="l" defTabSz="1088558" rtl="0" eaLnBrk="1" latinLnBrk="0" hangingPunct="1">
        <a:spcBef>
          <a:spcPct val="0"/>
        </a:spcBef>
        <a:buNone/>
        <a:defRPr sz="2400" b="1" kern="1200" baseline="0">
          <a:solidFill>
            <a:schemeClr val="tx1"/>
          </a:solidFill>
          <a:latin typeface="+mj-lt"/>
          <a:ea typeface="+mj-ea"/>
          <a:cs typeface="+mj-cs"/>
        </a:defRPr>
      </a:lvl1pPr>
    </p:titleStyle>
    <p:body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de-DE"/>
      </a:defPPr>
      <a:lvl1pPr marL="0" algn="l" defTabSz="1088558" rtl="0" eaLnBrk="1" latinLnBrk="0" hangingPunct="1">
        <a:defRPr sz="2100" kern="1200">
          <a:solidFill>
            <a:schemeClr val="tx1"/>
          </a:solidFill>
          <a:latin typeface="+mn-lt"/>
          <a:ea typeface="+mn-ea"/>
          <a:cs typeface="+mn-cs"/>
        </a:defRPr>
      </a:lvl1pPr>
      <a:lvl2pPr marL="544279" algn="l" defTabSz="1088558" rtl="0" eaLnBrk="1" latinLnBrk="0" hangingPunct="1">
        <a:defRPr sz="2100" kern="1200">
          <a:solidFill>
            <a:schemeClr val="tx1"/>
          </a:solidFill>
          <a:latin typeface="+mn-lt"/>
          <a:ea typeface="+mn-ea"/>
          <a:cs typeface="+mn-cs"/>
        </a:defRPr>
      </a:lvl2pPr>
      <a:lvl3pPr marL="1088558" algn="l" defTabSz="1088558" rtl="0" eaLnBrk="1" latinLnBrk="0" hangingPunct="1">
        <a:defRPr sz="2100" kern="1200">
          <a:solidFill>
            <a:schemeClr val="tx1"/>
          </a:solidFill>
          <a:latin typeface="+mn-lt"/>
          <a:ea typeface="+mn-ea"/>
          <a:cs typeface="+mn-cs"/>
        </a:defRPr>
      </a:lvl3pPr>
      <a:lvl4pPr marL="1632837" algn="l" defTabSz="1088558" rtl="0" eaLnBrk="1" latinLnBrk="0" hangingPunct="1">
        <a:defRPr sz="2100" kern="1200">
          <a:solidFill>
            <a:schemeClr val="tx1"/>
          </a:solidFill>
          <a:latin typeface="+mn-lt"/>
          <a:ea typeface="+mn-ea"/>
          <a:cs typeface="+mn-cs"/>
        </a:defRPr>
      </a:lvl4pPr>
      <a:lvl5pPr marL="2177116" algn="l" defTabSz="1088558" rtl="0" eaLnBrk="1" latinLnBrk="0" hangingPunct="1">
        <a:defRPr sz="2100" kern="1200">
          <a:solidFill>
            <a:schemeClr val="tx1"/>
          </a:solidFill>
          <a:latin typeface="+mn-lt"/>
          <a:ea typeface="+mn-ea"/>
          <a:cs typeface="+mn-cs"/>
        </a:defRPr>
      </a:lvl5pPr>
      <a:lvl6pPr marL="2721396" algn="l" defTabSz="1088558" rtl="0" eaLnBrk="1" latinLnBrk="0" hangingPunct="1">
        <a:defRPr sz="2100" kern="1200">
          <a:solidFill>
            <a:schemeClr val="tx1"/>
          </a:solidFill>
          <a:latin typeface="+mn-lt"/>
          <a:ea typeface="+mn-ea"/>
          <a:cs typeface="+mn-cs"/>
        </a:defRPr>
      </a:lvl6pPr>
      <a:lvl7pPr marL="3265675" algn="l" defTabSz="1088558" rtl="0" eaLnBrk="1" latinLnBrk="0" hangingPunct="1">
        <a:defRPr sz="2100" kern="1200">
          <a:solidFill>
            <a:schemeClr val="tx1"/>
          </a:solidFill>
          <a:latin typeface="+mn-lt"/>
          <a:ea typeface="+mn-ea"/>
          <a:cs typeface="+mn-cs"/>
        </a:defRPr>
      </a:lvl7pPr>
      <a:lvl8pPr marL="3809954" algn="l" defTabSz="1088558" rtl="0" eaLnBrk="1" latinLnBrk="0" hangingPunct="1">
        <a:defRPr sz="2100" kern="1200">
          <a:solidFill>
            <a:schemeClr val="tx1"/>
          </a:solidFill>
          <a:latin typeface="+mn-lt"/>
          <a:ea typeface="+mn-ea"/>
          <a:cs typeface="+mn-cs"/>
        </a:defRPr>
      </a:lvl8pPr>
      <a:lvl9pPr marL="4354233" algn="l" defTabSz="1088558" rtl="0" eaLnBrk="1" latinLnBrk="0" hangingPunct="1">
        <a:defRPr sz="21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0195A"/>
        </a:solidFill>
        <a:effectLst/>
      </p:bgPr>
    </p:bg>
    <p:spTree>
      <p:nvGrpSpPr>
        <p:cNvPr id="1" name=""/>
        <p:cNvGrpSpPr/>
        <p:nvPr/>
      </p:nvGrpSpPr>
      <p:grpSpPr>
        <a:xfrm>
          <a:off x="0" y="0"/>
          <a:ext cx="0" cy="0"/>
          <a:chOff x="0" y="0"/>
          <a:chExt cx="0" cy="0"/>
        </a:xfrm>
      </p:grpSpPr>
      <p:sp>
        <p:nvSpPr>
          <p:cNvPr id="3" name="Text Placeholder"/>
          <p:cNvSpPr>
            <a:spLocks noGrp="1"/>
          </p:cNvSpPr>
          <p:nvPr userDrawn="1">
            <p:ph type="body" idx="1"/>
          </p:nvPr>
        </p:nvSpPr>
        <p:spPr bwMode="black">
          <a:xfrm>
            <a:off x="504001" y="1620000"/>
            <a:ext cx="11186476" cy="4716000"/>
          </a:xfrm>
          <a:prstGeom prst="rect">
            <a:avLst/>
          </a:prstGeom>
        </p:spPr>
        <p:txBody>
          <a:bodyPr vert="horz" lIns="0" tIns="0" rIns="0" bIns="0" rtlCol="0">
            <a:normAutofit/>
          </a:bodyPr>
          <a:lstStyle/>
          <a:p>
            <a:pPr lvl="0"/>
            <a:r>
              <a:rPr lang="en-US" noProof="0" dirty="0"/>
              <a:t>First level</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2" name="Title Placeholder"/>
          <p:cNvSpPr>
            <a:spLocks noGrp="1"/>
          </p:cNvSpPr>
          <p:nvPr userDrawn="1">
            <p:ph type="title"/>
          </p:nvPr>
        </p:nvSpPr>
        <p:spPr bwMode="black">
          <a:xfrm>
            <a:off x="504001" y="504000"/>
            <a:ext cx="11186476" cy="369332"/>
          </a:xfrm>
          <a:prstGeom prst="rect">
            <a:avLst/>
          </a:prstGeom>
        </p:spPr>
        <p:txBody>
          <a:bodyPr vert="horz" wrap="square" lIns="0" tIns="0" rIns="0" bIns="0" rtlCol="0" anchor="t" anchorCtr="0">
            <a:spAutoFit/>
          </a:bodyPr>
          <a:lstStyle/>
          <a:p>
            <a:r>
              <a:rPr lang="en-US" noProof="0" dirty="0"/>
              <a:t>Insert page title (sentence case)</a:t>
            </a:r>
          </a:p>
        </p:txBody>
      </p:sp>
      <p:sp>
        <p:nvSpPr>
          <p:cNvPr id="13" name="Slide number">
            <a:extLst>
              <a:ext uri="{FF2B5EF4-FFF2-40B4-BE49-F238E27FC236}">
                <a16:creationId xmlns:a16="http://schemas.microsoft.com/office/drawing/2014/main" id="{6F6D7778-F272-4F12-ADD2-8AE6FF10DDDC}"/>
              </a:ext>
            </a:extLst>
          </p:cNvPr>
          <p:cNvSpPr txBox="1"/>
          <p:nvPr userDrawn="1"/>
        </p:nvSpPr>
        <p:spPr bwMode="black">
          <a:xfrm>
            <a:off x="11549413" y="6536751"/>
            <a:ext cx="141064" cy="138499"/>
          </a:xfrm>
          <a:prstGeom prst="rect">
            <a:avLst/>
          </a:prstGeom>
          <a:noFill/>
        </p:spPr>
        <p:txBody>
          <a:bodyPr wrap="none" lIns="0" tIns="0" rIns="0" bIns="0" rtlCol="0">
            <a:spAutoFit/>
          </a:bodyPr>
          <a:lstStyle>
            <a:defPPr>
              <a:defRPr lang="de-DE"/>
            </a:defPPr>
            <a:lvl1pPr marL="84138" indent="-84138">
              <a:buClr>
                <a:schemeClr val="tx1"/>
              </a:buClr>
              <a:buFont typeface="Arial" pitchFamily="34" charset="0"/>
              <a:buChar char="©"/>
              <a:tabLst/>
              <a:defRPr sz="600"/>
            </a:lvl1pPr>
          </a:lstStyle>
          <a:p>
            <a:pPr marL="0" lvl="0" indent="0" algn="r">
              <a:buNone/>
            </a:pPr>
            <a:fld id="{0BDC132A-5C91-4078-9777-31DA19A62E0A}" type="slidenum">
              <a:rPr lang="en-US" sz="900" noProof="0" smtClean="0"/>
              <a:pPr marL="0" lvl="0" indent="0" algn="r">
                <a:buNone/>
              </a:pPr>
              <a:t>‹#›</a:t>
            </a:fld>
            <a:endParaRPr lang="en-US" sz="900" noProof="0" dirty="0"/>
          </a:p>
        </p:txBody>
      </p:sp>
      <p:sp>
        <p:nvSpPr>
          <p:cNvPr id="14" name="Classification">
            <a:extLst>
              <a:ext uri="{FF2B5EF4-FFF2-40B4-BE49-F238E27FC236}">
                <a16:creationId xmlns:a16="http://schemas.microsoft.com/office/drawing/2014/main" id="{4950D02E-DEA7-4F24-8212-FEEF73ED9421}"/>
              </a:ext>
            </a:extLst>
          </p:cNvPr>
          <p:cNvSpPr txBox="1"/>
          <p:nvPr userDrawn="1"/>
        </p:nvSpPr>
        <p:spPr bwMode="black">
          <a:xfrm>
            <a:off x="2814655" y="6559834"/>
            <a:ext cx="381515" cy="92333"/>
          </a:xfrm>
          <a:prstGeom prst="rect">
            <a:avLst/>
          </a:prstGeom>
          <a:noFill/>
        </p:spPr>
        <p:txBody>
          <a:bodyPr wrap="none" lIns="0" tIns="0" rIns="0" bIns="0" rtlCol="0">
            <a:spAutoFit/>
          </a:bodyPr>
          <a:lstStyle/>
          <a:p>
            <a:pPr marL="0" marR="0" indent="0" algn="l" defTabSz="1088558" rtl="0" eaLnBrk="1" fontAlgn="auto" latinLnBrk="0" hangingPunct="1">
              <a:lnSpc>
                <a:spcPct val="100000"/>
              </a:lnSpc>
              <a:spcBef>
                <a:spcPts val="0"/>
              </a:spcBef>
              <a:spcAft>
                <a:spcPts val="0"/>
              </a:spcAft>
              <a:buClr>
                <a:schemeClr val="tx1"/>
              </a:buClr>
              <a:buSzTx/>
              <a:buFont typeface="Arial" pitchFamily="34" charset="0"/>
              <a:buNone/>
              <a:tabLst/>
              <a:defRPr/>
            </a:pPr>
            <a:r>
              <a:rPr kumimoji="0" lang="en-US" sz="600" b="0" i="0" u="none" kern="0" baseline="0">
                <a:solidFill>
                  <a:schemeClr val="tx1"/>
                </a:solidFill>
                <a:latin typeface="Arial"/>
                <a:ea typeface="Arial Unicode MS"/>
                <a:cs typeface="Arial Unicode MS" pitchFamily="34" charset="-128"/>
                <a:sym typeface="Arial"/>
              </a:rPr>
              <a:t>INTERNAL</a:t>
            </a:r>
            <a:endParaRPr kumimoji="0" lang="en-US" sz="600" b="0" i="0" u="none" kern="0" baseline="0" dirty="0">
              <a:solidFill>
                <a:schemeClr val="tx1"/>
              </a:solidFill>
              <a:latin typeface="Arial"/>
              <a:ea typeface="Arial Unicode MS"/>
              <a:cs typeface="Arial Unicode MS" pitchFamily="34" charset="-128"/>
              <a:sym typeface="Arial"/>
            </a:endParaRPr>
          </a:p>
        </p:txBody>
      </p:sp>
      <p:sp>
        <p:nvSpPr>
          <p:cNvPr id="15" name="Copyright">
            <a:extLst>
              <a:ext uri="{FF2B5EF4-FFF2-40B4-BE49-F238E27FC236}">
                <a16:creationId xmlns:a16="http://schemas.microsoft.com/office/drawing/2014/main" id="{A507F817-5D47-4500-8930-FF4D058FA111}"/>
              </a:ext>
            </a:extLst>
          </p:cNvPr>
          <p:cNvSpPr txBox="1"/>
          <p:nvPr userDrawn="1"/>
        </p:nvSpPr>
        <p:spPr bwMode="black">
          <a:xfrm>
            <a:off x="504001" y="6559834"/>
            <a:ext cx="2269679" cy="92333"/>
          </a:xfrm>
          <a:prstGeom prst="rect">
            <a:avLst/>
          </a:prstGeom>
          <a:noFill/>
        </p:spPr>
        <p:txBody>
          <a:bodyPr wrap="square" lIns="0" tIns="0" rIns="0" bIns="0" rtlCol="0">
            <a:spAutoFit/>
          </a:bodyPr>
          <a:lstStyle/>
          <a:p>
            <a:pPr marL="84121" marR="0" indent="-84121" algn="l" defTabSz="1088558" rtl="0" eaLnBrk="1" fontAlgn="auto" latinLnBrk="0" hangingPunct="1">
              <a:lnSpc>
                <a:spcPct val="100000"/>
              </a:lnSpc>
              <a:spcBef>
                <a:spcPts val="0"/>
              </a:spcBef>
              <a:spcAft>
                <a:spcPts val="0"/>
              </a:spcAft>
              <a:buClr>
                <a:schemeClr val="tx1"/>
              </a:buClr>
              <a:buSzTx/>
              <a:buFont typeface="Arial" pitchFamily="34" charset="0"/>
              <a:buChar char="©"/>
              <a:tabLst/>
              <a:defRPr/>
            </a:pPr>
            <a:r>
              <a:rPr lang="en-US" sz="600" noProof="0" dirty="0">
                <a:solidFill>
                  <a:schemeClr val="tx1"/>
                </a:solidFill>
              </a:rPr>
              <a:t>2019 SAP SE or an SAP affiliate company. All rights reserved.  </a:t>
            </a:r>
            <a:r>
              <a:rPr kumimoji="0" lang="en-US" sz="600" b="0" i="0" u="none" kern="0" baseline="0" dirty="0">
                <a:solidFill>
                  <a:schemeClr val="tx1"/>
                </a:solidFill>
                <a:latin typeface="Arial"/>
                <a:ea typeface="Arial Unicode MS"/>
                <a:cs typeface="Arial Unicode MS" pitchFamily="34" charset="-128"/>
                <a:sym typeface="Arial"/>
              </a:rPr>
              <a:t>ǀ</a:t>
            </a:r>
          </a:p>
        </p:txBody>
      </p:sp>
    </p:spTree>
    <p:extLst>
      <p:ext uri="{BB962C8B-B14F-4D97-AF65-F5344CB8AC3E}">
        <p14:creationId xmlns:p14="http://schemas.microsoft.com/office/powerpoint/2010/main" val="2833729352"/>
      </p:ext>
    </p:extLst>
  </p:cSld>
  <p:clrMap bg1="dk1" tx1="lt1" bg2="dk2" tx2="lt2" accent1="accent1" accent2="accent2" accent3="accent3" accent4="accent4" accent5="accent5" accent6="accent6" hlink="hlink" folHlink="folHlink"/>
  <p:sldLayoutIdLst>
    <p:sldLayoutId id="2147483782" r:id="rId1"/>
    <p:sldLayoutId id="2147483783" r:id="rId2"/>
    <p:sldLayoutId id="2147483784" r:id="rId3"/>
  </p:sldLayoutIdLst>
  <p:hf hdr="0" ftr="0" dt="0"/>
  <p:txStyles>
    <p:titleStyle>
      <a:lvl1pPr algn="l" defTabSz="1088558" rtl="0" eaLnBrk="1" latinLnBrk="0" hangingPunct="1">
        <a:spcBef>
          <a:spcPct val="0"/>
        </a:spcBef>
        <a:buNone/>
        <a:defRPr sz="2400" b="1" kern="1200" baseline="0">
          <a:solidFill>
            <a:schemeClr val="tx1"/>
          </a:solidFill>
          <a:latin typeface="+mj-lt"/>
          <a:ea typeface="+mj-ea"/>
          <a:cs typeface="+mj-cs"/>
        </a:defRPr>
      </a:lvl1pPr>
    </p:titleStyle>
    <p:body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p:bodyStyle>
    <p:otherStyle>
      <a:defPPr>
        <a:defRPr lang="de-DE"/>
      </a:defPPr>
      <a:lvl1pPr marL="0" algn="l" defTabSz="1088558" rtl="0" eaLnBrk="1" latinLnBrk="0" hangingPunct="1">
        <a:defRPr sz="2100" kern="1200">
          <a:solidFill>
            <a:schemeClr val="tx1"/>
          </a:solidFill>
          <a:latin typeface="+mn-lt"/>
          <a:ea typeface="+mn-ea"/>
          <a:cs typeface="+mn-cs"/>
        </a:defRPr>
      </a:lvl1pPr>
      <a:lvl2pPr marL="544279" algn="l" defTabSz="1088558" rtl="0" eaLnBrk="1" latinLnBrk="0" hangingPunct="1">
        <a:defRPr sz="2100" kern="1200">
          <a:solidFill>
            <a:schemeClr val="tx1"/>
          </a:solidFill>
          <a:latin typeface="+mn-lt"/>
          <a:ea typeface="+mn-ea"/>
          <a:cs typeface="+mn-cs"/>
        </a:defRPr>
      </a:lvl2pPr>
      <a:lvl3pPr marL="1088558" algn="l" defTabSz="1088558" rtl="0" eaLnBrk="1" latinLnBrk="0" hangingPunct="1">
        <a:defRPr sz="2100" kern="1200">
          <a:solidFill>
            <a:schemeClr val="tx1"/>
          </a:solidFill>
          <a:latin typeface="+mn-lt"/>
          <a:ea typeface="+mn-ea"/>
          <a:cs typeface="+mn-cs"/>
        </a:defRPr>
      </a:lvl3pPr>
      <a:lvl4pPr marL="1632837" algn="l" defTabSz="1088558" rtl="0" eaLnBrk="1" latinLnBrk="0" hangingPunct="1">
        <a:defRPr sz="2100" kern="1200">
          <a:solidFill>
            <a:schemeClr val="tx1"/>
          </a:solidFill>
          <a:latin typeface="+mn-lt"/>
          <a:ea typeface="+mn-ea"/>
          <a:cs typeface="+mn-cs"/>
        </a:defRPr>
      </a:lvl4pPr>
      <a:lvl5pPr marL="2177116" algn="l" defTabSz="1088558" rtl="0" eaLnBrk="1" latinLnBrk="0" hangingPunct="1">
        <a:defRPr sz="2100" kern="1200">
          <a:solidFill>
            <a:schemeClr val="tx1"/>
          </a:solidFill>
          <a:latin typeface="+mn-lt"/>
          <a:ea typeface="+mn-ea"/>
          <a:cs typeface="+mn-cs"/>
        </a:defRPr>
      </a:lvl5pPr>
      <a:lvl6pPr marL="2721396" algn="l" defTabSz="1088558" rtl="0" eaLnBrk="1" latinLnBrk="0" hangingPunct="1">
        <a:defRPr sz="2100" kern="1200">
          <a:solidFill>
            <a:schemeClr val="tx1"/>
          </a:solidFill>
          <a:latin typeface="+mn-lt"/>
          <a:ea typeface="+mn-ea"/>
          <a:cs typeface="+mn-cs"/>
        </a:defRPr>
      </a:lvl6pPr>
      <a:lvl7pPr marL="3265675" algn="l" defTabSz="1088558" rtl="0" eaLnBrk="1" latinLnBrk="0" hangingPunct="1">
        <a:defRPr sz="2100" kern="1200">
          <a:solidFill>
            <a:schemeClr val="tx1"/>
          </a:solidFill>
          <a:latin typeface="+mn-lt"/>
          <a:ea typeface="+mn-ea"/>
          <a:cs typeface="+mn-cs"/>
        </a:defRPr>
      </a:lvl7pPr>
      <a:lvl8pPr marL="3809954" algn="l" defTabSz="1088558" rtl="0" eaLnBrk="1" latinLnBrk="0" hangingPunct="1">
        <a:defRPr sz="2100" kern="1200">
          <a:solidFill>
            <a:schemeClr val="tx1"/>
          </a:solidFill>
          <a:latin typeface="+mn-lt"/>
          <a:ea typeface="+mn-ea"/>
          <a:cs typeface="+mn-cs"/>
        </a:defRPr>
      </a:lvl8pPr>
      <a:lvl9pPr marL="4354233" algn="l" defTabSz="1088558" rtl="0" eaLnBrk="1" latinLnBrk="0" hangingPunct="1">
        <a:defRPr sz="21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19.jpg"/><Relationship Id="rId5" Type="http://schemas.openxmlformats.org/officeDocument/2006/relationships/image" Target="../media/image18.jpg"/><Relationship Id="rId4" Type="http://schemas.openxmlformats.org/officeDocument/2006/relationships/image" Target="../media/image17.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peaker"/>
          <p:cNvSpPr>
            <a:spLocks noGrp="1"/>
          </p:cNvSpPr>
          <p:nvPr>
            <p:ph type="subTitle" idx="1"/>
          </p:nvPr>
        </p:nvSpPr>
        <p:spPr/>
        <p:txBody>
          <a:bodyPr/>
          <a:lstStyle/>
          <a:p>
            <a:r>
              <a:rPr lang="en-US" dirty="0"/>
              <a:t>Agile &amp; DevOps Competency Center, SAP</a:t>
            </a:r>
          </a:p>
          <a:p>
            <a:pPr lvl="0"/>
            <a:r>
              <a:rPr lang="en-US" dirty="0"/>
              <a:t>April 08, 2019</a:t>
            </a:r>
          </a:p>
        </p:txBody>
      </p:sp>
      <p:sp>
        <p:nvSpPr>
          <p:cNvPr id="7" name="Title"/>
          <p:cNvSpPr>
            <a:spLocks noGrp="1"/>
          </p:cNvSpPr>
          <p:nvPr>
            <p:ph type="title"/>
          </p:nvPr>
        </p:nvSpPr>
        <p:spPr bwMode="invGray"/>
        <p:txBody>
          <a:bodyPr/>
          <a:lstStyle/>
          <a:p>
            <a:r>
              <a:rPr lang="en-US" dirty="0"/>
              <a:t>Introduction to</a:t>
            </a:r>
            <a:br>
              <a:rPr lang="en-US" dirty="0"/>
            </a:br>
            <a:r>
              <a:rPr lang="en-US" dirty="0">
                <a:solidFill>
                  <a:schemeClr val="accent1"/>
                </a:solidFill>
              </a:rPr>
              <a:t>Lean</a:t>
            </a:r>
            <a:r>
              <a:rPr lang="en-US" dirty="0"/>
              <a:t> </a:t>
            </a:r>
            <a:r>
              <a:rPr lang="en-US" dirty="0">
                <a:solidFill>
                  <a:schemeClr val="accent1"/>
                </a:solidFill>
              </a:rPr>
              <a:t>Kanban systems</a:t>
            </a:r>
            <a:endParaRPr lang="de-DE" dirty="0">
              <a:solidFill>
                <a:schemeClr val="accent1"/>
              </a:solidFill>
            </a:endParaRPr>
          </a:p>
        </p:txBody>
      </p:sp>
      <p:pic>
        <p:nvPicPr>
          <p:cNvPr id="6" name="Illustration" descr="Example of an illustration" title="Illustration for title slide"/>
          <p:cNvPicPr>
            <a:picLocks noGrp="1" noChangeAspect="1"/>
          </p:cNvPicPr>
          <p:nvPr>
            <p:ph type="pic" sz="quarter" idx="12"/>
          </p:nvPr>
        </p:nvPicPr>
        <p:blipFill>
          <a:blip r:embed="rId2"/>
          <a:srcRect t="3106" b="3106"/>
          <a:stretch>
            <a:fillRect/>
          </a:stretch>
        </p:blipFill>
        <p:spPr bwMode="invGray"/>
      </p:pic>
    </p:spTree>
    <p:extLst>
      <p:ext uri="{BB962C8B-B14F-4D97-AF65-F5344CB8AC3E}">
        <p14:creationId xmlns:p14="http://schemas.microsoft.com/office/powerpoint/2010/main" val="18192059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 name="Freeform 5">
            <a:extLst>
              <a:ext uri="{FF2B5EF4-FFF2-40B4-BE49-F238E27FC236}">
                <a16:creationId xmlns:a16="http://schemas.microsoft.com/office/drawing/2014/main" id="{549A67AB-0EA8-C542-BAE4-DB9B40B99B7C}"/>
              </a:ext>
            </a:extLst>
          </p:cNvPr>
          <p:cNvSpPr>
            <a:spLocks/>
          </p:cNvSpPr>
          <p:nvPr/>
        </p:nvSpPr>
        <p:spPr bwMode="auto">
          <a:xfrm>
            <a:off x="13106400" y="5874326"/>
            <a:ext cx="11398249" cy="5770493"/>
          </a:xfrm>
          <a:custGeom>
            <a:avLst/>
            <a:gdLst>
              <a:gd name="T0" fmla="*/ 3663 w 4456"/>
              <a:gd name="T1" fmla="*/ 2115 h 2573"/>
              <a:gd name="T2" fmla="*/ 793 w 4456"/>
              <a:gd name="T3" fmla="*/ 2115 h 2573"/>
              <a:gd name="T4" fmla="*/ 793 w 4456"/>
              <a:gd name="T5" fmla="*/ 458 h 2573"/>
              <a:gd name="T6" fmla="*/ 3663 w 4456"/>
              <a:gd name="T7" fmla="*/ 458 h 2573"/>
              <a:gd name="T8" fmla="*/ 3663 w 4456"/>
              <a:gd name="T9" fmla="*/ 2115 h 2573"/>
            </a:gdLst>
            <a:ahLst/>
            <a:cxnLst>
              <a:cxn ang="0">
                <a:pos x="T0" y="T1"/>
              </a:cxn>
              <a:cxn ang="0">
                <a:pos x="T2" y="T3"/>
              </a:cxn>
              <a:cxn ang="0">
                <a:pos x="T4" y="T5"/>
              </a:cxn>
              <a:cxn ang="0">
                <a:pos x="T6" y="T7"/>
              </a:cxn>
              <a:cxn ang="0">
                <a:pos x="T8" y="T9"/>
              </a:cxn>
            </a:cxnLst>
            <a:rect l="0" t="0" r="r" b="b"/>
            <a:pathLst>
              <a:path w="4456" h="2573">
                <a:moveTo>
                  <a:pt x="3663" y="2115"/>
                </a:moveTo>
                <a:cubicBezTo>
                  <a:pt x="2870" y="2573"/>
                  <a:pt x="1585" y="2573"/>
                  <a:pt x="793" y="2115"/>
                </a:cubicBezTo>
                <a:cubicBezTo>
                  <a:pt x="0" y="1658"/>
                  <a:pt x="0" y="916"/>
                  <a:pt x="793" y="458"/>
                </a:cubicBezTo>
                <a:cubicBezTo>
                  <a:pt x="1585" y="0"/>
                  <a:pt x="2870" y="0"/>
                  <a:pt x="3663" y="458"/>
                </a:cubicBezTo>
                <a:cubicBezTo>
                  <a:pt x="4456" y="916"/>
                  <a:pt x="4456" y="1658"/>
                  <a:pt x="3663" y="2115"/>
                </a:cubicBezTo>
                <a:close/>
              </a:path>
            </a:pathLst>
          </a:custGeom>
          <a:solidFill>
            <a:srgbClr val="0250C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6" name="Freeform 7">
            <a:extLst>
              <a:ext uri="{FF2B5EF4-FFF2-40B4-BE49-F238E27FC236}">
                <a16:creationId xmlns:a16="http://schemas.microsoft.com/office/drawing/2014/main" id="{280A499A-C547-E34C-B69C-F3EAB0BE84B8}"/>
              </a:ext>
            </a:extLst>
          </p:cNvPr>
          <p:cNvSpPr>
            <a:spLocks/>
          </p:cNvSpPr>
          <p:nvPr/>
        </p:nvSpPr>
        <p:spPr bwMode="auto">
          <a:xfrm>
            <a:off x="14367321" y="5855718"/>
            <a:ext cx="7765048" cy="3931616"/>
          </a:xfrm>
          <a:custGeom>
            <a:avLst/>
            <a:gdLst>
              <a:gd name="T0" fmla="*/ 2496 w 3036"/>
              <a:gd name="T1" fmla="*/ 1441 h 1753"/>
              <a:gd name="T2" fmla="*/ 540 w 3036"/>
              <a:gd name="T3" fmla="*/ 1441 h 1753"/>
              <a:gd name="T4" fmla="*/ 540 w 3036"/>
              <a:gd name="T5" fmla="*/ 312 h 1753"/>
              <a:gd name="T6" fmla="*/ 2496 w 3036"/>
              <a:gd name="T7" fmla="*/ 312 h 1753"/>
              <a:gd name="T8" fmla="*/ 2496 w 3036"/>
              <a:gd name="T9" fmla="*/ 1441 h 1753"/>
            </a:gdLst>
            <a:ahLst/>
            <a:cxnLst>
              <a:cxn ang="0">
                <a:pos x="T0" y="T1"/>
              </a:cxn>
              <a:cxn ang="0">
                <a:pos x="T2" y="T3"/>
              </a:cxn>
              <a:cxn ang="0">
                <a:pos x="T4" y="T5"/>
              </a:cxn>
              <a:cxn ang="0">
                <a:pos x="T6" y="T7"/>
              </a:cxn>
              <a:cxn ang="0">
                <a:pos x="T8" y="T9"/>
              </a:cxn>
            </a:cxnLst>
            <a:rect l="0" t="0" r="r" b="b"/>
            <a:pathLst>
              <a:path w="3036" h="1753">
                <a:moveTo>
                  <a:pt x="2496" y="1441"/>
                </a:moveTo>
                <a:cubicBezTo>
                  <a:pt x="1956" y="1753"/>
                  <a:pt x="1080" y="1753"/>
                  <a:pt x="540" y="1441"/>
                </a:cubicBezTo>
                <a:cubicBezTo>
                  <a:pt x="0" y="1129"/>
                  <a:pt x="0" y="624"/>
                  <a:pt x="540" y="312"/>
                </a:cubicBezTo>
                <a:cubicBezTo>
                  <a:pt x="1080" y="0"/>
                  <a:pt x="1956" y="0"/>
                  <a:pt x="2496" y="312"/>
                </a:cubicBezTo>
                <a:cubicBezTo>
                  <a:pt x="3036" y="624"/>
                  <a:pt x="3036" y="1129"/>
                  <a:pt x="2496" y="1441"/>
                </a:cubicBezTo>
                <a:close/>
              </a:path>
            </a:pathLst>
          </a:custGeom>
          <a:solidFill>
            <a:srgbClr val="79BBF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307" name="Group 306">
            <a:extLst>
              <a:ext uri="{FF2B5EF4-FFF2-40B4-BE49-F238E27FC236}">
                <a16:creationId xmlns:a16="http://schemas.microsoft.com/office/drawing/2014/main" id="{0668F065-6553-1B40-B98D-B15A27139F1E}"/>
              </a:ext>
            </a:extLst>
          </p:cNvPr>
          <p:cNvGrpSpPr/>
          <p:nvPr/>
        </p:nvGrpSpPr>
        <p:grpSpPr>
          <a:xfrm>
            <a:off x="14271331" y="4375548"/>
            <a:ext cx="4479656" cy="4286565"/>
            <a:chOff x="12901049" y="3843285"/>
            <a:chExt cx="5849938" cy="6389688"/>
          </a:xfrm>
        </p:grpSpPr>
        <p:sp>
          <p:nvSpPr>
            <p:cNvPr id="308" name="Freeform 8">
              <a:extLst>
                <a:ext uri="{FF2B5EF4-FFF2-40B4-BE49-F238E27FC236}">
                  <a16:creationId xmlns:a16="http://schemas.microsoft.com/office/drawing/2014/main" id="{069ECE5F-143F-BA48-9F43-27996B478712}"/>
                </a:ext>
              </a:extLst>
            </p:cNvPr>
            <p:cNvSpPr>
              <a:spLocks/>
            </p:cNvSpPr>
            <p:nvPr/>
          </p:nvSpPr>
          <p:spPr bwMode="auto">
            <a:xfrm>
              <a:off x="12953437" y="6834135"/>
              <a:ext cx="5797550" cy="3398838"/>
            </a:xfrm>
            <a:custGeom>
              <a:avLst/>
              <a:gdLst>
                <a:gd name="T0" fmla="*/ 2101 w 2101"/>
                <a:gd name="T1" fmla="*/ 528 h 1231"/>
                <a:gd name="T2" fmla="*/ 2101 w 2101"/>
                <a:gd name="T3" fmla="*/ 528 h 1231"/>
                <a:gd name="T4" fmla="*/ 2099 w 2101"/>
                <a:gd name="T5" fmla="*/ 543 h 1231"/>
                <a:gd name="T6" fmla="*/ 2065 w 2101"/>
                <a:gd name="T7" fmla="*/ 590 h 1231"/>
                <a:gd name="T8" fmla="*/ 1021 w 2101"/>
                <a:gd name="T9" fmla="*/ 1193 h 1231"/>
                <a:gd name="T10" fmla="*/ 810 w 2101"/>
                <a:gd name="T11" fmla="*/ 1193 h 1231"/>
                <a:gd name="T12" fmla="*/ 26 w 2101"/>
                <a:gd name="T13" fmla="*/ 741 h 1231"/>
                <a:gd name="T14" fmla="*/ 0 w 2101"/>
                <a:gd name="T15" fmla="*/ 726 h 1231"/>
                <a:gd name="T16" fmla="*/ 1257 w 2101"/>
                <a:gd name="T17" fmla="*/ 0 h 1231"/>
                <a:gd name="T18" fmla="*/ 2065 w 2101"/>
                <a:gd name="T19" fmla="*/ 466 h 1231"/>
                <a:gd name="T20" fmla="*/ 2101 w 2101"/>
                <a:gd name="T21" fmla="*/ 528 h 1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01" h="1231">
                  <a:moveTo>
                    <a:pt x="2101" y="528"/>
                  </a:moveTo>
                  <a:cubicBezTo>
                    <a:pt x="2101" y="528"/>
                    <a:pt x="2101" y="528"/>
                    <a:pt x="2101" y="528"/>
                  </a:cubicBezTo>
                  <a:cubicBezTo>
                    <a:pt x="2101" y="533"/>
                    <a:pt x="2100" y="538"/>
                    <a:pt x="2099" y="543"/>
                  </a:cubicBezTo>
                  <a:cubicBezTo>
                    <a:pt x="2096" y="562"/>
                    <a:pt x="2084" y="579"/>
                    <a:pt x="2065" y="590"/>
                  </a:cubicBezTo>
                  <a:cubicBezTo>
                    <a:pt x="1021" y="1193"/>
                    <a:pt x="1021" y="1193"/>
                    <a:pt x="1021" y="1193"/>
                  </a:cubicBezTo>
                  <a:cubicBezTo>
                    <a:pt x="955" y="1231"/>
                    <a:pt x="875" y="1231"/>
                    <a:pt x="810" y="1193"/>
                  </a:cubicBezTo>
                  <a:cubicBezTo>
                    <a:pt x="26" y="741"/>
                    <a:pt x="26" y="741"/>
                    <a:pt x="26" y="741"/>
                  </a:cubicBezTo>
                  <a:cubicBezTo>
                    <a:pt x="0" y="726"/>
                    <a:pt x="0" y="726"/>
                    <a:pt x="0" y="726"/>
                  </a:cubicBezTo>
                  <a:cubicBezTo>
                    <a:pt x="1257" y="0"/>
                    <a:pt x="1257" y="0"/>
                    <a:pt x="1257" y="0"/>
                  </a:cubicBezTo>
                  <a:cubicBezTo>
                    <a:pt x="2065" y="466"/>
                    <a:pt x="2065" y="466"/>
                    <a:pt x="2065" y="466"/>
                  </a:cubicBezTo>
                  <a:cubicBezTo>
                    <a:pt x="2089" y="480"/>
                    <a:pt x="2101" y="504"/>
                    <a:pt x="2101" y="528"/>
                  </a:cubicBezTo>
                  <a:close/>
                </a:path>
              </a:pathLst>
            </a:custGeom>
            <a:solidFill>
              <a:srgbClr val="51698E"/>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9" name="Freeform 9">
              <a:extLst>
                <a:ext uri="{FF2B5EF4-FFF2-40B4-BE49-F238E27FC236}">
                  <a16:creationId xmlns:a16="http://schemas.microsoft.com/office/drawing/2014/main" id="{82B1FB36-0DE7-3C4B-9011-B8A1FAC16DA7}"/>
                </a:ext>
              </a:extLst>
            </p:cNvPr>
            <p:cNvSpPr>
              <a:spLocks/>
            </p:cNvSpPr>
            <p:nvPr/>
          </p:nvSpPr>
          <p:spPr bwMode="auto">
            <a:xfrm>
              <a:off x="12901049" y="3843285"/>
              <a:ext cx="3468688" cy="4891088"/>
            </a:xfrm>
            <a:custGeom>
              <a:avLst/>
              <a:gdLst>
                <a:gd name="T0" fmla="*/ 1179 w 1257"/>
                <a:gd name="T1" fmla="*/ 20 h 1771"/>
                <a:gd name="T2" fmla="*/ 73 w 1257"/>
                <a:gd name="T3" fmla="*/ 658 h 1771"/>
                <a:gd name="T4" fmla="*/ 0 w 1257"/>
                <a:gd name="T5" fmla="*/ 784 h 1771"/>
                <a:gd name="T6" fmla="*/ 0 w 1257"/>
                <a:gd name="T7" fmla="*/ 1771 h 1771"/>
                <a:gd name="T8" fmla="*/ 1257 w 1257"/>
                <a:gd name="T9" fmla="*/ 1046 h 1771"/>
                <a:gd name="T10" fmla="*/ 1257 w 1257"/>
                <a:gd name="T11" fmla="*/ 65 h 1771"/>
                <a:gd name="T12" fmla="*/ 1179 w 1257"/>
                <a:gd name="T13" fmla="*/ 20 h 1771"/>
              </a:gdLst>
              <a:ahLst/>
              <a:cxnLst>
                <a:cxn ang="0">
                  <a:pos x="T0" y="T1"/>
                </a:cxn>
                <a:cxn ang="0">
                  <a:pos x="T2" y="T3"/>
                </a:cxn>
                <a:cxn ang="0">
                  <a:pos x="T4" y="T5"/>
                </a:cxn>
                <a:cxn ang="0">
                  <a:pos x="T6" y="T7"/>
                </a:cxn>
                <a:cxn ang="0">
                  <a:pos x="T8" y="T9"/>
                </a:cxn>
                <a:cxn ang="0">
                  <a:pos x="T10" y="T11"/>
                </a:cxn>
                <a:cxn ang="0">
                  <a:pos x="T12" y="T13"/>
                </a:cxn>
              </a:cxnLst>
              <a:rect l="0" t="0" r="r" b="b"/>
              <a:pathLst>
                <a:path w="1257" h="1771">
                  <a:moveTo>
                    <a:pt x="1179" y="20"/>
                  </a:moveTo>
                  <a:cubicBezTo>
                    <a:pt x="73" y="658"/>
                    <a:pt x="73" y="658"/>
                    <a:pt x="73" y="658"/>
                  </a:cubicBezTo>
                  <a:cubicBezTo>
                    <a:pt x="28" y="684"/>
                    <a:pt x="0" y="732"/>
                    <a:pt x="0" y="784"/>
                  </a:cubicBezTo>
                  <a:cubicBezTo>
                    <a:pt x="0" y="1771"/>
                    <a:pt x="0" y="1771"/>
                    <a:pt x="0" y="1771"/>
                  </a:cubicBezTo>
                  <a:cubicBezTo>
                    <a:pt x="1257" y="1046"/>
                    <a:pt x="1257" y="1046"/>
                    <a:pt x="1257" y="1046"/>
                  </a:cubicBezTo>
                  <a:cubicBezTo>
                    <a:pt x="1257" y="65"/>
                    <a:pt x="1257" y="65"/>
                    <a:pt x="1257" y="65"/>
                  </a:cubicBezTo>
                  <a:cubicBezTo>
                    <a:pt x="1257" y="25"/>
                    <a:pt x="1214" y="0"/>
                    <a:pt x="1179" y="20"/>
                  </a:cubicBezTo>
                  <a:close/>
                </a:path>
              </a:pathLst>
            </a:custGeom>
            <a:solidFill>
              <a:srgbClr val="C1C7D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0" name="Freeform 10">
              <a:extLst>
                <a:ext uri="{FF2B5EF4-FFF2-40B4-BE49-F238E27FC236}">
                  <a16:creationId xmlns:a16="http://schemas.microsoft.com/office/drawing/2014/main" id="{F223976B-0820-E240-8E2D-21D20466AA7B}"/>
                </a:ext>
              </a:extLst>
            </p:cNvPr>
            <p:cNvSpPr>
              <a:spLocks/>
            </p:cNvSpPr>
            <p:nvPr/>
          </p:nvSpPr>
          <p:spPr bwMode="auto">
            <a:xfrm>
              <a:off x="12953437" y="6673798"/>
              <a:ext cx="5797550" cy="3398838"/>
            </a:xfrm>
            <a:custGeom>
              <a:avLst/>
              <a:gdLst>
                <a:gd name="T0" fmla="*/ 2101 w 2101"/>
                <a:gd name="T1" fmla="*/ 528 h 1231"/>
                <a:gd name="T2" fmla="*/ 2101 w 2101"/>
                <a:gd name="T3" fmla="*/ 528 h 1231"/>
                <a:gd name="T4" fmla="*/ 2099 w 2101"/>
                <a:gd name="T5" fmla="*/ 543 h 1231"/>
                <a:gd name="T6" fmla="*/ 2065 w 2101"/>
                <a:gd name="T7" fmla="*/ 590 h 1231"/>
                <a:gd name="T8" fmla="*/ 1021 w 2101"/>
                <a:gd name="T9" fmla="*/ 1193 h 1231"/>
                <a:gd name="T10" fmla="*/ 810 w 2101"/>
                <a:gd name="T11" fmla="*/ 1193 h 1231"/>
                <a:gd name="T12" fmla="*/ 26 w 2101"/>
                <a:gd name="T13" fmla="*/ 741 h 1231"/>
                <a:gd name="T14" fmla="*/ 0 w 2101"/>
                <a:gd name="T15" fmla="*/ 726 h 1231"/>
                <a:gd name="T16" fmla="*/ 1257 w 2101"/>
                <a:gd name="T17" fmla="*/ 0 h 1231"/>
                <a:gd name="T18" fmla="*/ 2065 w 2101"/>
                <a:gd name="T19" fmla="*/ 466 h 1231"/>
                <a:gd name="T20" fmla="*/ 2101 w 2101"/>
                <a:gd name="T21" fmla="*/ 528 h 1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01" h="1231">
                  <a:moveTo>
                    <a:pt x="2101" y="528"/>
                  </a:moveTo>
                  <a:cubicBezTo>
                    <a:pt x="2101" y="528"/>
                    <a:pt x="2101" y="528"/>
                    <a:pt x="2101" y="528"/>
                  </a:cubicBezTo>
                  <a:cubicBezTo>
                    <a:pt x="2101" y="533"/>
                    <a:pt x="2100" y="538"/>
                    <a:pt x="2099" y="543"/>
                  </a:cubicBezTo>
                  <a:cubicBezTo>
                    <a:pt x="2096" y="562"/>
                    <a:pt x="2084" y="579"/>
                    <a:pt x="2065" y="590"/>
                  </a:cubicBezTo>
                  <a:cubicBezTo>
                    <a:pt x="1021" y="1193"/>
                    <a:pt x="1021" y="1193"/>
                    <a:pt x="1021" y="1193"/>
                  </a:cubicBezTo>
                  <a:cubicBezTo>
                    <a:pt x="955" y="1231"/>
                    <a:pt x="875" y="1231"/>
                    <a:pt x="810" y="1193"/>
                  </a:cubicBezTo>
                  <a:cubicBezTo>
                    <a:pt x="26" y="741"/>
                    <a:pt x="26" y="741"/>
                    <a:pt x="26" y="741"/>
                  </a:cubicBezTo>
                  <a:cubicBezTo>
                    <a:pt x="0" y="726"/>
                    <a:pt x="0" y="726"/>
                    <a:pt x="0" y="726"/>
                  </a:cubicBezTo>
                  <a:cubicBezTo>
                    <a:pt x="1257" y="0"/>
                    <a:pt x="1257" y="0"/>
                    <a:pt x="1257" y="0"/>
                  </a:cubicBezTo>
                  <a:cubicBezTo>
                    <a:pt x="2065" y="466"/>
                    <a:pt x="2065" y="466"/>
                    <a:pt x="2065" y="466"/>
                  </a:cubicBezTo>
                  <a:cubicBezTo>
                    <a:pt x="2089" y="480"/>
                    <a:pt x="2101" y="504"/>
                    <a:pt x="2101" y="528"/>
                  </a:cubicBezTo>
                  <a:close/>
                </a:path>
              </a:pathLst>
            </a:custGeom>
            <a:solidFill>
              <a:srgbClr val="E2E2E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1" name="Freeform 11">
              <a:extLst>
                <a:ext uri="{FF2B5EF4-FFF2-40B4-BE49-F238E27FC236}">
                  <a16:creationId xmlns:a16="http://schemas.microsoft.com/office/drawing/2014/main" id="{64031536-06B5-5B4D-91D1-E832F7909EB9}"/>
                </a:ext>
              </a:extLst>
            </p:cNvPr>
            <p:cNvSpPr>
              <a:spLocks/>
            </p:cNvSpPr>
            <p:nvPr/>
          </p:nvSpPr>
          <p:spPr bwMode="auto">
            <a:xfrm>
              <a:off x="13364599" y="6883348"/>
              <a:ext cx="4346575" cy="2554288"/>
            </a:xfrm>
            <a:custGeom>
              <a:avLst/>
              <a:gdLst>
                <a:gd name="T0" fmla="*/ 1555 w 1575"/>
                <a:gd name="T1" fmla="*/ 303 h 925"/>
                <a:gd name="T2" fmla="*/ 492 w 1575"/>
                <a:gd name="T3" fmla="*/ 917 h 925"/>
                <a:gd name="T4" fmla="*/ 444 w 1575"/>
                <a:gd name="T5" fmla="*/ 917 h 925"/>
                <a:gd name="T6" fmla="*/ 17 w 1575"/>
                <a:gd name="T7" fmla="*/ 670 h 925"/>
                <a:gd name="T8" fmla="*/ 17 w 1575"/>
                <a:gd name="T9" fmla="*/ 625 h 925"/>
                <a:gd name="T10" fmla="*/ 1085 w 1575"/>
                <a:gd name="T11" fmla="*/ 9 h 925"/>
                <a:gd name="T12" fmla="*/ 1133 w 1575"/>
                <a:gd name="T13" fmla="*/ 9 h 925"/>
                <a:gd name="T14" fmla="*/ 1555 w 1575"/>
                <a:gd name="T15" fmla="*/ 253 h 925"/>
                <a:gd name="T16" fmla="*/ 1555 w 1575"/>
                <a:gd name="T17" fmla="*/ 303 h 9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75" h="925">
                  <a:moveTo>
                    <a:pt x="1555" y="303"/>
                  </a:moveTo>
                  <a:cubicBezTo>
                    <a:pt x="492" y="917"/>
                    <a:pt x="492" y="917"/>
                    <a:pt x="492" y="917"/>
                  </a:cubicBezTo>
                  <a:cubicBezTo>
                    <a:pt x="477" y="925"/>
                    <a:pt x="459" y="925"/>
                    <a:pt x="444" y="917"/>
                  </a:cubicBezTo>
                  <a:cubicBezTo>
                    <a:pt x="17" y="670"/>
                    <a:pt x="17" y="670"/>
                    <a:pt x="17" y="670"/>
                  </a:cubicBezTo>
                  <a:cubicBezTo>
                    <a:pt x="0" y="660"/>
                    <a:pt x="0" y="635"/>
                    <a:pt x="17" y="625"/>
                  </a:cubicBezTo>
                  <a:cubicBezTo>
                    <a:pt x="1085" y="9"/>
                    <a:pt x="1085" y="9"/>
                    <a:pt x="1085" y="9"/>
                  </a:cubicBezTo>
                  <a:cubicBezTo>
                    <a:pt x="1100" y="0"/>
                    <a:pt x="1118" y="0"/>
                    <a:pt x="1133" y="9"/>
                  </a:cubicBezTo>
                  <a:cubicBezTo>
                    <a:pt x="1555" y="253"/>
                    <a:pt x="1555" y="253"/>
                    <a:pt x="1555" y="253"/>
                  </a:cubicBezTo>
                  <a:cubicBezTo>
                    <a:pt x="1575" y="264"/>
                    <a:pt x="1575" y="292"/>
                    <a:pt x="1555" y="303"/>
                  </a:cubicBezTo>
                  <a:close/>
                </a:path>
              </a:pathLst>
            </a:custGeom>
            <a:solidFill>
              <a:srgbClr val="D1D1D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2" name="Freeform 12">
              <a:extLst>
                <a:ext uri="{FF2B5EF4-FFF2-40B4-BE49-F238E27FC236}">
                  <a16:creationId xmlns:a16="http://schemas.microsoft.com/office/drawing/2014/main" id="{913A73DB-8949-D143-84ED-A03F60DFE044}"/>
                </a:ext>
              </a:extLst>
            </p:cNvPr>
            <p:cNvSpPr>
              <a:spLocks/>
            </p:cNvSpPr>
            <p:nvPr/>
          </p:nvSpPr>
          <p:spPr bwMode="auto">
            <a:xfrm>
              <a:off x="12953437" y="3881385"/>
              <a:ext cx="3468688" cy="4797425"/>
            </a:xfrm>
            <a:custGeom>
              <a:avLst/>
              <a:gdLst>
                <a:gd name="T0" fmla="*/ 1179 w 1257"/>
                <a:gd name="T1" fmla="*/ 20 h 1737"/>
                <a:gd name="T2" fmla="*/ 72 w 1257"/>
                <a:gd name="T3" fmla="*/ 658 h 1737"/>
                <a:gd name="T4" fmla="*/ 0 w 1257"/>
                <a:gd name="T5" fmla="*/ 784 h 1737"/>
                <a:gd name="T6" fmla="*/ 0 w 1257"/>
                <a:gd name="T7" fmla="*/ 1737 h 1737"/>
                <a:gd name="T8" fmla="*/ 1257 w 1257"/>
                <a:gd name="T9" fmla="*/ 1011 h 1737"/>
                <a:gd name="T10" fmla="*/ 1257 w 1257"/>
                <a:gd name="T11" fmla="*/ 65 h 1737"/>
                <a:gd name="T12" fmla="*/ 1179 w 1257"/>
                <a:gd name="T13" fmla="*/ 20 h 1737"/>
              </a:gdLst>
              <a:ahLst/>
              <a:cxnLst>
                <a:cxn ang="0">
                  <a:pos x="T0" y="T1"/>
                </a:cxn>
                <a:cxn ang="0">
                  <a:pos x="T2" y="T3"/>
                </a:cxn>
                <a:cxn ang="0">
                  <a:pos x="T4" y="T5"/>
                </a:cxn>
                <a:cxn ang="0">
                  <a:pos x="T6" y="T7"/>
                </a:cxn>
                <a:cxn ang="0">
                  <a:pos x="T8" y="T9"/>
                </a:cxn>
                <a:cxn ang="0">
                  <a:pos x="T10" y="T11"/>
                </a:cxn>
                <a:cxn ang="0">
                  <a:pos x="T12" y="T13"/>
                </a:cxn>
              </a:cxnLst>
              <a:rect l="0" t="0" r="r" b="b"/>
              <a:pathLst>
                <a:path w="1257" h="1737">
                  <a:moveTo>
                    <a:pt x="1179" y="20"/>
                  </a:moveTo>
                  <a:cubicBezTo>
                    <a:pt x="72" y="658"/>
                    <a:pt x="72" y="658"/>
                    <a:pt x="72" y="658"/>
                  </a:cubicBezTo>
                  <a:cubicBezTo>
                    <a:pt x="27" y="684"/>
                    <a:pt x="0" y="732"/>
                    <a:pt x="0" y="784"/>
                  </a:cubicBezTo>
                  <a:cubicBezTo>
                    <a:pt x="0" y="1737"/>
                    <a:pt x="0" y="1737"/>
                    <a:pt x="0" y="1737"/>
                  </a:cubicBezTo>
                  <a:cubicBezTo>
                    <a:pt x="1257" y="1011"/>
                    <a:pt x="1257" y="1011"/>
                    <a:pt x="1257" y="1011"/>
                  </a:cubicBezTo>
                  <a:cubicBezTo>
                    <a:pt x="1257" y="65"/>
                    <a:pt x="1257" y="65"/>
                    <a:pt x="1257" y="65"/>
                  </a:cubicBezTo>
                  <a:cubicBezTo>
                    <a:pt x="1257" y="25"/>
                    <a:pt x="1213" y="0"/>
                    <a:pt x="1179" y="20"/>
                  </a:cubicBez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3" name="Freeform 13">
              <a:extLst>
                <a:ext uri="{FF2B5EF4-FFF2-40B4-BE49-F238E27FC236}">
                  <a16:creationId xmlns:a16="http://schemas.microsoft.com/office/drawing/2014/main" id="{AF3F7912-6D9A-C045-BE2F-D26CB36B365B}"/>
                </a:ext>
              </a:extLst>
            </p:cNvPr>
            <p:cNvSpPr>
              <a:spLocks/>
            </p:cNvSpPr>
            <p:nvPr/>
          </p:nvSpPr>
          <p:spPr bwMode="auto">
            <a:xfrm>
              <a:off x="13159812" y="4129035"/>
              <a:ext cx="3087688" cy="4198938"/>
            </a:xfrm>
            <a:custGeom>
              <a:avLst/>
              <a:gdLst>
                <a:gd name="T0" fmla="*/ 1945 w 1945"/>
                <a:gd name="T1" fmla="*/ 0 h 2645"/>
                <a:gd name="T2" fmla="*/ 0 w 1945"/>
                <a:gd name="T3" fmla="*/ 1116 h 2645"/>
                <a:gd name="T4" fmla="*/ 0 w 1945"/>
                <a:gd name="T5" fmla="*/ 2645 h 2645"/>
                <a:gd name="T6" fmla="*/ 1945 w 1945"/>
                <a:gd name="T7" fmla="*/ 1528 h 2645"/>
                <a:gd name="T8" fmla="*/ 1945 w 1945"/>
                <a:gd name="T9" fmla="*/ 0 h 2645"/>
              </a:gdLst>
              <a:ahLst/>
              <a:cxnLst>
                <a:cxn ang="0">
                  <a:pos x="T0" y="T1"/>
                </a:cxn>
                <a:cxn ang="0">
                  <a:pos x="T2" y="T3"/>
                </a:cxn>
                <a:cxn ang="0">
                  <a:pos x="T4" y="T5"/>
                </a:cxn>
                <a:cxn ang="0">
                  <a:pos x="T6" y="T7"/>
                </a:cxn>
                <a:cxn ang="0">
                  <a:pos x="T8" y="T9"/>
                </a:cxn>
              </a:cxnLst>
              <a:rect l="0" t="0" r="r" b="b"/>
              <a:pathLst>
                <a:path w="1945" h="2645">
                  <a:moveTo>
                    <a:pt x="1945" y="0"/>
                  </a:moveTo>
                  <a:lnTo>
                    <a:pt x="0" y="1116"/>
                  </a:lnTo>
                  <a:lnTo>
                    <a:pt x="0" y="2645"/>
                  </a:lnTo>
                  <a:lnTo>
                    <a:pt x="1945" y="1528"/>
                  </a:lnTo>
                  <a:lnTo>
                    <a:pt x="1945" y="0"/>
                  </a:lnTo>
                  <a:close/>
                </a:path>
              </a:pathLst>
            </a:custGeom>
            <a:solidFill>
              <a:srgbClr val="15285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4" name="Freeform 14">
              <a:extLst>
                <a:ext uri="{FF2B5EF4-FFF2-40B4-BE49-F238E27FC236}">
                  <a16:creationId xmlns:a16="http://schemas.microsoft.com/office/drawing/2014/main" id="{6F3B98BA-E641-7B47-A81B-05353CEF263B}"/>
                </a:ext>
              </a:extLst>
            </p:cNvPr>
            <p:cNvSpPr>
              <a:spLocks/>
            </p:cNvSpPr>
            <p:nvPr/>
          </p:nvSpPr>
          <p:spPr bwMode="auto">
            <a:xfrm>
              <a:off x="15296587" y="8131123"/>
              <a:ext cx="1173163" cy="677863"/>
            </a:xfrm>
            <a:custGeom>
              <a:avLst/>
              <a:gdLst>
                <a:gd name="T0" fmla="*/ 420 w 425"/>
                <a:gd name="T1" fmla="*/ 35 h 245"/>
                <a:gd name="T2" fmla="*/ 420 w 425"/>
                <a:gd name="T3" fmla="*/ 45 h 245"/>
                <a:gd name="T4" fmla="*/ 79 w 425"/>
                <a:gd name="T5" fmla="*/ 242 h 245"/>
                <a:gd name="T6" fmla="*/ 61 w 425"/>
                <a:gd name="T7" fmla="*/ 242 h 245"/>
                <a:gd name="T8" fmla="*/ 6 w 425"/>
                <a:gd name="T9" fmla="*/ 210 h 245"/>
                <a:gd name="T10" fmla="*/ 6 w 425"/>
                <a:gd name="T11" fmla="*/ 199 h 245"/>
                <a:gd name="T12" fmla="*/ 346 w 425"/>
                <a:gd name="T13" fmla="*/ 3 h 245"/>
                <a:gd name="T14" fmla="*/ 364 w 425"/>
                <a:gd name="T15" fmla="*/ 3 h 245"/>
                <a:gd name="T16" fmla="*/ 420 w 425"/>
                <a:gd name="T17" fmla="*/ 35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5" h="245">
                  <a:moveTo>
                    <a:pt x="420" y="35"/>
                  </a:moveTo>
                  <a:cubicBezTo>
                    <a:pt x="425" y="38"/>
                    <a:pt x="425" y="43"/>
                    <a:pt x="420" y="45"/>
                  </a:cubicBezTo>
                  <a:cubicBezTo>
                    <a:pt x="79" y="242"/>
                    <a:pt x="79" y="242"/>
                    <a:pt x="79" y="242"/>
                  </a:cubicBezTo>
                  <a:cubicBezTo>
                    <a:pt x="74" y="245"/>
                    <a:pt x="66" y="245"/>
                    <a:pt x="61" y="242"/>
                  </a:cubicBezTo>
                  <a:cubicBezTo>
                    <a:pt x="6" y="210"/>
                    <a:pt x="6" y="210"/>
                    <a:pt x="6" y="210"/>
                  </a:cubicBezTo>
                  <a:cubicBezTo>
                    <a:pt x="0" y="207"/>
                    <a:pt x="0" y="202"/>
                    <a:pt x="6" y="199"/>
                  </a:cubicBezTo>
                  <a:cubicBezTo>
                    <a:pt x="346" y="3"/>
                    <a:pt x="346" y="3"/>
                    <a:pt x="346" y="3"/>
                  </a:cubicBezTo>
                  <a:cubicBezTo>
                    <a:pt x="351" y="0"/>
                    <a:pt x="359" y="0"/>
                    <a:pt x="364" y="3"/>
                  </a:cubicBezTo>
                  <a:lnTo>
                    <a:pt x="420" y="35"/>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5" name="Freeform 15">
              <a:extLst>
                <a:ext uri="{FF2B5EF4-FFF2-40B4-BE49-F238E27FC236}">
                  <a16:creationId xmlns:a16="http://schemas.microsoft.com/office/drawing/2014/main" id="{3D87997F-CFF5-5247-8B03-E4FC1B54BEF4}"/>
                </a:ext>
              </a:extLst>
            </p:cNvPr>
            <p:cNvSpPr>
              <a:spLocks/>
            </p:cNvSpPr>
            <p:nvPr/>
          </p:nvSpPr>
          <p:spPr bwMode="auto">
            <a:xfrm>
              <a:off x="16623737" y="7289748"/>
              <a:ext cx="488950" cy="280988"/>
            </a:xfrm>
            <a:custGeom>
              <a:avLst/>
              <a:gdLst>
                <a:gd name="T0" fmla="*/ 52 w 177"/>
                <a:gd name="T1" fmla="*/ 100 h 102"/>
                <a:gd name="T2" fmla="*/ 68 w 177"/>
                <a:gd name="T3" fmla="*/ 100 h 102"/>
                <a:gd name="T4" fmla="*/ 173 w 177"/>
                <a:gd name="T5" fmla="*/ 39 h 102"/>
                <a:gd name="T6" fmla="*/ 173 w 177"/>
                <a:gd name="T7" fmla="*/ 30 h 102"/>
                <a:gd name="T8" fmla="*/ 125 w 177"/>
                <a:gd name="T9" fmla="*/ 2 h 102"/>
                <a:gd name="T10" fmla="*/ 109 w 177"/>
                <a:gd name="T11" fmla="*/ 2 h 102"/>
                <a:gd name="T12" fmla="*/ 4 w 177"/>
                <a:gd name="T13" fmla="*/ 63 h 102"/>
                <a:gd name="T14" fmla="*/ 4 w 177"/>
                <a:gd name="T15" fmla="*/ 72 h 102"/>
                <a:gd name="T16" fmla="*/ 52 w 177"/>
                <a:gd name="T17" fmla="*/ 10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7" h="102">
                  <a:moveTo>
                    <a:pt x="52" y="100"/>
                  </a:moveTo>
                  <a:cubicBezTo>
                    <a:pt x="57" y="102"/>
                    <a:pt x="64" y="102"/>
                    <a:pt x="68" y="100"/>
                  </a:cubicBezTo>
                  <a:cubicBezTo>
                    <a:pt x="173" y="39"/>
                    <a:pt x="173" y="39"/>
                    <a:pt x="173" y="39"/>
                  </a:cubicBezTo>
                  <a:cubicBezTo>
                    <a:pt x="177" y="37"/>
                    <a:pt x="177" y="33"/>
                    <a:pt x="173" y="30"/>
                  </a:cubicBezTo>
                  <a:cubicBezTo>
                    <a:pt x="125" y="2"/>
                    <a:pt x="125" y="2"/>
                    <a:pt x="125" y="2"/>
                  </a:cubicBezTo>
                  <a:cubicBezTo>
                    <a:pt x="120" y="0"/>
                    <a:pt x="114" y="0"/>
                    <a:pt x="109" y="2"/>
                  </a:cubicBezTo>
                  <a:cubicBezTo>
                    <a:pt x="4" y="63"/>
                    <a:pt x="4" y="63"/>
                    <a:pt x="4" y="63"/>
                  </a:cubicBezTo>
                  <a:cubicBezTo>
                    <a:pt x="0" y="66"/>
                    <a:pt x="0" y="70"/>
                    <a:pt x="4" y="72"/>
                  </a:cubicBezTo>
                  <a:lnTo>
                    <a:pt x="52" y="100"/>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6" name="Freeform 16">
              <a:extLst>
                <a:ext uri="{FF2B5EF4-FFF2-40B4-BE49-F238E27FC236}">
                  <a16:creationId xmlns:a16="http://schemas.microsoft.com/office/drawing/2014/main" id="{D45FDE0F-9869-564B-844D-145E17161554}"/>
                </a:ext>
              </a:extLst>
            </p:cNvPr>
            <p:cNvSpPr>
              <a:spLocks/>
            </p:cNvSpPr>
            <p:nvPr/>
          </p:nvSpPr>
          <p:spPr bwMode="auto">
            <a:xfrm>
              <a:off x="15042587" y="8713735"/>
              <a:ext cx="415925" cy="241300"/>
            </a:xfrm>
            <a:custGeom>
              <a:avLst/>
              <a:gdLst>
                <a:gd name="T0" fmla="*/ 6 w 151"/>
                <a:gd name="T1" fmla="*/ 52 h 87"/>
                <a:gd name="T2" fmla="*/ 6 w 151"/>
                <a:gd name="T3" fmla="*/ 41 h 87"/>
                <a:gd name="T4" fmla="*/ 71 w 151"/>
                <a:gd name="T5" fmla="*/ 3 h 87"/>
                <a:gd name="T6" fmla="*/ 90 w 151"/>
                <a:gd name="T7" fmla="*/ 3 h 87"/>
                <a:gd name="T8" fmla="*/ 145 w 151"/>
                <a:gd name="T9" fmla="*/ 35 h 87"/>
                <a:gd name="T10" fmla="*/ 145 w 151"/>
                <a:gd name="T11" fmla="*/ 46 h 87"/>
                <a:gd name="T12" fmla="*/ 79 w 151"/>
                <a:gd name="T13" fmla="*/ 84 h 87"/>
                <a:gd name="T14" fmla="*/ 61 w 151"/>
                <a:gd name="T15" fmla="*/ 84 h 87"/>
                <a:gd name="T16" fmla="*/ 6 w 151"/>
                <a:gd name="T17" fmla="*/ 52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1" h="87">
                  <a:moveTo>
                    <a:pt x="6" y="52"/>
                  </a:moveTo>
                  <a:cubicBezTo>
                    <a:pt x="0" y="49"/>
                    <a:pt x="0" y="44"/>
                    <a:pt x="6" y="41"/>
                  </a:cubicBezTo>
                  <a:cubicBezTo>
                    <a:pt x="71" y="3"/>
                    <a:pt x="71" y="3"/>
                    <a:pt x="71" y="3"/>
                  </a:cubicBezTo>
                  <a:cubicBezTo>
                    <a:pt x="77" y="0"/>
                    <a:pt x="85" y="0"/>
                    <a:pt x="90" y="3"/>
                  </a:cubicBezTo>
                  <a:cubicBezTo>
                    <a:pt x="145" y="35"/>
                    <a:pt x="145" y="35"/>
                    <a:pt x="145" y="35"/>
                  </a:cubicBezTo>
                  <a:cubicBezTo>
                    <a:pt x="151" y="38"/>
                    <a:pt x="151" y="43"/>
                    <a:pt x="145" y="46"/>
                  </a:cubicBezTo>
                  <a:cubicBezTo>
                    <a:pt x="79" y="84"/>
                    <a:pt x="79" y="84"/>
                    <a:pt x="79" y="84"/>
                  </a:cubicBezTo>
                  <a:cubicBezTo>
                    <a:pt x="74" y="87"/>
                    <a:pt x="66" y="87"/>
                    <a:pt x="61" y="84"/>
                  </a:cubicBezTo>
                  <a:lnTo>
                    <a:pt x="6" y="52"/>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7" name="Freeform 17">
              <a:extLst>
                <a:ext uri="{FF2B5EF4-FFF2-40B4-BE49-F238E27FC236}">
                  <a16:creationId xmlns:a16="http://schemas.microsoft.com/office/drawing/2014/main" id="{5B4C43BD-55DD-6147-BD64-D310EF68E3CB}"/>
                </a:ext>
              </a:extLst>
            </p:cNvPr>
            <p:cNvSpPr>
              <a:spLocks/>
            </p:cNvSpPr>
            <p:nvPr/>
          </p:nvSpPr>
          <p:spPr bwMode="auto">
            <a:xfrm>
              <a:off x="14840974" y="8861373"/>
              <a:ext cx="363538" cy="209550"/>
            </a:xfrm>
            <a:custGeom>
              <a:avLst/>
              <a:gdLst>
                <a:gd name="T0" fmla="*/ 5 w 132"/>
                <a:gd name="T1" fmla="*/ 41 h 76"/>
                <a:gd name="T2" fmla="*/ 5 w 132"/>
                <a:gd name="T3" fmla="*/ 31 h 76"/>
                <a:gd name="T4" fmla="*/ 53 w 132"/>
                <a:gd name="T5" fmla="*/ 3 h 76"/>
                <a:gd name="T6" fmla="*/ 71 w 132"/>
                <a:gd name="T7" fmla="*/ 3 h 76"/>
                <a:gd name="T8" fmla="*/ 127 w 132"/>
                <a:gd name="T9" fmla="*/ 35 h 76"/>
                <a:gd name="T10" fmla="*/ 127 w 132"/>
                <a:gd name="T11" fmla="*/ 46 h 76"/>
                <a:gd name="T12" fmla="*/ 79 w 132"/>
                <a:gd name="T13" fmla="*/ 73 h 76"/>
                <a:gd name="T14" fmla="*/ 61 w 132"/>
                <a:gd name="T15" fmla="*/ 73 h 76"/>
                <a:gd name="T16" fmla="*/ 5 w 132"/>
                <a:gd name="T17" fmla="*/ 41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76">
                  <a:moveTo>
                    <a:pt x="5" y="41"/>
                  </a:moveTo>
                  <a:cubicBezTo>
                    <a:pt x="0" y="38"/>
                    <a:pt x="0" y="34"/>
                    <a:pt x="5" y="31"/>
                  </a:cubicBezTo>
                  <a:cubicBezTo>
                    <a:pt x="53" y="3"/>
                    <a:pt x="53" y="3"/>
                    <a:pt x="53" y="3"/>
                  </a:cubicBezTo>
                  <a:cubicBezTo>
                    <a:pt x="58" y="0"/>
                    <a:pt x="66" y="0"/>
                    <a:pt x="71" y="3"/>
                  </a:cubicBezTo>
                  <a:cubicBezTo>
                    <a:pt x="127" y="35"/>
                    <a:pt x="127" y="35"/>
                    <a:pt x="127" y="35"/>
                  </a:cubicBezTo>
                  <a:cubicBezTo>
                    <a:pt x="132" y="38"/>
                    <a:pt x="132" y="43"/>
                    <a:pt x="127" y="46"/>
                  </a:cubicBezTo>
                  <a:cubicBezTo>
                    <a:pt x="79" y="73"/>
                    <a:pt x="79" y="73"/>
                    <a:pt x="79" y="73"/>
                  </a:cubicBezTo>
                  <a:cubicBezTo>
                    <a:pt x="74" y="76"/>
                    <a:pt x="66" y="76"/>
                    <a:pt x="61" y="73"/>
                  </a:cubicBezTo>
                  <a:lnTo>
                    <a:pt x="5" y="41"/>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8" name="Freeform 18">
              <a:extLst>
                <a:ext uri="{FF2B5EF4-FFF2-40B4-BE49-F238E27FC236}">
                  <a16:creationId xmlns:a16="http://schemas.microsoft.com/office/drawing/2014/main" id="{516B5A55-1701-8641-9EB9-E13CDD077837}"/>
                </a:ext>
              </a:extLst>
            </p:cNvPr>
            <p:cNvSpPr>
              <a:spLocks/>
            </p:cNvSpPr>
            <p:nvPr/>
          </p:nvSpPr>
          <p:spPr bwMode="auto">
            <a:xfrm>
              <a:off x="16306237" y="7985073"/>
              <a:ext cx="414338" cy="239713"/>
            </a:xfrm>
            <a:custGeom>
              <a:avLst/>
              <a:gdLst>
                <a:gd name="T0" fmla="*/ 5 w 150"/>
                <a:gd name="T1" fmla="*/ 52 h 87"/>
                <a:gd name="T2" fmla="*/ 5 w 150"/>
                <a:gd name="T3" fmla="*/ 41 h 87"/>
                <a:gd name="T4" fmla="*/ 71 w 150"/>
                <a:gd name="T5" fmla="*/ 3 h 87"/>
                <a:gd name="T6" fmla="*/ 89 w 150"/>
                <a:gd name="T7" fmla="*/ 3 h 87"/>
                <a:gd name="T8" fmla="*/ 145 w 150"/>
                <a:gd name="T9" fmla="*/ 35 h 87"/>
                <a:gd name="T10" fmla="*/ 145 w 150"/>
                <a:gd name="T11" fmla="*/ 46 h 87"/>
                <a:gd name="T12" fmla="*/ 79 w 150"/>
                <a:gd name="T13" fmla="*/ 84 h 87"/>
                <a:gd name="T14" fmla="*/ 60 w 150"/>
                <a:gd name="T15" fmla="*/ 84 h 87"/>
                <a:gd name="T16" fmla="*/ 5 w 150"/>
                <a:gd name="T17" fmla="*/ 52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0" h="87">
                  <a:moveTo>
                    <a:pt x="5" y="52"/>
                  </a:moveTo>
                  <a:cubicBezTo>
                    <a:pt x="0" y="49"/>
                    <a:pt x="0" y="44"/>
                    <a:pt x="5" y="41"/>
                  </a:cubicBezTo>
                  <a:cubicBezTo>
                    <a:pt x="71" y="3"/>
                    <a:pt x="71" y="3"/>
                    <a:pt x="71" y="3"/>
                  </a:cubicBezTo>
                  <a:cubicBezTo>
                    <a:pt x="76" y="0"/>
                    <a:pt x="84" y="0"/>
                    <a:pt x="89" y="3"/>
                  </a:cubicBezTo>
                  <a:cubicBezTo>
                    <a:pt x="145" y="35"/>
                    <a:pt x="145" y="35"/>
                    <a:pt x="145" y="35"/>
                  </a:cubicBezTo>
                  <a:cubicBezTo>
                    <a:pt x="150" y="38"/>
                    <a:pt x="150" y="43"/>
                    <a:pt x="145" y="46"/>
                  </a:cubicBezTo>
                  <a:cubicBezTo>
                    <a:pt x="79" y="84"/>
                    <a:pt x="79" y="84"/>
                    <a:pt x="79" y="84"/>
                  </a:cubicBezTo>
                  <a:cubicBezTo>
                    <a:pt x="74" y="87"/>
                    <a:pt x="65" y="87"/>
                    <a:pt x="60" y="84"/>
                  </a:cubicBezTo>
                  <a:lnTo>
                    <a:pt x="5" y="52"/>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9" name="Freeform 19">
              <a:extLst>
                <a:ext uri="{FF2B5EF4-FFF2-40B4-BE49-F238E27FC236}">
                  <a16:creationId xmlns:a16="http://schemas.microsoft.com/office/drawing/2014/main" id="{EC66C2FC-3A31-9942-AECB-0B9D9F592AA7}"/>
                </a:ext>
              </a:extLst>
            </p:cNvPr>
            <p:cNvSpPr>
              <a:spLocks/>
            </p:cNvSpPr>
            <p:nvPr/>
          </p:nvSpPr>
          <p:spPr bwMode="auto">
            <a:xfrm>
              <a:off x="16560237" y="7869185"/>
              <a:ext cx="363538" cy="209550"/>
            </a:xfrm>
            <a:custGeom>
              <a:avLst/>
              <a:gdLst>
                <a:gd name="T0" fmla="*/ 5 w 132"/>
                <a:gd name="T1" fmla="*/ 41 h 76"/>
                <a:gd name="T2" fmla="*/ 5 w 132"/>
                <a:gd name="T3" fmla="*/ 30 h 76"/>
                <a:gd name="T4" fmla="*/ 53 w 132"/>
                <a:gd name="T5" fmla="*/ 3 h 76"/>
                <a:gd name="T6" fmla="*/ 71 w 132"/>
                <a:gd name="T7" fmla="*/ 3 h 76"/>
                <a:gd name="T8" fmla="*/ 127 w 132"/>
                <a:gd name="T9" fmla="*/ 35 h 76"/>
                <a:gd name="T10" fmla="*/ 127 w 132"/>
                <a:gd name="T11" fmla="*/ 45 h 76"/>
                <a:gd name="T12" fmla="*/ 79 w 132"/>
                <a:gd name="T13" fmla="*/ 73 h 76"/>
                <a:gd name="T14" fmla="*/ 61 w 132"/>
                <a:gd name="T15" fmla="*/ 73 h 76"/>
                <a:gd name="T16" fmla="*/ 5 w 132"/>
                <a:gd name="T17" fmla="*/ 41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76">
                  <a:moveTo>
                    <a:pt x="5" y="41"/>
                  </a:moveTo>
                  <a:cubicBezTo>
                    <a:pt x="0" y="38"/>
                    <a:pt x="0" y="33"/>
                    <a:pt x="5" y="30"/>
                  </a:cubicBezTo>
                  <a:cubicBezTo>
                    <a:pt x="53" y="3"/>
                    <a:pt x="53" y="3"/>
                    <a:pt x="53" y="3"/>
                  </a:cubicBezTo>
                  <a:cubicBezTo>
                    <a:pt x="58" y="0"/>
                    <a:pt x="66" y="0"/>
                    <a:pt x="71" y="3"/>
                  </a:cubicBezTo>
                  <a:cubicBezTo>
                    <a:pt x="127" y="35"/>
                    <a:pt x="127" y="35"/>
                    <a:pt x="127" y="35"/>
                  </a:cubicBezTo>
                  <a:cubicBezTo>
                    <a:pt x="132" y="38"/>
                    <a:pt x="132" y="42"/>
                    <a:pt x="127" y="45"/>
                  </a:cubicBezTo>
                  <a:cubicBezTo>
                    <a:pt x="79" y="73"/>
                    <a:pt x="79" y="73"/>
                    <a:pt x="79" y="73"/>
                  </a:cubicBezTo>
                  <a:cubicBezTo>
                    <a:pt x="74" y="76"/>
                    <a:pt x="66" y="76"/>
                    <a:pt x="61" y="73"/>
                  </a:cubicBezTo>
                  <a:lnTo>
                    <a:pt x="5" y="41"/>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0" name="Freeform 20">
              <a:extLst>
                <a:ext uri="{FF2B5EF4-FFF2-40B4-BE49-F238E27FC236}">
                  <a16:creationId xmlns:a16="http://schemas.microsoft.com/office/drawing/2014/main" id="{7FBB21AE-5661-C145-86FD-8D9FB12123B4}"/>
                </a:ext>
              </a:extLst>
            </p:cNvPr>
            <p:cNvSpPr>
              <a:spLocks/>
            </p:cNvSpPr>
            <p:nvPr/>
          </p:nvSpPr>
          <p:spPr bwMode="auto">
            <a:xfrm>
              <a:off x="14639362" y="8978848"/>
              <a:ext cx="365125" cy="207963"/>
            </a:xfrm>
            <a:custGeom>
              <a:avLst/>
              <a:gdLst>
                <a:gd name="T0" fmla="*/ 5 w 132"/>
                <a:gd name="T1" fmla="*/ 40 h 75"/>
                <a:gd name="T2" fmla="*/ 5 w 132"/>
                <a:gd name="T3" fmla="*/ 30 h 75"/>
                <a:gd name="T4" fmla="*/ 53 w 132"/>
                <a:gd name="T5" fmla="*/ 2 h 75"/>
                <a:gd name="T6" fmla="*/ 71 w 132"/>
                <a:gd name="T7" fmla="*/ 2 h 75"/>
                <a:gd name="T8" fmla="*/ 127 w 132"/>
                <a:gd name="T9" fmla="*/ 34 h 75"/>
                <a:gd name="T10" fmla="*/ 127 w 132"/>
                <a:gd name="T11" fmla="*/ 45 h 75"/>
                <a:gd name="T12" fmla="*/ 79 w 132"/>
                <a:gd name="T13" fmla="*/ 73 h 75"/>
                <a:gd name="T14" fmla="*/ 61 w 132"/>
                <a:gd name="T15" fmla="*/ 73 h 75"/>
                <a:gd name="T16" fmla="*/ 5 w 132"/>
                <a:gd name="T17" fmla="*/ 4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75">
                  <a:moveTo>
                    <a:pt x="5" y="40"/>
                  </a:moveTo>
                  <a:cubicBezTo>
                    <a:pt x="0" y="38"/>
                    <a:pt x="0" y="33"/>
                    <a:pt x="5" y="30"/>
                  </a:cubicBezTo>
                  <a:cubicBezTo>
                    <a:pt x="53" y="2"/>
                    <a:pt x="53" y="2"/>
                    <a:pt x="53" y="2"/>
                  </a:cubicBezTo>
                  <a:cubicBezTo>
                    <a:pt x="58" y="0"/>
                    <a:pt x="66" y="0"/>
                    <a:pt x="71" y="2"/>
                  </a:cubicBezTo>
                  <a:cubicBezTo>
                    <a:pt x="127" y="34"/>
                    <a:pt x="127" y="34"/>
                    <a:pt x="127" y="34"/>
                  </a:cubicBezTo>
                  <a:cubicBezTo>
                    <a:pt x="132" y="37"/>
                    <a:pt x="132" y="42"/>
                    <a:pt x="127" y="45"/>
                  </a:cubicBezTo>
                  <a:cubicBezTo>
                    <a:pt x="79" y="73"/>
                    <a:pt x="79" y="73"/>
                    <a:pt x="79" y="73"/>
                  </a:cubicBezTo>
                  <a:cubicBezTo>
                    <a:pt x="74" y="75"/>
                    <a:pt x="66" y="75"/>
                    <a:pt x="61" y="73"/>
                  </a:cubicBezTo>
                  <a:lnTo>
                    <a:pt x="5" y="40"/>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1" name="Freeform 21">
              <a:extLst>
                <a:ext uri="{FF2B5EF4-FFF2-40B4-BE49-F238E27FC236}">
                  <a16:creationId xmlns:a16="http://schemas.microsoft.com/office/drawing/2014/main" id="{A6A94702-D2B6-1F4A-9C66-AD725EE88355}"/>
                </a:ext>
              </a:extLst>
            </p:cNvPr>
            <p:cNvSpPr>
              <a:spLocks/>
            </p:cNvSpPr>
            <p:nvPr/>
          </p:nvSpPr>
          <p:spPr bwMode="auto">
            <a:xfrm>
              <a:off x="14434574" y="9094735"/>
              <a:ext cx="365125" cy="211138"/>
            </a:xfrm>
            <a:custGeom>
              <a:avLst/>
              <a:gdLst>
                <a:gd name="T0" fmla="*/ 5 w 132"/>
                <a:gd name="T1" fmla="*/ 41 h 76"/>
                <a:gd name="T2" fmla="*/ 5 w 132"/>
                <a:gd name="T3" fmla="*/ 31 h 76"/>
                <a:gd name="T4" fmla="*/ 53 w 132"/>
                <a:gd name="T5" fmla="*/ 3 h 76"/>
                <a:gd name="T6" fmla="*/ 71 w 132"/>
                <a:gd name="T7" fmla="*/ 3 h 76"/>
                <a:gd name="T8" fmla="*/ 127 w 132"/>
                <a:gd name="T9" fmla="*/ 35 h 76"/>
                <a:gd name="T10" fmla="*/ 127 w 132"/>
                <a:gd name="T11" fmla="*/ 46 h 76"/>
                <a:gd name="T12" fmla="*/ 79 w 132"/>
                <a:gd name="T13" fmla="*/ 73 h 76"/>
                <a:gd name="T14" fmla="*/ 61 w 132"/>
                <a:gd name="T15" fmla="*/ 73 h 76"/>
                <a:gd name="T16" fmla="*/ 5 w 132"/>
                <a:gd name="T17" fmla="*/ 41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76">
                  <a:moveTo>
                    <a:pt x="5" y="41"/>
                  </a:moveTo>
                  <a:cubicBezTo>
                    <a:pt x="0" y="38"/>
                    <a:pt x="0" y="33"/>
                    <a:pt x="5" y="31"/>
                  </a:cubicBezTo>
                  <a:cubicBezTo>
                    <a:pt x="53" y="3"/>
                    <a:pt x="53" y="3"/>
                    <a:pt x="53" y="3"/>
                  </a:cubicBezTo>
                  <a:cubicBezTo>
                    <a:pt x="58" y="0"/>
                    <a:pt x="66" y="0"/>
                    <a:pt x="71" y="3"/>
                  </a:cubicBezTo>
                  <a:cubicBezTo>
                    <a:pt x="127" y="35"/>
                    <a:pt x="127" y="35"/>
                    <a:pt x="127" y="35"/>
                  </a:cubicBezTo>
                  <a:cubicBezTo>
                    <a:pt x="132" y="38"/>
                    <a:pt x="132" y="43"/>
                    <a:pt x="127" y="46"/>
                  </a:cubicBezTo>
                  <a:cubicBezTo>
                    <a:pt x="79" y="73"/>
                    <a:pt x="79" y="73"/>
                    <a:pt x="79" y="73"/>
                  </a:cubicBezTo>
                  <a:cubicBezTo>
                    <a:pt x="74" y="76"/>
                    <a:pt x="66" y="76"/>
                    <a:pt x="61" y="73"/>
                  </a:cubicBezTo>
                  <a:lnTo>
                    <a:pt x="5" y="41"/>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2" name="Freeform 22">
              <a:extLst>
                <a:ext uri="{FF2B5EF4-FFF2-40B4-BE49-F238E27FC236}">
                  <a16:creationId xmlns:a16="http://schemas.microsoft.com/office/drawing/2014/main" id="{0F1B27F5-0220-6541-8B71-5EC448B3554D}"/>
                </a:ext>
              </a:extLst>
            </p:cNvPr>
            <p:cNvSpPr>
              <a:spLocks/>
            </p:cNvSpPr>
            <p:nvPr/>
          </p:nvSpPr>
          <p:spPr bwMode="auto">
            <a:xfrm>
              <a:off x="14239312" y="8835973"/>
              <a:ext cx="590550" cy="339725"/>
            </a:xfrm>
            <a:custGeom>
              <a:avLst/>
              <a:gdLst>
                <a:gd name="T0" fmla="*/ 53 w 214"/>
                <a:gd name="T1" fmla="*/ 121 h 123"/>
                <a:gd name="T2" fmla="*/ 68 w 214"/>
                <a:gd name="T3" fmla="*/ 121 h 123"/>
                <a:gd name="T4" fmla="*/ 210 w 214"/>
                <a:gd name="T5" fmla="*/ 39 h 123"/>
                <a:gd name="T6" fmla="*/ 210 w 214"/>
                <a:gd name="T7" fmla="*/ 30 h 123"/>
                <a:gd name="T8" fmla="*/ 162 w 214"/>
                <a:gd name="T9" fmla="*/ 2 h 123"/>
                <a:gd name="T10" fmla="*/ 146 w 214"/>
                <a:gd name="T11" fmla="*/ 2 h 123"/>
                <a:gd name="T12" fmla="*/ 5 w 214"/>
                <a:gd name="T13" fmla="*/ 84 h 123"/>
                <a:gd name="T14" fmla="*/ 5 w 214"/>
                <a:gd name="T15" fmla="*/ 93 h 123"/>
                <a:gd name="T16" fmla="*/ 53 w 214"/>
                <a:gd name="T17" fmla="*/ 121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4" h="123">
                  <a:moveTo>
                    <a:pt x="53" y="121"/>
                  </a:moveTo>
                  <a:cubicBezTo>
                    <a:pt x="57" y="123"/>
                    <a:pt x="64" y="123"/>
                    <a:pt x="68" y="121"/>
                  </a:cubicBezTo>
                  <a:cubicBezTo>
                    <a:pt x="210" y="39"/>
                    <a:pt x="210" y="39"/>
                    <a:pt x="210" y="39"/>
                  </a:cubicBezTo>
                  <a:cubicBezTo>
                    <a:pt x="214" y="37"/>
                    <a:pt x="214" y="33"/>
                    <a:pt x="210" y="30"/>
                  </a:cubicBezTo>
                  <a:cubicBezTo>
                    <a:pt x="162" y="2"/>
                    <a:pt x="162" y="2"/>
                    <a:pt x="162" y="2"/>
                  </a:cubicBezTo>
                  <a:cubicBezTo>
                    <a:pt x="157" y="0"/>
                    <a:pt x="151" y="0"/>
                    <a:pt x="146" y="2"/>
                  </a:cubicBezTo>
                  <a:cubicBezTo>
                    <a:pt x="5" y="84"/>
                    <a:pt x="5" y="84"/>
                    <a:pt x="5" y="84"/>
                  </a:cubicBezTo>
                  <a:cubicBezTo>
                    <a:pt x="0" y="86"/>
                    <a:pt x="0" y="90"/>
                    <a:pt x="5" y="93"/>
                  </a:cubicBezTo>
                  <a:lnTo>
                    <a:pt x="53" y="121"/>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3" name="Freeform 23">
              <a:extLst>
                <a:ext uri="{FF2B5EF4-FFF2-40B4-BE49-F238E27FC236}">
                  <a16:creationId xmlns:a16="http://schemas.microsoft.com/office/drawing/2014/main" id="{40CA206F-1CF3-E946-A20C-EAAB98DC4881}"/>
                </a:ext>
              </a:extLst>
            </p:cNvPr>
            <p:cNvSpPr>
              <a:spLocks/>
            </p:cNvSpPr>
            <p:nvPr/>
          </p:nvSpPr>
          <p:spPr bwMode="auto">
            <a:xfrm>
              <a:off x="16717399" y="7405635"/>
              <a:ext cx="587375" cy="339725"/>
            </a:xfrm>
            <a:custGeom>
              <a:avLst/>
              <a:gdLst>
                <a:gd name="T0" fmla="*/ 52 w 213"/>
                <a:gd name="T1" fmla="*/ 121 h 123"/>
                <a:gd name="T2" fmla="*/ 67 w 213"/>
                <a:gd name="T3" fmla="*/ 121 h 123"/>
                <a:gd name="T4" fmla="*/ 209 w 213"/>
                <a:gd name="T5" fmla="*/ 39 h 123"/>
                <a:gd name="T6" fmla="*/ 209 w 213"/>
                <a:gd name="T7" fmla="*/ 30 h 123"/>
                <a:gd name="T8" fmla="*/ 161 w 213"/>
                <a:gd name="T9" fmla="*/ 2 h 123"/>
                <a:gd name="T10" fmla="*/ 145 w 213"/>
                <a:gd name="T11" fmla="*/ 2 h 123"/>
                <a:gd name="T12" fmla="*/ 4 w 213"/>
                <a:gd name="T13" fmla="*/ 84 h 123"/>
                <a:gd name="T14" fmla="*/ 4 w 213"/>
                <a:gd name="T15" fmla="*/ 93 h 123"/>
                <a:gd name="T16" fmla="*/ 52 w 213"/>
                <a:gd name="T17" fmla="*/ 121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3" h="123">
                  <a:moveTo>
                    <a:pt x="52" y="121"/>
                  </a:moveTo>
                  <a:cubicBezTo>
                    <a:pt x="56" y="123"/>
                    <a:pt x="63" y="123"/>
                    <a:pt x="67" y="121"/>
                  </a:cubicBezTo>
                  <a:cubicBezTo>
                    <a:pt x="209" y="39"/>
                    <a:pt x="209" y="39"/>
                    <a:pt x="209" y="39"/>
                  </a:cubicBezTo>
                  <a:cubicBezTo>
                    <a:pt x="213" y="37"/>
                    <a:pt x="213" y="33"/>
                    <a:pt x="209" y="30"/>
                  </a:cubicBezTo>
                  <a:cubicBezTo>
                    <a:pt x="161" y="2"/>
                    <a:pt x="161" y="2"/>
                    <a:pt x="161" y="2"/>
                  </a:cubicBezTo>
                  <a:cubicBezTo>
                    <a:pt x="156" y="0"/>
                    <a:pt x="150" y="0"/>
                    <a:pt x="145" y="2"/>
                  </a:cubicBezTo>
                  <a:cubicBezTo>
                    <a:pt x="4" y="84"/>
                    <a:pt x="4" y="84"/>
                    <a:pt x="4" y="84"/>
                  </a:cubicBezTo>
                  <a:cubicBezTo>
                    <a:pt x="0" y="87"/>
                    <a:pt x="0" y="90"/>
                    <a:pt x="4" y="93"/>
                  </a:cubicBezTo>
                  <a:lnTo>
                    <a:pt x="52" y="121"/>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4" name="Freeform 24">
              <a:extLst>
                <a:ext uri="{FF2B5EF4-FFF2-40B4-BE49-F238E27FC236}">
                  <a16:creationId xmlns:a16="http://schemas.microsoft.com/office/drawing/2014/main" id="{ABF33D7F-3DB2-DE47-B447-F275D0FF00F3}"/>
                </a:ext>
              </a:extLst>
            </p:cNvPr>
            <p:cNvSpPr>
              <a:spLocks/>
            </p:cNvSpPr>
            <p:nvPr/>
          </p:nvSpPr>
          <p:spPr bwMode="auto">
            <a:xfrm>
              <a:off x="14698099" y="8720085"/>
              <a:ext cx="333375" cy="193675"/>
            </a:xfrm>
            <a:custGeom>
              <a:avLst/>
              <a:gdLst>
                <a:gd name="T0" fmla="*/ 52 w 121"/>
                <a:gd name="T1" fmla="*/ 67 h 70"/>
                <a:gd name="T2" fmla="*/ 68 w 121"/>
                <a:gd name="T3" fmla="*/ 67 h 70"/>
                <a:gd name="T4" fmla="*/ 116 w 121"/>
                <a:gd name="T5" fmla="*/ 39 h 70"/>
                <a:gd name="T6" fmla="*/ 116 w 121"/>
                <a:gd name="T7" fmla="*/ 30 h 70"/>
                <a:gd name="T8" fmla="*/ 68 w 121"/>
                <a:gd name="T9" fmla="*/ 2 h 70"/>
                <a:gd name="T10" fmla="*/ 53 w 121"/>
                <a:gd name="T11" fmla="*/ 2 h 70"/>
                <a:gd name="T12" fmla="*/ 4 w 121"/>
                <a:gd name="T13" fmla="*/ 30 h 70"/>
                <a:gd name="T14" fmla="*/ 4 w 121"/>
                <a:gd name="T15" fmla="*/ 39 h 70"/>
                <a:gd name="T16" fmla="*/ 52 w 121"/>
                <a:gd name="T17" fmla="*/ 6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70">
                  <a:moveTo>
                    <a:pt x="52" y="67"/>
                  </a:moveTo>
                  <a:cubicBezTo>
                    <a:pt x="57" y="70"/>
                    <a:pt x="64" y="70"/>
                    <a:pt x="68" y="67"/>
                  </a:cubicBezTo>
                  <a:cubicBezTo>
                    <a:pt x="116" y="39"/>
                    <a:pt x="116" y="39"/>
                    <a:pt x="116" y="39"/>
                  </a:cubicBezTo>
                  <a:cubicBezTo>
                    <a:pt x="121" y="37"/>
                    <a:pt x="121" y="33"/>
                    <a:pt x="116" y="30"/>
                  </a:cubicBezTo>
                  <a:cubicBezTo>
                    <a:pt x="68" y="2"/>
                    <a:pt x="68" y="2"/>
                    <a:pt x="68" y="2"/>
                  </a:cubicBezTo>
                  <a:cubicBezTo>
                    <a:pt x="64" y="0"/>
                    <a:pt x="57" y="0"/>
                    <a:pt x="53" y="2"/>
                  </a:cubicBezTo>
                  <a:cubicBezTo>
                    <a:pt x="4" y="30"/>
                    <a:pt x="4" y="30"/>
                    <a:pt x="4" y="30"/>
                  </a:cubicBezTo>
                  <a:cubicBezTo>
                    <a:pt x="0" y="33"/>
                    <a:pt x="0" y="37"/>
                    <a:pt x="4" y="39"/>
                  </a:cubicBezTo>
                  <a:lnTo>
                    <a:pt x="52" y="67"/>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5" name="Freeform 25">
              <a:extLst>
                <a:ext uri="{FF2B5EF4-FFF2-40B4-BE49-F238E27FC236}">
                  <a16:creationId xmlns:a16="http://schemas.microsoft.com/office/drawing/2014/main" id="{A3A3F5E9-8FFE-7E4F-B65E-969B8E97CF6B}"/>
                </a:ext>
              </a:extLst>
            </p:cNvPr>
            <p:cNvSpPr>
              <a:spLocks/>
            </p:cNvSpPr>
            <p:nvPr/>
          </p:nvSpPr>
          <p:spPr bwMode="auto">
            <a:xfrm>
              <a:off x="14898124" y="8604198"/>
              <a:ext cx="334963" cy="190500"/>
            </a:xfrm>
            <a:custGeom>
              <a:avLst/>
              <a:gdLst>
                <a:gd name="T0" fmla="*/ 53 w 121"/>
                <a:gd name="T1" fmla="*/ 67 h 69"/>
                <a:gd name="T2" fmla="*/ 68 w 121"/>
                <a:gd name="T3" fmla="*/ 67 h 69"/>
                <a:gd name="T4" fmla="*/ 117 w 121"/>
                <a:gd name="T5" fmla="*/ 39 h 69"/>
                <a:gd name="T6" fmla="*/ 117 w 121"/>
                <a:gd name="T7" fmla="*/ 30 h 69"/>
                <a:gd name="T8" fmla="*/ 69 w 121"/>
                <a:gd name="T9" fmla="*/ 2 h 69"/>
                <a:gd name="T10" fmla="*/ 53 w 121"/>
                <a:gd name="T11" fmla="*/ 2 h 69"/>
                <a:gd name="T12" fmla="*/ 5 w 121"/>
                <a:gd name="T13" fmla="*/ 30 h 69"/>
                <a:gd name="T14" fmla="*/ 5 w 121"/>
                <a:gd name="T15" fmla="*/ 39 h 69"/>
                <a:gd name="T16" fmla="*/ 53 w 121"/>
                <a:gd name="T17" fmla="*/ 6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69">
                  <a:moveTo>
                    <a:pt x="53" y="67"/>
                  </a:moveTo>
                  <a:cubicBezTo>
                    <a:pt x="57" y="69"/>
                    <a:pt x="64" y="69"/>
                    <a:pt x="68" y="67"/>
                  </a:cubicBezTo>
                  <a:cubicBezTo>
                    <a:pt x="117" y="39"/>
                    <a:pt x="117" y="39"/>
                    <a:pt x="117" y="39"/>
                  </a:cubicBezTo>
                  <a:cubicBezTo>
                    <a:pt x="121" y="36"/>
                    <a:pt x="121" y="32"/>
                    <a:pt x="117" y="30"/>
                  </a:cubicBezTo>
                  <a:cubicBezTo>
                    <a:pt x="69" y="2"/>
                    <a:pt x="69" y="2"/>
                    <a:pt x="69" y="2"/>
                  </a:cubicBezTo>
                  <a:cubicBezTo>
                    <a:pt x="64" y="0"/>
                    <a:pt x="57" y="0"/>
                    <a:pt x="53" y="2"/>
                  </a:cubicBezTo>
                  <a:cubicBezTo>
                    <a:pt x="5" y="30"/>
                    <a:pt x="5" y="30"/>
                    <a:pt x="5" y="30"/>
                  </a:cubicBezTo>
                  <a:cubicBezTo>
                    <a:pt x="0" y="33"/>
                    <a:pt x="0" y="36"/>
                    <a:pt x="5" y="39"/>
                  </a:cubicBezTo>
                  <a:lnTo>
                    <a:pt x="53" y="67"/>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6" name="Freeform 26">
              <a:extLst>
                <a:ext uri="{FF2B5EF4-FFF2-40B4-BE49-F238E27FC236}">
                  <a16:creationId xmlns:a16="http://schemas.microsoft.com/office/drawing/2014/main" id="{609E20AD-9A6E-3445-88FC-7DD8B77926FA}"/>
                </a:ext>
              </a:extLst>
            </p:cNvPr>
            <p:cNvSpPr>
              <a:spLocks/>
            </p:cNvSpPr>
            <p:nvPr/>
          </p:nvSpPr>
          <p:spPr bwMode="auto">
            <a:xfrm>
              <a:off x="15102912" y="8485135"/>
              <a:ext cx="333375" cy="193675"/>
            </a:xfrm>
            <a:custGeom>
              <a:avLst/>
              <a:gdLst>
                <a:gd name="T0" fmla="*/ 52 w 121"/>
                <a:gd name="T1" fmla="*/ 67 h 70"/>
                <a:gd name="T2" fmla="*/ 68 w 121"/>
                <a:gd name="T3" fmla="*/ 67 h 70"/>
                <a:gd name="T4" fmla="*/ 116 w 121"/>
                <a:gd name="T5" fmla="*/ 39 h 70"/>
                <a:gd name="T6" fmla="*/ 116 w 121"/>
                <a:gd name="T7" fmla="*/ 30 h 70"/>
                <a:gd name="T8" fmla="*/ 68 w 121"/>
                <a:gd name="T9" fmla="*/ 3 h 70"/>
                <a:gd name="T10" fmla="*/ 53 w 121"/>
                <a:gd name="T11" fmla="*/ 3 h 70"/>
                <a:gd name="T12" fmla="*/ 4 w 121"/>
                <a:gd name="T13" fmla="*/ 31 h 70"/>
                <a:gd name="T14" fmla="*/ 4 w 121"/>
                <a:gd name="T15" fmla="*/ 40 h 70"/>
                <a:gd name="T16" fmla="*/ 52 w 121"/>
                <a:gd name="T17" fmla="*/ 6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70">
                  <a:moveTo>
                    <a:pt x="52" y="67"/>
                  </a:moveTo>
                  <a:cubicBezTo>
                    <a:pt x="56" y="70"/>
                    <a:pt x="63" y="70"/>
                    <a:pt x="68" y="67"/>
                  </a:cubicBezTo>
                  <a:cubicBezTo>
                    <a:pt x="116" y="39"/>
                    <a:pt x="116" y="39"/>
                    <a:pt x="116" y="39"/>
                  </a:cubicBezTo>
                  <a:cubicBezTo>
                    <a:pt x="121" y="37"/>
                    <a:pt x="121" y="33"/>
                    <a:pt x="116" y="30"/>
                  </a:cubicBezTo>
                  <a:cubicBezTo>
                    <a:pt x="68" y="3"/>
                    <a:pt x="68" y="3"/>
                    <a:pt x="68" y="3"/>
                  </a:cubicBezTo>
                  <a:cubicBezTo>
                    <a:pt x="64" y="0"/>
                    <a:pt x="57" y="0"/>
                    <a:pt x="53" y="3"/>
                  </a:cubicBezTo>
                  <a:cubicBezTo>
                    <a:pt x="4" y="31"/>
                    <a:pt x="4" y="31"/>
                    <a:pt x="4" y="31"/>
                  </a:cubicBezTo>
                  <a:cubicBezTo>
                    <a:pt x="0" y="33"/>
                    <a:pt x="0" y="37"/>
                    <a:pt x="4" y="40"/>
                  </a:cubicBezTo>
                  <a:lnTo>
                    <a:pt x="52" y="67"/>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7" name="Freeform 27">
              <a:extLst>
                <a:ext uri="{FF2B5EF4-FFF2-40B4-BE49-F238E27FC236}">
                  <a16:creationId xmlns:a16="http://schemas.microsoft.com/office/drawing/2014/main" id="{EA540F6C-A191-B545-9241-D67C67E59AB4}"/>
                </a:ext>
              </a:extLst>
            </p:cNvPr>
            <p:cNvSpPr>
              <a:spLocks/>
            </p:cNvSpPr>
            <p:nvPr/>
          </p:nvSpPr>
          <p:spPr bwMode="auto">
            <a:xfrm>
              <a:off x="15304524" y="8369248"/>
              <a:ext cx="333375" cy="193675"/>
            </a:xfrm>
            <a:custGeom>
              <a:avLst/>
              <a:gdLst>
                <a:gd name="T0" fmla="*/ 53 w 121"/>
                <a:gd name="T1" fmla="*/ 67 h 70"/>
                <a:gd name="T2" fmla="*/ 68 w 121"/>
                <a:gd name="T3" fmla="*/ 67 h 70"/>
                <a:gd name="T4" fmla="*/ 117 w 121"/>
                <a:gd name="T5" fmla="*/ 39 h 70"/>
                <a:gd name="T6" fmla="*/ 117 w 121"/>
                <a:gd name="T7" fmla="*/ 30 h 70"/>
                <a:gd name="T8" fmla="*/ 68 w 121"/>
                <a:gd name="T9" fmla="*/ 2 h 70"/>
                <a:gd name="T10" fmla="*/ 53 w 121"/>
                <a:gd name="T11" fmla="*/ 2 h 70"/>
                <a:gd name="T12" fmla="*/ 4 w 121"/>
                <a:gd name="T13" fmla="*/ 30 h 70"/>
                <a:gd name="T14" fmla="*/ 4 w 121"/>
                <a:gd name="T15" fmla="*/ 39 h 70"/>
                <a:gd name="T16" fmla="*/ 53 w 121"/>
                <a:gd name="T17" fmla="*/ 6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70">
                  <a:moveTo>
                    <a:pt x="53" y="67"/>
                  </a:moveTo>
                  <a:cubicBezTo>
                    <a:pt x="57" y="70"/>
                    <a:pt x="64" y="70"/>
                    <a:pt x="68" y="67"/>
                  </a:cubicBezTo>
                  <a:cubicBezTo>
                    <a:pt x="117" y="39"/>
                    <a:pt x="117" y="39"/>
                    <a:pt x="117" y="39"/>
                  </a:cubicBezTo>
                  <a:cubicBezTo>
                    <a:pt x="121" y="37"/>
                    <a:pt x="121" y="33"/>
                    <a:pt x="117" y="30"/>
                  </a:cubicBezTo>
                  <a:cubicBezTo>
                    <a:pt x="68" y="2"/>
                    <a:pt x="68" y="2"/>
                    <a:pt x="68" y="2"/>
                  </a:cubicBezTo>
                  <a:cubicBezTo>
                    <a:pt x="64" y="0"/>
                    <a:pt x="57" y="0"/>
                    <a:pt x="53" y="2"/>
                  </a:cubicBezTo>
                  <a:cubicBezTo>
                    <a:pt x="4" y="30"/>
                    <a:pt x="4" y="30"/>
                    <a:pt x="4" y="30"/>
                  </a:cubicBezTo>
                  <a:cubicBezTo>
                    <a:pt x="0" y="33"/>
                    <a:pt x="0" y="37"/>
                    <a:pt x="4" y="39"/>
                  </a:cubicBezTo>
                  <a:lnTo>
                    <a:pt x="53" y="67"/>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8" name="Freeform 28">
              <a:extLst>
                <a:ext uri="{FF2B5EF4-FFF2-40B4-BE49-F238E27FC236}">
                  <a16:creationId xmlns:a16="http://schemas.microsoft.com/office/drawing/2014/main" id="{F285A938-AB76-8B44-B390-E9295AE41108}"/>
                </a:ext>
              </a:extLst>
            </p:cNvPr>
            <p:cNvSpPr>
              <a:spLocks/>
            </p:cNvSpPr>
            <p:nvPr/>
          </p:nvSpPr>
          <p:spPr bwMode="auto">
            <a:xfrm>
              <a:off x="15509312" y="8250185"/>
              <a:ext cx="330200" cy="193675"/>
            </a:xfrm>
            <a:custGeom>
              <a:avLst/>
              <a:gdLst>
                <a:gd name="T0" fmla="*/ 52 w 120"/>
                <a:gd name="T1" fmla="*/ 68 h 70"/>
                <a:gd name="T2" fmla="*/ 67 w 120"/>
                <a:gd name="T3" fmla="*/ 68 h 70"/>
                <a:gd name="T4" fmla="*/ 116 w 120"/>
                <a:gd name="T5" fmla="*/ 40 h 70"/>
                <a:gd name="T6" fmla="*/ 116 w 120"/>
                <a:gd name="T7" fmla="*/ 31 h 70"/>
                <a:gd name="T8" fmla="*/ 68 w 120"/>
                <a:gd name="T9" fmla="*/ 3 h 70"/>
                <a:gd name="T10" fmla="*/ 52 w 120"/>
                <a:gd name="T11" fmla="*/ 3 h 70"/>
                <a:gd name="T12" fmla="*/ 4 w 120"/>
                <a:gd name="T13" fmla="*/ 31 h 70"/>
                <a:gd name="T14" fmla="*/ 4 w 120"/>
                <a:gd name="T15" fmla="*/ 40 h 70"/>
                <a:gd name="T16" fmla="*/ 52 w 120"/>
                <a:gd name="T17" fmla="*/ 68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0" h="70">
                  <a:moveTo>
                    <a:pt x="52" y="68"/>
                  </a:moveTo>
                  <a:cubicBezTo>
                    <a:pt x="56" y="70"/>
                    <a:pt x="63" y="70"/>
                    <a:pt x="67" y="68"/>
                  </a:cubicBezTo>
                  <a:cubicBezTo>
                    <a:pt x="116" y="40"/>
                    <a:pt x="116" y="40"/>
                    <a:pt x="116" y="40"/>
                  </a:cubicBezTo>
                  <a:cubicBezTo>
                    <a:pt x="120" y="37"/>
                    <a:pt x="120" y="33"/>
                    <a:pt x="116" y="31"/>
                  </a:cubicBezTo>
                  <a:cubicBezTo>
                    <a:pt x="68" y="3"/>
                    <a:pt x="68" y="3"/>
                    <a:pt x="68" y="3"/>
                  </a:cubicBezTo>
                  <a:cubicBezTo>
                    <a:pt x="64" y="0"/>
                    <a:pt x="57" y="0"/>
                    <a:pt x="52" y="3"/>
                  </a:cubicBezTo>
                  <a:cubicBezTo>
                    <a:pt x="4" y="31"/>
                    <a:pt x="4" y="31"/>
                    <a:pt x="4" y="31"/>
                  </a:cubicBezTo>
                  <a:cubicBezTo>
                    <a:pt x="0" y="33"/>
                    <a:pt x="0" y="37"/>
                    <a:pt x="4" y="40"/>
                  </a:cubicBezTo>
                  <a:lnTo>
                    <a:pt x="52" y="68"/>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9" name="Freeform 29">
              <a:extLst>
                <a:ext uri="{FF2B5EF4-FFF2-40B4-BE49-F238E27FC236}">
                  <a16:creationId xmlns:a16="http://schemas.microsoft.com/office/drawing/2014/main" id="{E55E151B-649C-0144-BFC2-4FF1B6FCEC96}"/>
                </a:ext>
              </a:extLst>
            </p:cNvPr>
            <p:cNvSpPr>
              <a:spLocks/>
            </p:cNvSpPr>
            <p:nvPr/>
          </p:nvSpPr>
          <p:spPr bwMode="auto">
            <a:xfrm>
              <a:off x="15707749" y="8134298"/>
              <a:ext cx="333375" cy="193675"/>
            </a:xfrm>
            <a:custGeom>
              <a:avLst/>
              <a:gdLst>
                <a:gd name="T0" fmla="*/ 53 w 121"/>
                <a:gd name="T1" fmla="*/ 68 h 70"/>
                <a:gd name="T2" fmla="*/ 68 w 121"/>
                <a:gd name="T3" fmla="*/ 68 h 70"/>
                <a:gd name="T4" fmla="*/ 117 w 121"/>
                <a:gd name="T5" fmla="*/ 40 h 70"/>
                <a:gd name="T6" fmla="*/ 117 w 121"/>
                <a:gd name="T7" fmla="*/ 31 h 70"/>
                <a:gd name="T8" fmla="*/ 69 w 121"/>
                <a:gd name="T9" fmla="*/ 3 h 70"/>
                <a:gd name="T10" fmla="*/ 53 w 121"/>
                <a:gd name="T11" fmla="*/ 3 h 70"/>
                <a:gd name="T12" fmla="*/ 5 w 121"/>
                <a:gd name="T13" fmla="*/ 31 h 70"/>
                <a:gd name="T14" fmla="*/ 5 w 121"/>
                <a:gd name="T15" fmla="*/ 40 h 70"/>
                <a:gd name="T16" fmla="*/ 53 w 121"/>
                <a:gd name="T17" fmla="*/ 68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70">
                  <a:moveTo>
                    <a:pt x="53" y="68"/>
                  </a:moveTo>
                  <a:cubicBezTo>
                    <a:pt x="57" y="70"/>
                    <a:pt x="64" y="70"/>
                    <a:pt x="68" y="68"/>
                  </a:cubicBezTo>
                  <a:cubicBezTo>
                    <a:pt x="117" y="40"/>
                    <a:pt x="117" y="40"/>
                    <a:pt x="117" y="40"/>
                  </a:cubicBezTo>
                  <a:cubicBezTo>
                    <a:pt x="121" y="37"/>
                    <a:pt x="121" y="33"/>
                    <a:pt x="117" y="31"/>
                  </a:cubicBezTo>
                  <a:cubicBezTo>
                    <a:pt x="69" y="3"/>
                    <a:pt x="69" y="3"/>
                    <a:pt x="69" y="3"/>
                  </a:cubicBezTo>
                  <a:cubicBezTo>
                    <a:pt x="64" y="0"/>
                    <a:pt x="58" y="0"/>
                    <a:pt x="53" y="3"/>
                  </a:cubicBezTo>
                  <a:cubicBezTo>
                    <a:pt x="5" y="31"/>
                    <a:pt x="5" y="31"/>
                    <a:pt x="5" y="31"/>
                  </a:cubicBezTo>
                  <a:cubicBezTo>
                    <a:pt x="0" y="33"/>
                    <a:pt x="0" y="37"/>
                    <a:pt x="5" y="40"/>
                  </a:cubicBezTo>
                  <a:lnTo>
                    <a:pt x="53" y="68"/>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0" name="Freeform 30">
              <a:extLst>
                <a:ext uri="{FF2B5EF4-FFF2-40B4-BE49-F238E27FC236}">
                  <a16:creationId xmlns:a16="http://schemas.microsoft.com/office/drawing/2014/main" id="{225B9DE4-966F-8B4A-9436-F7506607B00D}"/>
                </a:ext>
              </a:extLst>
            </p:cNvPr>
            <p:cNvSpPr>
              <a:spLocks/>
            </p:cNvSpPr>
            <p:nvPr/>
          </p:nvSpPr>
          <p:spPr bwMode="auto">
            <a:xfrm>
              <a:off x="15910949" y="8018410"/>
              <a:ext cx="334963" cy="193675"/>
            </a:xfrm>
            <a:custGeom>
              <a:avLst/>
              <a:gdLst>
                <a:gd name="T0" fmla="*/ 52 w 121"/>
                <a:gd name="T1" fmla="*/ 67 h 70"/>
                <a:gd name="T2" fmla="*/ 68 w 121"/>
                <a:gd name="T3" fmla="*/ 67 h 70"/>
                <a:gd name="T4" fmla="*/ 116 w 121"/>
                <a:gd name="T5" fmla="*/ 39 h 70"/>
                <a:gd name="T6" fmla="*/ 116 w 121"/>
                <a:gd name="T7" fmla="*/ 30 h 70"/>
                <a:gd name="T8" fmla="*/ 68 w 121"/>
                <a:gd name="T9" fmla="*/ 2 h 70"/>
                <a:gd name="T10" fmla="*/ 53 w 121"/>
                <a:gd name="T11" fmla="*/ 2 h 70"/>
                <a:gd name="T12" fmla="*/ 4 w 121"/>
                <a:gd name="T13" fmla="*/ 30 h 70"/>
                <a:gd name="T14" fmla="*/ 4 w 121"/>
                <a:gd name="T15" fmla="*/ 39 h 70"/>
                <a:gd name="T16" fmla="*/ 52 w 121"/>
                <a:gd name="T17" fmla="*/ 6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70">
                  <a:moveTo>
                    <a:pt x="52" y="67"/>
                  </a:moveTo>
                  <a:cubicBezTo>
                    <a:pt x="57" y="70"/>
                    <a:pt x="63" y="70"/>
                    <a:pt x="68" y="67"/>
                  </a:cubicBezTo>
                  <a:cubicBezTo>
                    <a:pt x="116" y="39"/>
                    <a:pt x="116" y="39"/>
                    <a:pt x="116" y="39"/>
                  </a:cubicBezTo>
                  <a:cubicBezTo>
                    <a:pt x="121" y="37"/>
                    <a:pt x="121" y="33"/>
                    <a:pt x="116" y="30"/>
                  </a:cubicBezTo>
                  <a:cubicBezTo>
                    <a:pt x="68" y="2"/>
                    <a:pt x="68" y="2"/>
                    <a:pt x="68" y="2"/>
                  </a:cubicBezTo>
                  <a:cubicBezTo>
                    <a:pt x="64" y="0"/>
                    <a:pt x="57" y="0"/>
                    <a:pt x="53" y="2"/>
                  </a:cubicBezTo>
                  <a:cubicBezTo>
                    <a:pt x="4" y="30"/>
                    <a:pt x="4" y="30"/>
                    <a:pt x="4" y="30"/>
                  </a:cubicBezTo>
                  <a:cubicBezTo>
                    <a:pt x="0" y="33"/>
                    <a:pt x="0" y="37"/>
                    <a:pt x="4" y="39"/>
                  </a:cubicBezTo>
                  <a:lnTo>
                    <a:pt x="52" y="67"/>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1" name="Freeform 31">
              <a:extLst>
                <a:ext uri="{FF2B5EF4-FFF2-40B4-BE49-F238E27FC236}">
                  <a16:creationId xmlns:a16="http://schemas.microsoft.com/office/drawing/2014/main" id="{89F97001-D814-E947-92E4-44938776DE1D}"/>
                </a:ext>
              </a:extLst>
            </p:cNvPr>
            <p:cNvSpPr>
              <a:spLocks/>
            </p:cNvSpPr>
            <p:nvPr/>
          </p:nvSpPr>
          <p:spPr bwMode="auto">
            <a:xfrm>
              <a:off x="16518962" y="7667573"/>
              <a:ext cx="333375" cy="193675"/>
            </a:xfrm>
            <a:custGeom>
              <a:avLst/>
              <a:gdLst>
                <a:gd name="T0" fmla="*/ 53 w 121"/>
                <a:gd name="T1" fmla="*/ 67 h 70"/>
                <a:gd name="T2" fmla="*/ 68 w 121"/>
                <a:gd name="T3" fmla="*/ 67 h 70"/>
                <a:gd name="T4" fmla="*/ 117 w 121"/>
                <a:gd name="T5" fmla="*/ 39 h 70"/>
                <a:gd name="T6" fmla="*/ 117 w 121"/>
                <a:gd name="T7" fmla="*/ 30 h 70"/>
                <a:gd name="T8" fmla="*/ 68 w 121"/>
                <a:gd name="T9" fmla="*/ 2 h 70"/>
                <a:gd name="T10" fmla="*/ 53 w 121"/>
                <a:gd name="T11" fmla="*/ 2 h 70"/>
                <a:gd name="T12" fmla="*/ 4 w 121"/>
                <a:gd name="T13" fmla="*/ 30 h 70"/>
                <a:gd name="T14" fmla="*/ 4 w 121"/>
                <a:gd name="T15" fmla="*/ 39 h 70"/>
                <a:gd name="T16" fmla="*/ 53 w 121"/>
                <a:gd name="T17" fmla="*/ 6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70">
                  <a:moveTo>
                    <a:pt x="53" y="67"/>
                  </a:moveTo>
                  <a:cubicBezTo>
                    <a:pt x="57" y="70"/>
                    <a:pt x="64" y="70"/>
                    <a:pt x="68" y="67"/>
                  </a:cubicBezTo>
                  <a:cubicBezTo>
                    <a:pt x="117" y="39"/>
                    <a:pt x="117" y="39"/>
                    <a:pt x="117" y="39"/>
                  </a:cubicBezTo>
                  <a:cubicBezTo>
                    <a:pt x="121" y="37"/>
                    <a:pt x="121" y="33"/>
                    <a:pt x="117" y="30"/>
                  </a:cubicBezTo>
                  <a:cubicBezTo>
                    <a:pt x="68" y="2"/>
                    <a:pt x="68" y="2"/>
                    <a:pt x="68" y="2"/>
                  </a:cubicBezTo>
                  <a:cubicBezTo>
                    <a:pt x="64" y="0"/>
                    <a:pt x="57" y="0"/>
                    <a:pt x="53" y="2"/>
                  </a:cubicBezTo>
                  <a:cubicBezTo>
                    <a:pt x="4" y="30"/>
                    <a:pt x="4" y="30"/>
                    <a:pt x="4" y="30"/>
                  </a:cubicBezTo>
                  <a:cubicBezTo>
                    <a:pt x="0" y="33"/>
                    <a:pt x="0" y="37"/>
                    <a:pt x="4" y="39"/>
                  </a:cubicBezTo>
                  <a:lnTo>
                    <a:pt x="53" y="67"/>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2" name="Freeform 32">
              <a:extLst>
                <a:ext uri="{FF2B5EF4-FFF2-40B4-BE49-F238E27FC236}">
                  <a16:creationId xmlns:a16="http://schemas.microsoft.com/office/drawing/2014/main" id="{B5281947-F743-D24A-AC21-671050BF859F}"/>
                </a:ext>
              </a:extLst>
            </p:cNvPr>
            <p:cNvSpPr>
              <a:spLocks/>
            </p:cNvSpPr>
            <p:nvPr/>
          </p:nvSpPr>
          <p:spPr bwMode="auto">
            <a:xfrm>
              <a:off x="16317349" y="7783460"/>
              <a:ext cx="330200" cy="193675"/>
            </a:xfrm>
            <a:custGeom>
              <a:avLst/>
              <a:gdLst>
                <a:gd name="T0" fmla="*/ 52 w 120"/>
                <a:gd name="T1" fmla="*/ 67 h 70"/>
                <a:gd name="T2" fmla="*/ 68 w 120"/>
                <a:gd name="T3" fmla="*/ 67 h 70"/>
                <a:gd name="T4" fmla="*/ 116 w 120"/>
                <a:gd name="T5" fmla="*/ 39 h 70"/>
                <a:gd name="T6" fmla="*/ 116 w 120"/>
                <a:gd name="T7" fmla="*/ 30 h 70"/>
                <a:gd name="T8" fmla="*/ 68 w 120"/>
                <a:gd name="T9" fmla="*/ 3 h 70"/>
                <a:gd name="T10" fmla="*/ 53 w 120"/>
                <a:gd name="T11" fmla="*/ 3 h 70"/>
                <a:gd name="T12" fmla="*/ 4 w 120"/>
                <a:gd name="T13" fmla="*/ 31 h 70"/>
                <a:gd name="T14" fmla="*/ 4 w 120"/>
                <a:gd name="T15" fmla="*/ 40 h 70"/>
                <a:gd name="T16" fmla="*/ 52 w 120"/>
                <a:gd name="T17" fmla="*/ 6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0" h="70">
                  <a:moveTo>
                    <a:pt x="52" y="67"/>
                  </a:moveTo>
                  <a:cubicBezTo>
                    <a:pt x="56" y="70"/>
                    <a:pt x="63" y="70"/>
                    <a:pt x="68" y="67"/>
                  </a:cubicBezTo>
                  <a:cubicBezTo>
                    <a:pt x="116" y="39"/>
                    <a:pt x="116" y="39"/>
                    <a:pt x="116" y="39"/>
                  </a:cubicBezTo>
                  <a:cubicBezTo>
                    <a:pt x="120" y="37"/>
                    <a:pt x="120" y="33"/>
                    <a:pt x="116" y="30"/>
                  </a:cubicBezTo>
                  <a:cubicBezTo>
                    <a:pt x="68" y="3"/>
                    <a:pt x="68" y="3"/>
                    <a:pt x="68" y="3"/>
                  </a:cubicBezTo>
                  <a:cubicBezTo>
                    <a:pt x="64" y="0"/>
                    <a:pt x="57" y="0"/>
                    <a:pt x="53" y="3"/>
                  </a:cubicBezTo>
                  <a:cubicBezTo>
                    <a:pt x="4" y="31"/>
                    <a:pt x="4" y="31"/>
                    <a:pt x="4" y="31"/>
                  </a:cubicBezTo>
                  <a:cubicBezTo>
                    <a:pt x="0" y="33"/>
                    <a:pt x="0" y="37"/>
                    <a:pt x="4" y="40"/>
                  </a:cubicBezTo>
                  <a:lnTo>
                    <a:pt x="52" y="67"/>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3" name="Freeform 33">
              <a:extLst>
                <a:ext uri="{FF2B5EF4-FFF2-40B4-BE49-F238E27FC236}">
                  <a16:creationId xmlns:a16="http://schemas.microsoft.com/office/drawing/2014/main" id="{0AD50E00-A99D-C049-A1CC-205D5DA128E7}"/>
                </a:ext>
              </a:extLst>
            </p:cNvPr>
            <p:cNvSpPr>
              <a:spLocks/>
            </p:cNvSpPr>
            <p:nvPr/>
          </p:nvSpPr>
          <p:spPr bwMode="auto">
            <a:xfrm>
              <a:off x="16112562" y="7902523"/>
              <a:ext cx="334963" cy="190500"/>
            </a:xfrm>
            <a:custGeom>
              <a:avLst/>
              <a:gdLst>
                <a:gd name="T0" fmla="*/ 53 w 121"/>
                <a:gd name="T1" fmla="*/ 67 h 69"/>
                <a:gd name="T2" fmla="*/ 68 w 121"/>
                <a:gd name="T3" fmla="*/ 67 h 69"/>
                <a:gd name="T4" fmla="*/ 117 w 121"/>
                <a:gd name="T5" fmla="*/ 39 h 69"/>
                <a:gd name="T6" fmla="*/ 117 w 121"/>
                <a:gd name="T7" fmla="*/ 30 h 69"/>
                <a:gd name="T8" fmla="*/ 69 w 121"/>
                <a:gd name="T9" fmla="*/ 2 h 69"/>
                <a:gd name="T10" fmla="*/ 53 w 121"/>
                <a:gd name="T11" fmla="*/ 2 h 69"/>
                <a:gd name="T12" fmla="*/ 4 w 121"/>
                <a:gd name="T13" fmla="*/ 30 h 69"/>
                <a:gd name="T14" fmla="*/ 4 w 121"/>
                <a:gd name="T15" fmla="*/ 39 h 69"/>
                <a:gd name="T16" fmla="*/ 53 w 121"/>
                <a:gd name="T17" fmla="*/ 6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69">
                  <a:moveTo>
                    <a:pt x="53" y="67"/>
                  </a:moveTo>
                  <a:cubicBezTo>
                    <a:pt x="57" y="69"/>
                    <a:pt x="64" y="69"/>
                    <a:pt x="68" y="67"/>
                  </a:cubicBezTo>
                  <a:cubicBezTo>
                    <a:pt x="117" y="39"/>
                    <a:pt x="117" y="39"/>
                    <a:pt x="117" y="39"/>
                  </a:cubicBezTo>
                  <a:cubicBezTo>
                    <a:pt x="121" y="36"/>
                    <a:pt x="121" y="32"/>
                    <a:pt x="117" y="30"/>
                  </a:cubicBezTo>
                  <a:cubicBezTo>
                    <a:pt x="69" y="2"/>
                    <a:pt x="69" y="2"/>
                    <a:pt x="69" y="2"/>
                  </a:cubicBezTo>
                  <a:cubicBezTo>
                    <a:pt x="64" y="0"/>
                    <a:pt x="57" y="0"/>
                    <a:pt x="53" y="2"/>
                  </a:cubicBezTo>
                  <a:cubicBezTo>
                    <a:pt x="4" y="30"/>
                    <a:pt x="4" y="30"/>
                    <a:pt x="4" y="30"/>
                  </a:cubicBezTo>
                  <a:cubicBezTo>
                    <a:pt x="0" y="33"/>
                    <a:pt x="0" y="37"/>
                    <a:pt x="4" y="39"/>
                  </a:cubicBezTo>
                  <a:lnTo>
                    <a:pt x="53" y="67"/>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4" name="Freeform 34">
              <a:extLst>
                <a:ext uri="{FF2B5EF4-FFF2-40B4-BE49-F238E27FC236}">
                  <a16:creationId xmlns:a16="http://schemas.microsoft.com/office/drawing/2014/main" id="{2BE8F567-6EAB-3A40-8CD0-7B4BAA019522}"/>
                </a:ext>
              </a:extLst>
            </p:cNvPr>
            <p:cNvSpPr>
              <a:spLocks/>
            </p:cNvSpPr>
            <p:nvPr/>
          </p:nvSpPr>
          <p:spPr bwMode="auto">
            <a:xfrm>
              <a:off x="14396474" y="8664523"/>
              <a:ext cx="331788" cy="193675"/>
            </a:xfrm>
            <a:custGeom>
              <a:avLst/>
              <a:gdLst>
                <a:gd name="T0" fmla="*/ 52 w 120"/>
                <a:gd name="T1" fmla="*/ 68 h 70"/>
                <a:gd name="T2" fmla="*/ 67 w 120"/>
                <a:gd name="T3" fmla="*/ 68 h 70"/>
                <a:gd name="T4" fmla="*/ 116 w 120"/>
                <a:gd name="T5" fmla="*/ 40 h 70"/>
                <a:gd name="T6" fmla="*/ 116 w 120"/>
                <a:gd name="T7" fmla="*/ 31 h 70"/>
                <a:gd name="T8" fmla="*/ 68 w 120"/>
                <a:gd name="T9" fmla="*/ 3 h 70"/>
                <a:gd name="T10" fmla="*/ 52 w 120"/>
                <a:gd name="T11" fmla="*/ 3 h 70"/>
                <a:gd name="T12" fmla="*/ 4 w 120"/>
                <a:gd name="T13" fmla="*/ 31 h 70"/>
                <a:gd name="T14" fmla="*/ 4 w 120"/>
                <a:gd name="T15" fmla="*/ 40 h 70"/>
                <a:gd name="T16" fmla="*/ 52 w 120"/>
                <a:gd name="T17" fmla="*/ 68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0" h="70">
                  <a:moveTo>
                    <a:pt x="52" y="68"/>
                  </a:moveTo>
                  <a:cubicBezTo>
                    <a:pt x="56" y="70"/>
                    <a:pt x="63" y="70"/>
                    <a:pt x="67" y="68"/>
                  </a:cubicBezTo>
                  <a:cubicBezTo>
                    <a:pt x="116" y="40"/>
                    <a:pt x="116" y="40"/>
                    <a:pt x="116" y="40"/>
                  </a:cubicBezTo>
                  <a:cubicBezTo>
                    <a:pt x="120" y="37"/>
                    <a:pt x="120" y="33"/>
                    <a:pt x="116" y="31"/>
                  </a:cubicBezTo>
                  <a:cubicBezTo>
                    <a:pt x="68" y="3"/>
                    <a:pt x="68" y="3"/>
                    <a:pt x="68" y="3"/>
                  </a:cubicBezTo>
                  <a:cubicBezTo>
                    <a:pt x="64" y="0"/>
                    <a:pt x="57" y="0"/>
                    <a:pt x="52" y="3"/>
                  </a:cubicBezTo>
                  <a:cubicBezTo>
                    <a:pt x="4" y="31"/>
                    <a:pt x="4" y="31"/>
                    <a:pt x="4" y="31"/>
                  </a:cubicBezTo>
                  <a:cubicBezTo>
                    <a:pt x="0" y="33"/>
                    <a:pt x="0" y="37"/>
                    <a:pt x="4" y="40"/>
                  </a:cubicBezTo>
                  <a:lnTo>
                    <a:pt x="52" y="68"/>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5" name="Freeform 35">
              <a:extLst>
                <a:ext uri="{FF2B5EF4-FFF2-40B4-BE49-F238E27FC236}">
                  <a16:creationId xmlns:a16="http://schemas.microsoft.com/office/drawing/2014/main" id="{5374F41E-E6D2-B045-A025-1F9B181A8358}"/>
                </a:ext>
              </a:extLst>
            </p:cNvPr>
            <p:cNvSpPr>
              <a:spLocks/>
            </p:cNvSpPr>
            <p:nvPr/>
          </p:nvSpPr>
          <p:spPr bwMode="auto">
            <a:xfrm>
              <a:off x="14598087" y="8548635"/>
              <a:ext cx="333375" cy="193675"/>
            </a:xfrm>
            <a:custGeom>
              <a:avLst/>
              <a:gdLst>
                <a:gd name="T0" fmla="*/ 52 w 121"/>
                <a:gd name="T1" fmla="*/ 67 h 70"/>
                <a:gd name="T2" fmla="*/ 68 w 121"/>
                <a:gd name="T3" fmla="*/ 67 h 70"/>
                <a:gd name="T4" fmla="*/ 117 w 121"/>
                <a:gd name="T5" fmla="*/ 39 h 70"/>
                <a:gd name="T6" fmla="*/ 117 w 121"/>
                <a:gd name="T7" fmla="*/ 30 h 70"/>
                <a:gd name="T8" fmla="*/ 68 w 121"/>
                <a:gd name="T9" fmla="*/ 2 h 70"/>
                <a:gd name="T10" fmla="*/ 53 w 121"/>
                <a:gd name="T11" fmla="*/ 2 h 70"/>
                <a:gd name="T12" fmla="*/ 4 w 121"/>
                <a:gd name="T13" fmla="*/ 30 h 70"/>
                <a:gd name="T14" fmla="*/ 4 w 121"/>
                <a:gd name="T15" fmla="*/ 39 h 70"/>
                <a:gd name="T16" fmla="*/ 52 w 121"/>
                <a:gd name="T17" fmla="*/ 6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70">
                  <a:moveTo>
                    <a:pt x="52" y="67"/>
                  </a:moveTo>
                  <a:cubicBezTo>
                    <a:pt x="57" y="70"/>
                    <a:pt x="64" y="70"/>
                    <a:pt x="68" y="67"/>
                  </a:cubicBezTo>
                  <a:cubicBezTo>
                    <a:pt x="117" y="39"/>
                    <a:pt x="117" y="39"/>
                    <a:pt x="117" y="39"/>
                  </a:cubicBezTo>
                  <a:cubicBezTo>
                    <a:pt x="121" y="37"/>
                    <a:pt x="121" y="33"/>
                    <a:pt x="117" y="30"/>
                  </a:cubicBezTo>
                  <a:cubicBezTo>
                    <a:pt x="68" y="2"/>
                    <a:pt x="68" y="2"/>
                    <a:pt x="68" y="2"/>
                  </a:cubicBezTo>
                  <a:cubicBezTo>
                    <a:pt x="64" y="0"/>
                    <a:pt x="57" y="0"/>
                    <a:pt x="53" y="2"/>
                  </a:cubicBezTo>
                  <a:cubicBezTo>
                    <a:pt x="4" y="30"/>
                    <a:pt x="4" y="30"/>
                    <a:pt x="4" y="30"/>
                  </a:cubicBezTo>
                  <a:cubicBezTo>
                    <a:pt x="0" y="33"/>
                    <a:pt x="0" y="37"/>
                    <a:pt x="4" y="39"/>
                  </a:cubicBezTo>
                  <a:lnTo>
                    <a:pt x="52" y="67"/>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6" name="Freeform 36">
              <a:extLst>
                <a:ext uri="{FF2B5EF4-FFF2-40B4-BE49-F238E27FC236}">
                  <a16:creationId xmlns:a16="http://schemas.microsoft.com/office/drawing/2014/main" id="{1AB711CE-1789-7E4B-8DE7-1950D2CB445B}"/>
                </a:ext>
              </a:extLst>
            </p:cNvPr>
            <p:cNvSpPr>
              <a:spLocks/>
            </p:cNvSpPr>
            <p:nvPr/>
          </p:nvSpPr>
          <p:spPr bwMode="auto">
            <a:xfrm>
              <a:off x="14799699" y="8432748"/>
              <a:ext cx="333375" cy="190500"/>
            </a:xfrm>
            <a:custGeom>
              <a:avLst/>
              <a:gdLst>
                <a:gd name="T0" fmla="*/ 53 w 121"/>
                <a:gd name="T1" fmla="*/ 67 h 69"/>
                <a:gd name="T2" fmla="*/ 68 w 121"/>
                <a:gd name="T3" fmla="*/ 67 h 69"/>
                <a:gd name="T4" fmla="*/ 117 w 121"/>
                <a:gd name="T5" fmla="*/ 39 h 69"/>
                <a:gd name="T6" fmla="*/ 117 w 121"/>
                <a:gd name="T7" fmla="*/ 30 h 69"/>
                <a:gd name="T8" fmla="*/ 69 w 121"/>
                <a:gd name="T9" fmla="*/ 2 h 69"/>
                <a:gd name="T10" fmla="*/ 53 w 121"/>
                <a:gd name="T11" fmla="*/ 2 h 69"/>
                <a:gd name="T12" fmla="*/ 5 w 121"/>
                <a:gd name="T13" fmla="*/ 30 h 69"/>
                <a:gd name="T14" fmla="*/ 5 w 121"/>
                <a:gd name="T15" fmla="*/ 39 h 69"/>
                <a:gd name="T16" fmla="*/ 53 w 121"/>
                <a:gd name="T17" fmla="*/ 6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69">
                  <a:moveTo>
                    <a:pt x="53" y="67"/>
                  </a:moveTo>
                  <a:cubicBezTo>
                    <a:pt x="57" y="69"/>
                    <a:pt x="64" y="69"/>
                    <a:pt x="68" y="67"/>
                  </a:cubicBezTo>
                  <a:cubicBezTo>
                    <a:pt x="117" y="39"/>
                    <a:pt x="117" y="39"/>
                    <a:pt x="117" y="39"/>
                  </a:cubicBezTo>
                  <a:cubicBezTo>
                    <a:pt x="121" y="36"/>
                    <a:pt x="121" y="32"/>
                    <a:pt x="117" y="30"/>
                  </a:cubicBezTo>
                  <a:cubicBezTo>
                    <a:pt x="69" y="2"/>
                    <a:pt x="69" y="2"/>
                    <a:pt x="69" y="2"/>
                  </a:cubicBezTo>
                  <a:cubicBezTo>
                    <a:pt x="64" y="0"/>
                    <a:pt x="58" y="0"/>
                    <a:pt x="53" y="2"/>
                  </a:cubicBezTo>
                  <a:cubicBezTo>
                    <a:pt x="5" y="30"/>
                    <a:pt x="5" y="30"/>
                    <a:pt x="5" y="30"/>
                  </a:cubicBezTo>
                  <a:cubicBezTo>
                    <a:pt x="0" y="33"/>
                    <a:pt x="0" y="37"/>
                    <a:pt x="5" y="39"/>
                  </a:cubicBezTo>
                  <a:lnTo>
                    <a:pt x="53" y="67"/>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7" name="Freeform 37">
              <a:extLst>
                <a:ext uri="{FF2B5EF4-FFF2-40B4-BE49-F238E27FC236}">
                  <a16:creationId xmlns:a16="http://schemas.microsoft.com/office/drawing/2014/main" id="{6CEF63FA-CBAC-4544-84F7-9E1D7B858FE3}"/>
                </a:ext>
              </a:extLst>
            </p:cNvPr>
            <p:cNvSpPr>
              <a:spLocks/>
            </p:cNvSpPr>
            <p:nvPr/>
          </p:nvSpPr>
          <p:spPr bwMode="auto">
            <a:xfrm>
              <a:off x="15004487" y="8313685"/>
              <a:ext cx="333375" cy="193675"/>
            </a:xfrm>
            <a:custGeom>
              <a:avLst/>
              <a:gdLst>
                <a:gd name="T0" fmla="*/ 52 w 121"/>
                <a:gd name="T1" fmla="*/ 67 h 70"/>
                <a:gd name="T2" fmla="*/ 68 w 121"/>
                <a:gd name="T3" fmla="*/ 67 h 70"/>
                <a:gd name="T4" fmla="*/ 116 w 121"/>
                <a:gd name="T5" fmla="*/ 39 h 70"/>
                <a:gd name="T6" fmla="*/ 116 w 121"/>
                <a:gd name="T7" fmla="*/ 31 h 70"/>
                <a:gd name="T8" fmla="*/ 68 w 121"/>
                <a:gd name="T9" fmla="*/ 3 h 70"/>
                <a:gd name="T10" fmla="*/ 53 w 121"/>
                <a:gd name="T11" fmla="*/ 3 h 70"/>
                <a:gd name="T12" fmla="*/ 4 w 121"/>
                <a:gd name="T13" fmla="*/ 31 h 70"/>
                <a:gd name="T14" fmla="*/ 4 w 121"/>
                <a:gd name="T15" fmla="*/ 40 h 70"/>
                <a:gd name="T16" fmla="*/ 52 w 121"/>
                <a:gd name="T17" fmla="*/ 6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70">
                  <a:moveTo>
                    <a:pt x="52" y="67"/>
                  </a:moveTo>
                  <a:cubicBezTo>
                    <a:pt x="57" y="70"/>
                    <a:pt x="63" y="70"/>
                    <a:pt x="68" y="67"/>
                  </a:cubicBezTo>
                  <a:cubicBezTo>
                    <a:pt x="116" y="39"/>
                    <a:pt x="116" y="39"/>
                    <a:pt x="116" y="39"/>
                  </a:cubicBezTo>
                  <a:cubicBezTo>
                    <a:pt x="121" y="37"/>
                    <a:pt x="121" y="33"/>
                    <a:pt x="116" y="31"/>
                  </a:cubicBezTo>
                  <a:cubicBezTo>
                    <a:pt x="68" y="3"/>
                    <a:pt x="68" y="3"/>
                    <a:pt x="68" y="3"/>
                  </a:cubicBezTo>
                  <a:cubicBezTo>
                    <a:pt x="64" y="0"/>
                    <a:pt x="57" y="0"/>
                    <a:pt x="53" y="3"/>
                  </a:cubicBezTo>
                  <a:cubicBezTo>
                    <a:pt x="4" y="31"/>
                    <a:pt x="4" y="31"/>
                    <a:pt x="4" y="31"/>
                  </a:cubicBezTo>
                  <a:cubicBezTo>
                    <a:pt x="0" y="33"/>
                    <a:pt x="0" y="37"/>
                    <a:pt x="4" y="40"/>
                  </a:cubicBezTo>
                  <a:lnTo>
                    <a:pt x="52" y="67"/>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8" name="Freeform 38">
              <a:extLst>
                <a:ext uri="{FF2B5EF4-FFF2-40B4-BE49-F238E27FC236}">
                  <a16:creationId xmlns:a16="http://schemas.microsoft.com/office/drawing/2014/main" id="{2C01B2DD-EABD-2B40-B30E-A699D0FCC9D2}"/>
                </a:ext>
              </a:extLst>
            </p:cNvPr>
            <p:cNvSpPr>
              <a:spLocks/>
            </p:cNvSpPr>
            <p:nvPr/>
          </p:nvSpPr>
          <p:spPr bwMode="auto">
            <a:xfrm>
              <a:off x="15204512" y="8197798"/>
              <a:ext cx="334963" cy="193675"/>
            </a:xfrm>
            <a:custGeom>
              <a:avLst/>
              <a:gdLst>
                <a:gd name="T0" fmla="*/ 53 w 121"/>
                <a:gd name="T1" fmla="*/ 67 h 70"/>
                <a:gd name="T2" fmla="*/ 68 w 121"/>
                <a:gd name="T3" fmla="*/ 67 h 70"/>
                <a:gd name="T4" fmla="*/ 117 w 121"/>
                <a:gd name="T5" fmla="*/ 39 h 70"/>
                <a:gd name="T6" fmla="*/ 117 w 121"/>
                <a:gd name="T7" fmla="*/ 30 h 70"/>
                <a:gd name="T8" fmla="*/ 68 w 121"/>
                <a:gd name="T9" fmla="*/ 2 h 70"/>
                <a:gd name="T10" fmla="*/ 53 w 121"/>
                <a:gd name="T11" fmla="*/ 2 h 70"/>
                <a:gd name="T12" fmla="*/ 4 w 121"/>
                <a:gd name="T13" fmla="*/ 30 h 70"/>
                <a:gd name="T14" fmla="*/ 4 w 121"/>
                <a:gd name="T15" fmla="*/ 39 h 70"/>
                <a:gd name="T16" fmla="*/ 53 w 121"/>
                <a:gd name="T17" fmla="*/ 6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70">
                  <a:moveTo>
                    <a:pt x="53" y="67"/>
                  </a:moveTo>
                  <a:cubicBezTo>
                    <a:pt x="57" y="70"/>
                    <a:pt x="64" y="70"/>
                    <a:pt x="68" y="67"/>
                  </a:cubicBezTo>
                  <a:cubicBezTo>
                    <a:pt x="117" y="39"/>
                    <a:pt x="117" y="39"/>
                    <a:pt x="117" y="39"/>
                  </a:cubicBezTo>
                  <a:cubicBezTo>
                    <a:pt x="121" y="37"/>
                    <a:pt x="121" y="33"/>
                    <a:pt x="117" y="30"/>
                  </a:cubicBezTo>
                  <a:cubicBezTo>
                    <a:pt x="68" y="2"/>
                    <a:pt x="68" y="2"/>
                    <a:pt x="68" y="2"/>
                  </a:cubicBezTo>
                  <a:cubicBezTo>
                    <a:pt x="64" y="0"/>
                    <a:pt x="57" y="0"/>
                    <a:pt x="53" y="2"/>
                  </a:cubicBezTo>
                  <a:cubicBezTo>
                    <a:pt x="4" y="30"/>
                    <a:pt x="4" y="30"/>
                    <a:pt x="4" y="30"/>
                  </a:cubicBezTo>
                  <a:cubicBezTo>
                    <a:pt x="0" y="33"/>
                    <a:pt x="0" y="37"/>
                    <a:pt x="4" y="39"/>
                  </a:cubicBezTo>
                  <a:lnTo>
                    <a:pt x="53" y="67"/>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9" name="Freeform 39">
              <a:extLst>
                <a:ext uri="{FF2B5EF4-FFF2-40B4-BE49-F238E27FC236}">
                  <a16:creationId xmlns:a16="http://schemas.microsoft.com/office/drawing/2014/main" id="{59B9939D-5930-494F-9EFA-4083E3B980AD}"/>
                </a:ext>
              </a:extLst>
            </p:cNvPr>
            <p:cNvSpPr>
              <a:spLocks/>
            </p:cNvSpPr>
            <p:nvPr/>
          </p:nvSpPr>
          <p:spPr bwMode="auto">
            <a:xfrm>
              <a:off x="15406124" y="8081910"/>
              <a:ext cx="334963" cy="190500"/>
            </a:xfrm>
            <a:custGeom>
              <a:avLst/>
              <a:gdLst>
                <a:gd name="T0" fmla="*/ 53 w 121"/>
                <a:gd name="T1" fmla="*/ 67 h 69"/>
                <a:gd name="T2" fmla="*/ 68 w 121"/>
                <a:gd name="T3" fmla="*/ 67 h 69"/>
                <a:gd name="T4" fmla="*/ 117 w 121"/>
                <a:gd name="T5" fmla="*/ 39 h 69"/>
                <a:gd name="T6" fmla="*/ 117 w 121"/>
                <a:gd name="T7" fmla="*/ 30 h 69"/>
                <a:gd name="T8" fmla="*/ 68 w 121"/>
                <a:gd name="T9" fmla="*/ 2 h 69"/>
                <a:gd name="T10" fmla="*/ 53 w 121"/>
                <a:gd name="T11" fmla="*/ 2 h 69"/>
                <a:gd name="T12" fmla="*/ 4 w 121"/>
                <a:gd name="T13" fmla="*/ 30 h 69"/>
                <a:gd name="T14" fmla="*/ 4 w 121"/>
                <a:gd name="T15" fmla="*/ 39 h 69"/>
                <a:gd name="T16" fmla="*/ 53 w 121"/>
                <a:gd name="T17" fmla="*/ 6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69">
                  <a:moveTo>
                    <a:pt x="53" y="67"/>
                  </a:moveTo>
                  <a:cubicBezTo>
                    <a:pt x="57" y="69"/>
                    <a:pt x="64" y="69"/>
                    <a:pt x="68" y="67"/>
                  </a:cubicBezTo>
                  <a:cubicBezTo>
                    <a:pt x="117" y="39"/>
                    <a:pt x="117" y="39"/>
                    <a:pt x="117" y="39"/>
                  </a:cubicBezTo>
                  <a:cubicBezTo>
                    <a:pt x="121" y="36"/>
                    <a:pt x="121" y="33"/>
                    <a:pt x="117" y="30"/>
                  </a:cubicBezTo>
                  <a:cubicBezTo>
                    <a:pt x="68" y="2"/>
                    <a:pt x="68" y="2"/>
                    <a:pt x="68" y="2"/>
                  </a:cubicBezTo>
                  <a:cubicBezTo>
                    <a:pt x="64" y="0"/>
                    <a:pt x="57" y="0"/>
                    <a:pt x="53" y="2"/>
                  </a:cubicBezTo>
                  <a:cubicBezTo>
                    <a:pt x="4" y="30"/>
                    <a:pt x="4" y="30"/>
                    <a:pt x="4" y="30"/>
                  </a:cubicBezTo>
                  <a:cubicBezTo>
                    <a:pt x="0" y="33"/>
                    <a:pt x="0" y="37"/>
                    <a:pt x="4" y="39"/>
                  </a:cubicBezTo>
                  <a:lnTo>
                    <a:pt x="53" y="67"/>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0" name="Freeform 40">
              <a:extLst>
                <a:ext uri="{FF2B5EF4-FFF2-40B4-BE49-F238E27FC236}">
                  <a16:creationId xmlns:a16="http://schemas.microsoft.com/office/drawing/2014/main" id="{B08BABF9-F751-7048-BDC2-B42B909187AA}"/>
                </a:ext>
              </a:extLst>
            </p:cNvPr>
            <p:cNvSpPr>
              <a:spLocks/>
            </p:cNvSpPr>
            <p:nvPr/>
          </p:nvSpPr>
          <p:spPr bwMode="auto">
            <a:xfrm>
              <a:off x="15607737" y="7962848"/>
              <a:ext cx="334963" cy="193675"/>
            </a:xfrm>
            <a:custGeom>
              <a:avLst/>
              <a:gdLst>
                <a:gd name="T0" fmla="*/ 53 w 121"/>
                <a:gd name="T1" fmla="*/ 68 h 70"/>
                <a:gd name="T2" fmla="*/ 68 w 121"/>
                <a:gd name="T3" fmla="*/ 68 h 70"/>
                <a:gd name="T4" fmla="*/ 117 w 121"/>
                <a:gd name="T5" fmla="*/ 40 h 70"/>
                <a:gd name="T6" fmla="*/ 117 w 121"/>
                <a:gd name="T7" fmla="*/ 31 h 70"/>
                <a:gd name="T8" fmla="*/ 69 w 121"/>
                <a:gd name="T9" fmla="*/ 3 h 70"/>
                <a:gd name="T10" fmla="*/ 53 w 121"/>
                <a:gd name="T11" fmla="*/ 3 h 70"/>
                <a:gd name="T12" fmla="*/ 5 w 121"/>
                <a:gd name="T13" fmla="*/ 31 h 70"/>
                <a:gd name="T14" fmla="*/ 5 w 121"/>
                <a:gd name="T15" fmla="*/ 40 h 70"/>
                <a:gd name="T16" fmla="*/ 53 w 121"/>
                <a:gd name="T17" fmla="*/ 68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70">
                  <a:moveTo>
                    <a:pt x="53" y="68"/>
                  </a:moveTo>
                  <a:cubicBezTo>
                    <a:pt x="57" y="70"/>
                    <a:pt x="64" y="70"/>
                    <a:pt x="68" y="68"/>
                  </a:cubicBezTo>
                  <a:cubicBezTo>
                    <a:pt x="117" y="40"/>
                    <a:pt x="117" y="40"/>
                    <a:pt x="117" y="40"/>
                  </a:cubicBezTo>
                  <a:cubicBezTo>
                    <a:pt x="121" y="37"/>
                    <a:pt x="121" y="33"/>
                    <a:pt x="117" y="31"/>
                  </a:cubicBezTo>
                  <a:cubicBezTo>
                    <a:pt x="69" y="3"/>
                    <a:pt x="69" y="3"/>
                    <a:pt x="69" y="3"/>
                  </a:cubicBezTo>
                  <a:cubicBezTo>
                    <a:pt x="65" y="0"/>
                    <a:pt x="58" y="0"/>
                    <a:pt x="53" y="3"/>
                  </a:cubicBezTo>
                  <a:cubicBezTo>
                    <a:pt x="5" y="31"/>
                    <a:pt x="5" y="31"/>
                    <a:pt x="5" y="31"/>
                  </a:cubicBezTo>
                  <a:cubicBezTo>
                    <a:pt x="0" y="33"/>
                    <a:pt x="0" y="37"/>
                    <a:pt x="5" y="40"/>
                  </a:cubicBezTo>
                  <a:lnTo>
                    <a:pt x="53" y="68"/>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1" name="Freeform 41">
              <a:extLst>
                <a:ext uri="{FF2B5EF4-FFF2-40B4-BE49-F238E27FC236}">
                  <a16:creationId xmlns:a16="http://schemas.microsoft.com/office/drawing/2014/main" id="{1BB769EF-408A-FC40-85C1-74EDE62AFBB9}"/>
                </a:ext>
              </a:extLst>
            </p:cNvPr>
            <p:cNvSpPr>
              <a:spLocks/>
            </p:cNvSpPr>
            <p:nvPr/>
          </p:nvSpPr>
          <p:spPr bwMode="auto">
            <a:xfrm>
              <a:off x="15812524" y="7846960"/>
              <a:ext cx="333375" cy="193675"/>
            </a:xfrm>
            <a:custGeom>
              <a:avLst/>
              <a:gdLst>
                <a:gd name="T0" fmla="*/ 52 w 121"/>
                <a:gd name="T1" fmla="*/ 67 h 70"/>
                <a:gd name="T2" fmla="*/ 68 w 121"/>
                <a:gd name="T3" fmla="*/ 67 h 70"/>
                <a:gd name="T4" fmla="*/ 116 w 121"/>
                <a:gd name="T5" fmla="*/ 39 h 70"/>
                <a:gd name="T6" fmla="*/ 116 w 121"/>
                <a:gd name="T7" fmla="*/ 30 h 70"/>
                <a:gd name="T8" fmla="*/ 68 w 121"/>
                <a:gd name="T9" fmla="*/ 2 h 70"/>
                <a:gd name="T10" fmla="*/ 53 w 121"/>
                <a:gd name="T11" fmla="*/ 2 h 70"/>
                <a:gd name="T12" fmla="*/ 4 w 121"/>
                <a:gd name="T13" fmla="*/ 31 h 70"/>
                <a:gd name="T14" fmla="*/ 4 w 121"/>
                <a:gd name="T15" fmla="*/ 39 h 70"/>
                <a:gd name="T16" fmla="*/ 52 w 121"/>
                <a:gd name="T17" fmla="*/ 6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70">
                  <a:moveTo>
                    <a:pt x="52" y="67"/>
                  </a:moveTo>
                  <a:cubicBezTo>
                    <a:pt x="57" y="70"/>
                    <a:pt x="64" y="70"/>
                    <a:pt x="68" y="67"/>
                  </a:cubicBezTo>
                  <a:cubicBezTo>
                    <a:pt x="116" y="39"/>
                    <a:pt x="116" y="39"/>
                    <a:pt x="116" y="39"/>
                  </a:cubicBezTo>
                  <a:cubicBezTo>
                    <a:pt x="121" y="37"/>
                    <a:pt x="121" y="33"/>
                    <a:pt x="116" y="30"/>
                  </a:cubicBezTo>
                  <a:cubicBezTo>
                    <a:pt x="68" y="2"/>
                    <a:pt x="68" y="2"/>
                    <a:pt x="68" y="2"/>
                  </a:cubicBezTo>
                  <a:cubicBezTo>
                    <a:pt x="64" y="0"/>
                    <a:pt x="57" y="0"/>
                    <a:pt x="53" y="2"/>
                  </a:cubicBezTo>
                  <a:cubicBezTo>
                    <a:pt x="4" y="31"/>
                    <a:pt x="4" y="31"/>
                    <a:pt x="4" y="31"/>
                  </a:cubicBezTo>
                  <a:cubicBezTo>
                    <a:pt x="0" y="33"/>
                    <a:pt x="0" y="37"/>
                    <a:pt x="4" y="39"/>
                  </a:cubicBezTo>
                  <a:lnTo>
                    <a:pt x="52" y="67"/>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2" name="Freeform 42">
              <a:extLst>
                <a:ext uri="{FF2B5EF4-FFF2-40B4-BE49-F238E27FC236}">
                  <a16:creationId xmlns:a16="http://schemas.microsoft.com/office/drawing/2014/main" id="{AB147752-B27E-B143-92A0-7B2CA4A46EAA}"/>
                </a:ext>
              </a:extLst>
            </p:cNvPr>
            <p:cNvSpPr>
              <a:spLocks/>
            </p:cNvSpPr>
            <p:nvPr/>
          </p:nvSpPr>
          <p:spPr bwMode="auto">
            <a:xfrm>
              <a:off x="16014137" y="7731073"/>
              <a:ext cx="333375" cy="190500"/>
            </a:xfrm>
            <a:custGeom>
              <a:avLst/>
              <a:gdLst>
                <a:gd name="T0" fmla="*/ 53 w 121"/>
                <a:gd name="T1" fmla="*/ 67 h 69"/>
                <a:gd name="T2" fmla="*/ 68 w 121"/>
                <a:gd name="T3" fmla="*/ 67 h 69"/>
                <a:gd name="T4" fmla="*/ 117 w 121"/>
                <a:gd name="T5" fmla="*/ 39 h 69"/>
                <a:gd name="T6" fmla="*/ 117 w 121"/>
                <a:gd name="T7" fmla="*/ 30 h 69"/>
                <a:gd name="T8" fmla="*/ 69 w 121"/>
                <a:gd name="T9" fmla="*/ 2 h 69"/>
                <a:gd name="T10" fmla="*/ 53 w 121"/>
                <a:gd name="T11" fmla="*/ 2 h 69"/>
                <a:gd name="T12" fmla="*/ 5 w 121"/>
                <a:gd name="T13" fmla="*/ 30 h 69"/>
                <a:gd name="T14" fmla="*/ 5 w 121"/>
                <a:gd name="T15" fmla="*/ 39 h 69"/>
                <a:gd name="T16" fmla="*/ 53 w 121"/>
                <a:gd name="T17" fmla="*/ 6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69">
                  <a:moveTo>
                    <a:pt x="53" y="67"/>
                  </a:moveTo>
                  <a:cubicBezTo>
                    <a:pt x="57" y="69"/>
                    <a:pt x="64" y="69"/>
                    <a:pt x="68" y="67"/>
                  </a:cubicBezTo>
                  <a:cubicBezTo>
                    <a:pt x="117" y="39"/>
                    <a:pt x="117" y="39"/>
                    <a:pt x="117" y="39"/>
                  </a:cubicBezTo>
                  <a:cubicBezTo>
                    <a:pt x="121" y="36"/>
                    <a:pt x="121" y="32"/>
                    <a:pt x="117" y="30"/>
                  </a:cubicBezTo>
                  <a:cubicBezTo>
                    <a:pt x="69" y="2"/>
                    <a:pt x="69" y="2"/>
                    <a:pt x="69" y="2"/>
                  </a:cubicBezTo>
                  <a:cubicBezTo>
                    <a:pt x="64" y="0"/>
                    <a:pt x="57" y="0"/>
                    <a:pt x="53" y="2"/>
                  </a:cubicBezTo>
                  <a:cubicBezTo>
                    <a:pt x="5" y="30"/>
                    <a:pt x="5" y="30"/>
                    <a:pt x="5" y="30"/>
                  </a:cubicBezTo>
                  <a:cubicBezTo>
                    <a:pt x="0" y="33"/>
                    <a:pt x="0" y="37"/>
                    <a:pt x="5" y="39"/>
                  </a:cubicBezTo>
                  <a:lnTo>
                    <a:pt x="53" y="67"/>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3" name="Freeform 43">
              <a:extLst>
                <a:ext uri="{FF2B5EF4-FFF2-40B4-BE49-F238E27FC236}">
                  <a16:creationId xmlns:a16="http://schemas.microsoft.com/office/drawing/2014/main" id="{545E69CD-F469-5C4C-9C16-FB0DB65D43AF}"/>
                </a:ext>
              </a:extLst>
            </p:cNvPr>
            <p:cNvSpPr>
              <a:spLocks/>
            </p:cNvSpPr>
            <p:nvPr/>
          </p:nvSpPr>
          <p:spPr bwMode="auto">
            <a:xfrm>
              <a:off x="16217337" y="7612010"/>
              <a:ext cx="331788" cy="193675"/>
            </a:xfrm>
            <a:custGeom>
              <a:avLst/>
              <a:gdLst>
                <a:gd name="T0" fmla="*/ 52 w 120"/>
                <a:gd name="T1" fmla="*/ 68 h 70"/>
                <a:gd name="T2" fmla="*/ 68 w 120"/>
                <a:gd name="T3" fmla="*/ 68 h 70"/>
                <a:gd name="T4" fmla="*/ 116 w 120"/>
                <a:gd name="T5" fmla="*/ 39 h 70"/>
                <a:gd name="T6" fmla="*/ 116 w 120"/>
                <a:gd name="T7" fmla="*/ 31 h 70"/>
                <a:gd name="T8" fmla="*/ 68 w 120"/>
                <a:gd name="T9" fmla="*/ 3 h 70"/>
                <a:gd name="T10" fmla="*/ 53 w 120"/>
                <a:gd name="T11" fmla="*/ 3 h 70"/>
                <a:gd name="T12" fmla="*/ 4 w 120"/>
                <a:gd name="T13" fmla="*/ 31 h 70"/>
                <a:gd name="T14" fmla="*/ 4 w 120"/>
                <a:gd name="T15" fmla="*/ 40 h 70"/>
                <a:gd name="T16" fmla="*/ 52 w 120"/>
                <a:gd name="T17" fmla="*/ 68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0" h="70">
                  <a:moveTo>
                    <a:pt x="52" y="68"/>
                  </a:moveTo>
                  <a:cubicBezTo>
                    <a:pt x="56" y="70"/>
                    <a:pt x="63" y="70"/>
                    <a:pt x="68" y="68"/>
                  </a:cubicBezTo>
                  <a:cubicBezTo>
                    <a:pt x="116" y="39"/>
                    <a:pt x="116" y="39"/>
                    <a:pt x="116" y="39"/>
                  </a:cubicBezTo>
                  <a:cubicBezTo>
                    <a:pt x="120" y="37"/>
                    <a:pt x="120" y="33"/>
                    <a:pt x="116" y="31"/>
                  </a:cubicBezTo>
                  <a:cubicBezTo>
                    <a:pt x="68" y="3"/>
                    <a:pt x="68" y="3"/>
                    <a:pt x="68" y="3"/>
                  </a:cubicBezTo>
                  <a:cubicBezTo>
                    <a:pt x="64" y="0"/>
                    <a:pt x="57" y="0"/>
                    <a:pt x="53" y="3"/>
                  </a:cubicBezTo>
                  <a:cubicBezTo>
                    <a:pt x="4" y="31"/>
                    <a:pt x="4" y="31"/>
                    <a:pt x="4" y="31"/>
                  </a:cubicBezTo>
                  <a:cubicBezTo>
                    <a:pt x="0" y="33"/>
                    <a:pt x="0" y="37"/>
                    <a:pt x="4" y="40"/>
                  </a:cubicBezTo>
                  <a:lnTo>
                    <a:pt x="52" y="68"/>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4" name="Freeform 44">
              <a:extLst>
                <a:ext uri="{FF2B5EF4-FFF2-40B4-BE49-F238E27FC236}">
                  <a16:creationId xmlns:a16="http://schemas.microsoft.com/office/drawing/2014/main" id="{53FF97E0-60CC-804B-A7F6-59AF37EAEA99}"/>
                </a:ext>
              </a:extLst>
            </p:cNvPr>
            <p:cNvSpPr>
              <a:spLocks/>
            </p:cNvSpPr>
            <p:nvPr/>
          </p:nvSpPr>
          <p:spPr bwMode="auto">
            <a:xfrm>
              <a:off x="16418949" y="7496123"/>
              <a:ext cx="334963" cy="193675"/>
            </a:xfrm>
            <a:custGeom>
              <a:avLst/>
              <a:gdLst>
                <a:gd name="T0" fmla="*/ 53 w 121"/>
                <a:gd name="T1" fmla="*/ 67 h 70"/>
                <a:gd name="T2" fmla="*/ 68 w 121"/>
                <a:gd name="T3" fmla="*/ 67 h 70"/>
                <a:gd name="T4" fmla="*/ 117 w 121"/>
                <a:gd name="T5" fmla="*/ 39 h 70"/>
                <a:gd name="T6" fmla="*/ 117 w 121"/>
                <a:gd name="T7" fmla="*/ 30 h 70"/>
                <a:gd name="T8" fmla="*/ 68 w 121"/>
                <a:gd name="T9" fmla="*/ 2 h 70"/>
                <a:gd name="T10" fmla="*/ 53 w 121"/>
                <a:gd name="T11" fmla="*/ 2 h 70"/>
                <a:gd name="T12" fmla="*/ 4 w 121"/>
                <a:gd name="T13" fmla="*/ 30 h 70"/>
                <a:gd name="T14" fmla="*/ 4 w 121"/>
                <a:gd name="T15" fmla="*/ 39 h 70"/>
                <a:gd name="T16" fmla="*/ 53 w 121"/>
                <a:gd name="T17" fmla="*/ 6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70">
                  <a:moveTo>
                    <a:pt x="53" y="67"/>
                  </a:moveTo>
                  <a:cubicBezTo>
                    <a:pt x="57" y="70"/>
                    <a:pt x="64" y="70"/>
                    <a:pt x="68" y="67"/>
                  </a:cubicBezTo>
                  <a:cubicBezTo>
                    <a:pt x="117" y="39"/>
                    <a:pt x="117" y="39"/>
                    <a:pt x="117" y="39"/>
                  </a:cubicBezTo>
                  <a:cubicBezTo>
                    <a:pt x="121" y="37"/>
                    <a:pt x="121" y="33"/>
                    <a:pt x="117" y="30"/>
                  </a:cubicBezTo>
                  <a:cubicBezTo>
                    <a:pt x="68" y="2"/>
                    <a:pt x="68" y="2"/>
                    <a:pt x="68" y="2"/>
                  </a:cubicBezTo>
                  <a:cubicBezTo>
                    <a:pt x="64" y="0"/>
                    <a:pt x="57" y="0"/>
                    <a:pt x="53" y="2"/>
                  </a:cubicBezTo>
                  <a:cubicBezTo>
                    <a:pt x="4" y="30"/>
                    <a:pt x="4" y="30"/>
                    <a:pt x="4" y="30"/>
                  </a:cubicBezTo>
                  <a:cubicBezTo>
                    <a:pt x="0" y="33"/>
                    <a:pt x="0" y="37"/>
                    <a:pt x="4" y="39"/>
                  </a:cubicBezTo>
                  <a:lnTo>
                    <a:pt x="53" y="67"/>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5" name="Freeform 45">
              <a:extLst>
                <a:ext uri="{FF2B5EF4-FFF2-40B4-BE49-F238E27FC236}">
                  <a16:creationId xmlns:a16="http://schemas.microsoft.com/office/drawing/2014/main" id="{0F4CF83F-061C-4140-BCB3-B35A54BBCF90}"/>
                </a:ext>
              </a:extLst>
            </p:cNvPr>
            <p:cNvSpPr>
              <a:spLocks/>
            </p:cNvSpPr>
            <p:nvPr/>
          </p:nvSpPr>
          <p:spPr bwMode="auto">
            <a:xfrm>
              <a:off x="14150412" y="8581973"/>
              <a:ext cx="334963" cy="190500"/>
            </a:xfrm>
            <a:custGeom>
              <a:avLst/>
              <a:gdLst>
                <a:gd name="T0" fmla="*/ 53 w 121"/>
                <a:gd name="T1" fmla="*/ 67 h 69"/>
                <a:gd name="T2" fmla="*/ 68 w 121"/>
                <a:gd name="T3" fmla="*/ 67 h 69"/>
                <a:gd name="T4" fmla="*/ 117 w 121"/>
                <a:gd name="T5" fmla="*/ 39 h 69"/>
                <a:gd name="T6" fmla="*/ 117 w 121"/>
                <a:gd name="T7" fmla="*/ 30 h 69"/>
                <a:gd name="T8" fmla="*/ 68 w 121"/>
                <a:gd name="T9" fmla="*/ 2 h 69"/>
                <a:gd name="T10" fmla="*/ 53 w 121"/>
                <a:gd name="T11" fmla="*/ 2 h 69"/>
                <a:gd name="T12" fmla="*/ 4 w 121"/>
                <a:gd name="T13" fmla="*/ 30 h 69"/>
                <a:gd name="T14" fmla="*/ 4 w 121"/>
                <a:gd name="T15" fmla="*/ 39 h 69"/>
                <a:gd name="T16" fmla="*/ 53 w 121"/>
                <a:gd name="T17" fmla="*/ 6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69">
                  <a:moveTo>
                    <a:pt x="53" y="67"/>
                  </a:moveTo>
                  <a:cubicBezTo>
                    <a:pt x="57" y="69"/>
                    <a:pt x="64" y="69"/>
                    <a:pt x="68" y="67"/>
                  </a:cubicBezTo>
                  <a:cubicBezTo>
                    <a:pt x="117" y="39"/>
                    <a:pt x="117" y="39"/>
                    <a:pt x="117" y="39"/>
                  </a:cubicBezTo>
                  <a:cubicBezTo>
                    <a:pt x="121" y="36"/>
                    <a:pt x="121" y="32"/>
                    <a:pt x="117" y="30"/>
                  </a:cubicBezTo>
                  <a:cubicBezTo>
                    <a:pt x="68" y="2"/>
                    <a:pt x="68" y="2"/>
                    <a:pt x="68" y="2"/>
                  </a:cubicBezTo>
                  <a:cubicBezTo>
                    <a:pt x="64" y="0"/>
                    <a:pt x="57" y="0"/>
                    <a:pt x="53" y="2"/>
                  </a:cubicBezTo>
                  <a:cubicBezTo>
                    <a:pt x="4" y="30"/>
                    <a:pt x="4" y="30"/>
                    <a:pt x="4" y="30"/>
                  </a:cubicBezTo>
                  <a:cubicBezTo>
                    <a:pt x="0" y="33"/>
                    <a:pt x="0" y="37"/>
                    <a:pt x="4" y="39"/>
                  </a:cubicBezTo>
                  <a:lnTo>
                    <a:pt x="53" y="67"/>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6" name="Freeform 46">
              <a:extLst>
                <a:ext uri="{FF2B5EF4-FFF2-40B4-BE49-F238E27FC236}">
                  <a16:creationId xmlns:a16="http://schemas.microsoft.com/office/drawing/2014/main" id="{128CAD71-9C11-9241-AB46-528CB4B60174}"/>
                </a:ext>
              </a:extLst>
            </p:cNvPr>
            <p:cNvSpPr>
              <a:spLocks/>
            </p:cNvSpPr>
            <p:nvPr/>
          </p:nvSpPr>
          <p:spPr bwMode="auto">
            <a:xfrm>
              <a:off x="14352024" y="8462910"/>
              <a:ext cx="334963" cy="193675"/>
            </a:xfrm>
            <a:custGeom>
              <a:avLst/>
              <a:gdLst>
                <a:gd name="T0" fmla="*/ 53 w 121"/>
                <a:gd name="T1" fmla="*/ 68 h 70"/>
                <a:gd name="T2" fmla="*/ 68 w 121"/>
                <a:gd name="T3" fmla="*/ 68 h 70"/>
                <a:gd name="T4" fmla="*/ 117 w 121"/>
                <a:gd name="T5" fmla="*/ 39 h 70"/>
                <a:gd name="T6" fmla="*/ 117 w 121"/>
                <a:gd name="T7" fmla="*/ 31 h 70"/>
                <a:gd name="T8" fmla="*/ 69 w 121"/>
                <a:gd name="T9" fmla="*/ 3 h 70"/>
                <a:gd name="T10" fmla="*/ 53 w 121"/>
                <a:gd name="T11" fmla="*/ 3 h 70"/>
                <a:gd name="T12" fmla="*/ 5 w 121"/>
                <a:gd name="T13" fmla="*/ 31 h 70"/>
                <a:gd name="T14" fmla="*/ 5 w 121"/>
                <a:gd name="T15" fmla="*/ 40 h 70"/>
                <a:gd name="T16" fmla="*/ 53 w 121"/>
                <a:gd name="T17" fmla="*/ 68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70">
                  <a:moveTo>
                    <a:pt x="53" y="68"/>
                  </a:moveTo>
                  <a:cubicBezTo>
                    <a:pt x="57" y="70"/>
                    <a:pt x="64" y="70"/>
                    <a:pt x="68" y="68"/>
                  </a:cubicBezTo>
                  <a:cubicBezTo>
                    <a:pt x="117" y="39"/>
                    <a:pt x="117" y="39"/>
                    <a:pt x="117" y="39"/>
                  </a:cubicBezTo>
                  <a:cubicBezTo>
                    <a:pt x="121" y="37"/>
                    <a:pt x="121" y="33"/>
                    <a:pt x="117" y="31"/>
                  </a:cubicBezTo>
                  <a:cubicBezTo>
                    <a:pt x="69" y="3"/>
                    <a:pt x="69" y="3"/>
                    <a:pt x="69" y="3"/>
                  </a:cubicBezTo>
                  <a:cubicBezTo>
                    <a:pt x="64" y="0"/>
                    <a:pt x="58" y="0"/>
                    <a:pt x="53" y="3"/>
                  </a:cubicBezTo>
                  <a:cubicBezTo>
                    <a:pt x="5" y="31"/>
                    <a:pt x="5" y="31"/>
                    <a:pt x="5" y="31"/>
                  </a:cubicBezTo>
                  <a:cubicBezTo>
                    <a:pt x="0" y="33"/>
                    <a:pt x="0" y="37"/>
                    <a:pt x="5" y="40"/>
                  </a:cubicBezTo>
                  <a:lnTo>
                    <a:pt x="53" y="68"/>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7" name="Freeform 47">
              <a:extLst>
                <a:ext uri="{FF2B5EF4-FFF2-40B4-BE49-F238E27FC236}">
                  <a16:creationId xmlns:a16="http://schemas.microsoft.com/office/drawing/2014/main" id="{ACDADE09-BE89-3B4F-835D-628AEB5760AE}"/>
                </a:ext>
              </a:extLst>
            </p:cNvPr>
            <p:cNvSpPr>
              <a:spLocks/>
            </p:cNvSpPr>
            <p:nvPr/>
          </p:nvSpPr>
          <p:spPr bwMode="auto">
            <a:xfrm>
              <a:off x="14556812" y="8347023"/>
              <a:ext cx="333375" cy="193675"/>
            </a:xfrm>
            <a:custGeom>
              <a:avLst/>
              <a:gdLst>
                <a:gd name="T0" fmla="*/ 52 w 121"/>
                <a:gd name="T1" fmla="*/ 67 h 70"/>
                <a:gd name="T2" fmla="*/ 68 w 121"/>
                <a:gd name="T3" fmla="*/ 67 h 70"/>
                <a:gd name="T4" fmla="*/ 116 w 121"/>
                <a:gd name="T5" fmla="*/ 39 h 70"/>
                <a:gd name="T6" fmla="*/ 116 w 121"/>
                <a:gd name="T7" fmla="*/ 30 h 70"/>
                <a:gd name="T8" fmla="*/ 68 w 121"/>
                <a:gd name="T9" fmla="*/ 2 h 70"/>
                <a:gd name="T10" fmla="*/ 53 w 121"/>
                <a:gd name="T11" fmla="*/ 2 h 70"/>
                <a:gd name="T12" fmla="*/ 4 w 121"/>
                <a:gd name="T13" fmla="*/ 30 h 70"/>
                <a:gd name="T14" fmla="*/ 4 w 121"/>
                <a:gd name="T15" fmla="*/ 39 h 70"/>
                <a:gd name="T16" fmla="*/ 52 w 121"/>
                <a:gd name="T17" fmla="*/ 6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70">
                  <a:moveTo>
                    <a:pt x="52" y="67"/>
                  </a:moveTo>
                  <a:cubicBezTo>
                    <a:pt x="57" y="70"/>
                    <a:pt x="63" y="70"/>
                    <a:pt x="68" y="67"/>
                  </a:cubicBezTo>
                  <a:cubicBezTo>
                    <a:pt x="116" y="39"/>
                    <a:pt x="116" y="39"/>
                    <a:pt x="116" y="39"/>
                  </a:cubicBezTo>
                  <a:cubicBezTo>
                    <a:pt x="121" y="37"/>
                    <a:pt x="121" y="33"/>
                    <a:pt x="116" y="30"/>
                  </a:cubicBezTo>
                  <a:cubicBezTo>
                    <a:pt x="68" y="2"/>
                    <a:pt x="68" y="2"/>
                    <a:pt x="68" y="2"/>
                  </a:cubicBezTo>
                  <a:cubicBezTo>
                    <a:pt x="64" y="0"/>
                    <a:pt x="57" y="0"/>
                    <a:pt x="53" y="2"/>
                  </a:cubicBezTo>
                  <a:cubicBezTo>
                    <a:pt x="4" y="30"/>
                    <a:pt x="4" y="30"/>
                    <a:pt x="4" y="30"/>
                  </a:cubicBezTo>
                  <a:cubicBezTo>
                    <a:pt x="0" y="33"/>
                    <a:pt x="0" y="37"/>
                    <a:pt x="4" y="39"/>
                  </a:cubicBezTo>
                  <a:lnTo>
                    <a:pt x="52" y="67"/>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8" name="Freeform 48">
              <a:extLst>
                <a:ext uri="{FF2B5EF4-FFF2-40B4-BE49-F238E27FC236}">
                  <a16:creationId xmlns:a16="http://schemas.microsoft.com/office/drawing/2014/main" id="{C5B99B93-12DB-F445-BEE3-1C7B647F3D70}"/>
                </a:ext>
              </a:extLst>
            </p:cNvPr>
            <p:cNvSpPr>
              <a:spLocks/>
            </p:cNvSpPr>
            <p:nvPr/>
          </p:nvSpPr>
          <p:spPr bwMode="auto">
            <a:xfrm>
              <a:off x="14758424" y="8231135"/>
              <a:ext cx="333375" cy="190500"/>
            </a:xfrm>
            <a:custGeom>
              <a:avLst/>
              <a:gdLst>
                <a:gd name="T0" fmla="*/ 53 w 121"/>
                <a:gd name="T1" fmla="*/ 67 h 69"/>
                <a:gd name="T2" fmla="*/ 68 w 121"/>
                <a:gd name="T3" fmla="*/ 67 h 69"/>
                <a:gd name="T4" fmla="*/ 117 w 121"/>
                <a:gd name="T5" fmla="*/ 39 h 69"/>
                <a:gd name="T6" fmla="*/ 117 w 121"/>
                <a:gd name="T7" fmla="*/ 30 h 69"/>
                <a:gd name="T8" fmla="*/ 69 w 121"/>
                <a:gd name="T9" fmla="*/ 2 h 69"/>
                <a:gd name="T10" fmla="*/ 53 w 121"/>
                <a:gd name="T11" fmla="*/ 2 h 69"/>
                <a:gd name="T12" fmla="*/ 4 w 121"/>
                <a:gd name="T13" fmla="*/ 30 h 69"/>
                <a:gd name="T14" fmla="*/ 4 w 121"/>
                <a:gd name="T15" fmla="*/ 39 h 69"/>
                <a:gd name="T16" fmla="*/ 53 w 121"/>
                <a:gd name="T17" fmla="*/ 6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69">
                  <a:moveTo>
                    <a:pt x="53" y="67"/>
                  </a:moveTo>
                  <a:cubicBezTo>
                    <a:pt x="57" y="69"/>
                    <a:pt x="64" y="69"/>
                    <a:pt x="68" y="67"/>
                  </a:cubicBezTo>
                  <a:cubicBezTo>
                    <a:pt x="117" y="39"/>
                    <a:pt x="117" y="39"/>
                    <a:pt x="117" y="39"/>
                  </a:cubicBezTo>
                  <a:cubicBezTo>
                    <a:pt x="121" y="36"/>
                    <a:pt x="121" y="32"/>
                    <a:pt x="117" y="30"/>
                  </a:cubicBezTo>
                  <a:cubicBezTo>
                    <a:pt x="69" y="2"/>
                    <a:pt x="69" y="2"/>
                    <a:pt x="69" y="2"/>
                  </a:cubicBezTo>
                  <a:cubicBezTo>
                    <a:pt x="64" y="0"/>
                    <a:pt x="57" y="0"/>
                    <a:pt x="53" y="2"/>
                  </a:cubicBezTo>
                  <a:cubicBezTo>
                    <a:pt x="4" y="30"/>
                    <a:pt x="4" y="30"/>
                    <a:pt x="4" y="30"/>
                  </a:cubicBezTo>
                  <a:cubicBezTo>
                    <a:pt x="0" y="33"/>
                    <a:pt x="0" y="37"/>
                    <a:pt x="4" y="39"/>
                  </a:cubicBezTo>
                  <a:lnTo>
                    <a:pt x="53" y="67"/>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9" name="Freeform 49">
              <a:extLst>
                <a:ext uri="{FF2B5EF4-FFF2-40B4-BE49-F238E27FC236}">
                  <a16:creationId xmlns:a16="http://schemas.microsoft.com/office/drawing/2014/main" id="{23B9EFD8-881B-0E48-9759-AA2436DE0FEA}"/>
                </a:ext>
              </a:extLst>
            </p:cNvPr>
            <p:cNvSpPr>
              <a:spLocks/>
            </p:cNvSpPr>
            <p:nvPr/>
          </p:nvSpPr>
          <p:spPr bwMode="auto">
            <a:xfrm>
              <a:off x="14961624" y="8112073"/>
              <a:ext cx="331788" cy="193675"/>
            </a:xfrm>
            <a:custGeom>
              <a:avLst/>
              <a:gdLst>
                <a:gd name="T0" fmla="*/ 52 w 120"/>
                <a:gd name="T1" fmla="*/ 67 h 70"/>
                <a:gd name="T2" fmla="*/ 68 w 120"/>
                <a:gd name="T3" fmla="*/ 67 h 70"/>
                <a:gd name="T4" fmla="*/ 116 w 120"/>
                <a:gd name="T5" fmla="*/ 39 h 70"/>
                <a:gd name="T6" fmla="*/ 116 w 120"/>
                <a:gd name="T7" fmla="*/ 30 h 70"/>
                <a:gd name="T8" fmla="*/ 68 w 120"/>
                <a:gd name="T9" fmla="*/ 3 h 70"/>
                <a:gd name="T10" fmla="*/ 53 w 120"/>
                <a:gd name="T11" fmla="*/ 3 h 70"/>
                <a:gd name="T12" fmla="*/ 4 w 120"/>
                <a:gd name="T13" fmla="*/ 31 h 70"/>
                <a:gd name="T14" fmla="*/ 4 w 120"/>
                <a:gd name="T15" fmla="*/ 40 h 70"/>
                <a:gd name="T16" fmla="*/ 52 w 120"/>
                <a:gd name="T17" fmla="*/ 6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0" h="70">
                  <a:moveTo>
                    <a:pt x="52" y="67"/>
                  </a:moveTo>
                  <a:cubicBezTo>
                    <a:pt x="56" y="70"/>
                    <a:pt x="63" y="70"/>
                    <a:pt x="68" y="67"/>
                  </a:cubicBezTo>
                  <a:cubicBezTo>
                    <a:pt x="116" y="39"/>
                    <a:pt x="116" y="39"/>
                    <a:pt x="116" y="39"/>
                  </a:cubicBezTo>
                  <a:cubicBezTo>
                    <a:pt x="120" y="37"/>
                    <a:pt x="120" y="33"/>
                    <a:pt x="116" y="30"/>
                  </a:cubicBezTo>
                  <a:cubicBezTo>
                    <a:pt x="68" y="3"/>
                    <a:pt x="68" y="3"/>
                    <a:pt x="68" y="3"/>
                  </a:cubicBezTo>
                  <a:cubicBezTo>
                    <a:pt x="64" y="0"/>
                    <a:pt x="57" y="0"/>
                    <a:pt x="53" y="3"/>
                  </a:cubicBezTo>
                  <a:cubicBezTo>
                    <a:pt x="4" y="31"/>
                    <a:pt x="4" y="31"/>
                    <a:pt x="4" y="31"/>
                  </a:cubicBezTo>
                  <a:cubicBezTo>
                    <a:pt x="0" y="33"/>
                    <a:pt x="0" y="37"/>
                    <a:pt x="4" y="40"/>
                  </a:cubicBezTo>
                  <a:lnTo>
                    <a:pt x="52" y="67"/>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0" name="Freeform 50">
              <a:extLst>
                <a:ext uri="{FF2B5EF4-FFF2-40B4-BE49-F238E27FC236}">
                  <a16:creationId xmlns:a16="http://schemas.microsoft.com/office/drawing/2014/main" id="{5FE326CB-D0F0-A04C-85D8-B0471CE8AF8A}"/>
                </a:ext>
              </a:extLst>
            </p:cNvPr>
            <p:cNvSpPr>
              <a:spLocks/>
            </p:cNvSpPr>
            <p:nvPr/>
          </p:nvSpPr>
          <p:spPr bwMode="auto">
            <a:xfrm>
              <a:off x="15163237" y="7996185"/>
              <a:ext cx="331788" cy="193675"/>
            </a:xfrm>
            <a:custGeom>
              <a:avLst/>
              <a:gdLst>
                <a:gd name="T0" fmla="*/ 52 w 120"/>
                <a:gd name="T1" fmla="*/ 67 h 70"/>
                <a:gd name="T2" fmla="*/ 67 w 120"/>
                <a:gd name="T3" fmla="*/ 67 h 70"/>
                <a:gd name="T4" fmla="*/ 116 w 120"/>
                <a:gd name="T5" fmla="*/ 39 h 70"/>
                <a:gd name="T6" fmla="*/ 116 w 120"/>
                <a:gd name="T7" fmla="*/ 30 h 70"/>
                <a:gd name="T8" fmla="*/ 68 w 120"/>
                <a:gd name="T9" fmla="*/ 3 h 70"/>
                <a:gd name="T10" fmla="*/ 52 w 120"/>
                <a:gd name="T11" fmla="*/ 3 h 70"/>
                <a:gd name="T12" fmla="*/ 4 w 120"/>
                <a:gd name="T13" fmla="*/ 31 h 70"/>
                <a:gd name="T14" fmla="*/ 4 w 120"/>
                <a:gd name="T15" fmla="*/ 39 h 70"/>
                <a:gd name="T16" fmla="*/ 52 w 120"/>
                <a:gd name="T17" fmla="*/ 6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0" h="70">
                  <a:moveTo>
                    <a:pt x="52" y="67"/>
                  </a:moveTo>
                  <a:cubicBezTo>
                    <a:pt x="56" y="70"/>
                    <a:pt x="63" y="70"/>
                    <a:pt x="67" y="67"/>
                  </a:cubicBezTo>
                  <a:cubicBezTo>
                    <a:pt x="116" y="39"/>
                    <a:pt x="116" y="39"/>
                    <a:pt x="116" y="39"/>
                  </a:cubicBezTo>
                  <a:cubicBezTo>
                    <a:pt x="120" y="37"/>
                    <a:pt x="120" y="33"/>
                    <a:pt x="116" y="30"/>
                  </a:cubicBezTo>
                  <a:cubicBezTo>
                    <a:pt x="68" y="3"/>
                    <a:pt x="68" y="3"/>
                    <a:pt x="68" y="3"/>
                  </a:cubicBezTo>
                  <a:cubicBezTo>
                    <a:pt x="64" y="0"/>
                    <a:pt x="57" y="0"/>
                    <a:pt x="52" y="3"/>
                  </a:cubicBezTo>
                  <a:cubicBezTo>
                    <a:pt x="4" y="31"/>
                    <a:pt x="4" y="31"/>
                    <a:pt x="4" y="31"/>
                  </a:cubicBezTo>
                  <a:cubicBezTo>
                    <a:pt x="0" y="33"/>
                    <a:pt x="0" y="37"/>
                    <a:pt x="4" y="39"/>
                  </a:cubicBezTo>
                  <a:lnTo>
                    <a:pt x="52" y="67"/>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1" name="Freeform 51">
              <a:extLst>
                <a:ext uri="{FF2B5EF4-FFF2-40B4-BE49-F238E27FC236}">
                  <a16:creationId xmlns:a16="http://schemas.microsoft.com/office/drawing/2014/main" id="{28EC896F-D614-0D4C-A418-C726E1F378EF}"/>
                </a:ext>
              </a:extLst>
            </p:cNvPr>
            <p:cNvSpPr>
              <a:spLocks/>
            </p:cNvSpPr>
            <p:nvPr/>
          </p:nvSpPr>
          <p:spPr bwMode="auto">
            <a:xfrm>
              <a:off x="15364849" y="7880298"/>
              <a:ext cx="334963" cy="190500"/>
            </a:xfrm>
            <a:custGeom>
              <a:avLst/>
              <a:gdLst>
                <a:gd name="T0" fmla="*/ 52 w 121"/>
                <a:gd name="T1" fmla="*/ 67 h 69"/>
                <a:gd name="T2" fmla="*/ 68 w 121"/>
                <a:gd name="T3" fmla="*/ 67 h 69"/>
                <a:gd name="T4" fmla="*/ 116 w 121"/>
                <a:gd name="T5" fmla="*/ 39 h 69"/>
                <a:gd name="T6" fmla="*/ 116 w 121"/>
                <a:gd name="T7" fmla="*/ 30 h 69"/>
                <a:gd name="T8" fmla="*/ 68 w 121"/>
                <a:gd name="T9" fmla="*/ 2 h 69"/>
                <a:gd name="T10" fmla="*/ 53 w 121"/>
                <a:gd name="T11" fmla="*/ 2 h 69"/>
                <a:gd name="T12" fmla="*/ 4 w 121"/>
                <a:gd name="T13" fmla="*/ 30 h 69"/>
                <a:gd name="T14" fmla="*/ 4 w 121"/>
                <a:gd name="T15" fmla="*/ 39 h 69"/>
                <a:gd name="T16" fmla="*/ 52 w 121"/>
                <a:gd name="T17" fmla="*/ 6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69">
                  <a:moveTo>
                    <a:pt x="52" y="67"/>
                  </a:moveTo>
                  <a:cubicBezTo>
                    <a:pt x="57" y="69"/>
                    <a:pt x="64" y="69"/>
                    <a:pt x="68" y="67"/>
                  </a:cubicBezTo>
                  <a:cubicBezTo>
                    <a:pt x="116" y="39"/>
                    <a:pt x="116" y="39"/>
                    <a:pt x="116" y="39"/>
                  </a:cubicBezTo>
                  <a:cubicBezTo>
                    <a:pt x="121" y="36"/>
                    <a:pt x="121" y="32"/>
                    <a:pt x="116" y="30"/>
                  </a:cubicBezTo>
                  <a:cubicBezTo>
                    <a:pt x="68" y="2"/>
                    <a:pt x="68" y="2"/>
                    <a:pt x="68" y="2"/>
                  </a:cubicBezTo>
                  <a:cubicBezTo>
                    <a:pt x="64" y="0"/>
                    <a:pt x="57" y="0"/>
                    <a:pt x="53" y="2"/>
                  </a:cubicBezTo>
                  <a:cubicBezTo>
                    <a:pt x="4" y="30"/>
                    <a:pt x="4" y="30"/>
                    <a:pt x="4" y="30"/>
                  </a:cubicBezTo>
                  <a:cubicBezTo>
                    <a:pt x="0" y="33"/>
                    <a:pt x="0" y="37"/>
                    <a:pt x="4" y="39"/>
                  </a:cubicBezTo>
                  <a:lnTo>
                    <a:pt x="52" y="67"/>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2" name="Freeform 52">
              <a:extLst>
                <a:ext uri="{FF2B5EF4-FFF2-40B4-BE49-F238E27FC236}">
                  <a16:creationId xmlns:a16="http://schemas.microsoft.com/office/drawing/2014/main" id="{2BC1187E-710F-8443-A256-9AD36608B4CA}"/>
                </a:ext>
              </a:extLst>
            </p:cNvPr>
            <p:cNvSpPr>
              <a:spLocks/>
            </p:cNvSpPr>
            <p:nvPr/>
          </p:nvSpPr>
          <p:spPr bwMode="auto">
            <a:xfrm>
              <a:off x="15566462" y="7761235"/>
              <a:ext cx="333375" cy="193675"/>
            </a:xfrm>
            <a:custGeom>
              <a:avLst/>
              <a:gdLst>
                <a:gd name="T0" fmla="*/ 53 w 121"/>
                <a:gd name="T1" fmla="*/ 68 h 70"/>
                <a:gd name="T2" fmla="*/ 68 w 121"/>
                <a:gd name="T3" fmla="*/ 68 h 70"/>
                <a:gd name="T4" fmla="*/ 117 w 121"/>
                <a:gd name="T5" fmla="*/ 40 h 70"/>
                <a:gd name="T6" fmla="*/ 117 w 121"/>
                <a:gd name="T7" fmla="*/ 31 h 70"/>
                <a:gd name="T8" fmla="*/ 69 w 121"/>
                <a:gd name="T9" fmla="*/ 3 h 70"/>
                <a:gd name="T10" fmla="*/ 53 w 121"/>
                <a:gd name="T11" fmla="*/ 3 h 70"/>
                <a:gd name="T12" fmla="*/ 5 w 121"/>
                <a:gd name="T13" fmla="*/ 31 h 70"/>
                <a:gd name="T14" fmla="*/ 5 w 121"/>
                <a:gd name="T15" fmla="*/ 40 h 70"/>
                <a:gd name="T16" fmla="*/ 53 w 121"/>
                <a:gd name="T17" fmla="*/ 68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70">
                  <a:moveTo>
                    <a:pt x="53" y="68"/>
                  </a:moveTo>
                  <a:cubicBezTo>
                    <a:pt x="57" y="70"/>
                    <a:pt x="64" y="70"/>
                    <a:pt x="68" y="68"/>
                  </a:cubicBezTo>
                  <a:cubicBezTo>
                    <a:pt x="117" y="40"/>
                    <a:pt x="117" y="40"/>
                    <a:pt x="117" y="40"/>
                  </a:cubicBezTo>
                  <a:cubicBezTo>
                    <a:pt x="121" y="37"/>
                    <a:pt x="121" y="33"/>
                    <a:pt x="117" y="31"/>
                  </a:cubicBezTo>
                  <a:cubicBezTo>
                    <a:pt x="69" y="3"/>
                    <a:pt x="69" y="3"/>
                    <a:pt x="69" y="3"/>
                  </a:cubicBezTo>
                  <a:cubicBezTo>
                    <a:pt x="64" y="0"/>
                    <a:pt x="57" y="0"/>
                    <a:pt x="53" y="3"/>
                  </a:cubicBezTo>
                  <a:cubicBezTo>
                    <a:pt x="5" y="31"/>
                    <a:pt x="5" y="31"/>
                    <a:pt x="5" y="31"/>
                  </a:cubicBezTo>
                  <a:cubicBezTo>
                    <a:pt x="0" y="33"/>
                    <a:pt x="0" y="37"/>
                    <a:pt x="5" y="40"/>
                  </a:cubicBezTo>
                  <a:lnTo>
                    <a:pt x="53" y="68"/>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3" name="Freeform 53">
              <a:extLst>
                <a:ext uri="{FF2B5EF4-FFF2-40B4-BE49-F238E27FC236}">
                  <a16:creationId xmlns:a16="http://schemas.microsoft.com/office/drawing/2014/main" id="{FC9625C1-4E3E-1247-A06E-8C07583690F8}"/>
                </a:ext>
              </a:extLst>
            </p:cNvPr>
            <p:cNvSpPr>
              <a:spLocks/>
            </p:cNvSpPr>
            <p:nvPr/>
          </p:nvSpPr>
          <p:spPr bwMode="auto">
            <a:xfrm>
              <a:off x="15771249" y="7645348"/>
              <a:ext cx="333375" cy="193675"/>
            </a:xfrm>
            <a:custGeom>
              <a:avLst/>
              <a:gdLst>
                <a:gd name="T0" fmla="*/ 52 w 121"/>
                <a:gd name="T1" fmla="*/ 67 h 70"/>
                <a:gd name="T2" fmla="*/ 68 w 121"/>
                <a:gd name="T3" fmla="*/ 67 h 70"/>
                <a:gd name="T4" fmla="*/ 116 w 121"/>
                <a:gd name="T5" fmla="*/ 39 h 70"/>
                <a:gd name="T6" fmla="*/ 116 w 121"/>
                <a:gd name="T7" fmla="*/ 30 h 70"/>
                <a:gd name="T8" fmla="*/ 68 w 121"/>
                <a:gd name="T9" fmla="*/ 2 h 70"/>
                <a:gd name="T10" fmla="*/ 53 w 121"/>
                <a:gd name="T11" fmla="*/ 2 h 70"/>
                <a:gd name="T12" fmla="*/ 4 w 121"/>
                <a:gd name="T13" fmla="*/ 30 h 70"/>
                <a:gd name="T14" fmla="*/ 4 w 121"/>
                <a:gd name="T15" fmla="*/ 39 h 70"/>
                <a:gd name="T16" fmla="*/ 52 w 121"/>
                <a:gd name="T17" fmla="*/ 6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70">
                  <a:moveTo>
                    <a:pt x="52" y="67"/>
                  </a:moveTo>
                  <a:cubicBezTo>
                    <a:pt x="57" y="70"/>
                    <a:pt x="63" y="70"/>
                    <a:pt x="68" y="67"/>
                  </a:cubicBezTo>
                  <a:cubicBezTo>
                    <a:pt x="116" y="39"/>
                    <a:pt x="116" y="39"/>
                    <a:pt x="116" y="39"/>
                  </a:cubicBezTo>
                  <a:cubicBezTo>
                    <a:pt x="121" y="37"/>
                    <a:pt x="121" y="33"/>
                    <a:pt x="116" y="30"/>
                  </a:cubicBezTo>
                  <a:cubicBezTo>
                    <a:pt x="68" y="2"/>
                    <a:pt x="68" y="2"/>
                    <a:pt x="68" y="2"/>
                  </a:cubicBezTo>
                  <a:cubicBezTo>
                    <a:pt x="64" y="0"/>
                    <a:pt x="57" y="0"/>
                    <a:pt x="53" y="2"/>
                  </a:cubicBezTo>
                  <a:cubicBezTo>
                    <a:pt x="4" y="30"/>
                    <a:pt x="4" y="30"/>
                    <a:pt x="4" y="30"/>
                  </a:cubicBezTo>
                  <a:cubicBezTo>
                    <a:pt x="0" y="33"/>
                    <a:pt x="0" y="37"/>
                    <a:pt x="4" y="39"/>
                  </a:cubicBezTo>
                  <a:lnTo>
                    <a:pt x="52" y="67"/>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4" name="Freeform 54">
              <a:extLst>
                <a:ext uri="{FF2B5EF4-FFF2-40B4-BE49-F238E27FC236}">
                  <a16:creationId xmlns:a16="http://schemas.microsoft.com/office/drawing/2014/main" id="{19EFA349-D038-5B49-A952-BDCCC75CF3EA}"/>
                </a:ext>
              </a:extLst>
            </p:cNvPr>
            <p:cNvSpPr>
              <a:spLocks/>
            </p:cNvSpPr>
            <p:nvPr/>
          </p:nvSpPr>
          <p:spPr bwMode="auto">
            <a:xfrm>
              <a:off x="15972862" y="7529460"/>
              <a:ext cx="333375" cy="190500"/>
            </a:xfrm>
            <a:custGeom>
              <a:avLst/>
              <a:gdLst>
                <a:gd name="T0" fmla="*/ 53 w 121"/>
                <a:gd name="T1" fmla="*/ 67 h 69"/>
                <a:gd name="T2" fmla="*/ 68 w 121"/>
                <a:gd name="T3" fmla="*/ 67 h 69"/>
                <a:gd name="T4" fmla="*/ 117 w 121"/>
                <a:gd name="T5" fmla="*/ 39 h 69"/>
                <a:gd name="T6" fmla="*/ 117 w 121"/>
                <a:gd name="T7" fmla="*/ 30 h 69"/>
                <a:gd name="T8" fmla="*/ 68 w 121"/>
                <a:gd name="T9" fmla="*/ 2 h 69"/>
                <a:gd name="T10" fmla="*/ 53 w 121"/>
                <a:gd name="T11" fmla="*/ 2 h 69"/>
                <a:gd name="T12" fmla="*/ 4 w 121"/>
                <a:gd name="T13" fmla="*/ 30 h 69"/>
                <a:gd name="T14" fmla="*/ 4 w 121"/>
                <a:gd name="T15" fmla="*/ 39 h 69"/>
                <a:gd name="T16" fmla="*/ 53 w 121"/>
                <a:gd name="T17" fmla="*/ 6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69">
                  <a:moveTo>
                    <a:pt x="53" y="67"/>
                  </a:moveTo>
                  <a:cubicBezTo>
                    <a:pt x="57" y="69"/>
                    <a:pt x="64" y="69"/>
                    <a:pt x="68" y="67"/>
                  </a:cubicBezTo>
                  <a:cubicBezTo>
                    <a:pt x="117" y="39"/>
                    <a:pt x="117" y="39"/>
                    <a:pt x="117" y="39"/>
                  </a:cubicBezTo>
                  <a:cubicBezTo>
                    <a:pt x="121" y="36"/>
                    <a:pt x="121" y="32"/>
                    <a:pt x="117" y="30"/>
                  </a:cubicBezTo>
                  <a:cubicBezTo>
                    <a:pt x="68" y="2"/>
                    <a:pt x="68" y="2"/>
                    <a:pt x="68" y="2"/>
                  </a:cubicBezTo>
                  <a:cubicBezTo>
                    <a:pt x="64" y="0"/>
                    <a:pt x="57" y="0"/>
                    <a:pt x="53" y="2"/>
                  </a:cubicBezTo>
                  <a:cubicBezTo>
                    <a:pt x="4" y="30"/>
                    <a:pt x="4" y="30"/>
                    <a:pt x="4" y="30"/>
                  </a:cubicBezTo>
                  <a:cubicBezTo>
                    <a:pt x="0" y="33"/>
                    <a:pt x="0" y="37"/>
                    <a:pt x="4" y="39"/>
                  </a:cubicBezTo>
                  <a:lnTo>
                    <a:pt x="53" y="67"/>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5" name="Freeform 55">
              <a:extLst>
                <a:ext uri="{FF2B5EF4-FFF2-40B4-BE49-F238E27FC236}">
                  <a16:creationId xmlns:a16="http://schemas.microsoft.com/office/drawing/2014/main" id="{7A416357-BCCE-7F45-B9E9-AE0D1E821FF7}"/>
                </a:ext>
              </a:extLst>
            </p:cNvPr>
            <p:cNvSpPr>
              <a:spLocks/>
            </p:cNvSpPr>
            <p:nvPr/>
          </p:nvSpPr>
          <p:spPr bwMode="auto">
            <a:xfrm>
              <a:off x="16176062" y="7410398"/>
              <a:ext cx="331788" cy="193675"/>
            </a:xfrm>
            <a:custGeom>
              <a:avLst/>
              <a:gdLst>
                <a:gd name="T0" fmla="*/ 52 w 120"/>
                <a:gd name="T1" fmla="*/ 67 h 70"/>
                <a:gd name="T2" fmla="*/ 67 w 120"/>
                <a:gd name="T3" fmla="*/ 67 h 70"/>
                <a:gd name="T4" fmla="*/ 116 w 120"/>
                <a:gd name="T5" fmla="*/ 39 h 70"/>
                <a:gd name="T6" fmla="*/ 116 w 120"/>
                <a:gd name="T7" fmla="*/ 30 h 70"/>
                <a:gd name="T8" fmla="*/ 68 w 120"/>
                <a:gd name="T9" fmla="*/ 3 h 70"/>
                <a:gd name="T10" fmla="*/ 52 w 120"/>
                <a:gd name="T11" fmla="*/ 3 h 70"/>
                <a:gd name="T12" fmla="*/ 4 w 120"/>
                <a:gd name="T13" fmla="*/ 31 h 70"/>
                <a:gd name="T14" fmla="*/ 4 w 120"/>
                <a:gd name="T15" fmla="*/ 40 h 70"/>
                <a:gd name="T16" fmla="*/ 52 w 120"/>
                <a:gd name="T17" fmla="*/ 6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0" h="70">
                  <a:moveTo>
                    <a:pt x="52" y="67"/>
                  </a:moveTo>
                  <a:cubicBezTo>
                    <a:pt x="56" y="70"/>
                    <a:pt x="63" y="70"/>
                    <a:pt x="67" y="67"/>
                  </a:cubicBezTo>
                  <a:cubicBezTo>
                    <a:pt x="116" y="39"/>
                    <a:pt x="116" y="39"/>
                    <a:pt x="116" y="39"/>
                  </a:cubicBezTo>
                  <a:cubicBezTo>
                    <a:pt x="120" y="37"/>
                    <a:pt x="120" y="33"/>
                    <a:pt x="116" y="30"/>
                  </a:cubicBezTo>
                  <a:cubicBezTo>
                    <a:pt x="68" y="3"/>
                    <a:pt x="68" y="3"/>
                    <a:pt x="68" y="3"/>
                  </a:cubicBezTo>
                  <a:cubicBezTo>
                    <a:pt x="64" y="0"/>
                    <a:pt x="57" y="0"/>
                    <a:pt x="52" y="3"/>
                  </a:cubicBezTo>
                  <a:cubicBezTo>
                    <a:pt x="4" y="31"/>
                    <a:pt x="4" y="31"/>
                    <a:pt x="4" y="31"/>
                  </a:cubicBezTo>
                  <a:cubicBezTo>
                    <a:pt x="0" y="33"/>
                    <a:pt x="0" y="37"/>
                    <a:pt x="4" y="40"/>
                  </a:cubicBezTo>
                  <a:lnTo>
                    <a:pt x="52" y="67"/>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6" name="Freeform 56">
              <a:extLst>
                <a:ext uri="{FF2B5EF4-FFF2-40B4-BE49-F238E27FC236}">
                  <a16:creationId xmlns:a16="http://schemas.microsoft.com/office/drawing/2014/main" id="{A63F35EF-19D5-AA48-A49B-1144AC60A35B}"/>
                </a:ext>
              </a:extLst>
            </p:cNvPr>
            <p:cNvSpPr>
              <a:spLocks/>
            </p:cNvSpPr>
            <p:nvPr/>
          </p:nvSpPr>
          <p:spPr bwMode="auto">
            <a:xfrm>
              <a:off x="16377674" y="7294510"/>
              <a:ext cx="333375" cy="193675"/>
            </a:xfrm>
            <a:custGeom>
              <a:avLst/>
              <a:gdLst>
                <a:gd name="T0" fmla="*/ 52 w 121"/>
                <a:gd name="T1" fmla="*/ 67 h 70"/>
                <a:gd name="T2" fmla="*/ 68 w 121"/>
                <a:gd name="T3" fmla="*/ 67 h 70"/>
                <a:gd name="T4" fmla="*/ 116 w 121"/>
                <a:gd name="T5" fmla="*/ 39 h 70"/>
                <a:gd name="T6" fmla="*/ 117 w 121"/>
                <a:gd name="T7" fmla="*/ 30 h 70"/>
                <a:gd name="T8" fmla="*/ 68 w 121"/>
                <a:gd name="T9" fmla="*/ 2 h 70"/>
                <a:gd name="T10" fmla="*/ 53 w 121"/>
                <a:gd name="T11" fmla="*/ 2 h 70"/>
                <a:gd name="T12" fmla="*/ 4 w 121"/>
                <a:gd name="T13" fmla="*/ 30 h 70"/>
                <a:gd name="T14" fmla="*/ 4 w 121"/>
                <a:gd name="T15" fmla="*/ 39 h 70"/>
                <a:gd name="T16" fmla="*/ 52 w 121"/>
                <a:gd name="T17" fmla="*/ 6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70">
                  <a:moveTo>
                    <a:pt x="52" y="67"/>
                  </a:moveTo>
                  <a:cubicBezTo>
                    <a:pt x="57" y="70"/>
                    <a:pt x="64" y="70"/>
                    <a:pt x="68" y="67"/>
                  </a:cubicBezTo>
                  <a:cubicBezTo>
                    <a:pt x="116" y="39"/>
                    <a:pt x="116" y="39"/>
                    <a:pt x="116" y="39"/>
                  </a:cubicBezTo>
                  <a:cubicBezTo>
                    <a:pt x="121" y="37"/>
                    <a:pt x="121" y="33"/>
                    <a:pt x="117" y="30"/>
                  </a:cubicBezTo>
                  <a:cubicBezTo>
                    <a:pt x="68" y="2"/>
                    <a:pt x="68" y="2"/>
                    <a:pt x="68" y="2"/>
                  </a:cubicBezTo>
                  <a:cubicBezTo>
                    <a:pt x="64" y="0"/>
                    <a:pt x="57" y="0"/>
                    <a:pt x="53" y="2"/>
                  </a:cubicBezTo>
                  <a:cubicBezTo>
                    <a:pt x="4" y="30"/>
                    <a:pt x="4" y="30"/>
                    <a:pt x="4" y="30"/>
                  </a:cubicBezTo>
                  <a:cubicBezTo>
                    <a:pt x="0" y="33"/>
                    <a:pt x="0" y="37"/>
                    <a:pt x="4" y="39"/>
                  </a:cubicBezTo>
                  <a:lnTo>
                    <a:pt x="52" y="67"/>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7" name="Freeform 57">
              <a:extLst>
                <a:ext uri="{FF2B5EF4-FFF2-40B4-BE49-F238E27FC236}">
                  <a16:creationId xmlns:a16="http://schemas.microsoft.com/office/drawing/2014/main" id="{FA322B11-56C5-434B-B223-314072D3C5FA}"/>
                </a:ext>
              </a:extLst>
            </p:cNvPr>
            <p:cNvSpPr>
              <a:spLocks/>
            </p:cNvSpPr>
            <p:nvPr/>
          </p:nvSpPr>
          <p:spPr bwMode="auto">
            <a:xfrm>
              <a:off x="16579287" y="7175448"/>
              <a:ext cx="333375" cy="193675"/>
            </a:xfrm>
            <a:custGeom>
              <a:avLst/>
              <a:gdLst>
                <a:gd name="T0" fmla="*/ 53 w 121"/>
                <a:gd name="T1" fmla="*/ 68 h 70"/>
                <a:gd name="T2" fmla="*/ 68 w 121"/>
                <a:gd name="T3" fmla="*/ 68 h 70"/>
                <a:gd name="T4" fmla="*/ 117 w 121"/>
                <a:gd name="T5" fmla="*/ 40 h 70"/>
                <a:gd name="T6" fmla="*/ 117 w 121"/>
                <a:gd name="T7" fmla="*/ 31 h 70"/>
                <a:gd name="T8" fmla="*/ 69 w 121"/>
                <a:gd name="T9" fmla="*/ 3 h 70"/>
                <a:gd name="T10" fmla="*/ 53 w 121"/>
                <a:gd name="T11" fmla="*/ 3 h 70"/>
                <a:gd name="T12" fmla="*/ 5 w 121"/>
                <a:gd name="T13" fmla="*/ 31 h 70"/>
                <a:gd name="T14" fmla="*/ 5 w 121"/>
                <a:gd name="T15" fmla="*/ 40 h 70"/>
                <a:gd name="T16" fmla="*/ 53 w 121"/>
                <a:gd name="T17" fmla="*/ 68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70">
                  <a:moveTo>
                    <a:pt x="53" y="68"/>
                  </a:moveTo>
                  <a:cubicBezTo>
                    <a:pt x="57" y="70"/>
                    <a:pt x="64" y="70"/>
                    <a:pt x="68" y="68"/>
                  </a:cubicBezTo>
                  <a:cubicBezTo>
                    <a:pt x="117" y="40"/>
                    <a:pt x="117" y="40"/>
                    <a:pt x="117" y="40"/>
                  </a:cubicBezTo>
                  <a:cubicBezTo>
                    <a:pt x="121" y="37"/>
                    <a:pt x="121" y="33"/>
                    <a:pt x="117" y="31"/>
                  </a:cubicBezTo>
                  <a:cubicBezTo>
                    <a:pt x="69" y="3"/>
                    <a:pt x="69" y="3"/>
                    <a:pt x="69" y="3"/>
                  </a:cubicBezTo>
                  <a:cubicBezTo>
                    <a:pt x="64" y="0"/>
                    <a:pt x="58" y="0"/>
                    <a:pt x="53" y="3"/>
                  </a:cubicBezTo>
                  <a:cubicBezTo>
                    <a:pt x="5" y="31"/>
                    <a:pt x="5" y="31"/>
                    <a:pt x="5" y="31"/>
                  </a:cubicBezTo>
                  <a:cubicBezTo>
                    <a:pt x="0" y="33"/>
                    <a:pt x="0" y="37"/>
                    <a:pt x="5" y="40"/>
                  </a:cubicBezTo>
                  <a:lnTo>
                    <a:pt x="53" y="68"/>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8" name="Freeform 58">
              <a:extLst>
                <a:ext uri="{FF2B5EF4-FFF2-40B4-BE49-F238E27FC236}">
                  <a16:creationId xmlns:a16="http://schemas.microsoft.com/office/drawing/2014/main" id="{03D20738-2697-CC40-9BBF-681C1D3A8F3B}"/>
                </a:ext>
              </a:extLst>
            </p:cNvPr>
            <p:cNvSpPr>
              <a:spLocks/>
            </p:cNvSpPr>
            <p:nvPr/>
          </p:nvSpPr>
          <p:spPr bwMode="auto">
            <a:xfrm>
              <a:off x="13847199" y="8697860"/>
              <a:ext cx="433388" cy="250825"/>
            </a:xfrm>
            <a:custGeom>
              <a:avLst/>
              <a:gdLst>
                <a:gd name="T0" fmla="*/ 52 w 157"/>
                <a:gd name="T1" fmla="*/ 88 h 91"/>
                <a:gd name="T2" fmla="*/ 68 w 157"/>
                <a:gd name="T3" fmla="*/ 88 h 91"/>
                <a:gd name="T4" fmla="*/ 153 w 157"/>
                <a:gd name="T5" fmla="*/ 39 h 91"/>
                <a:gd name="T6" fmla="*/ 153 w 157"/>
                <a:gd name="T7" fmla="*/ 30 h 91"/>
                <a:gd name="T8" fmla="*/ 105 w 157"/>
                <a:gd name="T9" fmla="*/ 2 h 91"/>
                <a:gd name="T10" fmla="*/ 89 w 157"/>
                <a:gd name="T11" fmla="*/ 2 h 91"/>
                <a:gd name="T12" fmla="*/ 4 w 157"/>
                <a:gd name="T13" fmla="*/ 52 h 91"/>
                <a:gd name="T14" fmla="*/ 4 w 157"/>
                <a:gd name="T15" fmla="*/ 60 h 91"/>
                <a:gd name="T16" fmla="*/ 52 w 157"/>
                <a:gd name="T17" fmla="*/ 88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7" h="91">
                  <a:moveTo>
                    <a:pt x="52" y="88"/>
                  </a:moveTo>
                  <a:cubicBezTo>
                    <a:pt x="57" y="91"/>
                    <a:pt x="63" y="91"/>
                    <a:pt x="68" y="88"/>
                  </a:cubicBezTo>
                  <a:cubicBezTo>
                    <a:pt x="153" y="39"/>
                    <a:pt x="153" y="39"/>
                    <a:pt x="153" y="39"/>
                  </a:cubicBezTo>
                  <a:cubicBezTo>
                    <a:pt x="157" y="37"/>
                    <a:pt x="157" y="33"/>
                    <a:pt x="153" y="30"/>
                  </a:cubicBezTo>
                  <a:cubicBezTo>
                    <a:pt x="105" y="2"/>
                    <a:pt x="105" y="2"/>
                    <a:pt x="105" y="2"/>
                  </a:cubicBezTo>
                  <a:cubicBezTo>
                    <a:pt x="100" y="0"/>
                    <a:pt x="94" y="0"/>
                    <a:pt x="89" y="2"/>
                  </a:cubicBezTo>
                  <a:cubicBezTo>
                    <a:pt x="4" y="52"/>
                    <a:pt x="4" y="52"/>
                    <a:pt x="4" y="52"/>
                  </a:cubicBezTo>
                  <a:cubicBezTo>
                    <a:pt x="0" y="54"/>
                    <a:pt x="0" y="58"/>
                    <a:pt x="4" y="60"/>
                  </a:cubicBezTo>
                  <a:lnTo>
                    <a:pt x="52" y="88"/>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9" name="Freeform 59">
              <a:extLst>
                <a:ext uri="{FF2B5EF4-FFF2-40B4-BE49-F238E27FC236}">
                  <a16:creationId xmlns:a16="http://schemas.microsoft.com/office/drawing/2014/main" id="{83A38889-0EB8-824E-8AAF-01D76CAF2226}"/>
                </a:ext>
              </a:extLst>
            </p:cNvPr>
            <p:cNvSpPr>
              <a:spLocks/>
            </p:cNvSpPr>
            <p:nvPr/>
          </p:nvSpPr>
          <p:spPr bwMode="auto">
            <a:xfrm>
              <a:off x="16079224" y="7237360"/>
              <a:ext cx="331788" cy="192088"/>
            </a:xfrm>
            <a:custGeom>
              <a:avLst/>
              <a:gdLst>
                <a:gd name="T0" fmla="*/ 52 w 120"/>
                <a:gd name="T1" fmla="*/ 68 h 70"/>
                <a:gd name="T2" fmla="*/ 68 w 120"/>
                <a:gd name="T3" fmla="*/ 68 h 70"/>
                <a:gd name="T4" fmla="*/ 116 w 120"/>
                <a:gd name="T5" fmla="*/ 40 h 70"/>
                <a:gd name="T6" fmla="*/ 116 w 120"/>
                <a:gd name="T7" fmla="*/ 31 h 70"/>
                <a:gd name="T8" fmla="*/ 68 w 120"/>
                <a:gd name="T9" fmla="*/ 3 h 70"/>
                <a:gd name="T10" fmla="*/ 53 w 120"/>
                <a:gd name="T11" fmla="*/ 3 h 70"/>
                <a:gd name="T12" fmla="*/ 4 w 120"/>
                <a:gd name="T13" fmla="*/ 31 h 70"/>
                <a:gd name="T14" fmla="*/ 4 w 120"/>
                <a:gd name="T15" fmla="*/ 40 h 70"/>
                <a:gd name="T16" fmla="*/ 52 w 120"/>
                <a:gd name="T17" fmla="*/ 68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0" h="70">
                  <a:moveTo>
                    <a:pt x="52" y="68"/>
                  </a:moveTo>
                  <a:cubicBezTo>
                    <a:pt x="56" y="70"/>
                    <a:pt x="63" y="70"/>
                    <a:pt x="68" y="68"/>
                  </a:cubicBezTo>
                  <a:cubicBezTo>
                    <a:pt x="116" y="40"/>
                    <a:pt x="116" y="40"/>
                    <a:pt x="116" y="40"/>
                  </a:cubicBezTo>
                  <a:cubicBezTo>
                    <a:pt x="120" y="37"/>
                    <a:pt x="120" y="33"/>
                    <a:pt x="116" y="31"/>
                  </a:cubicBezTo>
                  <a:cubicBezTo>
                    <a:pt x="68" y="3"/>
                    <a:pt x="68" y="3"/>
                    <a:pt x="68" y="3"/>
                  </a:cubicBezTo>
                  <a:cubicBezTo>
                    <a:pt x="64" y="0"/>
                    <a:pt x="57" y="0"/>
                    <a:pt x="53" y="3"/>
                  </a:cubicBezTo>
                  <a:cubicBezTo>
                    <a:pt x="4" y="31"/>
                    <a:pt x="4" y="31"/>
                    <a:pt x="4" y="31"/>
                  </a:cubicBezTo>
                  <a:cubicBezTo>
                    <a:pt x="0" y="33"/>
                    <a:pt x="0" y="37"/>
                    <a:pt x="4" y="40"/>
                  </a:cubicBezTo>
                  <a:lnTo>
                    <a:pt x="52" y="68"/>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0" name="Freeform 60">
              <a:extLst>
                <a:ext uri="{FF2B5EF4-FFF2-40B4-BE49-F238E27FC236}">
                  <a16:creationId xmlns:a16="http://schemas.microsoft.com/office/drawing/2014/main" id="{429EEF2C-6A10-CB43-B2C0-A3FBF4D17523}"/>
                </a:ext>
              </a:extLst>
            </p:cNvPr>
            <p:cNvSpPr>
              <a:spLocks/>
            </p:cNvSpPr>
            <p:nvPr/>
          </p:nvSpPr>
          <p:spPr bwMode="auto">
            <a:xfrm>
              <a:off x="14258362" y="8288285"/>
              <a:ext cx="331788" cy="193675"/>
            </a:xfrm>
            <a:custGeom>
              <a:avLst/>
              <a:gdLst>
                <a:gd name="T0" fmla="*/ 52 w 120"/>
                <a:gd name="T1" fmla="*/ 68 h 70"/>
                <a:gd name="T2" fmla="*/ 67 w 120"/>
                <a:gd name="T3" fmla="*/ 68 h 70"/>
                <a:gd name="T4" fmla="*/ 116 w 120"/>
                <a:gd name="T5" fmla="*/ 40 h 70"/>
                <a:gd name="T6" fmla="*/ 116 w 120"/>
                <a:gd name="T7" fmla="*/ 31 h 70"/>
                <a:gd name="T8" fmla="*/ 68 w 120"/>
                <a:gd name="T9" fmla="*/ 3 h 70"/>
                <a:gd name="T10" fmla="*/ 52 w 120"/>
                <a:gd name="T11" fmla="*/ 3 h 70"/>
                <a:gd name="T12" fmla="*/ 4 w 120"/>
                <a:gd name="T13" fmla="*/ 31 h 70"/>
                <a:gd name="T14" fmla="*/ 4 w 120"/>
                <a:gd name="T15" fmla="*/ 40 h 70"/>
                <a:gd name="T16" fmla="*/ 52 w 120"/>
                <a:gd name="T17" fmla="*/ 68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0" h="70">
                  <a:moveTo>
                    <a:pt x="52" y="68"/>
                  </a:moveTo>
                  <a:cubicBezTo>
                    <a:pt x="56" y="70"/>
                    <a:pt x="63" y="70"/>
                    <a:pt x="67" y="68"/>
                  </a:cubicBezTo>
                  <a:cubicBezTo>
                    <a:pt x="116" y="40"/>
                    <a:pt x="116" y="40"/>
                    <a:pt x="116" y="40"/>
                  </a:cubicBezTo>
                  <a:cubicBezTo>
                    <a:pt x="120" y="37"/>
                    <a:pt x="120" y="33"/>
                    <a:pt x="116" y="31"/>
                  </a:cubicBezTo>
                  <a:cubicBezTo>
                    <a:pt x="68" y="3"/>
                    <a:pt x="68" y="3"/>
                    <a:pt x="68" y="3"/>
                  </a:cubicBezTo>
                  <a:cubicBezTo>
                    <a:pt x="64" y="0"/>
                    <a:pt x="57" y="0"/>
                    <a:pt x="52" y="3"/>
                  </a:cubicBezTo>
                  <a:cubicBezTo>
                    <a:pt x="4" y="31"/>
                    <a:pt x="4" y="31"/>
                    <a:pt x="4" y="31"/>
                  </a:cubicBezTo>
                  <a:cubicBezTo>
                    <a:pt x="0" y="33"/>
                    <a:pt x="0" y="37"/>
                    <a:pt x="4" y="40"/>
                  </a:cubicBezTo>
                  <a:lnTo>
                    <a:pt x="52" y="68"/>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1" name="Freeform 61">
              <a:extLst>
                <a:ext uri="{FF2B5EF4-FFF2-40B4-BE49-F238E27FC236}">
                  <a16:creationId xmlns:a16="http://schemas.microsoft.com/office/drawing/2014/main" id="{719F1E7C-6AE7-5A47-AF59-18378BE91CDD}"/>
                </a:ext>
              </a:extLst>
            </p:cNvPr>
            <p:cNvSpPr>
              <a:spLocks/>
            </p:cNvSpPr>
            <p:nvPr/>
          </p:nvSpPr>
          <p:spPr bwMode="auto">
            <a:xfrm>
              <a:off x="13648762" y="8642298"/>
              <a:ext cx="333375" cy="190500"/>
            </a:xfrm>
            <a:custGeom>
              <a:avLst/>
              <a:gdLst>
                <a:gd name="T0" fmla="*/ 53 w 121"/>
                <a:gd name="T1" fmla="*/ 67 h 69"/>
                <a:gd name="T2" fmla="*/ 68 w 121"/>
                <a:gd name="T3" fmla="*/ 67 h 69"/>
                <a:gd name="T4" fmla="*/ 117 w 121"/>
                <a:gd name="T5" fmla="*/ 39 h 69"/>
                <a:gd name="T6" fmla="*/ 117 w 121"/>
                <a:gd name="T7" fmla="*/ 30 h 69"/>
                <a:gd name="T8" fmla="*/ 69 w 121"/>
                <a:gd name="T9" fmla="*/ 2 h 69"/>
                <a:gd name="T10" fmla="*/ 53 w 121"/>
                <a:gd name="T11" fmla="*/ 2 h 69"/>
                <a:gd name="T12" fmla="*/ 5 w 121"/>
                <a:gd name="T13" fmla="*/ 30 h 69"/>
                <a:gd name="T14" fmla="*/ 5 w 121"/>
                <a:gd name="T15" fmla="*/ 39 h 69"/>
                <a:gd name="T16" fmla="*/ 53 w 121"/>
                <a:gd name="T17" fmla="*/ 6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69">
                  <a:moveTo>
                    <a:pt x="53" y="67"/>
                  </a:moveTo>
                  <a:cubicBezTo>
                    <a:pt x="57" y="69"/>
                    <a:pt x="64" y="69"/>
                    <a:pt x="68" y="67"/>
                  </a:cubicBezTo>
                  <a:cubicBezTo>
                    <a:pt x="117" y="39"/>
                    <a:pt x="117" y="39"/>
                    <a:pt x="117" y="39"/>
                  </a:cubicBezTo>
                  <a:cubicBezTo>
                    <a:pt x="121" y="36"/>
                    <a:pt x="121" y="32"/>
                    <a:pt x="117" y="30"/>
                  </a:cubicBezTo>
                  <a:cubicBezTo>
                    <a:pt x="69" y="2"/>
                    <a:pt x="69" y="2"/>
                    <a:pt x="69" y="2"/>
                  </a:cubicBezTo>
                  <a:cubicBezTo>
                    <a:pt x="64" y="0"/>
                    <a:pt x="57" y="0"/>
                    <a:pt x="53" y="2"/>
                  </a:cubicBezTo>
                  <a:cubicBezTo>
                    <a:pt x="5" y="30"/>
                    <a:pt x="5" y="30"/>
                    <a:pt x="5" y="30"/>
                  </a:cubicBezTo>
                  <a:cubicBezTo>
                    <a:pt x="0" y="33"/>
                    <a:pt x="0" y="37"/>
                    <a:pt x="5" y="39"/>
                  </a:cubicBezTo>
                  <a:lnTo>
                    <a:pt x="53" y="67"/>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2" name="Freeform 62">
              <a:extLst>
                <a:ext uri="{FF2B5EF4-FFF2-40B4-BE49-F238E27FC236}">
                  <a16:creationId xmlns:a16="http://schemas.microsoft.com/office/drawing/2014/main" id="{E187CAAF-8A48-8748-BB78-C5C0E23F1AD2}"/>
                </a:ext>
              </a:extLst>
            </p:cNvPr>
            <p:cNvSpPr>
              <a:spLocks/>
            </p:cNvSpPr>
            <p:nvPr/>
          </p:nvSpPr>
          <p:spPr bwMode="auto">
            <a:xfrm>
              <a:off x="13853549" y="8523235"/>
              <a:ext cx="333375" cy="193675"/>
            </a:xfrm>
            <a:custGeom>
              <a:avLst/>
              <a:gdLst>
                <a:gd name="T0" fmla="*/ 52 w 121"/>
                <a:gd name="T1" fmla="*/ 68 h 70"/>
                <a:gd name="T2" fmla="*/ 68 w 121"/>
                <a:gd name="T3" fmla="*/ 68 h 70"/>
                <a:gd name="T4" fmla="*/ 116 w 121"/>
                <a:gd name="T5" fmla="*/ 39 h 70"/>
                <a:gd name="T6" fmla="*/ 116 w 121"/>
                <a:gd name="T7" fmla="*/ 31 h 70"/>
                <a:gd name="T8" fmla="*/ 68 w 121"/>
                <a:gd name="T9" fmla="*/ 3 h 70"/>
                <a:gd name="T10" fmla="*/ 53 w 121"/>
                <a:gd name="T11" fmla="*/ 3 h 70"/>
                <a:gd name="T12" fmla="*/ 4 w 121"/>
                <a:gd name="T13" fmla="*/ 31 h 70"/>
                <a:gd name="T14" fmla="*/ 4 w 121"/>
                <a:gd name="T15" fmla="*/ 40 h 70"/>
                <a:gd name="T16" fmla="*/ 52 w 121"/>
                <a:gd name="T17" fmla="*/ 68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70">
                  <a:moveTo>
                    <a:pt x="52" y="68"/>
                  </a:moveTo>
                  <a:cubicBezTo>
                    <a:pt x="56" y="70"/>
                    <a:pt x="63" y="70"/>
                    <a:pt x="68" y="68"/>
                  </a:cubicBezTo>
                  <a:cubicBezTo>
                    <a:pt x="116" y="39"/>
                    <a:pt x="116" y="39"/>
                    <a:pt x="116" y="39"/>
                  </a:cubicBezTo>
                  <a:cubicBezTo>
                    <a:pt x="121" y="37"/>
                    <a:pt x="121" y="33"/>
                    <a:pt x="116" y="31"/>
                  </a:cubicBezTo>
                  <a:cubicBezTo>
                    <a:pt x="68" y="3"/>
                    <a:pt x="68" y="3"/>
                    <a:pt x="68" y="3"/>
                  </a:cubicBezTo>
                  <a:cubicBezTo>
                    <a:pt x="64" y="0"/>
                    <a:pt x="57" y="0"/>
                    <a:pt x="53" y="3"/>
                  </a:cubicBezTo>
                  <a:cubicBezTo>
                    <a:pt x="4" y="31"/>
                    <a:pt x="4" y="31"/>
                    <a:pt x="4" y="31"/>
                  </a:cubicBezTo>
                  <a:cubicBezTo>
                    <a:pt x="0" y="33"/>
                    <a:pt x="0" y="37"/>
                    <a:pt x="4" y="40"/>
                  </a:cubicBezTo>
                  <a:lnTo>
                    <a:pt x="52" y="68"/>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3" name="Freeform 63">
              <a:extLst>
                <a:ext uri="{FF2B5EF4-FFF2-40B4-BE49-F238E27FC236}">
                  <a16:creationId xmlns:a16="http://schemas.microsoft.com/office/drawing/2014/main" id="{56BF140E-2CC0-054B-ACEC-58629476115B}"/>
                </a:ext>
              </a:extLst>
            </p:cNvPr>
            <p:cNvSpPr>
              <a:spLocks/>
            </p:cNvSpPr>
            <p:nvPr/>
          </p:nvSpPr>
          <p:spPr bwMode="auto">
            <a:xfrm>
              <a:off x="14055162" y="8407348"/>
              <a:ext cx="333375" cy="193675"/>
            </a:xfrm>
            <a:custGeom>
              <a:avLst/>
              <a:gdLst>
                <a:gd name="T0" fmla="*/ 53 w 121"/>
                <a:gd name="T1" fmla="*/ 67 h 70"/>
                <a:gd name="T2" fmla="*/ 68 w 121"/>
                <a:gd name="T3" fmla="*/ 67 h 70"/>
                <a:gd name="T4" fmla="*/ 117 w 121"/>
                <a:gd name="T5" fmla="*/ 39 h 70"/>
                <a:gd name="T6" fmla="*/ 117 w 121"/>
                <a:gd name="T7" fmla="*/ 30 h 70"/>
                <a:gd name="T8" fmla="*/ 68 w 121"/>
                <a:gd name="T9" fmla="*/ 2 h 70"/>
                <a:gd name="T10" fmla="*/ 53 w 121"/>
                <a:gd name="T11" fmla="*/ 2 h 70"/>
                <a:gd name="T12" fmla="*/ 4 w 121"/>
                <a:gd name="T13" fmla="*/ 30 h 70"/>
                <a:gd name="T14" fmla="*/ 4 w 121"/>
                <a:gd name="T15" fmla="*/ 39 h 70"/>
                <a:gd name="T16" fmla="*/ 53 w 121"/>
                <a:gd name="T17" fmla="*/ 6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70">
                  <a:moveTo>
                    <a:pt x="53" y="67"/>
                  </a:moveTo>
                  <a:cubicBezTo>
                    <a:pt x="57" y="70"/>
                    <a:pt x="64" y="70"/>
                    <a:pt x="68" y="67"/>
                  </a:cubicBezTo>
                  <a:cubicBezTo>
                    <a:pt x="117" y="39"/>
                    <a:pt x="117" y="39"/>
                    <a:pt x="117" y="39"/>
                  </a:cubicBezTo>
                  <a:cubicBezTo>
                    <a:pt x="121" y="37"/>
                    <a:pt x="121" y="33"/>
                    <a:pt x="117" y="30"/>
                  </a:cubicBezTo>
                  <a:cubicBezTo>
                    <a:pt x="68" y="2"/>
                    <a:pt x="68" y="2"/>
                    <a:pt x="68" y="2"/>
                  </a:cubicBezTo>
                  <a:cubicBezTo>
                    <a:pt x="64" y="0"/>
                    <a:pt x="57" y="0"/>
                    <a:pt x="53" y="2"/>
                  </a:cubicBezTo>
                  <a:cubicBezTo>
                    <a:pt x="4" y="30"/>
                    <a:pt x="4" y="30"/>
                    <a:pt x="4" y="30"/>
                  </a:cubicBezTo>
                  <a:cubicBezTo>
                    <a:pt x="0" y="33"/>
                    <a:pt x="0" y="37"/>
                    <a:pt x="4" y="39"/>
                  </a:cubicBezTo>
                  <a:lnTo>
                    <a:pt x="53" y="67"/>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4" name="Freeform 64">
              <a:extLst>
                <a:ext uri="{FF2B5EF4-FFF2-40B4-BE49-F238E27FC236}">
                  <a16:creationId xmlns:a16="http://schemas.microsoft.com/office/drawing/2014/main" id="{C8047200-E0AC-0245-8D39-7A7A70DB9711}"/>
                </a:ext>
              </a:extLst>
            </p:cNvPr>
            <p:cNvSpPr>
              <a:spLocks/>
            </p:cNvSpPr>
            <p:nvPr/>
          </p:nvSpPr>
          <p:spPr bwMode="auto">
            <a:xfrm>
              <a:off x="14459974" y="8172398"/>
              <a:ext cx="333375" cy="193675"/>
            </a:xfrm>
            <a:custGeom>
              <a:avLst/>
              <a:gdLst>
                <a:gd name="T0" fmla="*/ 52 w 121"/>
                <a:gd name="T1" fmla="*/ 67 h 70"/>
                <a:gd name="T2" fmla="*/ 68 w 121"/>
                <a:gd name="T3" fmla="*/ 67 h 70"/>
                <a:gd name="T4" fmla="*/ 116 w 121"/>
                <a:gd name="T5" fmla="*/ 39 h 70"/>
                <a:gd name="T6" fmla="*/ 116 w 121"/>
                <a:gd name="T7" fmla="*/ 30 h 70"/>
                <a:gd name="T8" fmla="*/ 68 w 121"/>
                <a:gd name="T9" fmla="*/ 3 h 70"/>
                <a:gd name="T10" fmla="*/ 53 w 121"/>
                <a:gd name="T11" fmla="*/ 3 h 70"/>
                <a:gd name="T12" fmla="*/ 4 w 121"/>
                <a:gd name="T13" fmla="*/ 31 h 70"/>
                <a:gd name="T14" fmla="*/ 4 w 121"/>
                <a:gd name="T15" fmla="*/ 40 h 70"/>
                <a:gd name="T16" fmla="*/ 52 w 121"/>
                <a:gd name="T17" fmla="*/ 6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70">
                  <a:moveTo>
                    <a:pt x="52" y="67"/>
                  </a:moveTo>
                  <a:cubicBezTo>
                    <a:pt x="57" y="70"/>
                    <a:pt x="63" y="70"/>
                    <a:pt x="68" y="67"/>
                  </a:cubicBezTo>
                  <a:cubicBezTo>
                    <a:pt x="116" y="39"/>
                    <a:pt x="116" y="39"/>
                    <a:pt x="116" y="39"/>
                  </a:cubicBezTo>
                  <a:cubicBezTo>
                    <a:pt x="121" y="37"/>
                    <a:pt x="121" y="33"/>
                    <a:pt x="116" y="30"/>
                  </a:cubicBezTo>
                  <a:cubicBezTo>
                    <a:pt x="68" y="3"/>
                    <a:pt x="68" y="3"/>
                    <a:pt x="68" y="3"/>
                  </a:cubicBezTo>
                  <a:cubicBezTo>
                    <a:pt x="64" y="0"/>
                    <a:pt x="57" y="0"/>
                    <a:pt x="53" y="3"/>
                  </a:cubicBezTo>
                  <a:cubicBezTo>
                    <a:pt x="4" y="31"/>
                    <a:pt x="4" y="31"/>
                    <a:pt x="4" y="31"/>
                  </a:cubicBezTo>
                  <a:cubicBezTo>
                    <a:pt x="0" y="33"/>
                    <a:pt x="0" y="37"/>
                    <a:pt x="4" y="40"/>
                  </a:cubicBezTo>
                  <a:lnTo>
                    <a:pt x="52" y="67"/>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5" name="Freeform 65">
              <a:extLst>
                <a:ext uri="{FF2B5EF4-FFF2-40B4-BE49-F238E27FC236}">
                  <a16:creationId xmlns:a16="http://schemas.microsoft.com/office/drawing/2014/main" id="{2E63028C-BECA-3B43-977D-5E9BA68655F8}"/>
                </a:ext>
              </a:extLst>
            </p:cNvPr>
            <p:cNvSpPr>
              <a:spLocks/>
            </p:cNvSpPr>
            <p:nvPr/>
          </p:nvSpPr>
          <p:spPr bwMode="auto">
            <a:xfrm>
              <a:off x="14661587" y="8056510"/>
              <a:ext cx="333375" cy="193675"/>
            </a:xfrm>
            <a:custGeom>
              <a:avLst/>
              <a:gdLst>
                <a:gd name="T0" fmla="*/ 52 w 121"/>
                <a:gd name="T1" fmla="*/ 67 h 70"/>
                <a:gd name="T2" fmla="*/ 68 w 121"/>
                <a:gd name="T3" fmla="*/ 67 h 70"/>
                <a:gd name="T4" fmla="*/ 116 w 121"/>
                <a:gd name="T5" fmla="*/ 39 h 70"/>
                <a:gd name="T6" fmla="*/ 116 w 121"/>
                <a:gd name="T7" fmla="*/ 30 h 70"/>
                <a:gd name="T8" fmla="*/ 68 w 121"/>
                <a:gd name="T9" fmla="*/ 2 h 70"/>
                <a:gd name="T10" fmla="*/ 53 w 121"/>
                <a:gd name="T11" fmla="*/ 2 h 70"/>
                <a:gd name="T12" fmla="*/ 4 w 121"/>
                <a:gd name="T13" fmla="*/ 31 h 70"/>
                <a:gd name="T14" fmla="*/ 4 w 121"/>
                <a:gd name="T15" fmla="*/ 39 h 70"/>
                <a:gd name="T16" fmla="*/ 52 w 121"/>
                <a:gd name="T17" fmla="*/ 6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70">
                  <a:moveTo>
                    <a:pt x="52" y="67"/>
                  </a:moveTo>
                  <a:cubicBezTo>
                    <a:pt x="57" y="70"/>
                    <a:pt x="63" y="70"/>
                    <a:pt x="68" y="67"/>
                  </a:cubicBezTo>
                  <a:cubicBezTo>
                    <a:pt x="116" y="39"/>
                    <a:pt x="116" y="39"/>
                    <a:pt x="116" y="39"/>
                  </a:cubicBezTo>
                  <a:cubicBezTo>
                    <a:pt x="121" y="37"/>
                    <a:pt x="121" y="33"/>
                    <a:pt x="116" y="30"/>
                  </a:cubicBezTo>
                  <a:cubicBezTo>
                    <a:pt x="68" y="2"/>
                    <a:pt x="68" y="2"/>
                    <a:pt x="68" y="2"/>
                  </a:cubicBezTo>
                  <a:cubicBezTo>
                    <a:pt x="64" y="0"/>
                    <a:pt x="57" y="0"/>
                    <a:pt x="53" y="2"/>
                  </a:cubicBezTo>
                  <a:cubicBezTo>
                    <a:pt x="4" y="31"/>
                    <a:pt x="4" y="31"/>
                    <a:pt x="4" y="31"/>
                  </a:cubicBezTo>
                  <a:cubicBezTo>
                    <a:pt x="0" y="33"/>
                    <a:pt x="0" y="37"/>
                    <a:pt x="4" y="39"/>
                  </a:cubicBezTo>
                  <a:lnTo>
                    <a:pt x="52" y="67"/>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6" name="Freeform 66">
              <a:extLst>
                <a:ext uri="{FF2B5EF4-FFF2-40B4-BE49-F238E27FC236}">
                  <a16:creationId xmlns:a16="http://schemas.microsoft.com/office/drawing/2014/main" id="{01398398-91DA-BD45-915B-6A2A65F769DB}"/>
                </a:ext>
              </a:extLst>
            </p:cNvPr>
            <p:cNvSpPr>
              <a:spLocks/>
            </p:cNvSpPr>
            <p:nvPr/>
          </p:nvSpPr>
          <p:spPr bwMode="auto">
            <a:xfrm>
              <a:off x="14863199" y="7940623"/>
              <a:ext cx="333375" cy="190500"/>
            </a:xfrm>
            <a:custGeom>
              <a:avLst/>
              <a:gdLst>
                <a:gd name="T0" fmla="*/ 53 w 121"/>
                <a:gd name="T1" fmla="*/ 67 h 69"/>
                <a:gd name="T2" fmla="*/ 68 w 121"/>
                <a:gd name="T3" fmla="*/ 67 h 69"/>
                <a:gd name="T4" fmla="*/ 117 w 121"/>
                <a:gd name="T5" fmla="*/ 39 h 69"/>
                <a:gd name="T6" fmla="*/ 117 w 121"/>
                <a:gd name="T7" fmla="*/ 30 h 69"/>
                <a:gd name="T8" fmla="*/ 69 w 121"/>
                <a:gd name="T9" fmla="*/ 2 h 69"/>
                <a:gd name="T10" fmla="*/ 53 w 121"/>
                <a:gd name="T11" fmla="*/ 2 h 69"/>
                <a:gd name="T12" fmla="*/ 4 w 121"/>
                <a:gd name="T13" fmla="*/ 30 h 69"/>
                <a:gd name="T14" fmla="*/ 4 w 121"/>
                <a:gd name="T15" fmla="*/ 39 h 69"/>
                <a:gd name="T16" fmla="*/ 53 w 121"/>
                <a:gd name="T17" fmla="*/ 6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69">
                  <a:moveTo>
                    <a:pt x="53" y="67"/>
                  </a:moveTo>
                  <a:cubicBezTo>
                    <a:pt x="57" y="69"/>
                    <a:pt x="64" y="69"/>
                    <a:pt x="68" y="67"/>
                  </a:cubicBezTo>
                  <a:cubicBezTo>
                    <a:pt x="117" y="39"/>
                    <a:pt x="117" y="39"/>
                    <a:pt x="117" y="39"/>
                  </a:cubicBezTo>
                  <a:cubicBezTo>
                    <a:pt x="121" y="36"/>
                    <a:pt x="121" y="32"/>
                    <a:pt x="117" y="30"/>
                  </a:cubicBezTo>
                  <a:cubicBezTo>
                    <a:pt x="69" y="2"/>
                    <a:pt x="69" y="2"/>
                    <a:pt x="69" y="2"/>
                  </a:cubicBezTo>
                  <a:cubicBezTo>
                    <a:pt x="64" y="0"/>
                    <a:pt x="57" y="0"/>
                    <a:pt x="53" y="2"/>
                  </a:cubicBezTo>
                  <a:cubicBezTo>
                    <a:pt x="4" y="30"/>
                    <a:pt x="4" y="30"/>
                    <a:pt x="4" y="30"/>
                  </a:cubicBezTo>
                  <a:cubicBezTo>
                    <a:pt x="0" y="33"/>
                    <a:pt x="0" y="37"/>
                    <a:pt x="4" y="39"/>
                  </a:cubicBezTo>
                  <a:lnTo>
                    <a:pt x="53" y="67"/>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7" name="Freeform 67">
              <a:extLst>
                <a:ext uri="{FF2B5EF4-FFF2-40B4-BE49-F238E27FC236}">
                  <a16:creationId xmlns:a16="http://schemas.microsoft.com/office/drawing/2014/main" id="{66F521D7-CE79-BC46-8B64-797A35F03E4C}"/>
                </a:ext>
              </a:extLst>
            </p:cNvPr>
            <p:cNvSpPr>
              <a:spLocks/>
            </p:cNvSpPr>
            <p:nvPr/>
          </p:nvSpPr>
          <p:spPr bwMode="auto">
            <a:xfrm>
              <a:off x="15066399" y="7821560"/>
              <a:ext cx="331788" cy="193675"/>
            </a:xfrm>
            <a:custGeom>
              <a:avLst/>
              <a:gdLst>
                <a:gd name="T0" fmla="*/ 52 w 120"/>
                <a:gd name="T1" fmla="*/ 68 h 70"/>
                <a:gd name="T2" fmla="*/ 68 w 120"/>
                <a:gd name="T3" fmla="*/ 68 h 70"/>
                <a:gd name="T4" fmla="*/ 116 w 120"/>
                <a:gd name="T5" fmla="*/ 39 h 70"/>
                <a:gd name="T6" fmla="*/ 116 w 120"/>
                <a:gd name="T7" fmla="*/ 31 h 70"/>
                <a:gd name="T8" fmla="*/ 68 w 120"/>
                <a:gd name="T9" fmla="*/ 3 h 70"/>
                <a:gd name="T10" fmla="*/ 53 w 120"/>
                <a:gd name="T11" fmla="*/ 3 h 70"/>
                <a:gd name="T12" fmla="*/ 4 w 120"/>
                <a:gd name="T13" fmla="*/ 31 h 70"/>
                <a:gd name="T14" fmla="*/ 4 w 120"/>
                <a:gd name="T15" fmla="*/ 40 h 70"/>
                <a:gd name="T16" fmla="*/ 52 w 120"/>
                <a:gd name="T17" fmla="*/ 68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0" h="70">
                  <a:moveTo>
                    <a:pt x="52" y="68"/>
                  </a:moveTo>
                  <a:cubicBezTo>
                    <a:pt x="56" y="70"/>
                    <a:pt x="63" y="70"/>
                    <a:pt x="68" y="68"/>
                  </a:cubicBezTo>
                  <a:cubicBezTo>
                    <a:pt x="116" y="39"/>
                    <a:pt x="116" y="39"/>
                    <a:pt x="116" y="39"/>
                  </a:cubicBezTo>
                  <a:cubicBezTo>
                    <a:pt x="120" y="37"/>
                    <a:pt x="120" y="33"/>
                    <a:pt x="116" y="31"/>
                  </a:cubicBezTo>
                  <a:cubicBezTo>
                    <a:pt x="68" y="3"/>
                    <a:pt x="68" y="3"/>
                    <a:pt x="68" y="3"/>
                  </a:cubicBezTo>
                  <a:cubicBezTo>
                    <a:pt x="64" y="0"/>
                    <a:pt x="57" y="0"/>
                    <a:pt x="53" y="3"/>
                  </a:cubicBezTo>
                  <a:cubicBezTo>
                    <a:pt x="4" y="31"/>
                    <a:pt x="4" y="31"/>
                    <a:pt x="4" y="31"/>
                  </a:cubicBezTo>
                  <a:cubicBezTo>
                    <a:pt x="0" y="33"/>
                    <a:pt x="0" y="37"/>
                    <a:pt x="4" y="40"/>
                  </a:cubicBezTo>
                  <a:lnTo>
                    <a:pt x="52" y="68"/>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8" name="Freeform 68">
              <a:extLst>
                <a:ext uri="{FF2B5EF4-FFF2-40B4-BE49-F238E27FC236}">
                  <a16:creationId xmlns:a16="http://schemas.microsoft.com/office/drawing/2014/main" id="{B51A03AA-9822-9B48-ADF4-EE7C4BB83AC7}"/>
                </a:ext>
              </a:extLst>
            </p:cNvPr>
            <p:cNvSpPr>
              <a:spLocks/>
            </p:cNvSpPr>
            <p:nvPr/>
          </p:nvSpPr>
          <p:spPr bwMode="auto">
            <a:xfrm>
              <a:off x="15469624" y="7588198"/>
              <a:ext cx="334963" cy="192088"/>
            </a:xfrm>
            <a:custGeom>
              <a:avLst/>
              <a:gdLst>
                <a:gd name="T0" fmla="*/ 53 w 121"/>
                <a:gd name="T1" fmla="*/ 68 h 70"/>
                <a:gd name="T2" fmla="*/ 68 w 121"/>
                <a:gd name="T3" fmla="*/ 68 h 70"/>
                <a:gd name="T4" fmla="*/ 117 w 121"/>
                <a:gd name="T5" fmla="*/ 40 h 70"/>
                <a:gd name="T6" fmla="*/ 117 w 121"/>
                <a:gd name="T7" fmla="*/ 31 h 70"/>
                <a:gd name="T8" fmla="*/ 69 w 121"/>
                <a:gd name="T9" fmla="*/ 3 h 70"/>
                <a:gd name="T10" fmla="*/ 53 w 121"/>
                <a:gd name="T11" fmla="*/ 3 h 70"/>
                <a:gd name="T12" fmla="*/ 5 w 121"/>
                <a:gd name="T13" fmla="*/ 31 h 70"/>
                <a:gd name="T14" fmla="*/ 5 w 121"/>
                <a:gd name="T15" fmla="*/ 40 h 70"/>
                <a:gd name="T16" fmla="*/ 53 w 121"/>
                <a:gd name="T17" fmla="*/ 68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70">
                  <a:moveTo>
                    <a:pt x="53" y="68"/>
                  </a:moveTo>
                  <a:cubicBezTo>
                    <a:pt x="57" y="70"/>
                    <a:pt x="64" y="70"/>
                    <a:pt x="68" y="68"/>
                  </a:cubicBezTo>
                  <a:cubicBezTo>
                    <a:pt x="117" y="40"/>
                    <a:pt x="117" y="40"/>
                    <a:pt x="117" y="40"/>
                  </a:cubicBezTo>
                  <a:cubicBezTo>
                    <a:pt x="121" y="37"/>
                    <a:pt x="121" y="33"/>
                    <a:pt x="117" y="31"/>
                  </a:cubicBezTo>
                  <a:cubicBezTo>
                    <a:pt x="69" y="3"/>
                    <a:pt x="69" y="3"/>
                    <a:pt x="69" y="3"/>
                  </a:cubicBezTo>
                  <a:cubicBezTo>
                    <a:pt x="64" y="0"/>
                    <a:pt x="58" y="0"/>
                    <a:pt x="53" y="3"/>
                  </a:cubicBezTo>
                  <a:cubicBezTo>
                    <a:pt x="5" y="31"/>
                    <a:pt x="5" y="31"/>
                    <a:pt x="5" y="31"/>
                  </a:cubicBezTo>
                  <a:cubicBezTo>
                    <a:pt x="0" y="33"/>
                    <a:pt x="0" y="37"/>
                    <a:pt x="5" y="40"/>
                  </a:cubicBezTo>
                  <a:lnTo>
                    <a:pt x="53" y="68"/>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9" name="Freeform 69">
              <a:extLst>
                <a:ext uri="{FF2B5EF4-FFF2-40B4-BE49-F238E27FC236}">
                  <a16:creationId xmlns:a16="http://schemas.microsoft.com/office/drawing/2014/main" id="{F6FA320E-3A2C-994D-B217-BECFB703B7EA}"/>
                </a:ext>
              </a:extLst>
            </p:cNvPr>
            <p:cNvSpPr>
              <a:spLocks/>
            </p:cNvSpPr>
            <p:nvPr/>
          </p:nvSpPr>
          <p:spPr bwMode="auto">
            <a:xfrm>
              <a:off x="15674412" y="7472310"/>
              <a:ext cx="333375" cy="192088"/>
            </a:xfrm>
            <a:custGeom>
              <a:avLst/>
              <a:gdLst>
                <a:gd name="T0" fmla="*/ 52 w 121"/>
                <a:gd name="T1" fmla="*/ 67 h 70"/>
                <a:gd name="T2" fmla="*/ 68 w 121"/>
                <a:gd name="T3" fmla="*/ 67 h 70"/>
                <a:gd name="T4" fmla="*/ 116 w 121"/>
                <a:gd name="T5" fmla="*/ 39 h 70"/>
                <a:gd name="T6" fmla="*/ 116 w 121"/>
                <a:gd name="T7" fmla="*/ 30 h 70"/>
                <a:gd name="T8" fmla="*/ 68 w 121"/>
                <a:gd name="T9" fmla="*/ 3 h 70"/>
                <a:gd name="T10" fmla="*/ 53 w 121"/>
                <a:gd name="T11" fmla="*/ 3 h 70"/>
                <a:gd name="T12" fmla="*/ 4 w 121"/>
                <a:gd name="T13" fmla="*/ 31 h 70"/>
                <a:gd name="T14" fmla="*/ 4 w 121"/>
                <a:gd name="T15" fmla="*/ 40 h 70"/>
                <a:gd name="T16" fmla="*/ 52 w 121"/>
                <a:gd name="T17" fmla="*/ 6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70">
                  <a:moveTo>
                    <a:pt x="52" y="67"/>
                  </a:moveTo>
                  <a:cubicBezTo>
                    <a:pt x="57" y="70"/>
                    <a:pt x="63" y="70"/>
                    <a:pt x="68" y="67"/>
                  </a:cubicBezTo>
                  <a:cubicBezTo>
                    <a:pt x="116" y="39"/>
                    <a:pt x="116" y="39"/>
                    <a:pt x="116" y="39"/>
                  </a:cubicBezTo>
                  <a:cubicBezTo>
                    <a:pt x="121" y="37"/>
                    <a:pt x="121" y="33"/>
                    <a:pt x="116" y="30"/>
                  </a:cubicBezTo>
                  <a:cubicBezTo>
                    <a:pt x="68" y="3"/>
                    <a:pt x="68" y="3"/>
                    <a:pt x="68" y="3"/>
                  </a:cubicBezTo>
                  <a:cubicBezTo>
                    <a:pt x="64" y="0"/>
                    <a:pt x="57" y="0"/>
                    <a:pt x="53" y="3"/>
                  </a:cubicBezTo>
                  <a:cubicBezTo>
                    <a:pt x="4" y="31"/>
                    <a:pt x="4" y="31"/>
                    <a:pt x="4" y="31"/>
                  </a:cubicBezTo>
                  <a:cubicBezTo>
                    <a:pt x="0" y="33"/>
                    <a:pt x="0" y="37"/>
                    <a:pt x="4" y="40"/>
                  </a:cubicBezTo>
                  <a:lnTo>
                    <a:pt x="52" y="67"/>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0" name="Freeform 70">
              <a:extLst>
                <a:ext uri="{FF2B5EF4-FFF2-40B4-BE49-F238E27FC236}">
                  <a16:creationId xmlns:a16="http://schemas.microsoft.com/office/drawing/2014/main" id="{C4661E73-36E9-794B-BD17-3B9031CA8040}"/>
                </a:ext>
              </a:extLst>
            </p:cNvPr>
            <p:cNvSpPr>
              <a:spLocks/>
            </p:cNvSpPr>
            <p:nvPr/>
          </p:nvSpPr>
          <p:spPr bwMode="auto">
            <a:xfrm>
              <a:off x="16276074" y="7059560"/>
              <a:ext cx="441325" cy="257175"/>
            </a:xfrm>
            <a:custGeom>
              <a:avLst/>
              <a:gdLst>
                <a:gd name="T0" fmla="*/ 52 w 160"/>
                <a:gd name="T1" fmla="*/ 91 h 93"/>
                <a:gd name="T2" fmla="*/ 68 w 160"/>
                <a:gd name="T3" fmla="*/ 90 h 93"/>
                <a:gd name="T4" fmla="*/ 156 w 160"/>
                <a:gd name="T5" fmla="*/ 40 h 93"/>
                <a:gd name="T6" fmla="*/ 156 w 160"/>
                <a:gd name="T7" fmla="*/ 31 h 93"/>
                <a:gd name="T8" fmla="*/ 108 w 160"/>
                <a:gd name="T9" fmla="*/ 3 h 93"/>
                <a:gd name="T10" fmla="*/ 92 w 160"/>
                <a:gd name="T11" fmla="*/ 3 h 93"/>
                <a:gd name="T12" fmla="*/ 4 w 160"/>
                <a:gd name="T13" fmla="*/ 54 h 93"/>
                <a:gd name="T14" fmla="*/ 4 w 160"/>
                <a:gd name="T15" fmla="*/ 63 h 93"/>
                <a:gd name="T16" fmla="*/ 52 w 160"/>
                <a:gd name="T17" fmla="*/ 91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93">
                  <a:moveTo>
                    <a:pt x="52" y="91"/>
                  </a:moveTo>
                  <a:cubicBezTo>
                    <a:pt x="57" y="93"/>
                    <a:pt x="64" y="93"/>
                    <a:pt x="68" y="90"/>
                  </a:cubicBezTo>
                  <a:cubicBezTo>
                    <a:pt x="156" y="40"/>
                    <a:pt x="156" y="40"/>
                    <a:pt x="156" y="40"/>
                  </a:cubicBezTo>
                  <a:cubicBezTo>
                    <a:pt x="160" y="37"/>
                    <a:pt x="160" y="33"/>
                    <a:pt x="156" y="31"/>
                  </a:cubicBezTo>
                  <a:cubicBezTo>
                    <a:pt x="108" y="3"/>
                    <a:pt x="108" y="3"/>
                    <a:pt x="108" y="3"/>
                  </a:cubicBezTo>
                  <a:cubicBezTo>
                    <a:pt x="104" y="0"/>
                    <a:pt x="97" y="0"/>
                    <a:pt x="92" y="3"/>
                  </a:cubicBezTo>
                  <a:cubicBezTo>
                    <a:pt x="4" y="54"/>
                    <a:pt x="4" y="54"/>
                    <a:pt x="4" y="54"/>
                  </a:cubicBezTo>
                  <a:cubicBezTo>
                    <a:pt x="0" y="56"/>
                    <a:pt x="0" y="60"/>
                    <a:pt x="4" y="63"/>
                  </a:cubicBezTo>
                  <a:lnTo>
                    <a:pt x="52" y="91"/>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1" name="Freeform 71">
              <a:extLst>
                <a:ext uri="{FF2B5EF4-FFF2-40B4-BE49-F238E27FC236}">
                  <a16:creationId xmlns:a16="http://schemas.microsoft.com/office/drawing/2014/main" id="{CBC7F590-CD9F-8A48-9D19-B60589E2520B}"/>
                </a:ext>
              </a:extLst>
            </p:cNvPr>
            <p:cNvSpPr>
              <a:spLocks/>
            </p:cNvSpPr>
            <p:nvPr/>
          </p:nvSpPr>
          <p:spPr bwMode="auto">
            <a:xfrm>
              <a:off x="14766362" y="7831085"/>
              <a:ext cx="287338" cy="165100"/>
            </a:xfrm>
            <a:custGeom>
              <a:avLst/>
              <a:gdLst>
                <a:gd name="T0" fmla="*/ 100 w 104"/>
                <a:gd name="T1" fmla="*/ 18 h 60"/>
                <a:gd name="T2" fmla="*/ 100 w 104"/>
                <a:gd name="T3" fmla="*/ 27 h 60"/>
                <a:gd name="T4" fmla="*/ 47 w 104"/>
                <a:gd name="T5" fmla="*/ 58 h 60"/>
                <a:gd name="T6" fmla="*/ 31 w 104"/>
                <a:gd name="T7" fmla="*/ 58 h 60"/>
                <a:gd name="T8" fmla="*/ 4 w 104"/>
                <a:gd name="T9" fmla="*/ 42 h 60"/>
                <a:gd name="T10" fmla="*/ 4 w 104"/>
                <a:gd name="T11" fmla="*/ 33 h 60"/>
                <a:gd name="T12" fmla="*/ 58 w 104"/>
                <a:gd name="T13" fmla="*/ 2 h 60"/>
                <a:gd name="T14" fmla="*/ 73 w 104"/>
                <a:gd name="T15" fmla="*/ 2 h 60"/>
                <a:gd name="T16" fmla="*/ 100 w 104"/>
                <a:gd name="T17" fmla="*/ 1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4" h="60">
                  <a:moveTo>
                    <a:pt x="100" y="18"/>
                  </a:moveTo>
                  <a:cubicBezTo>
                    <a:pt x="104" y="20"/>
                    <a:pt x="104" y="24"/>
                    <a:pt x="100" y="27"/>
                  </a:cubicBezTo>
                  <a:cubicBezTo>
                    <a:pt x="47" y="58"/>
                    <a:pt x="47" y="58"/>
                    <a:pt x="47" y="58"/>
                  </a:cubicBezTo>
                  <a:cubicBezTo>
                    <a:pt x="43" y="60"/>
                    <a:pt x="36" y="60"/>
                    <a:pt x="31" y="58"/>
                  </a:cubicBezTo>
                  <a:cubicBezTo>
                    <a:pt x="4" y="42"/>
                    <a:pt x="4" y="42"/>
                    <a:pt x="4" y="42"/>
                  </a:cubicBezTo>
                  <a:cubicBezTo>
                    <a:pt x="0" y="39"/>
                    <a:pt x="0" y="35"/>
                    <a:pt x="4" y="33"/>
                  </a:cubicBezTo>
                  <a:cubicBezTo>
                    <a:pt x="58" y="2"/>
                    <a:pt x="58" y="2"/>
                    <a:pt x="58" y="2"/>
                  </a:cubicBezTo>
                  <a:cubicBezTo>
                    <a:pt x="62" y="0"/>
                    <a:pt x="69" y="0"/>
                    <a:pt x="73" y="2"/>
                  </a:cubicBezTo>
                  <a:lnTo>
                    <a:pt x="100" y="18"/>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2" name="Freeform 72">
              <a:extLst>
                <a:ext uri="{FF2B5EF4-FFF2-40B4-BE49-F238E27FC236}">
                  <a16:creationId xmlns:a16="http://schemas.microsoft.com/office/drawing/2014/main" id="{E40D259E-CA6C-7542-A94F-AA2E048F17C0}"/>
                </a:ext>
              </a:extLst>
            </p:cNvPr>
            <p:cNvSpPr>
              <a:spLocks/>
            </p:cNvSpPr>
            <p:nvPr/>
          </p:nvSpPr>
          <p:spPr bwMode="auto">
            <a:xfrm>
              <a:off x="14559987" y="7948560"/>
              <a:ext cx="285750" cy="166688"/>
            </a:xfrm>
            <a:custGeom>
              <a:avLst/>
              <a:gdLst>
                <a:gd name="T0" fmla="*/ 100 w 104"/>
                <a:gd name="T1" fmla="*/ 18 h 60"/>
                <a:gd name="T2" fmla="*/ 100 w 104"/>
                <a:gd name="T3" fmla="*/ 27 h 60"/>
                <a:gd name="T4" fmla="*/ 47 w 104"/>
                <a:gd name="T5" fmla="*/ 58 h 60"/>
                <a:gd name="T6" fmla="*/ 31 w 104"/>
                <a:gd name="T7" fmla="*/ 58 h 60"/>
                <a:gd name="T8" fmla="*/ 4 w 104"/>
                <a:gd name="T9" fmla="*/ 42 h 60"/>
                <a:gd name="T10" fmla="*/ 4 w 104"/>
                <a:gd name="T11" fmla="*/ 33 h 60"/>
                <a:gd name="T12" fmla="*/ 58 w 104"/>
                <a:gd name="T13" fmla="*/ 2 h 60"/>
                <a:gd name="T14" fmla="*/ 73 w 104"/>
                <a:gd name="T15" fmla="*/ 2 h 60"/>
                <a:gd name="T16" fmla="*/ 100 w 104"/>
                <a:gd name="T17" fmla="*/ 1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4" h="60">
                  <a:moveTo>
                    <a:pt x="100" y="18"/>
                  </a:moveTo>
                  <a:cubicBezTo>
                    <a:pt x="104" y="21"/>
                    <a:pt x="104" y="25"/>
                    <a:pt x="100" y="27"/>
                  </a:cubicBezTo>
                  <a:cubicBezTo>
                    <a:pt x="47" y="58"/>
                    <a:pt x="47" y="58"/>
                    <a:pt x="47" y="58"/>
                  </a:cubicBezTo>
                  <a:cubicBezTo>
                    <a:pt x="43" y="60"/>
                    <a:pt x="36" y="60"/>
                    <a:pt x="31" y="58"/>
                  </a:cubicBezTo>
                  <a:cubicBezTo>
                    <a:pt x="4" y="42"/>
                    <a:pt x="4" y="42"/>
                    <a:pt x="4" y="42"/>
                  </a:cubicBezTo>
                  <a:cubicBezTo>
                    <a:pt x="0" y="40"/>
                    <a:pt x="0" y="36"/>
                    <a:pt x="4" y="33"/>
                  </a:cubicBezTo>
                  <a:cubicBezTo>
                    <a:pt x="58" y="2"/>
                    <a:pt x="58" y="2"/>
                    <a:pt x="58" y="2"/>
                  </a:cubicBezTo>
                  <a:cubicBezTo>
                    <a:pt x="62" y="0"/>
                    <a:pt x="69" y="0"/>
                    <a:pt x="73" y="2"/>
                  </a:cubicBezTo>
                  <a:lnTo>
                    <a:pt x="100" y="18"/>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3" name="Freeform 73">
              <a:extLst>
                <a:ext uri="{FF2B5EF4-FFF2-40B4-BE49-F238E27FC236}">
                  <a16:creationId xmlns:a16="http://schemas.microsoft.com/office/drawing/2014/main" id="{A0D374E2-B426-DB49-9820-6F709EA7E8AD}"/>
                </a:ext>
              </a:extLst>
            </p:cNvPr>
            <p:cNvSpPr>
              <a:spLocks/>
            </p:cNvSpPr>
            <p:nvPr/>
          </p:nvSpPr>
          <p:spPr bwMode="auto">
            <a:xfrm>
              <a:off x="13510649" y="8556573"/>
              <a:ext cx="287338" cy="166688"/>
            </a:xfrm>
            <a:custGeom>
              <a:avLst/>
              <a:gdLst>
                <a:gd name="T0" fmla="*/ 100 w 104"/>
                <a:gd name="T1" fmla="*/ 18 h 60"/>
                <a:gd name="T2" fmla="*/ 100 w 104"/>
                <a:gd name="T3" fmla="*/ 27 h 60"/>
                <a:gd name="T4" fmla="*/ 46 w 104"/>
                <a:gd name="T5" fmla="*/ 58 h 60"/>
                <a:gd name="T6" fmla="*/ 31 w 104"/>
                <a:gd name="T7" fmla="*/ 58 h 60"/>
                <a:gd name="T8" fmla="*/ 4 w 104"/>
                <a:gd name="T9" fmla="*/ 42 h 60"/>
                <a:gd name="T10" fmla="*/ 4 w 104"/>
                <a:gd name="T11" fmla="*/ 33 h 60"/>
                <a:gd name="T12" fmla="*/ 57 w 104"/>
                <a:gd name="T13" fmla="*/ 2 h 60"/>
                <a:gd name="T14" fmla="*/ 73 w 104"/>
                <a:gd name="T15" fmla="*/ 2 h 60"/>
                <a:gd name="T16" fmla="*/ 100 w 104"/>
                <a:gd name="T17" fmla="*/ 1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4" h="60">
                  <a:moveTo>
                    <a:pt x="100" y="18"/>
                  </a:moveTo>
                  <a:cubicBezTo>
                    <a:pt x="104" y="20"/>
                    <a:pt x="104" y="24"/>
                    <a:pt x="100" y="27"/>
                  </a:cubicBezTo>
                  <a:cubicBezTo>
                    <a:pt x="46" y="58"/>
                    <a:pt x="46" y="58"/>
                    <a:pt x="46" y="58"/>
                  </a:cubicBezTo>
                  <a:cubicBezTo>
                    <a:pt x="42" y="60"/>
                    <a:pt x="35" y="60"/>
                    <a:pt x="31" y="58"/>
                  </a:cubicBezTo>
                  <a:cubicBezTo>
                    <a:pt x="4" y="42"/>
                    <a:pt x="4" y="42"/>
                    <a:pt x="4" y="42"/>
                  </a:cubicBezTo>
                  <a:cubicBezTo>
                    <a:pt x="0" y="39"/>
                    <a:pt x="0" y="35"/>
                    <a:pt x="4" y="33"/>
                  </a:cubicBezTo>
                  <a:cubicBezTo>
                    <a:pt x="57" y="2"/>
                    <a:pt x="57" y="2"/>
                    <a:pt x="57" y="2"/>
                  </a:cubicBezTo>
                  <a:cubicBezTo>
                    <a:pt x="62" y="0"/>
                    <a:pt x="68" y="0"/>
                    <a:pt x="73" y="2"/>
                  </a:cubicBezTo>
                  <a:lnTo>
                    <a:pt x="100" y="18"/>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4" name="Freeform 74">
              <a:extLst>
                <a:ext uri="{FF2B5EF4-FFF2-40B4-BE49-F238E27FC236}">
                  <a16:creationId xmlns:a16="http://schemas.microsoft.com/office/drawing/2014/main" id="{C7AE6A31-ED30-DF48-9F5E-02E0DB287EE7}"/>
                </a:ext>
              </a:extLst>
            </p:cNvPr>
            <p:cNvSpPr>
              <a:spLocks/>
            </p:cNvSpPr>
            <p:nvPr/>
          </p:nvSpPr>
          <p:spPr bwMode="auto">
            <a:xfrm>
              <a:off x="13718612" y="8435923"/>
              <a:ext cx="288925" cy="165100"/>
            </a:xfrm>
            <a:custGeom>
              <a:avLst/>
              <a:gdLst>
                <a:gd name="T0" fmla="*/ 100 w 105"/>
                <a:gd name="T1" fmla="*/ 18 h 60"/>
                <a:gd name="T2" fmla="*/ 100 w 105"/>
                <a:gd name="T3" fmla="*/ 27 h 60"/>
                <a:gd name="T4" fmla="*/ 47 w 105"/>
                <a:gd name="T5" fmla="*/ 58 h 60"/>
                <a:gd name="T6" fmla="*/ 32 w 105"/>
                <a:gd name="T7" fmla="*/ 58 h 60"/>
                <a:gd name="T8" fmla="*/ 4 w 105"/>
                <a:gd name="T9" fmla="*/ 42 h 60"/>
                <a:gd name="T10" fmla="*/ 4 w 105"/>
                <a:gd name="T11" fmla="*/ 33 h 60"/>
                <a:gd name="T12" fmla="*/ 58 w 105"/>
                <a:gd name="T13" fmla="*/ 3 h 60"/>
                <a:gd name="T14" fmla="*/ 73 w 105"/>
                <a:gd name="T15" fmla="*/ 3 h 60"/>
                <a:gd name="T16" fmla="*/ 100 w 105"/>
                <a:gd name="T17" fmla="*/ 1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 h="60">
                  <a:moveTo>
                    <a:pt x="100" y="18"/>
                  </a:moveTo>
                  <a:cubicBezTo>
                    <a:pt x="105" y="21"/>
                    <a:pt x="105" y="25"/>
                    <a:pt x="100" y="27"/>
                  </a:cubicBezTo>
                  <a:cubicBezTo>
                    <a:pt x="47" y="58"/>
                    <a:pt x="47" y="58"/>
                    <a:pt x="47" y="58"/>
                  </a:cubicBezTo>
                  <a:cubicBezTo>
                    <a:pt x="43" y="60"/>
                    <a:pt x="36" y="60"/>
                    <a:pt x="32" y="58"/>
                  </a:cubicBezTo>
                  <a:cubicBezTo>
                    <a:pt x="4" y="42"/>
                    <a:pt x="4" y="42"/>
                    <a:pt x="4" y="42"/>
                  </a:cubicBezTo>
                  <a:cubicBezTo>
                    <a:pt x="0" y="40"/>
                    <a:pt x="0" y="36"/>
                    <a:pt x="4" y="33"/>
                  </a:cubicBezTo>
                  <a:cubicBezTo>
                    <a:pt x="58" y="3"/>
                    <a:pt x="58" y="3"/>
                    <a:pt x="58" y="3"/>
                  </a:cubicBezTo>
                  <a:cubicBezTo>
                    <a:pt x="62" y="0"/>
                    <a:pt x="69" y="0"/>
                    <a:pt x="73" y="3"/>
                  </a:cubicBezTo>
                  <a:lnTo>
                    <a:pt x="100" y="18"/>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5" name="Freeform 75">
              <a:extLst>
                <a:ext uri="{FF2B5EF4-FFF2-40B4-BE49-F238E27FC236}">
                  <a16:creationId xmlns:a16="http://schemas.microsoft.com/office/drawing/2014/main" id="{1C0A74EE-3542-5E4E-A206-1F1C95AA2BFF}"/>
                </a:ext>
              </a:extLst>
            </p:cNvPr>
            <p:cNvSpPr>
              <a:spLocks/>
            </p:cNvSpPr>
            <p:nvPr/>
          </p:nvSpPr>
          <p:spPr bwMode="auto">
            <a:xfrm>
              <a:off x="13929749" y="8313685"/>
              <a:ext cx="287338" cy="166688"/>
            </a:xfrm>
            <a:custGeom>
              <a:avLst/>
              <a:gdLst>
                <a:gd name="T0" fmla="*/ 100 w 104"/>
                <a:gd name="T1" fmla="*/ 18 h 60"/>
                <a:gd name="T2" fmla="*/ 100 w 104"/>
                <a:gd name="T3" fmla="*/ 27 h 60"/>
                <a:gd name="T4" fmla="*/ 46 w 104"/>
                <a:gd name="T5" fmla="*/ 58 h 60"/>
                <a:gd name="T6" fmla="*/ 31 w 104"/>
                <a:gd name="T7" fmla="*/ 58 h 60"/>
                <a:gd name="T8" fmla="*/ 4 w 104"/>
                <a:gd name="T9" fmla="*/ 42 h 60"/>
                <a:gd name="T10" fmla="*/ 4 w 104"/>
                <a:gd name="T11" fmla="*/ 33 h 60"/>
                <a:gd name="T12" fmla="*/ 57 w 104"/>
                <a:gd name="T13" fmla="*/ 2 h 60"/>
                <a:gd name="T14" fmla="*/ 73 w 104"/>
                <a:gd name="T15" fmla="*/ 2 h 60"/>
                <a:gd name="T16" fmla="*/ 100 w 104"/>
                <a:gd name="T17" fmla="*/ 1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4" h="60">
                  <a:moveTo>
                    <a:pt x="100" y="18"/>
                  </a:moveTo>
                  <a:cubicBezTo>
                    <a:pt x="104" y="21"/>
                    <a:pt x="104" y="25"/>
                    <a:pt x="100" y="27"/>
                  </a:cubicBezTo>
                  <a:cubicBezTo>
                    <a:pt x="46" y="58"/>
                    <a:pt x="46" y="58"/>
                    <a:pt x="46" y="58"/>
                  </a:cubicBezTo>
                  <a:cubicBezTo>
                    <a:pt x="42" y="60"/>
                    <a:pt x="35" y="60"/>
                    <a:pt x="31" y="58"/>
                  </a:cubicBezTo>
                  <a:cubicBezTo>
                    <a:pt x="4" y="42"/>
                    <a:pt x="4" y="42"/>
                    <a:pt x="4" y="42"/>
                  </a:cubicBezTo>
                  <a:cubicBezTo>
                    <a:pt x="0" y="40"/>
                    <a:pt x="0" y="36"/>
                    <a:pt x="4" y="33"/>
                  </a:cubicBezTo>
                  <a:cubicBezTo>
                    <a:pt x="57" y="2"/>
                    <a:pt x="57" y="2"/>
                    <a:pt x="57" y="2"/>
                  </a:cubicBezTo>
                  <a:cubicBezTo>
                    <a:pt x="61" y="0"/>
                    <a:pt x="68" y="0"/>
                    <a:pt x="73" y="2"/>
                  </a:cubicBezTo>
                  <a:lnTo>
                    <a:pt x="100" y="18"/>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6" name="Freeform 76">
              <a:extLst>
                <a:ext uri="{FF2B5EF4-FFF2-40B4-BE49-F238E27FC236}">
                  <a16:creationId xmlns:a16="http://schemas.microsoft.com/office/drawing/2014/main" id="{C2EAFB81-DF9A-4144-A81E-16F029240257}"/>
                </a:ext>
              </a:extLst>
            </p:cNvPr>
            <p:cNvSpPr>
              <a:spLocks/>
            </p:cNvSpPr>
            <p:nvPr/>
          </p:nvSpPr>
          <p:spPr bwMode="auto">
            <a:xfrm>
              <a:off x="14139299" y="8193035"/>
              <a:ext cx="290513" cy="165100"/>
            </a:xfrm>
            <a:custGeom>
              <a:avLst/>
              <a:gdLst>
                <a:gd name="T0" fmla="*/ 100 w 105"/>
                <a:gd name="T1" fmla="*/ 18 h 60"/>
                <a:gd name="T2" fmla="*/ 100 w 105"/>
                <a:gd name="T3" fmla="*/ 27 h 60"/>
                <a:gd name="T4" fmla="*/ 47 w 105"/>
                <a:gd name="T5" fmla="*/ 58 h 60"/>
                <a:gd name="T6" fmla="*/ 32 w 105"/>
                <a:gd name="T7" fmla="*/ 58 h 60"/>
                <a:gd name="T8" fmla="*/ 4 w 105"/>
                <a:gd name="T9" fmla="*/ 42 h 60"/>
                <a:gd name="T10" fmla="*/ 4 w 105"/>
                <a:gd name="T11" fmla="*/ 33 h 60"/>
                <a:gd name="T12" fmla="*/ 58 w 105"/>
                <a:gd name="T13" fmla="*/ 2 h 60"/>
                <a:gd name="T14" fmla="*/ 73 w 105"/>
                <a:gd name="T15" fmla="*/ 2 h 60"/>
                <a:gd name="T16" fmla="*/ 100 w 105"/>
                <a:gd name="T17" fmla="*/ 1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 h="60">
                  <a:moveTo>
                    <a:pt x="100" y="18"/>
                  </a:moveTo>
                  <a:cubicBezTo>
                    <a:pt x="105" y="20"/>
                    <a:pt x="105" y="24"/>
                    <a:pt x="100" y="27"/>
                  </a:cubicBezTo>
                  <a:cubicBezTo>
                    <a:pt x="47" y="58"/>
                    <a:pt x="47" y="58"/>
                    <a:pt x="47" y="58"/>
                  </a:cubicBezTo>
                  <a:cubicBezTo>
                    <a:pt x="43" y="60"/>
                    <a:pt x="36" y="60"/>
                    <a:pt x="32" y="58"/>
                  </a:cubicBezTo>
                  <a:cubicBezTo>
                    <a:pt x="4" y="42"/>
                    <a:pt x="4" y="42"/>
                    <a:pt x="4" y="42"/>
                  </a:cubicBezTo>
                  <a:cubicBezTo>
                    <a:pt x="0" y="39"/>
                    <a:pt x="0" y="35"/>
                    <a:pt x="4" y="33"/>
                  </a:cubicBezTo>
                  <a:cubicBezTo>
                    <a:pt x="58" y="2"/>
                    <a:pt x="58" y="2"/>
                    <a:pt x="58" y="2"/>
                  </a:cubicBezTo>
                  <a:cubicBezTo>
                    <a:pt x="62" y="0"/>
                    <a:pt x="69" y="0"/>
                    <a:pt x="73" y="2"/>
                  </a:cubicBezTo>
                  <a:lnTo>
                    <a:pt x="100" y="18"/>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7" name="Freeform 77">
              <a:extLst>
                <a:ext uri="{FF2B5EF4-FFF2-40B4-BE49-F238E27FC236}">
                  <a16:creationId xmlns:a16="http://schemas.microsoft.com/office/drawing/2014/main" id="{942365A5-BBCF-A747-8FF4-A32CC110FA25}"/>
                </a:ext>
              </a:extLst>
            </p:cNvPr>
            <p:cNvSpPr>
              <a:spLocks/>
            </p:cNvSpPr>
            <p:nvPr/>
          </p:nvSpPr>
          <p:spPr bwMode="auto">
            <a:xfrm>
              <a:off x="14350437" y="8070798"/>
              <a:ext cx="285750" cy="168275"/>
            </a:xfrm>
            <a:custGeom>
              <a:avLst/>
              <a:gdLst>
                <a:gd name="T0" fmla="*/ 100 w 104"/>
                <a:gd name="T1" fmla="*/ 18 h 61"/>
                <a:gd name="T2" fmla="*/ 100 w 104"/>
                <a:gd name="T3" fmla="*/ 27 h 61"/>
                <a:gd name="T4" fmla="*/ 46 w 104"/>
                <a:gd name="T5" fmla="*/ 58 h 61"/>
                <a:gd name="T6" fmla="*/ 31 w 104"/>
                <a:gd name="T7" fmla="*/ 58 h 61"/>
                <a:gd name="T8" fmla="*/ 4 w 104"/>
                <a:gd name="T9" fmla="*/ 42 h 61"/>
                <a:gd name="T10" fmla="*/ 4 w 104"/>
                <a:gd name="T11" fmla="*/ 33 h 61"/>
                <a:gd name="T12" fmla="*/ 57 w 104"/>
                <a:gd name="T13" fmla="*/ 3 h 61"/>
                <a:gd name="T14" fmla="*/ 73 w 104"/>
                <a:gd name="T15" fmla="*/ 3 h 61"/>
                <a:gd name="T16" fmla="*/ 100 w 104"/>
                <a:gd name="T17" fmla="*/ 18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4" h="61">
                  <a:moveTo>
                    <a:pt x="100" y="18"/>
                  </a:moveTo>
                  <a:cubicBezTo>
                    <a:pt x="104" y="21"/>
                    <a:pt x="104" y="25"/>
                    <a:pt x="100" y="27"/>
                  </a:cubicBezTo>
                  <a:cubicBezTo>
                    <a:pt x="46" y="58"/>
                    <a:pt x="46" y="58"/>
                    <a:pt x="46" y="58"/>
                  </a:cubicBezTo>
                  <a:cubicBezTo>
                    <a:pt x="42" y="61"/>
                    <a:pt x="35" y="61"/>
                    <a:pt x="31" y="58"/>
                  </a:cubicBezTo>
                  <a:cubicBezTo>
                    <a:pt x="4" y="42"/>
                    <a:pt x="4" y="42"/>
                    <a:pt x="4" y="42"/>
                  </a:cubicBezTo>
                  <a:cubicBezTo>
                    <a:pt x="0" y="40"/>
                    <a:pt x="0" y="36"/>
                    <a:pt x="4" y="33"/>
                  </a:cubicBezTo>
                  <a:cubicBezTo>
                    <a:pt x="57" y="3"/>
                    <a:pt x="57" y="3"/>
                    <a:pt x="57" y="3"/>
                  </a:cubicBezTo>
                  <a:cubicBezTo>
                    <a:pt x="61" y="0"/>
                    <a:pt x="68" y="0"/>
                    <a:pt x="73" y="3"/>
                  </a:cubicBezTo>
                  <a:lnTo>
                    <a:pt x="100" y="18"/>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8" name="Freeform 78">
              <a:extLst>
                <a:ext uri="{FF2B5EF4-FFF2-40B4-BE49-F238E27FC236}">
                  <a16:creationId xmlns:a16="http://schemas.microsoft.com/office/drawing/2014/main" id="{69C18786-779D-BF4F-99BA-4E0803E4D5B4}"/>
                </a:ext>
              </a:extLst>
            </p:cNvPr>
            <p:cNvSpPr>
              <a:spLocks/>
            </p:cNvSpPr>
            <p:nvPr/>
          </p:nvSpPr>
          <p:spPr bwMode="auto">
            <a:xfrm>
              <a:off x="14975912" y="7708848"/>
              <a:ext cx="290513" cy="166688"/>
            </a:xfrm>
            <a:custGeom>
              <a:avLst/>
              <a:gdLst>
                <a:gd name="T0" fmla="*/ 101 w 105"/>
                <a:gd name="T1" fmla="*/ 18 h 60"/>
                <a:gd name="T2" fmla="*/ 101 w 105"/>
                <a:gd name="T3" fmla="*/ 27 h 60"/>
                <a:gd name="T4" fmla="*/ 47 w 105"/>
                <a:gd name="T5" fmla="*/ 57 h 60"/>
                <a:gd name="T6" fmla="*/ 32 w 105"/>
                <a:gd name="T7" fmla="*/ 57 h 60"/>
                <a:gd name="T8" fmla="*/ 5 w 105"/>
                <a:gd name="T9" fmla="*/ 42 h 60"/>
                <a:gd name="T10" fmla="*/ 5 w 105"/>
                <a:gd name="T11" fmla="*/ 33 h 60"/>
                <a:gd name="T12" fmla="*/ 58 w 105"/>
                <a:gd name="T13" fmla="*/ 2 h 60"/>
                <a:gd name="T14" fmla="*/ 73 w 105"/>
                <a:gd name="T15" fmla="*/ 2 h 60"/>
                <a:gd name="T16" fmla="*/ 101 w 105"/>
                <a:gd name="T17" fmla="*/ 1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 h="60">
                  <a:moveTo>
                    <a:pt x="101" y="18"/>
                  </a:moveTo>
                  <a:cubicBezTo>
                    <a:pt x="105" y="20"/>
                    <a:pt x="105" y="24"/>
                    <a:pt x="101" y="27"/>
                  </a:cubicBezTo>
                  <a:cubicBezTo>
                    <a:pt x="47" y="57"/>
                    <a:pt x="47" y="57"/>
                    <a:pt x="47" y="57"/>
                  </a:cubicBezTo>
                  <a:cubicBezTo>
                    <a:pt x="43" y="60"/>
                    <a:pt x="36" y="60"/>
                    <a:pt x="32" y="57"/>
                  </a:cubicBezTo>
                  <a:cubicBezTo>
                    <a:pt x="5" y="42"/>
                    <a:pt x="5" y="42"/>
                    <a:pt x="5" y="42"/>
                  </a:cubicBezTo>
                  <a:cubicBezTo>
                    <a:pt x="0" y="39"/>
                    <a:pt x="0" y="35"/>
                    <a:pt x="5" y="33"/>
                  </a:cubicBezTo>
                  <a:cubicBezTo>
                    <a:pt x="58" y="2"/>
                    <a:pt x="58" y="2"/>
                    <a:pt x="58" y="2"/>
                  </a:cubicBezTo>
                  <a:cubicBezTo>
                    <a:pt x="62" y="0"/>
                    <a:pt x="69" y="0"/>
                    <a:pt x="73" y="2"/>
                  </a:cubicBezTo>
                  <a:lnTo>
                    <a:pt x="101" y="18"/>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9" name="Freeform 79">
              <a:extLst>
                <a:ext uri="{FF2B5EF4-FFF2-40B4-BE49-F238E27FC236}">
                  <a16:creationId xmlns:a16="http://schemas.microsoft.com/office/drawing/2014/main" id="{E5FA8E73-C076-914A-AD1A-55951CC5DBDD}"/>
                </a:ext>
              </a:extLst>
            </p:cNvPr>
            <p:cNvSpPr>
              <a:spLocks/>
            </p:cNvSpPr>
            <p:nvPr/>
          </p:nvSpPr>
          <p:spPr bwMode="auto">
            <a:xfrm>
              <a:off x="15395012" y="7465960"/>
              <a:ext cx="290513" cy="165100"/>
            </a:xfrm>
            <a:custGeom>
              <a:avLst/>
              <a:gdLst>
                <a:gd name="T0" fmla="*/ 101 w 105"/>
                <a:gd name="T1" fmla="*/ 18 h 60"/>
                <a:gd name="T2" fmla="*/ 101 w 105"/>
                <a:gd name="T3" fmla="*/ 27 h 60"/>
                <a:gd name="T4" fmla="*/ 47 w 105"/>
                <a:gd name="T5" fmla="*/ 58 h 60"/>
                <a:gd name="T6" fmla="*/ 32 w 105"/>
                <a:gd name="T7" fmla="*/ 58 h 60"/>
                <a:gd name="T8" fmla="*/ 5 w 105"/>
                <a:gd name="T9" fmla="*/ 42 h 60"/>
                <a:gd name="T10" fmla="*/ 5 w 105"/>
                <a:gd name="T11" fmla="*/ 33 h 60"/>
                <a:gd name="T12" fmla="*/ 58 w 105"/>
                <a:gd name="T13" fmla="*/ 2 h 60"/>
                <a:gd name="T14" fmla="*/ 73 w 105"/>
                <a:gd name="T15" fmla="*/ 2 h 60"/>
                <a:gd name="T16" fmla="*/ 101 w 105"/>
                <a:gd name="T17" fmla="*/ 1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 h="60">
                  <a:moveTo>
                    <a:pt x="101" y="18"/>
                  </a:moveTo>
                  <a:cubicBezTo>
                    <a:pt x="105" y="20"/>
                    <a:pt x="105" y="24"/>
                    <a:pt x="101" y="27"/>
                  </a:cubicBezTo>
                  <a:cubicBezTo>
                    <a:pt x="47" y="58"/>
                    <a:pt x="47" y="58"/>
                    <a:pt x="47" y="58"/>
                  </a:cubicBezTo>
                  <a:cubicBezTo>
                    <a:pt x="43" y="60"/>
                    <a:pt x="36" y="60"/>
                    <a:pt x="32" y="58"/>
                  </a:cubicBezTo>
                  <a:cubicBezTo>
                    <a:pt x="5" y="42"/>
                    <a:pt x="5" y="42"/>
                    <a:pt x="5" y="42"/>
                  </a:cubicBezTo>
                  <a:cubicBezTo>
                    <a:pt x="0" y="40"/>
                    <a:pt x="0" y="36"/>
                    <a:pt x="5" y="33"/>
                  </a:cubicBezTo>
                  <a:cubicBezTo>
                    <a:pt x="58" y="2"/>
                    <a:pt x="58" y="2"/>
                    <a:pt x="58" y="2"/>
                  </a:cubicBezTo>
                  <a:cubicBezTo>
                    <a:pt x="62" y="0"/>
                    <a:pt x="69" y="0"/>
                    <a:pt x="73" y="2"/>
                  </a:cubicBezTo>
                  <a:lnTo>
                    <a:pt x="101" y="18"/>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0" name="Freeform 80">
              <a:extLst>
                <a:ext uri="{FF2B5EF4-FFF2-40B4-BE49-F238E27FC236}">
                  <a16:creationId xmlns:a16="http://schemas.microsoft.com/office/drawing/2014/main" id="{50E96058-3B3A-D444-80F6-0F77D0A23F54}"/>
                </a:ext>
              </a:extLst>
            </p:cNvPr>
            <p:cNvSpPr>
              <a:spLocks/>
            </p:cNvSpPr>
            <p:nvPr/>
          </p:nvSpPr>
          <p:spPr bwMode="auto">
            <a:xfrm>
              <a:off x="15188637" y="7585023"/>
              <a:ext cx="287338" cy="168275"/>
            </a:xfrm>
            <a:custGeom>
              <a:avLst/>
              <a:gdLst>
                <a:gd name="T0" fmla="*/ 100 w 104"/>
                <a:gd name="T1" fmla="*/ 19 h 61"/>
                <a:gd name="T2" fmla="*/ 100 w 104"/>
                <a:gd name="T3" fmla="*/ 27 h 61"/>
                <a:gd name="T4" fmla="*/ 47 w 104"/>
                <a:gd name="T5" fmla="*/ 58 h 61"/>
                <a:gd name="T6" fmla="*/ 31 w 104"/>
                <a:gd name="T7" fmla="*/ 58 h 61"/>
                <a:gd name="T8" fmla="*/ 4 w 104"/>
                <a:gd name="T9" fmla="*/ 43 h 61"/>
                <a:gd name="T10" fmla="*/ 4 w 104"/>
                <a:gd name="T11" fmla="*/ 34 h 61"/>
                <a:gd name="T12" fmla="*/ 58 w 104"/>
                <a:gd name="T13" fmla="*/ 3 h 61"/>
                <a:gd name="T14" fmla="*/ 73 w 104"/>
                <a:gd name="T15" fmla="*/ 3 h 61"/>
                <a:gd name="T16" fmla="*/ 100 w 104"/>
                <a:gd name="T17" fmla="*/ 1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4" h="61">
                  <a:moveTo>
                    <a:pt x="100" y="19"/>
                  </a:moveTo>
                  <a:cubicBezTo>
                    <a:pt x="104" y="21"/>
                    <a:pt x="104" y="25"/>
                    <a:pt x="100" y="27"/>
                  </a:cubicBezTo>
                  <a:cubicBezTo>
                    <a:pt x="47" y="58"/>
                    <a:pt x="47" y="58"/>
                    <a:pt x="47" y="58"/>
                  </a:cubicBezTo>
                  <a:cubicBezTo>
                    <a:pt x="43" y="61"/>
                    <a:pt x="36" y="61"/>
                    <a:pt x="31" y="58"/>
                  </a:cubicBezTo>
                  <a:cubicBezTo>
                    <a:pt x="4" y="43"/>
                    <a:pt x="4" y="43"/>
                    <a:pt x="4" y="43"/>
                  </a:cubicBezTo>
                  <a:cubicBezTo>
                    <a:pt x="0" y="40"/>
                    <a:pt x="0" y="36"/>
                    <a:pt x="4" y="34"/>
                  </a:cubicBezTo>
                  <a:cubicBezTo>
                    <a:pt x="58" y="3"/>
                    <a:pt x="58" y="3"/>
                    <a:pt x="58" y="3"/>
                  </a:cubicBezTo>
                  <a:cubicBezTo>
                    <a:pt x="62" y="0"/>
                    <a:pt x="69" y="0"/>
                    <a:pt x="73" y="3"/>
                  </a:cubicBezTo>
                  <a:lnTo>
                    <a:pt x="100" y="19"/>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1" name="Freeform 81">
              <a:extLst>
                <a:ext uri="{FF2B5EF4-FFF2-40B4-BE49-F238E27FC236}">
                  <a16:creationId xmlns:a16="http://schemas.microsoft.com/office/drawing/2014/main" id="{774BCCA4-8C1F-1D43-8E08-BA71EAC80056}"/>
                </a:ext>
              </a:extLst>
            </p:cNvPr>
            <p:cNvSpPr>
              <a:spLocks/>
            </p:cNvSpPr>
            <p:nvPr/>
          </p:nvSpPr>
          <p:spPr bwMode="auto">
            <a:xfrm>
              <a:off x="15607737" y="7345310"/>
              <a:ext cx="287338" cy="165100"/>
            </a:xfrm>
            <a:custGeom>
              <a:avLst/>
              <a:gdLst>
                <a:gd name="T0" fmla="*/ 100 w 104"/>
                <a:gd name="T1" fmla="*/ 18 h 60"/>
                <a:gd name="T2" fmla="*/ 100 w 104"/>
                <a:gd name="T3" fmla="*/ 27 h 60"/>
                <a:gd name="T4" fmla="*/ 47 w 104"/>
                <a:gd name="T5" fmla="*/ 58 h 60"/>
                <a:gd name="T6" fmla="*/ 31 w 104"/>
                <a:gd name="T7" fmla="*/ 58 h 60"/>
                <a:gd name="T8" fmla="*/ 4 w 104"/>
                <a:gd name="T9" fmla="*/ 42 h 60"/>
                <a:gd name="T10" fmla="*/ 4 w 104"/>
                <a:gd name="T11" fmla="*/ 33 h 60"/>
                <a:gd name="T12" fmla="*/ 57 w 104"/>
                <a:gd name="T13" fmla="*/ 2 h 60"/>
                <a:gd name="T14" fmla="*/ 73 w 104"/>
                <a:gd name="T15" fmla="*/ 2 h 60"/>
                <a:gd name="T16" fmla="*/ 100 w 104"/>
                <a:gd name="T17" fmla="*/ 1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4" h="60">
                  <a:moveTo>
                    <a:pt x="100" y="18"/>
                  </a:moveTo>
                  <a:cubicBezTo>
                    <a:pt x="104" y="20"/>
                    <a:pt x="104" y="24"/>
                    <a:pt x="100" y="27"/>
                  </a:cubicBezTo>
                  <a:cubicBezTo>
                    <a:pt x="47" y="58"/>
                    <a:pt x="47" y="58"/>
                    <a:pt x="47" y="58"/>
                  </a:cubicBezTo>
                  <a:cubicBezTo>
                    <a:pt x="42" y="60"/>
                    <a:pt x="36" y="60"/>
                    <a:pt x="31" y="58"/>
                  </a:cubicBezTo>
                  <a:cubicBezTo>
                    <a:pt x="4" y="42"/>
                    <a:pt x="4" y="42"/>
                    <a:pt x="4" y="42"/>
                  </a:cubicBezTo>
                  <a:cubicBezTo>
                    <a:pt x="0" y="39"/>
                    <a:pt x="0" y="35"/>
                    <a:pt x="4" y="33"/>
                  </a:cubicBezTo>
                  <a:cubicBezTo>
                    <a:pt x="57" y="2"/>
                    <a:pt x="57" y="2"/>
                    <a:pt x="57" y="2"/>
                  </a:cubicBezTo>
                  <a:cubicBezTo>
                    <a:pt x="62" y="0"/>
                    <a:pt x="69" y="0"/>
                    <a:pt x="73" y="2"/>
                  </a:cubicBezTo>
                  <a:lnTo>
                    <a:pt x="100" y="18"/>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2" name="Freeform 82">
              <a:extLst>
                <a:ext uri="{FF2B5EF4-FFF2-40B4-BE49-F238E27FC236}">
                  <a16:creationId xmlns:a16="http://schemas.microsoft.com/office/drawing/2014/main" id="{6BAE309F-94EB-4849-B769-4EC79999E241}"/>
                </a:ext>
              </a:extLst>
            </p:cNvPr>
            <p:cNvSpPr>
              <a:spLocks/>
            </p:cNvSpPr>
            <p:nvPr/>
          </p:nvSpPr>
          <p:spPr bwMode="auto">
            <a:xfrm>
              <a:off x="15815699" y="7223073"/>
              <a:ext cx="285750" cy="168275"/>
            </a:xfrm>
            <a:custGeom>
              <a:avLst/>
              <a:gdLst>
                <a:gd name="T0" fmla="*/ 100 w 104"/>
                <a:gd name="T1" fmla="*/ 19 h 61"/>
                <a:gd name="T2" fmla="*/ 100 w 104"/>
                <a:gd name="T3" fmla="*/ 28 h 61"/>
                <a:gd name="T4" fmla="*/ 47 w 104"/>
                <a:gd name="T5" fmla="*/ 58 h 61"/>
                <a:gd name="T6" fmla="*/ 31 w 104"/>
                <a:gd name="T7" fmla="*/ 58 h 61"/>
                <a:gd name="T8" fmla="*/ 4 w 104"/>
                <a:gd name="T9" fmla="*/ 43 h 61"/>
                <a:gd name="T10" fmla="*/ 4 w 104"/>
                <a:gd name="T11" fmla="*/ 34 h 61"/>
                <a:gd name="T12" fmla="*/ 57 w 104"/>
                <a:gd name="T13" fmla="*/ 3 h 61"/>
                <a:gd name="T14" fmla="*/ 73 w 104"/>
                <a:gd name="T15" fmla="*/ 3 h 61"/>
                <a:gd name="T16" fmla="*/ 100 w 104"/>
                <a:gd name="T17" fmla="*/ 1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4" h="61">
                  <a:moveTo>
                    <a:pt x="100" y="19"/>
                  </a:moveTo>
                  <a:cubicBezTo>
                    <a:pt x="104" y="21"/>
                    <a:pt x="104" y="25"/>
                    <a:pt x="100" y="28"/>
                  </a:cubicBezTo>
                  <a:cubicBezTo>
                    <a:pt x="47" y="58"/>
                    <a:pt x="47" y="58"/>
                    <a:pt x="47" y="58"/>
                  </a:cubicBezTo>
                  <a:cubicBezTo>
                    <a:pt x="42" y="61"/>
                    <a:pt x="36" y="61"/>
                    <a:pt x="31" y="58"/>
                  </a:cubicBezTo>
                  <a:cubicBezTo>
                    <a:pt x="4" y="43"/>
                    <a:pt x="4" y="43"/>
                    <a:pt x="4" y="43"/>
                  </a:cubicBezTo>
                  <a:cubicBezTo>
                    <a:pt x="0" y="40"/>
                    <a:pt x="0" y="36"/>
                    <a:pt x="4" y="34"/>
                  </a:cubicBezTo>
                  <a:cubicBezTo>
                    <a:pt x="57" y="3"/>
                    <a:pt x="57" y="3"/>
                    <a:pt x="57" y="3"/>
                  </a:cubicBezTo>
                  <a:cubicBezTo>
                    <a:pt x="62" y="0"/>
                    <a:pt x="69" y="0"/>
                    <a:pt x="73" y="3"/>
                  </a:cubicBezTo>
                  <a:lnTo>
                    <a:pt x="100" y="19"/>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3" name="Freeform 83">
              <a:extLst>
                <a:ext uri="{FF2B5EF4-FFF2-40B4-BE49-F238E27FC236}">
                  <a16:creationId xmlns:a16="http://schemas.microsoft.com/office/drawing/2014/main" id="{C403AB5D-A7ED-1E42-A88D-CD462115716C}"/>
                </a:ext>
              </a:extLst>
            </p:cNvPr>
            <p:cNvSpPr>
              <a:spLocks/>
            </p:cNvSpPr>
            <p:nvPr/>
          </p:nvSpPr>
          <p:spPr bwMode="auto">
            <a:xfrm>
              <a:off x="16022074" y="7104010"/>
              <a:ext cx="288925" cy="166688"/>
            </a:xfrm>
            <a:custGeom>
              <a:avLst/>
              <a:gdLst>
                <a:gd name="T0" fmla="*/ 100 w 105"/>
                <a:gd name="T1" fmla="*/ 18 h 60"/>
                <a:gd name="T2" fmla="*/ 100 w 105"/>
                <a:gd name="T3" fmla="*/ 27 h 60"/>
                <a:gd name="T4" fmla="*/ 47 w 105"/>
                <a:gd name="T5" fmla="*/ 58 h 60"/>
                <a:gd name="T6" fmla="*/ 32 w 105"/>
                <a:gd name="T7" fmla="*/ 58 h 60"/>
                <a:gd name="T8" fmla="*/ 4 w 105"/>
                <a:gd name="T9" fmla="*/ 42 h 60"/>
                <a:gd name="T10" fmla="*/ 4 w 105"/>
                <a:gd name="T11" fmla="*/ 33 h 60"/>
                <a:gd name="T12" fmla="*/ 58 w 105"/>
                <a:gd name="T13" fmla="*/ 2 h 60"/>
                <a:gd name="T14" fmla="*/ 73 w 105"/>
                <a:gd name="T15" fmla="*/ 2 h 60"/>
                <a:gd name="T16" fmla="*/ 100 w 105"/>
                <a:gd name="T17" fmla="*/ 1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 h="60">
                  <a:moveTo>
                    <a:pt x="100" y="18"/>
                  </a:moveTo>
                  <a:cubicBezTo>
                    <a:pt x="105" y="20"/>
                    <a:pt x="105" y="24"/>
                    <a:pt x="100" y="27"/>
                  </a:cubicBezTo>
                  <a:cubicBezTo>
                    <a:pt x="47" y="58"/>
                    <a:pt x="47" y="58"/>
                    <a:pt x="47" y="58"/>
                  </a:cubicBezTo>
                  <a:cubicBezTo>
                    <a:pt x="43" y="60"/>
                    <a:pt x="36" y="60"/>
                    <a:pt x="32" y="58"/>
                  </a:cubicBezTo>
                  <a:cubicBezTo>
                    <a:pt x="4" y="42"/>
                    <a:pt x="4" y="42"/>
                    <a:pt x="4" y="42"/>
                  </a:cubicBezTo>
                  <a:cubicBezTo>
                    <a:pt x="0" y="40"/>
                    <a:pt x="0" y="36"/>
                    <a:pt x="4" y="33"/>
                  </a:cubicBezTo>
                  <a:cubicBezTo>
                    <a:pt x="58" y="2"/>
                    <a:pt x="58" y="2"/>
                    <a:pt x="58" y="2"/>
                  </a:cubicBezTo>
                  <a:cubicBezTo>
                    <a:pt x="62" y="0"/>
                    <a:pt x="69" y="0"/>
                    <a:pt x="73" y="2"/>
                  </a:cubicBezTo>
                  <a:lnTo>
                    <a:pt x="100" y="18"/>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4" name="Freeform 84">
              <a:extLst>
                <a:ext uri="{FF2B5EF4-FFF2-40B4-BE49-F238E27FC236}">
                  <a16:creationId xmlns:a16="http://schemas.microsoft.com/office/drawing/2014/main" id="{936BE9E5-B534-E648-A4BF-DE06417270B3}"/>
                </a:ext>
              </a:extLst>
            </p:cNvPr>
            <p:cNvSpPr>
              <a:spLocks/>
            </p:cNvSpPr>
            <p:nvPr/>
          </p:nvSpPr>
          <p:spPr bwMode="auto">
            <a:xfrm>
              <a:off x="16234799" y="6983360"/>
              <a:ext cx="287338" cy="165100"/>
            </a:xfrm>
            <a:custGeom>
              <a:avLst/>
              <a:gdLst>
                <a:gd name="T0" fmla="*/ 100 w 104"/>
                <a:gd name="T1" fmla="*/ 18 h 60"/>
                <a:gd name="T2" fmla="*/ 100 w 104"/>
                <a:gd name="T3" fmla="*/ 27 h 60"/>
                <a:gd name="T4" fmla="*/ 47 w 104"/>
                <a:gd name="T5" fmla="*/ 58 h 60"/>
                <a:gd name="T6" fmla="*/ 31 w 104"/>
                <a:gd name="T7" fmla="*/ 58 h 60"/>
                <a:gd name="T8" fmla="*/ 4 w 104"/>
                <a:gd name="T9" fmla="*/ 42 h 60"/>
                <a:gd name="T10" fmla="*/ 4 w 104"/>
                <a:gd name="T11" fmla="*/ 33 h 60"/>
                <a:gd name="T12" fmla="*/ 57 w 104"/>
                <a:gd name="T13" fmla="*/ 2 h 60"/>
                <a:gd name="T14" fmla="*/ 73 w 104"/>
                <a:gd name="T15" fmla="*/ 2 h 60"/>
                <a:gd name="T16" fmla="*/ 100 w 104"/>
                <a:gd name="T17" fmla="*/ 1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4" h="60">
                  <a:moveTo>
                    <a:pt x="100" y="18"/>
                  </a:moveTo>
                  <a:cubicBezTo>
                    <a:pt x="104" y="20"/>
                    <a:pt x="104" y="24"/>
                    <a:pt x="100" y="27"/>
                  </a:cubicBezTo>
                  <a:cubicBezTo>
                    <a:pt x="47" y="58"/>
                    <a:pt x="47" y="58"/>
                    <a:pt x="47" y="58"/>
                  </a:cubicBezTo>
                  <a:cubicBezTo>
                    <a:pt x="42" y="60"/>
                    <a:pt x="35" y="60"/>
                    <a:pt x="31" y="58"/>
                  </a:cubicBezTo>
                  <a:cubicBezTo>
                    <a:pt x="4" y="42"/>
                    <a:pt x="4" y="42"/>
                    <a:pt x="4" y="42"/>
                  </a:cubicBezTo>
                  <a:cubicBezTo>
                    <a:pt x="0" y="39"/>
                    <a:pt x="0" y="35"/>
                    <a:pt x="4" y="33"/>
                  </a:cubicBezTo>
                  <a:cubicBezTo>
                    <a:pt x="57" y="2"/>
                    <a:pt x="57" y="2"/>
                    <a:pt x="57" y="2"/>
                  </a:cubicBezTo>
                  <a:cubicBezTo>
                    <a:pt x="62" y="0"/>
                    <a:pt x="69" y="0"/>
                    <a:pt x="73" y="2"/>
                  </a:cubicBezTo>
                  <a:lnTo>
                    <a:pt x="100" y="18"/>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5" name="Freeform 85">
              <a:extLst>
                <a:ext uri="{FF2B5EF4-FFF2-40B4-BE49-F238E27FC236}">
                  <a16:creationId xmlns:a16="http://schemas.microsoft.com/office/drawing/2014/main" id="{B339F9A1-18B3-A64E-8F19-FA89ABC15CC7}"/>
                </a:ext>
              </a:extLst>
            </p:cNvPr>
            <p:cNvSpPr>
              <a:spLocks/>
            </p:cNvSpPr>
            <p:nvPr/>
          </p:nvSpPr>
          <p:spPr bwMode="auto">
            <a:xfrm>
              <a:off x="15876024" y="7354835"/>
              <a:ext cx="333375" cy="190500"/>
            </a:xfrm>
            <a:custGeom>
              <a:avLst/>
              <a:gdLst>
                <a:gd name="T0" fmla="*/ 53 w 121"/>
                <a:gd name="T1" fmla="*/ 67 h 69"/>
                <a:gd name="T2" fmla="*/ 68 w 121"/>
                <a:gd name="T3" fmla="*/ 67 h 69"/>
                <a:gd name="T4" fmla="*/ 117 w 121"/>
                <a:gd name="T5" fmla="*/ 39 h 69"/>
                <a:gd name="T6" fmla="*/ 117 w 121"/>
                <a:gd name="T7" fmla="*/ 30 h 69"/>
                <a:gd name="T8" fmla="*/ 69 w 121"/>
                <a:gd name="T9" fmla="*/ 2 h 69"/>
                <a:gd name="T10" fmla="*/ 53 w 121"/>
                <a:gd name="T11" fmla="*/ 2 h 69"/>
                <a:gd name="T12" fmla="*/ 5 w 121"/>
                <a:gd name="T13" fmla="*/ 30 h 69"/>
                <a:gd name="T14" fmla="*/ 5 w 121"/>
                <a:gd name="T15" fmla="*/ 39 h 69"/>
                <a:gd name="T16" fmla="*/ 53 w 121"/>
                <a:gd name="T17" fmla="*/ 6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69">
                  <a:moveTo>
                    <a:pt x="53" y="67"/>
                  </a:moveTo>
                  <a:cubicBezTo>
                    <a:pt x="57" y="69"/>
                    <a:pt x="64" y="69"/>
                    <a:pt x="68" y="67"/>
                  </a:cubicBezTo>
                  <a:cubicBezTo>
                    <a:pt x="117" y="39"/>
                    <a:pt x="117" y="39"/>
                    <a:pt x="117" y="39"/>
                  </a:cubicBezTo>
                  <a:cubicBezTo>
                    <a:pt x="121" y="36"/>
                    <a:pt x="121" y="32"/>
                    <a:pt x="117" y="30"/>
                  </a:cubicBezTo>
                  <a:cubicBezTo>
                    <a:pt x="69" y="2"/>
                    <a:pt x="69" y="2"/>
                    <a:pt x="69" y="2"/>
                  </a:cubicBezTo>
                  <a:cubicBezTo>
                    <a:pt x="64" y="0"/>
                    <a:pt x="57" y="0"/>
                    <a:pt x="53" y="2"/>
                  </a:cubicBezTo>
                  <a:cubicBezTo>
                    <a:pt x="5" y="30"/>
                    <a:pt x="5" y="30"/>
                    <a:pt x="5" y="30"/>
                  </a:cubicBezTo>
                  <a:cubicBezTo>
                    <a:pt x="0" y="33"/>
                    <a:pt x="0" y="37"/>
                    <a:pt x="5" y="39"/>
                  </a:cubicBezTo>
                  <a:lnTo>
                    <a:pt x="53" y="67"/>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6" name="Freeform 86">
              <a:extLst>
                <a:ext uri="{FF2B5EF4-FFF2-40B4-BE49-F238E27FC236}">
                  <a16:creationId xmlns:a16="http://schemas.microsoft.com/office/drawing/2014/main" id="{8478FD07-2354-2148-A6CC-F0DE925B6A06}"/>
                </a:ext>
              </a:extLst>
            </p:cNvPr>
            <p:cNvSpPr>
              <a:spLocks/>
            </p:cNvSpPr>
            <p:nvPr/>
          </p:nvSpPr>
          <p:spPr bwMode="auto">
            <a:xfrm>
              <a:off x="15268012" y="7705673"/>
              <a:ext cx="334963" cy="193675"/>
            </a:xfrm>
            <a:custGeom>
              <a:avLst/>
              <a:gdLst>
                <a:gd name="T0" fmla="*/ 53 w 121"/>
                <a:gd name="T1" fmla="*/ 67 h 70"/>
                <a:gd name="T2" fmla="*/ 68 w 121"/>
                <a:gd name="T3" fmla="*/ 67 h 70"/>
                <a:gd name="T4" fmla="*/ 117 w 121"/>
                <a:gd name="T5" fmla="*/ 39 h 70"/>
                <a:gd name="T6" fmla="*/ 117 w 121"/>
                <a:gd name="T7" fmla="*/ 30 h 70"/>
                <a:gd name="T8" fmla="*/ 68 w 121"/>
                <a:gd name="T9" fmla="*/ 2 h 70"/>
                <a:gd name="T10" fmla="*/ 53 w 121"/>
                <a:gd name="T11" fmla="*/ 2 h 70"/>
                <a:gd name="T12" fmla="*/ 4 w 121"/>
                <a:gd name="T13" fmla="*/ 30 h 70"/>
                <a:gd name="T14" fmla="*/ 4 w 121"/>
                <a:gd name="T15" fmla="*/ 39 h 70"/>
                <a:gd name="T16" fmla="*/ 53 w 121"/>
                <a:gd name="T17" fmla="*/ 6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70">
                  <a:moveTo>
                    <a:pt x="53" y="67"/>
                  </a:moveTo>
                  <a:cubicBezTo>
                    <a:pt x="57" y="70"/>
                    <a:pt x="64" y="70"/>
                    <a:pt x="68" y="67"/>
                  </a:cubicBezTo>
                  <a:cubicBezTo>
                    <a:pt x="117" y="39"/>
                    <a:pt x="117" y="39"/>
                    <a:pt x="117" y="39"/>
                  </a:cubicBezTo>
                  <a:cubicBezTo>
                    <a:pt x="121" y="37"/>
                    <a:pt x="121" y="33"/>
                    <a:pt x="117" y="30"/>
                  </a:cubicBezTo>
                  <a:cubicBezTo>
                    <a:pt x="68" y="2"/>
                    <a:pt x="68" y="2"/>
                    <a:pt x="68" y="2"/>
                  </a:cubicBezTo>
                  <a:cubicBezTo>
                    <a:pt x="64" y="0"/>
                    <a:pt x="57" y="0"/>
                    <a:pt x="53" y="2"/>
                  </a:cubicBezTo>
                  <a:cubicBezTo>
                    <a:pt x="4" y="30"/>
                    <a:pt x="4" y="30"/>
                    <a:pt x="4" y="30"/>
                  </a:cubicBezTo>
                  <a:cubicBezTo>
                    <a:pt x="0" y="33"/>
                    <a:pt x="0" y="37"/>
                    <a:pt x="4" y="39"/>
                  </a:cubicBezTo>
                  <a:lnTo>
                    <a:pt x="53" y="67"/>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7" name="Freeform 87">
              <a:extLst>
                <a:ext uri="{FF2B5EF4-FFF2-40B4-BE49-F238E27FC236}">
                  <a16:creationId xmlns:a16="http://schemas.microsoft.com/office/drawing/2014/main" id="{15C1FE67-83E9-874D-A144-ECC29823E733}"/>
                </a:ext>
              </a:extLst>
            </p:cNvPr>
            <p:cNvSpPr>
              <a:spLocks/>
            </p:cNvSpPr>
            <p:nvPr/>
          </p:nvSpPr>
          <p:spPr bwMode="auto">
            <a:xfrm>
              <a:off x="14044049" y="8780410"/>
              <a:ext cx="487363" cy="282575"/>
            </a:xfrm>
            <a:custGeom>
              <a:avLst/>
              <a:gdLst>
                <a:gd name="T0" fmla="*/ 53 w 177"/>
                <a:gd name="T1" fmla="*/ 99 h 102"/>
                <a:gd name="T2" fmla="*/ 68 w 177"/>
                <a:gd name="T3" fmla="*/ 99 h 102"/>
                <a:gd name="T4" fmla="*/ 173 w 177"/>
                <a:gd name="T5" fmla="*/ 39 h 102"/>
                <a:gd name="T6" fmla="*/ 173 w 177"/>
                <a:gd name="T7" fmla="*/ 30 h 102"/>
                <a:gd name="T8" fmla="*/ 125 w 177"/>
                <a:gd name="T9" fmla="*/ 2 h 102"/>
                <a:gd name="T10" fmla="*/ 110 w 177"/>
                <a:gd name="T11" fmla="*/ 2 h 102"/>
                <a:gd name="T12" fmla="*/ 4 w 177"/>
                <a:gd name="T13" fmla="*/ 63 h 102"/>
                <a:gd name="T14" fmla="*/ 4 w 177"/>
                <a:gd name="T15" fmla="*/ 72 h 102"/>
                <a:gd name="T16" fmla="*/ 53 w 177"/>
                <a:gd name="T17" fmla="*/ 9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7" h="102">
                  <a:moveTo>
                    <a:pt x="53" y="99"/>
                  </a:moveTo>
                  <a:cubicBezTo>
                    <a:pt x="57" y="102"/>
                    <a:pt x="64" y="102"/>
                    <a:pt x="68" y="99"/>
                  </a:cubicBezTo>
                  <a:cubicBezTo>
                    <a:pt x="173" y="39"/>
                    <a:pt x="173" y="39"/>
                    <a:pt x="173" y="39"/>
                  </a:cubicBezTo>
                  <a:cubicBezTo>
                    <a:pt x="177" y="36"/>
                    <a:pt x="177" y="32"/>
                    <a:pt x="173" y="30"/>
                  </a:cubicBezTo>
                  <a:cubicBezTo>
                    <a:pt x="125" y="2"/>
                    <a:pt x="125" y="2"/>
                    <a:pt x="125" y="2"/>
                  </a:cubicBezTo>
                  <a:cubicBezTo>
                    <a:pt x="121" y="0"/>
                    <a:pt x="114" y="0"/>
                    <a:pt x="110" y="2"/>
                  </a:cubicBezTo>
                  <a:cubicBezTo>
                    <a:pt x="4" y="63"/>
                    <a:pt x="4" y="63"/>
                    <a:pt x="4" y="63"/>
                  </a:cubicBezTo>
                  <a:cubicBezTo>
                    <a:pt x="0" y="65"/>
                    <a:pt x="0" y="69"/>
                    <a:pt x="4" y="72"/>
                  </a:cubicBezTo>
                  <a:lnTo>
                    <a:pt x="53" y="99"/>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8" name="Freeform 88">
              <a:extLst>
                <a:ext uri="{FF2B5EF4-FFF2-40B4-BE49-F238E27FC236}">
                  <a16:creationId xmlns:a16="http://schemas.microsoft.com/office/drawing/2014/main" id="{90F426ED-574A-D94A-8D2D-80C94F2C2AB1}"/>
                </a:ext>
              </a:extLst>
            </p:cNvPr>
            <p:cNvSpPr>
              <a:spLocks/>
            </p:cNvSpPr>
            <p:nvPr/>
          </p:nvSpPr>
          <p:spPr bwMode="auto">
            <a:xfrm>
              <a:off x="17263499" y="7573910"/>
              <a:ext cx="269875" cy="153988"/>
            </a:xfrm>
            <a:custGeom>
              <a:avLst/>
              <a:gdLst>
                <a:gd name="T0" fmla="*/ 5 w 98"/>
                <a:gd name="T1" fmla="*/ 40 h 56"/>
                <a:gd name="T2" fmla="*/ 5 w 98"/>
                <a:gd name="T3" fmla="*/ 31 h 56"/>
                <a:gd name="T4" fmla="*/ 55 w 98"/>
                <a:gd name="T5" fmla="*/ 2 h 56"/>
                <a:gd name="T6" fmla="*/ 71 w 98"/>
                <a:gd name="T7" fmla="*/ 2 h 56"/>
                <a:gd name="T8" fmla="*/ 93 w 98"/>
                <a:gd name="T9" fmla="*/ 15 h 56"/>
                <a:gd name="T10" fmla="*/ 94 w 98"/>
                <a:gd name="T11" fmla="*/ 24 h 56"/>
                <a:gd name="T12" fmla="*/ 43 w 98"/>
                <a:gd name="T13" fmla="*/ 53 h 56"/>
                <a:gd name="T14" fmla="*/ 27 w 98"/>
                <a:gd name="T15" fmla="*/ 53 h 56"/>
                <a:gd name="T16" fmla="*/ 5 w 98"/>
                <a:gd name="T17" fmla="*/ 4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56">
                  <a:moveTo>
                    <a:pt x="5" y="40"/>
                  </a:moveTo>
                  <a:cubicBezTo>
                    <a:pt x="0" y="38"/>
                    <a:pt x="0" y="34"/>
                    <a:pt x="5" y="31"/>
                  </a:cubicBezTo>
                  <a:cubicBezTo>
                    <a:pt x="55" y="2"/>
                    <a:pt x="55" y="2"/>
                    <a:pt x="55" y="2"/>
                  </a:cubicBezTo>
                  <a:cubicBezTo>
                    <a:pt x="59" y="0"/>
                    <a:pt x="66" y="0"/>
                    <a:pt x="71" y="2"/>
                  </a:cubicBezTo>
                  <a:cubicBezTo>
                    <a:pt x="93" y="15"/>
                    <a:pt x="93" y="15"/>
                    <a:pt x="93" y="15"/>
                  </a:cubicBezTo>
                  <a:cubicBezTo>
                    <a:pt x="98" y="18"/>
                    <a:pt x="98" y="22"/>
                    <a:pt x="94" y="24"/>
                  </a:cubicBezTo>
                  <a:cubicBezTo>
                    <a:pt x="43" y="53"/>
                    <a:pt x="43" y="53"/>
                    <a:pt x="43" y="53"/>
                  </a:cubicBezTo>
                  <a:cubicBezTo>
                    <a:pt x="39" y="56"/>
                    <a:pt x="32" y="56"/>
                    <a:pt x="27" y="53"/>
                  </a:cubicBezTo>
                  <a:lnTo>
                    <a:pt x="5" y="40"/>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9" name="Freeform 89">
              <a:extLst>
                <a:ext uri="{FF2B5EF4-FFF2-40B4-BE49-F238E27FC236}">
                  <a16:creationId xmlns:a16="http://schemas.microsoft.com/office/drawing/2014/main" id="{81EB0762-05EE-FA44-8809-5524E9F77E3E}"/>
                </a:ext>
              </a:extLst>
            </p:cNvPr>
            <p:cNvSpPr>
              <a:spLocks/>
            </p:cNvSpPr>
            <p:nvPr/>
          </p:nvSpPr>
          <p:spPr bwMode="auto">
            <a:xfrm>
              <a:off x="16965049" y="7631060"/>
              <a:ext cx="368300" cy="212725"/>
            </a:xfrm>
            <a:custGeom>
              <a:avLst/>
              <a:gdLst>
                <a:gd name="T0" fmla="*/ 4 w 133"/>
                <a:gd name="T1" fmla="*/ 41 h 77"/>
                <a:gd name="T2" fmla="*/ 4 w 133"/>
                <a:gd name="T3" fmla="*/ 32 h 77"/>
                <a:gd name="T4" fmla="*/ 55 w 133"/>
                <a:gd name="T5" fmla="*/ 3 h 77"/>
                <a:gd name="T6" fmla="*/ 70 w 133"/>
                <a:gd name="T7" fmla="*/ 3 h 77"/>
                <a:gd name="T8" fmla="*/ 129 w 133"/>
                <a:gd name="T9" fmla="*/ 36 h 77"/>
                <a:gd name="T10" fmla="*/ 129 w 133"/>
                <a:gd name="T11" fmla="*/ 45 h 77"/>
                <a:gd name="T12" fmla="*/ 78 w 133"/>
                <a:gd name="T13" fmla="*/ 74 h 77"/>
                <a:gd name="T14" fmla="*/ 62 w 133"/>
                <a:gd name="T15" fmla="*/ 74 h 77"/>
                <a:gd name="T16" fmla="*/ 4 w 133"/>
                <a:gd name="T17" fmla="*/ 41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77">
                  <a:moveTo>
                    <a:pt x="4" y="41"/>
                  </a:moveTo>
                  <a:cubicBezTo>
                    <a:pt x="0" y="38"/>
                    <a:pt x="0" y="34"/>
                    <a:pt x="4" y="32"/>
                  </a:cubicBezTo>
                  <a:cubicBezTo>
                    <a:pt x="55" y="3"/>
                    <a:pt x="55" y="3"/>
                    <a:pt x="55" y="3"/>
                  </a:cubicBezTo>
                  <a:cubicBezTo>
                    <a:pt x="59" y="0"/>
                    <a:pt x="66" y="0"/>
                    <a:pt x="70" y="3"/>
                  </a:cubicBezTo>
                  <a:cubicBezTo>
                    <a:pt x="129" y="36"/>
                    <a:pt x="129" y="36"/>
                    <a:pt x="129" y="36"/>
                  </a:cubicBezTo>
                  <a:cubicBezTo>
                    <a:pt x="133" y="39"/>
                    <a:pt x="133" y="43"/>
                    <a:pt x="129" y="45"/>
                  </a:cubicBezTo>
                  <a:cubicBezTo>
                    <a:pt x="78" y="74"/>
                    <a:pt x="78" y="74"/>
                    <a:pt x="78" y="74"/>
                  </a:cubicBezTo>
                  <a:cubicBezTo>
                    <a:pt x="74" y="77"/>
                    <a:pt x="67" y="77"/>
                    <a:pt x="62" y="74"/>
                  </a:cubicBezTo>
                  <a:lnTo>
                    <a:pt x="4" y="41"/>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0" name="Freeform 90">
              <a:extLst>
                <a:ext uri="{FF2B5EF4-FFF2-40B4-BE49-F238E27FC236}">
                  <a16:creationId xmlns:a16="http://schemas.microsoft.com/office/drawing/2014/main" id="{6D27A0CF-0245-0F49-997D-367E648C44A1}"/>
                </a:ext>
              </a:extLst>
            </p:cNvPr>
            <p:cNvSpPr>
              <a:spLocks/>
            </p:cNvSpPr>
            <p:nvPr/>
          </p:nvSpPr>
          <p:spPr bwMode="auto">
            <a:xfrm>
              <a:off x="16858687" y="7808860"/>
              <a:ext cx="269875" cy="153988"/>
            </a:xfrm>
            <a:custGeom>
              <a:avLst/>
              <a:gdLst>
                <a:gd name="T0" fmla="*/ 4 w 98"/>
                <a:gd name="T1" fmla="*/ 40 h 56"/>
                <a:gd name="T2" fmla="*/ 4 w 98"/>
                <a:gd name="T3" fmla="*/ 31 h 56"/>
                <a:gd name="T4" fmla="*/ 55 w 98"/>
                <a:gd name="T5" fmla="*/ 2 h 56"/>
                <a:gd name="T6" fmla="*/ 70 w 98"/>
                <a:gd name="T7" fmla="*/ 2 h 56"/>
                <a:gd name="T8" fmla="*/ 93 w 98"/>
                <a:gd name="T9" fmla="*/ 15 h 56"/>
                <a:gd name="T10" fmla="*/ 93 w 98"/>
                <a:gd name="T11" fmla="*/ 24 h 56"/>
                <a:gd name="T12" fmla="*/ 43 w 98"/>
                <a:gd name="T13" fmla="*/ 53 h 56"/>
                <a:gd name="T14" fmla="*/ 27 w 98"/>
                <a:gd name="T15" fmla="*/ 53 h 56"/>
                <a:gd name="T16" fmla="*/ 4 w 98"/>
                <a:gd name="T17" fmla="*/ 4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56">
                  <a:moveTo>
                    <a:pt x="4" y="40"/>
                  </a:moveTo>
                  <a:cubicBezTo>
                    <a:pt x="0" y="38"/>
                    <a:pt x="0" y="34"/>
                    <a:pt x="4" y="31"/>
                  </a:cubicBezTo>
                  <a:cubicBezTo>
                    <a:pt x="55" y="2"/>
                    <a:pt x="55" y="2"/>
                    <a:pt x="55" y="2"/>
                  </a:cubicBezTo>
                  <a:cubicBezTo>
                    <a:pt x="59" y="0"/>
                    <a:pt x="66" y="0"/>
                    <a:pt x="70" y="2"/>
                  </a:cubicBezTo>
                  <a:cubicBezTo>
                    <a:pt x="93" y="15"/>
                    <a:pt x="93" y="15"/>
                    <a:pt x="93" y="15"/>
                  </a:cubicBezTo>
                  <a:cubicBezTo>
                    <a:pt x="98" y="18"/>
                    <a:pt x="98" y="22"/>
                    <a:pt x="93" y="24"/>
                  </a:cubicBezTo>
                  <a:cubicBezTo>
                    <a:pt x="43" y="53"/>
                    <a:pt x="43" y="53"/>
                    <a:pt x="43" y="53"/>
                  </a:cubicBezTo>
                  <a:cubicBezTo>
                    <a:pt x="38" y="56"/>
                    <a:pt x="31" y="56"/>
                    <a:pt x="27" y="53"/>
                  </a:cubicBezTo>
                  <a:lnTo>
                    <a:pt x="4" y="40"/>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1" name="Freeform 91">
              <a:extLst>
                <a:ext uri="{FF2B5EF4-FFF2-40B4-BE49-F238E27FC236}">
                  <a16:creationId xmlns:a16="http://schemas.microsoft.com/office/drawing/2014/main" id="{E004079B-D2CA-644D-B66A-FAD84CCC8313}"/>
                </a:ext>
              </a:extLst>
            </p:cNvPr>
            <p:cNvSpPr>
              <a:spLocks/>
            </p:cNvSpPr>
            <p:nvPr/>
          </p:nvSpPr>
          <p:spPr bwMode="auto">
            <a:xfrm>
              <a:off x="16366562" y="6770635"/>
              <a:ext cx="92075" cy="52388"/>
            </a:xfrm>
            <a:custGeom>
              <a:avLst/>
              <a:gdLst>
                <a:gd name="T0" fmla="*/ 27 w 33"/>
                <a:gd name="T1" fmla="*/ 16 h 19"/>
                <a:gd name="T2" fmla="*/ 6 w 33"/>
                <a:gd name="T3" fmla="*/ 16 h 19"/>
                <a:gd name="T4" fmla="*/ 6 w 33"/>
                <a:gd name="T5" fmla="*/ 3 h 19"/>
                <a:gd name="T6" fmla="*/ 27 w 33"/>
                <a:gd name="T7" fmla="*/ 3 h 19"/>
                <a:gd name="T8" fmla="*/ 27 w 33"/>
                <a:gd name="T9" fmla="*/ 16 h 19"/>
              </a:gdLst>
              <a:ahLst/>
              <a:cxnLst>
                <a:cxn ang="0">
                  <a:pos x="T0" y="T1"/>
                </a:cxn>
                <a:cxn ang="0">
                  <a:pos x="T2" y="T3"/>
                </a:cxn>
                <a:cxn ang="0">
                  <a:pos x="T4" y="T5"/>
                </a:cxn>
                <a:cxn ang="0">
                  <a:pos x="T6" y="T7"/>
                </a:cxn>
                <a:cxn ang="0">
                  <a:pos x="T8" y="T9"/>
                </a:cxn>
              </a:cxnLst>
              <a:rect l="0" t="0" r="r" b="b"/>
              <a:pathLst>
                <a:path w="33" h="19">
                  <a:moveTo>
                    <a:pt x="27" y="16"/>
                  </a:moveTo>
                  <a:cubicBezTo>
                    <a:pt x="21" y="19"/>
                    <a:pt x="12" y="19"/>
                    <a:pt x="6" y="16"/>
                  </a:cubicBezTo>
                  <a:cubicBezTo>
                    <a:pt x="0" y="12"/>
                    <a:pt x="0" y="7"/>
                    <a:pt x="6" y="3"/>
                  </a:cubicBezTo>
                  <a:cubicBezTo>
                    <a:pt x="12" y="0"/>
                    <a:pt x="21" y="0"/>
                    <a:pt x="27" y="3"/>
                  </a:cubicBezTo>
                  <a:cubicBezTo>
                    <a:pt x="33" y="7"/>
                    <a:pt x="33" y="12"/>
                    <a:pt x="27" y="16"/>
                  </a:cubicBezTo>
                  <a:close/>
                </a:path>
              </a:pathLst>
            </a:custGeom>
            <a:solidFill>
              <a:srgbClr val="D1D1D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2" name="Freeform 92">
              <a:extLst>
                <a:ext uri="{FF2B5EF4-FFF2-40B4-BE49-F238E27FC236}">
                  <a16:creationId xmlns:a16="http://schemas.microsoft.com/office/drawing/2014/main" id="{38FB438B-58B5-D349-B926-006959CDC74A}"/>
                </a:ext>
              </a:extLst>
            </p:cNvPr>
            <p:cNvSpPr>
              <a:spLocks/>
            </p:cNvSpPr>
            <p:nvPr/>
          </p:nvSpPr>
          <p:spPr bwMode="auto">
            <a:xfrm>
              <a:off x="15787124" y="8258123"/>
              <a:ext cx="1968500" cy="715963"/>
            </a:xfrm>
            <a:custGeom>
              <a:avLst/>
              <a:gdLst>
                <a:gd name="T0" fmla="*/ 1240 w 1240"/>
                <a:gd name="T1" fmla="*/ 275 h 451"/>
                <a:gd name="T2" fmla="*/ 1220 w 1240"/>
                <a:gd name="T3" fmla="*/ 286 h 451"/>
                <a:gd name="T4" fmla="*/ 1220 w 1240"/>
                <a:gd name="T5" fmla="*/ 286 h 451"/>
                <a:gd name="T6" fmla="*/ 763 w 1240"/>
                <a:gd name="T7" fmla="*/ 23 h 451"/>
                <a:gd name="T8" fmla="*/ 19 w 1240"/>
                <a:gd name="T9" fmla="*/ 451 h 451"/>
                <a:gd name="T10" fmla="*/ 0 w 1240"/>
                <a:gd name="T11" fmla="*/ 440 h 451"/>
                <a:gd name="T12" fmla="*/ 763 w 1240"/>
                <a:gd name="T13" fmla="*/ 0 h 451"/>
                <a:gd name="T14" fmla="*/ 1240 w 1240"/>
                <a:gd name="T15" fmla="*/ 275 h 4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0" h="451">
                  <a:moveTo>
                    <a:pt x="1240" y="275"/>
                  </a:moveTo>
                  <a:lnTo>
                    <a:pt x="1220" y="286"/>
                  </a:lnTo>
                  <a:lnTo>
                    <a:pt x="1220" y="286"/>
                  </a:lnTo>
                  <a:lnTo>
                    <a:pt x="763" y="23"/>
                  </a:lnTo>
                  <a:lnTo>
                    <a:pt x="19" y="451"/>
                  </a:lnTo>
                  <a:lnTo>
                    <a:pt x="0" y="440"/>
                  </a:lnTo>
                  <a:lnTo>
                    <a:pt x="763" y="0"/>
                  </a:lnTo>
                  <a:lnTo>
                    <a:pt x="1240" y="275"/>
                  </a:lnTo>
                  <a:close/>
                </a:path>
              </a:pathLst>
            </a:custGeom>
            <a:solidFill>
              <a:srgbClr val="A5A5A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3" name="Freeform 93">
              <a:extLst>
                <a:ext uri="{FF2B5EF4-FFF2-40B4-BE49-F238E27FC236}">
                  <a16:creationId xmlns:a16="http://schemas.microsoft.com/office/drawing/2014/main" id="{8DD171AE-021B-304C-B859-576D1F3B82C8}"/>
                </a:ext>
              </a:extLst>
            </p:cNvPr>
            <p:cNvSpPr>
              <a:spLocks/>
            </p:cNvSpPr>
            <p:nvPr/>
          </p:nvSpPr>
          <p:spPr bwMode="auto">
            <a:xfrm>
              <a:off x="15817287" y="8294635"/>
              <a:ext cx="1906588" cy="1098550"/>
            </a:xfrm>
            <a:custGeom>
              <a:avLst/>
              <a:gdLst>
                <a:gd name="T0" fmla="*/ 1201 w 1201"/>
                <a:gd name="T1" fmla="*/ 263 h 692"/>
                <a:gd name="T2" fmla="*/ 457 w 1201"/>
                <a:gd name="T3" fmla="*/ 692 h 692"/>
                <a:gd name="T4" fmla="*/ 0 w 1201"/>
                <a:gd name="T5" fmla="*/ 428 h 692"/>
                <a:gd name="T6" fmla="*/ 744 w 1201"/>
                <a:gd name="T7" fmla="*/ 0 h 692"/>
                <a:gd name="T8" fmla="*/ 1201 w 1201"/>
                <a:gd name="T9" fmla="*/ 263 h 692"/>
              </a:gdLst>
              <a:ahLst/>
              <a:cxnLst>
                <a:cxn ang="0">
                  <a:pos x="T0" y="T1"/>
                </a:cxn>
                <a:cxn ang="0">
                  <a:pos x="T2" y="T3"/>
                </a:cxn>
                <a:cxn ang="0">
                  <a:pos x="T4" y="T5"/>
                </a:cxn>
                <a:cxn ang="0">
                  <a:pos x="T6" y="T7"/>
                </a:cxn>
                <a:cxn ang="0">
                  <a:pos x="T8" y="T9"/>
                </a:cxn>
              </a:cxnLst>
              <a:rect l="0" t="0" r="r" b="b"/>
              <a:pathLst>
                <a:path w="1201" h="692">
                  <a:moveTo>
                    <a:pt x="1201" y="263"/>
                  </a:moveTo>
                  <a:lnTo>
                    <a:pt x="457" y="692"/>
                  </a:lnTo>
                  <a:lnTo>
                    <a:pt x="0" y="428"/>
                  </a:lnTo>
                  <a:lnTo>
                    <a:pt x="744" y="0"/>
                  </a:lnTo>
                  <a:lnTo>
                    <a:pt x="1201" y="263"/>
                  </a:lnTo>
                  <a:close/>
                </a:path>
              </a:pathLst>
            </a:custGeom>
            <a:solidFill>
              <a:srgbClr val="D1D1D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4" name="Freeform 94">
              <a:extLst>
                <a:ext uri="{FF2B5EF4-FFF2-40B4-BE49-F238E27FC236}">
                  <a16:creationId xmlns:a16="http://schemas.microsoft.com/office/drawing/2014/main" id="{88901F05-6D64-E84A-87F0-BDDF91B392F9}"/>
                </a:ext>
              </a:extLst>
            </p:cNvPr>
            <p:cNvSpPr>
              <a:spLocks/>
            </p:cNvSpPr>
            <p:nvPr/>
          </p:nvSpPr>
          <p:spPr bwMode="auto">
            <a:xfrm>
              <a:off x="12953437" y="8131123"/>
              <a:ext cx="5797550" cy="2025650"/>
            </a:xfrm>
            <a:custGeom>
              <a:avLst/>
              <a:gdLst>
                <a:gd name="T0" fmla="*/ 2101 w 2101"/>
                <a:gd name="T1" fmla="*/ 0 h 733"/>
                <a:gd name="T2" fmla="*/ 2101 w 2101"/>
                <a:gd name="T3" fmla="*/ 30 h 733"/>
                <a:gd name="T4" fmla="*/ 2065 w 2101"/>
                <a:gd name="T5" fmla="*/ 92 h 733"/>
                <a:gd name="T6" fmla="*/ 1021 w 2101"/>
                <a:gd name="T7" fmla="*/ 695 h 733"/>
                <a:gd name="T8" fmla="*/ 810 w 2101"/>
                <a:gd name="T9" fmla="*/ 695 h 733"/>
                <a:gd name="T10" fmla="*/ 0 w 2101"/>
                <a:gd name="T11" fmla="*/ 228 h 733"/>
                <a:gd name="T12" fmla="*/ 0 w 2101"/>
                <a:gd name="T13" fmla="*/ 198 h 733"/>
                <a:gd name="T14" fmla="*/ 26 w 2101"/>
                <a:gd name="T15" fmla="*/ 213 h 733"/>
                <a:gd name="T16" fmla="*/ 810 w 2101"/>
                <a:gd name="T17" fmla="*/ 665 h 733"/>
                <a:gd name="T18" fmla="*/ 1021 w 2101"/>
                <a:gd name="T19" fmla="*/ 665 h 733"/>
                <a:gd name="T20" fmla="*/ 2065 w 2101"/>
                <a:gd name="T21" fmla="*/ 62 h 733"/>
                <a:gd name="T22" fmla="*/ 2099 w 2101"/>
                <a:gd name="T23" fmla="*/ 15 h 733"/>
                <a:gd name="T24" fmla="*/ 2101 w 2101"/>
                <a:gd name="T25" fmla="*/ 0 h 7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01" h="733">
                  <a:moveTo>
                    <a:pt x="2101" y="0"/>
                  </a:moveTo>
                  <a:cubicBezTo>
                    <a:pt x="2101" y="30"/>
                    <a:pt x="2101" y="30"/>
                    <a:pt x="2101" y="30"/>
                  </a:cubicBezTo>
                  <a:cubicBezTo>
                    <a:pt x="2101" y="54"/>
                    <a:pt x="2089" y="78"/>
                    <a:pt x="2065" y="92"/>
                  </a:cubicBezTo>
                  <a:cubicBezTo>
                    <a:pt x="1021" y="695"/>
                    <a:pt x="1021" y="695"/>
                    <a:pt x="1021" y="695"/>
                  </a:cubicBezTo>
                  <a:cubicBezTo>
                    <a:pt x="955" y="733"/>
                    <a:pt x="875" y="733"/>
                    <a:pt x="810" y="695"/>
                  </a:cubicBezTo>
                  <a:cubicBezTo>
                    <a:pt x="0" y="228"/>
                    <a:pt x="0" y="228"/>
                    <a:pt x="0" y="228"/>
                  </a:cubicBezTo>
                  <a:cubicBezTo>
                    <a:pt x="0" y="198"/>
                    <a:pt x="0" y="198"/>
                    <a:pt x="0" y="198"/>
                  </a:cubicBezTo>
                  <a:cubicBezTo>
                    <a:pt x="26" y="213"/>
                    <a:pt x="26" y="213"/>
                    <a:pt x="26" y="213"/>
                  </a:cubicBezTo>
                  <a:cubicBezTo>
                    <a:pt x="810" y="665"/>
                    <a:pt x="810" y="665"/>
                    <a:pt x="810" y="665"/>
                  </a:cubicBezTo>
                  <a:cubicBezTo>
                    <a:pt x="875" y="703"/>
                    <a:pt x="955" y="703"/>
                    <a:pt x="1021" y="665"/>
                  </a:cubicBezTo>
                  <a:cubicBezTo>
                    <a:pt x="2065" y="62"/>
                    <a:pt x="2065" y="62"/>
                    <a:pt x="2065" y="62"/>
                  </a:cubicBezTo>
                  <a:cubicBezTo>
                    <a:pt x="2084" y="51"/>
                    <a:pt x="2096" y="34"/>
                    <a:pt x="2099" y="15"/>
                  </a:cubicBezTo>
                  <a:cubicBezTo>
                    <a:pt x="2100" y="10"/>
                    <a:pt x="2101" y="5"/>
                    <a:pt x="2101" y="0"/>
                  </a:cubicBezTo>
                  <a:close/>
                </a:path>
              </a:pathLst>
            </a:custGeom>
            <a:solidFill>
              <a:srgbClr val="C1C7D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95" name="Group 394">
            <a:extLst>
              <a:ext uri="{FF2B5EF4-FFF2-40B4-BE49-F238E27FC236}">
                <a16:creationId xmlns:a16="http://schemas.microsoft.com/office/drawing/2014/main" id="{81F5EC3F-E493-E34A-BBA2-248EDA3D67CB}"/>
              </a:ext>
            </a:extLst>
          </p:cNvPr>
          <p:cNvGrpSpPr/>
          <p:nvPr/>
        </p:nvGrpSpPr>
        <p:grpSpPr>
          <a:xfrm>
            <a:off x="18044831" y="4501357"/>
            <a:ext cx="1760255" cy="919082"/>
            <a:chOff x="17506387" y="5621285"/>
            <a:chExt cx="2298700" cy="1370013"/>
          </a:xfrm>
        </p:grpSpPr>
        <p:sp>
          <p:nvSpPr>
            <p:cNvPr id="396" name="Freeform 95">
              <a:extLst>
                <a:ext uri="{FF2B5EF4-FFF2-40B4-BE49-F238E27FC236}">
                  <a16:creationId xmlns:a16="http://schemas.microsoft.com/office/drawing/2014/main" id="{2882EE74-8216-DA49-8C69-397E1A23F819}"/>
                </a:ext>
              </a:extLst>
            </p:cNvPr>
            <p:cNvSpPr>
              <a:spLocks/>
            </p:cNvSpPr>
            <p:nvPr/>
          </p:nvSpPr>
          <p:spPr bwMode="auto">
            <a:xfrm>
              <a:off x="17506387" y="5662560"/>
              <a:ext cx="2298700" cy="1328738"/>
            </a:xfrm>
            <a:custGeom>
              <a:avLst/>
              <a:gdLst>
                <a:gd name="T0" fmla="*/ 800 w 833"/>
                <a:gd name="T1" fmla="*/ 356 h 481"/>
                <a:gd name="T2" fmla="*/ 600 w 833"/>
                <a:gd name="T3" fmla="*/ 468 h 481"/>
                <a:gd name="T4" fmla="*/ 516 w 833"/>
                <a:gd name="T5" fmla="*/ 468 h 481"/>
                <a:gd name="T6" fmla="*/ 31 w 833"/>
                <a:gd name="T7" fmla="*/ 188 h 481"/>
                <a:gd name="T8" fmla="*/ 29 w 833"/>
                <a:gd name="T9" fmla="*/ 126 h 481"/>
                <a:gd name="T10" fmla="*/ 225 w 833"/>
                <a:gd name="T11" fmla="*/ 13 h 481"/>
                <a:gd name="T12" fmla="*/ 308 w 833"/>
                <a:gd name="T13" fmla="*/ 17 h 481"/>
                <a:gd name="T14" fmla="*/ 799 w 833"/>
                <a:gd name="T15" fmla="*/ 295 h 481"/>
                <a:gd name="T16" fmla="*/ 800 w 833"/>
                <a:gd name="T17" fmla="*/ 356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3" h="481">
                  <a:moveTo>
                    <a:pt x="800" y="356"/>
                  </a:moveTo>
                  <a:cubicBezTo>
                    <a:pt x="600" y="468"/>
                    <a:pt x="600" y="468"/>
                    <a:pt x="600" y="468"/>
                  </a:cubicBezTo>
                  <a:cubicBezTo>
                    <a:pt x="577" y="481"/>
                    <a:pt x="539" y="481"/>
                    <a:pt x="516" y="468"/>
                  </a:cubicBezTo>
                  <a:cubicBezTo>
                    <a:pt x="31" y="188"/>
                    <a:pt x="31" y="188"/>
                    <a:pt x="31" y="188"/>
                  </a:cubicBezTo>
                  <a:cubicBezTo>
                    <a:pt x="3" y="172"/>
                    <a:pt x="0" y="143"/>
                    <a:pt x="29" y="126"/>
                  </a:cubicBezTo>
                  <a:cubicBezTo>
                    <a:pt x="225" y="13"/>
                    <a:pt x="225" y="13"/>
                    <a:pt x="225" y="13"/>
                  </a:cubicBezTo>
                  <a:cubicBezTo>
                    <a:pt x="248" y="0"/>
                    <a:pt x="285" y="3"/>
                    <a:pt x="308" y="17"/>
                  </a:cubicBezTo>
                  <a:cubicBezTo>
                    <a:pt x="799" y="295"/>
                    <a:pt x="799" y="295"/>
                    <a:pt x="799" y="295"/>
                  </a:cubicBezTo>
                  <a:cubicBezTo>
                    <a:pt x="809" y="302"/>
                    <a:pt x="833" y="335"/>
                    <a:pt x="800" y="356"/>
                  </a:cubicBezTo>
                </a:path>
              </a:pathLst>
            </a:custGeom>
            <a:solidFill>
              <a:srgbClr val="79BBF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7" name="Freeform 96">
              <a:extLst>
                <a:ext uri="{FF2B5EF4-FFF2-40B4-BE49-F238E27FC236}">
                  <a16:creationId xmlns:a16="http://schemas.microsoft.com/office/drawing/2014/main" id="{73D282D0-D4E8-1746-B653-90E99DDB0E82}"/>
                </a:ext>
              </a:extLst>
            </p:cNvPr>
            <p:cNvSpPr>
              <a:spLocks/>
            </p:cNvSpPr>
            <p:nvPr/>
          </p:nvSpPr>
          <p:spPr bwMode="auto">
            <a:xfrm>
              <a:off x="17506387" y="5626048"/>
              <a:ext cx="2298700" cy="1331913"/>
            </a:xfrm>
            <a:custGeom>
              <a:avLst/>
              <a:gdLst>
                <a:gd name="T0" fmla="*/ 800 w 833"/>
                <a:gd name="T1" fmla="*/ 357 h 482"/>
                <a:gd name="T2" fmla="*/ 600 w 833"/>
                <a:gd name="T3" fmla="*/ 468 h 482"/>
                <a:gd name="T4" fmla="*/ 516 w 833"/>
                <a:gd name="T5" fmla="*/ 468 h 482"/>
                <a:gd name="T6" fmla="*/ 31 w 833"/>
                <a:gd name="T7" fmla="*/ 188 h 482"/>
                <a:gd name="T8" fmla="*/ 29 w 833"/>
                <a:gd name="T9" fmla="*/ 126 h 482"/>
                <a:gd name="T10" fmla="*/ 225 w 833"/>
                <a:gd name="T11" fmla="*/ 14 h 482"/>
                <a:gd name="T12" fmla="*/ 308 w 833"/>
                <a:gd name="T13" fmla="*/ 17 h 482"/>
                <a:gd name="T14" fmla="*/ 799 w 833"/>
                <a:gd name="T15" fmla="*/ 296 h 482"/>
                <a:gd name="T16" fmla="*/ 800 w 833"/>
                <a:gd name="T17" fmla="*/ 357 h 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3" h="482">
                  <a:moveTo>
                    <a:pt x="800" y="357"/>
                  </a:moveTo>
                  <a:cubicBezTo>
                    <a:pt x="600" y="468"/>
                    <a:pt x="600" y="468"/>
                    <a:pt x="600" y="468"/>
                  </a:cubicBezTo>
                  <a:cubicBezTo>
                    <a:pt x="577" y="482"/>
                    <a:pt x="539" y="482"/>
                    <a:pt x="516" y="468"/>
                  </a:cubicBezTo>
                  <a:cubicBezTo>
                    <a:pt x="31" y="188"/>
                    <a:pt x="31" y="188"/>
                    <a:pt x="31" y="188"/>
                  </a:cubicBezTo>
                  <a:cubicBezTo>
                    <a:pt x="3" y="172"/>
                    <a:pt x="0" y="144"/>
                    <a:pt x="29" y="126"/>
                  </a:cubicBezTo>
                  <a:cubicBezTo>
                    <a:pt x="225" y="14"/>
                    <a:pt x="225" y="14"/>
                    <a:pt x="225" y="14"/>
                  </a:cubicBezTo>
                  <a:cubicBezTo>
                    <a:pt x="248" y="0"/>
                    <a:pt x="285" y="4"/>
                    <a:pt x="308" y="17"/>
                  </a:cubicBezTo>
                  <a:cubicBezTo>
                    <a:pt x="799" y="296"/>
                    <a:pt x="799" y="296"/>
                    <a:pt x="799" y="296"/>
                  </a:cubicBezTo>
                  <a:cubicBezTo>
                    <a:pt x="809" y="302"/>
                    <a:pt x="833" y="336"/>
                    <a:pt x="800" y="357"/>
                  </a:cubicBezTo>
                </a:path>
              </a:pathLst>
            </a:custGeom>
            <a:solidFill>
              <a:srgbClr val="4579EE"/>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8" name="Freeform 97">
              <a:extLst>
                <a:ext uri="{FF2B5EF4-FFF2-40B4-BE49-F238E27FC236}">
                  <a16:creationId xmlns:a16="http://schemas.microsoft.com/office/drawing/2014/main" id="{4608E1D8-6FC9-DA4D-A152-7F912C67544A}"/>
                </a:ext>
              </a:extLst>
            </p:cNvPr>
            <p:cNvSpPr>
              <a:spLocks/>
            </p:cNvSpPr>
            <p:nvPr/>
          </p:nvSpPr>
          <p:spPr bwMode="auto">
            <a:xfrm>
              <a:off x="17580999" y="5648273"/>
              <a:ext cx="2130425" cy="1228725"/>
            </a:xfrm>
            <a:custGeom>
              <a:avLst/>
              <a:gdLst>
                <a:gd name="T0" fmla="*/ 189 w 772"/>
                <a:gd name="T1" fmla="*/ 29 h 445"/>
                <a:gd name="T2" fmla="*/ 191 w 772"/>
                <a:gd name="T3" fmla="*/ 31 h 445"/>
                <a:gd name="T4" fmla="*/ 191 w 772"/>
                <a:gd name="T5" fmla="*/ 45 h 445"/>
                <a:gd name="T6" fmla="*/ 80 w 772"/>
                <a:gd name="T7" fmla="*/ 110 h 445"/>
                <a:gd name="T8" fmla="*/ 54 w 772"/>
                <a:gd name="T9" fmla="*/ 110 h 445"/>
                <a:gd name="T10" fmla="*/ 52 w 772"/>
                <a:gd name="T11" fmla="*/ 109 h 445"/>
                <a:gd name="T12" fmla="*/ 39 w 772"/>
                <a:gd name="T13" fmla="*/ 109 h 445"/>
                <a:gd name="T14" fmla="*/ 15 w 772"/>
                <a:gd name="T15" fmla="*/ 122 h 445"/>
                <a:gd name="T16" fmla="*/ 15 w 772"/>
                <a:gd name="T17" fmla="*/ 154 h 445"/>
                <a:gd name="T18" fmla="*/ 504 w 772"/>
                <a:gd name="T19" fmla="*/ 436 h 445"/>
                <a:gd name="T20" fmla="*/ 559 w 772"/>
                <a:gd name="T21" fmla="*/ 436 h 445"/>
                <a:gd name="T22" fmla="*/ 756 w 772"/>
                <a:gd name="T23" fmla="*/ 322 h 445"/>
                <a:gd name="T24" fmla="*/ 756 w 772"/>
                <a:gd name="T25" fmla="*/ 291 h 445"/>
                <a:gd name="T26" fmla="*/ 267 w 772"/>
                <a:gd name="T27" fmla="*/ 8 h 445"/>
                <a:gd name="T28" fmla="*/ 213 w 772"/>
                <a:gd name="T29" fmla="*/ 8 h 445"/>
                <a:gd name="T30" fmla="*/ 189 w 772"/>
                <a:gd name="T31" fmla="*/ 22 h 445"/>
                <a:gd name="T32" fmla="*/ 189 w 772"/>
                <a:gd name="T33" fmla="*/ 29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72" h="445">
                  <a:moveTo>
                    <a:pt x="189" y="29"/>
                  </a:moveTo>
                  <a:cubicBezTo>
                    <a:pt x="191" y="31"/>
                    <a:pt x="191" y="31"/>
                    <a:pt x="191" y="31"/>
                  </a:cubicBezTo>
                  <a:cubicBezTo>
                    <a:pt x="198" y="35"/>
                    <a:pt x="198" y="41"/>
                    <a:pt x="191" y="45"/>
                  </a:cubicBezTo>
                  <a:cubicBezTo>
                    <a:pt x="80" y="110"/>
                    <a:pt x="80" y="110"/>
                    <a:pt x="80" y="110"/>
                  </a:cubicBezTo>
                  <a:cubicBezTo>
                    <a:pt x="72" y="114"/>
                    <a:pt x="61" y="114"/>
                    <a:pt x="54" y="110"/>
                  </a:cubicBezTo>
                  <a:cubicBezTo>
                    <a:pt x="52" y="109"/>
                    <a:pt x="52" y="109"/>
                    <a:pt x="52" y="109"/>
                  </a:cubicBezTo>
                  <a:cubicBezTo>
                    <a:pt x="48" y="107"/>
                    <a:pt x="43" y="107"/>
                    <a:pt x="39" y="109"/>
                  </a:cubicBezTo>
                  <a:cubicBezTo>
                    <a:pt x="15" y="122"/>
                    <a:pt x="15" y="122"/>
                    <a:pt x="15" y="122"/>
                  </a:cubicBezTo>
                  <a:cubicBezTo>
                    <a:pt x="0" y="131"/>
                    <a:pt x="0" y="145"/>
                    <a:pt x="15" y="154"/>
                  </a:cubicBezTo>
                  <a:cubicBezTo>
                    <a:pt x="504" y="436"/>
                    <a:pt x="504" y="436"/>
                    <a:pt x="504" y="436"/>
                  </a:cubicBezTo>
                  <a:cubicBezTo>
                    <a:pt x="520" y="445"/>
                    <a:pt x="544" y="445"/>
                    <a:pt x="559" y="436"/>
                  </a:cubicBezTo>
                  <a:cubicBezTo>
                    <a:pt x="756" y="322"/>
                    <a:pt x="756" y="322"/>
                    <a:pt x="756" y="322"/>
                  </a:cubicBezTo>
                  <a:cubicBezTo>
                    <a:pt x="772" y="314"/>
                    <a:pt x="772" y="299"/>
                    <a:pt x="756" y="291"/>
                  </a:cubicBezTo>
                  <a:cubicBezTo>
                    <a:pt x="267" y="8"/>
                    <a:pt x="267" y="8"/>
                    <a:pt x="267" y="8"/>
                  </a:cubicBezTo>
                  <a:cubicBezTo>
                    <a:pt x="252" y="0"/>
                    <a:pt x="228" y="0"/>
                    <a:pt x="213" y="8"/>
                  </a:cubicBezTo>
                  <a:cubicBezTo>
                    <a:pt x="189" y="22"/>
                    <a:pt x="189" y="22"/>
                    <a:pt x="189" y="22"/>
                  </a:cubicBezTo>
                  <a:cubicBezTo>
                    <a:pt x="185" y="24"/>
                    <a:pt x="185" y="27"/>
                    <a:pt x="189" y="29"/>
                  </a:cubicBezTo>
                </a:path>
              </a:pathLst>
            </a:custGeom>
            <a:solidFill>
              <a:srgbClr val="1B146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9" name="Freeform 98">
              <a:extLst>
                <a:ext uri="{FF2B5EF4-FFF2-40B4-BE49-F238E27FC236}">
                  <a16:creationId xmlns:a16="http://schemas.microsoft.com/office/drawing/2014/main" id="{F5843794-831B-1248-93CA-B98AEBD943D9}"/>
                </a:ext>
              </a:extLst>
            </p:cNvPr>
            <p:cNvSpPr>
              <a:spLocks noEditPoints="1"/>
            </p:cNvSpPr>
            <p:nvPr/>
          </p:nvSpPr>
          <p:spPr bwMode="auto">
            <a:xfrm>
              <a:off x="17539724" y="5621285"/>
              <a:ext cx="2217738" cy="1281113"/>
            </a:xfrm>
            <a:custGeom>
              <a:avLst/>
              <a:gdLst>
                <a:gd name="T0" fmla="*/ 220 w 804"/>
                <a:gd name="T1" fmla="*/ 11 h 464"/>
                <a:gd name="T2" fmla="*/ 19 w 804"/>
                <a:gd name="T3" fmla="*/ 127 h 464"/>
                <a:gd name="T4" fmla="*/ 19 w 804"/>
                <a:gd name="T5" fmla="*/ 168 h 464"/>
                <a:gd name="T6" fmla="*/ 513 w 804"/>
                <a:gd name="T7" fmla="*/ 453 h 464"/>
                <a:gd name="T8" fmla="*/ 583 w 804"/>
                <a:gd name="T9" fmla="*/ 453 h 464"/>
                <a:gd name="T10" fmla="*/ 784 w 804"/>
                <a:gd name="T11" fmla="*/ 337 h 464"/>
                <a:gd name="T12" fmla="*/ 784 w 804"/>
                <a:gd name="T13" fmla="*/ 296 h 464"/>
                <a:gd name="T14" fmla="*/ 291 w 804"/>
                <a:gd name="T15" fmla="*/ 11 h 464"/>
                <a:gd name="T16" fmla="*/ 220 w 804"/>
                <a:gd name="T17" fmla="*/ 11 h 464"/>
                <a:gd name="T18" fmla="*/ 771 w 804"/>
                <a:gd name="T19" fmla="*/ 301 h 464"/>
                <a:gd name="T20" fmla="*/ 771 w 804"/>
                <a:gd name="T21" fmla="*/ 332 h 464"/>
                <a:gd name="T22" fmla="*/ 574 w 804"/>
                <a:gd name="T23" fmla="*/ 446 h 464"/>
                <a:gd name="T24" fmla="*/ 519 w 804"/>
                <a:gd name="T25" fmla="*/ 446 h 464"/>
                <a:gd name="T26" fmla="*/ 30 w 804"/>
                <a:gd name="T27" fmla="*/ 164 h 464"/>
                <a:gd name="T28" fmla="*/ 30 w 804"/>
                <a:gd name="T29" fmla="*/ 132 h 464"/>
                <a:gd name="T30" fmla="*/ 54 w 804"/>
                <a:gd name="T31" fmla="*/ 118 h 464"/>
                <a:gd name="T32" fmla="*/ 67 w 804"/>
                <a:gd name="T33" fmla="*/ 118 h 464"/>
                <a:gd name="T34" fmla="*/ 69 w 804"/>
                <a:gd name="T35" fmla="*/ 120 h 464"/>
                <a:gd name="T36" fmla="*/ 95 w 804"/>
                <a:gd name="T37" fmla="*/ 120 h 464"/>
                <a:gd name="T38" fmla="*/ 206 w 804"/>
                <a:gd name="T39" fmla="*/ 55 h 464"/>
                <a:gd name="T40" fmla="*/ 206 w 804"/>
                <a:gd name="T41" fmla="*/ 40 h 464"/>
                <a:gd name="T42" fmla="*/ 204 w 804"/>
                <a:gd name="T43" fmla="*/ 39 h 464"/>
                <a:gd name="T44" fmla="*/ 204 w 804"/>
                <a:gd name="T45" fmla="*/ 32 h 464"/>
                <a:gd name="T46" fmla="*/ 228 w 804"/>
                <a:gd name="T47" fmla="*/ 18 h 464"/>
                <a:gd name="T48" fmla="*/ 282 w 804"/>
                <a:gd name="T49" fmla="*/ 18 h 464"/>
                <a:gd name="T50" fmla="*/ 771 w 804"/>
                <a:gd name="T51" fmla="*/ 301 h 4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04" h="464">
                  <a:moveTo>
                    <a:pt x="220" y="11"/>
                  </a:moveTo>
                  <a:cubicBezTo>
                    <a:pt x="19" y="127"/>
                    <a:pt x="19" y="127"/>
                    <a:pt x="19" y="127"/>
                  </a:cubicBezTo>
                  <a:cubicBezTo>
                    <a:pt x="0" y="139"/>
                    <a:pt x="0" y="157"/>
                    <a:pt x="19" y="168"/>
                  </a:cubicBezTo>
                  <a:cubicBezTo>
                    <a:pt x="513" y="453"/>
                    <a:pt x="513" y="453"/>
                    <a:pt x="513" y="453"/>
                  </a:cubicBezTo>
                  <a:cubicBezTo>
                    <a:pt x="532" y="464"/>
                    <a:pt x="564" y="464"/>
                    <a:pt x="583" y="453"/>
                  </a:cubicBezTo>
                  <a:cubicBezTo>
                    <a:pt x="784" y="337"/>
                    <a:pt x="784" y="337"/>
                    <a:pt x="784" y="337"/>
                  </a:cubicBezTo>
                  <a:cubicBezTo>
                    <a:pt x="804" y="326"/>
                    <a:pt x="804" y="308"/>
                    <a:pt x="784" y="296"/>
                  </a:cubicBezTo>
                  <a:cubicBezTo>
                    <a:pt x="291" y="11"/>
                    <a:pt x="291" y="11"/>
                    <a:pt x="291" y="11"/>
                  </a:cubicBezTo>
                  <a:cubicBezTo>
                    <a:pt x="271" y="0"/>
                    <a:pt x="240" y="0"/>
                    <a:pt x="220" y="11"/>
                  </a:cubicBezTo>
                  <a:moveTo>
                    <a:pt x="771" y="301"/>
                  </a:moveTo>
                  <a:cubicBezTo>
                    <a:pt x="786" y="309"/>
                    <a:pt x="786" y="324"/>
                    <a:pt x="771" y="332"/>
                  </a:cubicBezTo>
                  <a:cubicBezTo>
                    <a:pt x="574" y="446"/>
                    <a:pt x="574" y="446"/>
                    <a:pt x="574" y="446"/>
                  </a:cubicBezTo>
                  <a:cubicBezTo>
                    <a:pt x="559" y="455"/>
                    <a:pt x="535" y="455"/>
                    <a:pt x="519" y="446"/>
                  </a:cubicBezTo>
                  <a:cubicBezTo>
                    <a:pt x="30" y="164"/>
                    <a:pt x="30" y="164"/>
                    <a:pt x="30" y="164"/>
                  </a:cubicBezTo>
                  <a:cubicBezTo>
                    <a:pt x="15" y="155"/>
                    <a:pt x="15" y="141"/>
                    <a:pt x="30" y="132"/>
                  </a:cubicBezTo>
                  <a:cubicBezTo>
                    <a:pt x="54" y="118"/>
                    <a:pt x="54" y="118"/>
                    <a:pt x="54" y="118"/>
                  </a:cubicBezTo>
                  <a:cubicBezTo>
                    <a:pt x="58" y="116"/>
                    <a:pt x="63" y="116"/>
                    <a:pt x="67" y="118"/>
                  </a:cubicBezTo>
                  <a:cubicBezTo>
                    <a:pt x="69" y="120"/>
                    <a:pt x="69" y="120"/>
                    <a:pt x="69" y="120"/>
                  </a:cubicBezTo>
                  <a:cubicBezTo>
                    <a:pt x="76" y="124"/>
                    <a:pt x="87" y="124"/>
                    <a:pt x="95" y="120"/>
                  </a:cubicBezTo>
                  <a:cubicBezTo>
                    <a:pt x="206" y="55"/>
                    <a:pt x="206" y="55"/>
                    <a:pt x="206" y="55"/>
                  </a:cubicBezTo>
                  <a:cubicBezTo>
                    <a:pt x="213" y="51"/>
                    <a:pt x="213" y="45"/>
                    <a:pt x="206" y="40"/>
                  </a:cubicBezTo>
                  <a:cubicBezTo>
                    <a:pt x="204" y="39"/>
                    <a:pt x="204" y="39"/>
                    <a:pt x="204" y="39"/>
                  </a:cubicBezTo>
                  <a:cubicBezTo>
                    <a:pt x="200" y="37"/>
                    <a:pt x="200" y="34"/>
                    <a:pt x="204" y="32"/>
                  </a:cubicBezTo>
                  <a:cubicBezTo>
                    <a:pt x="228" y="18"/>
                    <a:pt x="228" y="18"/>
                    <a:pt x="228" y="18"/>
                  </a:cubicBezTo>
                  <a:cubicBezTo>
                    <a:pt x="243" y="10"/>
                    <a:pt x="267" y="10"/>
                    <a:pt x="282" y="18"/>
                  </a:cubicBezTo>
                  <a:cubicBezTo>
                    <a:pt x="771" y="301"/>
                    <a:pt x="771" y="301"/>
                    <a:pt x="771" y="301"/>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0" name="Freeform 99">
              <a:extLst>
                <a:ext uri="{FF2B5EF4-FFF2-40B4-BE49-F238E27FC236}">
                  <a16:creationId xmlns:a16="http://schemas.microsoft.com/office/drawing/2014/main" id="{43EFC1D7-6C5D-B34E-AA76-5B342D26E121}"/>
                </a:ext>
              </a:extLst>
            </p:cNvPr>
            <p:cNvSpPr>
              <a:spLocks/>
            </p:cNvSpPr>
            <p:nvPr/>
          </p:nvSpPr>
          <p:spPr bwMode="auto">
            <a:xfrm>
              <a:off x="17861987" y="5808610"/>
              <a:ext cx="114300" cy="66675"/>
            </a:xfrm>
            <a:custGeom>
              <a:avLst/>
              <a:gdLst>
                <a:gd name="T0" fmla="*/ 39 w 41"/>
                <a:gd name="T1" fmla="*/ 5 h 24"/>
                <a:gd name="T2" fmla="*/ 7 w 41"/>
                <a:gd name="T3" fmla="*/ 23 h 24"/>
                <a:gd name="T4" fmla="*/ 2 w 41"/>
                <a:gd name="T5" fmla="*/ 23 h 24"/>
                <a:gd name="T6" fmla="*/ 1 w 41"/>
                <a:gd name="T7" fmla="*/ 20 h 24"/>
                <a:gd name="T8" fmla="*/ 33 w 41"/>
                <a:gd name="T9" fmla="*/ 1 h 24"/>
                <a:gd name="T10" fmla="*/ 39 w 41"/>
                <a:gd name="T11" fmla="*/ 1 h 24"/>
                <a:gd name="T12" fmla="*/ 39 w 41"/>
                <a:gd name="T13" fmla="*/ 5 h 24"/>
              </a:gdLst>
              <a:ahLst/>
              <a:cxnLst>
                <a:cxn ang="0">
                  <a:pos x="T0" y="T1"/>
                </a:cxn>
                <a:cxn ang="0">
                  <a:pos x="T2" y="T3"/>
                </a:cxn>
                <a:cxn ang="0">
                  <a:pos x="T4" y="T5"/>
                </a:cxn>
                <a:cxn ang="0">
                  <a:pos x="T6" y="T7"/>
                </a:cxn>
                <a:cxn ang="0">
                  <a:pos x="T8" y="T9"/>
                </a:cxn>
                <a:cxn ang="0">
                  <a:pos x="T10" y="T11"/>
                </a:cxn>
                <a:cxn ang="0">
                  <a:pos x="T12" y="T13"/>
                </a:cxn>
              </a:cxnLst>
              <a:rect l="0" t="0" r="r" b="b"/>
              <a:pathLst>
                <a:path w="41" h="24">
                  <a:moveTo>
                    <a:pt x="39" y="5"/>
                  </a:moveTo>
                  <a:cubicBezTo>
                    <a:pt x="7" y="23"/>
                    <a:pt x="7" y="23"/>
                    <a:pt x="7" y="23"/>
                  </a:cubicBezTo>
                  <a:cubicBezTo>
                    <a:pt x="6" y="24"/>
                    <a:pt x="3" y="24"/>
                    <a:pt x="2" y="23"/>
                  </a:cubicBezTo>
                  <a:cubicBezTo>
                    <a:pt x="0" y="22"/>
                    <a:pt x="0" y="20"/>
                    <a:pt x="1" y="20"/>
                  </a:cubicBezTo>
                  <a:cubicBezTo>
                    <a:pt x="33" y="1"/>
                    <a:pt x="33" y="1"/>
                    <a:pt x="33" y="1"/>
                  </a:cubicBezTo>
                  <a:cubicBezTo>
                    <a:pt x="35" y="0"/>
                    <a:pt x="37" y="1"/>
                    <a:pt x="39" y="1"/>
                  </a:cubicBezTo>
                  <a:cubicBezTo>
                    <a:pt x="40" y="2"/>
                    <a:pt x="41" y="4"/>
                    <a:pt x="39" y="5"/>
                  </a:cubicBezTo>
                  <a:close/>
                </a:path>
              </a:pathLst>
            </a:custGeom>
            <a:solidFill>
              <a:srgbClr val="4579EE"/>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1" name="Freeform 100">
              <a:extLst>
                <a:ext uri="{FF2B5EF4-FFF2-40B4-BE49-F238E27FC236}">
                  <a16:creationId xmlns:a16="http://schemas.microsoft.com/office/drawing/2014/main" id="{0BF2176B-1DAB-0A44-90FA-89A339B91A2B}"/>
                </a:ext>
              </a:extLst>
            </p:cNvPr>
            <p:cNvSpPr>
              <a:spLocks/>
            </p:cNvSpPr>
            <p:nvPr/>
          </p:nvSpPr>
          <p:spPr bwMode="auto">
            <a:xfrm>
              <a:off x="17981049" y="5781623"/>
              <a:ext cx="44450" cy="23813"/>
            </a:xfrm>
            <a:custGeom>
              <a:avLst/>
              <a:gdLst>
                <a:gd name="T0" fmla="*/ 13 w 16"/>
                <a:gd name="T1" fmla="*/ 1 h 9"/>
                <a:gd name="T2" fmla="*/ 13 w 16"/>
                <a:gd name="T3" fmla="*/ 7 h 9"/>
                <a:gd name="T4" fmla="*/ 3 w 16"/>
                <a:gd name="T5" fmla="*/ 7 h 9"/>
                <a:gd name="T6" fmla="*/ 3 w 16"/>
                <a:gd name="T7" fmla="*/ 1 h 9"/>
                <a:gd name="T8" fmla="*/ 13 w 16"/>
                <a:gd name="T9" fmla="*/ 1 h 9"/>
              </a:gdLst>
              <a:ahLst/>
              <a:cxnLst>
                <a:cxn ang="0">
                  <a:pos x="T0" y="T1"/>
                </a:cxn>
                <a:cxn ang="0">
                  <a:pos x="T2" y="T3"/>
                </a:cxn>
                <a:cxn ang="0">
                  <a:pos x="T4" y="T5"/>
                </a:cxn>
                <a:cxn ang="0">
                  <a:pos x="T6" y="T7"/>
                </a:cxn>
                <a:cxn ang="0">
                  <a:pos x="T8" y="T9"/>
                </a:cxn>
              </a:cxnLst>
              <a:rect l="0" t="0" r="r" b="b"/>
              <a:pathLst>
                <a:path w="16" h="9">
                  <a:moveTo>
                    <a:pt x="13" y="1"/>
                  </a:moveTo>
                  <a:cubicBezTo>
                    <a:pt x="16" y="3"/>
                    <a:pt x="16" y="6"/>
                    <a:pt x="13" y="7"/>
                  </a:cubicBezTo>
                  <a:cubicBezTo>
                    <a:pt x="10" y="9"/>
                    <a:pt x="6" y="9"/>
                    <a:pt x="3" y="7"/>
                  </a:cubicBezTo>
                  <a:cubicBezTo>
                    <a:pt x="0" y="6"/>
                    <a:pt x="0" y="3"/>
                    <a:pt x="3" y="1"/>
                  </a:cubicBezTo>
                  <a:cubicBezTo>
                    <a:pt x="6" y="0"/>
                    <a:pt x="10" y="0"/>
                    <a:pt x="13" y="1"/>
                  </a:cubicBezTo>
                  <a:close/>
                </a:path>
              </a:pathLst>
            </a:custGeom>
            <a:solidFill>
              <a:srgbClr val="4579EE"/>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2" name="Freeform 101">
              <a:extLst>
                <a:ext uri="{FF2B5EF4-FFF2-40B4-BE49-F238E27FC236}">
                  <a16:creationId xmlns:a16="http://schemas.microsoft.com/office/drawing/2014/main" id="{E1A30017-FE9A-C647-8ABB-665827AB71FF}"/>
                </a:ext>
              </a:extLst>
            </p:cNvPr>
            <p:cNvSpPr>
              <a:spLocks/>
            </p:cNvSpPr>
            <p:nvPr/>
          </p:nvSpPr>
          <p:spPr bwMode="auto">
            <a:xfrm>
              <a:off x="17671487" y="6156273"/>
              <a:ext cx="36513" cy="31750"/>
            </a:xfrm>
            <a:custGeom>
              <a:avLst/>
              <a:gdLst>
                <a:gd name="T0" fmla="*/ 11 w 13"/>
                <a:gd name="T1" fmla="*/ 11 h 11"/>
                <a:gd name="T2" fmla="*/ 2 w 13"/>
                <a:gd name="T3" fmla="*/ 5 h 11"/>
                <a:gd name="T4" fmla="*/ 0 w 13"/>
                <a:gd name="T5" fmla="*/ 2 h 11"/>
                <a:gd name="T6" fmla="*/ 2 w 13"/>
                <a:gd name="T7" fmla="*/ 0 h 11"/>
                <a:gd name="T8" fmla="*/ 11 w 13"/>
                <a:gd name="T9" fmla="*/ 6 h 11"/>
                <a:gd name="T10" fmla="*/ 13 w 13"/>
                <a:gd name="T11" fmla="*/ 9 h 11"/>
                <a:gd name="T12" fmla="*/ 11 w 13"/>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3" h="11">
                  <a:moveTo>
                    <a:pt x="11" y="11"/>
                  </a:moveTo>
                  <a:cubicBezTo>
                    <a:pt x="2" y="5"/>
                    <a:pt x="2" y="5"/>
                    <a:pt x="2" y="5"/>
                  </a:cubicBezTo>
                  <a:cubicBezTo>
                    <a:pt x="1" y="5"/>
                    <a:pt x="0" y="3"/>
                    <a:pt x="0" y="2"/>
                  </a:cubicBezTo>
                  <a:cubicBezTo>
                    <a:pt x="0" y="0"/>
                    <a:pt x="1" y="0"/>
                    <a:pt x="2" y="0"/>
                  </a:cubicBezTo>
                  <a:cubicBezTo>
                    <a:pt x="11" y="6"/>
                    <a:pt x="11" y="6"/>
                    <a:pt x="11" y="6"/>
                  </a:cubicBezTo>
                  <a:cubicBezTo>
                    <a:pt x="12" y="6"/>
                    <a:pt x="13" y="8"/>
                    <a:pt x="13" y="9"/>
                  </a:cubicBezTo>
                  <a:cubicBezTo>
                    <a:pt x="13" y="11"/>
                    <a:pt x="12" y="11"/>
                    <a:pt x="11" y="11"/>
                  </a:cubicBezTo>
                  <a:close/>
                </a:path>
              </a:pathLst>
            </a:custGeom>
            <a:solidFill>
              <a:srgbClr val="689DD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3" name="Freeform 102">
              <a:extLst>
                <a:ext uri="{FF2B5EF4-FFF2-40B4-BE49-F238E27FC236}">
                  <a16:creationId xmlns:a16="http://schemas.microsoft.com/office/drawing/2014/main" id="{C7F033E3-4DE6-554A-824C-BF0C80B9AE58}"/>
                </a:ext>
              </a:extLst>
            </p:cNvPr>
            <p:cNvSpPr>
              <a:spLocks/>
            </p:cNvSpPr>
            <p:nvPr/>
          </p:nvSpPr>
          <p:spPr bwMode="auto">
            <a:xfrm>
              <a:off x="17619099" y="6107060"/>
              <a:ext cx="20638" cy="66675"/>
            </a:xfrm>
            <a:custGeom>
              <a:avLst/>
              <a:gdLst>
                <a:gd name="T0" fmla="*/ 7 w 7"/>
                <a:gd name="T1" fmla="*/ 24 h 24"/>
                <a:gd name="T2" fmla="*/ 2 w 7"/>
                <a:gd name="T3" fmla="*/ 21 h 24"/>
                <a:gd name="T4" fmla="*/ 3 w 7"/>
                <a:gd name="T5" fmla="*/ 0 h 24"/>
                <a:gd name="T6" fmla="*/ 7 w 7"/>
                <a:gd name="T7" fmla="*/ 2 h 24"/>
                <a:gd name="T8" fmla="*/ 7 w 7"/>
                <a:gd name="T9" fmla="*/ 24 h 24"/>
              </a:gdLst>
              <a:ahLst/>
              <a:cxnLst>
                <a:cxn ang="0">
                  <a:pos x="T0" y="T1"/>
                </a:cxn>
                <a:cxn ang="0">
                  <a:pos x="T2" y="T3"/>
                </a:cxn>
                <a:cxn ang="0">
                  <a:pos x="T4" y="T5"/>
                </a:cxn>
                <a:cxn ang="0">
                  <a:pos x="T6" y="T7"/>
                </a:cxn>
                <a:cxn ang="0">
                  <a:pos x="T8" y="T9"/>
                </a:cxn>
              </a:cxnLst>
              <a:rect l="0" t="0" r="r" b="b"/>
              <a:pathLst>
                <a:path w="7" h="24">
                  <a:moveTo>
                    <a:pt x="7" y="24"/>
                  </a:moveTo>
                  <a:cubicBezTo>
                    <a:pt x="2" y="21"/>
                    <a:pt x="2" y="21"/>
                    <a:pt x="2" y="21"/>
                  </a:cubicBezTo>
                  <a:cubicBezTo>
                    <a:pt x="0" y="15"/>
                    <a:pt x="1" y="5"/>
                    <a:pt x="3" y="0"/>
                  </a:cubicBezTo>
                  <a:cubicBezTo>
                    <a:pt x="7" y="2"/>
                    <a:pt x="7" y="2"/>
                    <a:pt x="7" y="2"/>
                  </a:cubicBezTo>
                  <a:cubicBezTo>
                    <a:pt x="6" y="8"/>
                    <a:pt x="5" y="18"/>
                    <a:pt x="7" y="24"/>
                  </a:cubicBezTo>
                  <a:close/>
                </a:path>
              </a:pathLst>
            </a:custGeom>
            <a:solidFill>
              <a:srgbClr val="689DD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4" name="Freeform 103">
              <a:extLst>
                <a:ext uri="{FF2B5EF4-FFF2-40B4-BE49-F238E27FC236}">
                  <a16:creationId xmlns:a16="http://schemas.microsoft.com/office/drawing/2014/main" id="{7B42D754-BF8F-A948-86CB-8FAD73FCC0F7}"/>
                </a:ext>
              </a:extLst>
            </p:cNvPr>
            <p:cNvSpPr>
              <a:spLocks/>
            </p:cNvSpPr>
            <p:nvPr/>
          </p:nvSpPr>
          <p:spPr bwMode="auto">
            <a:xfrm>
              <a:off x="17779437" y="6218185"/>
              <a:ext cx="74613" cy="60325"/>
            </a:xfrm>
            <a:custGeom>
              <a:avLst/>
              <a:gdLst>
                <a:gd name="T0" fmla="*/ 25 w 27"/>
                <a:gd name="T1" fmla="*/ 21 h 22"/>
                <a:gd name="T2" fmla="*/ 2 w 27"/>
                <a:gd name="T3" fmla="*/ 8 h 22"/>
                <a:gd name="T4" fmla="*/ 0 w 27"/>
                <a:gd name="T5" fmla="*/ 3 h 22"/>
                <a:gd name="T6" fmla="*/ 2 w 27"/>
                <a:gd name="T7" fmla="*/ 1 h 22"/>
                <a:gd name="T8" fmla="*/ 25 w 27"/>
                <a:gd name="T9" fmla="*/ 14 h 22"/>
                <a:gd name="T10" fmla="*/ 27 w 27"/>
                <a:gd name="T11" fmla="*/ 19 h 22"/>
                <a:gd name="T12" fmla="*/ 25 w 27"/>
                <a:gd name="T13" fmla="*/ 21 h 22"/>
              </a:gdLst>
              <a:ahLst/>
              <a:cxnLst>
                <a:cxn ang="0">
                  <a:pos x="T0" y="T1"/>
                </a:cxn>
                <a:cxn ang="0">
                  <a:pos x="T2" y="T3"/>
                </a:cxn>
                <a:cxn ang="0">
                  <a:pos x="T4" y="T5"/>
                </a:cxn>
                <a:cxn ang="0">
                  <a:pos x="T6" y="T7"/>
                </a:cxn>
                <a:cxn ang="0">
                  <a:pos x="T8" y="T9"/>
                </a:cxn>
                <a:cxn ang="0">
                  <a:pos x="T10" y="T11"/>
                </a:cxn>
                <a:cxn ang="0">
                  <a:pos x="T12" y="T13"/>
                </a:cxn>
              </a:cxnLst>
              <a:rect l="0" t="0" r="r" b="b"/>
              <a:pathLst>
                <a:path w="27" h="22">
                  <a:moveTo>
                    <a:pt x="25" y="21"/>
                  </a:moveTo>
                  <a:cubicBezTo>
                    <a:pt x="2" y="8"/>
                    <a:pt x="2" y="8"/>
                    <a:pt x="2" y="8"/>
                  </a:cubicBezTo>
                  <a:cubicBezTo>
                    <a:pt x="1" y="7"/>
                    <a:pt x="0" y="5"/>
                    <a:pt x="0" y="3"/>
                  </a:cubicBezTo>
                  <a:cubicBezTo>
                    <a:pt x="0" y="1"/>
                    <a:pt x="1" y="0"/>
                    <a:pt x="2" y="1"/>
                  </a:cubicBezTo>
                  <a:cubicBezTo>
                    <a:pt x="25" y="14"/>
                    <a:pt x="25" y="14"/>
                    <a:pt x="25" y="14"/>
                  </a:cubicBezTo>
                  <a:cubicBezTo>
                    <a:pt x="26" y="15"/>
                    <a:pt x="27" y="17"/>
                    <a:pt x="27" y="19"/>
                  </a:cubicBezTo>
                  <a:cubicBezTo>
                    <a:pt x="27" y="21"/>
                    <a:pt x="26" y="22"/>
                    <a:pt x="25" y="21"/>
                  </a:cubicBezTo>
                  <a:close/>
                </a:path>
              </a:pathLst>
            </a:custGeom>
            <a:solidFill>
              <a:srgbClr val="689DD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5" name="Freeform 104">
              <a:extLst>
                <a:ext uri="{FF2B5EF4-FFF2-40B4-BE49-F238E27FC236}">
                  <a16:creationId xmlns:a16="http://schemas.microsoft.com/office/drawing/2014/main" id="{BBC98201-D79A-DA44-B4A8-A8231E158452}"/>
                </a:ext>
              </a:extLst>
            </p:cNvPr>
            <p:cNvSpPr>
              <a:spLocks/>
            </p:cNvSpPr>
            <p:nvPr/>
          </p:nvSpPr>
          <p:spPr bwMode="auto">
            <a:xfrm>
              <a:off x="17871512" y="6270573"/>
              <a:ext cx="76200" cy="60325"/>
            </a:xfrm>
            <a:custGeom>
              <a:avLst/>
              <a:gdLst>
                <a:gd name="T0" fmla="*/ 25 w 28"/>
                <a:gd name="T1" fmla="*/ 21 h 22"/>
                <a:gd name="T2" fmla="*/ 3 w 28"/>
                <a:gd name="T3" fmla="*/ 8 h 22"/>
                <a:gd name="T4" fmla="*/ 0 w 28"/>
                <a:gd name="T5" fmla="*/ 3 h 22"/>
                <a:gd name="T6" fmla="*/ 0 w 28"/>
                <a:gd name="T7" fmla="*/ 3 h 22"/>
                <a:gd name="T8" fmla="*/ 3 w 28"/>
                <a:gd name="T9" fmla="*/ 1 h 22"/>
                <a:gd name="T10" fmla="*/ 25 w 28"/>
                <a:gd name="T11" fmla="*/ 14 h 22"/>
                <a:gd name="T12" fmla="*/ 28 w 28"/>
                <a:gd name="T13" fmla="*/ 19 h 22"/>
                <a:gd name="T14" fmla="*/ 25 w 28"/>
                <a:gd name="T15" fmla="*/ 21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22">
                  <a:moveTo>
                    <a:pt x="25" y="21"/>
                  </a:moveTo>
                  <a:cubicBezTo>
                    <a:pt x="3" y="8"/>
                    <a:pt x="3" y="8"/>
                    <a:pt x="3" y="8"/>
                  </a:cubicBezTo>
                  <a:cubicBezTo>
                    <a:pt x="1" y="7"/>
                    <a:pt x="0" y="5"/>
                    <a:pt x="0" y="3"/>
                  </a:cubicBezTo>
                  <a:cubicBezTo>
                    <a:pt x="0" y="3"/>
                    <a:pt x="0" y="3"/>
                    <a:pt x="0" y="3"/>
                  </a:cubicBezTo>
                  <a:cubicBezTo>
                    <a:pt x="0" y="1"/>
                    <a:pt x="1" y="0"/>
                    <a:pt x="3" y="1"/>
                  </a:cubicBezTo>
                  <a:cubicBezTo>
                    <a:pt x="25" y="14"/>
                    <a:pt x="25" y="14"/>
                    <a:pt x="25" y="14"/>
                  </a:cubicBezTo>
                  <a:cubicBezTo>
                    <a:pt x="26" y="15"/>
                    <a:pt x="28" y="17"/>
                    <a:pt x="28" y="19"/>
                  </a:cubicBezTo>
                  <a:cubicBezTo>
                    <a:pt x="28" y="21"/>
                    <a:pt x="26" y="22"/>
                    <a:pt x="25" y="21"/>
                  </a:cubicBezTo>
                  <a:close/>
                </a:path>
              </a:pathLst>
            </a:custGeom>
            <a:solidFill>
              <a:srgbClr val="689DD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6" name="Freeform 105">
              <a:extLst>
                <a:ext uri="{FF2B5EF4-FFF2-40B4-BE49-F238E27FC236}">
                  <a16:creationId xmlns:a16="http://schemas.microsoft.com/office/drawing/2014/main" id="{944D9881-0898-A84E-83D3-93120A5C4CAF}"/>
                </a:ext>
              </a:extLst>
            </p:cNvPr>
            <p:cNvSpPr>
              <a:spLocks/>
            </p:cNvSpPr>
            <p:nvPr/>
          </p:nvSpPr>
          <p:spPr bwMode="auto">
            <a:xfrm>
              <a:off x="18809724" y="6792860"/>
              <a:ext cx="15875" cy="68263"/>
            </a:xfrm>
            <a:custGeom>
              <a:avLst/>
              <a:gdLst>
                <a:gd name="T0" fmla="*/ 6 w 6"/>
                <a:gd name="T1" fmla="*/ 25 h 25"/>
                <a:gd name="T2" fmla="*/ 2 w 6"/>
                <a:gd name="T3" fmla="*/ 22 h 25"/>
                <a:gd name="T4" fmla="*/ 2 w 6"/>
                <a:gd name="T5" fmla="*/ 0 h 25"/>
                <a:gd name="T6" fmla="*/ 6 w 6"/>
                <a:gd name="T7" fmla="*/ 3 h 25"/>
                <a:gd name="T8" fmla="*/ 6 w 6"/>
                <a:gd name="T9" fmla="*/ 25 h 25"/>
              </a:gdLst>
              <a:ahLst/>
              <a:cxnLst>
                <a:cxn ang="0">
                  <a:pos x="T0" y="T1"/>
                </a:cxn>
                <a:cxn ang="0">
                  <a:pos x="T2" y="T3"/>
                </a:cxn>
                <a:cxn ang="0">
                  <a:pos x="T4" y="T5"/>
                </a:cxn>
                <a:cxn ang="0">
                  <a:pos x="T6" y="T7"/>
                </a:cxn>
                <a:cxn ang="0">
                  <a:pos x="T8" y="T9"/>
                </a:cxn>
              </a:cxnLst>
              <a:rect l="0" t="0" r="r" b="b"/>
              <a:pathLst>
                <a:path w="6" h="25">
                  <a:moveTo>
                    <a:pt x="6" y="25"/>
                  </a:moveTo>
                  <a:cubicBezTo>
                    <a:pt x="2" y="22"/>
                    <a:pt x="2" y="22"/>
                    <a:pt x="2" y="22"/>
                  </a:cubicBezTo>
                  <a:cubicBezTo>
                    <a:pt x="0" y="15"/>
                    <a:pt x="0" y="7"/>
                    <a:pt x="2" y="0"/>
                  </a:cubicBezTo>
                  <a:cubicBezTo>
                    <a:pt x="6" y="3"/>
                    <a:pt x="6" y="3"/>
                    <a:pt x="6" y="3"/>
                  </a:cubicBezTo>
                  <a:cubicBezTo>
                    <a:pt x="5" y="10"/>
                    <a:pt x="5" y="18"/>
                    <a:pt x="6" y="25"/>
                  </a:cubicBezTo>
                  <a:close/>
                </a:path>
              </a:pathLst>
            </a:custGeom>
            <a:solidFill>
              <a:srgbClr val="689DD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7" name="Freeform 106">
              <a:extLst>
                <a:ext uri="{FF2B5EF4-FFF2-40B4-BE49-F238E27FC236}">
                  <a16:creationId xmlns:a16="http://schemas.microsoft.com/office/drawing/2014/main" id="{BB6E4561-8BB4-794C-89C2-C355146D26BC}"/>
                </a:ext>
              </a:extLst>
            </p:cNvPr>
            <p:cNvSpPr>
              <a:spLocks/>
            </p:cNvSpPr>
            <p:nvPr/>
          </p:nvSpPr>
          <p:spPr bwMode="auto">
            <a:xfrm>
              <a:off x="19338362" y="6783335"/>
              <a:ext cx="11113" cy="17463"/>
            </a:xfrm>
            <a:custGeom>
              <a:avLst/>
              <a:gdLst>
                <a:gd name="T0" fmla="*/ 4 w 4"/>
                <a:gd name="T1" fmla="*/ 2 h 6"/>
                <a:gd name="T2" fmla="*/ 2 w 4"/>
                <a:gd name="T3" fmla="*/ 5 h 6"/>
                <a:gd name="T4" fmla="*/ 0 w 4"/>
                <a:gd name="T5" fmla="*/ 4 h 6"/>
                <a:gd name="T6" fmla="*/ 2 w 4"/>
                <a:gd name="T7" fmla="*/ 0 h 6"/>
                <a:gd name="T8" fmla="*/ 4 w 4"/>
                <a:gd name="T9" fmla="*/ 2 h 6"/>
              </a:gdLst>
              <a:ahLst/>
              <a:cxnLst>
                <a:cxn ang="0">
                  <a:pos x="T0" y="T1"/>
                </a:cxn>
                <a:cxn ang="0">
                  <a:pos x="T2" y="T3"/>
                </a:cxn>
                <a:cxn ang="0">
                  <a:pos x="T4" y="T5"/>
                </a:cxn>
                <a:cxn ang="0">
                  <a:pos x="T6" y="T7"/>
                </a:cxn>
                <a:cxn ang="0">
                  <a:pos x="T8" y="T9"/>
                </a:cxn>
              </a:cxnLst>
              <a:rect l="0" t="0" r="r" b="b"/>
              <a:pathLst>
                <a:path w="4" h="6">
                  <a:moveTo>
                    <a:pt x="4" y="2"/>
                  </a:moveTo>
                  <a:cubicBezTo>
                    <a:pt x="4" y="3"/>
                    <a:pt x="3" y="5"/>
                    <a:pt x="2" y="5"/>
                  </a:cubicBezTo>
                  <a:cubicBezTo>
                    <a:pt x="1" y="6"/>
                    <a:pt x="0" y="6"/>
                    <a:pt x="0" y="4"/>
                  </a:cubicBezTo>
                  <a:cubicBezTo>
                    <a:pt x="0" y="3"/>
                    <a:pt x="1" y="1"/>
                    <a:pt x="2" y="0"/>
                  </a:cubicBezTo>
                  <a:cubicBezTo>
                    <a:pt x="3" y="0"/>
                    <a:pt x="4" y="0"/>
                    <a:pt x="4" y="2"/>
                  </a:cubicBezTo>
                  <a:close/>
                </a:path>
              </a:pathLst>
            </a:custGeom>
            <a:solidFill>
              <a:srgbClr val="1B56B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8" name="Freeform 107">
              <a:extLst>
                <a:ext uri="{FF2B5EF4-FFF2-40B4-BE49-F238E27FC236}">
                  <a16:creationId xmlns:a16="http://schemas.microsoft.com/office/drawing/2014/main" id="{179439D9-F9BE-B044-95AC-A2B8554A7ACF}"/>
                </a:ext>
              </a:extLst>
            </p:cNvPr>
            <p:cNvSpPr>
              <a:spLocks/>
            </p:cNvSpPr>
            <p:nvPr/>
          </p:nvSpPr>
          <p:spPr bwMode="auto">
            <a:xfrm>
              <a:off x="19484412" y="6697610"/>
              <a:ext cx="14288" cy="17463"/>
            </a:xfrm>
            <a:custGeom>
              <a:avLst/>
              <a:gdLst>
                <a:gd name="T0" fmla="*/ 5 w 5"/>
                <a:gd name="T1" fmla="*/ 2 h 6"/>
                <a:gd name="T2" fmla="*/ 2 w 5"/>
                <a:gd name="T3" fmla="*/ 6 h 6"/>
                <a:gd name="T4" fmla="*/ 0 w 5"/>
                <a:gd name="T5" fmla="*/ 4 h 6"/>
                <a:gd name="T6" fmla="*/ 2 w 5"/>
                <a:gd name="T7" fmla="*/ 0 h 6"/>
                <a:gd name="T8" fmla="*/ 5 w 5"/>
                <a:gd name="T9" fmla="*/ 2 h 6"/>
              </a:gdLst>
              <a:ahLst/>
              <a:cxnLst>
                <a:cxn ang="0">
                  <a:pos x="T0" y="T1"/>
                </a:cxn>
                <a:cxn ang="0">
                  <a:pos x="T2" y="T3"/>
                </a:cxn>
                <a:cxn ang="0">
                  <a:pos x="T4" y="T5"/>
                </a:cxn>
                <a:cxn ang="0">
                  <a:pos x="T6" y="T7"/>
                </a:cxn>
                <a:cxn ang="0">
                  <a:pos x="T8" y="T9"/>
                </a:cxn>
              </a:cxnLst>
              <a:rect l="0" t="0" r="r" b="b"/>
              <a:pathLst>
                <a:path w="5" h="6">
                  <a:moveTo>
                    <a:pt x="5" y="2"/>
                  </a:moveTo>
                  <a:cubicBezTo>
                    <a:pt x="5" y="3"/>
                    <a:pt x="4" y="5"/>
                    <a:pt x="2" y="6"/>
                  </a:cubicBezTo>
                  <a:cubicBezTo>
                    <a:pt x="1" y="6"/>
                    <a:pt x="0" y="6"/>
                    <a:pt x="0" y="4"/>
                  </a:cubicBezTo>
                  <a:cubicBezTo>
                    <a:pt x="0" y="3"/>
                    <a:pt x="1" y="1"/>
                    <a:pt x="2" y="0"/>
                  </a:cubicBezTo>
                  <a:cubicBezTo>
                    <a:pt x="4" y="0"/>
                    <a:pt x="5" y="0"/>
                    <a:pt x="5" y="2"/>
                  </a:cubicBezTo>
                  <a:close/>
                </a:path>
              </a:pathLst>
            </a:custGeom>
            <a:solidFill>
              <a:srgbClr val="1B56B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9" name="Freeform 108">
              <a:extLst>
                <a:ext uri="{FF2B5EF4-FFF2-40B4-BE49-F238E27FC236}">
                  <a16:creationId xmlns:a16="http://schemas.microsoft.com/office/drawing/2014/main" id="{EACC6F97-A0DC-1C4E-A671-4C5D98252D64}"/>
                </a:ext>
              </a:extLst>
            </p:cNvPr>
            <p:cNvSpPr>
              <a:spLocks/>
            </p:cNvSpPr>
            <p:nvPr/>
          </p:nvSpPr>
          <p:spPr bwMode="auto">
            <a:xfrm>
              <a:off x="19300262" y="6800798"/>
              <a:ext cx="15875" cy="23813"/>
            </a:xfrm>
            <a:custGeom>
              <a:avLst/>
              <a:gdLst>
                <a:gd name="T0" fmla="*/ 6 w 6"/>
                <a:gd name="T1" fmla="*/ 3 h 9"/>
                <a:gd name="T2" fmla="*/ 3 w 6"/>
                <a:gd name="T3" fmla="*/ 8 h 9"/>
                <a:gd name="T4" fmla="*/ 0 w 6"/>
                <a:gd name="T5" fmla="*/ 6 h 9"/>
                <a:gd name="T6" fmla="*/ 3 w 6"/>
                <a:gd name="T7" fmla="*/ 1 h 9"/>
                <a:gd name="T8" fmla="*/ 6 w 6"/>
                <a:gd name="T9" fmla="*/ 3 h 9"/>
              </a:gdLst>
              <a:ahLst/>
              <a:cxnLst>
                <a:cxn ang="0">
                  <a:pos x="T0" y="T1"/>
                </a:cxn>
                <a:cxn ang="0">
                  <a:pos x="T2" y="T3"/>
                </a:cxn>
                <a:cxn ang="0">
                  <a:pos x="T4" y="T5"/>
                </a:cxn>
                <a:cxn ang="0">
                  <a:pos x="T6" y="T7"/>
                </a:cxn>
                <a:cxn ang="0">
                  <a:pos x="T8" y="T9"/>
                </a:cxn>
              </a:cxnLst>
              <a:rect l="0" t="0" r="r" b="b"/>
              <a:pathLst>
                <a:path w="6" h="9">
                  <a:moveTo>
                    <a:pt x="6" y="3"/>
                  </a:moveTo>
                  <a:cubicBezTo>
                    <a:pt x="6" y="5"/>
                    <a:pt x="4" y="7"/>
                    <a:pt x="3" y="8"/>
                  </a:cubicBezTo>
                  <a:cubicBezTo>
                    <a:pt x="1" y="9"/>
                    <a:pt x="0" y="8"/>
                    <a:pt x="0" y="6"/>
                  </a:cubicBezTo>
                  <a:cubicBezTo>
                    <a:pt x="0" y="4"/>
                    <a:pt x="1" y="2"/>
                    <a:pt x="3" y="1"/>
                  </a:cubicBezTo>
                  <a:cubicBezTo>
                    <a:pt x="4" y="0"/>
                    <a:pt x="6" y="1"/>
                    <a:pt x="6" y="3"/>
                  </a:cubicBezTo>
                  <a:close/>
                </a:path>
              </a:pathLst>
            </a:custGeom>
            <a:solidFill>
              <a:srgbClr val="1B56B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0" name="Freeform 109">
              <a:extLst>
                <a:ext uri="{FF2B5EF4-FFF2-40B4-BE49-F238E27FC236}">
                  <a16:creationId xmlns:a16="http://schemas.microsoft.com/office/drawing/2014/main" id="{61310063-B18C-624E-B4DE-62931C7A9AEF}"/>
                </a:ext>
              </a:extLst>
            </p:cNvPr>
            <p:cNvSpPr>
              <a:spLocks/>
            </p:cNvSpPr>
            <p:nvPr/>
          </p:nvSpPr>
          <p:spPr bwMode="auto">
            <a:xfrm>
              <a:off x="19273274" y="6816673"/>
              <a:ext cx="15875" cy="25400"/>
            </a:xfrm>
            <a:custGeom>
              <a:avLst/>
              <a:gdLst>
                <a:gd name="T0" fmla="*/ 6 w 6"/>
                <a:gd name="T1" fmla="*/ 3 h 9"/>
                <a:gd name="T2" fmla="*/ 3 w 6"/>
                <a:gd name="T3" fmla="*/ 8 h 9"/>
                <a:gd name="T4" fmla="*/ 0 w 6"/>
                <a:gd name="T5" fmla="*/ 6 h 9"/>
                <a:gd name="T6" fmla="*/ 3 w 6"/>
                <a:gd name="T7" fmla="*/ 1 h 9"/>
                <a:gd name="T8" fmla="*/ 6 w 6"/>
                <a:gd name="T9" fmla="*/ 3 h 9"/>
              </a:gdLst>
              <a:ahLst/>
              <a:cxnLst>
                <a:cxn ang="0">
                  <a:pos x="T0" y="T1"/>
                </a:cxn>
                <a:cxn ang="0">
                  <a:pos x="T2" y="T3"/>
                </a:cxn>
                <a:cxn ang="0">
                  <a:pos x="T4" y="T5"/>
                </a:cxn>
                <a:cxn ang="0">
                  <a:pos x="T6" y="T7"/>
                </a:cxn>
                <a:cxn ang="0">
                  <a:pos x="T8" y="T9"/>
                </a:cxn>
              </a:cxnLst>
              <a:rect l="0" t="0" r="r" b="b"/>
              <a:pathLst>
                <a:path w="6" h="9">
                  <a:moveTo>
                    <a:pt x="6" y="3"/>
                  </a:moveTo>
                  <a:cubicBezTo>
                    <a:pt x="6" y="4"/>
                    <a:pt x="5" y="7"/>
                    <a:pt x="3" y="8"/>
                  </a:cubicBezTo>
                  <a:cubicBezTo>
                    <a:pt x="1" y="9"/>
                    <a:pt x="0" y="8"/>
                    <a:pt x="0" y="6"/>
                  </a:cubicBezTo>
                  <a:cubicBezTo>
                    <a:pt x="0" y="4"/>
                    <a:pt x="1" y="2"/>
                    <a:pt x="3" y="1"/>
                  </a:cubicBezTo>
                  <a:cubicBezTo>
                    <a:pt x="5" y="0"/>
                    <a:pt x="6" y="1"/>
                    <a:pt x="6" y="3"/>
                  </a:cubicBezTo>
                  <a:close/>
                </a:path>
              </a:pathLst>
            </a:custGeom>
            <a:solidFill>
              <a:srgbClr val="1B56B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1" name="Freeform 110">
              <a:extLst>
                <a:ext uri="{FF2B5EF4-FFF2-40B4-BE49-F238E27FC236}">
                  <a16:creationId xmlns:a16="http://schemas.microsoft.com/office/drawing/2014/main" id="{E8EE13F8-F50C-454B-B965-1F6AC5173C4E}"/>
                </a:ext>
              </a:extLst>
            </p:cNvPr>
            <p:cNvSpPr>
              <a:spLocks/>
            </p:cNvSpPr>
            <p:nvPr/>
          </p:nvSpPr>
          <p:spPr bwMode="auto">
            <a:xfrm>
              <a:off x="19244699" y="6834135"/>
              <a:ext cx="17463" cy="22225"/>
            </a:xfrm>
            <a:custGeom>
              <a:avLst/>
              <a:gdLst>
                <a:gd name="T0" fmla="*/ 6 w 6"/>
                <a:gd name="T1" fmla="*/ 2 h 8"/>
                <a:gd name="T2" fmla="*/ 3 w 6"/>
                <a:gd name="T3" fmla="*/ 7 h 8"/>
                <a:gd name="T4" fmla="*/ 0 w 6"/>
                <a:gd name="T5" fmla="*/ 6 h 8"/>
                <a:gd name="T6" fmla="*/ 3 w 6"/>
                <a:gd name="T7" fmla="*/ 1 h 8"/>
                <a:gd name="T8" fmla="*/ 6 w 6"/>
                <a:gd name="T9" fmla="*/ 2 h 8"/>
              </a:gdLst>
              <a:ahLst/>
              <a:cxnLst>
                <a:cxn ang="0">
                  <a:pos x="T0" y="T1"/>
                </a:cxn>
                <a:cxn ang="0">
                  <a:pos x="T2" y="T3"/>
                </a:cxn>
                <a:cxn ang="0">
                  <a:pos x="T4" y="T5"/>
                </a:cxn>
                <a:cxn ang="0">
                  <a:pos x="T6" y="T7"/>
                </a:cxn>
                <a:cxn ang="0">
                  <a:pos x="T8" y="T9"/>
                </a:cxn>
              </a:cxnLst>
              <a:rect l="0" t="0" r="r" b="b"/>
              <a:pathLst>
                <a:path w="6" h="8">
                  <a:moveTo>
                    <a:pt x="6" y="2"/>
                  </a:moveTo>
                  <a:cubicBezTo>
                    <a:pt x="6" y="4"/>
                    <a:pt x="5" y="6"/>
                    <a:pt x="3" y="7"/>
                  </a:cubicBezTo>
                  <a:cubicBezTo>
                    <a:pt x="1" y="8"/>
                    <a:pt x="0" y="8"/>
                    <a:pt x="0" y="6"/>
                  </a:cubicBezTo>
                  <a:cubicBezTo>
                    <a:pt x="0" y="4"/>
                    <a:pt x="1" y="2"/>
                    <a:pt x="3" y="1"/>
                  </a:cubicBezTo>
                  <a:cubicBezTo>
                    <a:pt x="5" y="0"/>
                    <a:pt x="6" y="0"/>
                    <a:pt x="6" y="2"/>
                  </a:cubicBezTo>
                  <a:close/>
                </a:path>
              </a:pathLst>
            </a:custGeom>
            <a:solidFill>
              <a:srgbClr val="1B56B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2" name="Freeform 111">
              <a:extLst>
                <a:ext uri="{FF2B5EF4-FFF2-40B4-BE49-F238E27FC236}">
                  <a16:creationId xmlns:a16="http://schemas.microsoft.com/office/drawing/2014/main" id="{D673BAF6-9DEF-984E-AB88-191D1ADFA541}"/>
                </a:ext>
              </a:extLst>
            </p:cNvPr>
            <p:cNvSpPr>
              <a:spLocks/>
            </p:cNvSpPr>
            <p:nvPr/>
          </p:nvSpPr>
          <p:spPr bwMode="auto">
            <a:xfrm>
              <a:off x="19217712" y="6846835"/>
              <a:ext cx="15875" cy="25400"/>
            </a:xfrm>
            <a:custGeom>
              <a:avLst/>
              <a:gdLst>
                <a:gd name="T0" fmla="*/ 6 w 6"/>
                <a:gd name="T1" fmla="*/ 3 h 9"/>
                <a:gd name="T2" fmla="*/ 3 w 6"/>
                <a:gd name="T3" fmla="*/ 8 h 9"/>
                <a:gd name="T4" fmla="*/ 0 w 6"/>
                <a:gd name="T5" fmla="*/ 6 h 9"/>
                <a:gd name="T6" fmla="*/ 3 w 6"/>
                <a:gd name="T7" fmla="*/ 1 h 9"/>
                <a:gd name="T8" fmla="*/ 6 w 6"/>
                <a:gd name="T9" fmla="*/ 3 h 9"/>
              </a:gdLst>
              <a:ahLst/>
              <a:cxnLst>
                <a:cxn ang="0">
                  <a:pos x="T0" y="T1"/>
                </a:cxn>
                <a:cxn ang="0">
                  <a:pos x="T2" y="T3"/>
                </a:cxn>
                <a:cxn ang="0">
                  <a:pos x="T4" y="T5"/>
                </a:cxn>
                <a:cxn ang="0">
                  <a:pos x="T6" y="T7"/>
                </a:cxn>
                <a:cxn ang="0">
                  <a:pos x="T8" y="T9"/>
                </a:cxn>
              </a:cxnLst>
              <a:rect l="0" t="0" r="r" b="b"/>
              <a:pathLst>
                <a:path w="6" h="9">
                  <a:moveTo>
                    <a:pt x="6" y="3"/>
                  </a:moveTo>
                  <a:cubicBezTo>
                    <a:pt x="6" y="5"/>
                    <a:pt x="5" y="7"/>
                    <a:pt x="3" y="8"/>
                  </a:cubicBezTo>
                  <a:cubicBezTo>
                    <a:pt x="1" y="9"/>
                    <a:pt x="0" y="8"/>
                    <a:pt x="0" y="6"/>
                  </a:cubicBezTo>
                  <a:cubicBezTo>
                    <a:pt x="0" y="5"/>
                    <a:pt x="1" y="2"/>
                    <a:pt x="3" y="1"/>
                  </a:cubicBezTo>
                  <a:cubicBezTo>
                    <a:pt x="5" y="0"/>
                    <a:pt x="6" y="1"/>
                    <a:pt x="6" y="3"/>
                  </a:cubicBezTo>
                  <a:close/>
                </a:path>
              </a:pathLst>
            </a:custGeom>
            <a:solidFill>
              <a:srgbClr val="1B56B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3" name="Freeform 112">
              <a:extLst>
                <a:ext uri="{FF2B5EF4-FFF2-40B4-BE49-F238E27FC236}">
                  <a16:creationId xmlns:a16="http://schemas.microsoft.com/office/drawing/2014/main" id="{A44107B3-6202-F345-9BA2-01251D3A3378}"/>
                </a:ext>
              </a:extLst>
            </p:cNvPr>
            <p:cNvSpPr>
              <a:spLocks/>
            </p:cNvSpPr>
            <p:nvPr/>
          </p:nvSpPr>
          <p:spPr bwMode="auto">
            <a:xfrm>
              <a:off x="19189137" y="6864298"/>
              <a:ext cx="17463" cy="23813"/>
            </a:xfrm>
            <a:custGeom>
              <a:avLst/>
              <a:gdLst>
                <a:gd name="T0" fmla="*/ 6 w 6"/>
                <a:gd name="T1" fmla="*/ 3 h 9"/>
                <a:gd name="T2" fmla="*/ 3 w 6"/>
                <a:gd name="T3" fmla="*/ 8 h 9"/>
                <a:gd name="T4" fmla="*/ 0 w 6"/>
                <a:gd name="T5" fmla="*/ 6 h 9"/>
                <a:gd name="T6" fmla="*/ 3 w 6"/>
                <a:gd name="T7" fmla="*/ 1 h 9"/>
                <a:gd name="T8" fmla="*/ 6 w 6"/>
                <a:gd name="T9" fmla="*/ 3 h 9"/>
              </a:gdLst>
              <a:ahLst/>
              <a:cxnLst>
                <a:cxn ang="0">
                  <a:pos x="T0" y="T1"/>
                </a:cxn>
                <a:cxn ang="0">
                  <a:pos x="T2" y="T3"/>
                </a:cxn>
                <a:cxn ang="0">
                  <a:pos x="T4" y="T5"/>
                </a:cxn>
                <a:cxn ang="0">
                  <a:pos x="T6" y="T7"/>
                </a:cxn>
                <a:cxn ang="0">
                  <a:pos x="T8" y="T9"/>
                </a:cxn>
              </a:cxnLst>
              <a:rect l="0" t="0" r="r" b="b"/>
              <a:pathLst>
                <a:path w="6" h="9">
                  <a:moveTo>
                    <a:pt x="6" y="3"/>
                  </a:moveTo>
                  <a:cubicBezTo>
                    <a:pt x="6" y="5"/>
                    <a:pt x="5" y="7"/>
                    <a:pt x="3" y="8"/>
                  </a:cubicBezTo>
                  <a:cubicBezTo>
                    <a:pt x="1" y="9"/>
                    <a:pt x="0" y="8"/>
                    <a:pt x="0" y="6"/>
                  </a:cubicBezTo>
                  <a:cubicBezTo>
                    <a:pt x="0" y="4"/>
                    <a:pt x="1" y="2"/>
                    <a:pt x="3" y="1"/>
                  </a:cubicBezTo>
                  <a:cubicBezTo>
                    <a:pt x="5" y="0"/>
                    <a:pt x="6" y="1"/>
                    <a:pt x="6" y="3"/>
                  </a:cubicBezTo>
                  <a:close/>
                </a:path>
              </a:pathLst>
            </a:custGeom>
            <a:solidFill>
              <a:srgbClr val="1B56B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4" name="Freeform 113">
              <a:extLst>
                <a:ext uri="{FF2B5EF4-FFF2-40B4-BE49-F238E27FC236}">
                  <a16:creationId xmlns:a16="http://schemas.microsoft.com/office/drawing/2014/main" id="{31AA5B65-3807-D545-8D3A-C6A5556D920F}"/>
                </a:ext>
              </a:extLst>
            </p:cNvPr>
            <p:cNvSpPr>
              <a:spLocks/>
            </p:cNvSpPr>
            <p:nvPr/>
          </p:nvSpPr>
          <p:spPr bwMode="auto">
            <a:xfrm>
              <a:off x="19162149" y="6880173"/>
              <a:ext cx="15875" cy="25400"/>
            </a:xfrm>
            <a:custGeom>
              <a:avLst/>
              <a:gdLst>
                <a:gd name="T0" fmla="*/ 6 w 6"/>
                <a:gd name="T1" fmla="*/ 3 h 9"/>
                <a:gd name="T2" fmla="*/ 3 w 6"/>
                <a:gd name="T3" fmla="*/ 8 h 9"/>
                <a:gd name="T4" fmla="*/ 0 w 6"/>
                <a:gd name="T5" fmla="*/ 6 h 9"/>
                <a:gd name="T6" fmla="*/ 3 w 6"/>
                <a:gd name="T7" fmla="*/ 1 h 9"/>
                <a:gd name="T8" fmla="*/ 6 w 6"/>
                <a:gd name="T9" fmla="*/ 3 h 9"/>
              </a:gdLst>
              <a:ahLst/>
              <a:cxnLst>
                <a:cxn ang="0">
                  <a:pos x="T0" y="T1"/>
                </a:cxn>
                <a:cxn ang="0">
                  <a:pos x="T2" y="T3"/>
                </a:cxn>
                <a:cxn ang="0">
                  <a:pos x="T4" y="T5"/>
                </a:cxn>
                <a:cxn ang="0">
                  <a:pos x="T6" y="T7"/>
                </a:cxn>
                <a:cxn ang="0">
                  <a:pos x="T8" y="T9"/>
                </a:cxn>
              </a:cxnLst>
              <a:rect l="0" t="0" r="r" b="b"/>
              <a:pathLst>
                <a:path w="6" h="9">
                  <a:moveTo>
                    <a:pt x="6" y="3"/>
                  </a:moveTo>
                  <a:cubicBezTo>
                    <a:pt x="6" y="4"/>
                    <a:pt x="5" y="7"/>
                    <a:pt x="3" y="8"/>
                  </a:cubicBezTo>
                  <a:cubicBezTo>
                    <a:pt x="1" y="9"/>
                    <a:pt x="0" y="8"/>
                    <a:pt x="0" y="6"/>
                  </a:cubicBezTo>
                  <a:cubicBezTo>
                    <a:pt x="0" y="4"/>
                    <a:pt x="1" y="2"/>
                    <a:pt x="3" y="1"/>
                  </a:cubicBezTo>
                  <a:cubicBezTo>
                    <a:pt x="5" y="0"/>
                    <a:pt x="6" y="1"/>
                    <a:pt x="6" y="3"/>
                  </a:cubicBezTo>
                  <a:close/>
                </a:path>
              </a:pathLst>
            </a:custGeom>
            <a:solidFill>
              <a:srgbClr val="1B56B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5" name="Freeform 114">
              <a:extLst>
                <a:ext uri="{FF2B5EF4-FFF2-40B4-BE49-F238E27FC236}">
                  <a16:creationId xmlns:a16="http://schemas.microsoft.com/office/drawing/2014/main" id="{49E59767-0AEF-6F4D-8B65-EBB20DE858E4}"/>
                </a:ext>
              </a:extLst>
            </p:cNvPr>
            <p:cNvSpPr>
              <a:spLocks/>
            </p:cNvSpPr>
            <p:nvPr/>
          </p:nvSpPr>
          <p:spPr bwMode="auto">
            <a:xfrm>
              <a:off x="19655862" y="6592835"/>
              <a:ext cx="17463" cy="25400"/>
            </a:xfrm>
            <a:custGeom>
              <a:avLst/>
              <a:gdLst>
                <a:gd name="T0" fmla="*/ 6 w 6"/>
                <a:gd name="T1" fmla="*/ 3 h 9"/>
                <a:gd name="T2" fmla="*/ 3 w 6"/>
                <a:gd name="T3" fmla="*/ 8 h 9"/>
                <a:gd name="T4" fmla="*/ 0 w 6"/>
                <a:gd name="T5" fmla="*/ 6 h 9"/>
                <a:gd name="T6" fmla="*/ 3 w 6"/>
                <a:gd name="T7" fmla="*/ 1 h 9"/>
                <a:gd name="T8" fmla="*/ 6 w 6"/>
                <a:gd name="T9" fmla="*/ 3 h 9"/>
              </a:gdLst>
              <a:ahLst/>
              <a:cxnLst>
                <a:cxn ang="0">
                  <a:pos x="T0" y="T1"/>
                </a:cxn>
                <a:cxn ang="0">
                  <a:pos x="T2" y="T3"/>
                </a:cxn>
                <a:cxn ang="0">
                  <a:pos x="T4" y="T5"/>
                </a:cxn>
                <a:cxn ang="0">
                  <a:pos x="T6" y="T7"/>
                </a:cxn>
                <a:cxn ang="0">
                  <a:pos x="T8" y="T9"/>
                </a:cxn>
              </a:cxnLst>
              <a:rect l="0" t="0" r="r" b="b"/>
              <a:pathLst>
                <a:path w="6" h="9">
                  <a:moveTo>
                    <a:pt x="6" y="3"/>
                  </a:moveTo>
                  <a:cubicBezTo>
                    <a:pt x="6" y="5"/>
                    <a:pt x="5" y="7"/>
                    <a:pt x="3" y="8"/>
                  </a:cubicBezTo>
                  <a:cubicBezTo>
                    <a:pt x="2" y="9"/>
                    <a:pt x="0" y="8"/>
                    <a:pt x="0" y="6"/>
                  </a:cubicBezTo>
                  <a:cubicBezTo>
                    <a:pt x="0" y="4"/>
                    <a:pt x="2" y="2"/>
                    <a:pt x="3" y="1"/>
                  </a:cubicBezTo>
                  <a:cubicBezTo>
                    <a:pt x="5" y="0"/>
                    <a:pt x="6" y="1"/>
                    <a:pt x="6" y="3"/>
                  </a:cubicBezTo>
                  <a:close/>
                </a:path>
              </a:pathLst>
            </a:custGeom>
            <a:solidFill>
              <a:srgbClr val="1B56B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6" name="Freeform 115">
              <a:extLst>
                <a:ext uri="{FF2B5EF4-FFF2-40B4-BE49-F238E27FC236}">
                  <a16:creationId xmlns:a16="http://schemas.microsoft.com/office/drawing/2014/main" id="{D5E9086A-5C09-DD42-A65D-78F17A62AED3}"/>
                </a:ext>
              </a:extLst>
            </p:cNvPr>
            <p:cNvSpPr>
              <a:spLocks/>
            </p:cNvSpPr>
            <p:nvPr/>
          </p:nvSpPr>
          <p:spPr bwMode="auto">
            <a:xfrm>
              <a:off x="19630462" y="6610298"/>
              <a:ext cx="14288" cy="23813"/>
            </a:xfrm>
            <a:custGeom>
              <a:avLst/>
              <a:gdLst>
                <a:gd name="T0" fmla="*/ 5 w 5"/>
                <a:gd name="T1" fmla="*/ 3 h 9"/>
                <a:gd name="T2" fmla="*/ 3 w 5"/>
                <a:gd name="T3" fmla="*/ 8 h 9"/>
                <a:gd name="T4" fmla="*/ 0 w 5"/>
                <a:gd name="T5" fmla="*/ 6 h 9"/>
                <a:gd name="T6" fmla="*/ 3 w 5"/>
                <a:gd name="T7" fmla="*/ 1 h 9"/>
                <a:gd name="T8" fmla="*/ 5 w 5"/>
                <a:gd name="T9" fmla="*/ 3 h 9"/>
              </a:gdLst>
              <a:ahLst/>
              <a:cxnLst>
                <a:cxn ang="0">
                  <a:pos x="T0" y="T1"/>
                </a:cxn>
                <a:cxn ang="0">
                  <a:pos x="T2" y="T3"/>
                </a:cxn>
                <a:cxn ang="0">
                  <a:pos x="T4" y="T5"/>
                </a:cxn>
                <a:cxn ang="0">
                  <a:pos x="T6" y="T7"/>
                </a:cxn>
                <a:cxn ang="0">
                  <a:pos x="T8" y="T9"/>
                </a:cxn>
              </a:cxnLst>
              <a:rect l="0" t="0" r="r" b="b"/>
              <a:pathLst>
                <a:path w="5" h="9">
                  <a:moveTo>
                    <a:pt x="5" y="3"/>
                  </a:moveTo>
                  <a:cubicBezTo>
                    <a:pt x="5" y="5"/>
                    <a:pt x="4" y="7"/>
                    <a:pt x="3" y="8"/>
                  </a:cubicBezTo>
                  <a:cubicBezTo>
                    <a:pt x="1" y="9"/>
                    <a:pt x="0" y="8"/>
                    <a:pt x="0" y="6"/>
                  </a:cubicBezTo>
                  <a:cubicBezTo>
                    <a:pt x="0" y="4"/>
                    <a:pt x="1" y="2"/>
                    <a:pt x="3" y="1"/>
                  </a:cubicBezTo>
                  <a:cubicBezTo>
                    <a:pt x="4" y="0"/>
                    <a:pt x="5" y="1"/>
                    <a:pt x="5" y="3"/>
                  </a:cubicBezTo>
                  <a:close/>
                </a:path>
              </a:pathLst>
            </a:custGeom>
            <a:solidFill>
              <a:srgbClr val="1B56B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7" name="Freeform 116">
              <a:extLst>
                <a:ext uri="{FF2B5EF4-FFF2-40B4-BE49-F238E27FC236}">
                  <a16:creationId xmlns:a16="http://schemas.microsoft.com/office/drawing/2014/main" id="{FA7B8731-46EF-D943-908F-B92320880DFF}"/>
                </a:ext>
              </a:extLst>
            </p:cNvPr>
            <p:cNvSpPr>
              <a:spLocks/>
            </p:cNvSpPr>
            <p:nvPr/>
          </p:nvSpPr>
          <p:spPr bwMode="auto">
            <a:xfrm>
              <a:off x="19603474" y="6626173"/>
              <a:ext cx="17463" cy="25400"/>
            </a:xfrm>
            <a:custGeom>
              <a:avLst/>
              <a:gdLst>
                <a:gd name="T0" fmla="*/ 6 w 6"/>
                <a:gd name="T1" fmla="*/ 2 h 9"/>
                <a:gd name="T2" fmla="*/ 3 w 6"/>
                <a:gd name="T3" fmla="*/ 8 h 9"/>
                <a:gd name="T4" fmla="*/ 0 w 6"/>
                <a:gd name="T5" fmla="*/ 6 h 9"/>
                <a:gd name="T6" fmla="*/ 3 w 6"/>
                <a:gd name="T7" fmla="*/ 1 h 9"/>
                <a:gd name="T8" fmla="*/ 6 w 6"/>
                <a:gd name="T9" fmla="*/ 2 h 9"/>
              </a:gdLst>
              <a:ahLst/>
              <a:cxnLst>
                <a:cxn ang="0">
                  <a:pos x="T0" y="T1"/>
                </a:cxn>
                <a:cxn ang="0">
                  <a:pos x="T2" y="T3"/>
                </a:cxn>
                <a:cxn ang="0">
                  <a:pos x="T4" y="T5"/>
                </a:cxn>
                <a:cxn ang="0">
                  <a:pos x="T6" y="T7"/>
                </a:cxn>
                <a:cxn ang="0">
                  <a:pos x="T8" y="T9"/>
                </a:cxn>
              </a:cxnLst>
              <a:rect l="0" t="0" r="r" b="b"/>
              <a:pathLst>
                <a:path w="6" h="9">
                  <a:moveTo>
                    <a:pt x="6" y="2"/>
                  </a:moveTo>
                  <a:cubicBezTo>
                    <a:pt x="6" y="4"/>
                    <a:pt x="4" y="7"/>
                    <a:pt x="3" y="8"/>
                  </a:cubicBezTo>
                  <a:cubicBezTo>
                    <a:pt x="1" y="9"/>
                    <a:pt x="0" y="8"/>
                    <a:pt x="0" y="6"/>
                  </a:cubicBezTo>
                  <a:cubicBezTo>
                    <a:pt x="0" y="4"/>
                    <a:pt x="1" y="2"/>
                    <a:pt x="3" y="1"/>
                  </a:cubicBezTo>
                  <a:cubicBezTo>
                    <a:pt x="4" y="0"/>
                    <a:pt x="6" y="1"/>
                    <a:pt x="6" y="2"/>
                  </a:cubicBezTo>
                  <a:close/>
                </a:path>
              </a:pathLst>
            </a:custGeom>
            <a:solidFill>
              <a:srgbClr val="1B56B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8" name="Freeform 117">
              <a:extLst>
                <a:ext uri="{FF2B5EF4-FFF2-40B4-BE49-F238E27FC236}">
                  <a16:creationId xmlns:a16="http://schemas.microsoft.com/office/drawing/2014/main" id="{8F614B9F-2AFE-A94B-BBD0-F27D9DE534D8}"/>
                </a:ext>
              </a:extLst>
            </p:cNvPr>
            <p:cNvSpPr>
              <a:spLocks/>
            </p:cNvSpPr>
            <p:nvPr/>
          </p:nvSpPr>
          <p:spPr bwMode="auto">
            <a:xfrm>
              <a:off x="19576487" y="6643635"/>
              <a:ext cx="15875" cy="22225"/>
            </a:xfrm>
            <a:custGeom>
              <a:avLst/>
              <a:gdLst>
                <a:gd name="T0" fmla="*/ 6 w 6"/>
                <a:gd name="T1" fmla="*/ 2 h 8"/>
                <a:gd name="T2" fmla="*/ 3 w 6"/>
                <a:gd name="T3" fmla="*/ 7 h 8"/>
                <a:gd name="T4" fmla="*/ 0 w 6"/>
                <a:gd name="T5" fmla="*/ 6 h 8"/>
                <a:gd name="T6" fmla="*/ 3 w 6"/>
                <a:gd name="T7" fmla="*/ 0 h 8"/>
                <a:gd name="T8" fmla="*/ 6 w 6"/>
                <a:gd name="T9" fmla="*/ 2 h 8"/>
              </a:gdLst>
              <a:ahLst/>
              <a:cxnLst>
                <a:cxn ang="0">
                  <a:pos x="T0" y="T1"/>
                </a:cxn>
                <a:cxn ang="0">
                  <a:pos x="T2" y="T3"/>
                </a:cxn>
                <a:cxn ang="0">
                  <a:pos x="T4" y="T5"/>
                </a:cxn>
                <a:cxn ang="0">
                  <a:pos x="T6" y="T7"/>
                </a:cxn>
                <a:cxn ang="0">
                  <a:pos x="T8" y="T9"/>
                </a:cxn>
              </a:cxnLst>
              <a:rect l="0" t="0" r="r" b="b"/>
              <a:pathLst>
                <a:path w="6" h="8">
                  <a:moveTo>
                    <a:pt x="6" y="2"/>
                  </a:moveTo>
                  <a:cubicBezTo>
                    <a:pt x="6" y="4"/>
                    <a:pt x="4" y="6"/>
                    <a:pt x="3" y="7"/>
                  </a:cubicBezTo>
                  <a:cubicBezTo>
                    <a:pt x="1" y="8"/>
                    <a:pt x="0" y="8"/>
                    <a:pt x="0" y="6"/>
                  </a:cubicBezTo>
                  <a:cubicBezTo>
                    <a:pt x="0" y="4"/>
                    <a:pt x="1" y="1"/>
                    <a:pt x="3" y="0"/>
                  </a:cubicBezTo>
                  <a:cubicBezTo>
                    <a:pt x="4" y="0"/>
                    <a:pt x="6" y="0"/>
                    <a:pt x="6" y="2"/>
                  </a:cubicBezTo>
                  <a:close/>
                </a:path>
              </a:pathLst>
            </a:custGeom>
            <a:solidFill>
              <a:srgbClr val="1B56B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9" name="Freeform 118">
              <a:extLst>
                <a:ext uri="{FF2B5EF4-FFF2-40B4-BE49-F238E27FC236}">
                  <a16:creationId xmlns:a16="http://schemas.microsoft.com/office/drawing/2014/main" id="{7E3E8811-5EAC-4A4D-91B2-C50AE9CA2F49}"/>
                </a:ext>
              </a:extLst>
            </p:cNvPr>
            <p:cNvSpPr>
              <a:spLocks/>
            </p:cNvSpPr>
            <p:nvPr/>
          </p:nvSpPr>
          <p:spPr bwMode="auto">
            <a:xfrm>
              <a:off x="19547912" y="6656335"/>
              <a:ext cx="17463" cy="25400"/>
            </a:xfrm>
            <a:custGeom>
              <a:avLst/>
              <a:gdLst>
                <a:gd name="T0" fmla="*/ 6 w 6"/>
                <a:gd name="T1" fmla="*/ 3 h 9"/>
                <a:gd name="T2" fmla="*/ 3 w 6"/>
                <a:gd name="T3" fmla="*/ 8 h 9"/>
                <a:gd name="T4" fmla="*/ 0 w 6"/>
                <a:gd name="T5" fmla="*/ 6 h 9"/>
                <a:gd name="T6" fmla="*/ 3 w 6"/>
                <a:gd name="T7" fmla="*/ 1 h 9"/>
                <a:gd name="T8" fmla="*/ 6 w 6"/>
                <a:gd name="T9" fmla="*/ 3 h 9"/>
              </a:gdLst>
              <a:ahLst/>
              <a:cxnLst>
                <a:cxn ang="0">
                  <a:pos x="T0" y="T1"/>
                </a:cxn>
                <a:cxn ang="0">
                  <a:pos x="T2" y="T3"/>
                </a:cxn>
                <a:cxn ang="0">
                  <a:pos x="T4" y="T5"/>
                </a:cxn>
                <a:cxn ang="0">
                  <a:pos x="T6" y="T7"/>
                </a:cxn>
                <a:cxn ang="0">
                  <a:pos x="T8" y="T9"/>
                </a:cxn>
              </a:cxnLst>
              <a:rect l="0" t="0" r="r" b="b"/>
              <a:pathLst>
                <a:path w="6" h="9">
                  <a:moveTo>
                    <a:pt x="6" y="3"/>
                  </a:moveTo>
                  <a:cubicBezTo>
                    <a:pt x="6" y="5"/>
                    <a:pt x="4" y="7"/>
                    <a:pt x="3" y="8"/>
                  </a:cubicBezTo>
                  <a:cubicBezTo>
                    <a:pt x="1" y="9"/>
                    <a:pt x="0" y="8"/>
                    <a:pt x="0" y="6"/>
                  </a:cubicBezTo>
                  <a:cubicBezTo>
                    <a:pt x="0" y="4"/>
                    <a:pt x="1" y="2"/>
                    <a:pt x="3" y="1"/>
                  </a:cubicBezTo>
                  <a:cubicBezTo>
                    <a:pt x="4" y="0"/>
                    <a:pt x="6" y="1"/>
                    <a:pt x="6" y="3"/>
                  </a:cubicBezTo>
                  <a:close/>
                </a:path>
              </a:pathLst>
            </a:custGeom>
            <a:solidFill>
              <a:srgbClr val="1B56B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0" name="Freeform 119">
              <a:extLst>
                <a:ext uri="{FF2B5EF4-FFF2-40B4-BE49-F238E27FC236}">
                  <a16:creationId xmlns:a16="http://schemas.microsoft.com/office/drawing/2014/main" id="{B25810C9-C7F9-2C42-96A3-EACD697CF3C7}"/>
                </a:ext>
              </a:extLst>
            </p:cNvPr>
            <p:cNvSpPr>
              <a:spLocks/>
            </p:cNvSpPr>
            <p:nvPr/>
          </p:nvSpPr>
          <p:spPr bwMode="auto">
            <a:xfrm>
              <a:off x="19520924" y="6673798"/>
              <a:ext cx="15875" cy="23813"/>
            </a:xfrm>
            <a:custGeom>
              <a:avLst/>
              <a:gdLst>
                <a:gd name="T0" fmla="*/ 6 w 6"/>
                <a:gd name="T1" fmla="*/ 3 h 9"/>
                <a:gd name="T2" fmla="*/ 3 w 6"/>
                <a:gd name="T3" fmla="*/ 8 h 9"/>
                <a:gd name="T4" fmla="*/ 0 w 6"/>
                <a:gd name="T5" fmla="*/ 6 h 9"/>
                <a:gd name="T6" fmla="*/ 3 w 6"/>
                <a:gd name="T7" fmla="*/ 1 h 9"/>
                <a:gd name="T8" fmla="*/ 6 w 6"/>
                <a:gd name="T9" fmla="*/ 3 h 9"/>
              </a:gdLst>
              <a:ahLst/>
              <a:cxnLst>
                <a:cxn ang="0">
                  <a:pos x="T0" y="T1"/>
                </a:cxn>
                <a:cxn ang="0">
                  <a:pos x="T2" y="T3"/>
                </a:cxn>
                <a:cxn ang="0">
                  <a:pos x="T4" y="T5"/>
                </a:cxn>
                <a:cxn ang="0">
                  <a:pos x="T6" y="T7"/>
                </a:cxn>
                <a:cxn ang="0">
                  <a:pos x="T8" y="T9"/>
                </a:cxn>
              </a:cxnLst>
              <a:rect l="0" t="0" r="r" b="b"/>
              <a:pathLst>
                <a:path w="6" h="9">
                  <a:moveTo>
                    <a:pt x="6" y="3"/>
                  </a:moveTo>
                  <a:cubicBezTo>
                    <a:pt x="6" y="5"/>
                    <a:pt x="4" y="7"/>
                    <a:pt x="3" y="8"/>
                  </a:cubicBezTo>
                  <a:cubicBezTo>
                    <a:pt x="1" y="9"/>
                    <a:pt x="0" y="8"/>
                    <a:pt x="0" y="6"/>
                  </a:cubicBezTo>
                  <a:cubicBezTo>
                    <a:pt x="0" y="4"/>
                    <a:pt x="1" y="2"/>
                    <a:pt x="3" y="1"/>
                  </a:cubicBezTo>
                  <a:cubicBezTo>
                    <a:pt x="4" y="0"/>
                    <a:pt x="6" y="1"/>
                    <a:pt x="6" y="3"/>
                  </a:cubicBezTo>
                  <a:close/>
                </a:path>
              </a:pathLst>
            </a:custGeom>
            <a:solidFill>
              <a:srgbClr val="1B56B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1" name="Freeform 120">
              <a:extLst>
                <a:ext uri="{FF2B5EF4-FFF2-40B4-BE49-F238E27FC236}">
                  <a16:creationId xmlns:a16="http://schemas.microsoft.com/office/drawing/2014/main" id="{D62D5F9E-E781-4E48-B9E3-CBB9273254BD}"/>
                </a:ext>
              </a:extLst>
            </p:cNvPr>
            <p:cNvSpPr>
              <a:spLocks/>
            </p:cNvSpPr>
            <p:nvPr/>
          </p:nvSpPr>
          <p:spPr bwMode="auto">
            <a:xfrm>
              <a:off x="19382812" y="6718248"/>
              <a:ext cx="71438" cy="63500"/>
            </a:xfrm>
            <a:custGeom>
              <a:avLst/>
              <a:gdLst>
                <a:gd name="T0" fmla="*/ 22 w 26"/>
                <a:gd name="T1" fmla="*/ 10 h 23"/>
                <a:gd name="T2" fmla="*/ 3 w 26"/>
                <a:gd name="T3" fmla="*/ 21 h 23"/>
                <a:gd name="T4" fmla="*/ 0 w 26"/>
                <a:gd name="T5" fmla="*/ 19 h 23"/>
                <a:gd name="T6" fmla="*/ 3 w 26"/>
                <a:gd name="T7" fmla="*/ 12 h 23"/>
                <a:gd name="T8" fmla="*/ 22 w 26"/>
                <a:gd name="T9" fmla="*/ 1 h 23"/>
                <a:gd name="T10" fmla="*/ 26 w 26"/>
                <a:gd name="T11" fmla="*/ 4 h 23"/>
                <a:gd name="T12" fmla="*/ 22 w 26"/>
                <a:gd name="T13" fmla="*/ 10 h 23"/>
              </a:gdLst>
              <a:ahLst/>
              <a:cxnLst>
                <a:cxn ang="0">
                  <a:pos x="T0" y="T1"/>
                </a:cxn>
                <a:cxn ang="0">
                  <a:pos x="T2" y="T3"/>
                </a:cxn>
                <a:cxn ang="0">
                  <a:pos x="T4" y="T5"/>
                </a:cxn>
                <a:cxn ang="0">
                  <a:pos x="T6" y="T7"/>
                </a:cxn>
                <a:cxn ang="0">
                  <a:pos x="T8" y="T9"/>
                </a:cxn>
                <a:cxn ang="0">
                  <a:pos x="T10" y="T11"/>
                </a:cxn>
                <a:cxn ang="0">
                  <a:pos x="T12" y="T13"/>
                </a:cxn>
              </a:cxnLst>
              <a:rect l="0" t="0" r="r" b="b"/>
              <a:pathLst>
                <a:path w="26" h="23">
                  <a:moveTo>
                    <a:pt x="22" y="10"/>
                  </a:moveTo>
                  <a:cubicBezTo>
                    <a:pt x="3" y="21"/>
                    <a:pt x="3" y="21"/>
                    <a:pt x="3" y="21"/>
                  </a:cubicBezTo>
                  <a:cubicBezTo>
                    <a:pt x="1" y="23"/>
                    <a:pt x="0" y="21"/>
                    <a:pt x="0" y="19"/>
                  </a:cubicBezTo>
                  <a:cubicBezTo>
                    <a:pt x="0" y="16"/>
                    <a:pt x="1" y="14"/>
                    <a:pt x="3" y="12"/>
                  </a:cubicBezTo>
                  <a:cubicBezTo>
                    <a:pt x="22" y="1"/>
                    <a:pt x="22" y="1"/>
                    <a:pt x="22" y="1"/>
                  </a:cubicBezTo>
                  <a:cubicBezTo>
                    <a:pt x="24" y="0"/>
                    <a:pt x="26" y="2"/>
                    <a:pt x="26" y="4"/>
                  </a:cubicBezTo>
                  <a:cubicBezTo>
                    <a:pt x="26" y="6"/>
                    <a:pt x="24" y="9"/>
                    <a:pt x="22" y="10"/>
                  </a:cubicBezTo>
                  <a:close/>
                </a:path>
              </a:pathLst>
            </a:custGeom>
            <a:solidFill>
              <a:srgbClr val="1B56B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2" name="Freeform 121">
              <a:extLst>
                <a:ext uri="{FF2B5EF4-FFF2-40B4-BE49-F238E27FC236}">
                  <a16:creationId xmlns:a16="http://schemas.microsoft.com/office/drawing/2014/main" id="{63DA739A-3405-8843-8D98-A5D7D42B444E}"/>
                </a:ext>
              </a:extLst>
            </p:cNvPr>
            <p:cNvSpPr>
              <a:spLocks noEditPoints="1"/>
            </p:cNvSpPr>
            <p:nvPr/>
          </p:nvSpPr>
          <p:spPr bwMode="auto">
            <a:xfrm>
              <a:off x="18063599" y="6061023"/>
              <a:ext cx="155575" cy="98425"/>
            </a:xfrm>
            <a:custGeom>
              <a:avLst/>
              <a:gdLst>
                <a:gd name="T0" fmla="*/ 28 w 56"/>
                <a:gd name="T1" fmla="*/ 2 h 36"/>
                <a:gd name="T2" fmla="*/ 16 w 56"/>
                <a:gd name="T3" fmla="*/ 1 h 36"/>
                <a:gd name="T4" fmla="*/ 6 w 56"/>
                <a:gd name="T5" fmla="*/ 4 h 36"/>
                <a:gd name="T6" fmla="*/ 0 w 56"/>
                <a:gd name="T7" fmla="*/ 12 h 36"/>
                <a:gd name="T8" fmla="*/ 8 w 56"/>
                <a:gd name="T9" fmla="*/ 20 h 36"/>
                <a:gd name="T10" fmla="*/ 21 w 56"/>
                <a:gd name="T11" fmla="*/ 24 h 36"/>
                <a:gd name="T12" fmla="*/ 34 w 56"/>
                <a:gd name="T13" fmla="*/ 20 h 36"/>
                <a:gd name="T14" fmla="*/ 39 w 56"/>
                <a:gd name="T15" fmla="*/ 16 h 36"/>
                <a:gd name="T16" fmla="*/ 39 w 56"/>
                <a:gd name="T17" fmla="*/ 10 h 36"/>
                <a:gd name="T18" fmla="*/ 40 w 56"/>
                <a:gd name="T19" fmla="*/ 10 h 36"/>
                <a:gd name="T20" fmla="*/ 51 w 56"/>
                <a:gd name="T21" fmla="*/ 22 h 36"/>
                <a:gd name="T22" fmla="*/ 45 w 56"/>
                <a:gd name="T23" fmla="*/ 32 h 36"/>
                <a:gd name="T24" fmla="*/ 41 w 56"/>
                <a:gd name="T25" fmla="*/ 33 h 36"/>
                <a:gd name="T26" fmla="*/ 38 w 56"/>
                <a:gd name="T27" fmla="*/ 35 h 36"/>
                <a:gd name="T28" fmla="*/ 40 w 56"/>
                <a:gd name="T29" fmla="*/ 36 h 36"/>
                <a:gd name="T30" fmla="*/ 47 w 56"/>
                <a:gd name="T31" fmla="*/ 33 h 36"/>
                <a:gd name="T32" fmla="*/ 55 w 56"/>
                <a:gd name="T33" fmla="*/ 26 h 36"/>
                <a:gd name="T34" fmla="*/ 53 w 56"/>
                <a:gd name="T35" fmla="*/ 17 h 36"/>
                <a:gd name="T36" fmla="*/ 40 w 56"/>
                <a:gd name="T37" fmla="*/ 7 h 36"/>
                <a:gd name="T38" fmla="*/ 28 w 56"/>
                <a:gd name="T39" fmla="*/ 2 h 36"/>
                <a:gd name="T40" fmla="*/ 16 w 56"/>
                <a:gd name="T41" fmla="*/ 3 h 36"/>
                <a:gd name="T42" fmla="*/ 25 w 56"/>
                <a:gd name="T43" fmla="*/ 4 h 36"/>
                <a:gd name="T44" fmla="*/ 33 w 56"/>
                <a:gd name="T45" fmla="*/ 7 h 36"/>
                <a:gd name="T46" fmla="*/ 36 w 56"/>
                <a:gd name="T47" fmla="*/ 10 h 36"/>
                <a:gd name="T48" fmla="*/ 36 w 56"/>
                <a:gd name="T49" fmla="*/ 15 h 36"/>
                <a:gd name="T50" fmla="*/ 31 w 56"/>
                <a:gd name="T51" fmla="*/ 19 h 36"/>
                <a:gd name="T52" fmla="*/ 21 w 56"/>
                <a:gd name="T53" fmla="*/ 22 h 36"/>
                <a:gd name="T54" fmla="*/ 10 w 56"/>
                <a:gd name="T55" fmla="*/ 19 h 36"/>
                <a:gd name="T56" fmla="*/ 4 w 56"/>
                <a:gd name="T57" fmla="*/ 12 h 36"/>
                <a:gd name="T58" fmla="*/ 9 w 56"/>
                <a:gd name="T59" fmla="*/ 5 h 36"/>
                <a:gd name="T60" fmla="*/ 16 w 56"/>
                <a:gd name="T61" fmla="*/ 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36">
                  <a:moveTo>
                    <a:pt x="28" y="2"/>
                  </a:moveTo>
                  <a:cubicBezTo>
                    <a:pt x="24" y="1"/>
                    <a:pt x="20" y="0"/>
                    <a:pt x="16" y="1"/>
                  </a:cubicBezTo>
                  <a:cubicBezTo>
                    <a:pt x="12" y="1"/>
                    <a:pt x="9" y="2"/>
                    <a:pt x="6" y="4"/>
                  </a:cubicBezTo>
                  <a:cubicBezTo>
                    <a:pt x="2" y="6"/>
                    <a:pt x="0" y="9"/>
                    <a:pt x="0" y="12"/>
                  </a:cubicBezTo>
                  <a:cubicBezTo>
                    <a:pt x="1" y="15"/>
                    <a:pt x="3" y="18"/>
                    <a:pt x="8" y="20"/>
                  </a:cubicBezTo>
                  <a:cubicBezTo>
                    <a:pt x="12" y="23"/>
                    <a:pt x="16" y="24"/>
                    <a:pt x="21" y="24"/>
                  </a:cubicBezTo>
                  <a:cubicBezTo>
                    <a:pt x="25" y="24"/>
                    <a:pt x="30" y="23"/>
                    <a:pt x="34" y="20"/>
                  </a:cubicBezTo>
                  <a:cubicBezTo>
                    <a:pt x="36" y="19"/>
                    <a:pt x="38" y="18"/>
                    <a:pt x="39" y="16"/>
                  </a:cubicBezTo>
                  <a:cubicBezTo>
                    <a:pt x="40" y="14"/>
                    <a:pt x="40" y="12"/>
                    <a:pt x="39" y="10"/>
                  </a:cubicBezTo>
                  <a:cubicBezTo>
                    <a:pt x="40" y="10"/>
                    <a:pt x="40" y="10"/>
                    <a:pt x="40" y="10"/>
                  </a:cubicBezTo>
                  <a:cubicBezTo>
                    <a:pt x="46" y="14"/>
                    <a:pt x="50" y="18"/>
                    <a:pt x="51" y="22"/>
                  </a:cubicBezTo>
                  <a:cubicBezTo>
                    <a:pt x="52" y="26"/>
                    <a:pt x="50" y="29"/>
                    <a:pt x="45" y="32"/>
                  </a:cubicBezTo>
                  <a:cubicBezTo>
                    <a:pt x="44" y="32"/>
                    <a:pt x="43" y="33"/>
                    <a:pt x="41" y="33"/>
                  </a:cubicBezTo>
                  <a:cubicBezTo>
                    <a:pt x="40" y="34"/>
                    <a:pt x="39" y="34"/>
                    <a:pt x="38" y="35"/>
                  </a:cubicBezTo>
                  <a:cubicBezTo>
                    <a:pt x="40" y="36"/>
                    <a:pt x="40" y="36"/>
                    <a:pt x="40" y="36"/>
                  </a:cubicBezTo>
                  <a:cubicBezTo>
                    <a:pt x="43" y="36"/>
                    <a:pt x="45" y="35"/>
                    <a:pt x="47" y="33"/>
                  </a:cubicBezTo>
                  <a:cubicBezTo>
                    <a:pt x="51" y="31"/>
                    <a:pt x="54" y="28"/>
                    <a:pt x="55" y="26"/>
                  </a:cubicBezTo>
                  <a:cubicBezTo>
                    <a:pt x="56" y="23"/>
                    <a:pt x="55" y="20"/>
                    <a:pt x="53" y="17"/>
                  </a:cubicBezTo>
                  <a:cubicBezTo>
                    <a:pt x="50" y="13"/>
                    <a:pt x="46" y="10"/>
                    <a:pt x="40" y="7"/>
                  </a:cubicBezTo>
                  <a:cubicBezTo>
                    <a:pt x="36" y="4"/>
                    <a:pt x="32" y="3"/>
                    <a:pt x="28" y="2"/>
                  </a:cubicBezTo>
                  <a:close/>
                  <a:moveTo>
                    <a:pt x="16" y="3"/>
                  </a:moveTo>
                  <a:cubicBezTo>
                    <a:pt x="19" y="3"/>
                    <a:pt x="22" y="3"/>
                    <a:pt x="25" y="4"/>
                  </a:cubicBezTo>
                  <a:cubicBezTo>
                    <a:pt x="28" y="4"/>
                    <a:pt x="31" y="5"/>
                    <a:pt x="33" y="7"/>
                  </a:cubicBezTo>
                  <a:cubicBezTo>
                    <a:pt x="35" y="8"/>
                    <a:pt x="36" y="9"/>
                    <a:pt x="36" y="10"/>
                  </a:cubicBezTo>
                  <a:cubicBezTo>
                    <a:pt x="37" y="12"/>
                    <a:pt x="37" y="13"/>
                    <a:pt x="36" y="15"/>
                  </a:cubicBezTo>
                  <a:cubicBezTo>
                    <a:pt x="35" y="16"/>
                    <a:pt x="34" y="18"/>
                    <a:pt x="31" y="19"/>
                  </a:cubicBezTo>
                  <a:cubicBezTo>
                    <a:pt x="28" y="21"/>
                    <a:pt x="25" y="22"/>
                    <a:pt x="21" y="22"/>
                  </a:cubicBezTo>
                  <a:cubicBezTo>
                    <a:pt x="18" y="22"/>
                    <a:pt x="14" y="21"/>
                    <a:pt x="10" y="19"/>
                  </a:cubicBezTo>
                  <a:cubicBezTo>
                    <a:pt x="7" y="16"/>
                    <a:pt x="5" y="14"/>
                    <a:pt x="4" y="12"/>
                  </a:cubicBezTo>
                  <a:cubicBezTo>
                    <a:pt x="4" y="9"/>
                    <a:pt x="6" y="7"/>
                    <a:pt x="9" y="5"/>
                  </a:cubicBezTo>
                  <a:cubicBezTo>
                    <a:pt x="11" y="4"/>
                    <a:pt x="14" y="3"/>
                    <a:pt x="16" y="3"/>
                  </a:cubicBezTo>
                  <a:close/>
                </a:path>
              </a:pathLst>
            </a:custGeom>
            <a:solidFill>
              <a:srgbClr val="F9FAF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3" name="Freeform 122">
              <a:extLst>
                <a:ext uri="{FF2B5EF4-FFF2-40B4-BE49-F238E27FC236}">
                  <a16:creationId xmlns:a16="http://schemas.microsoft.com/office/drawing/2014/main" id="{204E492F-BBFD-8144-B204-051E57967237}"/>
                </a:ext>
              </a:extLst>
            </p:cNvPr>
            <p:cNvSpPr>
              <a:spLocks noEditPoints="1"/>
            </p:cNvSpPr>
            <p:nvPr/>
          </p:nvSpPr>
          <p:spPr bwMode="auto">
            <a:xfrm>
              <a:off x="18182662" y="6046735"/>
              <a:ext cx="101600" cy="57150"/>
            </a:xfrm>
            <a:custGeom>
              <a:avLst/>
              <a:gdLst>
                <a:gd name="T0" fmla="*/ 35 w 37"/>
                <a:gd name="T1" fmla="*/ 20 h 21"/>
                <a:gd name="T2" fmla="*/ 34 w 37"/>
                <a:gd name="T3" fmla="*/ 17 h 21"/>
                <a:gd name="T4" fmla="*/ 29 w 37"/>
                <a:gd name="T5" fmla="*/ 17 h 21"/>
                <a:gd name="T6" fmla="*/ 30 w 37"/>
                <a:gd name="T7" fmla="*/ 20 h 21"/>
                <a:gd name="T8" fmla="*/ 35 w 37"/>
                <a:gd name="T9" fmla="*/ 20 h 21"/>
                <a:gd name="T10" fmla="*/ 35 w 37"/>
                <a:gd name="T11" fmla="*/ 20 h 21"/>
                <a:gd name="T12" fmla="*/ 5 w 37"/>
                <a:gd name="T13" fmla="*/ 5 h 21"/>
                <a:gd name="T14" fmla="*/ 8 w 37"/>
                <a:gd name="T15" fmla="*/ 5 h 21"/>
                <a:gd name="T16" fmla="*/ 9 w 37"/>
                <a:gd name="T17" fmla="*/ 3 h 21"/>
                <a:gd name="T18" fmla="*/ 7 w 37"/>
                <a:gd name="T19" fmla="*/ 2 h 21"/>
                <a:gd name="T20" fmla="*/ 2 w 37"/>
                <a:gd name="T21" fmla="*/ 1 h 21"/>
                <a:gd name="T22" fmla="*/ 2 w 37"/>
                <a:gd name="T23" fmla="*/ 4 h 21"/>
                <a:gd name="T24" fmla="*/ 5 w 37"/>
                <a:gd name="T25" fmla="*/ 5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7" h="21">
                  <a:moveTo>
                    <a:pt x="35" y="20"/>
                  </a:moveTo>
                  <a:cubicBezTo>
                    <a:pt x="37" y="19"/>
                    <a:pt x="36" y="18"/>
                    <a:pt x="34" y="17"/>
                  </a:cubicBezTo>
                  <a:cubicBezTo>
                    <a:pt x="32" y="16"/>
                    <a:pt x="31" y="16"/>
                    <a:pt x="29" y="17"/>
                  </a:cubicBezTo>
                  <a:cubicBezTo>
                    <a:pt x="27" y="18"/>
                    <a:pt x="28" y="19"/>
                    <a:pt x="30" y="20"/>
                  </a:cubicBezTo>
                  <a:cubicBezTo>
                    <a:pt x="32" y="21"/>
                    <a:pt x="33" y="21"/>
                    <a:pt x="35" y="20"/>
                  </a:cubicBezTo>
                  <a:cubicBezTo>
                    <a:pt x="35" y="20"/>
                    <a:pt x="35" y="20"/>
                    <a:pt x="35" y="20"/>
                  </a:cubicBezTo>
                  <a:close/>
                  <a:moveTo>
                    <a:pt x="5" y="5"/>
                  </a:moveTo>
                  <a:cubicBezTo>
                    <a:pt x="6" y="5"/>
                    <a:pt x="7" y="5"/>
                    <a:pt x="8" y="5"/>
                  </a:cubicBezTo>
                  <a:cubicBezTo>
                    <a:pt x="9" y="4"/>
                    <a:pt x="9" y="4"/>
                    <a:pt x="9" y="3"/>
                  </a:cubicBezTo>
                  <a:cubicBezTo>
                    <a:pt x="9" y="3"/>
                    <a:pt x="8" y="2"/>
                    <a:pt x="7" y="2"/>
                  </a:cubicBezTo>
                  <a:cubicBezTo>
                    <a:pt x="5" y="0"/>
                    <a:pt x="3" y="0"/>
                    <a:pt x="2" y="1"/>
                  </a:cubicBezTo>
                  <a:cubicBezTo>
                    <a:pt x="0" y="2"/>
                    <a:pt x="0" y="3"/>
                    <a:pt x="2" y="4"/>
                  </a:cubicBezTo>
                  <a:cubicBezTo>
                    <a:pt x="3" y="5"/>
                    <a:pt x="4" y="5"/>
                    <a:pt x="5" y="5"/>
                  </a:cubicBezTo>
                  <a:close/>
                </a:path>
              </a:pathLst>
            </a:custGeom>
            <a:solidFill>
              <a:srgbClr val="F9FAF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4" name="Freeform 123">
              <a:extLst>
                <a:ext uri="{FF2B5EF4-FFF2-40B4-BE49-F238E27FC236}">
                  <a16:creationId xmlns:a16="http://schemas.microsoft.com/office/drawing/2014/main" id="{3CC7AAC7-FDF5-274B-BBE1-F89124A7D91B}"/>
                </a:ext>
              </a:extLst>
            </p:cNvPr>
            <p:cNvSpPr>
              <a:spLocks noEditPoints="1"/>
            </p:cNvSpPr>
            <p:nvPr/>
          </p:nvSpPr>
          <p:spPr bwMode="auto">
            <a:xfrm>
              <a:off x="18238224" y="5975298"/>
              <a:ext cx="134938" cy="93663"/>
            </a:xfrm>
            <a:custGeom>
              <a:avLst/>
              <a:gdLst>
                <a:gd name="T0" fmla="*/ 43 w 49"/>
                <a:gd name="T1" fmla="*/ 14 h 34"/>
                <a:gd name="T2" fmla="*/ 35 w 49"/>
                <a:gd name="T3" fmla="*/ 18 h 34"/>
                <a:gd name="T4" fmla="*/ 4 w 49"/>
                <a:gd name="T5" fmla="*/ 0 h 34"/>
                <a:gd name="T6" fmla="*/ 0 w 49"/>
                <a:gd name="T7" fmla="*/ 2 h 34"/>
                <a:gd name="T8" fmla="*/ 10 w 49"/>
                <a:gd name="T9" fmla="*/ 33 h 34"/>
                <a:gd name="T10" fmla="*/ 12 w 49"/>
                <a:gd name="T11" fmla="*/ 34 h 34"/>
                <a:gd name="T12" fmla="*/ 35 w 49"/>
                <a:gd name="T13" fmla="*/ 21 h 34"/>
                <a:gd name="T14" fmla="*/ 46 w 49"/>
                <a:gd name="T15" fmla="*/ 28 h 34"/>
                <a:gd name="T16" fmla="*/ 49 w 49"/>
                <a:gd name="T17" fmla="*/ 26 h 34"/>
                <a:gd name="T18" fmla="*/ 38 w 49"/>
                <a:gd name="T19" fmla="*/ 20 h 34"/>
                <a:gd name="T20" fmla="*/ 45 w 49"/>
                <a:gd name="T21" fmla="*/ 15 h 34"/>
                <a:gd name="T22" fmla="*/ 43 w 49"/>
                <a:gd name="T23" fmla="*/ 14 h 34"/>
                <a:gd name="T24" fmla="*/ 13 w 49"/>
                <a:gd name="T25" fmla="*/ 31 h 34"/>
                <a:gd name="T26" fmla="*/ 6 w 49"/>
                <a:gd name="T27" fmla="*/ 9 h 34"/>
                <a:gd name="T28" fmla="*/ 4 w 49"/>
                <a:gd name="T29" fmla="*/ 3 h 34"/>
                <a:gd name="T30" fmla="*/ 4 w 49"/>
                <a:gd name="T31" fmla="*/ 3 h 34"/>
                <a:gd name="T32" fmla="*/ 19 w 49"/>
                <a:gd name="T33" fmla="*/ 12 h 34"/>
                <a:gd name="T34" fmla="*/ 32 w 49"/>
                <a:gd name="T35" fmla="*/ 20 h 34"/>
                <a:gd name="T36" fmla="*/ 13 w 49"/>
                <a:gd name="T37" fmla="*/ 3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9" h="34">
                  <a:moveTo>
                    <a:pt x="43" y="14"/>
                  </a:moveTo>
                  <a:cubicBezTo>
                    <a:pt x="35" y="18"/>
                    <a:pt x="35" y="18"/>
                    <a:pt x="35" y="18"/>
                  </a:cubicBezTo>
                  <a:cubicBezTo>
                    <a:pt x="4" y="0"/>
                    <a:pt x="4" y="0"/>
                    <a:pt x="4" y="0"/>
                  </a:cubicBezTo>
                  <a:cubicBezTo>
                    <a:pt x="0" y="2"/>
                    <a:pt x="0" y="2"/>
                    <a:pt x="0" y="2"/>
                  </a:cubicBezTo>
                  <a:cubicBezTo>
                    <a:pt x="10" y="33"/>
                    <a:pt x="10" y="33"/>
                    <a:pt x="10" y="33"/>
                  </a:cubicBezTo>
                  <a:cubicBezTo>
                    <a:pt x="12" y="34"/>
                    <a:pt x="12" y="34"/>
                    <a:pt x="12" y="34"/>
                  </a:cubicBezTo>
                  <a:cubicBezTo>
                    <a:pt x="35" y="21"/>
                    <a:pt x="35" y="21"/>
                    <a:pt x="35" y="21"/>
                  </a:cubicBezTo>
                  <a:cubicBezTo>
                    <a:pt x="46" y="28"/>
                    <a:pt x="46" y="28"/>
                    <a:pt x="46" y="28"/>
                  </a:cubicBezTo>
                  <a:cubicBezTo>
                    <a:pt x="49" y="26"/>
                    <a:pt x="49" y="26"/>
                    <a:pt x="49" y="26"/>
                  </a:cubicBezTo>
                  <a:cubicBezTo>
                    <a:pt x="38" y="20"/>
                    <a:pt x="38" y="20"/>
                    <a:pt x="38" y="20"/>
                  </a:cubicBezTo>
                  <a:cubicBezTo>
                    <a:pt x="45" y="15"/>
                    <a:pt x="45" y="15"/>
                    <a:pt x="45" y="15"/>
                  </a:cubicBezTo>
                  <a:cubicBezTo>
                    <a:pt x="43" y="14"/>
                    <a:pt x="43" y="14"/>
                    <a:pt x="43" y="14"/>
                  </a:cubicBezTo>
                  <a:close/>
                  <a:moveTo>
                    <a:pt x="13" y="31"/>
                  </a:moveTo>
                  <a:cubicBezTo>
                    <a:pt x="6" y="9"/>
                    <a:pt x="6" y="9"/>
                    <a:pt x="6" y="9"/>
                  </a:cubicBezTo>
                  <a:cubicBezTo>
                    <a:pt x="5" y="6"/>
                    <a:pt x="4" y="4"/>
                    <a:pt x="4" y="3"/>
                  </a:cubicBezTo>
                  <a:cubicBezTo>
                    <a:pt x="4" y="3"/>
                    <a:pt x="4" y="3"/>
                    <a:pt x="4" y="3"/>
                  </a:cubicBezTo>
                  <a:cubicBezTo>
                    <a:pt x="8" y="6"/>
                    <a:pt x="13" y="9"/>
                    <a:pt x="19" y="12"/>
                  </a:cubicBezTo>
                  <a:cubicBezTo>
                    <a:pt x="32" y="20"/>
                    <a:pt x="32" y="20"/>
                    <a:pt x="32" y="20"/>
                  </a:cubicBezTo>
                  <a:cubicBezTo>
                    <a:pt x="13" y="31"/>
                    <a:pt x="13" y="31"/>
                    <a:pt x="13" y="31"/>
                  </a:cubicBezTo>
                  <a:close/>
                </a:path>
              </a:pathLst>
            </a:custGeom>
            <a:solidFill>
              <a:srgbClr val="F9FAF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5" name="Freeform 124">
              <a:extLst>
                <a:ext uri="{FF2B5EF4-FFF2-40B4-BE49-F238E27FC236}">
                  <a16:creationId xmlns:a16="http://schemas.microsoft.com/office/drawing/2014/main" id="{96ECADAF-04DB-9349-87CD-02B2E546DFEA}"/>
                </a:ext>
              </a:extLst>
            </p:cNvPr>
            <p:cNvSpPr>
              <a:spLocks/>
            </p:cNvSpPr>
            <p:nvPr/>
          </p:nvSpPr>
          <p:spPr bwMode="auto">
            <a:xfrm>
              <a:off x="18314424" y="5927673"/>
              <a:ext cx="138113" cy="77788"/>
            </a:xfrm>
            <a:custGeom>
              <a:avLst/>
              <a:gdLst>
                <a:gd name="T0" fmla="*/ 6 w 50"/>
                <a:gd name="T1" fmla="*/ 0 h 28"/>
                <a:gd name="T2" fmla="*/ 3 w 50"/>
                <a:gd name="T3" fmla="*/ 2 h 28"/>
                <a:gd name="T4" fmla="*/ 0 w 50"/>
                <a:gd name="T5" fmla="*/ 14 h 28"/>
                <a:gd name="T6" fmla="*/ 4 w 50"/>
                <a:gd name="T7" fmla="*/ 14 h 28"/>
                <a:gd name="T8" fmla="*/ 6 w 50"/>
                <a:gd name="T9" fmla="*/ 5 h 28"/>
                <a:gd name="T10" fmla="*/ 6 w 50"/>
                <a:gd name="T11" fmla="*/ 4 h 28"/>
                <a:gd name="T12" fmla="*/ 15 w 50"/>
                <a:gd name="T13" fmla="*/ 9 h 28"/>
                <a:gd name="T14" fmla="*/ 47 w 50"/>
                <a:gd name="T15" fmla="*/ 28 h 28"/>
                <a:gd name="T16" fmla="*/ 50 w 50"/>
                <a:gd name="T17" fmla="*/ 26 h 28"/>
                <a:gd name="T18" fmla="*/ 6 w 50"/>
                <a:gd name="T19"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28">
                  <a:moveTo>
                    <a:pt x="6" y="0"/>
                  </a:moveTo>
                  <a:cubicBezTo>
                    <a:pt x="3" y="2"/>
                    <a:pt x="3" y="2"/>
                    <a:pt x="3" y="2"/>
                  </a:cubicBezTo>
                  <a:cubicBezTo>
                    <a:pt x="0" y="14"/>
                    <a:pt x="0" y="14"/>
                    <a:pt x="0" y="14"/>
                  </a:cubicBezTo>
                  <a:cubicBezTo>
                    <a:pt x="4" y="14"/>
                    <a:pt x="4" y="14"/>
                    <a:pt x="4" y="14"/>
                  </a:cubicBezTo>
                  <a:cubicBezTo>
                    <a:pt x="5" y="8"/>
                    <a:pt x="6" y="5"/>
                    <a:pt x="6" y="5"/>
                  </a:cubicBezTo>
                  <a:cubicBezTo>
                    <a:pt x="6" y="4"/>
                    <a:pt x="6" y="4"/>
                    <a:pt x="6" y="4"/>
                  </a:cubicBezTo>
                  <a:cubicBezTo>
                    <a:pt x="9" y="6"/>
                    <a:pt x="12" y="7"/>
                    <a:pt x="15" y="9"/>
                  </a:cubicBezTo>
                  <a:cubicBezTo>
                    <a:pt x="47" y="28"/>
                    <a:pt x="47" y="28"/>
                    <a:pt x="47" y="28"/>
                  </a:cubicBezTo>
                  <a:cubicBezTo>
                    <a:pt x="50" y="26"/>
                    <a:pt x="50" y="26"/>
                    <a:pt x="50" y="26"/>
                  </a:cubicBezTo>
                  <a:cubicBezTo>
                    <a:pt x="6" y="0"/>
                    <a:pt x="6" y="0"/>
                    <a:pt x="6" y="0"/>
                  </a:cubicBezTo>
                  <a:close/>
                </a:path>
              </a:pathLst>
            </a:custGeom>
            <a:solidFill>
              <a:srgbClr val="F9FAF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6" name="Freeform 125">
              <a:extLst>
                <a:ext uri="{FF2B5EF4-FFF2-40B4-BE49-F238E27FC236}">
                  <a16:creationId xmlns:a16="http://schemas.microsoft.com/office/drawing/2014/main" id="{7E55EC46-678A-C64C-A350-B62995394BC1}"/>
                </a:ext>
              </a:extLst>
            </p:cNvPr>
            <p:cNvSpPr>
              <a:spLocks/>
            </p:cNvSpPr>
            <p:nvPr/>
          </p:nvSpPr>
          <p:spPr bwMode="auto">
            <a:xfrm>
              <a:off x="19220887" y="6596010"/>
              <a:ext cx="233363" cy="134938"/>
            </a:xfrm>
            <a:custGeom>
              <a:avLst/>
              <a:gdLst>
                <a:gd name="T0" fmla="*/ 85 w 85"/>
                <a:gd name="T1" fmla="*/ 2 h 49"/>
                <a:gd name="T2" fmla="*/ 4 w 85"/>
                <a:gd name="T3" fmla="*/ 48 h 49"/>
                <a:gd name="T4" fmla="*/ 1 w 85"/>
                <a:gd name="T5" fmla="*/ 48 h 49"/>
                <a:gd name="T6" fmla="*/ 1 w 85"/>
                <a:gd name="T7" fmla="*/ 47 h 49"/>
                <a:gd name="T8" fmla="*/ 82 w 85"/>
                <a:gd name="T9" fmla="*/ 0 h 49"/>
                <a:gd name="T10" fmla="*/ 85 w 85"/>
                <a:gd name="T11" fmla="*/ 0 h 49"/>
                <a:gd name="T12" fmla="*/ 85 w 85"/>
                <a:gd name="T13" fmla="*/ 2 h 49"/>
              </a:gdLst>
              <a:ahLst/>
              <a:cxnLst>
                <a:cxn ang="0">
                  <a:pos x="T0" y="T1"/>
                </a:cxn>
                <a:cxn ang="0">
                  <a:pos x="T2" y="T3"/>
                </a:cxn>
                <a:cxn ang="0">
                  <a:pos x="T4" y="T5"/>
                </a:cxn>
                <a:cxn ang="0">
                  <a:pos x="T6" y="T7"/>
                </a:cxn>
                <a:cxn ang="0">
                  <a:pos x="T8" y="T9"/>
                </a:cxn>
                <a:cxn ang="0">
                  <a:pos x="T10" y="T11"/>
                </a:cxn>
                <a:cxn ang="0">
                  <a:pos x="T12" y="T13"/>
                </a:cxn>
              </a:cxnLst>
              <a:rect l="0" t="0" r="r" b="b"/>
              <a:pathLst>
                <a:path w="85" h="49">
                  <a:moveTo>
                    <a:pt x="85" y="2"/>
                  </a:moveTo>
                  <a:cubicBezTo>
                    <a:pt x="4" y="48"/>
                    <a:pt x="4" y="48"/>
                    <a:pt x="4" y="48"/>
                  </a:cubicBezTo>
                  <a:cubicBezTo>
                    <a:pt x="3" y="49"/>
                    <a:pt x="2" y="49"/>
                    <a:pt x="1" y="48"/>
                  </a:cubicBezTo>
                  <a:cubicBezTo>
                    <a:pt x="0" y="48"/>
                    <a:pt x="0" y="47"/>
                    <a:pt x="1" y="47"/>
                  </a:cubicBezTo>
                  <a:cubicBezTo>
                    <a:pt x="82" y="0"/>
                    <a:pt x="82" y="0"/>
                    <a:pt x="82" y="0"/>
                  </a:cubicBezTo>
                  <a:cubicBezTo>
                    <a:pt x="83" y="0"/>
                    <a:pt x="84" y="0"/>
                    <a:pt x="85" y="0"/>
                  </a:cubicBezTo>
                  <a:cubicBezTo>
                    <a:pt x="85" y="1"/>
                    <a:pt x="85" y="1"/>
                    <a:pt x="85" y="2"/>
                  </a:cubicBezTo>
                  <a:close/>
                </a:path>
              </a:pathLst>
            </a:custGeom>
            <a:solidFill>
              <a:srgbClr val="FE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7" name="Freeform 126">
              <a:extLst>
                <a:ext uri="{FF2B5EF4-FFF2-40B4-BE49-F238E27FC236}">
                  <a16:creationId xmlns:a16="http://schemas.microsoft.com/office/drawing/2014/main" id="{F549223C-CFA4-8A46-BBEB-02C0FEF2B77B}"/>
                </a:ext>
              </a:extLst>
            </p:cNvPr>
            <p:cNvSpPr>
              <a:spLocks/>
            </p:cNvSpPr>
            <p:nvPr/>
          </p:nvSpPr>
          <p:spPr bwMode="auto">
            <a:xfrm>
              <a:off x="18077887" y="5941960"/>
              <a:ext cx="101600" cy="57150"/>
            </a:xfrm>
            <a:custGeom>
              <a:avLst/>
              <a:gdLst>
                <a:gd name="T0" fmla="*/ 36 w 37"/>
                <a:gd name="T1" fmla="*/ 11 h 21"/>
                <a:gd name="T2" fmla="*/ 19 w 37"/>
                <a:gd name="T3" fmla="*/ 21 h 21"/>
                <a:gd name="T4" fmla="*/ 16 w 37"/>
                <a:gd name="T5" fmla="*/ 21 h 21"/>
                <a:gd name="T6" fmla="*/ 1 w 37"/>
                <a:gd name="T7" fmla="*/ 12 h 21"/>
                <a:gd name="T8" fmla="*/ 1 w 37"/>
                <a:gd name="T9" fmla="*/ 11 h 21"/>
                <a:gd name="T10" fmla="*/ 18 w 37"/>
                <a:gd name="T11" fmla="*/ 0 h 21"/>
                <a:gd name="T12" fmla="*/ 21 w 37"/>
                <a:gd name="T13" fmla="*/ 0 h 21"/>
                <a:gd name="T14" fmla="*/ 36 w 37"/>
                <a:gd name="T15" fmla="*/ 9 h 21"/>
                <a:gd name="T16" fmla="*/ 36 w 37"/>
                <a:gd name="T17" fmla="*/ 1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21">
                  <a:moveTo>
                    <a:pt x="36" y="11"/>
                  </a:moveTo>
                  <a:cubicBezTo>
                    <a:pt x="19" y="21"/>
                    <a:pt x="19" y="21"/>
                    <a:pt x="19" y="21"/>
                  </a:cubicBezTo>
                  <a:cubicBezTo>
                    <a:pt x="18" y="21"/>
                    <a:pt x="16" y="21"/>
                    <a:pt x="16" y="21"/>
                  </a:cubicBezTo>
                  <a:cubicBezTo>
                    <a:pt x="1" y="12"/>
                    <a:pt x="1" y="12"/>
                    <a:pt x="1" y="12"/>
                  </a:cubicBezTo>
                  <a:cubicBezTo>
                    <a:pt x="0" y="12"/>
                    <a:pt x="0" y="11"/>
                    <a:pt x="1" y="11"/>
                  </a:cubicBezTo>
                  <a:cubicBezTo>
                    <a:pt x="18" y="0"/>
                    <a:pt x="18" y="0"/>
                    <a:pt x="18" y="0"/>
                  </a:cubicBezTo>
                  <a:cubicBezTo>
                    <a:pt x="19" y="0"/>
                    <a:pt x="20" y="0"/>
                    <a:pt x="21" y="0"/>
                  </a:cubicBezTo>
                  <a:cubicBezTo>
                    <a:pt x="36" y="9"/>
                    <a:pt x="36" y="9"/>
                    <a:pt x="36" y="9"/>
                  </a:cubicBezTo>
                  <a:cubicBezTo>
                    <a:pt x="37" y="9"/>
                    <a:pt x="37" y="10"/>
                    <a:pt x="36" y="11"/>
                  </a:cubicBezTo>
                  <a:close/>
                </a:path>
              </a:pathLst>
            </a:custGeom>
            <a:solidFill>
              <a:srgbClr val="F9FAF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8" name="Freeform 127">
              <a:extLst>
                <a:ext uri="{FF2B5EF4-FFF2-40B4-BE49-F238E27FC236}">
                  <a16:creationId xmlns:a16="http://schemas.microsoft.com/office/drawing/2014/main" id="{D4F2BED2-B4D5-2949-89CB-A75A02E8D9E7}"/>
                </a:ext>
              </a:extLst>
            </p:cNvPr>
            <p:cNvSpPr>
              <a:spLocks/>
            </p:cNvSpPr>
            <p:nvPr/>
          </p:nvSpPr>
          <p:spPr bwMode="auto">
            <a:xfrm>
              <a:off x="18092174" y="5908623"/>
              <a:ext cx="65088" cy="46038"/>
            </a:xfrm>
            <a:custGeom>
              <a:avLst/>
              <a:gdLst>
                <a:gd name="T0" fmla="*/ 18 w 24"/>
                <a:gd name="T1" fmla="*/ 15 h 17"/>
                <a:gd name="T2" fmla="*/ 12 w 24"/>
                <a:gd name="T3" fmla="*/ 14 h 17"/>
                <a:gd name="T4" fmla="*/ 7 w 24"/>
                <a:gd name="T5" fmla="*/ 11 h 17"/>
                <a:gd name="T6" fmla="*/ 7 w 24"/>
                <a:gd name="T7" fmla="*/ 4 h 17"/>
                <a:gd name="T8" fmla="*/ 20 w 24"/>
                <a:gd name="T9" fmla="*/ 4 h 17"/>
                <a:gd name="T10" fmla="*/ 22 w 24"/>
                <a:gd name="T11" fmla="*/ 5 h 17"/>
                <a:gd name="T12" fmla="*/ 24 w 24"/>
                <a:gd name="T13" fmla="*/ 4 h 17"/>
                <a:gd name="T14" fmla="*/ 22 w 24"/>
                <a:gd name="T15" fmla="*/ 2 h 17"/>
                <a:gd name="T16" fmla="*/ 5 w 24"/>
                <a:gd name="T17" fmla="*/ 2 h 17"/>
                <a:gd name="T18" fmla="*/ 5 w 24"/>
                <a:gd name="T19" fmla="*/ 12 h 17"/>
                <a:gd name="T20" fmla="*/ 10 w 24"/>
                <a:gd name="T21" fmla="*/ 15 h 17"/>
                <a:gd name="T22" fmla="*/ 21 w 24"/>
                <a:gd name="T23" fmla="*/ 17 h 17"/>
                <a:gd name="T24" fmla="*/ 18 w 24"/>
                <a:gd name="T25" fmla="*/ 15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 h="17">
                  <a:moveTo>
                    <a:pt x="18" y="15"/>
                  </a:moveTo>
                  <a:cubicBezTo>
                    <a:pt x="16" y="15"/>
                    <a:pt x="14" y="15"/>
                    <a:pt x="12" y="14"/>
                  </a:cubicBezTo>
                  <a:cubicBezTo>
                    <a:pt x="7" y="11"/>
                    <a:pt x="7" y="11"/>
                    <a:pt x="7" y="11"/>
                  </a:cubicBezTo>
                  <a:cubicBezTo>
                    <a:pt x="4" y="9"/>
                    <a:pt x="4" y="6"/>
                    <a:pt x="7" y="4"/>
                  </a:cubicBezTo>
                  <a:cubicBezTo>
                    <a:pt x="11" y="2"/>
                    <a:pt x="16" y="2"/>
                    <a:pt x="20" y="4"/>
                  </a:cubicBezTo>
                  <a:cubicBezTo>
                    <a:pt x="22" y="5"/>
                    <a:pt x="22" y="5"/>
                    <a:pt x="22" y="5"/>
                  </a:cubicBezTo>
                  <a:cubicBezTo>
                    <a:pt x="24" y="4"/>
                    <a:pt x="24" y="4"/>
                    <a:pt x="24" y="4"/>
                  </a:cubicBezTo>
                  <a:cubicBezTo>
                    <a:pt x="22" y="2"/>
                    <a:pt x="22" y="2"/>
                    <a:pt x="22" y="2"/>
                  </a:cubicBezTo>
                  <a:cubicBezTo>
                    <a:pt x="17" y="0"/>
                    <a:pt x="10" y="0"/>
                    <a:pt x="5" y="2"/>
                  </a:cubicBezTo>
                  <a:cubicBezTo>
                    <a:pt x="0" y="5"/>
                    <a:pt x="0" y="9"/>
                    <a:pt x="5" y="12"/>
                  </a:cubicBezTo>
                  <a:cubicBezTo>
                    <a:pt x="10" y="15"/>
                    <a:pt x="10" y="15"/>
                    <a:pt x="10" y="15"/>
                  </a:cubicBezTo>
                  <a:cubicBezTo>
                    <a:pt x="13" y="17"/>
                    <a:pt x="17" y="17"/>
                    <a:pt x="21" y="17"/>
                  </a:cubicBezTo>
                  <a:lnTo>
                    <a:pt x="18" y="15"/>
                  </a:lnTo>
                  <a:close/>
                </a:path>
              </a:pathLst>
            </a:custGeom>
            <a:solidFill>
              <a:srgbClr val="F9FAF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9" name="Freeform 128">
              <a:extLst>
                <a:ext uri="{FF2B5EF4-FFF2-40B4-BE49-F238E27FC236}">
                  <a16:creationId xmlns:a16="http://schemas.microsoft.com/office/drawing/2014/main" id="{27A6F921-0BE5-DE45-B26C-7E8CA2BE7442}"/>
                </a:ext>
              </a:extLst>
            </p:cNvPr>
            <p:cNvSpPr>
              <a:spLocks/>
            </p:cNvSpPr>
            <p:nvPr/>
          </p:nvSpPr>
          <p:spPr bwMode="auto">
            <a:xfrm>
              <a:off x="18157262" y="6234060"/>
              <a:ext cx="44450" cy="30163"/>
            </a:xfrm>
            <a:custGeom>
              <a:avLst/>
              <a:gdLst>
                <a:gd name="T0" fmla="*/ 13 w 16"/>
                <a:gd name="T1" fmla="*/ 4 h 11"/>
                <a:gd name="T2" fmla="*/ 11 w 16"/>
                <a:gd name="T3" fmla="*/ 4 h 11"/>
                <a:gd name="T4" fmla="*/ 8 w 16"/>
                <a:gd name="T5" fmla="*/ 5 h 11"/>
                <a:gd name="T6" fmla="*/ 5 w 16"/>
                <a:gd name="T7" fmla="*/ 5 h 11"/>
                <a:gd name="T8" fmla="*/ 4 w 16"/>
                <a:gd name="T9" fmla="*/ 6 h 11"/>
                <a:gd name="T10" fmla="*/ 2 w 16"/>
                <a:gd name="T11" fmla="*/ 5 h 11"/>
                <a:gd name="T12" fmla="*/ 1 w 16"/>
                <a:gd name="T13" fmla="*/ 4 h 11"/>
                <a:gd name="T14" fmla="*/ 3 w 16"/>
                <a:gd name="T15" fmla="*/ 2 h 11"/>
                <a:gd name="T16" fmla="*/ 6 w 16"/>
                <a:gd name="T17" fmla="*/ 1 h 11"/>
                <a:gd name="T18" fmla="*/ 6 w 16"/>
                <a:gd name="T19" fmla="*/ 0 h 11"/>
                <a:gd name="T20" fmla="*/ 2 w 16"/>
                <a:gd name="T21" fmla="*/ 1 h 11"/>
                <a:gd name="T22" fmla="*/ 0 w 16"/>
                <a:gd name="T23" fmla="*/ 4 h 11"/>
                <a:gd name="T24" fmla="*/ 1 w 16"/>
                <a:gd name="T25" fmla="*/ 6 h 11"/>
                <a:gd name="T26" fmla="*/ 4 w 16"/>
                <a:gd name="T27" fmla="*/ 6 h 11"/>
                <a:gd name="T28" fmla="*/ 8 w 16"/>
                <a:gd name="T29" fmla="*/ 6 h 11"/>
                <a:gd name="T30" fmla="*/ 11 w 16"/>
                <a:gd name="T31" fmla="*/ 5 h 11"/>
                <a:gd name="T32" fmla="*/ 13 w 16"/>
                <a:gd name="T33" fmla="*/ 5 h 11"/>
                <a:gd name="T34" fmla="*/ 14 w 16"/>
                <a:gd name="T35" fmla="*/ 5 h 11"/>
                <a:gd name="T36" fmla="*/ 15 w 16"/>
                <a:gd name="T37" fmla="*/ 7 h 11"/>
                <a:gd name="T38" fmla="*/ 13 w 16"/>
                <a:gd name="T39" fmla="*/ 9 h 11"/>
                <a:gd name="T40" fmla="*/ 9 w 16"/>
                <a:gd name="T41" fmla="*/ 10 h 11"/>
                <a:gd name="T42" fmla="*/ 10 w 16"/>
                <a:gd name="T43" fmla="*/ 11 h 11"/>
                <a:gd name="T44" fmla="*/ 14 w 16"/>
                <a:gd name="T45" fmla="*/ 9 h 11"/>
                <a:gd name="T46" fmla="*/ 16 w 16"/>
                <a:gd name="T47" fmla="*/ 7 h 11"/>
                <a:gd name="T48" fmla="*/ 15 w 16"/>
                <a:gd name="T49" fmla="*/ 5 h 11"/>
                <a:gd name="T50" fmla="*/ 13 w 16"/>
                <a:gd name="T51" fmla="*/ 4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11">
                  <a:moveTo>
                    <a:pt x="13" y="4"/>
                  </a:moveTo>
                  <a:cubicBezTo>
                    <a:pt x="13" y="4"/>
                    <a:pt x="12" y="4"/>
                    <a:pt x="11" y="4"/>
                  </a:cubicBezTo>
                  <a:cubicBezTo>
                    <a:pt x="10" y="4"/>
                    <a:pt x="9" y="4"/>
                    <a:pt x="8" y="5"/>
                  </a:cubicBezTo>
                  <a:cubicBezTo>
                    <a:pt x="7" y="5"/>
                    <a:pt x="6" y="5"/>
                    <a:pt x="5" y="5"/>
                  </a:cubicBezTo>
                  <a:cubicBezTo>
                    <a:pt x="4" y="6"/>
                    <a:pt x="4" y="6"/>
                    <a:pt x="4" y="6"/>
                  </a:cubicBezTo>
                  <a:cubicBezTo>
                    <a:pt x="3" y="5"/>
                    <a:pt x="3" y="5"/>
                    <a:pt x="2" y="5"/>
                  </a:cubicBezTo>
                  <a:cubicBezTo>
                    <a:pt x="1" y="5"/>
                    <a:pt x="1" y="4"/>
                    <a:pt x="1" y="4"/>
                  </a:cubicBezTo>
                  <a:cubicBezTo>
                    <a:pt x="1" y="3"/>
                    <a:pt x="2" y="2"/>
                    <a:pt x="3" y="2"/>
                  </a:cubicBezTo>
                  <a:cubicBezTo>
                    <a:pt x="4" y="1"/>
                    <a:pt x="5" y="1"/>
                    <a:pt x="6" y="1"/>
                  </a:cubicBezTo>
                  <a:cubicBezTo>
                    <a:pt x="6" y="0"/>
                    <a:pt x="6" y="0"/>
                    <a:pt x="6" y="0"/>
                  </a:cubicBezTo>
                  <a:cubicBezTo>
                    <a:pt x="4" y="0"/>
                    <a:pt x="3" y="1"/>
                    <a:pt x="2" y="1"/>
                  </a:cubicBezTo>
                  <a:cubicBezTo>
                    <a:pt x="1" y="2"/>
                    <a:pt x="0" y="3"/>
                    <a:pt x="0" y="4"/>
                  </a:cubicBezTo>
                  <a:cubicBezTo>
                    <a:pt x="0" y="4"/>
                    <a:pt x="0" y="5"/>
                    <a:pt x="1" y="6"/>
                  </a:cubicBezTo>
                  <a:cubicBezTo>
                    <a:pt x="2" y="6"/>
                    <a:pt x="3" y="6"/>
                    <a:pt x="4" y="6"/>
                  </a:cubicBezTo>
                  <a:cubicBezTo>
                    <a:pt x="5" y="6"/>
                    <a:pt x="6" y="6"/>
                    <a:pt x="8" y="6"/>
                  </a:cubicBezTo>
                  <a:cubicBezTo>
                    <a:pt x="9" y="5"/>
                    <a:pt x="10" y="5"/>
                    <a:pt x="11" y="5"/>
                  </a:cubicBezTo>
                  <a:cubicBezTo>
                    <a:pt x="11" y="5"/>
                    <a:pt x="12" y="5"/>
                    <a:pt x="13" y="5"/>
                  </a:cubicBezTo>
                  <a:cubicBezTo>
                    <a:pt x="13" y="5"/>
                    <a:pt x="14" y="5"/>
                    <a:pt x="14" y="5"/>
                  </a:cubicBezTo>
                  <a:cubicBezTo>
                    <a:pt x="15" y="6"/>
                    <a:pt x="15" y="6"/>
                    <a:pt x="15" y="7"/>
                  </a:cubicBezTo>
                  <a:cubicBezTo>
                    <a:pt x="15" y="8"/>
                    <a:pt x="14" y="8"/>
                    <a:pt x="13" y="9"/>
                  </a:cubicBezTo>
                  <a:cubicBezTo>
                    <a:pt x="12" y="10"/>
                    <a:pt x="11" y="10"/>
                    <a:pt x="9" y="10"/>
                  </a:cubicBezTo>
                  <a:cubicBezTo>
                    <a:pt x="10" y="11"/>
                    <a:pt x="10" y="11"/>
                    <a:pt x="10" y="11"/>
                  </a:cubicBezTo>
                  <a:cubicBezTo>
                    <a:pt x="11" y="11"/>
                    <a:pt x="13" y="10"/>
                    <a:pt x="14" y="9"/>
                  </a:cubicBezTo>
                  <a:cubicBezTo>
                    <a:pt x="15" y="8"/>
                    <a:pt x="16" y="8"/>
                    <a:pt x="16" y="7"/>
                  </a:cubicBezTo>
                  <a:cubicBezTo>
                    <a:pt x="16" y="6"/>
                    <a:pt x="16" y="5"/>
                    <a:pt x="15" y="5"/>
                  </a:cubicBezTo>
                  <a:cubicBezTo>
                    <a:pt x="14" y="4"/>
                    <a:pt x="14" y="4"/>
                    <a:pt x="13" y="4"/>
                  </a:cubicBezTo>
                  <a:close/>
                </a:path>
              </a:pathLst>
            </a:custGeom>
            <a:solidFill>
              <a:srgbClr val="F9FAF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0" name="Freeform 129">
              <a:extLst>
                <a:ext uri="{FF2B5EF4-FFF2-40B4-BE49-F238E27FC236}">
                  <a16:creationId xmlns:a16="http://schemas.microsoft.com/office/drawing/2014/main" id="{9941421B-28C1-BE49-AB0B-5CAC5C899D92}"/>
                </a:ext>
              </a:extLst>
            </p:cNvPr>
            <p:cNvSpPr>
              <a:spLocks/>
            </p:cNvSpPr>
            <p:nvPr/>
          </p:nvSpPr>
          <p:spPr bwMode="auto">
            <a:xfrm>
              <a:off x="18187424" y="6222948"/>
              <a:ext cx="47625" cy="25400"/>
            </a:xfrm>
            <a:custGeom>
              <a:avLst/>
              <a:gdLst>
                <a:gd name="T0" fmla="*/ 0 w 17"/>
                <a:gd name="T1" fmla="*/ 4 h 9"/>
                <a:gd name="T2" fmla="*/ 6 w 17"/>
                <a:gd name="T3" fmla="*/ 7 h 9"/>
                <a:gd name="T4" fmla="*/ 13 w 17"/>
                <a:gd name="T5" fmla="*/ 8 h 9"/>
                <a:gd name="T6" fmla="*/ 14 w 17"/>
                <a:gd name="T7" fmla="*/ 5 h 9"/>
                <a:gd name="T8" fmla="*/ 15 w 17"/>
                <a:gd name="T9" fmla="*/ 5 h 9"/>
                <a:gd name="T10" fmla="*/ 16 w 17"/>
                <a:gd name="T11" fmla="*/ 6 h 9"/>
                <a:gd name="T12" fmla="*/ 17 w 17"/>
                <a:gd name="T13" fmla="*/ 5 h 9"/>
                <a:gd name="T14" fmla="*/ 7 w 17"/>
                <a:gd name="T15" fmla="*/ 0 h 9"/>
                <a:gd name="T16" fmla="*/ 7 w 17"/>
                <a:gd name="T17" fmla="*/ 0 h 9"/>
                <a:gd name="T18" fmla="*/ 12 w 17"/>
                <a:gd name="T19" fmla="*/ 3 h 9"/>
                <a:gd name="T20" fmla="*/ 14 w 17"/>
                <a:gd name="T21" fmla="*/ 5 h 9"/>
                <a:gd name="T22" fmla="*/ 12 w 17"/>
                <a:gd name="T23" fmla="*/ 7 h 9"/>
                <a:gd name="T24" fmla="*/ 10 w 17"/>
                <a:gd name="T25" fmla="*/ 8 h 9"/>
                <a:gd name="T26" fmla="*/ 7 w 17"/>
                <a:gd name="T27" fmla="*/ 7 h 9"/>
                <a:gd name="T28" fmla="*/ 1 w 17"/>
                <a:gd name="T29" fmla="*/ 4 h 9"/>
                <a:gd name="T30" fmla="*/ 0 w 17"/>
                <a:gd name="T31" fmla="*/ 4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 h="9">
                  <a:moveTo>
                    <a:pt x="0" y="4"/>
                  </a:moveTo>
                  <a:cubicBezTo>
                    <a:pt x="6" y="7"/>
                    <a:pt x="6" y="7"/>
                    <a:pt x="6" y="7"/>
                  </a:cubicBezTo>
                  <a:cubicBezTo>
                    <a:pt x="8" y="9"/>
                    <a:pt x="11" y="9"/>
                    <a:pt x="13" y="8"/>
                  </a:cubicBezTo>
                  <a:cubicBezTo>
                    <a:pt x="14" y="7"/>
                    <a:pt x="15" y="6"/>
                    <a:pt x="14" y="5"/>
                  </a:cubicBezTo>
                  <a:cubicBezTo>
                    <a:pt x="15" y="5"/>
                    <a:pt x="15" y="5"/>
                    <a:pt x="15" y="5"/>
                  </a:cubicBezTo>
                  <a:cubicBezTo>
                    <a:pt x="16" y="6"/>
                    <a:pt x="16" y="6"/>
                    <a:pt x="16" y="6"/>
                  </a:cubicBezTo>
                  <a:cubicBezTo>
                    <a:pt x="17" y="5"/>
                    <a:pt x="17" y="5"/>
                    <a:pt x="17" y="5"/>
                  </a:cubicBezTo>
                  <a:cubicBezTo>
                    <a:pt x="7" y="0"/>
                    <a:pt x="7" y="0"/>
                    <a:pt x="7" y="0"/>
                  </a:cubicBezTo>
                  <a:cubicBezTo>
                    <a:pt x="7" y="0"/>
                    <a:pt x="7" y="0"/>
                    <a:pt x="7" y="0"/>
                  </a:cubicBezTo>
                  <a:cubicBezTo>
                    <a:pt x="12" y="3"/>
                    <a:pt x="12" y="3"/>
                    <a:pt x="12" y="3"/>
                  </a:cubicBezTo>
                  <a:cubicBezTo>
                    <a:pt x="13" y="4"/>
                    <a:pt x="14" y="5"/>
                    <a:pt x="14" y="5"/>
                  </a:cubicBezTo>
                  <a:cubicBezTo>
                    <a:pt x="14" y="6"/>
                    <a:pt x="13" y="6"/>
                    <a:pt x="12" y="7"/>
                  </a:cubicBezTo>
                  <a:cubicBezTo>
                    <a:pt x="11" y="8"/>
                    <a:pt x="10" y="8"/>
                    <a:pt x="10" y="8"/>
                  </a:cubicBezTo>
                  <a:cubicBezTo>
                    <a:pt x="9" y="8"/>
                    <a:pt x="8" y="7"/>
                    <a:pt x="7" y="7"/>
                  </a:cubicBezTo>
                  <a:cubicBezTo>
                    <a:pt x="1" y="4"/>
                    <a:pt x="1" y="4"/>
                    <a:pt x="1" y="4"/>
                  </a:cubicBezTo>
                  <a:cubicBezTo>
                    <a:pt x="0" y="4"/>
                    <a:pt x="0" y="4"/>
                    <a:pt x="0" y="4"/>
                  </a:cubicBezTo>
                  <a:close/>
                </a:path>
              </a:pathLst>
            </a:custGeom>
            <a:solidFill>
              <a:srgbClr val="F9FAF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1" name="Freeform 130">
              <a:extLst>
                <a:ext uri="{FF2B5EF4-FFF2-40B4-BE49-F238E27FC236}">
                  <a16:creationId xmlns:a16="http://schemas.microsoft.com/office/drawing/2014/main" id="{471E3276-BC16-CC4F-9D5C-3F34F6FA1A5D}"/>
                </a:ext>
              </a:extLst>
            </p:cNvPr>
            <p:cNvSpPr>
              <a:spLocks/>
            </p:cNvSpPr>
            <p:nvPr/>
          </p:nvSpPr>
          <p:spPr bwMode="auto">
            <a:xfrm>
              <a:off x="18219174" y="6207073"/>
              <a:ext cx="42863" cy="23813"/>
            </a:xfrm>
            <a:custGeom>
              <a:avLst/>
              <a:gdLst>
                <a:gd name="T0" fmla="*/ 16 w 16"/>
                <a:gd name="T1" fmla="*/ 5 h 9"/>
                <a:gd name="T2" fmla="*/ 10 w 16"/>
                <a:gd name="T3" fmla="*/ 2 h 9"/>
                <a:gd name="T4" fmla="*/ 3 w 16"/>
                <a:gd name="T5" fmla="*/ 2 h 9"/>
                <a:gd name="T6" fmla="*/ 2 w 16"/>
                <a:gd name="T7" fmla="*/ 4 h 9"/>
                <a:gd name="T8" fmla="*/ 2 w 16"/>
                <a:gd name="T9" fmla="*/ 4 h 9"/>
                <a:gd name="T10" fmla="*/ 0 w 16"/>
                <a:gd name="T11" fmla="*/ 4 h 9"/>
                <a:gd name="T12" fmla="*/ 0 w 16"/>
                <a:gd name="T13" fmla="*/ 4 h 9"/>
                <a:gd name="T14" fmla="*/ 9 w 16"/>
                <a:gd name="T15" fmla="*/ 9 h 9"/>
                <a:gd name="T16" fmla="*/ 10 w 16"/>
                <a:gd name="T17" fmla="*/ 9 h 9"/>
                <a:gd name="T18" fmla="*/ 5 w 16"/>
                <a:gd name="T19" fmla="*/ 6 h 9"/>
                <a:gd name="T20" fmla="*/ 3 w 16"/>
                <a:gd name="T21" fmla="*/ 4 h 9"/>
                <a:gd name="T22" fmla="*/ 4 w 16"/>
                <a:gd name="T23" fmla="*/ 2 h 9"/>
                <a:gd name="T24" fmla="*/ 7 w 16"/>
                <a:gd name="T25" fmla="*/ 1 h 9"/>
                <a:gd name="T26" fmla="*/ 9 w 16"/>
                <a:gd name="T27" fmla="*/ 2 h 9"/>
                <a:gd name="T28" fmla="*/ 15 w 16"/>
                <a:gd name="T29" fmla="*/ 6 h 9"/>
                <a:gd name="T30" fmla="*/ 16 w 16"/>
                <a:gd name="T31"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 h="9">
                  <a:moveTo>
                    <a:pt x="16" y="5"/>
                  </a:moveTo>
                  <a:cubicBezTo>
                    <a:pt x="10" y="2"/>
                    <a:pt x="10" y="2"/>
                    <a:pt x="10" y="2"/>
                  </a:cubicBezTo>
                  <a:cubicBezTo>
                    <a:pt x="8" y="0"/>
                    <a:pt x="6" y="0"/>
                    <a:pt x="3" y="2"/>
                  </a:cubicBezTo>
                  <a:cubicBezTo>
                    <a:pt x="2" y="2"/>
                    <a:pt x="1" y="3"/>
                    <a:pt x="2" y="4"/>
                  </a:cubicBezTo>
                  <a:cubicBezTo>
                    <a:pt x="2" y="4"/>
                    <a:pt x="2" y="4"/>
                    <a:pt x="2" y="4"/>
                  </a:cubicBezTo>
                  <a:cubicBezTo>
                    <a:pt x="0" y="4"/>
                    <a:pt x="0" y="4"/>
                    <a:pt x="0" y="4"/>
                  </a:cubicBezTo>
                  <a:cubicBezTo>
                    <a:pt x="0" y="4"/>
                    <a:pt x="0" y="4"/>
                    <a:pt x="0" y="4"/>
                  </a:cubicBezTo>
                  <a:cubicBezTo>
                    <a:pt x="9" y="9"/>
                    <a:pt x="9" y="9"/>
                    <a:pt x="9" y="9"/>
                  </a:cubicBezTo>
                  <a:cubicBezTo>
                    <a:pt x="10" y="9"/>
                    <a:pt x="10" y="9"/>
                    <a:pt x="10" y="9"/>
                  </a:cubicBezTo>
                  <a:cubicBezTo>
                    <a:pt x="5" y="6"/>
                    <a:pt x="5" y="6"/>
                    <a:pt x="5" y="6"/>
                  </a:cubicBezTo>
                  <a:cubicBezTo>
                    <a:pt x="3" y="5"/>
                    <a:pt x="3" y="5"/>
                    <a:pt x="3" y="4"/>
                  </a:cubicBezTo>
                  <a:cubicBezTo>
                    <a:pt x="3" y="3"/>
                    <a:pt x="3" y="3"/>
                    <a:pt x="4" y="2"/>
                  </a:cubicBezTo>
                  <a:cubicBezTo>
                    <a:pt x="5" y="2"/>
                    <a:pt x="6" y="1"/>
                    <a:pt x="7" y="1"/>
                  </a:cubicBezTo>
                  <a:cubicBezTo>
                    <a:pt x="7" y="1"/>
                    <a:pt x="8" y="2"/>
                    <a:pt x="9" y="2"/>
                  </a:cubicBezTo>
                  <a:cubicBezTo>
                    <a:pt x="15" y="6"/>
                    <a:pt x="15" y="6"/>
                    <a:pt x="15" y="6"/>
                  </a:cubicBezTo>
                  <a:cubicBezTo>
                    <a:pt x="16" y="5"/>
                    <a:pt x="16" y="5"/>
                    <a:pt x="16" y="5"/>
                  </a:cubicBezTo>
                  <a:close/>
                </a:path>
              </a:pathLst>
            </a:custGeom>
            <a:solidFill>
              <a:srgbClr val="F9FAF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2" name="Freeform 131">
              <a:extLst>
                <a:ext uri="{FF2B5EF4-FFF2-40B4-BE49-F238E27FC236}">
                  <a16:creationId xmlns:a16="http://schemas.microsoft.com/office/drawing/2014/main" id="{22473B3F-197A-0F44-8331-3B7CD78923A3}"/>
                </a:ext>
              </a:extLst>
            </p:cNvPr>
            <p:cNvSpPr>
              <a:spLocks noEditPoints="1"/>
            </p:cNvSpPr>
            <p:nvPr/>
          </p:nvSpPr>
          <p:spPr bwMode="auto">
            <a:xfrm>
              <a:off x="18249337" y="6184848"/>
              <a:ext cx="41275" cy="30163"/>
            </a:xfrm>
            <a:custGeom>
              <a:avLst/>
              <a:gdLst>
                <a:gd name="T0" fmla="*/ 0 w 15"/>
                <a:gd name="T1" fmla="*/ 7 h 11"/>
                <a:gd name="T2" fmla="*/ 3 w 15"/>
                <a:gd name="T3" fmla="*/ 9 h 11"/>
                <a:gd name="T4" fmla="*/ 7 w 15"/>
                <a:gd name="T5" fmla="*/ 11 h 11"/>
                <a:gd name="T6" fmla="*/ 12 w 15"/>
                <a:gd name="T7" fmla="*/ 10 h 11"/>
                <a:gd name="T8" fmla="*/ 13 w 15"/>
                <a:gd name="T9" fmla="*/ 7 h 11"/>
                <a:gd name="T10" fmla="*/ 13 w 15"/>
                <a:gd name="T11" fmla="*/ 7 h 11"/>
                <a:gd name="T12" fmla="*/ 15 w 15"/>
                <a:gd name="T13" fmla="*/ 8 h 11"/>
                <a:gd name="T14" fmla="*/ 15 w 15"/>
                <a:gd name="T15" fmla="*/ 7 h 11"/>
                <a:gd name="T16" fmla="*/ 2 w 15"/>
                <a:gd name="T17" fmla="*/ 0 h 11"/>
                <a:gd name="T18" fmla="*/ 1 w 15"/>
                <a:gd name="T19" fmla="*/ 0 h 11"/>
                <a:gd name="T20" fmla="*/ 5 w 15"/>
                <a:gd name="T21" fmla="*/ 2 h 11"/>
                <a:gd name="T22" fmla="*/ 7 w 15"/>
                <a:gd name="T23" fmla="*/ 3 h 11"/>
                <a:gd name="T24" fmla="*/ 7 w 15"/>
                <a:gd name="T25" fmla="*/ 3 h 11"/>
                <a:gd name="T26" fmla="*/ 4 w 15"/>
                <a:gd name="T27" fmla="*/ 3 h 11"/>
                <a:gd name="T28" fmla="*/ 2 w 15"/>
                <a:gd name="T29" fmla="*/ 4 h 11"/>
                <a:gd name="T30" fmla="*/ 0 w 15"/>
                <a:gd name="T31" fmla="*/ 7 h 11"/>
                <a:gd name="T32" fmla="*/ 6 w 15"/>
                <a:gd name="T33" fmla="*/ 4 h 11"/>
                <a:gd name="T34" fmla="*/ 10 w 15"/>
                <a:gd name="T35" fmla="*/ 5 h 11"/>
                <a:gd name="T36" fmla="*/ 10 w 15"/>
                <a:gd name="T37" fmla="*/ 5 h 11"/>
                <a:gd name="T38" fmla="*/ 12 w 15"/>
                <a:gd name="T39" fmla="*/ 7 h 11"/>
                <a:gd name="T40" fmla="*/ 11 w 15"/>
                <a:gd name="T41" fmla="*/ 9 h 11"/>
                <a:gd name="T42" fmla="*/ 4 w 15"/>
                <a:gd name="T43" fmla="*/ 9 h 11"/>
                <a:gd name="T44" fmla="*/ 2 w 15"/>
                <a:gd name="T45" fmla="*/ 6 h 11"/>
                <a:gd name="T46" fmla="*/ 3 w 15"/>
                <a:gd name="T47" fmla="*/ 5 h 11"/>
                <a:gd name="T48" fmla="*/ 6 w 15"/>
                <a:gd name="T49" fmla="*/ 4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 h="11">
                  <a:moveTo>
                    <a:pt x="0" y="7"/>
                  </a:moveTo>
                  <a:cubicBezTo>
                    <a:pt x="0" y="7"/>
                    <a:pt x="1" y="8"/>
                    <a:pt x="3" y="9"/>
                  </a:cubicBezTo>
                  <a:cubicBezTo>
                    <a:pt x="4" y="10"/>
                    <a:pt x="6" y="11"/>
                    <a:pt x="7" y="11"/>
                  </a:cubicBezTo>
                  <a:cubicBezTo>
                    <a:pt x="9" y="11"/>
                    <a:pt x="10" y="10"/>
                    <a:pt x="12" y="10"/>
                  </a:cubicBezTo>
                  <a:cubicBezTo>
                    <a:pt x="13" y="9"/>
                    <a:pt x="13" y="8"/>
                    <a:pt x="13" y="7"/>
                  </a:cubicBezTo>
                  <a:cubicBezTo>
                    <a:pt x="13" y="7"/>
                    <a:pt x="13" y="7"/>
                    <a:pt x="13" y="7"/>
                  </a:cubicBezTo>
                  <a:cubicBezTo>
                    <a:pt x="15" y="8"/>
                    <a:pt x="15" y="8"/>
                    <a:pt x="15" y="8"/>
                  </a:cubicBezTo>
                  <a:cubicBezTo>
                    <a:pt x="15" y="7"/>
                    <a:pt x="15" y="7"/>
                    <a:pt x="15" y="7"/>
                  </a:cubicBezTo>
                  <a:cubicBezTo>
                    <a:pt x="2" y="0"/>
                    <a:pt x="2" y="0"/>
                    <a:pt x="2" y="0"/>
                  </a:cubicBezTo>
                  <a:cubicBezTo>
                    <a:pt x="1" y="0"/>
                    <a:pt x="1" y="0"/>
                    <a:pt x="1" y="0"/>
                  </a:cubicBezTo>
                  <a:cubicBezTo>
                    <a:pt x="5" y="2"/>
                    <a:pt x="5" y="2"/>
                    <a:pt x="5" y="2"/>
                  </a:cubicBezTo>
                  <a:cubicBezTo>
                    <a:pt x="5" y="2"/>
                    <a:pt x="6" y="3"/>
                    <a:pt x="7" y="3"/>
                  </a:cubicBezTo>
                  <a:cubicBezTo>
                    <a:pt x="7" y="3"/>
                    <a:pt x="7" y="3"/>
                    <a:pt x="7" y="3"/>
                  </a:cubicBezTo>
                  <a:cubicBezTo>
                    <a:pt x="6" y="3"/>
                    <a:pt x="5" y="3"/>
                    <a:pt x="4" y="3"/>
                  </a:cubicBezTo>
                  <a:cubicBezTo>
                    <a:pt x="3" y="3"/>
                    <a:pt x="3" y="4"/>
                    <a:pt x="2" y="4"/>
                  </a:cubicBezTo>
                  <a:cubicBezTo>
                    <a:pt x="1" y="5"/>
                    <a:pt x="0" y="6"/>
                    <a:pt x="0" y="7"/>
                  </a:cubicBezTo>
                  <a:close/>
                  <a:moveTo>
                    <a:pt x="6" y="4"/>
                  </a:moveTo>
                  <a:cubicBezTo>
                    <a:pt x="7" y="4"/>
                    <a:pt x="8" y="4"/>
                    <a:pt x="10" y="5"/>
                  </a:cubicBezTo>
                  <a:cubicBezTo>
                    <a:pt x="10" y="5"/>
                    <a:pt x="10" y="5"/>
                    <a:pt x="10" y="5"/>
                  </a:cubicBezTo>
                  <a:cubicBezTo>
                    <a:pt x="11" y="6"/>
                    <a:pt x="12" y="7"/>
                    <a:pt x="12" y="7"/>
                  </a:cubicBezTo>
                  <a:cubicBezTo>
                    <a:pt x="12" y="8"/>
                    <a:pt x="12" y="9"/>
                    <a:pt x="11" y="9"/>
                  </a:cubicBezTo>
                  <a:cubicBezTo>
                    <a:pt x="9" y="10"/>
                    <a:pt x="6" y="10"/>
                    <a:pt x="4" y="9"/>
                  </a:cubicBezTo>
                  <a:cubicBezTo>
                    <a:pt x="2" y="8"/>
                    <a:pt x="2" y="7"/>
                    <a:pt x="2" y="6"/>
                  </a:cubicBezTo>
                  <a:cubicBezTo>
                    <a:pt x="1" y="6"/>
                    <a:pt x="2" y="5"/>
                    <a:pt x="3" y="5"/>
                  </a:cubicBezTo>
                  <a:cubicBezTo>
                    <a:pt x="4" y="4"/>
                    <a:pt x="5" y="4"/>
                    <a:pt x="6" y="4"/>
                  </a:cubicBezTo>
                  <a:close/>
                </a:path>
              </a:pathLst>
            </a:custGeom>
            <a:solidFill>
              <a:srgbClr val="F9FAF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3" name="Freeform 132">
              <a:extLst>
                <a:ext uri="{FF2B5EF4-FFF2-40B4-BE49-F238E27FC236}">
                  <a16:creationId xmlns:a16="http://schemas.microsoft.com/office/drawing/2014/main" id="{840D035C-7A71-7B42-AC26-88F7DAF7F739}"/>
                </a:ext>
              </a:extLst>
            </p:cNvPr>
            <p:cNvSpPr>
              <a:spLocks noEditPoints="1"/>
            </p:cNvSpPr>
            <p:nvPr/>
          </p:nvSpPr>
          <p:spPr bwMode="auto">
            <a:xfrm>
              <a:off x="18276324" y="6176910"/>
              <a:ext cx="38100" cy="22225"/>
            </a:xfrm>
            <a:custGeom>
              <a:avLst/>
              <a:gdLst>
                <a:gd name="T0" fmla="*/ 14 w 14"/>
                <a:gd name="T1" fmla="*/ 5 h 8"/>
                <a:gd name="T2" fmla="*/ 8 w 14"/>
                <a:gd name="T3" fmla="*/ 1 h 8"/>
                <a:gd name="T4" fmla="*/ 5 w 14"/>
                <a:gd name="T5" fmla="*/ 0 h 8"/>
                <a:gd name="T6" fmla="*/ 2 w 14"/>
                <a:gd name="T7" fmla="*/ 1 h 8"/>
                <a:gd name="T8" fmla="*/ 0 w 14"/>
                <a:gd name="T9" fmla="*/ 3 h 8"/>
                <a:gd name="T10" fmla="*/ 1 w 14"/>
                <a:gd name="T11" fmla="*/ 4 h 8"/>
                <a:gd name="T12" fmla="*/ 3 w 14"/>
                <a:gd name="T13" fmla="*/ 2 h 8"/>
                <a:gd name="T14" fmla="*/ 5 w 14"/>
                <a:gd name="T15" fmla="*/ 1 h 8"/>
                <a:gd name="T16" fmla="*/ 8 w 14"/>
                <a:gd name="T17" fmla="*/ 2 h 8"/>
                <a:gd name="T18" fmla="*/ 8 w 14"/>
                <a:gd name="T19" fmla="*/ 2 h 8"/>
                <a:gd name="T20" fmla="*/ 7 w 14"/>
                <a:gd name="T21" fmla="*/ 3 h 8"/>
                <a:gd name="T22" fmla="*/ 4 w 14"/>
                <a:gd name="T23" fmla="*/ 6 h 8"/>
                <a:gd name="T24" fmla="*/ 5 w 14"/>
                <a:gd name="T25" fmla="*/ 7 h 8"/>
                <a:gd name="T26" fmla="*/ 8 w 14"/>
                <a:gd name="T27" fmla="*/ 8 h 8"/>
                <a:gd name="T28" fmla="*/ 11 w 14"/>
                <a:gd name="T29" fmla="*/ 7 h 8"/>
                <a:gd name="T30" fmla="*/ 12 w 14"/>
                <a:gd name="T31" fmla="*/ 6 h 8"/>
                <a:gd name="T32" fmla="*/ 12 w 14"/>
                <a:gd name="T33" fmla="*/ 5 h 8"/>
                <a:gd name="T34" fmla="*/ 12 w 14"/>
                <a:gd name="T35" fmla="*/ 5 h 8"/>
                <a:gd name="T36" fmla="*/ 14 w 14"/>
                <a:gd name="T37" fmla="*/ 5 h 8"/>
                <a:gd name="T38" fmla="*/ 14 w 14"/>
                <a:gd name="T39" fmla="*/ 5 h 8"/>
                <a:gd name="T40" fmla="*/ 8 w 14"/>
                <a:gd name="T41" fmla="*/ 7 h 8"/>
                <a:gd name="T42" fmla="*/ 6 w 14"/>
                <a:gd name="T43" fmla="*/ 7 h 8"/>
                <a:gd name="T44" fmla="*/ 5 w 14"/>
                <a:gd name="T45" fmla="*/ 6 h 8"/>
                <a:gd name="T46" fmla="*/ 7 w 14"/>
                <a:gd name="T47" fmla="*/ 4 h 8"/>
                <a:gd name="T48" fmla="*/ 9 w 14"/>
                <a:gd name="T49" fmla="*/ 3 h 8"/>
                <a:gd name="T50" fmla="*/ 10 w 14"/>
                <a:gd name="T51" fmla="*/ 3 h 8"/>
                <a:gd name="T52" fmla="*/ 11 w 14"/>
                <a:gd name="T53" fmla="*/ 5 h 8"/>
                <a:gd name="T54" fmla="*/ 10 w 14"/>
                <a:gd name="T55" fmla="*/ 7 h 8"/>
                <a:gd name="T56" fmla="*/ 8 w 14"/>
                <a:gd name="T57" fmla="*/ 7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4" h="8">
                  <a:moveTo>
                    <a:pt x="14" y="5"/>
                  </a:moveTo>
                  <a:cubicBezTo>
                    <a:pt x="8" y="1"/>
                    <a:pt x="8" y="1"/>
                    <a:pt x="8" y="1"/>
                  </a:cubicBezTo>
                  <a:cubicBezTo>
                    <a:pt x="7" y="1"/>
                    <a:pt x="6" y="0"/>
                    <a:pt x="5" y="0"/>
                  </a:cubicBezTo>
                  <a:cubicBezTo>
                    <a:pt x="4" y="0"/>
                    <a:pt x="3" y="1"/>
                    <a:pt x="2" y="1"/>
                  </a:cubicBezTo>
                  <a:cubicBezTo>
                    <a:pt x="1" y="2"/>
                    <a:pt x="0" y="3"/>
                    <a:pt x="0" y="3"/>
                  </a:cubicBezTo>
                  <a:cubicBezTo>
                    <a:pt x="1" y="4"/>
                    <a:pt x="1" y="4"/>
                    <a:pt x="1" y="4"/>
                  </a:cubicBezTo>
                  <a:cubicBezTo>
                    <a:pt x="1" y="3"/>
                    <a:pt x="2" y="2"/>
                    <a:pt x="3" y="2"/>
                  </a:cubicBezTo>
                  <a:cubicBezTo>
                    <a:pt x="4" y="1"/>
                    <a:pt x="4" y="1"/>
                    <a:pt x="5" y="1"/>
                  </a:cubicBezTo>
                  <a:cubicBezTo>
                    <a:pt x="6" y="1"/>
                    <a:pt x="7" y="1"/>
                    <a:pt x="8" y="2"/>
                  </a:cubicBezTo>
                  <a:cubicBezTo>
                    <a:pt x="8" y="2"/>
                    <a:pt x="8" y="2"/>
                    <a:pt x="8" y="2"/>
                  </a:cubicBezTo>
                  <a:cubicBezTo>
                    <a:pt x="7" y="3"/>
                    <a:pt x="7" y="3"/>
                    <a:pt x="7" y="3"/>
                  </a:cubicBezTo>
                  <a:cubicBezTo>
                    <a:pt x="5" y="4"/>
                    <a:pt x="4" y="5"/>
                    <a:pt x="4" y="6"/>
                  </a:cubicBezTo>
                  <a:cubicBezTo>
                    <a:pt x="4" y="6"/>
                    <a:pt x="4" y="7"/>
                    <a:pt x="5" y="7"/>
                  </a:cubicBezTo>
                  <a:cubicBezTo>
                    <a:pt x="6" y="8"/>
                    <a:pt x="7" y="8"/>
                    <a:pt x="8" y="8"/>
                  </a:cubicBezTo>
                  <a:cubicBezTo>
                    <a:pt x="9" y="8"/>
                    <a:pt x="10" y="8"/>
                    <a:pt x="11" y="7"/>
                  </a:cubicBezTo>
                  <a:cubicBezTo>
                    <a:pt x="11" y="7"/>
                    <a:pt x="12" y="7"/>
                    <a:pt x="12" y="6"/>
                  </a:cubicBezTo>
                  <a:cubicBezTo>
                    <a:pt x="12" y="6"/>
                    <a:pt x="12" y="5"/>
                    <a:pt x="12" y="5"/>
                  </a:cubicBezTo>
                  <a:cubicBezTo>
                    <a:pt x="12" y="5"/>
                    <a:pt x="12" y="5"/>
                    <a:pt x="12" y="5"/>
                  </a:cubicBezTo>
                  <a:cubicBezTo>
                    <a:pt x="14" y="5"/>
                    <a:pt x="14" y="5"/>
                    <a:pt x="14" y="5"/>
                  </a:cubicBezTo>
                  <a:cubicBezTo>
                    <a:pt x="14" y="5"/>
                    <a:pt x="14" y="5"/>
                    <a:pt x="14" y="5"/>
                  </a:cubicBezTo>
                  <a:close/>
                  <a:moveTo>
                    <a:pt x="8" y="7"/>
                  </a:moveTo>
                  <a:cubicBezTo>
                    <a:pt x="7" y="7"/>
                    <a:pt x="7" y="7"/>
                    <a:pt x="6" y="7"/>
                  </a:cubicBezTo>
                  <a:cubicBezTo>
                    <a:pt x="5" y="7"/>
                    <a:pt x="5" y="6"/>
                    <a:pt x="5" y="6"/>
                  </a:cubicBezTo>
                  <a:cubicBezTo>
                    <a:pt x="5" y="5"/>
                    <a:pt x="6" y="4"/>
                    <a:pt x="7" y="4"/>
                  </a:cubicBezTo>
                  <a:cubicBezTo>
                    <a:pt x="9" y="3"/>
                    <a:pt x="9" y="3"/>
                    <a:pt x="9" y="3"/>
                  </a:cubicBezTo>
                  <a:cubicBezTo>
                    <a:pt x="10" y="3"/>
                    <a:pt x="10" y="3"/>
                    <a:pt x="10" y="3"/>
                  </a:cubicBezTo>
                  <a:cubicBezTo>
                    <a:pt x="11" y="4"/>
                    <a:pt x="11" y="4"/>
                    <a:pt x="11" y="5"/>
                  </a:cubicBezTo>
                  <a:cubicBezTo>
                    <a:pt x="11" y="6"/>
                    <a:pt x="11" y="6"/>
                    <a:pt x="10" y="7"/>
                  </a:cubicBezTo>
                  <a:cubicBezTo>
                    <a:pt x="9" y="7"/>
                    <a:pt x="9" y="7"/>
                    <a:pt x="8" y="7"/>
                  </a:cubicBezTo>
                  <a:close/>
                </a:path>
              </a:pathLst>
            </a:custGeom>
            <a:solidFill>
              <a:srgbClr val="F9FAF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4" name="Freeform 133">
              <a:extLst>
                <a:ext uri="{FF2B5EF4-FFF2-40B4-BE49-F238E27FC236}">
                  <a16:creationId xmlns:a16="http://schemas.microsoft.com/office/drawing/2014/main" id="{0F830593-A032-AB4D-BA43-B6B96375BBBC}"/>
                </a:ext>
              </a:extLst>
            </p:cNvPr>
            <p:cNvSpPr>
              <a:spLocks/>
            </p:cNvSpPr>
            <p:nvPr/>
          </p:nvSpPr>
          <p:spPr bwMode="auto">
            <a:xfrm>
              <a:off x="18295374" y="6159448"/>
              <a:ext cx="41275" cy="33338"/>
            </a:xfrm>
            <a:custGeom>
              <a:avLst/>
              <a:gdLst>
                <a:gd name="T0" fmla="*/ 12 w 15"/>
                <a:gd name="T1" fmla="*/ 8 h 12"/>
                <a:gd name="T2" fmla="*/ 13 w 15"/>
                <a:gd name="T3" fmla="*/ 9 h 12"/>
                <a:gd name="T4" fmla="*/ 14 w 15"/>
                <a:gd name="T5" fmla="*/ 10 h 12"/>
                <a:gd name="T6" fmla="*/ 14 w 15"/>
                <a:gd name="T7" fmla="*/ 11 h 12"/>
                <a:gd name="T8" fmla="*/ 13 w 15"/>
                <a:gd name="T9" fmla="*/ 11 h 12"/>
                <a:gd name="T10" fmla="*/ 12 w 15"/>
                <a:gd name="T11" fmla="*/ 12 h 12"/>
                <a:gd name="T12" fmla="*/ 13 w 15"/>
                <a:gd name="T13" fmla="*/ 12 h 12"/>
                <a:gd name="T14" fmla="*/ 14 w 15"/>
                <a:gd name="T15" fmla="*/ 12 h 12"/>
                <a:gd name="T16" fmla="*/ 15 w 15"/>
                <a:gd name="T17" fmla="*/ 11 h 12"/>
                <a:gd name="T18" fmla="*/ 15 w 15"/>
                <a:gd name="T19" fmla="*/ 10 h 12"/>
                <a:gd name="T20" fmla="*/ 14 w 15"/>
                <a:gd name="T21" fmla="*/ 9 h 12"/>
                <a:gd name="T22" fmla="*/ 8 w 15"/>
                <a:gd name="T23" fmla="*/ 0 h 12"/>
                <a:gd name="T24" fmla="*/ 7 w 15"/>
                <a:gd name="T25" fmla="*/ 1 h 12"/>
                <a:gd name="T26" fmla="*/ 10 w 15"/>
                <a:gd name="T27" fmla="*/ 5 h 12"/>
                <a:gd name="T28" fmla="*/ 12 w 15"/>
                <a:gd name="T29" fmla="*/ 7 h 12"/>
                <a:gd name="T30" fmla="*/ 12 w 15"/>
                <a:gd name="T31" fmla="*/ 7 h 12"/>
                <a:gd name="T32" fmla="*/ 8 w 15"/>
                <a:gd name="T33" fmla="*/ 6 h 12"/>
                <a:gd name="T34" fmla="*/ 1 w 15"/>
                <a:gd name="T35" fmla="*/ 4 h 12"/>
                <a:gd name="T36" fmla="*/ 0 w 15"/>
                <a:gd name="T37" fmla="*/ 5 h 12"/>
                <a:gd name="T38" fmla="*/ 12 w 15"/>
                <a:gd name="T39" fmla="*/ 8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12">
                  <a:moveTo>
                    <a:pt x="12" y="8"/>
                  </a:moveTo>
                  <a:cubicBezTo>
                    <a:pt x="13" y="8"/>
                    <a:pt x="13" y="9"/>
                    <a:pt x="13" y="9"/>
                  </a:cubicBezTo>
                  <a:cubicBezTo>
                    <a:pt x="14" y="10"/>
                    <a:pt x="14" y="10"/>
                    <a:pt x="14" y="10"/>
                  </a:cubicBezTo>
                  <a:cubicBezTo>
                    <a:pt x="14" y="10"/>
                    <a:pt x="14" y="11"/>
                    <a:pt x="14" y="11"/>
                  </a:cubicBezTo>
                  <a:cubicBezTo>
                    <a:pt x="14" y="11"/>
                    <a:pt x="14" y="11"/>
                    <a:pt x="13" y="11"/>
                  </a:cubicBezTo>
                  <a:cubicBezTo>
                    <a:pt x="13" y="12"/>
                    <a:pt x="13" y="12"/>
                    <a:pt x="12" y="12"/>
                  </a:cubicBezTo>
                  <a:cubicBezTo>
                    <a:pt x="13" y="12"/>
                    <a:pt x="13" y="12"/>
                    <a:pt x="13" y="12"/>
                  </a:cubicBezTo>
                  <a:cubicBezTo>
                    <a:pt x="13" y="12"/>
                    <a:pt x="14" y="12"/>
                    <a:pt x="14" y="12"/>
                  </a:cubicBezTo>
                  <a:cubicBezTo>
                    <a:pt x="15" y="12"/>
                    <a:pt x="15" y="11"/>
                    <a:pt x="15" y="11"/>
                  </a:cubicBezTo>
                  <a:cubicBezTo>
                    <a:pt x="15" y="11"/>
                    <a:pt x="15" y="11"/>
                    <a:pt x="15" y="10"/>
                  </a:cubicBezTo>
                  <a:cubicBezTo>
                    <a:pt x="15" y="10"/>
                    <a:pt x="15" y="9"/>
                    <a:pt x="14" y="9"/>
                  </a:cubicBezTo>
                  <a:cubicBezTo>
                    <a:pt x="8" y="0"/>
                    <a:pt x="8" y="0"/>
                    <a:pt x="8" y="0"/>
                  </a:cubicBezTo>
                  <a:cubicBezTo>
                    <a:pt x="7" y="1"/>
                    <a:pt x="7" y="1"/>
                    <a:pt x="7" y="1"/>
                  </a:cubicBezTo>
                  <a:cubicBezTo>
                    <a:pt x="10" y="5"/>
                    <a:pt x="10" y="5"/>
                    <a:pt x="10" y="5"/>
                  </a:cubicBezTo>
                  <a:cubicBezTo>
                    <a:pt x="11" y="6"/>
                    <a:pt x="12" y="7"/>
                    <a:pt x="12" y="7"/>
                  </a:cubicBezTo>
                  <a:cubicBezTo>
                    <a:pt x="12" y="7"/>
                    <a:pt x="12" y="7"/>
                    <a:pt x="12" y="7"/>
                  </a:cubicBezTo>
                  <a:cubicBezTo>
                    <a:pt x="11" y="7"/>
                    <a:pt x="10" y="7"/>
                    <a:pt x="8" y="6"/>
                  </a:cubicBezTo>
                  <a:cubicBezTo>
                    <a:pt x="1" y="4"/>
                    <a:pt x="1" y="4"/>
                    <a:pt x="1" y="4"/>
                  </a:cubicBezTo>
                  <a:cubicBezTo>
                    <a:pt x="0" y="5"/>
                    <a:pt x="0" y="5"/>
                    <a:pt x="0" y="5"/>
                  </a:cubicBezTo>
                  <a:cubicBezTo>
                    <a:pt x="12" y="8"/>
                    <a:pt x="12" y="8"/>
                    <a:pt x="12" y="8"/>
                  </a:cubicBezTo>
                  <a:close/>
                </a:path>
              </a:pathLst>
            </a:custGeom>
            <a:solidFill>
              <a:srgbClr val="F9FAF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5" name="Freeform 134">
              <a:extLst>
                <a:ext uri="{FF2B5EF4-FFF2-40B4-BE49-F238E27FC236}">
                  <a16:creationId xmlns:a16="http://schemas.microsoft.com/office/drawing/2014/main" id="{AE3DF66C-3026-6A47-8045-C3F798E3EF25}"/>
                </a:ext>
              </a:extLst>
            </p:cNvPr>
            <p:cNvSpPr>
              <a:spLocks/>
            </p:cNvSpPr>
            <p:nvPr/>
          </p:nvSpPr>
          <p:spPr bwMode="auto">
            <a:xfrm>
              <a:off x="18339824" y="6167385"/>
              <a:ext cx="11113" cy="9525"/>
            </a:xfrm>
            <a:custGeom>
              <a:avLst/>
              <a:gdLst>
                <a:gd name="T0" fmla="*/ 0 w 4"/>
                <a:gd name="T1" fmla="*/ 0 h 3"/>
                <a:gd name="T2" fmla="*/ 4 w 4"/>
                <a:gd name="T3" fmla="*/ 3 h 3"/>
                <a:gd name="T4" fmla="*/ 4 w 4"/>
                <a:gd name="T5" fmla="*/ 3 h 3"/>
                <a:gd name="T6" fmla="*/ 2 w 4"/>
                <a:gd name="T7" fmla="*/ 0 h 3"/>
                <a:gd name="T8" fmla="*/ 1 w 4"/>
                <a:gd name="T9" fmla="*/ 0 h 3"/>
                <a:gd name="T10" fmla="*/ 0 w 4"/>
                <a:gd name="T11" fmla="*/ 0 h 3"/>
              </a:gdLst>
              <a:ahLst/>
              <a:cxnLst>
                <a:cxn ang="0">
                  <a:pos x="T0" y="T1"/>
                </a:cxn>
                <a:cxn ang="0">
                  <a:pos x="T2" y="T3"/>
                </a:cxn>
                <a:cxn ang="0">
                  <a:pos x="T4" y="T5"/>
                </a:cxn>
                <a:cxn ang="0">
                  <a:pos x="T6" y="T7"/>
                </a:cxn>
                <a:cxn ang="0">
                  <a:pos x="T8" y="T9"/>
                </a:cxn>
                <a:cxn ang="0">
                  <a:pos x="T10" y="T11"/>
                </a:cxn>
              </a:cxnLst>
              <a:rect l="0" t="0" r="r" b="b"/>
              <a:pathLst>
                <a:path w="4" h="3">
                  <a:moveTo>
                    <a:pt x="0" y="0"/>
                  </a:moveTo>
                  <a:cubicBezTo>
                    <a:pt x="1" y="1"/>
                    <a:pt x="3" y="2"/>
                    <a:pt x="4" y="3"/>
                  </a:cubicBezTo>
                  <a:cubicBezTo>
                    <a:pt x="4" y="3"/>
                    <a:pt x="4" y="3"/>
                    <a:pt x="4" y="3"/>
                  </a:cubicBezTo>
                  <a:cubicBezTo>
                    <a:pt x="4" y="2"/>
                    <a:pt x="3" y="1"/>
                    <a:pt x="2" y="0"/>
                  </a:cubicBezTo>
                  <a:cubicBezTo>
                    <a:pt x="1" y="0"/>
                    <a:pt x="1" y="0"/>
                    <a:pt x="1" y="0"/>
                  </a:cubicBezTo>
                  <a:cubicBezTo>
                    <a:pt x="0" y="0"/>
                    <a:pt x="0" y="0"/>
                    <a:pt x="0" y="0"/>
                  </a:cubicBezTo>
                  <a:close/>
                </a:path>
              </a:pathLst>
            </a:custGeom>
            <a:solidFill>
              <a:srgbClr val="F9FAF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6" name="Freeform 135">
              <a:extLst>
                <a:ext uri="{FF2B5EF4-FFF2-40B4-BE49-F238E27FC236}">
                  <a16:creationId xmlns:a16="http://schemas.microsoft.com/office/drawing/2014/main" id="{2C9663F6-F959-DB49-8B7F-6554214313E3}"/>
                </a:ext>
              </a:extLst>
            </p:cNvPr>
            <p:cNvSpPr>
              <a:spLocks/>
            </p:cNvSpPr>
            <p:nvPr/>
          </p:nvSpPr>
          <p:spPr bwMode="auto">
            <a:xfrm>
              <a:off x="18336649" y="6129285"/>
              <a:ext cx="47625" cy="30163"/>
            </a:xfrm>
            <a:custGeom>
              <a:avLst/>
              <a:gdLst>
                <a:gd name="T0" fmla="*/ 14 w 17"/>
                <a:gd name="T1" fmla="*/ 4 h 11"/>
                <a:gd name="T2" fmla="*/ 12 w 17"/>
                <a:gd name="T3" fmla="*/ 4 h 11"/>
                <a:gd name="T4" fmla="*/ 8 w 17"/>
                <a:gd name="T5" fmla="*/ 5 h 11"/>
                <a:gd name="T6" fmla="*/ 6 w 17"/>
                <a:gd name="T7" fmla="*/ 6 h 11"/>
                <a:gd name="T8" fmla="*/ 4 w 17"/>
                <a:gd name="T9" fmla="*/ 6 h 11"/>
                <a:gd name="T10" fmla="*/ 3 w 17"/>
                <a:gd name="T11" fmla="*/ 5 h 11"/>
                <a:gd name="T12" fmla="*/ 2 w 17"/>
                <a:gd name="T13" fmla="*/ 4 h 11"/>
                <a:gd name="T14" fmla="*/ 3 w 17"/>
                <a:gd name="T15" fmla="*/ 2 h 11"/>
                <a:gd name="T16" fmla="*/ 7 w 17"/>
                <a:gd name="T17" fmla="*/ 1 h 11"/>
                <a:gd name="T18" fmla="*/ 6 w 17"/>
                <a:gd name="T19" fmla="*/ 0 h 11"/>
                <a:gd name="T20" fmla="*/ 3 w 17"/>
                <a:gd name="T21" fmla="*/ 2 h 11"/>
                <a:gd name="T22" fmla="*/ 1 w 17"/>
                <a:gd name="T23" fmla="*/ 4 h 11"/>
                <a:gd name="T24" fmla="*/ 2 w 17"/>
                <a:gd name="T25" fmla="*/ 6 h 11"/>
                <a:gd name="T26" fmla="*/ 5 w 17"/>
                <a:gd name="T27" fmla="*/ 6 h 11"/>
                <a:gd name="T28" fmla="*/ 9 w 17"/>
                <a:gd name="T29" fmla="*/ 6 h 11"/>
                <a:gd name="T30" fmla="*/ 11 w 17"/>
                <a:gd name="T31" fmla="*/ 5 h 11"/>
                <a:gd name="T32" fmla="*/ 13 w 17"/>
                <a:gd name="T33" fmla="*/ 5 h 11"/>
                <a:gd name="T34" fmla="*/ 15 w 17"/>
                <a:gd name="T35" fmla="*/ 6 h 11"/>
                <a:gd name="T36" fmla="*/ 16 w 17"/>
                <a:gd name="T37" fmla="*/ 7 h 11"/>
                <a:gd name="T38" fmla="*/ 14 w 17"/>
                <a:gd name="T39" fmla="*/ 9 h 11"/>
                <a:gd name="T40" fmla="*/ 10 w 17"/>
                <a:gd name="T41" fmla="*/ 11 h 11"/>
                <a:gd name="T42" fmla="*/ 11 w 17"/>
                <a:gd name="T43" fmla="*/ 11 h 11"/>
                <a:gd name="T44" fmla="*/ 15 w 17"/>
                <a:gd name="T45" fmla="*/ 9 h 11"/>
                <a:gd name="T46" fmla="*/ 17 w 17"/>
                <a:gd name="T47" fmla="*/ 7 h 11"/>
                <a:gd name="T48" fmla="*/ 15 w 17"/>
                <a:gd name="T49" fmla="*/ 5 h 11"/>
                <a:gd name="T50" fmla="*/ 14 w 17"/>
                <a:gd name="T51" fmla="*/ 4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7" h="11">
                  <a:moveTo>
                    <a:pt x="14" y="4"/>
                  </a:moveTo>
                  <a:cubicBezTo>
                    <a:pt x="13" y="4"/>
                    <a:pt x="12" y="4"/>
                    <a:pt x="12" y="4"/>
                  </a:cubicBezTo>
                  <a:cubicBezTo>
                    <a:pt x="11" y="4"/>
                    <a:pt x="10" y="5"/>
                    <a:pt x="8" y="5"/>
                  </a:cubicBezTo>
                  <a:cubicBezTo>
                    <a:pt x="7" y="5"/>
                    <a:pt x="6" y="6"/>
                    <a:pt x="6" y="6"/>
                  </a:cubicBezTo>
                  <a:cubicBezTo>
                    <a:pt x="5" y="6"/>
                    <a:pt x="4" y="6"/>
                    <a:pt x="4" y="6"/>
                  </a:cubicBezTo>
                  <a:cubicBezTo>
                    <a:pt x="4" y="6"/>
                    <a:pt x="3" y="5"/>
                    <a:pt x="3" y="5"/>
                  </a:cubicBezTo>
                  <a:cubicBezTo>
                    <a:pt x="2" y="5"/>
                    <a:pt x="2" y="4"/>
                    <a:pt x="2" y="4"/>
                  </a:cubicBezTo>
                  <a:cubicBezTo>
                    <a:pt x="2" y="3"/>
                    <a:pt x="2" y="3"/>
                    <a:pt x="3" y="2"/>
                  </a:cubicBezTo>
                  <a:cubicBezTo>
                    <a:pt x="4" y="2"/>
                    <a:pt x="5" y="1"/>
                    <a:pt x="7" y="1"/>
                  </a:cubicBezTo>
                  <a:cubicBezTo>
                    <a:pt x="6" y="0"/>
                    <a:pt x="6" y="0"/>
                    <a:pt x="6" y="0"/>
                  </a:cubicBezTo>
                  <a:cubicBezTo>
                    <a:pt x="5" y="0"/>
                    <a:pt x="4" y="1"/>
                    <a:pt x="3" y="2"/>
                  </a:cubicBezTo>
                  <a:cubicBezTo>
                    <a:pt x="1" y="2"/>
                    <a:pt x="1" y="3"/>
                    <a:pt x="1" y="4"/>
                  </a:cubicBezTo>
                  <a:cubicBezTo>
                    <a:pt x="0" y="5"/>
                    <a:pt x="1" y="5"/>
                    <a:pt x="2" y="6"/>
                  </a:cubicBezTo>
                  <a:cubicBezTo>
                    <a:pt x="3" y="6"/>
                    <a:pt x="4" y="6"/>
                    <a:pt x="5" y="6"/>
                  </a:cubicBezTo>
                  <a:cubicBezTo>
                    <a:pt x="5" y="6"/>
                    <a:pt x="7" y="6"/>
                    <a:pt x="9" y="6"/>
                  </a:cubicBezTo>
                  <a:cubicBezTo>
                    <a:pt x="10" y="5"/>
                    <a:pt x="11" y="5"/>
                    <a:pt x="11" y="5"/>
                  </a:cubicBezTo>
                  <a:cubicBezTo>
                    <a:pt x="12" y="5"/>
                    <a:pt x="13" y="5"/>
                    <a:pt x="13" y="5"/>
                  </a:cubicBezTo>
                  <a:cubicBezTo>
                    <a:pt x="14" y="5"/>
                    <a:pt x="14" y="5"/>
                    <a:pt x="15" y="6"/>
                  </a:cubicBezTo>
                  <a:cubicBezTo>
                    <a:pt x="15" y="6"/>
                    <a:pt x="16" y="6"/>
                    <a:pt x="16" y="7"/>
                  </a:cubicBezTo>
                  <a:cubicBezTo>
                    <a:pt x="15" y="8"/>
                    <a:pt x="15" y="8"/>
                    <a:pt x="14" y="9"/>
                  </a:cubicBezTo>
                  <a:cubicBezTo>
                    <a:pt x="12" y="10"/>
                    <a:pt x="11" y="10"/>
                    <a:pt x="10" y="11"/>
                  </a:cubicBezTo>
                  <a:cubicBezTo>
                    <a:pt x="11" y="11"/>
                    <a:pt x="11" y="11"/>
                    <a:pt x="11" y="11"/>
                  </a:cubicBezTo>
                  <a:cubicBezTo>
                    <a:pt x="12" y="11"/>
                    <a:pt x="13" y="10"/>
                    <a:pt x="15" y="9"/>
                  </a:cubicBezTo>
                  <a:cubicBezTo>
                    <a:pt x="16" y="9"/>
                    <a:pt x="17" y="8"/>
                    <a:pt x="17" y="7"/>
                  </a:cubicBezTo>
                  <a:cubicBezTo>
                    <a:pt x="17" y="6"/>
                    <a:pt x="16" y="6"/>
                    <a:pt x="15" y="5"/>
                  </a:cubicBezTo>
                  <a:cubicBezTo>
                    <a:pt x="15" y="5"/>
                    <a:pt x="14" y="4"/>
                    <a:pt x="14" y="4"/>
                  </a:cubicBezTo>
                  <a:close/>
                </a:path>
              </a:pathLst>
            </a:custGeom>
            <a:solidFill>
              <a:srgbClr val="F9FAF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7" name="Freeform 136">
              <a:extLst>
                <a:ext uri="{FF2B5EF4-FFF2-40B4-BE49-F238E27FC236}">
                  <a16:creationId xmlns:a16="http://schemas.microsoft.com/office/drawing/2014/main" id="{97A080B9-7BD6-1E44-A66E-854E551AC472}"/>
                </a:ext>
              </a:extLst>
            </p:cNvPr>
            <p:cNvSpPr>
              <a:spLocks noEditPoints="1"/>
            </p:cNvSpPr>
            <p:nvPr/>
          </p:nvSpPr>
          <p:spPr bwMode="auto">
            <a:xfrm>
              <a:off x="18373162" y="6121348"/>
              <a:ext cx="38100" cy="22225"/>
            </a:xfrm>
            <a:custGeom>
              <a:avLst/>
              <a:gdLst>
                <a:gd name="T0" fmla="*/ 13 w 14"/>
                <a:gd name="T1" fmla="*/ 5 h 8"/>
                <a:gd name="T2" fmla="*/ 14 w 14"/>
                <a:gd name="T3" fmla="*/ 4 h 8"/>
                <a:gd name="T4" fmla="*/ 13 w 14"/>
                <a:gd name="T5" fmla="*/ 4 h 8"/>
                <a:gd name="T6" fmla="*/ 12 w 14"/>
                <a:gd name="T7" fmla="*/ 5 h 8"/>
                <a:gd name="T8" fmla="*/ 11 w 14"/>
                <a:gd name="T9" fmla="*/ 6 h 8"/>
                <a:gd name="T10" fmla="*/ 8 w 14"/>
                <a:gd name="T11" fmla="*/ 7 h 8"/>
                <a:gd name="T12" fmla="*/ 4 w 14"/>
                <a:gd name="T13" fmla="*/ 6 h 8"/>
                <a:gd name="T14" fmla="*/ 11 w 14"/>
                <a:gd name="T15" fmla="*/ 2 h 8"/>
                <a:gd name="T16" fmla="*/ 10 w 14"/>
                <a:gd name="T17" fmla="*/ 1 h 8"/>
                <a:gd name="T18" fmla="*/ 6 w 14"/>
                <a:gd name="T19" fmla="*/ 0 h 8"/>
                <a:gd name="T20" fmla="*/ 2 w 14"/>
                <a:gd name="T21" fmla="*/ 1 h 8"/>
                <a:gd name="T22" fmla="*/ 1 w 14"/>
                <a:gd name="T23" fmla="*/ 3 h 8"/>
                <a:gd name="T24" fmla="*/ 3 w 14"/>
                <a:gd name="T25" fmla="*/ 6 h 8"/>
                <a:gd name="T26" fmla="*/ 8 w 14"/>
                <a:gd name="T27" fmla="*/ 7 h 8"/>
                <a:gd name="T28" fmla="*/ 12 w 14"/>
                <a:gd name="T29" fmla="*/ 6 h 8"/>
                <a:gd name="T30" fmla="*/ 13 w 14"/>
                <a:gd name="T31" fmla="*/ 5 h 8"/>
                <a:gd name="T32" fmla="*/ 6 w 14"/>
                <a:gd name="T33" fmla="*/ 1 h 8"/>
                <a:gd name="T34" fmla="*/ 9 w 14"/>
                <a:gd name="T35" fmla="*/ 2 h 8"/>
                <a:gd name="T36" fmla="*/ 3 w 14"/>
                <a:gd name="T37" fmla="*/ 5 h 8"/>
                <a:gd name="T38" fmla="*/ 2 w 14"/>
                <a:gd name="T39" fmla="*/ 3 h 8"/>
                <a:gd name="T40" fmla="*/ 3 w 14"/>
                <a:gd name="T41" fmla="*/ 1 h 8"/>
                <a:gd name="T42" fmla="*/ 6 w 14"/>
                <a:gd name="T43" fmla="*/ 1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 h="8">
                  <a:moveTo>
                    <a:pt x="13" y="5"/>
                  </a:moveTo>
                  <a:cubicBezTo>
                    <a:pt x="14" y="5"/>
                    <a:pt x="14" y="5"/>
                    <a:pt x="14" y="4"/>
                  </a:cubicBezTo>
                  <a:cubicBezTo>
                    <a:pt x="13" y="4"/>
                    <a:pt x="13" y="4"/>
                    <a:pt x="13" y="4"/>
                  </a:cubicBezTo>
                  <a:cubicBezTo>
                    <a:pt x="13" y="4"/>
                    <a:pt x="13" y="5"/>
                    <a:pt x="12" y="5"/>
                  </a:cubicBezTo>
                  <a:cubicBezTo>
                    <a:pt x="12" y="5"/>
                    <a:pt x="12" y="6"/>
                    <a:pt x="11" y="6"/>
                  </a:cubicBezTo>
                  <a:cubicBezTo>
                    <a:pt x="10" y="7"/>
                    <a:pt x="9" y="7"/>
                    <a:pt x="8" y="7"/>
                  </a:cubicBezTo>
                  <a:cubicBezTo>
                    <a:pt x="6" y="7"/>
                    <a:pt x="5" y="6"/>
                    <a:pt x="4" y="6"/>
                  </a:cubicBezTo>
                  <a:cubicBezTo>
                    <a:pt x="11" y="2"/>
                    <a:pt x="11" y="2"/>
                    <a:pt x="11" y="2"/>
                  </a:cubicBezTo>
                  <a:cubicBezTo>
                    <a:pt x="10" y="1"/>
                    <a:pt x="10" y="1"/>
                    <a:pt x="10" y="1"/>
                  </a:cubicBezTo>
                  <a:cubicBezTo>
                    <a:pt x="9" y="1"/>
                    <a:pt x="7" y="0"/>
                    <a:pt x="6" y="0"/>
                  </a:cubicBezTo>
                  <a:cubicBezTo>
                    <a:pt x="4" y="0"/>
                    <a:pt x="3" y="0"/>
                    <a:pt x="2" y="1"/>
                  </a:cubicBezTo>
                  <a:cubicBezTo>
                    <a:pt x="1" y="2"/>
                    <a:pt x="0" y="3"/>
                    <a:pt x="1" y="3"/>
                  </a:cubicBezTo>
                  <a:cubicBezTo>
                    <a:pt x="1" y="4"/>
                    <a:pt x="2" y="5"/>
                    <a:pt x="3" y="6"/>
                  </a:cubicBezTo>
                  <a:cubicBezTo>
                    <a:pt x="4" y="7"/>
                    <a:pt x="6" y="7"/>
                    <a:pt x="8" y="7"/>
                  </a:cubicBezTo>
                  <a:cubicBezTo>
                    <a:pt x="9" y="8"/>
                    <a:pt x="11" y="7"/>
                    <a:pt x="12" y="6"/>
                  </a:cubicBezTo>
                  <a:cubicBezTo>
                    <a:pt x="12" y="6"/>
                    <a:pt x="13" y="6"/>
                    <a:pt x="13" y="5"/>
                  </a:cubicBezTo>
                  <a:close/>
                  <a:moveTo>
                    <a:pt x="6" y="1"/>
                  </a:moveTo>
                  <a:cubicBezTo>
                    <a:pt x="7" y="1"/>
                    <a:pt x="8" y="1"/>
                    <a:pt x="9" y="2"/>
                  </a:cubicBezTo>
                  <a:cubicBezTo>
                    <a:pt x="3" y="5"/>
                    <a:pt x="3" y="5"/>
                    <a:pt x="3" y="5"/>
                  </a:cubicBezTo>
                  <a:cubicBezTo>
                    <a:pt x="2" y="4"/>
                    <a:pt x="2" y="4"/>
                    <a:pt x="2" y="3"/>
                  </a:cubicBezTo>
                  <a:cubicBezTo>
                    <a:pt x="2" y="3"/>
                    <a:pt x="2" y="2"/>
                    <a:pt x="3" y="1"/>
                  </a:cubicBezTo>
                  <a:cubicBezTo>
                    <a:pt x="4" y="1"/>
                    <a:pt x="5" y="1"/>
                    <a:pt x="6" y="1"/>
                  </a:cubicBezTo>
                  <a:close/>
                </a:path>
              </a:pathLst>
            </a:custGeom>
            <a:solidFill>
              <a:srgbClr val="F9FAF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8" name="Freeform 137">
              <a:extLst>
                <a:ext uri="{FF2B5EF4-FFF2-40B4-BE49-F238E27FC236}">
                  <a16:creationId xmlns:a16="http://schemas.microsoft.com/office/drawing/2014/main" id="{364B3D5A-35D5-2049-8B7A-A5C36BECEA1D}"/>
                </a:ext>
              </a:extLst>
            </p:cNvPr>
            <p:cNvSpPr>
              <a:spLocks noEditPoints="1"/>
            </p:cNvSpPr>
            <p:nvPr/>
          </p:nvSpPr>
          <p:spPr bwMode="auto">
            <a:xfrm>
              <a:off x="18395387" y="6103885"/>
              <a:ext cx="41275" cy="31750"/>
            </a:xfrm>
            <a:custGeom>
              <a:avLst/>
              <a:gdLst>
                <a:gd name="T0" fmla="*/ 15 w 15"/>
                <a:gd name="T1" fmla="*/ 4 h 11"/>
                <a:gd name="T2" fmla="*/ 13 w 15"/>
                <a:gd name="T3" fmla="*/ 2 h 11"/>
                <a:gd name="T4" fmla="*/ 8 w 15"/>
                <a:gd name="T5" fmla="*/ 0 h 11"/>
                <a:gd name="T6" fmla="*/ 4 w 15"/>
                <a:gd name="T7" fmla="*/ 1 h 11"/>
                <a:gd name="T8" fmla="*/ 3 w 15"/>
                <a:gd name="T9" fmla="*/ 4 h 11"/>
                <a:gd name="T10" fmla="*/ 3 w 15"/>
                <a:gd name="T11" fmla="*/ 4 h 11"/>
                <a:gd name="T12" fmla="*/ 1 w 15"/>
                <a:gd name="T13" fmla="*/ 3 h 11"/>
                <a:gd name="T14" fmla="*/ 0 w 15"/>
                <a:gd name="T15" fmla="*/ 4 h 11"/>
                <a:gd name="T16" fmla="*/ 14 w 15"/>
                <a:gd name="T17" fmla="*/ 11 h 11"/>
                <a:gd name="T18" fmla="*/ 15 w 15"/>
                <a:gd name="T19" fmla="*/ 11 h 11"/>
                <a:gd name="T20" fmla="*/ 11 w 15"/>
                <a:gd name="T21" fmla="*/ 9 h 11"/>
                <a:gd name="T22" fmla="*/ 10 w 15"/>
                <a:gd name="T23" fmla="*/ 8 h 11"/>
                <a:gd name="T24" fmla="*/ 9 w 15"/>
                <a:gd name="T25" fmla="*/ 8 h 11"/>
                <a:gd name="T26" fmla="*/ 9 w 15"/>
                <a:gd name="T27" fmla="*/ 8 h 11"/>
                <a:gd name="T28" fmla="*/ 14 w 15"/>
                <a:gd name="T29" fmla="*/ 7 h 11"/>
                <a:gd name="T30" fmla="*/ 15 w 15"/>
                <a:gd name="T31" fmla="*/ 4 h 11"/>
                <a:gd name="T32" fmla="*/ 10 w 15"/>
                <a:gd name="T33" fmla="*/ 7 h 11"/>
                <a:gd name="T34" fmla="*/ 6 w 15"/>
                <a:gd name="T35" fmla="*/ 6 h 11"/>
                <a:gd name="T36" fmla="*/ 6 w 15"/>
                <a:gd name="T37" fmla="*/ 6 h 11"/>
                <a:gd name="T38" fmla="*/ 3 w 15"/>
                <a:gd name="T39" fmla="*/ 4 h 11"/>
                <a:gd name="T40" fmla="*/ 5 w 15"/>
                <a:gd name="T41" fmla="*/ 2 h 11"/>
                <a:gd name="T42" fmla="*/ 12 w 15"/>
                <a:gd name="T43" fmla="*/ 2 h 11"/>
                <a:gd name="T44" fmla="*/ 14 w 15"/>
                <a:gd name="T45" fmla="*/ 4 h 11"/>
                <a:gd name="T46" fmla="*/ 13 w 15"/>
                <a:gd name="T47" fmla="*/ 6 h 11"/>
                <a:gd name="T48" fmla="*/ 10 w 15"/>
                <a:gd name="T49" fmla="*/ 7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 h="11">
                  <a:moveTo>
                    <a:pt x="15" y="4"/>
                  </a:moveTo>
                  <a:cubicBezTo>
                    <a:pt x="15" y="4"/>
                    <a:pt x="14" y="3"/>
                    <a:pt x="13" y="2"/>
                  </a:cubicBezTo>
                  <a:cubicBezTo>
                    <a:pt x="11" y="1"/>
                    <a:pt x="10" y="0"/>
                    <a:pt x="8" y="0"/>
                  </a:cubicBezTo>
                  <a:cubicBezTo>
                    <a:pt x="7" y="0"/>
                    <a:pt x="5" y="1"/>
                    <a:pt x="4" y="1"/>
                  </a:cubicBezTo>
                  <a:cubicBezTo>
                    <a:pt x="3" y="2"/>
                    <a:pt x="2" y="3"/>
                    <a:pt x="3" y="4"/>
                  </a:cubicBezTo>
                  <a:cubicBezTo>
                    <a:pt x="3" y="4"/>
                    <a:pt x="3" y="4"/>
                    <a:pt x="3" y="4"/>
                  </a:cubicBezTo>
                  <a:cubicBezTo>
                    <a:pt x="1" y="3"/>
                    <a:pt x="1" y="3"/>
                    <a:pt x="1" y="3"/>
                  </a:cubicBezTo>
                  <a:cubicBezTo>
                    <a:pt x="0" y="4"/>
                    <a:pt x="0" y="4"/>
                    <a:pt x="0" y="4"/>
                  </a:cubicBezTo>
                  <a:cubicBezTo>
                    <a:pt x="14" y="11"/>
                    <a:pt x="14" y="11"/>
                    <a:pt x="14" y="11"/>
                  </a:cubicBezTo>
                  <a:cubicBezTo>
                    <a:pt x="15" y="11"/>
                    <a:pt x="15" y="11"/>
                    <a:pt x="15" y="11"/>
                  </a:cubicBezTo>
                  <a:cubicBezTo>
                    <a:pt x="11" y="9"/>
                    <a:pt x="11" y="9"/>
                    <a:pt x="11" y="9"/>
                  </a:cubicBezTo>
                  <a:cubicBezTo>
                    <a:pt x="11" y="9"/>
                    <a:pt x="10" y="8"/>
                    <a:pt x="10" y="8"/>
                  </a:cubicBezTo>
                  <a:cubicBezTo>
                    <a:pt x="9" y="8"/>
                    <a:pt x="9" y="8"/>
                    <a:pt x="9" y="8"/>
                  </a:cubicBezTo>
                  <a:cubicBezTo>
                    <a:pt x="9" y="8"/>
                    <a:pt x="9" y="8"/>
                    <a:pt x="9" y="8"/>
                  </a:cubicBezTo>
                  <a:cubicBezTo>
                    <a:pt x="11" y="8"/>
                    <a:pt x="12" y="8"/>
                    <a:pt x="14" y="7"/>
                  </a:cubicBezTo>
                  <a:cubicBezTo>
                    <a:pt x="15" y="6"/>
                    <a:pt x="15" y="5"/>
                    <a:pt x="15" y="4"/>
                  </a:cubicBezTo>
                  <a:close/>
                  <a:moveTo>
                    <a:pt x="10" y="7"/>
                  </a:moveTo>
                  <a:cubicBezTo>
                    <a:pt x="9" y="7"/>
                    <a:pt x="7" y="7"/>
                    <a:pt x="6" y="6"/>
                  </a:cubicBezTo>
                  <a:cubicBezTo>
                    <a:pt x="6" y="6"/>
                    <a:pt x="6" y="6"/>
                    <a:pt x="6" y="6"/>
                  </a:cubicBezTo>
                  <a:cubicBezTo>
                    <a:pt x="4" y="5"/>
                    <a:pt x="4" y="4"/>
                    <a:pt x="3" y="4"/>
                  </a:cubicBezTo>
                  <a:cubicBezTo>
                    <a:pt x="3" y="3"/>
                    <a:pt x="4" y="2"/>
                    <a:pt x="5" y="2"/>
                  </a:cubicBezTo>
                  <a:cubicBezTo>
                    <a:pt x="7" y="1"/>
                    <a:pt x="9" y="1"/>
                    <a:pt x="12" y="2"/>
                  </a:cubicBezTo>
                  <a:cubicBezTo>
                    <a:pt x="13" y="3"/>
                    <a:pt x="14" y="4"/>
                    <a:pt x="14" y="4"/>
                  </a:cubicBezTo>
                  <a:cubicBezTo>
                    <a:pt x="14" y="5"/>
                    <a:pt x="14" y="6"/>
                    <a:pt x="13" y="6"/>
                  </a:cubicBezTo>
                  <a:cubicBezTo>
                    <a:pt x="12" y="7"/>
                    <a:pt x="11" y="7"/>
                    <a:pt x="10" y="7"/>
                  </a:cubicBezTo>
                  <a:close/>
                </a:path>
              </a:pathLst>
            </a:custGeom>
            <a:solidFill>
              <a:srgbClr val="F9FAF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9" name="Freeform 138">
              <a:extLst>
                <a:ext uri="{FF2B5EF4-FFF2-40B4-BE49-F238E27FC236}">
                  <a16:creationId xmlns:a16="http://schemas.microsoft.com/office/drawing/2014/main" id="{F144917B-7F4B-C540-8F30-598A50EEFAF9}"/>
                </a:ext>
              </a:extLst>
            </p:cNvPr>
            <p:cNvSpPr>
              <a:spLocks/>
            </p:cNvSpPr>
            <p:nvPr/>
          </p:nvSpPr>
          <p:spPr bwMode="auto">
            <a:xfrm>
              <a:off x="18419199" y="6092773"/>
              <a:ext cx="41275" cy="17463"/>
            </a:xfrm>
            <a:custGeom>
              <a:avLst/>
              <a:gdLst>
                <a:gd name="T0" fmla="*/ 11 w 15"/>
                <a:gd name="T1" fmla="*/ 6 h 6"/>
                <a:gd name="T2" fmla="*/ 9 w 15"/>
                <a:gd name="T3" fmla="*/ 5 h 6"/>
                <a:gd name="T4" fmla="*/ 3 w 15"/>
                <a:gd name="T5" fmla="*/ 2 h 6"/>
                <a:gd name="T6" fmla="*/ 6 w 15"/>
                <a:gd name="T7" fmla="*/ 0 h 6"/>
                <a:gd name="T8" fmla="*/ 5 w 15"/>
                <a:gd name="T9" fmla="*/ 0 h 6"/>
                <a:gd name="T10" fmla="*/ 3 w 15"/>
                <a:gd name="T11" fmla="*/ 1 h 6"/>
                <a:gd name="T12" fmla="*/ 0 w 15"/>
                <a:gd name="T13" fmla="*/ 0 h 6"/>
                <a:gd name="T14" fmla="*/ 0 w 15"/>
                <a:gd name="T15" fmla="*/ 0 h 6"/>
                <a:gd name="T16" fmla="*/ 2 w 15"/>
                <a:gd name="T17" fmla="*/ 2 h 6"/>
                <a:gd name="T18" fmla="*/ 1 w 15"/>
                <a:gd name="T19" fmla="*/ 3 h 6"/>
                <a:gd name="T20" fmla="*/ 1 w 15"/>
                <a:gd name="T21" fmla="*/ 3 h 6"/>
                <a:gd name="T22" fmla="*/ 2 w 15"/>
                <a:gd name="T23" fmla="*/ 2 h 6"/>
                <a:gd name="T24" fmla="*/ 8 w 15"/>
                <a:gd name="T25" fmla="*/ 5 h 6"/>
                <a:gd name="T26" fmla="*/ 11 w 15"/>
                <a:gd name="T27" fmla="*/ 6 h 6"/>
                <a:gd name="T28" fmla="*/ 13 w 15"/>
                <a:gd name="T29" fmla="*/ 6 h 6"/>
                <a:gd name="T30" fmla="*/ 15 w 15"/>
                <a:gd name="T31" fmla="*/ 5 h 6"/>
                <a:gd name="T32" fmla="*/ 14 w 15"/>
                <a:gd name="T33" fmla="*/ 4 h 6"/>
                <a:gd name="T34" fmla="*/ 13 w 15"/>
                <a:gd name="T35" fmla="*/ 5 h 6"/>
                <a:gd name="T36" fmla="*/ 11 w 15"/>
                <a:gd name="T37"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 h="6">
                  <a:moveTo>
                    <a:pt x="11" y="6"/>
                  </a:moveTo>
                  <a:cubicBezTo>
                    <a:pt x="10" y="6"/>
                    <a:pt x="10" y="5"/>
                    <a:pt x="9" y="5"/>
                  </a:cubicBezTo>
                  <a:cubicBezTo>
                    <a:pt x="3" y="2"/>
                    <a:pt x="3" y="2"/>
                    <a:pt x="3" y="2"/>
                  </a:cubicBezTo>
                  <a:cubicBezTo>
                    <a:pt x="6" y="0"/>
                    <a:pt x="6" y="0"/>
                    <a:pt x="6" y="0"/>
                  </a:cubicBezTo>
                  <a:cubicBezTo>
                    <a:pt x="5" y="0"/>
                    <a:pt x="5" y="0"/>
                    <a:pt x="5" y="0"/>
                  </a:cubicBezTo>
                  <a:cubicBezTo>
                    <a:pt x="3" y="1"/>
                    <a:pt x="3" y="1"/>
                    <a:pt x="3" y="1"/>
                  </a:cubicBezTo>
                  <a:cubicBezTo>
                    <a:pt x="0" y="0"/>
                    <a:pt x="0" y="0"/>
                    <a:pt x="0" y="0"/>
                  </a:cubicBezTo>
                  <a:cubicBezTo>
                    <a:pt x="0" y="0"/>
                    <a:pt x="0" y="0"/>
                    <a:pt x="0" y="0"/>
                  </a:cubicBezTo>
                  <a:cubicBezTo>
                    <a:pt x="2" y="2"/>
                    <a:pt x="2" y="2"/>
                    <a:pt x="2" y="2"/>
                  </a:cubicBezTo>
                  <a:cubicBezTo>
                    <a:pt x="1" y="3"/>
                    <a:pt x="1" y="3"/>
                    <a:pt x="1" y="3"/>
                  </a:cubicBezTo>
                  <a:cubicBezTo>
                    <a:pt x="1" y="3"/>
                    <a:pt x="1" y="3"/>
                    <a:pt x="1" y="3"/>
                  </a:cubicBezTo>
                  <a:cubicBezTo>
                    <a:pt x="2" y="2"/>
                    <a:pt x="2" y="2"/>
                    <a:pt x="2" y="2"/>
                  </a:cubicBezTo>
                  <a:cubicBezTo>
                    <a:pt x="8" y="5"/>
                    <a:pt x="8" y="5"/>
                    <a:pt x="8" y="5"/>
                  </a:cubicBezTo>
                  <a:cubicBezTo>
                    <a:pt x="9" y="6"/>
                    <a:pt x="10" y="6"/>
                    <a:pt x="11" y="6"/>
                  </a:cubicBezTo>
                  <a:cubicBezTo>
                    <a:pt x="12" y="6"/>
                    <a:pt x="13" y="6"/>
                    <a:pt x="13" y="6"/>
                  </a:cubicBezTo>
                  <a:cubicBezTo>
                    <a:pt x="14" y="5"/>
                    <a:pt x="14" y="5"/>
                    <a:pt x="15" y="5"/>
                  </a:cubicBezTo>
                  <a:cubicBezTo>
                    <a:pt x="14" y="4"/>
                    <a:pt x="14" y="4"/>
                    <a:pt x="14" y="4"/>
                  </a:cubicBezTo>
                  <a:cubicBezTo>
                    <a:pt x="14" y="5"/>
                    <a:pt x="13" y="5"/>
                    <a:pt x="13" y="5"/>
                  </a:cubicBezTo>
                  <a:cubicBezTo>
                    <a:pt x="12" y="6"/>
                    <a:pt x="12" y="6"/>
                    <a:pt x="11" y="6"/>
                  </a:cubicBezTo>
                  <a:close/>
                </a:path>
              </a:pathLst>
            </a:custGeom>
            <a:solidFill>
              <a:srgbClr val="F9FAF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0" name="Freeform 139">
              <a:extLst>
                <a:ext uri="{FF2B5EF4-FFF2-40B4-BE49-F238E27FC236}">
                  <a16:creationId xmlns:a16="http://schemas.microsoft.com/office/drawing/2014/main" id="{A2DC17E7-73A2-524C-B007-AB23064C826C}"/>
                </a:ext>
              </a:extLst>
            </p:cNvPr>
            <p:cNvSpPr>
              <a:spLocks noEditPoints="1"/>
            </p:cNvSpPr>
            <p:nvPr/>
          </p:nvSpPr>
          <p:spPr bwMode="auto">
            <a:xfrm>
              <a:off x="18444599" y="6080073"/>
              <a:ext cx="38100" cy="22225"/>
            </a:xfrm>
            <a:custGeom>
              <a:avLst/>
              <a:gdLst>
                <a:gd name="T0" fmla="*/ 13 w 14"/>
                <a:gd name="T1" fmla="*/ 6 h 8"/>
                <a:gd name="T2" fmla="*/ 14 w 14"/>
                <a:gd name="T3" fmla="*/ 5 h 8"/>
                <a:gd name="T4" fmla="*/ 13 w 14"/>
                <a:gd name="T5" fmla="*/ 4 h 8"/>
                <a:gd name="T6" fmla="*/ 12 w 14"/>
                <a:gd name="T7" fmla="*/ 5 h 8"/>
                <a:gd name="T8" fmla="*/ 11 w 14"/>
                <a:gd name="T9" fmla="*/ 6 h 8"/>
                <a:gd name="T10" fmla="*/ 7 w 14"/>
                <a:gd name="T11" fmla="*/ 7 h 8"/>
                <a:gd name="T12" fmla="*/ 4 w 14"/>
                <a:gd name="T13" fmla="*/ 6 h 8"/>
                <a:gd name="T14" fmla="*/ 10 w 14"/>
                <a:gd name="T15" fmla="*/ 2 h 8"/>
                <a:gd name="T16" fmla="*/ 9 w 14"/>
                <a:gd name="T17" fmla="*/ 2 h 8"/>
                <a:gd name="T18" fmla="*/ 5 w 14"/>
                <a:gd name="T19" fmla="*/ 0 h 8"/>
                <a:gd name="T20" fmla="*/ 2 w 14"/>
                <a:gd name="T21" fmla="*/ 1 h 8"/>
                <a:gd name="T22" fmla="*/ 0 w 14"/>
                <a:gd name="T23" fmla="*/ 4 h 8"/>
                <a:gd name="T24" fmla="*/ 3 w 14"/>
                <a:gd name="T25" fmla="*/ 6 h 8"/>
                <a:gd name="T26" fmla="*/ 7 w 14"/>
                <a:gd name="T27" fmla="*/ 8 h 8"/>
                <a:gd name="T28" fmla="*/ 12 w 14"/>
                <a:gd name="T29" fmla="*/ 7 h 8"/>
                <a:gd name="T30" fmla="*/ 13 w 14"/>
                <a:gd name="T31" fmla="*/ 6 h 8"/>
                <a:gd name="T32" fmla="*/ 5 w 14"/>
                <a:gd name="T33" fmla="*/ 1 h 8"/>
                <a:gd name="T34" fmla="*/ 9 w 14"/>
                <a:gd name="T35" fmla="*/ 2 h 8"/>
                <a:gd name="T36" fmla="*/ 3 w 14"/>
                <a:gd name="T37" fmla="*/ 5 h 8"/>
                <a:gd name="T38" fmla="*/ 1 w 14"/>
                <a:gd name="T39" fmla="*/ 3 h 8"/>
                <a:gd name="T40" fmla="*/ 3 w 14"/>
                <a:gd name="T41" fmla="*/ 2 h 8"/>
                <a:gd name="T42" fmla="*/ 5 w 14"/>
                <a:gd name="T43" fmla="*/ 1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 h="8">
                  <a:moveTo>
                    <a:pt x="13" y="6"/>
                  </a:moveTo>
                  <a:cubicBezTo>
                    <a:pt x="13" y="5"/>
                    <a:pt x="14" y="5"/>
                    <a:pt x="14" y="5"/>
                  </a:cubicBezTo>
                  <a:cubicBezTo>
                    <a:pt x="13" y="4"/>
                    <a:pt x="13" y="4"/>
                    <a:pt x="13" y="4"/>
                  </a:cubicBezTo>
                  <a:cubicBezTo>
                    <a:pt x="13" y="5"/>
                    <a:pt x="12" y="5"/>
                    <a:pt x="12" y="5"/>
                  </a:cubicBezTo>
                  <a:cubicBezTo>
                    <a:pt x="12" y="6"/>
                    <a:pt x="11" y="6"/>
                    <a:pt x="11" y="6"/>
                  </a:cubicBezTo>
                  <a:cubicBezTo>
                    <a:pt x="10" y="7"/>
                    <a:pt x="9" y="7"/>
                    <a:pt x="7" y="7"/>
                  </a:cubicBezTo>
                  <a:cubicBezTo>
                    <a:pt x="6" y="7"/>
                    <a:pt x="5" y="7"/>
                    <a:pt x="4" y="6"/>
                  </a:cubicBezTo>
                  <a:cubicBezTo>
                    <a:pt x="10" y="2"/>
                    <a:pt x="10" y="2"/>
                    <a:pt x="10" y="2"/>
                  </a:cubicBezTo>
                  <a:cubicBezTo>
                    <a:pt x="9" y="2"/>
                    <a:pt x="9" y="2"/>
                    <a:pt x="9" y="2"/>
                  </a:cubicBezTo>
                  <a:cubicBezTo>
                    <a:pt x="8" y="1"/>
                    <a:pt x="7" y="0"/>
                    <a:pt x="5" y="0"/>
                  </a:cubicBezTo>
                  <a:cubicBezTo>
                    <a:pt x="4" y="0"/>
                    <a:pt x="3" y="1"/>
                    <a:pt x="2" y="1"/>
                  </a:cubicBezTo>
                  <a:cubicBezTo>
                    <a:pt x="1" y="2"/>
                    <a:pt x="0" y="3"/>
                    <a:pt x="0" y="4"/>
                  </a:cubicBezTo>
                  <a:cubicBezTo>
                    <a:pt x="0" y="5"/>
                    <a:pt x="1" y="5"/>
                    <a:pt x="3" y="6"/>
                  </a:cubicBezTo>
                  <a:cubicBezTo>
                    <a:pt x="4" y="7"/>
                    <a:pt x="6" y="8"/>
                    <a:pt x="7" y="8"/>
                  </a:cubicBezTo>
                  <a:cubicBezTo>
                    <a:pt x="9" y="8"/>
                    <a:pt x="10" y="7"/>
                    <a:pt x="12" y="7"/>
                  </a:cubicBezTo>
                  <a:cubicBezTo>
                    <a:pt x="12" y="6"/>
                    <a:pt x="13" y="6"/>
                    <a:pt x="13" y="6"/>
                  </a:cubicBezTo>
                  <a:close/>
                  <a:moveTo>
                    <a:pt x="5" y="1"/>
                  </a:moveTo>
                  <a:cubicBezTo>
                    <a:pt x="6" y="1"/>
                    <a:pt x="7" y="1"/>
                    <a:pt x="9" y="2"/>
                  </a:cubicBezTo>
                  <a:cubicBezTo>
                    <a:pt x="3" y="5"/>
                    <a:pt x="3" y="5"/>
                    <a:pt x="3" y="5"/>
                  </a:cubicBezTo>
                  <a:cubicBezTo>
                    <a:pt x="2" y="5"/>
                    <a:pt x="1" y="4"/>
                    <a:pt x="1" y="3"/>
                  </a:cubicBezTo>
                  <a:cubicBezTo>
                    <a:pt x="1" y="3"/>
                    <a:pt x="2" y="2"/>
                    <a:pt x="3" y="2"/>
                  </a:cubicBezTo>
                  <a:cubicBezTo>
                    <a:pt x="3" y="1"/>
                    <a:pt x="4" y="1"/>
                    <a:pt x="5" y="1"/>
                  </a:cubicBezTo>
                  <a:close/>
                </a:path>
              </a:pathLst>
            </a:custGeom>
            <a:solidFill>
              <a:srgbClr val="F9FAF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1" name="Freeform 140">
              <a:extLst>
                <a:ext uri="{FF2B5EF4-FFF2-40B4-BE49-F238E27FC236}">
                  <a16:creationId xmlns:a16="http://schemas.microsoft.com/office/drawing/2014/main" id="{65811488-EC44-1140-90E0-FF4438455D30}"/>
                </a:ext>
              </a:extLst>
            </p:cNvPr>
            <p:cNvSpPr>
              <a:spLocks/>
            </p:cNvSpPr>
            <p:nvPr/>
          </p:nvSpPr>
          <p:spPr bwMode="auto">
            <a:xfrm>
              <a:off x="18466824" y="6054673"/>
              <a:ext cx="57150" cy="33338"/>
            </a:xfrm>
            <a:custGeom>
              <a:avLst/>
              <a:gdLst>
                <a:gd name="T0" fmla="*/ 21 w 21"/>
                <a:gd name="T1" fmla="*/ 5 h 12"/>
                <a:gd name="T2" fmla="*/ 15 w 21"/>
                <a:gd name="T3" fmla="*/ 2 h 12"/>
                <a:gd name="T4" fmla="*/ 12 w 21"/>
                <a:gd name="T5" fmla="*/ 1 h 12"/>
                <a:gd name="T6" fmla="*/ 9 w 21"/>
                <a:gd name="T7" fmla="*/ 1 h 12"/>
                <a:gd name="T8" fmla="*/ 8 w 21"/>
                <a:gd name="T9" fmla="*/ 3 h 12"/>
                <a:gd name="T10" fmla="*/ 8 w 21"/>
                <a:gd name="T11" fmla="*/ 4 h 12"/>
                <a:gd name="T12" fmla="*/ 8 w 21"/>
                <a:gd name="T13" fmla="*/ 4 h 12"/>
                <a:gd name="T14" fmla="*/ 3 w 21"/>
                <a:gd name="T15" fmla="*/ 5 h 12"/>
                <a:gd name="T16" fmla="*/ 2 w 21"/>
                <a:gd name="T17" fmla="*/ 6 h 12"/>
                <a:gd name="T18" fmla="*/ 2 w 21"/>
                <a:gd name="T19" fmla="*/ 7 h 12"/>
                <a:gd name="T20" fmla="*/ 2 w 21"/>
                <a:gd name="T21" fmla="*/ 7 h 12"/>
                <a:gd name="T22" fmla="*/ 1 w 21"/>
                <a:gd name="T23" fmla="*/ 6 h 12"/>
                <a:gd name="T24" fmla="*/ 0 w 21"/>
                <a:gd name="T25" fmla="*/ 7 h 12"/>
                <a:gd name="T26" fmla="*/ 9 w 21"/>
                <a:gd name="T27" fmla="*/ 12 h 12"/>
                <a:gd name="T28" fmla="*/ 10 w 21"/>
                <a:gd name="T29" fmla="*/ 12 h 12"/>
                <a:gd name="T30" fmla="*/ 5 w 21"/>
                <a:gd name="T31" fmla="*/ 9 h 12"/>
                <a:gd name="T32" fmla="*/ 3 w 21"/>
                <a:gd name="T33" fmla="*/ 7 h 12"/>
                <a:gd name="T34" fmla="*/ 4 w 21"/>
                <a:gd name="T35" fmla="*/ 5 h 12"/>
                <a:gd name="T36" fmla="*/ 9 w 21"/>
                <a:gd name="T37" fmla="*/ 5 h 12"/>
                <a:gd name="T38" fmla="*/ 15 w 21"/>
                <a:gd name="T39" fmla="*/ 9 h 12"/>
                <a:gd name="T40" fmla="*/ 16 w 21"/>
                <a:gd name="T41" fmla="*/ 8 h 12"/>
                <a:gd name="T42" fmla="*/ 10 w 21"/>
                <a:gd name="T43" fmla="*/ 5 h 12"/>
                <a:gd name="T44" fmla="*/ 9 w 21"/>
                <a:gd name="T45" fmla="*/ 3 h 12"/>
                <a:gd name="T46" fmla="*/ 10 w 21"/>
                <a:gd name="T47" fmla="*/ 2 h 12"/>
                <a:gd name="T48" fmla="*/ 12 w 21"/>
                <a:gd name="T49" fmla="*/ 1 h 12"/>
                <a:gd name="T50" fmla="*/ 15 w 21"/>
                <a:gd name="T51" fmla="*/ 2 h 12"/>
                <a:gd name="T52" fmla="*/ 21 w 21"/>
                <a:gd name="T53" fmla="*/ 6 h 12"/>
                <a:gd name="T54" fmla="*/ 21 w 21"/>
                <a:gd name="T55" fmla="*/ 5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 h="12">
                  <a:moveTo>
                    <a:pt x="21" y="5"/>
                  </a:moveTo>
                  <a:cubicBezTo>
                    <a:pt x="15" y="2"/>
                    <a:pt x="15" y="2"/>
                    <a:pt x="15" y="2"/>
                  </a:cubicBezTo>
                  <a:cubicBezTo>
                    <a:pt x="14" y="1"/>
                    <a:pt x="13" y="1"/>
                    <a:pt x="12" y="1"/>
                  </a:cubicBezTo>
                  <a:cubicBezTo>
                    <a:pt x="11" y="0"/>
                    <a:pt x="10" y="1"/>
                    <a:pt x="9" y="1"/>
                  </a:cubicBezTo>
                  <a:cubicBezTo>
                    <a:pt x="8" y="2"/>
                    <a:pt x="8" y="2"/>
                    <a:pt x="8" y="3"/>
                  </a:cubicBezTo>
                  <a:cubicBezTo>
                    <a:pt x="8" y="3"/>
                    <a:pt x="8" y="4"/>
                    <a:pt x="8" y="4"/>
                  </a:cubicBezTo>
                  <a:cubicBezTo>
                    <a:pt x="8" y="4"/>
                    <a:pt x="8" y="4"/>
                    <a:pt x="8" y="4"/>
                  </a:cubicBezTo>
                  <a:cubicBezTo>
                    <a:pt x="6" y="4"/>
                    <a:pt x="5" y="4"/>
                    <a:pt x="3" y="5"/>
                  </a:cubicBezTo>
                  <a:cubicBezTo>
                    <a:pt x="3" y="5"/>
                    <a:pt x="2" y="5"/>
                    <a:pt x="2" y="6"/>
                  </a:cubicBezTo>
                  <a:cubicBezTo>
                    <a:pt x="2" y="6"/>
                    <a:pt x="2" y="7"/>
                    <a:pt x="2" y="7"/>
                  </a:cubicBezTo>
                  <a:cubicBezTo>
                    <a:pt x="2" y="7"/>
                    <a:pt x="2" y="7"/>
                    <a:pt x="2" y="7"/>
                  </a:cubicBezTo>
                  <a:cubicBezTo>
                    <a:pt x="1" y="6"/>
                    <a:pt x="1" y="6"/>
                    <a:pt x="1" y="6"/>
                  </a:cubicBezTo>
                  <a:cubicBezTo>
                    <a:pt x="0" y="7"/>
                    <a:pt x="0" y="7"/>
                    <a:pt x="0" y="7"/>
                  </a:cubicBezTo>
                  <a:cubicBezTo>
                    <a:pt x="9" y="12"/>
                    <a:pt x="9" y="12"/>
                    <a:pt x="9" y="12"/>
                  </a:cubicBezTo>
                  <a:cubicBezTo>
                    <a:pt x="10" y="12"/>
                    <a:pt x="10" y="12"/>
                    <a:pt x="10" y="12"/>
                  </a:cubicBezTo>
                  <a:cubicBezTo>
                    <a:pt x="5" y="9"/>
                    <a:pt x="5" y="9"/>
                    <a:pt x="5" y="9"/>
                  </a:cubicBezTo>
                  <a:cubicBezTo>
                    <a:pt x="4" y="8"/>
                    <a:pt x="3" y="7"/>
                    <a:pt x="3" y="7"/>
                  </a:cubicBezTo>
                  <a:cubicBezTo>
                    <a:pt x="3" y="6"/>
                    <a:pt x="3" y="6"/>
                    <a:pt x="4" y="5"/>
                  </a:cubicBezTo>
                  <a:cubicBezTo>
                    <a:pt x="6" y="4"/>
                    <a:pt x="7" y="4"/>
                    <a:pt x="9" y="5"/>
                  </a:cubicBezTo>
                  <a:cubicBezTo>
                    <a:pt x="15" y="9"/>
                    <a:pt x="15" y="9"/>
                    <a:pt x="15" y="9"/>
                  </a:cubicBezTo>
                  <a:cubicBezTo>
                    <a:pt x="16" y="8"/>
                    <a:pt x="16" y="8"/>
                    <a:pt x="16" y="8"/>
                  </a:cubicBezTo>
                  <a:cubicBezTo>
                    <a:pt x="10" y="5"/>
                    <a:pt x="10" y="5"/>
                    <a:pt x="10" y="5"/>
                  </a:cubicBezTo>
                  <a:cubicBezTo>
                    <a:pt x="9" y="5"/>
                    <a:pt x="9" y="4"/>
                    <a:pt x="9" y="3"/>
                  </a:cubicBezTo>
                  <a:cubicBezTo>
                    <a:pt x="9" y="3"/>
                    <a:pt x="9" y="2"/>
                    <a:pt x="10" y="2"/>
                  </a:cubicBezTo>
                  <a:cubicBezTo>
                    <a:pt x="11" y="1"/>
                    <a:pt x="11" y="1"/>
                    <a:pt x="12" y="1"/>
                  </a:cubicBezTo>
                  <a:cubicBezTo>
                    <a:pt x="13" y="1"/>
                    <a:pt x="14" y="2"/>
                    <a:pt x="15" y="2"/>
                  </a:cubicBezTo>
                  <a:cubicBezTo>
                    <a:pt x="21" y="6"/>
                    <a:pt x="21" y="6"/>
                    <a:pt x="21" y="6"/>
                  </a:cubicBezTo>
                  <a:cubicBezTo>
                    <a:pt x="21" y="5"/>
                    <a:pt x="21" y="5"/>
                    <a:pt x="21" y="5"/>
                  </a:cubicBezTo>
                  <a:close/>
                </a:path>
              </a:pathLst>
            </a:custGeom>
            <a:solidFill>
              <a:srgbClr val="F9FAF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2" name="Freeform 141">
              <a:extLst>
                <a:ext uri="{FF2B5EF4-FFF2-40B4-BE49-F238E27FC236}">
                  <a16:creationId xmlns:a16="http://schemas.microsoft.com/office/drawing/2014/main" id="{1182F47E-92D9-2243-A4EE-A95355037420}"/>
                </a:ext>
              </a:extLst>
            </p:cNvPr>
            <p:cNvSpPr>
              <a:spLocks noEditPoints="1"/>
            </p:cNvSpPr>
            <p:nvPr/>
          </p:nvSpPr>
          <p:spPr bwMode="auto">
            <a:xfrm>
              <a:off x="18496987" y="6040385"/>
              <a:ext cx="52388" cy="22225"/>
            </a:xfrm>
            <a:custGeom>
              <a:avLst/>
              <a:gdLst>
                <a:gd name="T0" fmla="*/ 7 w 19"/>
                <a:gd name="T1" fmla="*/ 2 h 8"/>
                <a:gd name="T2" fmla="*/ 7 w 19"/>
                <a:gd name="T3" fmla="*/ 3 h 8"/>
                <a:gd name="T4" fmla="*/ 6 w 19"/>
                <a:gd name="T5" fmla="*/ 3 h 8"/>
                <a:gd name="T6" fmla="*/ 6 w 19"/>
                <a:gd name="T7" fmla="*/ 3 h 8"/>
                <a:gd name="T8" fmla="*/ 4 w 19"/>
                <a:gd name="T9" fmla="*/ 2 h 8"/>
                <a:gd name="T10" fmla="*/ 1 w 19"/>
                <a:gd name="T11" fmla="*/ 0 h 8"/>
                <a:gd name="T12" fmla="*/ 0 w 19"/>
                <a:gd name="T13" fmla="*/ 1 h 8"/>
                <a:gd name="T14" fmla="*/ 13 w 19"/>
                <a:gd name="T15" fmla="*/ 8 h 8"/>
                <a:gd name="T16" fmla="*/ 14 w 19"/>
                <a:gd name="T17" fmla="*/ 8 h 8"/>
                <a:gd name="T18" fmla="*/ 13 w 19"/>
                <a:gd name="T19" fmla="*/ 7 h 8"/>
                <a:gd name="T20" fmla="*/ 13 w 19"/>
                <a:gd name="T21" fmla="*/ 7 h 8"/>
                <a:gd name="T22" fmla="*/ 15 w 19"/>
                <a:gd name="T23" fmla="*/ 7 h 8"/>
                <a:gd name="T24" fmla="*/ 17 w 19"/>
                <a:gd name="T25" fmla="*/ 6 h 8"/>
                <a:gd name="T26" fmla="*/ 19 w 19"/>
                <a:gd name="T27" fmla="*/ 4 h 8"/>
                <a:gd name="T28" fmla="*/ 17 w 19"/>
                <a:gd name="T29" fmla="*/ 1 h 8"/>
                <a:gd name="T30" fmla="*/ 12 w 19"/>
                <a:gd name="T31" fmla="*/ 0 h 8"/>
                <a:gd name="T32" fmla="*/ 8 w 19"/>
                <a:gd name="T33" fmla="*/ 1 h 8"/>
                <a:gd name="T34" fmla="*/ 7 w 19"/>
                <a:gd name="T35" fmla="*/ 2 h 8"/>
                <a:gd name="T36" fmla="*/ 16 w 19"/>
                <a:gd name="T37" fmla="*/ 2 h 8"/>
                <a:gd name="T38" fmla="*/ 18 w 19"/>
                <a:gd name="T39" fmla="*/ 4 h 8"/>
                <a:gd name="T40" fmla="*/ 17 w 19"/>
                <a:gd name="T41" fmla="*/ 6 h 8"/>
                <a:gd name="T42" fmla="*/ 14 w 19"/>
                <a:gd name="T43" fmla="*/ 7 h 8"/>
                <a:gd name="T44" fmla="*/ 10 w 19"/>
                <a:gd name="T45" fmla="*/ 5 h 8"/>
                <a:gd name="T46" fmla="*/ 10 w 19"/>
                <a:gd name="T47" fmla="*/ 5 h 8"/>
                <a:gd name="T48" fmla="*/ 7 w 19"/>
                <a:gd name="T49" fmla="*/ 3 h 8"/>
                <a:gd name="T50" fmla="*/ 9 w 19"/>
                <a:gd name="T51" fmla="*/ 1 h 8"/>
                <a:gd name="T52" fmla="*/ 16 w 19"/>
                <a:gd name="T53" fmla="*/ 2 h 8"/>
                <a:gd name="T54" fmla="*/ 16 w 19"/>
                <a:gd name="T55" fmla="*/ 2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9" h="8">
                  <a:moveTo>
                    <a:pt x="7" y="2"/>
                  </a:moveTo>
                  <a:cubicBezTo>
                    <a:pt x="6" y="2"/>
                    <a:pt x="6" y="3"/>
                    <a:pt x="7" y="3"/>
                  </a:cubicBezTo>
                  <a:cubicBezTo>
                    <a:pt x="6" y="3"/>
                    <a:pt x="6" y="3"/>
                    <a:pt x="6" y="3"/>
                  </a:cubicBezTo>
                  <a:cubicBezTo>
                    <a:pt x="6" y="3"/>
                    <a:pt x="6" y="3"/>
                    <a:pt x="6" y="3"/>
                  </a:cubicBezTo>
                  <a:cubicBezTo>
                    <a:pt x="5" y="3"/>
                    <a:pt x="5" y="2"/>
                    <a:pt x="4" y="2"/>
                  </a:cubicBezTo>
                  <a:cubicBezTo>
                    <a:pt x="1" y="0"/>
                    <a:pt x="1" y="0"/>
                    <a:pt x="1" y="0"/>
                  </a:cubicBezTo>
                  <a:cubicBezTo>
                    <a:pt x="0" y="1"/>
                    <a:pt x="0" y="1"/>
                    <a:pt x="0" y="1"/>
                  </a:cubicBezTo>
                  <a:cubicBezTo>
                    <a:pt x="13" y="8"/>
                    <a:pt x="13" y="8"/>
                    <a:pt x="13" y="8"/>
                  </a:cubicBezTo>
                  <a:cubicBezTo>
                    <a:pt x="14" y="8"/>
                    <a:pt x="14" y="8"/>
                    <a:pt x="14" y="8"/>
                  </a:cubicBezTo>
                  <a:cubicBezTo>
                    <a:pt x="13" y="7"/>
                    <a:pt x="13" y="7"/>
                    <a:pt x="13" y="7"/>
                  </a:cubicBezTo>
                  <a:cubicBezTo>
                    <a:pt x="13" y="7"/>
                    <a:pt x="13" y="7"/>
                    <a:pt x="13" y="7"/>
                  </a:cubicBezTo>
                  <a:cubicBezTo>
                    <a:pt x="14" y="7"/>
                    <a:pt x="15" y="7"/>
                    <a:pt x="15" y="7"/>
                  </a:cubicBezTo>
                  <a:cubicBezTo>
                    <a:pt x="16" y="7"/>
                    <a:pt x="17" y="7"/>
                    <a:pt x="17" y="6"/>
                  </a:cubicBezTo>
                  <a:cubicBezTo>
                    <a:pt x="19" y="5"/>
                    <a:pt x="19" y="5"/>
                    <a:pt x="19" y="4"/>
                  </a:cubicBezTo>
                  <a:cubicBezTo>
                    <a:pt x="19" y="3"/>
                    <a:pt x="18" y="2"/>
                    <a:pt x="17" y="1"/>
                  </a:cubicBezTo>
                  <a:cubicBezTo>
                    <a:pt x="15" y="0"/>
                    <a:pt x="14" y="0"/>
                    <a:pt x="12" y="0"/>
                  </a:cubicBezTo>
                  <a:cubicBezTo>
                    <a:pt x="11" y="0"/>
                    <a:pt x="9" y="0"/>
                    <a:pt x="8" y="1"/>
                  </a:cubicBezTo>
                  <a:cubicBezTo>
                    <a:pt x="7" y="1"/>
                    <a:pt x="7" y="1"/>
                    <a:pt x="7" y="2"/>
                  </a:cubicBezTo>
                  <a:close/>
                  <a:moveTo>
                    <a:pt x="16" y="2"/>
                  </a:moveTo>
                  <a:cubicBezTo>
                    <a:pt x="17" y="2"/>
                    <a:pt x="18" y="3"/>
                    <a:pt x="18" y="4"/>
                  </a:cubicBezTo>
                  <a:cubicBezTo>
                    <a:pt x="18" y="5"/>
                    <a:pt x="18" y="5"/>
                    <a:pt x="17" y="6"/>
                  </a:cubicBezTo>
                  <a:cubicBezTo>
                    <a:pt x="16" y="6"/>
                    <a:pt x="15" y="7"/>
                    <a:pt x="14" y="7"/>
                  </a:cubicBezTo>
                  <a:cubicBezTo>
                    <a:pt x="12" y="6"/>
                    <a:pt x="11" y="6"/>
                    <a:pt x="10" y="5"/>
                  </a:cubicBezTo>
                  <a:cubicBezTo>
                    <a:pt x="10" y="5"/>
                    <a:pt x="10" y="5"/>
                    <a:pt x="10" y="5"/>
                  </a:cubicBezTo>
                  <a:cubicBezTo>
                    <a:pt x="8" y="4"/>
                    <a:pt x="7" y="4"/>
                    <a:pt x="7" y="3"/>
                  </a:cubicBezTo>
                  <a:cubicBezTo>
                    <a:pt x="7" y="2"/>
                    <a:pt x="8" y="2"/>
                    <a:pt x="9" y="1"/>
                  </a:cubicBezTo>
                  <a:cubicBezTo>
                    <a:pt x="11" y="0"/>
                    <a:pt x="13" y="0"/>
                    <a:pt x="16" y="2"/>
                  </a:cubicBezTo>
                  <a:cubicBezTo>
                    <a:pt x="16" y="2"/>
                    <a:pt x="16" y="2"/>
                    <a:pt x="16" y="2"/>
                  </a:cubicBezTo>
                  <a:close/>
                </a:path>
              </a:pathLst>
            </a:custGeom>
            <a:solidFill>
              <a:srgbClr val="F9FAF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3" name="Freeform 142">
              <a:extLst>
                <a:ext uri="{FF2B5EF4-FFF2-40B4-BE49-F238E27FC236}">
                  <a16:creationId xmlns:a16="http://schemas.microsoft.com/office/drawing/2014/main" id="{F52D80B7-3964-BE4E-89A6-0DA96CBB8F8E}"/>
                </a:ext>
              </a:extLst>
            </p:cNvPr>
            <p:cNvSpPr>
              <a:spLocks noEditPoints="1"/>
            </p:cNvSpPr>
            <p:nvPr/>
          </p:nvSpPr>
          <p:spPr bwMode="auto">
            <a:xfrm>
              <a:off x="18541437" y="6024510"/>
              <a:ext cx="38100" cy="19050"/>
            </a:xfrm>
            <a:custGeom>
              <a:avLst/>
              <a:gdLst>
                <a:gd name="T0" fmla="*/ 13 w 14"/>
                <a:gd name="T1" fmla="*/ 5 h 7"/>
                <a:gd name="T2" fmla="*/ 14 w 14"/>
                <a:gd name="T3" fmla="*/ 4 h 7"/>
                <a:gd name="T4" fmla="*/ 13 w 14"/>
                <a:gd name="T5" fmla="*/ 4 h 7"/>
                <a:gd name="T6" fmla="*/ 12 w 14"/>
                <a:gd name="T7" fmla="*/ 5 h 7"/>
                <a:gd name="T8" fmla="*/ 11 w 14"/>
                <a:gd name="T9" fmla="*/ 6 h 7"/>
                <a:gd name="T10" fmla="*/ 7 w 14"/>
                <a:gd name="T11" fmla="*/ 7 h 7"/>
                <a:gd name="T12" fmla="*/ 4 w 14"/>
                <a:gd name="T13" fmla="*/ 6 h 7"/>
                <a:gd name="T14" fmla="*/ 10 w 14"/>
                <a:gd name="T15" fmla="*/ 2 h 7"/>
                <a:gd name="T16" fmla="*/ 10 w 14"/>
                <a:gd name="T17" fmla="*/ 1 h 7"/>
                <a:gd name="T18" fmla="*/ 6 w 14"/>
                <a:gd name="T19" fmla="*/ 0 h 7"/>
                <a:gd name="T20" fmla="*/ 2 w 14"/>
                <a:gd name="T21" fmla="*/ 1 h 7"/>
                <a:gd name="T22" fmla="*/ 0 w 14"/>
                <a:gd name="T23" fmla="*/ 3 h 7"/>
                <a:gd name="T24" fmla="*/ 3 w 14"/>
                <a:gd name="T25" fmla="*/ 6 h 7"/>
                <a:gd name="T26" fmla="*/ 7 w 14"/>
                <a:gd name="T27" fmla="*/ 7 h 7"/>
                <a:gd name="T28" fmla="*/ 12 w 14"/>
                <a:gd name="T29" fmla="*/ 6 h 7"/>
                <a:gd name="T30" fmla="*/ 13 w 14"/>
                <a:gd name="T31" fmla="*/ 5 h 7"/>
                <a:gd name="T32" fmla="*/ 5 w 14"/>
                <a:gd name="T33" fmla="*/ 1 h 7"/>
                <a:gd name="T34" fmla="*/ 9 w 14"/>
                <a:gd name="T35" fmla="*/ 2 h 7"/>
                <a:gd name="T36" fmla="*/ 3 w 14"/>
                <a:gd name="T37" fmla="*/ 5 h 7"/>
                <a:gd name="T38" fmla="*/ 1 w 14"/>
                <a:gd name="T39" fmla="*/ 3 h 7"/>
                <a:gd name="T40" fmla="*/ 3 w 14"/>
                <a:gd name="T41" fmla="*/ 1 h 7"/>
                <a:gd name="T42" fmla="*/ 5 w 14"/>
                <a:gd name="T43" fmla="*/ 1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 h="7">
                  <a:moveTo>
                    <a:pt x="13" y="5"/>
                  </a:moveTo>
                  <a:cubicBezTo>
                    <a:pt x="13" y="5"/>
                    <a:pt x="14" y="5"/>
                    <a:pt x="14" y="4"/>
                  </a:cubicBezTo>
                  <a:cubicBezTo>
                    <a:pt x="13" y="4"/>
                    <a:pt x="13" y="4"/>
                    <a:pt x="13" y="4"/>
                  </a:cubicBezTo>
                  <a:cubicBezTo>
                    <a:pt x="13" y="4"/>
                    <a:pt x="12" y="5"/>
                    <a:pt x="12" y="5"/>
                  </a:cubicBezTo>
                  <a:cubicBezTo>
                    <a:pt x="12" y="5"/>
                    <a:pt x="11" y="6"/>
                    <a:pt x="11" y="6"/>
                  </a:cubicBezTo>
                  <a:cubicBezTo>
                    <a:pt x="10" y="6"/>
                    <a:pt x="9" y="7"/>
                    <a:pt x="7" y="7"/>
                  </a:cubicBezTo>
                  <a:cubicBezTo>
                    <a:pt x="6" y="7"/>
                    <a:pt x="5" y="6"/>
                    <a:pt x="4" y="6"/>
                  </a:cubicBezTo>
                  <a:cubicBezTo>
                    <a:pt x="10" y="2"/>
                    <a:pt x="10" y="2"/>
                    <a:pt x="10" y="2"/>
                  </a:cubicBezTo>
                  <a:cubicBezTo>
                    <a:pt x="10" y="1"/>
                    <a:pt x="10" y="1"/>
                    <a:pt x="10" y="1"/>
                  </a:cubicBezTo>
                  <a:cubicBezTo>
                    <a:pt x="8" y="1"/>
                    <a:pt x="7" y="0"/>
                    <a:pt x="6" y="0"/>
                  </a:cubicBezTo>
                  <a:cubicBezTo>
                    <a:pt x="4" y="0"/>
                    <a:pt x="3" y="0"/>
                    <a:pt x="2" y="1"/>
                  </a:cubicBezTo>
                  <a:cubicBezTo>
                    <a:pt x="1" y="2"/>
                    <a:pt x="0" y="2"/>
                    <a:pt x="0" y="3"/>
                  </a:cubicBezTo>
                  <a:cubicBezTo>
                    <a:pt x="0" y="4"/>
                    <a:pt x="1" y="5"/>
                    <a:pt x="3" y="6"/>
                  </a:cubicBezTo>
                  <a:cubicBezTo>
                    <a:pt x="4" y="7"/>
                    <a:pt x="6" y="7"/>
                    <a:pt x="7" y="7"/>
                  </a:cubicBezTo>
                  <a:cubicBezTo>
                    <a:pt x="9" y="7"/>
                    <a:pt x="10" y="7"/>
                    <a:pt x="12" y="6"/>
                  </a:cubicBezTo>
                  <a:cubicBezTo>
                    <a:pt x="12" y="6"/>
                    <a:pt x="13" y="6"/>
                    <a:pt x="13" y="5"/>
                  </a:cubicBezTo>
                  <a:close/>
                  <a:moveTo>
                    <a:pt x="5" y="1"/>
                  </a:moveTo>
                  <a:cubicBezTo>
                    <a:pt x="7" y="1"/>
                    <a:pt x="8" y="1"/>
                    <a:pt x="9" y="2"/>
                  </a:cubicBezTo>
                  <a:cubicBezTo>
                    <a:pt x="3" y="5"/>
                    <a:pt x="3" y="5"/>
                    <a:pt x="3" y="5"/>
                  </a:cubicBezTo>
                  <a:cubicBezTo>
                    <a:pt x="2" y="4"/>
                    <a:pt x="1" y="4"/>
                    <a:pt x="1" y="3"/>
                  </a:cubicBezTo>
                  <a:cubicBezTo>
                    <a:pt x="1" y="2"/>
                    <a:pt x="2" y="2"/>
                    <a:pt x="3" y="1"/>
                  </a:cubicBezTo>
                  <a:cubicBezTo>
                    <a:pt x="3" y="1"/>
                    <a:pt x="4" y="1"/>
                    <a:pt x="5" y="1"/>
                  </a:cubicBezTo>
                  <a:close/>
                </a:path>
              </a:pathLst>
            </a:custGeom>
            <a:solidFill>
              <a:srgbClr val="F9FAF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4" name="Freeform 143">
              <a:extLst>
                <a:ext uri="{FF2B5EF4-FFF2-40B4-BE49-F238E27FC236}">
                  <a16:creationId xmlns:a16="http://schemas.microsoft.com/office/drawing/2014/main" id="{4CC7B2B8-9333-0D41-887C-6574725A1024}"/>
                </a:ext>
              </a:extLst>
            </p:cNvPr>
            <p:cNvSpPr>
              <a:spLocks/>
            </p:cNvSpPr>
            <p:nvPr/>
          </p:nvSpPr>
          <p:spPr bwMode="auto">
            <a:xfrm>
              <a:off x="18563662" y="6010223"/>
              <a:ext cx="26988" cy="22225"/>
            </a:xfrm>
            <a:custGeom>
              <a:avLst/>
              <a:gdLst>
                <a:gd name="T0" fmla="*/ 2 w 10"/>
                <a:gd name="T1" fmla="*/ 2 h 8"/>
                <a:gd name="T2" fmla="*/ 3 w 10"/>
                <a:gd name="T3" fmla="*/ 3 h 8"/>
                <a:gd name="T4" fmla="*/ 3 w 10"/>
                <a:gd name="T5" fmla="*/ 3 h 8"/>
                <a:gd name="T6" fmla="*/ 1 w 10"/>
                <a:gd name="T7" fmla="*/ 2 h 8"/>
                <a:gd name="T8" fmla="*/ 0 w 10"/>
                <a:gd name="T9" fmla="*/ 3 h 8"/>
                <a:gd name="T10" fmla="*/ 9 w 10"/>
                <a:gd name="T11" fmla="*/ 8 h 8"/>
                <a:gd name="T12" fmla="*/ 10 w 10"/>
                <a:gd name="T13" fmla="*/ 7 h 8"/>
                <a:gd name="T14" fmla="*/ 5 w 10"/>
                <a:gd name="T15" fmla="*/ 4 h 8"/>
                <a:gd name="T16" fmla="*/ 3 w 10"/>
                <a:gd name="T17" fmla="*/ 3 h 8"/>
                <a:gd name="T18" fmla="*/ 4 w 10"/>
                <a:gd name="T19" fmla="*/ 1 h 8"/>
                <a:gd name="T20" fmla="*/ 6 w 10"/>
                <a:gd name="T21" fmla="*/ 0 h 8"/>
                <a:gd name="T22" fmla="*/ 5 w 10"/>
                <a:gd name="T23" fmla="*/ 0 h 8"/>
                <a:gd name="T24" fmla="*/ 4 w 10"/>
                <a:gd name="T25" fmla="*/ 0 h 8"/>
                <a:gd name="T26" fmla="*/ 2 w 10"/>
                <a:gd name="T27" fmla="*/ 2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 h="8">
                  <a:moveTo>
                    <a:pt x="2" y="2"/>
                  </a:moveTo>
                  <a:cubicBezTo>
                    <a:pt x="2" y="2"/>
                    <a:pt x="2" y="2"/>
                    <a:pt x="3" y="3"/>
                  </a:cubicBezTo>
                  <a:cubicBezTo>
                    <a:pt x="3" y="3"/>
                    <a:pt x="3" y="3"/>
                    <a:pt x="3" y="3"/>
                  </a:cubicBezTo>
                  <a:cubicBezTo>
                    <a:pt x="1" y="2"/>
                    <a:pt x="1" y="2"/>
                    <a:pt x="1" y="2"/>
                  </a:cubicBezTo>
                  <a:cubicBezTo>
                    <a:pt x="0" y="3"/>
                    <a:pt x="0" y="3"/>
                    <a:pt x="0" y="3"/>
                  </a:cubicBezTo>
                  <a:cubicBezTo>
                    <a:pt x="9" y="8"/>
                    <a:pt x="9" y="8"/>
                    <a:pt x="9" y="8"/>
                  </a:cubicBezTo>
                  <a:cubicBezTo>
                    <a:pt x="10" y="7"/>
                    <a:pt x="10" y="7"/>
                    <a:pt x="10" y="7"/>
                  </a:cubicBezTo>
                  <a:cubicBezTo>
                    <a:pt x="5" y="4"/>
                    <a:pt x="5" y="4"/>
                    <a:pt x="5" y="4"/>
                  </a:cubicBezTo>
                  <a:cubicBezTo>
                    <a:pt x="4" y="4"/>
                    <a:pt x="3" y="3"/>
                    <a:pt x="3" y="3"/>
                  </a:cubicBezTo>
                  <a:cubicBezTo>
                    <a:pt x="3" y="2"/>
                    <a:pt x="3" y="1"/>
                    <a:pt x="4" y="1"/>
                  </a:cubicBezTo>
                  <a:cubicBezTo>
                    <a:pt x="5" y="1"/>
                    <a:pt x="5" y="0"/>
                    <a:pt x="6" y="0"/>
                  </a:cubicBezTo>
                  <a:cubicBezTo>
                    <a:pt x="5" y="0"/>
                    <a:pt x="5" y="0"/>
                    <a:pt x="5" y="0"/>
                  </a:cubicBezTo>
                  <a:cubicBezTo>
                    <a:pt x="4" y="0"/>
                    <a:pt x="4" y="0"/>
                    <a:pt x="4" y="0"/>
                  </a:cubicBezTo>
                  <a:cubicBezTo>
                    <a:pt x="3" y="1"/>
                    <a:pt x="3" y="1"/>
                    <a:pt x="2" y="2"/>
                  </a:cubicBezTo>
                  <a:close/>
                </a:path>
              </a:pathLst>
            </a:custGeom>
            <a:solidFill>
              <a:srgbClr val="F9FAF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5" name="Freeform 144">
              <a:extLst>
                <a:ext uri="{FF2B5EF4-FFF2-40B4-BE49-F238E27FC236}">
                  <a16:creationId xmlns:a16="http://schemas.microsoft.com/office/drawing/2014/main" id="{77C70021-F499-E041-8B2A-6D627226F6AB}"/>
                </a:ext>
              </a:extLst>
            </p:cNvPr>
            <p:cNvSpPr>
              <a:spLocks/>
            </p:cNvSpPr>
            <p:nvPr/>
          </p:nvSpPr>
          <p:spPr bwMode="auto">
            <a:xfrm>
              <a:off x="18593824" y="5987998"/>
              <a:ext cx="38100" cy="19050"/>
            </a:xfrm>
            <a:custGeom>
              <a:avLst/>
              <a:gdLst>
                <a:gd name="T0" fmla="*/ 1 w 14"/>
                <a:gd name="T1" fmla="*/ 0 h 7"/>
                <a:gd name="T2" fmla="*/ 1 w 14"/>
                <a:gd name="T3" fmla="*/ 0 h 7"/>
                <a:gd name="T4" fmla="*/ 0 w 14"/>
                <a:gd name="T5" fmla="*/ 4 h 7"/>
                <a:gd name="T6" fmla="*/ 1 w 14"/>
                <a:gd name="T7" fmla="*/ 4 h 7"/>
                <a:gd name="T8" fmla="*/ 1 w 14"/>
                <a:gd name="T9" fmla="*/ 1 h 7"/>
                <a:gd name="T10" fmla="*/ 1 w 14"/>
                <a:gd name="T11" fmla="*/ 1 h 7"/>
                <a:gd name="T12" fmla="*/ 4 w 14"/>
                <a:gd name="T13" fmla="*/ 2 h 7"/>
                <a:gd name="T14" fmla="*/ 13 w 14"/>
                <a:gd name="T15" fmla="*/ 7 h 7"/>
                <a:gd name="T16" fmla="*/ 14 w 14"/>
                <a:gd name="T17" fmla="*/ 7 h 7"/>
                <a:gd name="T18" fmla="*/ 1 w 14"/>
                <a:gd name="T19"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7">
                  <a:moveTo>
                    <a:pt x="1" y="0"/>
                  </a:moveTo>
                  <a:cubicBezTo>
                    <a:pt x="1" y="0"/>
                    <a:pt x="1" y="0"/>
                    <a:pt x="1" y="0"/>
                  </a:cubicBezTo>
                  <a:cubicBezTo>
                    <a:pt x="0" y="4"/>
                    <a:pt x="0" y="4"/>
                    <a:pt x="0" y="4"/>
                  </a:cubicBezTo>
                  <a:cubicBezTo>
                    <a:pt x="1" y="4"/>
                    <a:pt x="1" y="4"/>
                    <a:pt x="1" y="4"/>
                  </a:cubicBezTo>
                  <a:cubicBezTo>
                    <a:pt x="1" y="2"/>
                    <a:pt x="1" y="1"/>
                    <a:pt x="1" y="1"/>
                  </a:cubicBezTo>
                  <a:cubicBezTo>
                    <a:pt x="1" y="1"/>
                    <a:pt x="1" y="1"/>
                    <a:pt x="1" y="1"/>
                  </a:cubicBezTo>
                  <a:cubicBezTo>
                    <a:pt x="2" y="1"/>
                    <a:pt x="3" y="2"/>
                    <a:pt x="4" y="2"/>
                  </a:cubicBezTo>
                  <a:cubicBezTo>
                    <a:pt x="13" y="7"/>
                    <a:pt x="13" y="7"/>
                    <a:pt x="13" y="7"/>
                  </a:cubicBezTo>
                  <a:cubicBezTo>
                    <a:pt x="14" y="7"/>
                    <a:pt x="14" y="7"/>
                    <a:pt x="14" y="7"/>
                  </a:cubicBezTo>
                  <a:cubicBezTo>
                    <a:pt x="1" y="0"/>
                    <a:pt x="1" y="0"/>
                    <a:pt x="1" y="0"/>
                  </a:cubicBezTo>
                  <a:close/>
                </a:path>
              </a:pathLst>
            </a:custGeom>
            <a:solidFill>
              <a:srgbClr val="F9FAF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6" name="Freeform 145">
              <a:extLst>
                <a:ext uri="{FF2B5EF4-FFF2-40B4-BE49-F238E27FC236}">
                  <a16:creationId xmlns:a16="http://schemas.microsoft.com/office/drawing/2014/main" id="{D32E8860-71AA-C948-9498-C0C5CB26CBF4}"/>
                </a:ext>
              </a:extLst>
            </p:cNvPr>
            <p:cNvSpPr>
              <a:spLocks/>
            </p:cNvSpPr>
            <p:nvPr/>
          </p:nvSpPr>
          <p:spPr bwMode="auto">
            <a:xfrm>
              <a:off x="18616049" y="5972123"/>
              <a:ext cx="52388" cy="26988"/>
            </a:xfrm>
            <a:custGeom>
              <a:avLst/>
              <a:gdLst>
                <a:gd name="T0" fmla="*/ 18 w 19"/>
                <a:gd name="T1" fmla="*/ 5 h 10"/>
                <a:gd name="T2" fmla="*/ 11 w 19"/>
                <a:gd name="T3" fmla="*/ 9 h 10"/>
                <a:gd name="T4" fmla="*/ 11 w 19"/>
                <a:gd name="T5" fmla="*/ 9 h 10"/>
                <a:gd name="T6" fmla="*/ 11 w 19"/>
                <a:gd name="T7" fmla="*/ 5 h 10"/>
                <a:gd name="T8" fmla="*/ 10 w 19"/>
                <a:gd name="T9" fmla="*/ 2 h 10"/>
                <a:gd name="T10" fmla="*/ 9 w 19"/>
                <a:gd name="T11" fmla="*/ 0 h 10"/>
                <a:gd name="T12" fmla="*/ 5 w 19"/>
                <a:gd name="T13" fmla="*/ 0 h 10"/>
                <a:gd name="T14" fmla="*/ 2 w 19"/>
                <a:gd name="T15" fmla="*/ 1 h 10"/>
                <a:gd name="T16" fmla="*/ 0 w 19"/>
                <a:gd name="T17" fmla="*/ 3 h 10"/>
                <a:gd name="T18" fmla="*/ 1 w 19"/>
                <a:gd name="T19" fmla="*/ 3 h 10"/>
                <a:gd name="T20" fmla="*/ 3 w 19"/>
                <a:gd name="T21" fmla="*/ 1 h 10"/>
                <a:gd name="T22" fmla="*/ 5 w 19"/>
                <a:gd name="T23" fmla="*/ 0 h 10"/>
                <a:gd name="T24" fmla="*/ 8 w 19"/>
                <a:gd name="T25" fmla="*/ 1 h 10"/>
                <a:gd name="T26" fmla="*/ 9 w 19"/>
                <a:gd name="T27" fmla="*/ 2 h 10"/>
                <a:gd name="T28" fmla="*/ 10 w 19"/>
                <a:gd name="T29" fmla="*/ 3 h 10"/>
                <a:gd name="T30" fmla="*/ 10 w 19"/>
                <a:gd name="T31" fmla="*/ 6 h 10"/>
                <a:gd name="T32" fmla="*/ 10 w 19"/>
                <a:gd name="T33" fmla="*/ 10 h 10"/>
                <a:gd name="T34" fmla="*/ 11 w 19"/>
                <a:gd name="T35" fmla="*/ 10 h 10"/>
                <a:gd name="T36" fmla="*/ 19 w 19"/>
                <a:gd name="T37" fmla="*/ 6 h 10"/>
                <a:gd name="T38" fmla="*/ 18 w 19"/>
                <a:gd name="T39" fmla="*/ 5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 h="10">
                  <a:moveTo>
                    <a:pt x="18" y="5"/>
                  </a:moveTo>
                  <a:cubicBezTo>
                    <a:pt x="11" y="9"/>
                    <a:pt x="11" y="9"/>
                    <a:pt x="11" y="9"/>
                  </a:cubicBezTo>
                  <a:cubicBezTo>
                    <a:pt x="11" y="9"/>
                    <a:pt x="11" y="9"/>
                    <a:pt x="11" y="9"/>
                  </a:cubicBezTo>
                  <a:cubicBezTo>
                    <a:pt x="11" y="5"/>
                    <a:pt x="11" y="5"/>
                    <a:pt x="11" y="5"/>
                  </a:cubicBezTo>
                  <a:cubicBezTo>
                    <a:pt x="11" y="4"/>
                    <a:pt x="11" y="3"/>
                    <a:pt x="10" y="2"/>
                  </a:cubicBezTo>
                  <a:cubicBezTo>
                    <a:pt x="10" y="2"/>
                    <a:pt x="10" y="1"/>
                    <a:pt x="9" y="0"/>
                  </a:cubicBezTo>
                  <a:cubicBezTo>
                    <a:pt x="8" y="0"/>
                    <a:pt x="7" y="0"/>
                    <a:pt x="5" y="0"/>
                  </a:cubicBezTo>
                  <a:cubicBezTo>
                    <a:pt x="4" y="0"/>
                    <a:pt x="3" y="0"/>
                    <a:pt x="2" y="1"/>
                  </a:cubicBezTo>
                  <a:cubicBezTo>
                    <a:pt x="1" y="1"/>
                    <a:pt x="0" y="2"/>
                    <a:pt x="0" y="3"/>
                  </a:cubicBezTo>
                  <a:cubicBezTo>
                    <a:pt x="1" y="3"/>
                    <a:pt x="1" y="3"/>
                    <a:pt x="1" y="3"/>
                  </a:cubicBezTo>
                  <a:cubicBezTo>
                    <a:pt x="1" y="2"/>
                    <a:pt x="2" y="2"/>
                    <a:pt x="3" y="1"/>
                  </a:cubicBezTo>
                  <a:cubicBezTo>
                    <a:pt x="4" y="1"/>
                    <a:pt x="4" y="0"/>
                    <a:pt x="5" y="0"/>
                  </a:cubicBezTo>
                  <a:cubicBezTo>
                    <a:pt x="6" y="0"/>
                    <a:pt x="7" y="1"/>
                    <a:pt x="8" y="1"/>
                  </a:cubicBezTo>
                  <a:cubicBezTo>
                    <a:pt x="8" y="1"/>
                    <a:pt x="9" y="2"/>
                    <a:pt x="9" y="2"/>
                  </a:cubicBezTo>
                  <a:cubicBezTo>
                    <a:pt x="9" y="2"/>
                    <a:pt x="10" y="3"/>
                    <a:pt x="10" y="3"/>
                  </a:cubicBezTo>
                  <a:cubicBezTo>
                    <a:pt x="10" y="4"/>
                    <a:pt x="10" y="5"/>
                    <a:pt x="10" y="6"/>
                  </a:cubicBezTo>
                  <a:cubicBezTo>
                    <a:pt x="10" y="10"/>
                    <a:pt x="10" y="10"/>
                    <a:pt x="10" y="10"/>
                  </a:cubicBezTo>
                  <a:cubicBezTo>
                    <a:pt x="11" y="10"/>
                    <a:pt x="11" y="10"/>
                    <a:pt x="11" y="10"/>
                  </a:cubicBezTo>
                  <a:cubicBezTo>
                    <a:pt x="19" y="6"/>
                    <a:pt x="19" y="6"/>
                    <a:pt x="19" y="6"/>
                  </a:cubicBezTo>
                  <a:cubicBezTo>
                    <a:pt x="18" y="5"/>
                    <a:pt x="18" y="5"/>
                    <a:pt x="18" y="5"/>
                  </a:cubicBezTo>
                  <a:close/>
                </a:path>
              </a:pathLst>
            </a:custGeom>
            <a:solidFill>
              <a:srgbClr val="F9FAF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7" name="Freeform 146">
              <a:extLst>
                <a:ext uri="{FF2B5EF4-FFF2-40B4-BE49-F238E27FC236}">
                  <a16:creationId xmlns:a16="http://schemas.microsoft.com/office/drawing/2014/main" id="{B1B50714-7E7A-8B4E-BBD2-04533BEE7752}"/>
                </a:ext>
              </a:extLst>
            </p:cNvPr>
            <p:cNvSpPr>
              <a:spLocks/>
            </p:cNvSpPr>
            <p:nvPr/>
          </p:nvSpPr>
          <p:spPr bwMode="auto">
            <a:xfrm>
              <a:off x="18968474" y="6648398"/>
              <a:ext cx="146050" cy="77788"/>
            </a:xfrm>
            <a:custGeom>
              <a:avLst/>
              <a:gdLst>
                <a:gd name="T0" fmla="*/ 26 w 53"/>
                <a:gd name="T1" fmla="*/ 0 h 28"/>
                <a:gd name="T2" fmla="*/ 9 w 53"/>
                <a:gd name="T3" fmla="*/ 4 h 28"/>
                <a:gd name="T4" fmla="*/ 9 w 53"/>
                <a:gd name="T5" fmla="*/ 24 h 28"/>
                <a:gd name="T6" fmla="*/ 26 w 53"/>
                <a:gd name="T7" fmla="*/ 28 h 28"/>
                <a:gd name="T8" fmla="*/ 43 w 53"/>
                <a:gd name="T9" fmla="*/ 24 h 28"/>
                <a:gd name="T10" fmla="*/ 43 w 53"/>
                <a:gd name="T11" fmla="*/ 4 h 28"/>
                <a:gd name="T12" fmla="*/ 26 w 53"/>
                <a:gd name="T13" fmla="*/ 0 h 28"/>
              </a:gdLst>
              <a:ahLst/>
              <a:cxnLst>
                <a:cxn ang="0">
                  <a:pos x="T0" y="T1"/>
                </a:cxn>
                <a:cxn ang="0">
                  <a:pos x="T2" y="T3"/>
                </a:cxn>
                <a:cxn ang="0">
                  <a:pos x="T4" y="T5"/>
                </a:cxn>
                <a:cxn ang="0">
                  <a:pos x="T6" y="T7"/>
                </a:cxn>
                <a:cxn ang="0">
                  <a:pos x="T8" y="T9"/>
                </a:cxn>
                <a:cxn ang="0">
                  <a:pos x="T10" y="T11"/>
                </a:cxn>
                <a:cxn ang="0">
                  <a:pos x="T12" y="T13"/>
                </a:cxn>
              </a:cxnLst>
              <a:rect l="0" t="0" r="r" b="b"/>
              <a:pathLst>
                <a:path w="53" h="28">
                  <a:moveTo>
                    <a:pt x="26" y="0"/>
                  </a:moveTo>
                  <a:cubicBezTo>
                    <a:pt x="20" y="0"/>
                    <a:pt x="14" y="1"/>
                    <a:pt x="9" y="4"/>
                  </a:cubicBezTo>
                  <a:cubicBezTo>
                    <a:pt x="0" y="10"/>
                    <a:pt x="0" y="18"/>
                    <a:pt x="9" y="24"/>
                  </a:cubicBezTo>
                  <a:cubicBezTo>
                    <a:pt x="14" y="27"/>
                    <a:pt x="20" y="28"/>
                    <a:pt x="26" y="28"/>
                  </a:cubicBezTo>
                  <a:cubicBezTo>
                    <a:pt x="32" y="28"/>
                    <a:pt x="39" y="27"/>
                    <a:pt x="43" y="24"/>
                  </a:cubicBezTo>
                  <a:cubicBezTo>
                    <a:pt x="53" y="18"/>
                    <a:pt x="53" y="10"/>
                    <a:pt x="43" y="4"/>
                  </a:cubicBezTo>
                  <a:cubicBezTo>
                    <a:pt x="39" y="1"/>
                    <a:pt x="32" y="0"/>
                    <a:pt x="26" y="0"/>
                  </a:cubicBezTo>
                </a:path>
              </a:pathLst>
            </a:custGeom>
            <a:solidFill>
              <a:srgbClr val="140F4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8" name="Freeform 147">
              <a:extLst>
                <a:ext uri="{FF2B5EF4-FFF2-40B4-BE49-F238E27FC236}">
                  <a16:creationId xmlns:a16="http://schemas.microsoft.com/office/drawing/2014/main" id="{75386100-AADD-B649-AF08-299889B040C1}"/>
                </a:ext>
              </a:extLst>
            </p:cNvPr>
            <p:cNvSpPr>
              <a:spLocks/>
            </p:cNvSpPr>
            <p:nvPr/>
          </p:nvSpPr>
          <p:spPr bwMode="auto">
            <a:xfrm>
              <a:off x="19043087" y="6689673"/>
              <a:ext cx="6350" cy="3175"/>
            </a:xfrm>
            <a:custGeom>
              <a:avLst/>
              <a:gdLst>
                <a:gd name="T0" fmla="*/ 1 w 2"/>
                <a:gd name="T1" fmla="*/ 0 h 1"/>
                <a:gd name="T2" fmla="*/ 1 w 2"/>
                <a:gd name="T3" fmla="*/ 1 h 1"/>
                <a:gd name="T4" fmla="*/ 2 w 2"/>
                <a:gd name="T5" fmla="*/ 1 h 1"/>
                <a:gd name="T6" fmla="*/ 2 w 2"/>
                <a:gd name="T7" fmla="*/ 0 h 1"/>
                <a:gd name="T8" fmla="*/ 1 w 2"/>
                <a:gd name="T9" fmla="*/ 0 h 1"/>
              </a:gdLst>
              <a:ahLst/>
              <a:cxnLst>
                <a:cxn ang="0">
                  <a:pos x="T0" y="T1"/>
                </a:cxn>
                <a:cxn ang="0">
                  <a:pos x="T2" y="T3"/>
                </a:cxn>
                <a:cxn ang="0">
                  <a:pos x="T4" y="T5"/>
                </a:cxn>
                <a:cxn ang="0">
                  <a:pos x="T6" y="T7"/>
                </a:cxn>
                <a:cxn ang="0">
                  <a:pos x="T8" y="T9"/>
                </a:cxn>
              </a:cxnLst>
              <a:rect l="0" t="0" r="r" b="b"/>
              <a:pathLst>
                <a:path w="2" h="1">
                  <a:moveTo>
                    <a:pt x="1" y="0"/>
                  </a:moveTo>
                  <a:cubicBezTo>
                    <a:pt x="0" y="0"/>
                    <a:pt x="0" y="0"/>
                    <a:pt x="1" y="1"/>
                  </a:cubicBezTo>
                  <a:cubicBezTo>
                    <a:pt x="1" y="1"/>
                    <a:pt x="2" y="1"/>
                    <a:pt x="2" y="1"/>
                  </a:cubicBezTo>
                  <a:cubicBezTo>
                    <a:pt x="2" y="0"/>
                    <a:pt x="2" y="0"/>
                    <a:pt x="2" y="0"/>
                  </a:cubicBezTo>
                  <a:cubicBezTo>
                    <a:pt x="2" y="0"/>
                    <a:pt x="1" y="0"/>
                    <a:pt x="1"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9" name="Freeform 148">
              <a:extLst>
                <a:ext uri="{FF2B5EF4-FFF2-40B4-BE49-F238E27FC236}">
                  <a16:creationId xmlns:a16="http://schemas.microsoft.com/office/drawing/2014/main" id="{3C164B88-21B1-E244-A9C2-75DA926B0C47}"/>
                </a:ext>
              </a:extLst>
            </p:cNvPr>
            <p:cNvSpPr>
              <a:spLocks noEditPoints="1"/>
            </p:cNvSpPr>
            <p:nvPr/>
          </p:nvSpPr>
          <p:spPr bwMode="auto">
            <a:xfrm>
              <a:off x="19001812" y="6665860"/>
              <a:ext cx="69850" cy="38100"/>
            </a:xfrm>
            <a:custGeom>
              <a:avLst/>
              <a:gdLst>
                <a:gd name="T0" fmla="*/ 0 w 25"/>
                <a:gd name="T1" fmla="*/ 5 h 14"/>
                <a:gd name="T2" fmla="*/ 2 w 25"/>
                <a:gd name="T3" fmla="*/ 6 h 14"/>
                <a:gd name="T4" fmla="*/ 2 w 25"/>
                <a:gd name="T5" fmla="*/ 6 h 14"/>
                <a:gd name="T6" fmla="*/ 9 w 25"/>
                <a:gd name="T7" fmla="*/ 7 h 14"/>
                <a:gd name="T8" fmla="*/ 9 w 25"/>
                <a:gd name="T9" fmla="*/ 7 h 14"/>
                <a:gd name="T10" fmla="*/ 20 w 25"/>
                <a:gd name="T11" fmla="*/ 14 h 14"/>
                <a:gd name="T12" fmla="*/ 23 w 25"/>
                <a:gd name="T13" fmla="*/ 14 h 14"/>
                <a:gd name="T14" fmla="*/ 24 w 25"/>
                <a:gd name="T15" fmla="*/ 13 h 14"/>
                <a:gd name="T16" fmla="*/ 24 w 25"/>
                <a:gd name="T17" fmla="*/ 12 h 14"/>
                <a:gd name="T18" fmla="*/ 13 w 25"/>
                <a:gd name="T19" fmla="*/ 5 h 14"/>
                <a:gd name="T20" fmla="*/ 13 w 25"/>
                <a:gd name="T21" fmla="*/ 5 h 14"/>
                <a:gd name="T22" fmla="*/ 11 w 25"/>
                <a:gd name="T23" fmla="*/ 1 h 14"/>
                <a:gd name="T24" fmla="*/ 10 w 25"/>
                <a:gd name="T25" fmla="*/ 1 h 14"/>
                <a:gd name="T26" fmla="*/ 11 w 25"/>
                <a:gd name="T27" fmla="*/ 1 h 14"/>
                <a:gd name="T28" fmla="*/ 9 w 25"/>
                <a:gd name="T29" fmla="*/ 0 h 14"/>
                <a:gd name="T30" fmla="*/ 0 w 25"/>
                <a:gd name="T31" fmla="*/ 5 h 14"/>
                <a:gd name="T32" fmla="*/ 17 w 25"/>
                <a:gd name="T33" fmla="*/ 9 h 14"/>
                <a:gd name="T34" fmla="*/ 17 w 25"/>
                <a:gd name="T35" fmla="*/ 10 h 14"/>
                <a:gd name="T36" fmla="*/ 15 w 25"/>
                <a:gd name="T37" fmla="*/ 10 h 14"/>
                <a:gd name="T38" fmla="*/ 13 w 25"/>
                <a:gd name="T39" fmla="*/ 8 h 14"/>
                <a:gd name="T40" fmla="*/ 13 w 25"/>
                <a:gd name="T41" fmla="*/ 7 h 14"/>
                <a:gd name="T42" fmla="*/ 15 w 25"/>
                <a:gd name="T43" fmla="*/ 7 h 14"/>
                <a:gd name="T44" fmla="*/ 17 w 25"/>
                <a:gd name="T45"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 h="14">
                  <a:moveTo>
                    <a:pt x="0" y="5"/>
                  </a:moveTo>
                  <a:cubicBezTo>
                    <a:pt x="2" y="6"/>
                    <a:pt x="2" y="6"/>
                    <a:pt x="2" y="6"/>
                  </a:cubicBezTo>
                  <a:cubicBezTo>
                    <a:pt x="2" y="6"/>
                    <a:pt x="2" y="6"/>
                    <a:pt x="2" y="6"/>
                  </a:cubicBezTo>
                  <a:cubicBezTo>
                    <a:pt x="4" y="7"/>
                    <a:pt x="6" y="7"/>
                    <a:pt x="9" y="7"/>
                  </a:cubicBezTo>
                  <a:cubicBezTo>
                    <a:pt x="9" y="7"/>
                    <a:pt x="9" y="7"/>
                    <a:pt x="9" y="7"/>
                  </a:cubicBezTo>
                  <a:cubicBezTo>
                    <a:pt x="20" y="14"/>
                    <a:pt x="20" y="14"/>
                    <a:pt x="20" y="14"/>
                  </a:cubicBezTo>
                  <a:cubicBezTo>
                    <a:pt x="21" y="14"/>
                    <a:pt x="22" y="14"/>
                    <a:pt x="23" y="14"/>
                  </a:cubicBezTo>
                  <a:cubicBezTo>
                    <a:pt x="24" y="13"/>
                    <a:pt x="24" y="13"/>
                    <a:pt x="24" y="13"/>
                  </a:cubicBezTo>
                  <a:cubicBezTo>
                    <a:pt x="25" y="13"/>
                    <a:pt x="25" y="12"/>
                    <a:pt x="24" y="12"/>
                  </a:cubicBezTo>
                  <a:cubicBezTo>
                    <a:pt x="13" y="5"/>
                    <a:pt x="13" y="5"/>
                    <a:pt x="13" y="5"/>
                  </a:cubicBezTo>
                  <a:cubicBezTo>
                    <a:pt x="13" y="5"/>
                    <a:pt x="13" y="5"/>
                    <a:pt x="13" y="5"/>
                  </a:cubicBezTo>
                  <a:cubicBezTo>
                    <a:pt x="13" y="3"/>
                    <a:pt x="13" y="2"/>
                    <a:pt x="11" y="1"/>
                  </a:cubicBezTo>
                  <a:cubicBezTo>
                    <a:pt x="10" y="1"/>
                    <a:pt x="10" y="1"/>
                    <a:pt x="10" y="1"/>
                  </a:cubicBezTo>
                  <a:cubicBezTo>
                    <a:pt x="10" y="1"/>
                    <a:pt x="11" y="1"/>
                    <a:pt x="11" y="1"/>
                  </a:cubicBezTo>
                  <a:cubicBezTo>
                    <a:pt x="9" y="0"/>
                    <a:pt x="9" y="0"/>
                    <a:pt x="9" y="0"/>
                  </a:cubicBezTo>
                  <a:lnTo>
                    <a:pt x="0" y="5"/>
                  </a:lnTo>
                  <a:close/>
                  <a:moveTo>
                    <a:pt x="17" y="9"/>
                  </a:moveTo>
                  <a:cubicBezTo>
                    <a:pt x="18" y="9"/>
                    <a:pt x="18" y="9"/>
                    <a:pt x="17" y="10"/>
                  </a:cubicBezTo>
                  <a:cubicBezTo>
                    <a:pt x="17" y="10"/>
                    <a:pt x="16" y="10"/>
                    <a:pt x="15" y="10"/>
                  </a:cubicBezTo>
                  <a:cubicBezTo>
                    <a:pt x="13" y="8"/>
                    <a:pt x="13" y="8"/>
                    <a:pt x="13" y="8"/>
                  </a:cubicBezTo>
                  <a:cubicBezTo>
                    <a:pt x="12" y="8"/>
                    <a:pt x="12" y="7"/>
                    <a:pt x="13" y="7"/>
                  </a:cubicBezTo>
                  <a:cubicBezTo>
                    <a:pt x="13" y="7"/>
                    <a:pt x="14" y="7"/>
                    <a:pt x="15" y="7"/>
                  </a:cubicBezTo>
                  <a:lnTo>
                    <a:pt x="17" y="9"/>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0" name="Freeform 149">
              <a:extLst>
                <a:ext uri="{FF2B5EF4-FFF2-40B4-BE49-F238E27FC236}">
                  <a16:creationId xmlns:a16="http://schemas.microsoft.com/office/drawing/2014/main" id="{F9F776BC-9C2F-EF42-B13F-58A1849751CD}"/>
                </a:ext>
              </a:extLst>
            </p:cNvPr>
            <p:cNvSpPr>
              <a:spLocks/>
            </p:cNvSpPr>
            <p:nvPr/>
          </p:nvSpPr>
          <p:spPr bwMode="auto">
            <a:xfrm>
              <a:off x="19311374" y="6453135"/>
              <a:ext cx="146050" cy="74613"/>
            </a:xfrm>
            <a:custGeom>
              <a:avLst/>
              <a:gdLst>
                <a:gd name="T0" fmla="*/ 27 w 53"/>
                <a:gd name="T1" fmla="*/ 0 h 27"/>
                <a:gd name="T2" fmla="*/ 10 w 53"/>
                <a:gd name="T3" fmla="*/ 4 h 27"/>
                <a:gd name="T4" fmla="*/ 10 w 53"/>
                <a:gd name="T5" fmla="*/ 23 h 27"/>
                <a:gd name="T6" fmla="*/ 27 w 53"/>
                <a:gd name="T7" fmla="*/ 27 h 27"/>
                <a:gd name="T8" fmla="*/ 44 w 53"/>
                <a:gd name="T9" fmla="*/ 23 h 27"/>
                <a:gd name="T10" fmla="*/ 44 w 53"/>
                <a:gd name="T11" fmla="*/ 4 h 27"/>
                <a:gd name="T12" fmla="*/ 27 w 53"/>
                <a:gd name="T13" fmla="*/ 0 h 27"/>
              </a:gdLst>
              <a:ahLst/>
              <a:cxnLst>
                <a:cxn ang="0">
                  <a:pos x="T0" y="T1"/>
                </a:cxn>
                <a:cxn ang="0">
                  <a:pos x="T2" y="T3"/>
                </a:cxn>
                <a:cxn ang="0">
                  <a:pos x="T4" y="T5"/>
                </a:cxn>
                <a:cxn ang="0">
                  <a:pos x="T6" y="T7"/>
                </a:cxn>
                <a:cxn ang="0">
                  <a:pos x="T8" y="T9"/>
                </a:cxn>
                <a:cxn ang="0">
                  <a:pos x="T10" y="T11"/>
                </a:cxn>
                <a:cxn ang="0">
                  <a:pos x="T12" y="T13"/>
                </a:cxn>
              </a:cxnLst>
              <a:rect l="0" t="0" r="r" b="b"/>
              <a:pathLst>
                <a:path w="53" h="27">
                  <a:moveTo>
                    <a:pt x="27" y="0"/>
                  </a:moveTo>
                  <a:cubicBezTo>
                    <a:pt x="21" y="0"/>
                    <a:pt x="14" y="1"/>
                    <a:pt x="10" y="4"/>
                  </a:cubicBezTo>
                  <a:cubicBezTo>
                    <a:pt x="0" y="9"/>
                    <a:pt x="0" y="18"/>
                    <a:pt x="10" y="23"/>
                  </a:cubicBezTo>
                  <a:cubicBezTo>
                    <a:pt x="14" y="26"/>
                    <a:pt x="21" y="27"/>
                    <a:pt x="27" y="27"/>
                  </a:cubicBezTo>
                  <a:cubicBezTo>
                    <a:pt x="33" y="27"/>
                    <a:pt x="39" y="26"/>
                    <a:pt x="44" y="23"/>
                  </a:cubicBezTo>
                  <a:cubicBezTo>
                    <a:pt x="53" y="18"/>
                    <a:pt x="53" y="9"/>
                    <a:pt x="44" y="4"/>
                  </a:cubicBezTo>
                  <a:cubicBezTo>
                    <a:pt x="39" y="1"/>
                    <a:pt x="33" y="0"/>
                    <a:pt x="27" y="0"/>
                  </a:cubicBezTo>
                </a:path>
              </a:pathLst>
            </a:custGeom>
            <a:solidFill>
              <a:srgbClr val="261E5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1" name="Freeform 150">
              <a:extLst>
                <a:ext uri="{FF2B5EF4-FFF2-40B4-BE49-F238E27FC236}">
                  <a16:creationId xmlns:a16="http://schemas.microsoft.com/office/drawing/2014/main" id="{143B2C47-7622-7F4C-9520-C1970186B669}"/>
                </a:ext>
              </a:extLst>
            </p:cNvPr>
            <p:cNvSpPr>
              <a:spLocks noEditPoints="1"/>
            </p:cNvSpPr>
            <p:nvPr/>
          </p:nvSpPr>
          <p:spPr bwMode="auto">
            <a:xfrm>
              <a:off x="19355824" y="6472185"/>
              <a:ext cx="65088" cy="38100"/>
            </a:xfrm>
            <a:custGeom>
              <a:avLst/>
              <a:gdLst>
                <a:gd name="T0" fmla="*/ 9 w 24"/>
                <a:gd name="T1" fmla="*/ 6 h 14"/>
                <a:gd name="T2" fmla="*/ 9 w 24"/>
                <a:gd name="T3" fmla="*/ 8 h 14"/>
                <a:gd name="T4" fmla="*/ 14 w 24"/>
                <a:gd name="T5" fmla="*/ 8 h 14"/>
                <a:gd name="T6" fmla="*/ 14 w 24"/>
                <a:gd name="T7" fmla="*/ 6 h 14"/>
                <a:gd name="T8" fmla="*/ 9 w 24"/>
                <a:gd name="T9" fmla="*/ 6 h 14"/>
                <a:gd name="T10" fmla="*/ 13 w 24"/>
                <a:gd name="T11" fmla="*/ 1 h 14"/>
                <a:gd name="T12" fmla="*/ 11 w 24"/>
                <a:gd name="T13" fmla="*/ 2 h 14"/>
                <a:gd name="T14" fmla="*/ 10 w 24"/>
                <a:gd name="T15" fmla="*/ 2 h 14"/>
                <a:gd name="T16" fmla="*/ 8 w 24"/>
                <a:gd name="T17" fmla="*/ 1 h 14"/>
                <a:gd name="T18" fmla="*/ 7 w 24"/>
                <a:gd name="T19" fmla="*/ 1 h 14"/>
                <a:gd name="T20" fmla="*/ 2 w 24"/>
                <a:gd name="T21" fmla="*/ 4 h 14"/>
                <a:gd name="T22" fmla="*/ 2 w 24"/>
                <a:gd name="T23" fmla="*/ 5 h 14"/>
                <a:gd name="T24" fmla="*/ 3 w 24"/>
                <a:gd name="T25" fmla="*/ 6 h 14"/>
                <a:gd name="T26" fmla="*/ 3 w 24"/>
                <a:gd name="T27" fmla="*/ 7 h 14"/>
                <a:gd name="T28" fmla="*/ 1 w 24"/>
                <a:gd name="T29" fmla="*/ 8 h 14"/>
                <a:gd name="T30" fmla="*/ 1 w 24"/>
                <a:gd name="T31" fmla="*/ 10 h 14"/>
                <a:gd name="T32" fmla="*/ 8 w 24"/>
                <a:gd name="T33" fmla="*/ 14 h 14"/>
                <a:gd name="T34" fmla="*/ 11 w 24"/>
                <a:gd name="T35" fmla="*/ 14 h 14"/>
                <a:gd name="T36" fmla="*/ 23 w 24"/>
                <a:gd name="T37" fmla="*/ 7 h 14"/>
                <a:gd name="T38" fmla="*/ 23 w 24"/>
                <a:gd name="T39" fmla="*/ 5 h 14"/>
                <a:gd name="T40" fmla="*/ 16 w 24"/>
                <a:gd name="T41" fmla="*/ 1 h 14"/>
                <a:gd name="T42" fmla="*/ 13 w 24"/>
                <a:gd name="T43" fmla="*/ 1 h 14"/>
                <a:gd name="T44" fmla="*/ 16 w 24"/>
                <a:gd name="T45" fmla="*/ 9 h 14"/>
                <a:gd name="T46" fmla="*/ 8 w 24"/>
                <a:gd name="T47" fmla="*/ 9 h 14"/>
                <a:gd name="T48" fmla="*/ 8 w 24"/>
                <a:gd name="T49" fmla="*/ 5 h 14"/>
                <a:gd name="T50" fmla="*/ 16 w 24"/>
                <a:gd name="T51" fmla="*/ 5 h 14"/>
                <a:gd name="T52" fmla="*/ 16 w 24"/>
                <a:gd name="T53" fmla="*/ 9 h 14"/>
                <a:gd name="T54" fmla="*/ 15 w 24"/>
                <a:gd name="T55" fmla="*/ 3 h 14"/>
                <a:gd name="T56" fmla="*/ 14 w 24"/>
                <a:gd name="T57" fmla="*/ 3 h 14"/>
                <a:gd name="T58" fmla="*/ 14 w 24"/>
                <a:gd name="T59" fmla="*/ 2 h 14"/>
                <a:gd name="T60" fmla="*/ 15 w 24"/>
                <a:gd name="T61" fmla="*/ 2 h 14"/>
                <a:gd name="T62" fmla="*/ 15 w 24"/>
                <a:gd name="T63"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4" h="14">
                  <a:moveTo>
                    <a:pt x="9" y="6"/>
                  </a:moveTo>
                  <a:cubicBezTo>
                    <a:pt x="8" y="6"/>
                    <a:pt x="8" y="8"/>
                    <a:pt x="9" y="8"/>
                  </a:cubicBezTo>
                  <a:cubicBezTo>
                    <a:pt x="11" y="9"/>
                    <a:pt x="13" y="9"/>
                    <a:pt x="14" y="8"/>
                  </a:cubicBezTo>
                  <a:cubicBezTo>
                    <a:pt x="15" y="8"/>
                    <a:pt x="15" y="6"/>
                    <a:pt x="14" y="6"/>
                  </a:cubicBezTo>
                  <a:cubicBezTo>
                    <a:pt x="13" y="5"/>
                    <a:pt x="11" y="5"/>
                    <a:pt x="9" y="6"/>
                  </a:cubicBezTo>
                  <a:close/>
                  <a:moveTo>
                    <a:pt x="13" y="1"/>
                  </a:moveTo>
                  <a:cubicBezTo>
                    <a:pt x="11" y="2"/>
                    <a:pt x="11" y="2"/>
                    <a:pt x="11" y="2"/>
                  </a:cubicBezTo>
                  <a:cubicBezTo>
                    <a:pt x="10" y="2"/>
                    <a:pt x="10" y="2"/>
                    <a:pt x="10" y="2"/>
                  </a:cubicBezTo>
                  <a:cubicBezTo>
                    <a:pt x="8" y="1"/>
                    <a:pt x="8" y="1"/>
                    <a:pt x="8" y="1"/>
                  </a:cubicBezTo>
                  <a:cubicBezTo>
                    <a:pt x="7" y="1"/>
                    <a:pt x="7" y="1"/>
                    <a:pt x="7" y="1"/>
                  </a:cubicBezTo>
                  <a:cubicBezTo>
                    <a:pt x="2" y="4"/>
                    <a:pt x="2" y="4"/>
                    <a:pt x="2" y="4"/>
                  </a:cubicBezTo>
                  <a:cubicBezTo>
                    <a:pt x="2" y="5"/>
                    <a:pt x="2" y="5"/>
                    <a:pt x="2" y="5"/>
                  </a:cubicBezTo>
                  <a:cubicBezTo>
                    <a:pt x="3" y="6"/>
                    <a:pt x="3" y="6"/>
                    <a:pt x="3" y="6"/>
                  </a:cubicBezTo>
                  <a:cubicBezTo>
                    <a:pt x="3" y="7"/>
                    <a:pt x="3" y="7"/>
                    <a:pt x="3" y="7"/>
                  </a:cubicBezTo>
                  <a:cubicBezTo>
                    <a:pt x="1" y="8"/>
                    <a:pt x="1" y="8"/>
                    <a:pt x="1" y="8"/>
                  </a:cubicBezTo>
                  <a:cubicBezTo>
                    <a:pt x="0" y="8"/>
                    <a:pt x="0" y="9"/>
                    <a:pt x="1" y="10"/>
                  </a:cubicBezTo>
                  <a:cubicBezTo>
                    <a:pt x="8" y="14"/>
                    <a:pt x="8" y="14"/>
                    <a:pt x="8" y="14"/>
                  </a:cubicBezTo>
                  <a:cubicBezTo>
                    <a:pt x="9" y="14"/>
                    <a:pt x="10" y="14"/>
                    <a:pt x="11" y="14"/>
                  </a:cubicBezTo>
                  <a:cubicBezTo>
                    <a:pt x="23" y="7"/>
                    <a:pt x="23" y="7"/>
                    <a:pt x="23" y="7"/>
                  </a:cubicBezTo>
                  <a:cubicBezTo>
                    <a:pt x="24" y="6"/>
                    <a:pt x="24" y="5"/>
                    <a:pt x="23" y="5"/>
                  </a:cubicBezTo>
                  <a:cubicBezTo>
                    <a:pt x="16" y="1"/>
                    <a:pt x="16" y="1"/>
                    <a:pt x="16" y="1"/>
                  </a:cubicBezTo>
                  <a:cubicBezTo>
                    <a:pt x="15" y="0"/>
                    <a:pt x="14" y="0"/>
                    <a:pt x="13" y="1"/>
                  </a:cubicBezTo>
                  <a:close/>
                  <a:moveTo>
                    <a:pt x="16" y="9"/>
                  </a:moveTo>
                  <a:cubicBezTo>
                    <a:pt x="13" y="10"/>
                    <a:pt x="10" y="10"/>
                    <a:pt x="8" y="9"/>
                  </a:cubicBezTo>
                  <a:cubicBezTo>
                    <a:pt x="6" y="8"/>
                    <a:pt x="6" y="6"/>
                    <a:pt x="8" y="5"/>
                  </a:cubicBezTo>
                  <a:cubicBezTo>
                    <a:pt x="10" y="4"/>
                    <a:pt x="13" y="4"/>
                    <a:pt x="16" y="5"/>
                  </a:cubicBezTo>
                  <a:cubicBezTo>
                    <a:pt x="18" y="6"/>
                    <a:pt x="18" y="8"/>
                    <a:pt x="16" y="9"/>
                  </a:cubicBezTo>
                  <a:close/>
                  <a:moveTo>
                    <a:pt x="15" y="3"/>
                  </a:moveTo>
                  <a:cubicBezTo>
                    <a:pt x="14" y="3"/>
                    <a:pt x="14" y="3"/>
                    <a:pt x="14" y="3"/>
                  </a:cubicBezTo>
                  <a:cubicBezTo>
                    <a:pt x="14" y="2"/>
                    <a:pt x="14" y="2"/>
                    <a:pt x="14" y="2"/>
                  </a:cubicBezTo>
                  <a:cubicBezTo>
                    <a:pt x="15" y="2"/>
                    <a:pt x="15" y="2"/>
                    <a:pt x="15" y="2"/>
                  </a:cubicBezTo>
                  <a:lnTo>
                    <a:pt x="15" y="3"/>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2" name="Freeform 151">
              <a:extLst>
                <a:ext uri="{FF2B5EF4-FFF2-40B4-BE49-F238E27FC236}">
                  <a16:creationId xmlns:a16="http://schemas.microsoft.com/office/drawing/2014/main" id="{7F9AA185-1965-814C-9031-F471DC0C0992}"/>
                </a:ext>
              </a:extLst>
            </p:cNvPr>
            <p:cNvSpPr>
              <a:spLocks/>
            </p:cNvSpPr>
            <p:nvPr/>
          </p:nvSpPr>
          <p:spPr bwMode="auto">
            <a:xfrm>
              <a:off x="18149324" y="5707010"/>
              <a:ext cx="19050" cy="11113"/>
            </a:xfrm>
            <a:custGeom>
              <a:avLst/>
              <a:gdLst>
                <a:gd name="T0" fmla="*/ 12 w 12"/>
                <a:gd name="T1" fmla="*/ 5 h 7"/>
                <a:gd name="T2" fmla="*/ 12 w 12"/>
                <a:gd name="T3" fmla="*/ 5 h 7"/>
                <a:gd name="T4" fmla="*/ 11 w 12"/>
                <a:gd name="T5" fmla="*/ 7 h 7"/>
                <a:gd name="T6" fmla="*/ 11 w 12"/>
                <a:gd name="T7" fmla="*/ 7 h 7"/>
                <a:gd name="T8" fmla="*/ 0 w 12"/>
                <a:gd name="T9" fmla="*/ 2 h 7"/>
                <a:gd name="T10" fmla="*/ 0 w 12"/>
                <a:gd name="T11" fmla="*/ 2 h 7"/>
                <a:gd name="T12" fmla="*/ 2 w 12"/>
                <a:gd name="T13" fmla="*/ 0 h 7"/>
                <a:gd name="T14" fmla="*/ 4 w 12"/>
                <a:gd name="T15" fmla="*/ 0 h 7"/>
                <a:gd name="T16" fmla="*/ 12 w 12"/>
                <a:gd name="T17"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7">
                  <a:moveTo>
                    <a:pt x="12" y="5"/>
                  </a:moveTo>
                  <a:lnTo>
                    <a:pt x="12" y="5"/>
                  </a:lnTo>
                  <a:lnTo>
                    <a:pt x="11" y="7"/>
                  </a:lnTo>
                  <a:lnTo>
                    <a:pt x="11" y="7"/>
                  </a:lnTo>
                  <a:lnTo>
                    <a:pt x="0" y="2"/>
                  </a:lnTo>
                  <a:lnTo>
                    <a:pt x="0" y="2"/>
                  </a:lnTo>
                  <a:lnTo>
                    <a:pt x="2" y="0"/>
                  </a:lnTo>
                  <a:lnTo>
                    <a:pt x="4" y="0"/>
                  </a:lnTo>
                  <a:lnTo>
                    <a:pt x="12" y="5"/>
                  </a:lnTo>
                  <a:close/>
                </a:path>
              </a:pathLst>
            </a:custGeom>
            <a:solidFill>
              <a:srgbClr val="FCFCF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3" name="Freeform 152">
              <a:extLst>
                <a:ext uri="{FF2B5EF4-FFF2-40B4-BE49-F238E27FC236}">
                  <a16:creationId xmlns:a16="http://schemas.microsoft.com/office/drawing/2014/main" id="{E802D0BF-03DD-614B-A900-3788C021040C}"/>
                </a:ext>
              </a:extLst>
            </p:cNvPr>
            <p:cNvSpPr>
              <a:spLocks/>
            </p:cNvSpPr>
            <p:nvPr/>
          </p:nvSpPr>
          <p:spPr bwMode="auto">
            <a:xfrm>
              <a:off x="18146149" y="5711773"/>
              <a:ext cx="14288" cy="9525"/>
            </a:xfrm>
            <a:custGeom>
              <a:avLst/>
              <a:gdLst>
                <a:gd name="T0" fmla="*/ 9 w 9"/>
                <a:gd name="T1" fmla="*/ 4 h 6"/>
                <a:gd name="T2" fmla="*/ 9 w 9"/>
                <a:gd name="T3" fmla="*/ 6 h 6"/>
                <a:gd name="T4" fmla="*/ 9 w 9"/>
                <a:gd name="T5" fmla="*/ 6 h 6"/>
                <a:gd name="T6" fmla="*/ 7 w 9"/>
                <a:gd name="T7" fmla="*/ 6 h 6"/>
                <a:gd name="T8" fmla="*/ 0 w 9"/>
                <a:gd name="T9" fmla="*/ 2 h 6"/>
                <a:gd name="T10" fmla="*/ 0 w 9"/>
                <a:gd name="T11" fmla="*/ 2 h 6"/>
                <a:gd name="T12" fmla="*/ 2 w 9"/>
                <a:gd name="T13" fmla="*/ 0 h 6"/>
                <a:gd name="T14" fmla="*/ 4 w 9"/>
                <a:gd name="T15" fmla="*/ 0 h 6"/>
                <a:gd name="T16" fmla="*/ 9 w 9"/>
                <a:gd name="T17" fmla="*/ 4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6">
                  <a:moveTo>
                    <a:pt x="9" y="4"/>
                  </a:moveTo>
                  <a:lnTo>
                    <a:pt x="9" y="6"/>
                  </a:lnTo>
                  <a:lnTo>
                    <a:pt x="9" y="6"/>
                  </a:lnTo>
                  <a:lnTo>
                    <a:pt x="7" y="6"/>
                  </a:lnTo>
                  <a:lnTo>
                    <a:pt x="0" y="2"/>
                  </a:lnTo>
                  <a:lnTo>
                    <a:pt x="0" y="2"/>
                  </a:lnTo>
                  <a:lnTo>
                    <a:pt x="2" y="0"/>
                  </a:lnTo>
                  <a:lnTo>
                    <a:pt x="4" y="0"/>
                  </a:lnTo>
                  <a:lnTo>
                    <a:pt x="9" y="4"/>
                  </a:lnTo>
                  <a:close/>
                </a:path>
              </a:pathLst>
            </a:custGeom>
            <a:solidFill>
              <a:srgbClr val="FCFCF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4" name="Freeform 153">
              <a:extLst>
                <a:ext uri="{FF2B5EF4-FFF2-40B4-BE49-F238E27FC236}">
                  <a16:creationId xmlns:a16="http://schemas.microsoft.com/office/drawing/2014/main" id="{F3EB3179-BA31-2945-A1AB-52450329BB1E}"/>
                </a:ext>
              </a:extLst>
            </p:cNvPr>
            <p:cNvSpPr>
              <a:spLocks/>
            </p:cNvSpPr>
            <p:nvPr/>
          </p:nvSpPr>
          <p:spPr bwMode="auto">
            <a:xfrm>
              <a:off x="18144562" y="5718123"/>
              <a:ext cx="11113" cy="7938"/>
            </a:xfrm>
            <a:custGeom>
              <a:avLst/>
              <a:gdLst>
                <a:gd name="T0" fmla="*/ 7 w 7"/>
                <a:gd name="T1" fmla="*/ 3 h 5"/>
                <a:gd name="T2" fmla="*/ 7 w 7"/>
                <a:gd name="T3" fmla="*/ 3 h 5"/>
                <a:gd name="T4" fmla="*/ 5 w 7"/>
                <a:gd name="T5" fmla="*/ 5 h 5"/>
                <a:gd name="T6" fmla="*/ 5 w 7"/>
                <a:gd name="T7" fmla="*/ 5 h 5"/>
                <a:gd name="T8" fmla="*/ 0 w 7"/>
                <a:gd name="T9" fmla="*/ 2 h 5"/>
                <a:gd name="T10" fmla="*/ 0 w 7"/>
                <a:gd name="T11" fmla="*/ 2 h 5"/>
                <a:gd name="T12" fmla="*/ 1 w 7"/>
                <a:gd name="T13" fmla="*/ 0 h 5"/>
                <a:gd name="T14" fmla="*/ 3 w 7"/>
                <a:gd name="T15" fmla="*/ 0 h 5"/>
                <a:gd name="T16" fmla="*/ 7 w 7"/>
                <a:gd name="T17" fmla="*/ 3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5">
                  <a:moveTo>
                    <a:pt x="7" y="3"/>
                  </a:moveTo>
                  <a:lnTo>
                    <a:pt x="7" y="3"/>
                  </a:lnTo>
                  <a:lnTo>
                    <a:pt x="5" y="5"/>
                  </a:lnTo>
                  <a:lnTo>
                    <a:pt x="5" y="5"/>
                  </a:lnTo>
                  <a:lnTo>
                    <a:pt x="0" y="2"/>
                  </a:lnTo>
                  <a:lnTo>
                    <a:pt x="0" y="2"/>
                  </a:lnTo>
                  <a:lnTo>
                    <a:pt x="1" y="0"/>
                  </a:lnTo>
                  <a:lnTo>
                    <a:pt x="3" y="0"/>
                  </a:lnTo>
                  <a:lnTo>
                    <a:pt x="7" y="3"/>
                  </a:lnTo>
                  <a:close/>
                </a:path>
              </a:pathLst>
            </a:custGeom>
            <a:solidFill>
              <a:srgbClr val="FCFCF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5" name="Freeform 154">
              <a:extLst>
                <a:ext uri="{FF2B5EF4-FFF2-40B4-BE49-F238E27FC236}">
                  <a16:creationId xmlns:a16="http://schemas.microsoft.com/office/drawing/2014/main" id="{A82D0EA5-CDB8-374E-A19D-4AB60251CAAE}"/>
                </a:ext>
              </a:extLst>
            </p:cNvPr>
            <p:cNvSpPr>
              <a:spLocks/>
            </p:cNvSpPr>
            <p:nvPr/>
          </p:nvSpPr>
          <p:spPr bwMode="auto">
            <a:xfrm>
              <a:off x="18141387" y="5722885"/>
              <a:ext cx="7938" cy="6350"/>
            </a:xfrm>
            <a:custGeom>
              <a:avLst/>
              <a:gdLst>
                <a:gd name="T0" fmla="*/ 5 w 5"/>
                <a:gd name="T1" fmla="*/ 2 h 4"/>
                <a:gd name="T2" fmla="*/ 5 w 5"/>
                <a:gd name="T3" fmla="*/ 2 h 4"/>
                <a:gd name="T4" fmla="*/ 3 w 5"/>
                <a:gd name="T5" fmla="*/ 4 h 4"/>
                <a:gd name="T6" fmla="*/ 3 w 5"/>
                <a:gd name="T7" fmla="*/ 4 h 4"/>
                <a:gd name="T8" fmla="*/ 0 w 5"/>
                <a:gd name="T9" fmla="*/ 2 h 4"/>
                <a:gd name="T10" fmla="*/ 0 w 5"/>
                <a:gd name="T11" fmla="*/ 2 h 4"/>
                <a:gd name="T12" fmla="*/ 2 w 5"/>
                <a:gd name="T13" fmla="*/ 0 h 4"/>
                <a:gd name="T14" fmla="*/ 2 w 5"/>
                <a:gd name="T15" fmla="*/ 0 h 4"/>
                <a:gd name="T16" fmla="*/ 5 w 5"/>
                <a:gd name="T17"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4">
                  <a:moveTo>
                    <a:pt x="5" y="2"/>
                  </a:moveTo>
                  <a:lnTo>
                    <a:pt x="5" y="2"/>
                  </a:lnTo>
                  <a:lnTo>
                    <a:pt x="3" y="4"/>
                  </a:lnTo>
                  <a:lnTo>
                    <a:pt x="3" y="4"/>
                  </a:lnTo>
                  <a:lnTo>
                    <a:pt x="0" y="2"/>
                  </a:lnTo>
                  <a:lnTo>
                    <a:pt x="0" y="2"/>
                  </a:lnTo>
                  <a:lnTo>
                    <a:pt x="2" y="0"/>
                  </a:lnTo>
                  <a:lnTo>
                    <a:pt x="2" y="0"/>
                  </a:lnTo>
                  <a:lnTo>
                    <a:pt x="5" y="2"/>
                  </a:lnTo>
                  <a:close/>
                </a:path>
              </a:pathLst>
            </a:custGeom>
            <a:solidFill>
              <a:srgbClr val="FCFCF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6" name="Freeform 155">
              <a:extLst>
                <a:ext uri="{FF2B5EF4-FFF2-40B4-BE49-F238E27FC236}">
                  <a16:creationId xmlns:a16="http://schemas.microsoft.com/office/drawing/2014/main" id="{6E92ECA1-3C3C-394D-8D86-6212EAF4EE01}"/>
                </a:ext>
              </a:extLst>
            </p:cNvPr>
            <p:cNvSpPr>
              <a:spLocks/>
            </p:cNvSpPr>
            <p:nvPr/>
          </p:nvSpPr>
          <p:spPr bwMode="auto">
            <a:xfrm>
              <a:off x="18166787" y="5692723"/>
              <a:ext cx="20638" cy="11113"/>
            </a:xfrm>
            <a:custGeom>
              <a:avLst/>
              <a:gdLst>
                <a:gd name="T0" fmla="*/ 2 w 8"/>
                <a:gd name="T1" fmla="*/ 4 h 4"/>
                <a:gd name="T2" fmla="*/ 0 w 8"/>
                <a:gd name="T3" fmla="*/ 4 h 4"/>
                <a:gd name="T4" fmla="*/ 8 w 8"/>
                <a:gd name="T5" fmla="*/ 0 h 4"/>
                <a:gd name="T6" fmla="*/ 8 w 8"/>
                <a:gd name="T7" fmla="*/ 1 h 4"/>
                <a:gd name="T8" fmla="*/ 4 w 8"/>
                <a:gd name="T9" fmla="*/ 2 h 4"/>
                <a:gd name="T10" fmla="*/ 2 w 8"/>
                <a:gd name="T11" fmla="*/ 4 h 4"/>
              </a:gdLst>
              <a:ahLst/>
              <a:cxnLst>
                <a:cxn ang="0">
                  <a:pos x="T0" y="T1"/>
                </a:cxn>
                <a:cxn ang="0">
                  <a:pos x="T2" y="T3"/>
                </a:cxn>
                <a:cxn ang="0">
                  <a:pos x="T4" y="T5"/>
                </a:cxn>
                <a:cxn ang="0">
                  <a:pos x="T6" y="T7"/>
                </a:cxn>
                <a:cxn ang="0">
                  <a:pos x="T8" y="T9"/>
                </a:cxn>
                <a:cxn ang="0">
                  <a:pos x="T10" y="T11"/>
                </a:cxn>
              </a:cxnLst>
              <a:rect l="0" t="0" r="r" b="b"/>
              <a:pathLst>
                <a:path w="8" h="4">
                  <a:moveTo>
                    <a:pt x="2" y="4"/>
                  </a:moveTo>
                  <a:cubicBezTo>
                    <a:pt x="1" y="4"/>
                    <a:pt x="0" y="4"/>
                    <a:pt x="0" y="4"/>
                  </a:cubicBezTo>
                  <a:cubicBezTo>
                    <a:pt x="0" y="2"/>
                    <a:pt x="3" y="0"/>
                    <a:pt x="8" y="0"/>
                  </a:cubicBezTo>
                  <a:cubicBezTo>
                    <a:pt x="8" y="0"/>
                    <a:pt x="8" y="1"/>
                    <a:pt x="8" y="1"/>
                  </a:cubicBezTo>
                  <a:cubicBezTo>
                    <a:pt x="6" y="1"/>
                    <a:pt x="5" y="1"/>
                    <a:pt x="4" y="2"/>
                  </a:cubicBezTo>
                  <a:cubicBezTo>
                    <a:pt x="2" y="3"/>
                    <a:pt x="2" y="3"/>
                    <a:pt x="2" y="4"/>
                  </a:cubicBezTo>
                  <a:close/>
                </a:path>
              </a:pathLst>
            </a:custGeom>
            <a:solidFill>
              <a:srgbClr val="FCFCF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7" name="Freeform 156">
              <a:extLst>
                <a:ext uri="{FF2B5EF4-FFF2-40B4-BE49-F238E27FC236}">
                  <a16:creationId xmlns:a16="http://schemas.microsoft.com/office/drawing/2014/main" id="{260F5E6B-8C38-D14D-A4B0-F492038EA984}"/>
                </a:ext>
              </a:extLst>
            </p:cNvPr>
            <p:cNvSpPr>
              <a:spLocks/>
            </p:cNvSpPr>
            <p:nvPr/>
          </p:nvSpPr>
          <p:spPr bwMode="auto">
            <a:xfrm>
              <a:off x="18174724" y="5695898"/>
              <a:ext cx="12700" cy="7938"/>
            </a:xfrm>
            <a:custGeom>
              <a:avLst/>
              <a:gdLst>
                <a:gd name="T0" fmla="*/ 2 w 5"/>
                <a:gd name="T1" fmla="*/ 3 h 3"/>
                <a:gd name="T2" fmla="*/ 0 w 5"/>
                <a:gd name="T3" fmla="*/ 3 h 3"/>
                <a:gd name="T4" fmla="*/ 5 w 5"/>
                <a:gd name="T5" fmla="*/ 0 h 3"/>
                <a:gd name="T6" fmla="*/ 5 w 5"/>
                <a:gd name="T7" fmla="*/ 2 h 3"/>
                <a:gd name="T8" fmla="*/ 2 w 5"/>
                <a:gd name="T9" fmla="*/ 3 h 3"/>
              </a:gdLst>
              <a:ahLst/>
              <a:cxnLst>
                <a:cxn ang="0">
                  <a:pos x="T0" y="T1"/>
                </a:cxn>
                <a:cxn ang="0">
                  <a:pos x="T2" y="T3"/>
                </a:cxn>
                <a:cxn ang="0">
                  <a:pos x="T4" y="T5"/>
                </a:cxn>
                <a:cxn ang="0">
                  <a:pos x="T6" y="T7"/>
                </a:cxn>
                <a:cxn ang="0">
                  <a:pos x="T8" y="T9"/>
                </a:cxn>
              </a:cxnLst>
              <a:rect l="0" t="0" r="r" b="b"/>
              <a:pathLst>
                <a:path w="5" h="3">
                  <a:moveTo>
                    <a:pt x="2" y="3"/>
                  </a:moveTo>
                  <a:cubicBezTo>
                    <a:pt x="1" y="3"/>
                    <a:pt x="0" y="3"/>
                    <a:pt x="0" y="3"/>
                  </a:cubicBezTo>
                  <a:cubicBezTo>
                    <a:pt x="0" y="2"/>
                    <a:pt x="2" y="0"/>
                    <a:pt x="5" y="0"/>
                  </a:cubicBezTo>
                  <a:cubicBezTo>
                    <a:pt x="5" y="1"/>
                    <a:pt x="5" y="1"/>
                    <a:pt x="5" y="2"/>
                  </a:cubicBezTo>
                  <a:cubicBezTo>
                    <a:pt x="3" y="2"/>
                    <a:pt x="2" y="2"/>
                    <a:pt x="2" y="3"/>
                  </a:cubicBezTo>
                  <a:close/>
                </a:path>
              </a:pathLst>
            </a:custGeom>
            <a:solidFill>
              <a:srgbClr val="FCFCF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8" name="Freeform 157">
              <a:extLst>
                <a:ext uri="{FF2B5EF4-FFF2-40B4-BE49-F238E27FC236}">
                  <a16:creationId xmlns:a16="http://schemas.microsoft.com/office/drawing/2014/main" id="{3057FF3F-146A-F14D-B9B1-1457A9BB9B01}"/>
                </a:ext>
              </a:extLst>
            </p:cNvPr>
            <p:cNvSpPr>
              <a:spLocks/>
            </p:cNvSpPr>
            <p:nvPr/>
          </p:nvSpPr>
          <p:spPr bwMode="auto">
            <a:xfrm>
              <a:off x="18182662" y="5700660"/>
              <a:ext cx="4763" cy="3175"/>
            </a:xfrm>
            <a:custGeom>
              <a:avLst/>
              <a:gdLst>
                <a:gd name="T0" fmla="*/ 2 w 2"/>
                <a:gd name="T1" fmla="*/ 0 h 1"/>
                <a:gd name="T2" fmla="*/ 2 w 2"/>
                <a:gd name="T3" fmla="*/ 1 h 1"/>
                <a:gd name="T4" fmla="*/ 0 w 2"/>
                <a:gd name="T5" fmla="*/ 1 h 1"/>
                <a:gd name="T6" fmla="*/ 2 w 2"/>
                <a:gd name="T7" fmla="*/ 0 h 1"/>
              </a:gdLst>
              <a:ahLst/>
              <a:cxnLst>
                <a:cxn ang="0">
                  <a:pos x="T0" y="T1"/>
                </a:cxn>
                <a:cxn ang="0">
                  <a:pos x="T2" y="T3"/>
                </a:cxn>
                <a:cxn ang="0">
                  <a:pos x="T4" y="T5"/>
                </a:cxn>
                <a:cxn ang="0">
                  <a:pos x="T6" y="T7"/>
                </a:cxn>
              </a:cxnLst>
              <a:rect l="0" t="0" r="r" b="b"/>
              <a:pathLst>
                <a:path w="2" h="1">
                  <a:moveTo>
                    <a:pt x="2" y="0"/>
                  </a:moveTo>
                  <a:cubicBezTo>
                    <a:pt x="2" y="1"/>
                    <a:pt x="2" y="1"/>
                    <a:pt x="2" y="1"/>
                  </a:cubicBezTo>
                  <a:cubicBezTo>
                    <a:pt x="1" y="1"/>
                    <a:pt x="0" y="1"/>
                    <a:pt x="0" y="1"/>
                  </a:cubicBezTo>
                  <a:cubicBezTo>
                    <a:pt x="0" y="1"/>
                    <a:pt x="1" y="0"/>
                    <a:pt x="2" y="0"/>
                  </a:cubicBezTo>
                  <a:close/>
                </a:path>
              </a:pathLst>
            </a:custGeom>
            <a:solidFill>
              <a:srgbClr val="FCFCF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9" name="Freeform 158">
              <a:extLst>
                <a:ext uri="{FF2B5EF4-FFF2-40B4-BE49-F238E27FC236}">
                  <a16:creationId xmlns:a16="http://schemas.microsoft.com/office/drawing/2014/main" id="{F4B85522-17F6-AC40-98C8-7862F371825F}"/>
                </a:ext>
              </a:extLst>
            </p:cNvPr>
            <p:cNvSpPr>
              <a:spLocks noEditPoints="1"/>
            </p:cNvSpPr>
            <p:nvPr/>
          </p:nvSpPr>
          <p:spPr bwMode="auto">
            <a:xfrm>
              <a:off x="18190599" y="5668910"/>
              <a:ext cx="44450" cy="23813"/>
            </a:xfrm>
            <a:custGeom>
              <a:avLst/>
              <a:gdLst>
                <a:gd name="T0" fmla="*/ 6 w 16"/>
                <a:gd name="T1" fmla="*/ 9 h 9"/>
                <a:gd name="T2" fmla="*/ 5 w 16"/>
                <a:gd name="T3" fmla="*/ 9 h 9"/>
                <a:gd name="T4" fmla="*/ 1 w 16"/>
                <a:gd name="T5" fmla="*/ 7 h 9"/>
                <a:gd name="T6" fmla="*/ 1 w 16"/>
                <a:gd name="T7" fmla="*/ 6 h 9"/>
                <a:gd name="T8" fmla="*/ 10 w 16"/>
                <a:gd name="T9" fmla="*/ 1 h 9"/>
                <a:gd name="T10" fmla="*/ 11 w 16"/>
                <a:gd name="T11" fmla="*/ 1 h 9"/>
                <a:gd name="T12" fmla="*/ 12 w 16"/>
                <a:gd name="T13" fmla="*/ 1 h 9"/>
                <a:gd name="T14" fmla="*/ 15 w 16"/>
                <a:gd name="T15" fmla="*/ 3 h 9"/>
                <a:gd name="T16" fmla="*/ 15 w 16"/>
                <a:gd name="T17" fmla="*/ 4 h 9"/>
                <a:gd name="T18" fmla="*/ 6 w 16"/>
                <a:gd name="T19" fmla="*/ 9 h 9"/>
                <a:gd name="T20" fmla="*/ 6 w 16"/>
                <a:gd name="T21" fmla="*/ 9 h 9"/>
                <a:gd name="T22" fmla="*/ 11 w 16"/>
                <a:gd name="T23" fmla="*/ 0 h 9"/>
                <a:gd name="T24" fmla="*/ 10 w 16"/>
                <a:gd name="T25" fmla="*/ 0 h 9"/>
                <a:gd name="T26" fmla="*/ 1 w 16"/>
                <a:gd name="T27" fmla="*/ 5 h 9"/>
                <a:gd name="T28" fmla="*/ 1 w 16"/>
                <a:gd name="T29" fmla="*/ 7 h 9"/>
                <a:gd name="T30" fmla="*/ 4 w 16"/>
                <a:gd name="T31" fmla="*/ 9 h 9"/>
                <a:gd name="T32" fmla="*/ 6 w 16"/>
                <a:gd name="T33" fmla="*/ 9 h 9"/>
                <a:gd name="T34" fmla="*/ 7 w 16"/>
                <a:gd name="T35" fmla="*/ 9 h 9"/>
                <a:gd name="T36" fmla="*/ 16 w 16"/>
                <a:gd name="T37" fmla="*/ 4 h 9"/>
                <a:gd name="T38" fmla="*/ 16 w 16"/>
                <a:gd name="T39" fmla="*/ 2 h 9"/>
                <a:gd name="T40" fmla="*/ 12 w 16"/>
                <a:gd name="T41" fmla="*/ 0 h 9"/>
                <a:gd name="T42" fmla="*/ 11 w 16"/>
                <a:gd name="T43"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9">
                  <a:moveTo>
                    <a:pt x="6" y="9"/>
                  </a:moveTo>
                  <a:cubicBezTo>
                    <a:pt x="5" y="9"/>
                    <a:pt x="5" y="9"/>
                    <a:pt x="5" y="9"/>
                  </a:cubicBezTo>
                  <a:cubicBezTo>
                    <a:pt x="1" y="7"/>
                    <a:pt x="1" y="7"/>
                    <a:pt x="1" y="7"/>
                  </a:cubicBezTo>
                  <a:cubicBezTo>
                    <a:pt x="1" y="6"/>
                    <a:pt x="1" y="6"/>
                    <a:pt x="1" y="6"/>
                  </a:cubicBezTo>
                  <a:cubicBezTo>
                    <a:pt x="10" y="1"/>
                    <a:pt x="10" y="1"/>
                    <a:pt x="10" y="1"/>
                  </a:cubicBezTo>
                  <a:cubicBezTo>
                    <a:pt x="10" y="1"/>
                    <a:pt x="11" y="1"/>
                    <a:pt x="11" y="1"/>
                  </a:cubicBezTo>
                  <a:cubicBezTo>
                    <a:pt x="11" y="1"/>
                    <a:pt x="11" y="1"/>
                    <a:pt x="12" y="1"/>
                  </a:cubicBezTo>
                  <a:cubicBezTo>
                    <a:pt x="15" y="3"/>
                    <a:pt x="15" y="3"/>
                    <a:pt x="15" y="3"/>
                  </a:cubicBezTo>
                  <a:cubicBezTo>
                    <a:pt x="15" y="3"/>
                    <a:pt x="15" y="3"/>
                    <a:pt x="15" y="4"/>
                  </a:cubicBezTo>
                  <a:cubicBezTo>
                    <a:pt x="6" y="9"/>
                    <a:pt x="6" y="9"/>
                    <a:pt x="6" y="9"/>
                  </a:cubicBezTo>
                  <a:cubicBezTo>
                    <a:pt x="6" y="9"/>
                    <a:pt x="6" y="9"/>
                    <a:pt x="6" y="9"/>
                  </a:cubicBezTo>
                  <a:moveTo>
                    <a:pt x="11" y="0"/>
                  </a:moveTo>
                  <a:cubicBezTo>
                    <a:pt x="10" y="0"/>
                    <a:pt x="10" y="0"/>
                    <a:pt x="10" y="0"/>
                  </a:cubicBezTo>
                  <a:cubicBezTo>
                    <a:pt x="1" y="5"/>
                    <a:pt x="1" y="5"/>
                    <a:pt x="1" y="5"/>
                  </a:cubicBezTo>
                  <a:cubicBezTo>
                    <a:pt x="0" y="6"/>
                    <a:pt x="0" y="7"/>
                    <a:pt x="1" y="7"/>
                  </a:cubicBezTo>
                  <a:cubicBezTo>
                    <a:pt x="4" y="9"/>
                    <a:pt x="4" y="9"/>
                    <a:pt x="4" y="9"/>
                  </a:cubicBezTo>
                  <a:cubicBezTo>
                    <a:pt x="5" y="9"/>
                    <a:pt x="5" y="9"/>
                    <a:pt x="6" y="9"/>
                  </a:cubicBezTo>
                  <a:cubicBezTo>
                    <a:pt x="6" y="9"/>
                    <a:pt x="7" y="9"/>
                    <a:pt x="7" y="9"/>
                  </a:cubicBezTo>
                  <a:cubicBezTo>
                    <a:pt x="16" y="4"/>
                    <a:pt x="16" y="4"/>
                    <a:pt x="16" y="4"/>
                  </a:cubicBezTo>
                  <a:cubicBezTo>
                    <a:pt x="16" y="3"/>
                    <a:pt x="16" y="3"/>
                    <a:pt x="16" y="2"/>
                  </a:cubicBezTo>
                  <a:cubicBezTo>
                    <a:pt x="12" y="0"/>
                    <a:pt x="12" y="0"/>
                    <a:pt x="12" y="0"/>
                  </a:cubicBezTo>
                  <a:cubicBezTo>
                    <a:pt x="12" y="0"/>
                    <a:pt x="11" y="0"/>
                    <a:pt x="11" y="0"/>
                  </a:cubicBezTo>
                </a:path>
              </a:pathLst>
            </a:custGeom>
            <a:solidFill>
              <a:srgbClr val="75719E"/>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0" name="Freeform 159">
              <a:extLst>
                <a:ext uri="{FF2B5EF4-FFF2-40B4-BE49-F238E27FC236}">
                  <a16:creationId xmlns:a16="http://schemas.microsoft.com/office/drawing/2014/main" id="{852C2736-C26D-F549-AFD4-5D4E625712BF}"/>
                </a:ext>
              </a:extLst>
            </p:cNvPr>
            <p:cNvSpPr>
              <a:spLocks/>
            </p:cNvSpPr>
            <p:nvPr/>
          </p:nvSpPr>
          <p:spPr bwMode="auto">
            <a:xfrm>
              <a:off x="18196949" y="5670498"/>
              <a:ext cx="34925" cy="19050"/>
            </a:xfrm>
            <a:custGeom>
              <a:avLst/>
              <a:gdLst>
                <a:gd name="T0" fmla="*/ 22 w 22"/>
                <a:gd name="T1" fmla="*/ 4 h 12"/>
                <a:gd name="T2" fmla="*/ 22 w 22"/>
                <a:gd name="T3" fmla="*/ 4 h 12"/>
                <a:gd name="T4" fmla="*/ 7 w 22"/>
                <a:gd name="T5" fmla="*/ 12 h 12"/>
                <a:gd name="T6" fmla="*/ 5 w 22"/>
                <a:gd name="T7" fmla="*/ 12 h 12"/>
                <a:gd name="T8" fmla="*/ 0 w 22"/>
                <a:gd name="T9" fmla="*/ 9 h 12"/>
                <a:gd name="T10" fmla="*/ 0 w 22"/>
                <a:gd name="T11" fmla="*/ 9 h 12"/>
                <a:gd name="T12" fmla="*/ 15 w 22"/>
                <a:gd name="T13" fmla="*/ 0 h 12"/>
                <a:gd name="T14" fmla="*/ 15 w 22"/>
                <a:gd name="T15" fmla="*/ 0 h 12"/>
                <a:gd name="T16" fmla="*/ 22 w 22"/>
                <a:gd name="T17"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 h="12">
                  <a:moveTo>
                    <a:pt x="22" y="4"/>
                  </a:moveTo>
                  <a:lnTo>
                    <a:pt x="22" y="4"/>
                  </a:lnTo>
                  <a:lnTo>
                    <a:pt x="7" y="12"/>
                  </a:lnTo>
                  <a:lnTo>
                    <a:pt x="5" y="12"/>
                  </a:lnTo>
                  <a:lnTo>
                    <a:pt x="0" y="9"/>
                  </a:lnTo>
                  <a:lnTo>
                    <a:pt x="0" y="9"/>
                  </a:lnTo>
                  <a:lnTo>
                    <a:pt x="15" y="0"/>
                  </a:lnTo>
                  <a:lnTo>
                    <a:pt x="15" y="0"/>
                  </a:lnTo>
                  <a:lnTo>
                    <a:pt x="22" y="4"/>
                  </a:lnTo>
                  <a:close/>
                </a:path>
              </a:pathLst>
            </a:custGeom>
            <a:solidFill>
              <a:srgbClr val="FCFCF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1" name="Freeform 160">
              <a:extLst>
                <a:ext uri="{FF2B5EF4-FFF2-40B4-BE49-F238E27FC236}">
                  <a16:creationId xmlns:a16="http://schemas.microsoft.com/office/drawing/2014/main" id="{91E8B850-E198-744B-8847-72578F04BAF1}"/>
                </a:ext>
              </a:extLst>
            </p:cNvPr>
            <p:cNvSpPr>
              <a:spLocks/>
            </p:cNvSpPr>
            <p:nvPr/>
          </p:nvSpPr>
          <p:spPr bwMode="auto">
            <a:xfrm>
              <a:off x="18228699" y="5670498"/>
              <a:ext cx="3175" cy="3175"/>
            </a:xfrm>
            <a:custGeom>
              <a:avLst/>
              <a:gdLst>
                <a:gd name="T0" fmla="*/ 1 w 1"/>
                <a:gd name="T1" fmla="*/ 0 h 1"/>
                <a:gd name="T2" fmla="*/ 1 w 1"/>
                <a:gd name="T3" fmla="*/ 1 h 1"/>
                <a:gd name="T4" fmla="*/ 0 w 1"/>
                <a:gd name="T5" fmla="*/ 0 h 1"/>
                <a:gd name="T6" fmla="*/ 1 w 1"/>
                <a:gd name="T7" fmla="*/ 0 h 1"/>
              </a:gdLst>
              <a:ahLst/>
              <a:cxnLst>
                <a:cxn ang="0">
                  <a:pos x="T0" y="T1"/>
                </a:cxn>
                <a:cxn ang="0">
                  <a:pos x="T2" y="T3"/>
                </a:cxn>
                <a:cxn ang="0">
                  <a:pos x="T4" y="T5"/>
                </a:cxn>
                <a:cxn ang="0">
                  <a:pos x="T6" y="T7"/>
                </a:cxn>
              </a:cxnLst>
              <a:rect l="0" t="0" r="r" b="b"/>
              <a:pathLst>
                <a:path w="1" h="1">
                  <a:moveTo>
                    <a:pt x="1" y="0"/>
                  </a:moveTo>
                  <a:cubicBezTo>
                    <a:pt x="1" y="0"/>
                    <a:pt x="1" y="0"/>
                    <a:pt x="1" y="1"/>
                  </a:cubicBezTo>
                  <a:cubicBezTo>
                    <a:pt x="1" y="0"/>
                    <a:pt x="0" y="0"/>
                    <a:pt x="0" y="0"/>
                  </a:cubicBezTo>
                  <a:cubicBezTo>
                    <a:pt x="0" y="0"/>
                    <a:pt x="1" y="0"/>
                    <a:pt x="1" y="0"/>
                  </a:cubicBezTo>
                  <a:close/>
                </a:path>
              </a:pathLst>
            </a:custGeom>
            <a:solidFill>
              <a:srgbClr val="FCFCF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62" name="Group 461">
            <a:extLst>
              <a:ext uri="{FF2B5EF4-FFF2-40B4-BE49-F238E27FC236}">
                <a16:creationId xmlns:a16="http://schemas.microsoft.com/office/drawing/2014/main" id="{1DB87AF3-8E52-624F-88EF-A6FD47574118}"/>
              </a:ext>
            </a:extLst>
          </p:cNvPr>
          <p:cNvGrpSpPr/>
          <p:nvPr/>
        </p:nvGrpSpPr>
        <p:grpSpPr>
          <a:xfrm>
            <a:off x="20122320" y="3208054"/>
            <a:ext cx="803542" cy="1091610"/>
            <a:chOff x="19876524" y="4243335"/>
            <a:chExt cx="1049338" cy="1627188"/>
          </a:xfrm>
        </p:grpSpPr>
        <p:sp>
          <p:nvSpPr>
            <p:cNvPr id="463" name="Freeform 161">
              <a:extLst>
                <a:ext uri="{FF2B5EF4-FFF2-40B4-BE49-F238E27FC236}">
                  <a16:creationId xmlns:a16="http://schemas.microsoft.com/office/drawing/2014/main" id="{B9CC658D-E348-C24A-A6FD-1B481E6BA936}"/>
                </a:ext>
              </a:extLst>
            </p:cNvPr>
            <p:cNvSpPr>
              <a:spLocks/>
            </p:cNvSpPr>
            <p:nvPr/>
          </p:nvSpPr>
          <p:spPr bwMode="auto">
            <a:xfrm>
              <a:off x="19876524" y="5262510"/>
              <a:ext cx="1049338" cy="608013"/>
            </a:xfrm>
            <a:custGeom>
              <a:avLst/>
              <a:gdLst>
                <a:gd name="T0" fmla="*/ 313 w 380"/>
                <a:gd name="T1" fmla="*/ 39 h 220"/>
                <a:gd name="T2" fmla="*/ 313 w 380"/>
                <a:gd name="T3" fmla="*/ 181 h 220"/>
                <a:gd name="T4" fmla="*/ 68 w 380"/>
                <a:gd name="T5" fmla="*/ 181 h 220"/>
                <a:gd name="T6" fmla="*/ 68 w 380"/>
                <a:gd name="T7" fmla="*/ 39 h 220"/>
                <a:gd name="T8" fmla="*/ 313 w 380"/>
                <a:gd name="T9" fmla="*/ 39 h 220"/>
              </a:gdLst>
              <a:ahLst/>
              <a:cxnLst>
                <a:cxn ang="0">
                  <a:pos x="T0" y="T1"/>
                </a:cxn>
                <a:cxn ang="0">
                  <a:pos x="T2" y="T3"/>
                </a:cxn>
                <a:cxn ang="0">
                  <a:pos x="T4" y="T5"/>
                </a:cxn>
                <a:cxn ang="0">
                  <a:pos x="T6" y="T7"/>
                </a:cxn>
                <a:cxn ang="0">
                  <a:pos x="T8" y="T9"/>
                </a:cxn>
              </a:cxnLst>
              <a:rect l="0" t="0" r="r" b="b"/>
              <a:pathLst>
                <a:path w="380" h="220">
                  <a:moveTo>
                    <a:pt x="313" y="39"/>
                  </a:moveTo>
                  <a:cubicBezTo>
                    <a:pt x="380" y="78"/>
                    <a:pt x="380" y="142"/>
                    <a:pt x="313" y="181"/>
                  </a:cubicBezTo>
                  <a:cubicBezTo>
                    <a:pt x="245" y="220"/>
                    <a:pt x="135" y="220"/>
                    <a:pt x="68" y="181"/>
                  </a:cubicBezTo>
                  <a:cubicBezTo>
                    <a:pt x="0" y="142"/>
                    <a:pt x="0" y="78"/>
                    <a:pt x="68" y="39"/>
                  </a:cubicBezTo>
                  <a:cubicBezTo>
                    <a:pt x="135" y="0"/>
                    <a:pt x="245" y="0"/>
                    <a:pt x="313" y="39"/>
                  </a:cubicBezTo>
                </a:path>
              </a:pathLst>
            </a:custGeom>
            <a:solidFill>
              <a:srgbClr val="03033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4" name="Freeform 162">
              <a:extLst>
                <a:ext uri="{FF2B5EF4-FFF2-40B4-BE49-F238E27FC236}">
                  <a16:creationId xmlns:a16="http://schemas.microsoft.com/office/drawing/2014/main" id="{7CC79676-FF64-AE45-B4DB-A44775530A2D}"/>
                </a:ext>
              </a:extLst>
            </p:cNvPr>
            <p:cNvSpPr>
              <a:spLocks/>
            </p:cNvSpPr>
            <p:nvPr/>
          </p:nvSpPr>
          <p:spPr bwMode="auto">
            <a:xfrm>
              <a:off x="19876524" y="5245048"/>
              <a:ext cx="1049338" cy="604838"/>
            </a:xfrm>
            <a:custGeom>
              <a:avLst/>
              <a:gdLst>
                <a:gd name="T0" fmla="*/ 313 w 380"/>
                <a:gd name="T1" fmla="*/ 39 h 219"/>
                <a:gd name="T2" fmla="*/ 313 w 380"/>
                <a:gd name="T3" fmla="*/ 180 h 219"/>
                <a:gd name="T4" fmla="*/ 68 w 380"/>
                <a:gd name="T5" fmla="*/ 180 h 219"/>
                <a:gd name="T6" fmla="*/ 68 w 380"/>
                <a:gd name="T7" fmla="*/ 39 h 219"/>
                <a:gd name="T8" fmla="*/ 313 w 380"/>
                <a:gd name="T9" fmla="*/ 39 h 219"/>
              </a:gdLst>
              <a:ahLst/>
              <a:cxnLst>
                <a:cxn ang="0">
                  <a:pos x="T0" y="T1"/>
                </a:cxn>
                <a:cxn ang="0">
                  <a:pos x="T2" y="T3"/>
                </a:cxn>
                <a:cxn ang="0">
                  <a:pos x="T4" y="T5"/>
                </a:cxn>
                <a:cxn ang="0">
                  <a:pos x="T6" y="T7"/>
                </a:cxn>
                <a:cxn ang="0">
                  <a:pos x="T8" y="T9"/>
                </a:cxn>
              </a:cxnLst>
              <a:rect l="0" t="0" r="r" b="b"/>
              <a:pathLst>
                <a:path w="380" h="219">
                  <a:moveTo>
                    <a:pt x="313" y="39"/>
                  </a:moveTo>
                  <a:cubicBezTo>
                    <a:pt x="380" y="78"/>
                    <a:pt x="380" y="141"/>
                    <a:pt x="313" y="180"/>
                  </a:cubicBezTo>
                  <a:cubicBezTo>
                    <a:pt x="245" y="219"/>
                    <a:pt x="135" y="219"/>
                    <a:pt x="68" y="180"/>
                  </a:cubicBezTo>
                  <a:cubicBezTo>
                    <a:pt x="0" y="141"/>
                    <a:pt x="0" y="78"/>
                    <a:pt x="68" y="39"/>
                  </a:cubicBezTo>
                  <a:cubicBezTo>
                    <a:pt x="135" y="0"/>
                    <a:pt x="245" y="0"/>
                    <a:pt x="313" y="39"/>
                  </a:cubicBezTo>
                </a:path>
              </a:pathLst>
            </a:custGeom>
            <a:solidFill>
              <a:srgbClr val="0E0C5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5" name="Freeform 163">
              <a:extLst>
                <a:ext uri="{FF2B5EF4-FFF2-40B4-BE49-F238E27FC236}">
                  <a16:creationId xmlns:a16="http://schemas.microsoft.com/office/drawing/2014/main" id="{1BC6BA82-960F-B249-9267-8886959A8A49}"/>
                </a:ext>
              </a:extLst>
            </p:cNvPr>
            <p:cNvSpPr>
              <a:spLocks noEditPoints="1"/>
            </p:cNvSpPr>
            <p:nvPr/>
          </p:nvSpPr>
          <p:spPr bwMode="auto">
            <a:xfrm>
              <a:off x="19946374" y="4243335"/>
              <a:ext cx="908050" cy="571500"/>
            </a:xfrm>
            <a:custGeom>
              <a:avLst/>
              <a:gdLst>
                <a:gd name="T0" fmla="*/ 281 w 329"/>
                <a:gd name="T1" fmla="*/ 37 h 207"/>
                <a:gd name="T2" fmla="*/ 50 w 329"/>
                <a:gd name="T3" fmla="*/ 37 h 207"/>
                <a:gd name="T4" fmla="*/ 2 w 329"/>
                <a:gd name="T5" fmla="*/ 108 h 207"/>
                <a:gd name="T6" fmla="*/ 50 w 329"/>
                <a:gd name="T7" fmla="*/ 170 h 207"/>
                <a:gd name="T8" fmla="*/ 281 w 329"/>
                <a:gd name="T9" fmla="*/ 170 h 207"/>
                <a:gd name="T10" fmla="*/ 328 w 329"/>
                <a:gd name="T11" fmla="*/ 112 h 207"/>
                <a:gd name="T12" fmla="*/ 329 w 329"/>
                <a:gd name="T13" fmla="*/ 104 h 207"/>
                <a:gd name="T14" fmla="*/ 281 w 329"/>
                <a:gd name="T15" fmla="*/ 37 h 207"/>
                <a:gd name="T16" fmla="*/ 295 w 329"/>
                <a:gd name="T17" fmla="*/ 136 h 207"/>
                <a:gd name="T18" fmla="*/ 265 w 329"/>
                <a:gd name="T19" fmla="*/ 161 h 207"/>
                <a:gd name="T20" fmla="*/ 66 w 329"/>
                <a:gd name="T21" fmla="*/ 161 h 207"/>
                <a:gd name="T22" fmla="*/ 36 w 329"/>
                <a:gd name="T23" fmla="*/ 136 h 207"/>
                <a:gd name="T24" fmla="*/ 66 w 329"/>
                <a:gd name="T25" fmla="*/ 46 h 207"/>
                <a:gd name="T26" fmla="*/ 265 w 329"/>
                <a:gd name="T27" fmla="*/ 46 h 207"/>
                <a:gd name="T28" fmla="*/ 295 w 329"/>
                <a:gd name="T29" fmla="*/ 136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9" h="207">
                  <a:moveTo>
                    <a:pt x="281" y="37"/>
                  </a:moveTo>
                  <a:cubicBezTo>
                    <a:pt x="217" y="0"/>
                    <a:pt x="114" y="0"/>
                    <a:pt x="50" y="37"/>
                  </a:cubicBezTo>
                  <a:cubicBezTo>
                    <a:pt x="16" y="57"/>
                    <a:pt x="0" y="83"/>
                    <a:pt x="2" y="108"/>
                  </a:cubicBezTo>
                  <a:cubicBezTo>
                    <a:pt x="4" y="131"/>
                    <a:pt x="20" y="153"/>
                    <a:pt x="50" y="170"/>
                  </a:cubicBezTo>
                  <a:cubicBezTo>
                    <a:pt x="114" y="207"/>
                    <a:pt x="217" y="207"/>
                    <a:pt x="281" y="170"/>
                  </a:cubicBezTo>
                  <a:cubicBezTo>
                    <a:pt x="309" y="154"/>
                    <a:pt x="325" y="133"/>
                    <a:pt x="328" y="112"/>
                  </a:cubicBezTo>
                  <a:cubicBezTo>
                    <a:pt x="329" y="104"/>
                    <a:pt x="329" y="104"/>
                    <a:pt x="329" y="104"/>
                  </a:cubicBezTo>
                  <a:cubicBezTo>
                    <a:pt x="329" y="80"/>
                    <a:pt x="313" y="55"/>
                    <a:pt x="281" y="37"/>
                  </a:cubicBezTo>
                  <a:close/>
                  <a:moveTo>
                    <a:pt x="295" y="136"/>
                  </a:moveTo>
                  <a:cubicBezTo>
                    <a:pt x="288" y="145"/>
                    <a:pt x="278" y="154"/>
                    <a:pt x="265" y="161"/>
                  </a:cubicBezTo>
                  <a:cubicBezTo>
                    <a:pt x="210" y="193"/>
                    <a:pt x="121" y="193"/>
                    <a:pt x="66" y="161"/>
                  </a:cubicBezTo>
                  <a:cubicBezTo>
                    <a:pt x="53" y="154"/>
                    <a:pt x="43" y="145"/>
                    <a:pt x="36" y="136"/>
                  </a:cubicBezTo>
                  <a:cubicBezTo>
                    <a:pt x="14" y="106"/>
                    <a:pt x="24" y="70"/>
                    <a:pt x="66" y="46"/>
                  </a:cubicBezTo>
                  <a:cubicBezTo>
                    <a:pt x="121" y="14"/>
                    <a:pt x="210" y="14"/>
                    <a:pt x="265" y="46"/>
                  </a:cubicBezTo>
                  <a:cubicBezTo>
                    <a:pt x="307" y="70"/>
                    <a:pt x="317" y="106"/>
                    <a:pt x="295" y="136"/>
                  </a:cubicBezTo>
                  <a:close/>
                </a:path>
              </a:pathLst>
            </a:custGeom>
            <a:solidFill>
              <a:srgbClr val="C1C7D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6" name="Freeform 164">
              <a:extLst>
                <a:ext uri="{FF2B5EF4-FFF2-40B4-BE49-F238E27FC236}">
                  <a16:creationId xmlns:a16="http://schemas.microsoft.com/office/drawing/2014/main" id="{FE5BA5F4-8E76-7943-8A18-41B10E6A7E98}"/>
                </a:ext>
              </a:extLst>
            </p:cNvPr>
            <p:cNvSpPr>
              <a:spLocks/>
            </p:cNvSpPr>
            <p:nvPr/>
          </p:nvSpPr>
          <p:spPr bwMode="auto">
            <a:xfrm>
              <a:off x="20044799" y="4459235"/>
              <a:ext cx="714375" cy="317500"/>
            </a:xfrm>
            <a:custGeom>
              <a:avLst/>
              <a:gdLst>
                <a:gd name="T0" fmla="*/ 259 w 259"/>
                <a:gd name="T1" fmla="*/ 58 h 115"/>
                <a:gd name="T2" fmla="*/ 229 w 259"/>
                <a:gd name="T3" fmla="*/ 83 h 115"/>
                <a:gd name="T4" fmla="*/ 30 w 259"/>
                <a:gd name="T5" fmla="*/ 83 h 115"/>
                <a:gd name="T6" fmla="*/ 0 w 259"/>
                <a:gd name="T7" fmla="*/ 58 h 115"/>
                <a:gd name="T8" fmla="*/ 30 w 259"/>
                <a:gd name="T9" fmla="*/ 32 h 115"/>
                <a:gd name="T10" fmla="*/ 229 w 259"/>
                <a:gd name="T11" fmla="*/ 32 h 115"/>
                <a:gd name="T12" fmla="*/ 259 w 259"/>
                <a:gd name="T13" fmla="*/ 58 h 115"/>
              </a:gdLst>
              <a:ahLst/>
              <a:cxnLst>
                <a:cxn ang="0">
                  <a:pos x="T0" y="T1"/>
                </a:cxn>
                <a:cxn ang="0">
                  <a:pos x="T2" y="T3"/>
                </a:cxn>
                <a:cxn ang="0">
                  <a:pos x="T4" y="T5"/>
                </a:cxn>
                <a:cxn ang="0">
                  <a:pos x="T6" y="T7"/>
                </a:cxn>
                <a:cxn ang="0">
                  <a:pos x="T8" y="T9"/>
                </a:cxn>
                <a:cxn ang="0">
                  <a:pos x="T10" y="T11"/>
                </a:cxn>
                <a:cxn ang="0">
                  <a:pos x="T12" y="T13"/>
                </a:cxn>
              </a:cxnLst>
              <a:rect l="0" t="0" r="r" b="b"/>
              <a:pathLst>
                <a:path w="259" h="115">
                  <a:moveTo>
                    <a:pt x="259" y="58"/>
                  </a:moveTo>
                  <a:cubicBezTo>
                    <a:pt x="252" y="67"/>
                    <a:pt x="242" y="76"/>
                    <a:pt x="229" y="83"/>
                  </a:cubicBezTo>
                  <a:cubicBezTo>
                    <a:pt x="174" y="115"/>
                    <a:pt x="85" y="115"/>
                    <a:pt x="30" y="83"/>
                  </a:cubicBezTo>
                  <a:cubicBezTo>
                    <a:pt x="17" y="76"/>
                    <a:pt x="7" y="67"/>
                    <a:pt x="0" y="58"/>
                  </a:cubicBezTo>
                  <a:cubicBezTo>
                    <a:pt x="7" y="48"/>
                    <a:pt x="17" y="40"/>
                    <a:pt x="30" y="32"/>
                  </a:cubicBezTo>
                  <a:cubicBezTo>
                    <a:pt x="85" y="0"/>
                    <a:pt x="174" y="0"/>
                    <a:pt x="229" y="32"/>
                  </a:cubicBezTo>
                  <a:cubicBezTo>
                    <a:pt x="242" y="40"/>
                    <a:pt x="252" y="48"/>
                    <a:pt x="259" y="58"/>
                  </a:cubicBezTo>
                  <a:close/>
                </a:path>
              </a:pathLst>
            </a:custGeom>
            <a:solidFill>
              <a:srgbClr val="352A2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7" name="Freeform 165">
              <a:extLst>
                <a:ext uri="{FF2B5EF4-FFF2-40B4-BE49-F238E27FC236}">
                  <a16:creationId xmlns:a16="http://schemas.microsoft.com/office/drawing/2014/main" id="{00F891CD-0142-B644-B112-789833110E99}"/>
                </a:ext>
              </a:extLst>
            </p:cNvPr>
            <p:cNvSpPr>
              <a:spLocks/>
            </p:cNvSpPr>
            <p:nvPr/>
          </p:nvSpPr>
          <p:spPr bwMode="auto">
            <a:xfrm>
              <a:off x="19987649" y="5010098"/>
              <a:ext cx="830263" cy="533400"/>
            </a:xfrm>
            <a:custGeom>
              <a:avLst/>
              <a:gdLst>
                <a:gd name="T0" fmla="*/ 301 w 301"/>
                <a:gd name="T1" fmla="*/ 3 h 193"/>
                <a:gd name="T2" fmla="*/ 298 w 301"/>
                <a:gd name="T3" fmla="*/ 31 h 193"/>
                <a:gd name="T4" fmla="*/ 298 w 301"/>
                <a:gd name="T5" fmla="*/ 32 h 193"/>
                <a:gd name="T6" fmla="*/ 293 w 301"/>
                <a:gd name="T7" fmla="*/ 106 h 193"/>
                <a:gd name="T8" fmla="*/ 292 w 301"/>
                <a:gd name="T9" fmla="*/ 113 h 193"/>
                <a:gd name="T10" fmla="*/ 292 w 301"/>
                <a:gd name="T11" fmla="*/ 113 h 193"/>
                <a:gd name="T12" fmla="*/ 281 w 301"/>
                <a:gd name="T13" fmla="*/ 138 h 193"/>
                <a:gd name="T14" fmla="*/ 251 w 301"/>
                <a:gd name="T15" fmla="*/ 164 h 193"/>
                <a:gd name="T16" fmla="*/ 193 w 301"/>
                <a:gd name="T17" fmla="*/ 185 h 193"/>
                <a:gd name="T18" fmla="*/ 50 w 301"/>
                <a:gd name="T19" fmla="*/ 164 h 193"/>
                <a:gd name="T20" fmla="*/ 19 w 301"/>
                <a:gd name="T21" fmla="*/ 138 h 193"/>
                <a:gd name="T22" fmla="*/ 9 w 301"/>
                <a:gd name="T23" fmla="*/ 113 h 193"/>
                <a:gd name="T24" fmla="*/ 8 w 301"/>
                <a:gd name="T25" fmla="*/ 113 h 193"/>
                <a:gd name="T26" fmla="*/ 8 w 301"/>
                <a:gd name="T27" fmla="*/ 106 h 193"/>
                <a:gd name="T28" fmla="*/ 8 w 301"/>
                <a:gd name="T29" fmla="*/ 106 h 193"/>
                <a:gd name="T30" fmla="*/ 0 w 301"/>
                <a:gd name="T31" fmla="*/ 0 h 193"/>
                <a:gd name="T32" fmla="*/ 12 w 301"/>
                <a:gd name="T33" fmla="*/ 30 h 193"/>
                <a:gd name="T34" fmla="*/ 39 w 301"/>
                <a:gd name="T35" fmla="*/ 55 h 193"/>
                <a:gd name="T36" fmla="*/ 44 w 301"/>
                <a:gd name="T37" fmla="*/ 58 h 193"/>
                <a:gd name="T38" fmla="*/ 257 w 301"/>
                <a:gd name="T39" fmla="*/ 58 h 193"/>
                <a:gd name="T40" fmla="*/ 262 w 301"/>
                <a:gd name="T41" fmla="*/ 55 h 193"/>
                <a:gd name="T42" fmla="*/ 289 w 301"/>
                <a:gd name="T43" fmla="*/ 30 h 193"/>
                <a:gd name="T44" fmla="*/ 301 w 301"/>
                <a:gd name="T45" fmla="*/ 3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1" h="193">
                  <a:moveTo>
                    <a:pt x="301" y="3"/>
                  </a:moveTo>
                  <a:cubicBezTo>
                    <a:pt x="298" y="31"/>
                    <a:pt x="298" y="31"/>
                    <a:pt x="298" y="31"/>
                  </a:cubicBezTo>
                  <a:cubicBezTo>
                    <a:pt x="298" y="32"/>
                    <a:pt x="298" y="32"/>
                    <a:pt x="298" y="32"/>
                  </a:cubicBezTo>
                  <a:cubicBezTo>
                    <a:pt x="293" y="106"/>
                    <a:pt x="293" y="106"/>
                    <a:pt x="293" y="106"/>
                  </a:cubicBezTo>
                  <a:cubicBezTo>
                    <a:pt x="292" y="113"/>
                    <a:pt x="292" y="113"/>
                    <a:pt x="292" y="113"/>
                  </a:cubicBezTo>
                  <a:cubicBezTo>
                    <a:pt x="292" y="113"/>
                    <a:pt x="292" y="113"/>
                    <a:pt x="292" y="113"/>
                  </a:cubicBezTo>
                  <a:cubicBezTo>
                    <a:pt x="291" y="122"/>
                    <a:pt x="287" y="130"/>
                    <a:pt x="281" y="138"/>
                  </a:cubicBezTo>
                  <a:cubicBezTo>
                    <a:pt x="275" y="148"/>
                    <a:pt x="264" y="156"/>
                    <a:pt x="251" y="164"/>
                  </a:cubicBezTo>
                  <a:cubicBezTo>
                    <a:pt x="234" y="174"/>
                    <a:pt x="214" y="181"/>
                    <a:pt x="193" y="185"/>
                  </a:cubicBezTo>
                  <a:cubicBezTo>
                    <a:pt x="144" y="193"/>
                    <a:pt x="89" y="187"/>
                    <a:pt x="50" y="164"/>
                  </a:cubicBezTo>
                  <a:cubicBezTo>
                    <a:pt x="36" y="156"/>
                    <a:pt x="26" y="148"/>
                    <a:pt x="19" y="138"/>
                  </a:cubicBezTo>
                  <a:cubicBezTo>
                    <a:pt x="13" y="130"/>
                    <a:pt x="10" y="122"/>
                    <a:pt x="9" y="113"/>
                  </a:cubicBezTo>
                  <a:cubicBezTo>
                    <a:pt x="8" y="113"/>
                    <a:pt x="8" y="113"/>
                    <a:pt x="8" y="113"/>
                  </a:cubicBezTo>
                  <a:cubicBezTo>
                    <a:pt x="8" y="106"/>
                    <a:pt x="8" y="106"/>
                    <a:pt x="8" y="106"/>
                  </a:cubicBezTo>
                  <a:cubicBezTo>
                    <a:pt x="8" y="106"/>
                    <a:pt x="8" y="106"/>
                    <a:pt x="8" y="106"/>
                  </a:cubicBezTo>
                  <a:cubicBezTo>
                    <a:pt x="0" y="0"/>
                    <a:pt x="0" y="0"/>
                    <a:pt x="0" y="0"/>
                  </a:cubicBezTo>
                  <a:cubicBezTo>
                    <a:pt x="1" y="11"/>
                    <a:pt x="5" y="21"/>
                    <a:pt x="12" y="30"/>
                  </a:cubicBezTo>
                  <a:cubicBezTo>
                    <a:pt x="18" y="39"/>
                    <a:pt x="27" y="47"/>
                    <a:pt x="39" y="55"/>
                  </a:cubicBezTo>
                  <a:cubicBezTo>
                    <a:pt x="41" y="56"/>
                    <a:pt x="42" y="57"/>
                    <a:pt x="44" y="58"/>
                  </a:cubicBezTo>
                  <a:cubicBezTo>
                    <a:pt x="103" y="92"/>
                    <a:pt x="198" y="92"/>
                    <a:pt x="257" y="58"/>
                  </a:cubicBezTo>
                  <a:cubicBezTo>
                    <a:pt x="259" y="57"/>
                    <a:pt x="260" y="56"/>
                    <a:pt x="262" y="55"/>
                  </a:cubicBezTo>
                  <a:cubicBezTo>
                    <a:pt x="273" y="47"/>
                    <a:pt x="282" y="39"/>
                    <a:pt x="289" y="30"/>
                  </a:cubicBezTo>
                  <a:cubicBezTo>
                    <a:pt x="295" y="22"/>
                    <a:pt x="299" y="12"/>
                    <a:pt x="301" y="3"/>
                  </a:cubicBezTo>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8" name="Freeform 166">
              <a:extLst>
                <a:ext uri="{FF2B5EF4-FFF2-40B4-BE49-F238E27FC236}">
                  <a16:creationId xmlns:a16="http://schemas.microsoft.com/office/drawing/2014/main" id="{54046B57-B641-8541-84F0-120272A93C9A}"/>
                </a:ext>
              </a:extLst>
            </p:cNvPr>
            <p:cNvSpPr>
              <a:spLocks/>
            </p:cNvSpPr>
            <p:nvPr/>
          </p:nvSpPr>
          <p:spPr bwMode="auto">
            <a:xfrm>
              <a:off x="20011462" y="5322835"/>
              <a:ext cx="781050" cy="425450"/>
            </a:xfrm>
            <a:custGeom>
              <a:avLst/>
              <a:gdLst>
                <a:gd name="T0" fmla="*/ 283 w 283"/>
                <a:gd name="T1" fmla="*/ 0 h 154"/>
                <a:gd name="T2" fmla="*/ 278 w 283"/>
                <a:gd name="T3" fmla="*/ 70 h 154"/>
                <a:gd name="T4" fmla="*/ 278 w 283"/>
                <a:gd name="T5" fmla="*/ 70 h 154"/>
                <a:gd name="T6" fmla="*/ 238 w 283"/>
                <a:gd name="T7" fmla="*/ 124 h 154"/>
                <a:gd name="T8" fmla="*/ 45 w 283"/>
                <a:gd name="T9" fmla="*/ 124 h 154"/>
                <a:gd name="T10" fmla="*/ 5 w 283"/>
                <a:gd name="T11" fmla="*/ 70 h 154"/>
                <a:gd name="T12" fmla="*/ 5 w 283"/>
                <a:gd name="T13" fmla="*/ 70 h 154"/>
                <a:gd name="T14" fmla="*/ 0 w 283"/>
                <a:gd name="T15" fmla="*/ 0 h 154"/>
                <a:gd name="T16" fmla="*/ 10 w 283"/>
                <a:gd name="T17" fmla="*/ 25 h 154"/>
                <a:gd name="T18" fmla="*/ 41 w 283"/>
                <a:gd name="T19" fmla="*/ 51 h 154"/>
                <a:gd name="T20" fmla="*/ 184 w 283"/>
                <a:gd name="T21" fmla="*/ 72 h 154"/>
                <a:gd name="T22" fmla="*/ 242 w 283"/>
                <a:gd name="T23" fmla="*/ 51 h 154"/>
                <a:gd name="T24" fmla="*/ 272 w 283"/>
                <a:gd name="T25" fmla="*/ 25 h 154"/>
                <a:gd name="T26" fmla="*/ 283 w 283"/>
                <a:gd name="T27"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3" h="154">
                  <a:moveTo>
                    <a:pt x="283" y="0"/>
                  </a:moveTo>
                  <a:cubicBezTo>
                    <a:pt x="278" y="70"/>
                    <a:pt x="278" y="70"/>
                    <a:pt x="278" y="70"/>
                  </a:cubicBezTo>
                  <a:cubicBezTo>
                    <a:pt x="278" y="70"/>
                    <a:pt x="278" y="70"/>
                    <a:pt x="278" y="70"/>
                  </a:cubicBezTo>
                  <a:cubicBezTo>
                    <a:pt x="277" y="89"/>
                    <a:pt x="264" y="109"/>
                    <a:pt x="238" y="124"/>
                  </a:cubicBezTo>
                  <a:cubicBezTo>
                    <a:pt x="185" y="154"/>
                    <a:pt x="98" y="154"/>
                    <a:pt x="45" y="124"/>
                  </a:cubicBezTo>
                  <a:cubicBezTo>
                    <a:pt x="19" y="109"/>
                    <a:pt x="6" y="89"/>
                    <a:pt x="5" y="70"/>
                  </a:cubicBezTo>
                  <a:cubicBezTo>
                    <a:pt x="5" y="70"/>
                    <a:pt x="5" y="70"/>
                    <a:pt x="5" y="70"/>
                  </a:cubicBezTo>
                  <a:cubicBezTo>
                    <a:pt x="0" y="0"/>
                    <a:pt x="0" y="0"/>
                    <a:pt x="0" y="0"/>
                  </a:cubicBezTo>
                  <a:cubicBezTo>
                    <a:pt x="1" y="9"/>
                    <a:pt x="4" y="17"/>
                    <a:pt x="10" y="25"/>
                  </a:cubicBezTo>
                  <a:cubicBezTo>
                    <a:pt x="17" y="35"/>
                    <a:pt x="27" y="43"/>
                    <a:pt x="41" y="51"/>
                  </a:cubicBezTo>
                  <a:cubicBezTo>
                    <a:pt x="80" y="74"/>
                    <a:pt x="135" y="80"/>
                    <a:pt x="184" y="72"/>
                  </a:cubicBezTo>
                  <a:cubicBezTo>
                    <a:pt x="205" y="68"/>
                    <a:pt x="225" y="61"/>
                    <a:pt x="242" y="51"/>
                  </a:cubicBezTo>
                  <a:cubicBezTo>
                    <a:pt x="255" y="43"/>
                    <a:pt x="266" y="35"/>
                    <a:pt x="272" y="25"/>
                  </a:cubicBezTo>
                  <a:cubicBezTo>
                    <a:pt x="278" y="17"/>
                    <a:pt x="282" y="9"/>
                    <a:pt x="283" y="0"/>
                  </a:cubicBezTo>
                </a:path>
              </a:pathLst>
            </a:custGeom>
            <a:solidFill>
              <a:srgbClr val="7B97D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9" name="Freeform 167">
              <a:extLst>
                <a:ext uri="{FF2B5EF4-FFF2-40B4-BE49-F238E27FC236}">
                  <a16:creationId xmlns:a16="http://schemas.microsoft.com/office/drawing/2014/main" id="{2E193F6A-676E-DF47-979A-947820EBB0A7}"/>
                </a:ext>
              </a:extLst>
            </p:cNvPr>
            <p:cNvSpPr>
              <a:spLocks/>
            </p:cNvSpPr>
            <p:nvPr/>
          </p:nvSpPr>
          <p:spPr bwMode="auto">
            <a:xfrm>
              <a:off x="19951137" y="4541785"/>
              <a:ext cx="900113" cy="723900"/>
            </a:xfrm>
            <a:custGeom>
              <a:avLst/>
              <a:gdLst>
                <a:gd name="T0" fmla="*/ 326 w 326"/>
                <a:gd name="T1" fmla="*/ 4 h 262"/>
                <a:gd name="T2" fmla="*/ 314 w 326"/>
                <a:gd name="T3" fmla="*/ 167 h 262"/>
                <a:gd name="T4" fmla="*/ 314 w 326"/>
                <a:gd name="T5" fmla="*/ 167 h 262"/>
                <a:gd name="T6" fmla="*/ 314 w 326"/>
                <a:gd name="T7" fmla="*/ 173 h 262"/>
                <a:gd name="T8" fmla="*/ 314 w 326"/>
                <a:gd name="T9" fmla="*/ 173 h 262"/>
                <a:gd name="T10" fmla="*/ 302 w 326"/>
                <a:gd name="T11" fmla="*/ 200 h 262"/>
                <a:gd name="T12" fmla="*/ 275 w 326"/>
                <a:gd name="T13" fmla="*/ 225 h 262"/>
                <a:gd name="T14" fmla="*/ 270 w 326"/>
                <a:gd name="T15" fmla="*/ 228 h 262"/>
                <a:gd name="T16" fmla="*/ 57 w 326"/>
                <a:gd name="T17" fmla="*/ 228 h 262"/>
                <a:gd name="T18" fmla="*/ 52 w 326"/>
                <a:gd name="T19" fmla="*/ 225 h 262"/>
                <a:gd name="T20" fmla="*/ 25 w 326"/>
                <a:gd name="T21" fmla="*/ 200 h 262"/>
                <a:gd name="T22" fmla="*/ 13 w 326"/>
                <a:gd name="T23" fmla="*/ 170 h 262"/>
                <a:gd name="T24" fmla="*/ 0 w 326"/>
                <a:gd name="T25" fmla="*/ 0 h 262"/>
                <a:gd name="T26" fmla="*/ 0 w 326"/>
                <a:gd name="T27" fmla="*/ 0 h 262"/>
                <a:gd name="T28" fmla="*/ 48 w 326"/>
                <a:gd name="T29" fmla="*/ 62 h 262"/>
                <a:gd name="T30" fmla="*/ 110 w 326"/>
                <a:gd name="T31" fmla="*/ 85 h 262"/>
                <a:gd name="T32" fmla="*/ 110 w 326"/>
                <a:gd name="T33" fmla="*/ 85 h 262"/>
                <a:gd name="T34" fmla="*/ 279 w 326"/>
                <a:gd name="T35" fmla="*/ 62 h 262"/>
                <a:gd name="T36" fmla="*/ 326 w 326"/>
                <a:gd name="T37" fmla="*/ 4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26" h="262">
                  <a:moveTo>
                    <a:pt x="326" y="4"/>
                  </a:moveTo>
                  <a:cubicBezTo>
                    <a:pt x="314" y="167"/>
                    <a:pt x="314" y="167"/>
                    <a:pt x="314" y="167"/>
                  </a:cubicBezTo>
                  <a:cubicBezTo>
                    <a:pt x="314" y="167"/>
                    <a:pt x="314" y="167"/>
                    <a:pt x="314" y="167"/>
                  </a:cubicBezTo>
                  <a:cubicBezTo>
                    <a:pt x="314" y="173"/>
                    <a:pt x="314" y="173"/>
                    <a:pt x="314" y="173"/>
                  </a:cubicBezTo>
                  <a:cubicBezTo>
                    <a:pt x="314" y="173"/>
                    <a:pt x="314" y="173"/>
                    <a:pt x="314" y="173"/>
                  </a:cubicBezTo>
                  <a:cubicBezTo>
                    <a:pt x="312" y="182"/>
                    <a:pt x="308" y="191"/>
                    <a:pt x="302" y="200"/>
                  </a:cubicBezTo>
                  <a:cubicBezTo>
                    <a:pt x="295" y="209"/>
                    <a:pt x="286" y="217"/>
                    <a:pt x="275" y="225"/>
                  </a:cubicBezTo>
                  <a:cubicBezTo>
                    <a:pt x="273" y="226"/>
                    <a:pt x="271" y="227"/>
                    <a:pt x="270" y="228"/>
                  </a:cubicBezTo>
                  <a:cubicBezTo>
                    <a:pt x="211" y="262"/>
                    <a:pt x="116" y="262"/>
                    <a:pt x="57" y="228"/>
                  </a:cubicBezTo>
                  <a:cubicBezTo>
                    <a:pt x="55" y="227"/>
                    <a:pt x="54" y="226"/>
                    <a:pt x="52" y="225"/>
                  </a:cubicBezTo>
                  <a:cubicBezTo>
                    <a:pt x="40" y="217"/>
                    <a:pt x="31" y="209"/>
                    <a:pt x="25" y="200"/>
                  </a:cubicBezTo>
                  <a:cubicBezTo>
                    <a:pt x="18" y="191"/>
                    <a:pt x="14" y="181"/>
                    <a:pt x="13" y="170"/>
                  </a:cubicBezTo>
                  <a:cubicBezTo>
                    <a:pt x="0" y="0"/>
                    <a:pt x="0" y="0"/>
                    <a:pt x="0" y="0"/>
                  </a:cubicBezTo>
                  <a:cubicBezTo>
                    <a:pt x="0" y="0"/>
                    <a:pt x="0" y="0"/>
                    <a:pt x="0" y="0"/>
                  </a:cubicBezTo>
                  <a:cubicBezTo>
                    <a:pt x="2" y="23"/>
                    <a:pt x="18" y="45"/>
                    <a:pt x="48" y="62"/>
                  </a:cubicBezTo>
                  <a:cubicBezTo>
                    <a:pt x="66" y="73"/>
                    <a:pt x="87" y="80"/>
                    <a:pt x="110" y="85"/>
                  </a:cubicBezTo>
                  <a:cubicBezTo>
                    <a:pt x="110" y="85"/>
                    <a:pt x="110" y="85"/>
                    <a:pt x="110" y="85"/>
                  </a:cubicBezTo>
                  <a:cubicBezTo>
                    <a:pt x="167" y="96"/>
                    <a:pt x="233" y="89"/>
                    <a:pt x="279" y="62"/>
                  </a:cubicBezTo>
                  <a:cubicBezTo>
                    <a:pt x="307" y="46"/>
                    <a:pt x="323" y="25"/>
                    <a:pt x="326" y="4"/>
                  </a:cubicBezTo>
                  <a:close/>
                </a:path>
              </a:pathLst>
            </a:custGeom>
            <a:solidFill>
              <a:srgbClr val="7B97D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0" name="Freeform 168">
              <a:extLst>
                <a:ext uri="{FF2B5EF4-FFF2-40B4-BE49-F238E27FC236}">
                  <a16:creationId xmlns:a16="http://schemas.microsoft.com/office/drawing/2014/main" id="{34ACA427-80D8-7847-8FE2-A074CA2B0BB5}"/>
                </a:ext>
              </a:extLst>
            </p:cNvPr>
            <p:cNvSpPr>
              <a:spLocks/>
            </p:cNvSpPr>
            <p:nvPr/>
          </p:nvSpPr>
          <p:spPr bwMode="auto">
            <a:xfrm>
              <a:off x="19984474" y="4281435"/>
              <a:ext cx="836613" cy="336550"/>
            </a:xfrm>
            <a:custGeom>
              <a:avLst/>
              <a:gdLst>
                <a:gd name="T0" fmla="*/ 281 w 303"/>
                <a:gd name="T1" fmla="*/ 122 h 122"/>
                <a:gd name="T2" fmla="*/ 251 w 303"/>
                <a:gd name="T3" fmla="*/ 96 h 122"/>
                <a:gd name="T4" fmla="*/ 52 w 303"/>
                <a:gd name="T5" fmla="*/ 96 h 122"/>
                <a:gd name="T6" fmla="*/ 22 w 303"/>
                <a:gd name="T7" fmla="*/ 122 h 122"/>
                <a:gd name="T8" fmla="*/ 52 w 303"/>
                <a:gd name="T9" fmla="*/ 32 h 122"/>
                <a:gd name="T10" fmla="*/ 251 w 303"/>
                <a:gd name="T11" fmla="*/ 32 h 122"/>
                <a:gd name="T12" fmla="*/ 281 w 303"/>
                <a:gd name="T13" fmla="*/ 122 h 122"/>
              </a:gdLst>
              <a:ahLst/>
              <a:cxnLst>
                <a:cxn ang="0">
                  <a:pos x="T0" y="T1"/>
                </a:cxn>
                <a:cxn ang="0">
                  <a:pos x="T2" y="T3"/>
                </a:cxn>
                <a:cxn ang="0">
                  <a:pos x="T4" y="T5"/>
                </a:cxn>
                <a:cxn ang="0">
                  <a:pos x="T6" y="T7"/>
                </a:cxn>
                <a:cxn ang="0">
                  <a:pos x="T8" y="T9"/>
                </a:cxn>
                <a:cxn ang="0">
                  <a:pos x="T10" y="T11"/>
                </a:cxn>
                <a:cxn ang="0">
                  <a:pos x="T12" y="T13"/>
                </a:cxn>
              </a:cxnLst>
              <a:rect l="0" t="0" r="r" b="b"/>
              <a:pathLst>
                <a:path w="303" h="122">
                  <a:moveTo>
                    <a:pt x="281" y="122"/>
                  </a:moveTo>
                  <a:cubicBezTo>
                    <a:pt x="274" y="112"/>
                    <a:pt x="264" y="104"/>
                    <a:pt x="251" y="96"/>
                  </a:cubicBezTo>
                  <a:cubicBezTo>
                    <a:pt x="196" y="64"/>
                    <a:pt x="107" y="64"/>
                    <a:pt x="52" y="96"/>
                  </a:cubicBezTo>
                  <a:cubicBezTo>
                    <a:pt x="39" y="104"/>
                    <a:pt x="29" y="112"/>
                    <a:pt x="22" y="122"/>
                  </a:cubicBezTo>
                  <a:cubicBezTo>
                    <a:pt x="0" y="92"/>
                    <a:pt x="10" y="56"/>
                    <a:pt x="52" y="32"/>
                  </a:cubicBezTo>
                  <a:cubicBezTo>
                    <a:pt x="107" y="0"/>
                    <a:pt x="196" y="0"/>
                    <a:pt x="251" y="32"/>
                  </a:cubicBezTo>
                  <a:cubicBezTo>
                    <a:pt x="293" y="56"/>
                    <a:pt x="303" y="92"/>
                    <a:pt x="281" y="122"/>
                  </a:cubicBezTo>
                  <a:close/>
                </a:path>
              </a:pathLst>
            </a:custGeom>
            <a:solidFill>
              <a:srgbClr val="9DACC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1" name="Freeform 169">
              <a:extLst>
                <a:ext uri="{FF2B5EF4-FFF2-40B4-BE49-F238E27FC236}">
                  <a16:creationId xmlns:a16="http://schemas.microsoft.com/office/drawing/2014/main" id="{1F69D36A-A235-FB42-A446-2D142EA0D68C}"/>
                </a:ext>
              </a:extLst>
            </p:cNvPr>
            <p:cNvSpPr>
              <a:spLocks/>
            </p:cNvSpPr>
            <p:nvPr/>
          </p:nvSpPr>
          <p:spPr bwMode="auto">
            <a:xfrm>
              <a:off x="20200374" y="4564010"/>
              <a:ext cx="407988" cy="63500"/>
            </a:xfrm>
            <a:custGeom>
              <a:avLst/>
              <a:gdLst>
                <a:gd name="T0" fmla="*/ 0 w 148"/>
                <a:gd name="T1" fmla="*/ 23 h 23"/>
                <a:gd name="T2" fmla="*/ 5 w 148"/>
                <a:gd name="T3" fmla="*/ 19 h 23"/>
                <a:gd name="T4" fmla="*/ 21 w 148"/>
                <a:gd name="T5" fmla="*/ 11 h 23"/>
                <a:gd name="T6" fmla="*/ 32 w 148"/>
                <a:gd name="T7" fmla="*/ 7 h 23"/>
                <a:gd name="T8" fmla="*/ 45 w 148"/>
                <a:gd name="T9" fmla="*/ 3 h 23"/>
                <a:gd name="T10" fmla="*/ 59 w 148"/>
                <a:gd name="T11" fmla="*/ 1 h 23"/>
                <a:gd name="T12" fmla="*/ 74 w 148"/>
                <a:gd name="T13" fmla="*/ 0 h 23"/>
                <a:gd name="T14" fmla="*/ 78 w 148"/>
                <a:gd name="T15" fmla="*/ 0 h 23"/>
                <a:gd name="T16" fmla="*/ 81 w 148"/>
                <a:gd name="T17" fmla="*/ 1 h 23"/>
                <a:gd name="T18" fmla="*/ 89 w 148"/>
                <a:gd name="T19" fmla="*/ 1 h 23"/>
                <a:gd name="T20" fmla="*/ 103 w 148"/>
                <a:gd name="T21" fmla="*/ 4 h 23"/>
                <a:gd name="T22" fmla="*/ 115 w 148"/>
                <a:gd name="T23" fmla="*/ 7 h 23"/>
                <a:gd name="T24" fmla="*/ 126 w 148"/>
                <a:gd name="T25" fmla="*/ 11 h 23"/>
                <a:gd name="T26" fmla="*/ 136 w 148"/>
                <a:gd name="T27" fmla="*/ 16 h 23"/>
                <a:gd name="T28" fmla="*/ 142 w 148"/>
                <a:gd name="T29" fmla="*/ 19 h 23"/>
                <a:gd name="T30" fmla="*/ 148 w 148"/>
                <a:gd name="T31" fmla="*/ 23 h 23"/>
                <a:gd name="T32" fmla="*/ 142 w 148"/>
                <a:gd name="T33" fmla="*/ 20 h 23"/>
                <a:gd name="T34" fmla="*/ 135 w 148"/>
                <a:gd name="T35" fmla="*/ 16 h 23"/>
                <a:gd name="T36" fmla="*/ 126 w 148"/>
                <a:gd name="T37" fmla="*/ 13 h 23"/>
                <a:gd name="T38" fmla="*/ 115 w 148"/>
                <a:gd name="T39" fmla="*/ 9 h 23"/>
                <a:gd name="T40" fmla="*/ 109 w 148"/>
                <a:gd name="T41" fmla="*/ 7 h 23"/>
                <a:gd name="T42" fmla="*/ 102 w 148"/>
                <a:gd name="T43" fmla="*/ 6 h 23"/>
                <a:gd name="T44" fmla="*/ 88 w 148"/>
                <a:gd name="T45" fmla="*/ 3 h 23"/>
                <a:gd name="T46" fmla="*/ 81 w 148"/>
                <a:gd name="T47" fmla="*/ 3 h 23"/>
                <a:gd name="T48" fmla="*/ 78 w 148"/>
                <a:gd name="T49" fmla="*/ 3 h 23"/>
                <a:gd name="T50" fmla="*/ 74 w 148"/>
                <a:gd name="T51" fmla="*/ 3 h 23"/>
                <a:gd name="T52" fmla="*/ 59 w 148"/>
                <a:gd name="T53" fmla="*/ 3 h 23"/>
                <a:gd name="T54" fmla="*/ 46 w 148"/>
                <a:gd name="T55" fmla="*/ 5 h 23"/>
                <a:gd name="T56" fmla="*/ 33 w 148"/>
                <a:gd name="T57" fmla="*/ 9 h 23"/>
                <a:gd name="T58" fmla="*/ 22 w 148"/>
                <a:gd name="T59" fmla="*/ 12 h 23"/>
                <a:gd name="T60" fmla="*/ 13 w 148"/>
                <a:gd name="T61" fmla="*/ 16 h 23"/>
                <a:gd name="T62" fmla="*/ 6 w 148"/>
                <a:gd name="T63" fmla="*/ 19 h 23"/>
                <a:gd name="T64" fmla="*/ 0 w 148"/>
                <a:gd name="T65"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48" h="23">
                  <a:moveTo>
                    <a:pt x="0" y="23"/>
                  </a:moveTo>
                  <a:cubicBezTo>
                    <a:pt x="0" y="23"/>
                    <a:pt x="2" y="21"/>
                    <a:pt x="5" y="19"/>
                  </a:cubicBezTo>
                  <a:cubicBezTo>
                    <a:pt x="9" y="17"/>
                    <a:pt x="14" y="14"/>
                    <a:pt x="21" y="11"/>
                  </a:cubicBezTo>
                  <a:cubicBezTo>
                    <a:pt x="25" y="10"/>
                    <a:pt x="28" y="8"/>
                    <a:pt x="32" y="7"/>
                  </a:cubicBezTo>
                  <a:cubicBezTo>
                    <a:pt x="36" y="6"/>
                    <a:pt x="41" y="4"/>
                    <a:pt x="45" y="3"/>
                  </a:cubicBezTo>
                  <a:cubicBezTo>
                    <a:pt x="50" y="2"/>
                    <a:pt x="54" y="2"/>
                    <a:pt x="59" y="1"/>
                  </a:cubicBezTo>
                  <a:cubicBezTo>
                    <a:pt x="64" y="1"/>
                    <a:pt x="69" y="0"/>
                    <a:pt x="74" y="0"/>
                  </a:cubicBezTo>
                  <a:cubicBezTo>
                    <a:pt x="78" y="0"/>
                    <a:pt x="78" y="0"/>
                    <a:pt x="78" y="0"/>
                  </a:cubicBezTo>
                  <a:cubicBezTo>
                    <a:pt x="81" y="1"/>
                    <a:pt x="81" y="1"/>
                    <a:pt x="81" y="1"/>
                  </a:cubicBezTo>
                  <a:cubicBezTo>
                    <a:pt x="84" y="1"/>
                    <a:pt x="86" y="1"/>
                    <a:pt x="89" y="1"/>
                  </a:cubicBezTo>
                  <a:cubicBezTo>
                    <a:pt x="93" y="2"/>
                    <a:pt x="98" y="3"/>
                    <a:pt x="103" y="4"/>
                  </a:cubicBezTo>
                  <a:cubicBezTo>
                    <a:pt x="107" y="5"/>
                    <a:pt x="111" y="6"/>
                    <a:pt x="115" y="7"/>
                  </a:cubicBezTo>
                  <a:cubicBezTo>
                    <a:pt x="119" y="8"/>
                    <a:pt x="123" y="10"/>
                    <a:pt x="126" y="11"/>
                  </a:cubicBezTo>
                  <a:cubicBezTo>
                    <a:pt x="130" y="13"/>
                    <a:pt x="133" y="14"/>
                    <a:pt x="136" y="16"/>
                  </a:cubicBezTo>
                  <a:cubicBezTo>
                    <a:pt x="138" y="17"/>
                    <a:pt x="141" y="18"/>
                    <a:pt x="142" y="19"/>
                  </a:cubicBezTo>
                  <a:cubicBezTo>
                    <a:pt x="146" y="22"/>
                    <a:pt x="148" y="23"/>
                    <a:pt x="148" y="23"/>
                  </a:cubicBezTo>
                  <a:cubicBezTo>
                    <a:pt x="148" y="23"/>
                    <a:pt x="146" y="22"/>
                    <a:pt x="142" y="20"/>
                  </a:cubicBezTo>
                  <a:cubicBezTo>
                    <a:pt x="140" y="19"/>
                    <a:pt x="138" y="18"/>
                    <a:pt x="135" y="16"/>
                  </a:cubicBezTo>
                  <a:cubicBezTo>
                    <a:pt x="133" y="15"/>
                    <a:pt x="129" y="14"/>
                    <a:pt x="126" y="13"/>
                  </a:cubicBezTo>
                  <a:cubicBezTo>
                    <a:pt x="123" y="11"/>
                    <a:pt x="119" y="10"/>
                    <a:pt x="115" y="9"/>
                  </a:cubicBezTo>
                  <a:cubicBezTo>
                    <a:pt x="113" y="8"/>
                    <a:pt x="111" y="8"/>
                    <a:pt x="109" y="7"/>
                  </a:cubicBezTo>
                  <a:cubicBezTo>
                    <a:pt x="107" y="7"/>
                    <a:pt x="104" y="6"/>
                    <a:pt x="102" y="6"/>
                  </a:cubicBezTo>
                  <a:cubicBezTo>
                    <a:pt x="98" y="5"/>
                    <a:pt x="93" y="4"/>
                    <a:pt x="88" y="3"/>
                  </a:cubicBezTo>
                  <a:cubicBezTo>
                    <a:pt x="86" y="3"/>
                    <a:pt x="84" y="3"/>
                    <a:pt x="81" y="3"/>
                  </a:cubicBezTo>
                  <a:cubicBezTo>
                    <a:pt x="78" y="3"/>
                    <a:pt x="78" y="3"/>
                    <a:pt x="78" y="3"/>
                  </a:cubicBezTo>
                  <a:cubicBezTo>
                    <a:pt x="74" y="3"/>
                    <a:pt x="74" y="3"/>
                    <a:pt x="74" y="3"/>
                  </a:cubicBezTo>
                  <a:cubicBezTo>
                    <a:pt x="69" y="3"/>
                    <a:pt x="64" y="3"/>
                    <a:pt x="59" y="3"/>
                  </a:cubicBezTo>
                  <a:cubicBezTo>
                    <a:pt x="55" y="4"/>
                    <a:pt x="50" y="4"/>
                    <a:pt x="46" y="5"/>
                  </a:cubicBezTo>
                  <a:cubicBezTo>
                    <a:pt x="41" y="6"/>
                    <a:pt x="37" y="7"/>
                    <a:pt x="33" y="9"/>
                  </a:cubicBezTo>
                  <a:cubicBezTo>
                    <a:pt x="29" y="10"/>
                    <a:pt x="25" y="11"/>
                    <a:pt x="22" y="12"/>
                  </a:cubicBezTo>
                  <a:cubicBezTo>
                    <a:pt x="18" y="14"/>
                    <a:pt x="15" y="15"/>
                    <a:pt x="13" y="16"/>
                  </a:cubicBezTo>
                  <a:cubicBezTo>
                    <a:pt x="10" y="17"/>
                    <a:pt x="8" y="18"/>
                    <a:pt x="6" y="19"/>
                  </a:cubicBezTo>
                  <a:cubicBezTo>
                    <a:pt x="2" y="21"/>
                    <a:pt x="0" y="23"/>
                    <a:pt x="0" y="23"/>
                  </a:cubicBezTo>
                  <a:close/>
                </a:path>
              </a:pathLst>
            </a:custGeom>
            <a:solidFill>
              <a:srgbClr val="47393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2" name="Freeform 170">
              <a:extLst>
                <a:ext uri="{FF2B5EF4-FFF2-40B4-BE49-F238E27FC236}">
                  <a16:creationId xmlns:a16="http://schemas.microsoft.com/office/drawing/2014/main" id="{5E4F9A4C-6980-354B-87EE-75B1F1A061B1}"/>
                </a:ext>
              </a:extLst>
            </p:cNvPr>
            <p:cNvSpPr>
              <a:spLocks/>
            </p:cNvSpPr>
            <p:nvPr/>
          </p:nvSpPr>
          <p:spPr bwMode="auto">
            <a:xfrm>
              <a:off x="20119412" y="4508448"/>
              <a:ext cx="568325" cy="82550"/>
            </a:xfrm>
            <a:custGeom>
              <a:avLst/>
              <a:gdLst>
                <a:gd name="T0" fmla="*/ 0 w 206"/>
                <a:gd name="T1" fmla="*/ 30 h 30"/>
                <a:gd name="T2" fmla="*/ 8 w 206"/>
                <a:gd name="T3" fmla="*/ 25 h 30"/>
                <a:gd name="T4" fmla="*/ 30 w 206"/>
                <a:gd name="T5" fmla="*/ 14 h 30"/>
                <a:gd name="T6" fmla="*/ 45 w 206"/>
                <a:gd name="T7" fmla="*/ 9 h 30"/>
                <a:gd name="T8" fmla="*/ 63 w 206"/>
                <a:gd name="T9" fmla="*/ 4 h 30"/>
                <a:gd name="T10" fmla="*/ 83 w 206"/>
                <a:gd name="T11" fmla="*/ 1 h 30"/>
                <a:gd name="T12" fmla="*/ 103 w 206"/>
                <a:gd name="T13" fmla="*/ 0 h 30"/>
                <a:gd name="T14" fmla="*/ 108 w 206"/>
                <a:gd name="T15" fmla="*/ 0 h 30"/>
                <a:gd name="T16" fmla="*/ 113 w 206"/>
                <a:gd name="T17" fmla="*/ 0 h 30"/>
                <a:gd name="T18" fmla="*/ 123 w 206"/>
                <a:gd name="T19" fmla="*/ 1 h 30"/>
                <a:gd name="T20" fmla="*/ 143 w 206"/>
                <a:gd name="T21" fmla="*/ 4 h 30"/>
                <a:gd name="T22" fmla="*/ 152 w 206"/>
                <a:gd name="T23" fmla="*/ 6 h 30"/>
                <a:gd name="T24" fmla="*/ 160 w 206"/>
                <a:gd name="T25" fmla="*/ 9 h 30"/>
                <a:gd name="T26" fmla="*/ 164 w 206"/>
                <a:gd name="T27" fmla="*/ 10 h 30"/>
                <a:gd name="T28" fmla="*/ 168 w 206"/>
                <a:gd name="T29" fmla="*/ 12 h 30"/>
                <a:gd name="T30" fmla="*/ 176 w 206"/>
                <a:gd name="T31" fmla="*/ 15 h 30"/>
                <a:gd name="T32" fmla="*/ 188 w 206"/>
                <a:gd name="T33" fmla="*/ 20 h 30"/>
                <a:gd name="T34" fmla="*/ 198 w 206"/>
                <a:gd name="T35" fmla="*/ 25 h 30"/>
                <a:gd name="T36" fmla="*/ 206 w 206"/>
                <a:gd name="T37" fmla="*/ 30 h 30"/>
                <a:gd name="T38" fmla="*/ 197 w 206"/>
                <a:gd name="T39" fmla="*/ 26 h 30"/>
                <a:gd name="T40" fmla="*/ 188 w 206"/>
                <a:gd name="T41" fmla="*/ 21 h 30"/>
                <a:gd name="T42" fmla="*/ 175 w 206"/>
                <a:gd name="T43" fmla="*/ 16 h 30"/>
                <a:gd name="T44" fmla="*/ 168 w 206"/>
                <a:gd name="T45" fmla="*/ 13 h 30"/>
                <a:gd name="T46" fmla="*/ 164 w 206"/>
                <a:gd name="T47" fmla="*/ 12 h 30"/>
                <a:gd name="T48" fmla="*/ 160 w 206"/>
                <a:gd name="T49" fmla="*/ 11 h 30"/>
                <a:gd name="T50" fmla="*/ 151 w 206"/>
                <a:gd name="T51" fmla="*/ 8 h 30"/>
                <a:gd name="T52" fmla="*/ 142 w 206"/>
                <a:gd name="T53" fmla="*/ 6 h 30"/>
                <a:gd name="T54" fmla="*/ 123 w 206"/>
                <a:gd name="T55" fmla="*/ 3 h 30"/>
                <a:gd name="T56" fmla="*/ 113 w 206"/>
                <a:gd name="T57" fmla="*/ 2 h 30"/>
                <a:gd name="T58" fmla="*/ 108 w 206"/>
                <a:gd name="T59" fmla="*/ 2 h 30"/>
                <a:gd name="T60" fmla="*/ 103 w 206"/>
                <a:gd name="T61" fmla="*/ 2 h 30"/>
                <a:gd name="T62" fmla="*/ 83 w 206"/>
                <a:gd name="T63" fmla="*/ 3 h 30"/>
                <a:gd name="T64" fmla="*/ 64 w 206"/>
                <a:gd name="T65" fmla="*/ 6 h 30"/>
                <a:gd name="T66" fmla="*/ 46 w 206"/>
                <a:gd name="T67" fmla="*/ 10 h 30"/>
                <a:gd name="T68" fmla="*/ 31 w 206"/>
                <a:gd name="T69" fmla="*/ 15 h 30"/>
                <a:gd name="T70" fmla="*/ 18 w 206"/>
                <a:gd name="T71" fmla="*/ 21 h 30"/>
                <a:gd name="T72" fmla="*/ 8 w 206"/>
                <a:gd name="T73" fmla="*/ 26 h 30"/>
                <a:gd name="T74" fmla="*/ 0 w 206"/>
                <a:gd name="T75"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06" h="30">
                  <a:moveTo>
                    <a:pt x="0" y="30"/>
                  </a:moveTo>
                  <a:cubicBezTo>
                    <a:pt x="0" y="30"/>
                    <a:pt x="3" y="28"/>
                    <a:pt x="8" y="25"/>
                  </a:cubicBezTo>
                  <a:cubicBezTo>
                    <a:pt x="13" y="22"/>
                    <a:pt x="21" y="18"/>
                    <a:pt x="30" y="14"/>
                  </a:cubicBezTo>
                  <a:cubicBezTo>
                    <a:pt x="35" y="12"/>
                    <a:pt x="40" y="10"/>
                    <a:pt x="45" y="9"/>
                  </a:cubicBezTo>
                  <a:cubicBezTo>
                    <a:pt x="51" y="7"/>
                    <a:pt x="57" y="5"/>
                    <a:pt x="63" y="4"/>
                  </a:cubicBezTo>
                  <a:cubicBezTo>
                    <a:pt x="69" y="2"/>
                    <a:pt x="76" y="2"/>
                    <a:pt x="83" y="1"/>
                  </a:cubicBezTo>
                  <a:cubicBezTo>
                    <a:pt x="89" y="0"/>
                    <a:pt x="96" y="0"/>
                    <a:pt x="103" y="0"/>
                  </a:cubicBezTo>
                  <a:cubicBezTo>
                    <a:pt x="108" y="0"/>
                    <a:pt x="108" y="0"/>
                    <a:pt x="108" y="0"/>
                  </a:cubicBezTo>
                  <a:cubicBezTo>
                    <a:pt x="113" y="0"/>
                    <a:pt x="113" y="0"/>
                    <a:pt x="113" y="0"/>
                  </a:cubicBezTo>
                  <a:cubicBezTo>
                    <a:pt x="116" y="0"/>
                    <a:pt x="120" y="0"/>
                    <a:pt x="123" y="1"/>
                  </a:cubicBezTo>
                  <a:cubicBezTo>
                    <a:pt x="130" y="2"/>
                    <a:pt x="136" y="3"/>
                    <a:pt x="143" y="4"/>
                  </a:cubicBezTo>
                  <a:cubicBezTo>
                    <a:pt x="146" y="5"/>
                    <a:pt x="149" y="6"/>
                    <a:pt x="152" y="6"/>
                  </a:cubicBezTo>
                  <a:cubicBezTo>
                    <a:pt x="155" y="7"/>
                    <a:pt x="157" y="8"/>
                    <a:pt x="160" y="9"/>
                  </a:cubicBezTo>
                  <a:cubicBezTo>
                    <a:pt x="162" y="9"/>
                    <a:pt x="163" y="10"/>
                    <a:pt x="164" y="10"/>
                  </a:cubicBezTo>
                  <a:cubicBezTo>
                    <a:pt x="166" y="11"/>
                    <a:pt x="167" y="11"/>
                    <a:pt x="168" y="12"/>
                  </a:cubicBezTo>
                  <a:cubicBezTo>
                    <a:pt x="171" y="13"/>
                    <a:pt x="173" y="14"/>
                    <a:pt x="176" y="15"/>
                  </a:cubicBezTo>
                  <a:cubicBezTo>
                    <a:pt x="180" y="17"/>
                    <a:pt x="185" y="18"/>
                    <a:pt x="188" y="20"/>
                  </a:cubicBezTo>
                  <a:cubicBezTo>
                    <a:pt x="192" y="22"/>
                    <a:pt x="195" y="24"/>
                    <a:pt x="198" y="25"/>
                  </a:cubicBezTo>
                  <a:cubicBezTo>
                    <a:pt x="203" y="28"/>
                    <a:pt x="206" y="30"/>
                    <a:pt x="206" y="30"/>
                  </a:cubicBezTo>
                  <a:cubicBezTo>
                    <a:pt x="206" y="30"/>
                    <a:pt x="203" y="29"/>
                    <a:pt x="197" y="26"/>
                  </a:cubicBezTo>
                  <a:cubicBezTo>
                    <a:pt x="195" y="24"/>
                    <a:pt x="192" y="23"/>
                    <a:pt x="188" y="21"/>
                  </a:cubicBezTo>
                  <a:cubicBezTo>
                    <a:pt x="184" y="19"/>
                    <a:pt x="180" y="18"/>
                    <a:pt x="175" y="16"/>
                  </a:cubicBezTo>
                  <a:cubicBezTo>
                    <a:pt x="173" y="15"/>
                    <a:pt x="170" y="14"/>
                    <a:pt x="168" y="13"/>
                  </a:cubicBezTo>
                  <a:cubicBezTo>
                    <a:pt x="166" y="13"/>
                    <a:pt x="165" y="12"/>
                    <a:pt x="164" y="12"/>
                  </a:cubicBezTo>
                  <a:cubicBezTo>
                    <a:pt x="162" y="11"/>
                    <a:pt x="161" y="11"/>
                    <a:pt x="160" y="11"/>
                  </a:cubicBezTo>
                  <a:cubicBezTo>
                    <a:pt x="157" y="10"/>
                    <a:pt x="154" y="9"/>
                    <a:pt x="151" y="8"/>
                  </a:cubicBezTo>
                  <a:cubicBezTo>
                    <a:pt x="148" y="7"/>
                    <a:pt x="145" y="7"/>
                    <a:pt x="142" y="6"/>
                  </a:cubicBezTo>
                  <a:cubicBezTo>
                    <a:pt x="136" y="5"/>
                    <a:pt x="129" y="4"/>
                    <a:pt x="123" y="3"/>
                  </a:cubicBezTo>
                  <a:cubicBezTo>
                    <a:pt x="120" y="3"/>
                    <a:pt x="116" y="2"/>
                    <a:pt x="113" y="2"/>
                  </a:cubicBezTo>
                  <a:cubicBezTo>
                    <a:pt x="108" y="2"/>
                    <a:pt x="108" y="2"/>
                    <a:pt x="108" y="2"/>
                  </a:cubicBezTo>
                  <a:cubicBezTo>
                    <a:pt x="103" y="2"/>
                    <a:pt x="103" y="2"/>
                    <a:pt x="103" y="2"/>
                  </a:cubicBezTo>
                  <a:cubicBezTo>
                    <a:pt x="96" y="2"/>
                    <a:pt x="89" y="2"/>
                    <a:pt x="83" y="3"/>
                  </a:cubicBezTo>
                  <a:cubicBezTo>
                    <a:pt x="76" y="4"/>
                    <a:pt x="70" y="4"/>
                    <a:pt x="64" y="6"/>
                  </a:cubicBezTo>
                  <a:cubicBezTo>
                    <a:pt x="57" y="7"/>
                    <a:pt x="52" y="9"/>
                    <a:pt x="46" y="10"/>
                  </a:cubicBezTo>
                  <a:cubicBezTo>
                    <a:pt x="40" y="12"/>
                    <a:pt x="35" y="14"/>
                    <a:pt x="31" y="15"/>
                  </a:cubicBezTo>
                  <a:cubicBezTo>
                    <a:pt x="26" y="17"/>
                    <a:pt x="22" y="19"/>
                    <a:pt x="18" y="21"/>
                  </a:cubicBezTo>
                  <a:cubicBezTo>
                    <a:pt x="14" y="22"/>
                    <a:pt x="11" y="24"/>
                    <a:pt x="8" y="26"/>
                  </a:cubicBezTo>
                  <a:cubicBezTo>
                    <a:pt x="3" y="28"/>
                    <a:pt x="0" y="30"/>
                    <a:pt x="0" y="30"/>
                  </a:cubicBezTo>
                  <a:close/>
                </a:path>
              </a:pathLst>
            </a:custGeom>
            <a:solidFill>
              <a:srgbClr val="47393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3" name="Freeform 171">
              <a:extLst>
                <a:ext uri="{FF2B5EF4-FFF2-40B4-BE49-F238E27FC236}">
                  <a16:creationId xmlns:a16="http://schemas.microsoft.com/office/drawing/2014/main" id="{4299DF31-5675-0B4C-9874-BF66AA3627D4}"/>
                </a:ext>
              </a:extLst>
            </p:cNvPr>
            <p:cNvSpPr>
              <a:spLocks/>
            </p:cNvSpPr>
            <p:nvPr/>
          </p:nvSpPr>
          <p:spPr bwMode="auto">
            <a:xfrm>
              <a:off x="20282924" y="4621160"/>
              <a:ext cx="242888" cy="36513"/>
            </a:xfrm>
            <a:custGeom>
              <a:avLst/>
              <a:gdLst>
                <a:gd name="T0" fmla="*/ 0 w 88"/>
                <a:gd name="T1" fmla="*/ 13 h 13"/>
                <a:gd name="T2" fmla="*/ 4 w 88"/>
                <a:gd name="T3" fmla="*/ 11 h 13"/>
                <a:gd name="T4" fmla="*/ 8 w 88"/>
                <a:gd name="T5" fmla="*/ 9 h 13"/>
                <a:gd name="T6" fmla="*/ 13 w 88"/>
                <a:gd name="T7" fmla="*/ 6 h 13"/>
                <a:gd name="T8" fmla="*/ 19 w 88"/>
                <a:gd name="T9" fmla="*/ 4 h 13"/>
                <a:gd name="T10" fmla="*/ 27 w 88"/>
                <a:gd name="T11" fmla="*/ 2 h 13"/>
                <a:gd name="T12" fmla="*/ 35 w 88"/>
                <a:gd name="T13" fmla="*/ 0 h 13"/>
                <a:gd name="T14" fmla="*/ 40 w 88"/>
                <a:gd name="T15" fmla="*/ 0 h 13"/>
                <a:gd name="T16" fmla="*/ 44 w 88"/>
                <a:gd name="T17" fmla="*/ 0 h 13"/>
                <a:gd name="T18" fmla="*/ 46 w 88"/>
                <a:gd name="T19" fmla="*/ 0 h 13"/>
                <a:gd name="T20" fmla="*/ 48 w 88"/>
                <a:gd name="T21" fmla="*/ 0 h 13"/>
                <a:gd name="T22" fmla="*/ 53 w 88"/>
                <a:gd name="T23" fmla="*/ 0 h 13"/>
                <a:gd name="T24" fmla="*/ 57 w 88"/>
                <a:gd name="T25" fmla="*/ 1 h 13"/>
                <a:gd name="T26" fmla="*/ 61 w 88"/>
                <a:gd name="T27" fmla="*/ 2 h 13"/>
                <a:gd name="T28" fmla="*/ 68 w 88"/>
                <a:gd name="T29" fmla="*/ 4 h 13"/>
                <a:gd name="T30" fmla="*/ 75 w 88"/>
                <a:gd name="T31" fmla="*/ 7 h 13"/>
                <a:gd name="T32" fmla="*/ 80 w 88"/>
                <a:gd name="T33" fmla="*/ 9 h 13"/>
                <a:gd name="T34" fmla="*/ 84 w 88"/>
                <a:gd name="T35" fmla="*/ 11 h 13"/>
                <a:gd name="T36" fmla="*/ 88 w 88"/>
                <a:gd name="T37" fmla="*/ 13 h 13"/>
                <a:gd name="T38" fmla="*/ 84 w 88"/>
                <a:gd name="T39" fmla="*/ 12 h 13"/>
                <a:gd name="T40" fmla="*/ 80 w 88"/>
                <a:gd name="T41" fmla="*/ 10 h 13"/>
                <a:gd name="T42" fmla="*/ 74 w 88"/>
                <a:gd name="T43" fmla="*/ 8 h 13"/>
                <a:gd name="T44" fmla="*/ 68 w 88"/>
                <a:gd name="T45" fmla="*/ 6 h 13"/>
                <a:gd name="T46" fmla="*/ 60 w 88"/>
                <a:gd name="T47" fmla="*/ 4 h 13"/>
                <a:gd name="T48" fmla="*/ 52 w 88"/>
                <a:gd name="T49" fmla="*/ 3 h 13"/>
                <a:gd name="T50" fmla="*/ 48 w 88"/>
                <a:gd name="T51" fmla="*/ 2 h 13"/>
                <a:gd name="T52" fmla="*/ 46 w 88"/>
                <a:gd name="T53" fmla="*/ 2 h 13"/>
                <a:gd name="T54" fmla="*/ 44 w 88"/>
                <a:gd name="T55" fmla="*/ 2 h 13"/>
                <a:gd name="T56" fmla="*/ 40 w 88"/>
                <a:gd name="T57" fmla="*/ 2 h 13"/>
                <a:gd name="T58" fmla="*/ 35 w 88"/>
                <a:gd name="T59" fmla="*/ 3 h 13"/>
                <a:gd name="T60" fmla="*/ 27 w 88"/>
                <a:gd name="T61" fmla="*/ 4 h 13"/>
                <a:gd name="T62" fmla="*/ 24 w 88"/>
                <a:gd name="T63" fmla="*/ 4 h 13"/>
                <a:gd name="T64" fmla="*/ 20 w 88"/>
                <a:gd name="T65" fmla="*/ 5 h 13"/>
                <a:gd name="T66" fmla="*/ 13 w 88"/>
                <a:gd name="T67" fmla="*/ 7 h 13"/>
                <a:gd name="T68" fmla="*/ 4 w 88"/>
                <a:gd name="T69" fmla="*/ 12 h 13"/>
                <a:gd name="T70" fmla="*/ 0 w 88"/>
                <a:gd name="T71"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8" h="13">
                  <a:moveTo>
                    <a:pt x="0" y="13"/>
                  </a:moveTo>
                  <a:cubicBezTo>
                    <a:pt x="0" y="13"/>
                    <a:pt x="1" y="12"/>
                    <a:pt x="4" y="11"/>
                  </a:cubicBezTo>
                  <a:cubicBezTo>
                    <a:pt x="5" y="10"/>
                    <a:pt x="6" y="10"/>
                    <a:pt x="8" y="9"/>
                  </a:cubicBezTo>
                  <a:cubicBezTo>
                    <a:pt x="9" y="8"/>
                    <a:pt x="11" y="7"/>
                    <a:pt x="13" y="6"/>
                  </a:cubicBezTo>
                  <a:cubicBezTo>
                    <a:pt x="15" y="5"/>
                    <a:pt x="17" y="5"/>
                    <a:pt x="19" y="4"/>
                  </a:cubicBezTo>
                  <a:cubicBezTo>
                    <a:pt x="22" y="3"/>
                    <a:pt x="24" y="2"/>
                    <a:pt x="27" y="2"/>
                  </a:cubicBezTo>
                  <a:cubicBezTo>
                    <a:pt x="30" y="1"/>
                    <a:pt x="32" y="0"/>
                    <a:pt x="35" y="0"/>
                  </a:cubicBezTo>
                  <a:cubicBezTo>
                    <a:pt x="37" y="0"/>
                    <a:pt x="38" y="0"/>
                    <a:pt x="40" y="0"/>
                  </a:cubicBezTo>
                  <a:cubicBezTo>
                    <a:pt x="44" y="0"/>
                    <a:pt x="44" y="0"/>
                    <a:pt x="44" y="0"/>
                  </a:cubicBezTo>
                  <a:cubicBezTo>
                    <a:pt x="46" y="0"/>
                    <a:pt x="46" y="0"/>
                    <a:pt x="46" y="0"/>
                  </a:cubicBezTo>
                  <a:cubicBezTo>
                    <a:pt x="48" y="0"/>
                    <a:pt x="48" y="0"/>
                    <a:pt x="48" y="0"/>
                  </a:cubicBezTo>
                  <a:cubicBezTo>
                    <a:pt x="50" y="0"/>
                    <a:pt x="51" y="0"/>
                    <a:pt x="53" y="0"/>
                  </a:cubicBezTo>
                  <a:cubicBezTo>
                    <a:pt x="54" y="0"/>
                    <a:pt x="55" y="1"/>
                    <a:pt x="57" y="1"/>
                  </a:cubicBezTo>
                  <a:cubicBezTo>
                    <a:pt x="58" y="1"/>
                    <a:pt x="60" y="1"/>
                    <a:pt x="61" y="2"/>
                  </a:cubicBezTo>
                  <a:cubicBezTo>
                    <a:pt x="64" y="2"/>
                    <a:pt x="66" y="3"/>
                    <a:pt x="68" y="4"/>
                  </a:cubicBezTo>
                  <a:cubicBezTo>
                    <a:pt x="71" y="5"/>
                    <a:pt x="73" y="6"/>
                    <a:pt x="75" y="7"/>
                  </a:cubicBezTo>
                  <a:cubicBezTo>
                    <a:pt x="77" y="7"/>
                    <a:pt x="79" y="8"/>
                    <a:pt x="80" y="9"/>
                  </a:cubicBezTo>
                  <a:cubicBezTo>
                    <a:pt x="82" y="10"/>
                    <a:pt x="83" y="11"/>
                    <a:pt x="84" y="11"/>
                  </a:cubicBezTo>
                  <a:cubicBezTo>
                    <a:pt x="86" y="13"/>
                    <a:pt x="88" y="13"/>
                    <a:pt x="88" y="13"/>
                  </a:cubicBezTo>
                  <a:cubicBezTo>
                    <a:pt x="88" y="13"/>
                    <a:pt x="86" y="13"/>
                    <a:pt x="84" y="12"/>
                  </a:cubicBezTo>
                  <a:cubicBezTo>
                    <a:pt x="83" y="11"/>
                    <a:pt x="81" y="11"/>
                    <a:pt x="80" y="10"/>
                  </a:cubicBezTo>
                  <a:cubicBezTo>
                    <a:pt x="78" y="9"/>
                    <a:pt x="76" y="9"/>
                    <a:pt x="74" y="8"/>
                  </a:cubicBezTo>
                  <a:cubicBezTo>
                    <a:pt x="72" y="7"/>
                    <a:pt x="70" y="6"/>
                    <a:pt x="68" y="6"/>
                  </a:cubicBezTo>
                  <a:cubicBezTo>
                    <a:pt x="65" y="5"/>
                    <a:pt x="63" y="4"/>
                    <a:pt x="60" y="4"/>
                  </a:cubicBezTo>
                  <a:cubicBezTo>
                    <a:pt x="58" y="3"/>
                    <a:pt x="55" y="3"/>
                    <a:pt x="52" y="3"/>
                  </a:cubicBezTo>
                  <a:cubicBezTo>
                    <a:pt x="51" y="2"/>
                    <a:pt x="50" y="2"/>
                    <a:pt x="48" y="2"/>
                  </a:cubicBezTo>
                  <a:cubicBezTo>
                    <a:pt x="46" y="2"/>
                    <a:pt x="46" y="2"/>
                    <a:pt x="46" y="2"/>
                  </a:cubicBezTo>
                  <a:cubicBezTo>
                    <a:pt x="44" y="2"/>
                    <a:pt x="44" y="2"/>
                    <a:pt x="44" y="2"/>
                  </a:cubicBezTo>
                  <a:cubicBezTo>
                    <a:pt x="40" y="2"/>
                    <a:pt x="40" y="2"/>
                    <a:pt x="40" y="2"/>
                  </a:cubicBezTo>
                  <a:cubicBezTo>
                    <a:pt x="38" y="2"/>
                    <a:pt x="37" y="2"/>
                    <a:pt x="35" y="3"/>
                  </a:cubicBezTo>
                  <a:cubicBezTo>
                    <a:pt x="33" y="3"/>
                    <a:pt x="30" y="3"/>
                    <a:pt x="27" y="4"/>
                  </a:cubicBezTo>
                  <a:cubicBezTo>
                    <a:pt x="26" y="4"/>
                    <a:pt x="25" y="4"/>
                    <a:pt x="24" y="4"/>
                  </a:cubicBezTo>
                  <a:cubicBezTo>
                    <a:pt x="22" y="5"/>
                    <a:pt x="21" y="5"/>
                    <a:pt x="20" y="5"/>
                  </a:cubicBezTo>
                  <a:cubicBezTo>
                    <a:pt x="18" y="6"/>
                    <a:pt x="15" y="7"/>
                    <a:pt x="13" y="7"/>
                  </a:cubicBezTo>
                  <a:cubicBezTo>
                    <a:pt x="9" y="9"/>
                    <a:pt x="6" y="10"/>
                    <a:pt x="4" y="12"/>
                  </a:cubicBezTo>
                  <a:cubicBezTo>
                    <a:pt x="2" y="13"/>
                    <a:pt x="0" y="13"/>
                    <a:pt x="0" y="13"/>
                  </a:cubicBezTo>
                  <a:close/>
                </a:path>
              </a:pathLst>
            </a:custGeom>
            <a:solidFill>
              <a:srgbClr val="47393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4" name="Freeform 172">
              <a:extLst>
                <a:ext uri="{FF2B5EF4-FFF2-40B4-BE49-F238E27FC236}">
                  <a16:creationId xmlns:a16="http://schemas.microsoft.com/office/drawing/2014/main" id="{B911A2B8-8371-2A4F-85F9-03097FC253E6}"/>
                </a:ext>
              </a:extLst>
            </p:cNvPr>
            <p:cNvSpPr>
              <a:spLocks/>
            </p:cNvSpPr>
            <p:nvPr/>
          </p:nvSpPr>
          <p:spPr bwMode="auto">
            <a:xfrm>
              <a:off x="20519462" y="5098998"/>
              <a:ext cx="290513" cy="422275"/>
            </a:xfrm>
            <a:custGeom>
              <a:avLst/>
              <a:gdLst>
                <a:gd name="T0" fmla="*/ 105 w 105"/>
                <a:gd name="T1" fmla="*/ 0 h 153"/>
                <a:gd name="T2" fmla="*/ 0 w 105"/>
                <a:gd name="T3" fmla="*/ 153 h 153"/>
                <a:gd name="T4" fmla="*/ 0 w 105"/>
                <a:gd name="T5" fmla="*/ 153 h 153"/>
                <a:gd name="T6" fmla="*/ 0 w 105"/>
                <a:gd name="T7" fmla="*/ 153 h 153"/>
                <a:gd name="T8" fmla="*/ 58 w 105"/>
                <a:gd name="T9" fmla="*/ 132 h 153"/>
                <a:gd name="T10" fmla="*/ 88 w 105"/>
                <a:gd name="T11" fmla="*/ 106 h 153"/>
                <a:gd name="T12" fmla="*/ 99 w 105"/>
                <a:gd name="T13" fmla="*/ 81 h 153"/>
                <a:gd name="T14" fmla="*/ 99 w 105"/>
                <a:gd name="T15" fmla="*/ 81 h 153"/>
                <a:gd name="T16" fmla="*/ 99 w 105"/>
                <a:gd name="T17" fmla="*/ 81 h 153"/>
                <a:gd name="T18" fmla="*/ 100 w 105"/>
                <a:gd name="T19" fmla="*/ 74 h 153"/>
                <a:gd name="T20" fmla="*/ 105 w 105"/>
                <a:gd name="T21"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5" h="153">
                  <a:moveTo>
                    <a:pt x="105" y="0"/>
                  </a:moveTo>
                  <a:cubicBezTo>
                    <a:pt x="91" y="89"/>
                    <a:pt x="48" y="133"/>
                    <a:pt x="0" y="153"/>
                  </a:cubicBezTo>
                  <a:cubicBezTo>
                    <a:pt x="0" y="153"/>
                    <a:pt x="0" y="153"/>
                    <a:pt x="0" y="153"/>
                  </a:cubicBezTo>
                  <a:cubicBezTo>
                    <a:pt x="0" y="153"/>
                    <a:pt x="0" y="153"/>
                    <a:pt x="0" y="153"/>
                  </a:cubicBezTo>
                  <a:cubicBezTo>
                    <a:pt x="21" y="149"/>
                    <a:pt x="41" y="142"/>
                    <a:pt x="58" y="132"/>
                  </a:cubicBezTo>
                  <a:cubicBezTo>
                    <a:pt x="71" y="124"/>
                    <a:pt x="82" y="116"/>
                    <a:pt x="88" y="106"/>
                  </a:cubicBezTo>
                  <a:cubicBezTo>
                    <a:pt x="94" y="98"/>
                    <a:pt x="98" y="90"/>
                    <a:pt x="99" y="81"/>
                  </a:cubicBezTo>
                  <a:cubicBezTo>
                    <a:pt x="99" y="81"/>
                    <a:pt x="99" y="81"/>
                    <a:pt x="99" y="81"/>
                  </a:cubicBezTo>
                  <a:cubicBezTo>
                    <a:pt x="99" y="81"/>
                    <a:pt x="99" y="81"/>
                    <a:pt x="99" y="81"/>
                  </a:cubicBezTo>
                  <a:cubicBezTo>
                    <a:pt x="100" y="74"/>
                    <a:pt x="100" y="74"/>
                    <a:pt x="100" y="74"/>
                  </a:cubicBezTo>
                  <a:cubicBezTo>
                    <a:pt x="105" y="0"/>
                    <a:pt x="105" y="0"/>
                    <a:pt x="105" y="0"/>
                  </a:cubicBezTo>
                </a:path>
              </a:pathLst>
            </a:custGeom>
            <a:solidFill>
              <a:srgbClr val="19225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5" name="Freeform 173">
              <a:extLst>
                <a:ext uri="{FF2B5EF4-FFF2-40B4-BE49-F238E27FC236}">
                  <a16:creationId xmlns:a16="http://schemas.microsoft.com/office/drawing/2014/main" id="{03E807DF-6D4A-E145-B798-5D3F4993296E}"/>
                </a:ext>
              </a:extLst>
            </p:cNvPr>
            <p:cNvSpPr>
              <a:spLocks/>
            </p:cNvSpPr>
            <p:nvPr/>
          </p:nvSpPr>
          <p:spPr bwMode="auto">
            <a:xfrm>
              <a:off x="20025749" y="5322835"/>
              <a:ext cx="766763" cy="406400"/>
            </a:xfrm>
            <a:custGeom>
              <a:avLst/>
              <a:gdLst>
                <a:gd name="T0" fmla="*/ 278 w 278"/>
                <a:gd name="T1" fmla="*/ 0 h 147"/>
                <a:gd name="T2" fmla="*/ 267 w 278"/>
                <a:gd name="T3" fmla="*/ 25 h 147"/>
                <a:gd name="T4" fmla="*/ 237 w 278"/>
                <a:gd name="T5" fmla="*/ 51 h 147"/>
                <a:gd name="T6" fmla="*/ 179 w 278"/>
                <a:gd name="T7" fmla="*/ 72 h 147"/>
                <a:gd name="T8" fmla="*/ 179 w 278"/>
                <a:gd name="T9" fmla="*/ 72 h 147"/>
                <a:gd name="T10" fmla="*/ 99 w 278"/>
                <a:gd name="T11" fmla="*/ 86 h 147"/>
                <a:gd name="T12" fmla="*/ 0 w 278"/>
                <a:gd name="T13" fmla="*/ 70 h 147"/>
                <a:gd name="T14" fmla="*/ 40 w 278"/>
                <a:gd name="T15" fmla="*/ 124 h 147"/>
                <a:gd name="T16" fmla="*/ 136 w 278"/>
                <a:gd name="T17" fmla="*/ 147 h 147"/>
                <a:gd name="T18" fmla="*/ 233 w 278"/>
                <a:gd name="T19" fmla="*/ 124 h 147"/>
                <a:gd name="T20" fmla="*/ 273 w 278"/>
                <a:gd name="T21" fmla="*/ 70 h 147"/>
                <a:gd name="T22" fmla="*/ 273 w 278"/>
                <a:gd name="T23" fmla="*/ 70 h 147"/>
                <a:gd name="T24" fmla="*/ 278 w 278"/>
                <a:gd name="T25" fmla="*/ 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8" h="147">
                  <a:moveTo>
                    <a:pt x="278" y="0"/>
                  </a:moveTo>
                  <a:cubicBezTo>
                    <a:pt x="277" y="9"/>
                    <a:pt x="273" y="17"/>
                    <a:pt x="267" y="25"/>
                  </a:cubicBezTo>
                  <a:cubicBezTo>
                    <a:pt x="261" y="35"/>
                    <a:pt x="250" y="43"/>
                    <a:pt x="237" y="51"/>
                  </a:cubicBezTo>
                  <a:cubicBezTo>
                    <a:pt x="220" y="61"/>
                    <a:pt x="200" y="68"/>
                    <a:pt x="179" y="72"/>
                  </a:cubicBezTo>
                  <a:cubicBezTo>
                    <a:pt x="179" y="72"/>
                    <a:pt x="179" y="72"/>
                    <a:pt x="179" y="72"/>
                  </a:cubicBezTo>
                  <a:cubicBezTo>
                    <a:pt x="153" y="83"/>
                    <a:pt x="125" y="86"/>
                    <a:pt x="99" y="86"/>
                  </a:cubicBezTo>
                  <a:cubicBezTo>
                    <a:pt x="46" y="86"/>
                    <a:pt x="3" y="71"/>
                    <a:pt x="0" y="70"/>
                  </a:cubicBezTo>
                  <a:cubicBezTo>
                    <a:pt x="1" y="89"/>
                    <a:pt x="14" y="109"/>
                    <a:pt x="40" y="124"/>
                  </a:cubicBezTo>
                  <a:cubicBezTo>
                    <a:pt x="66" y="139"/>
                    <a:pt x="101" y="147"/>
                    <a:pt x="136" y="147"/>
                  </a:cubicBezTo>
                  <a:cubicBezTo>
                    <a:pt x="171" y="147"/>
                    <a:pt x="206" y="139"/>
                    <a:pt x="233" y="124"/>
                  </a:cubicBezTo>
                  <a:cubicBezTo>
                    <a:pt x="259" y="109"/>
                    <a:pt x="272" y="89"/>
                    <a:pt x="273" y="70"/>
                  </a:cubicBezTo>
                  <a:cubicBezTo>
                    <a:pt x="273" y="70"/>
                    <a:pt x="273" y="70"/>
                    <a:pt x="273" y="70"/>
                  </a:cubicBezTo>
                  <a:cubicBezTo>
                    <a:pt x="278" y="0"/>
                    <a:pt x="278" y="0"/>
                    <a:pt x="278" y="0"/>
                  </a:cubicBezTo>
                </a:path>
              </a:pathLst>
            </a:custGeom>
            <a:solidFill>
              <a:srgbClr val="4C5B9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76" name="Group 475">
            <a:extLst>
              <a:ext uri="{FF2B5EF4-FFF2-40B4-BE49-F238E27FC236}">
                <a16:creationId xmlns:a16="http://schemas.microsoft.com/office/drawing/2014/main" id="{BFB029D7-8D5B-FD45-ADB9-97632E1A1D55}"/>
              </a:ext>
            </a:extLst>
          </p:cNvPr>
          <p:cNvGrpSpPr/>
          <p:nvPr/>
        </p:nvGrpSpPr>
        <p:grpSpPr>
          <a:xfrm>
            <a:off x="11266396" y="8178539"/>
            <a:ext cx="2368078" cy="1596412"/>
            <a:chOff x="10542024" y="8966148"/>
            <a:chExt cx="3092450" cy="2379662"/>
          </a:xfrm>
        </p:grpSpPr>
        <p:sp>
          <p:nvSpPr>
            <p:cNvPr id="477" name="Freeform 176">
              <a:extLst>
                <a:ext uri="{FF2B5EF4-FFF2-40B4-BE49-F238E27FC236}">
                  <a16:creationId xmlns:a16="http://schemas.microsoft.com/office/drawing/2014/main" id="{E8F1FCC5-9FF0-C947-85C8-7D148BE18768}"/>
                </a:ext>
              </a:extLst>
            </p:cNvPr>
            <p:cNvSpPr>
              <a:spLocks/>
            </p:cNvSpPr>
            <p:nvPr/>
          </p:nvSpPr>
          <p:spPr bwMode="auto">
            <a:xfrm>
              <a:off x="10542024" y="9075685"/>
              <a:ext cx="3092450" cy="2270125"/>
            </a:xfrm>
            <a:custGeom>
              <a:avLst/>
              <a:gdLst>
                <a:gd name="T0" fmla="*/ 1086 w 1121"/>
                <a:gd name="T1" fmla="*/ 382 h 822"/>
                <a:gd name="T2" fmla="*/ 891 w 1121"/>
                <a:gd name="T3" fmla="*/ 317 h 822"/>
                <a:gd name="T4" fmla="*/ 876 w 1121"/>
                <a:gd name="T5" fmla="*/ 314 h 822"/>
                <a:gd name="T6" fmla="*/ 858 w 1121"/>
                <a:gd name="T7" fmla="*/ 303 h 822"/>
                <a:gd name="T8" fmla="*/ 762 w 1121"/>
                <a:gd name="T9" fmla="*/ 248 h 822"/>
                <a:gd name="T10" fmla="*/ 666 w 1121"/>
                <a:gd name="T11" fmla="*/ 192 h 822"/>
                <a:gd name="T12" fmla="*/ 570 w 1121"/>
                <a:gd name="T13" fmla="*/ 137 h 822"/>
                <a:gd name="T14" fmla="*/ 474 w 1121"/>
                <a:gd name="T15" fmla="*/ 81 h 822"/>
                <a:gd name="T16" fmla="*/ 378 w 1121"/>
                <a:gd name="T17" fmla="*/ 26 h 822"/>
                <a:gd name="T18" fmla="*/ 356 w 1121"/>
                <a:gd name="T19" fmla="*/ 13 h 822"/>
                <a:gd name="T20" fmla="*/ 285 w 1121"/>
                <a:gd name="T21" fmla="*/ 10 h 822"/>
                <a:gd name="T22" fmla="*/ 115 w 1121"/>
                <a:gd name="T23" fmla="*/ 108 h 822"/>
                <a:gd name="T24" fmla="*/ 120 w 1121"/>
                <a:gd name="T25" fmla="*/ 149 h 822"/>
                <a:gd name="T26" fmla="*/ 142 w 1121"/>
                <a:gd name="T27" fmla="*/ 162 h 822"/>
                <a:gd name="T28" fmla="*/ 205 w 1121"/>
                <a:gd name="T29" fmla="*/ 198 h 822"/>
                <a:gd name="T30" fmla="*/ 170 w 1121"/>
                <a:gd name="T31" fmla="*/ 192 h 822"/>
                <a:gd name="T32" fmla="*/ 137 w 1121"/>
                <a:gd name="T33" fmla="*/ 186 h 822"/>
                <a:gd name="T34" fmla="*/ 74 w 1121"/>
                <a:gd name="T35" fmla="*/ 206 h 822"/>
                <a:gd name="T36" fmla="*/ 8 w 1121"/>
                <a:gd name="T37" fmla="*/ 335 h 822"/>
                <a:gd name="T38" fmla="*/ 41 w 1121"/>
                <a:gd name="T39" fmla="*/ 371 h 822"/>
                <a:gd name="T40" fmla="*/ 75 w 1121"/>
                <a:gd name="T41" fmla="*/ 377 h 822"/>
                <a:gd name="T42" fmla="*/ 167 w 1121"/>
                <a:gd name="T43" fmla="*/ 393 h 822"/>
                <a:gd name="T44" fmla="*/ 133 w 1121"/>
                <a:gd name="T45" fmla="*/ 396 h 822"/>
                <a:gd name="T46" fmla="*/ 99 w 1121"/>
                <a:gd name="T47" fmla="*/ 400 h 822"/>
                <a:gd name="T48" fmla="*/ 60 w 1121"/>
                <a:gd name="T49" fmla="*/ 434 h 822"/>
                <a:gd name="T50" fmla="*/ 106 w 1121"/>
                <a:gd name="T51" fmla="*/ 567 h 822"/>
                <a:gd name="T52" fmla="*/ 165 w 1121"/>
                <a:gd name="T53" fmla="*/ 589 h 822"/>
                <a:gd name="T54" fmla="*/ 182 w 1121"/>
                <a:gd name="T55" fmla="*/ 587 h 822"/>
                <a:gd name="T56" fmla="*/ 190 w 1121"/>
                <a:gd name="T57" fmla="*/ 605 h 822"/>
                <a:gd name="T58" fmla="*/ 321 w 1121"/>
                <a:gd name="T59" fmla="*/ 716 h 822"/>
                <a:gd name="T60" fmla="*/ 391 w 1121"/>
                <a:gd name="T61" fmla="*/ 724 h 822"/>
                <a:gd name="T62" fmla="*/ 420 w 1121"/>
                <a:gd name="T63" fmla="*/ 712 h 822"/>
                <a:gd name="T64" fmla="*/ 441 w 1121"/>
                <a:gd name="T65" fmla="*/ 704 h 822"/>
                <a:gd name="T66" fmla="*/ 438 w 1121"/>
                <a:gd name="T67" fmla="*/ 707 h 822"/>
                <a:gd name="T68" fmla="*/ 456 w 1121"/>
                <a:gd name="T69" fmla="*/ 747 h 822"/>
                <a:gd name="T70" fmla="*/ 658 w 1121"/>
                <a:gd name="T71" fmla="*/ 814 h 822"/>
                <a:gd name="T72" fmla="*/ 726 w 1121"/>
                <a:gd name="T73" fmla="*/ 804 h 822"/>
                <a:gd name="T74" fmla="*/ 744 w 1121"/>
                <a:gd name="T75" fmla="*/ 786 h 822"/>
                <a:gd name="T76" fmla="*/ 812 w 1121"/>
                <a:gd name="T77" fmla="*/ 718 h 822"/>
                <a:gd name="T78" fmla="*/ 880 w 1121"/>
                <a:gd name="T79" fmla="*/ 650 h 822"/>
                <a:gd name="T80" fmla="*/ 948 w 1121"/>
                <a:gd name="T81" fmla="*/ 583 h 822"/>
                <a:gd name="T82" fmla="*/ 1016 w 1121"/>
                <a:gd name="T83" fmla="*/ 515 h 822"/>
                <a:gd name="T84" fmla="*/ 1084 w 1121"/>
                <a:gd name="T85" fmla="*/ 447 h 822"/>
                <a:gd name="T86" fmla="*/ 1106 w 1121"/>
                <a:gd name="T87" fmla="*/ 425 h 822"/>
                <a:gd name="T88" fmla="*/ 1086 w 1121"/>
                <a:gd name="T89" fmla="*/ 382 h 8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121" h="822">
                  <a:moveTo>
                    <a:pt x="1086" y="382"/>
                  </a:moveTo>
                  <a:cubicBezTo>
                    <a:pt x="891" y="317"/>
                    <a:pt x="891" y="317"/>
                    <a:pt x="891" y="317"/>
                  </a:cubicBezTo>
                  <a:cubicBezTo>
                    <a:pt x="886" y="315"/>
                    <a:pt x="881" y="314"/>
                    <a:pt x="876" y="314"/>
                  </a:cubicBezTo>
                  <a:cubicBezTo>
                    <a:pt x="858" y="303"/>
                    <a:pt x="858" y="303"/>
                    <a:pt x="858" y="303"/>
                  </a:cubicBezTo>
                  <a:cubicBezTo>
                    <a:pt x="762" y="248"/>
                    <a:pt x="762" y="248"/>
                    <a:pt x="762" y="248"/>
                  </a:cubicBezTo>
                  <a:cubicBezTo>
                    <a:pt x="666" y="192"/>
                    <a:pt x="666" y="192"/>
                    <a:pt x="666" y="192"/>
                  </a:cubicBezTo>
                  <a:cubicBezTo>
                    <a:pt x="570" y="137"/>
                    <a:pt x="570" y="137"/>
                    <a:pt x="570" y="137"/>
                  </a:cubicBezTo>
                  <a:cubicBezTo>
                    <a:pt x="474" y="81"/>
                    <a:pt x="474" y="81"/>
                    <a:pt x="474" y="81"/>
                  </a:cubicBezTo>
                  <a:cubicBezTo>
                    <a:pt x="378" y="26"/>
                    <a:pt x="378" y="26"/>
                    <a:pt x="378" y="26"/>
                  </a:cubicBezTo>
                  <a:cubicBezTo>
                    <a:pt x="356" y="13"/>
                    <a:pt x="356" y="13"/>
                    <a:pt x="356" y="13"/>
                  </a:cubicBezTo>
                  <a:cubicBezTo>
                    <a:pt x="335" y="1"/>
                    <a:pt x="303" y="0"/>
                    <a:pt x="285" y="10"/>
                  </a:cubicBezTo>
                  <a:cubicBezTo>
                    <a:pt x="115" y="108"/>
                    <a:pt x="115" y="108"/>
                    <a:pt x="115" y="108"/>
                  </a:cubicBezTo>
                  <a:cubicBezTo>
                    <a:pt x="97" y="119"/>
                    <a:pt x="99" y="137"/>
                    <a:pt x="120" y="149"/>
                  </a:cubicBezTo>
                  <a:cubicBezTo>
                    <a:pt x="142" y="162"/>
                    <a:pt x="142" y="162"/>
                    <a:pt x="142" y="162"/>
                  </a:cubicBezTo>
                  <a:cubicBezTo>
                    <a:pt x="205" y="198"/>
                    <a:pt x="205" y="198"/>
                    <a:pt x="205" y="198"/>
                  </a:cubicBezTo>
                  <a:cubicBezTo>
                    <a:pt x="170" y="192"/>
                    <a:pt x="170" y="192"/>
                    <a:pt x="170" y="192"/>
                  </a:cubicBezTo>
                  <a:cubicBezTo>
                    <a:pt x="137" y="186"/>
                    <a:pt x="137" y="186"/>
                    <a:pt x="137" y="186"/>
                  </a:cubicBezTo>
                  <a:cubicBezTo>
                    <a:pt x="110" y="182"/>
                    <a:pt x="82" y="191"/>
                    <a:pt x="74" y="206"/>
                  </a:cubicBezTo>
                  <a:cubicBezTo>
                    <a:pt x="8" y="335"/>
                    <a:pt x="8" y="335"/>
                    <a:pt x="8" y="335"/>
                  </a:cubicBezTo>
                  <a:cubicBezTo>
                    <a:pt x="0" y="350"/>
                    <a:pt x="15" y="366"/>
                    <a:pt x="41" y="371"/>
                  </a:cubicBezTo>
                  <a:cubicBezTo>
                    <a:pt x="75" y="377"/>
                    <a:pt x="75" y="377"/>
                    <a:pt x="75" y="377"/>
                  </a:cubicBezTo>
                  <a:cubicBezTo>
                    <a:pt x="167" y="393"/>
                    <a:pt x="167" y="393"/>
                    <a:pt x="167" y="393"/>
                  </a:cubicBezTo>
                  <a:cubicBezTo>
                    <a:pt x="133" y="396"/>
                    <a:pt x="133" y="396"/>
                    <a:pt x="133" y="396"/>
                  </a:cubicBezTo>
                  <a:cubicBezTo>
                    <a:pt x="99" y="400"/>
                    <a:pt x="99" y="400"/>
                    <a:pt x="99" y="400"/>
                  </a:cubicBezTo>
                  <a:cubicBezTo>
                    <a:pt x="72" y="404"/>
                    <a:pt x="55" y="419"/>
                    <a:pt x="60" y="434"/>
                  </a:cubicBezTo>
                  <a:cubicBezTo>
                    <a:pt x="106" y="567"/>
                    <a:pt x="106" y="567"/>
                    <a:pt x="106" y="567"/>
                  </a:cubicBezTo>
                  <a:cubicBezTo>
                    <a:pt x="112" y="582"/>
                    <a:pt x="138" y="592"/>
                    <a:pt x="165" y="589"/>
                  </a:cubicBezTo>
                  <a:cubicBezTo>
                    <a:pt x="182" y="587"/>
                    <a:pt x="182" y="587"/>
                    <a:pt x="182" y="587"/>
                  </a:cubicBezTo>
                  <a:cubicBezTo>
                    <a:pt x="181" y="593"/>
                    <a:pt x="184" y="599"/>
                    <a:pt x="190" y="605"/>
                  </a:cubicBezTo>
                  <a:cubicBezTo>
                    <a:pt x="321" y="716"/>
                    <a:pt x="321" y="716"/>
                    <a:pt x="321" y="716"/>
                  </a:cubicBezTo>
                  <a:cubicBezTo>
                    <a:pt x="337" y="729"/>
                    <a:pt x="368" y="733"/>
                    <a:pt x="391" y="724"/>
                  </a:cubicBezTo>
                  <a:cubicBezTo>
                    <a:pt x="420" y="712"/>
                    <a:pt x="420" y="712"/>
                    <a:pt x="420" y="712"/>
                  </a:cubicBezTo>
                  <a:cubicBezTo>
                    <a:pt x="441" y="704"/>
                    <a:pt x="441" y="704"/>
                    <a:pt x="441" y="704"/>
                  </a:cubicBezTo>
                  <a:cubicBezTo>
                    <a:pt x="438" y="707"/>
                    <a:pt x="438" y="707"/>
                    <a:pt x="438" y="707"/>
                  </a:cubicBezTo>
                  <a:cubicBezTo>
                    <a:pt x="424" y="721"/>
                    <a:pt x="432" y="739"/>
                    <a:pt x="456" y="747"/>
                  </a:cubicBezTo>
                  <a:cubicBezTo>
                    <a:pt x="658" y="814"/>
                    <a:pt x="658" y="814"/>
                    <a:pt x="658" y="814"/>
                  </a:cubicBezTo>
                  <a:cubicBezTo>
                    <a:pt x="682" y="822"/>
                    <a:pt x="713" y="817"/>
                    <a:pt x="726" y="804"/>
                  </a:cubicBezTo>
                  <a:cubicBezTo>
                    <a:pt x="744" y="786"/>
                    <a:pt x="744" y="786"/>
                    <a:pt x="744" y="786"/>
                  </a:cubicBezTo>
                  <a:cubicBezTo>
                    <a:pt x="812" y="718"/>
                    <a:pt x="812" y="718"/>
                    <a:pt x="812" y="718"/>
                  </a:cubicBezTo>
                  <a:cubicBezTo>
                    <a:pt x="880" y="650"/>
                    <a:pt x="880" y="650"/>
                    <a:pt x="880" y="650"/>
                  </a:cubicBezTo>
                  <a:cubicBezTo>
                    <a:pt x="948" y="583"/>
                    <a:pt x="948" y="583"/>
                    <a:pt x="948" y="583"/>
                  </a:cubicBezTo>
                  <a:cubicBezTo>
                    <a:pt x="1016" y="515"/>
                    <a:pt x="1016" y="515"/>
                    <a:pt x="1016" y="515"/>
                  </a:cubicBezTo>
                  <a:cubicBezTo>
                    <a:pt x="1084" y="447"/>
                    <a:pt x="1084" y="447"/>
                    <a:pt x="1084" y="447"/>
                  </a:cubicBezTo>
                  <a:cubicBezTo>
                    <a:pt x="1106" y="425"/>
                    <a:pt x="1106" y="425"/>
                    <a:pt x="1106" y="425"/>
                  </a:cubicBezTo>
                  <a:cubicBezTo>
                    <a:pt x="1121" y="410"/>
                    <a:pt x="1112" y="391"/>
                    <a:pt x="1086" y="382"/>
                  </a:cubicBezTo>
                  <a:close/>
                </a:path>
              </a:pathLst>
            </a:custGeom>
            <a:solidFill>
              <a:srgbClr val="51698E"/>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8" name="Freeform 177">
              <a:extLst>
                <a:ext uri="{FF2B5EF4-FFF2-40B4-BE49-F238E27FC236}">
                  <a16:creationId xmlns:a16="http://schemas.microsoft.com/office/drawing/2014/main" id="{FAC6C8D5-9C16-464A-B798-2A7E6495ABFF}"/>
                </a:ext>
              </a:extLst>
            </p:cNvPr>
            <p:cNvSpPr>
              <a:spLocks/>
            </p:cNvSpPr>
            <p:nvPr/>
          </p:nvSpPr>
          <p:spPr bwMode="auto">
            <a:xfrm>
              <a:off x="10934137" y="9037585"/>
              <a:ext cx="915988" cy="527050"/>
            </a:xfrm>
            <a:custGeom>
              <a:avLst/>
              <a:gdLst>
                <a:gd name="T0" fmla="*/ 577 w 577"/>
                <a:gd name="T1" fmla="*/ 96 h 332"/>
                <a:gd name="T2" fmla="*/ 167 w 577"/>
                <a:gd name="T3" fmla="*/ 332 h 332"/>
                <a:gd name="T4" fmla="*/ 0 w 577"/>
                <a:gd name="T5" fmla="*/ 237 h 332"/>
                <a:gd name="T6" fmla="*/ 410 w 577"/>
                <a:gd name="T7" fmla="*/ 0 h 332"/>
                <a:gd name="T8" fmla="*/ 577 w 577"/>
                <a:gd name="T9" fmla="*/ 96 h 332"/>
              </a:gdLst>
              <a:ahLst/>
              <a:cxnLst>
                <a:cxn ang="0">
                  <a:pos x="T0" y="T1"/>
                </a:cxn>
                <a:cxn ang="0">
                  <a:pos x="T2" y="T3"/>
                </a:cxn>
                <a:cxn ang="0">
                  <a:pos x="T4" y="T5"/>
                </a:cxn>
                <a:cxn ang="0">
                  <a:pos x="T6" y="T7"/>
                </a:cxn>
                <a:cxn ang="0">
                  <a:pos x="T8" y="T9"/>
                </a:cxn>
              </a:cxnLst>
              <a:rect l="0" t="0" r="r" b="b"/>
              <a:pathLst>
                <a:path w="577" h="332">
                  <a:moveTo>
                    <a:pt x="577" y="96"/>
                  </a:moveTo>
                  <a:lnTo>
                    <a:pt x="167" y="332"/>
                  </a:lnTo>
                  <a:lnTo>
                    <a:pt x="0" y="237"/>
                  </a:lnTo>
                  <a:lnTo>
                    <a:pt x="410" y="0"/>
                  </a:lnTo>
                  <a:lnTo>
                    <a:pt x="577" y="96"/>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9" name="Freeform 178">
              <a:extLst>
                <a:ext uri="{FF2B5EF4-FFF2-40B4-BE49-F238E27FC236}">
                  <a16:creationId xmlns:a16="http://schemas.microsoft.com/office/drawing/2014/main" id="{37F6EC40-5081-0F46-93EE-A1106EB77C0F}"/>
                </a:ext>
              </a:extLst>
            </p:cNvPr>
            <p:cNvSpPr>
              <a:spLocks/>
            </p:cNvSpPr>
            <p:nvPr/>
          </p:nvSpPr>
          <p:spPr bwMode="auto">
            <a:xfrm>
              <a:off x="11199249" y="9189985"/>
              <a:ext cx="915988" cy="530225"/>
            </a:xfrm>
            <a:custGeom>
              <a:avLst/>
              <a:gdLst>
                <a:gd name="T0" fmla="*/ 577 w 577"/>
                <a:gd name="T1" fmla="*/ 97 h 334"/>
                <a:gd name="T2" fmla="*/ 166 w 577"/>
                <a:gd name="T3" fmla="*/ 334 h 334"/>
                <a:gd name="T4" fmla="*/ 0 w 577"/>
                <a:gd name="T5" fmla="*/ 236 h 334"/>
                <a:gd name="T6" fmla="*/ 410 w 577"/>
                <a:gd name="T7" fmla="*/ 0 h 334"/>
                <a:gd name="T8" fmla="*/ 577 w 577"/>
                <a:gd name="T9" fmla="*/ 97 h 334"/>
              </a:gdLst>
              <a:ahLst/>
              <a:cxnLst>
                <a:cxn ang="0">
                  <a:pos x="T0" y="T1"/>
                </a:cxn>
                <a:cxn ang="0">
                  <a:pos x="T2" y="T3"/>
                </a:cxn>
                <a:cxn ang="0">
                  <a:pos x="T4" y="T5"/>
                </a:cxn>
                <a:cxn ang="0">
                  <a:pos x="T6" y="T7"/>
                </a:cxn>
                <a:cxn ang="0">
                  <a:pos x="T8" y="T9"/>
                </a:cxn>
              </a:cxnLst>
              <a:rect l="0" t="0" r="r" b="b"/>
              <a:pathLst>
                <a:path w="577" h="334">
                  <a:moveTo>
                    <a:pt x="577" y="97"/>
                  </a:moveTo>
                  <a:lnTo>
                    <a:pt x="166" y="334"/>
                  </a:lnTo>
                  <a:lnTo>
                    <a:pt x="0" y="236"/>
                  </a:lnTo>
                  <a:lnTo>
                    <a:pt x="410" y="0"/>
                  </a:lnTo>
                  <a:lnTo>
                    <a:pt x="577" y="97"/>
                  </a:lnTo>
                  <a:close/>
                </a:path>
              </a:pathLst>
            </a:custGeom>
            <a:solidFill>
              <a:srgbClr val="0E0C5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0" name="Freeform 179">
              <a:extLst>
                <a:ext uri="{FF2B5EF4-FFF2-40B4-BE49-F238E27FC236}">
                  <a16:creationId xmlns:a16="http://schemas.microsoft.com/office/drawing/2014/main" id="{3C282820-07C8-8E45-B43B-BE44DA63398A}"/>
                </a:ext>
              </a:extLst>
            </p:cNvPr>
            <p:cNvSpPr>
              <a:spLocks/>
            </p:cNvSpPr>
            <p:nvPr/>
          </p:nvSpPr>
          <p:spPr bwMode="auto">
            <a:xfrm>
              <a:off x="11462774" y="9343973"/>
              <a:ext cx="915988" cy="527050"/>
            </a:xfrm>
            <a:custGeom>
              <a:avLst/>
              <a:gdLst>
                <a:gd name="T0" fmla="*/ 577 w 577"/>
                <a:gd name="T1" fmla="*/ 96 h 332"/>
                <a:gd name="T2" fmla="*/ 167 w 577"/>
                <a:gd name="T3" fmla="*/ 332 h 332"/>
                <a:gd name="T4" fmla="*/ 0 w 577"/>
                <a:gd name="T5" fmla="*/ 237 h 332"/>
                <a:gd name="T6" fmla="*/ 411 w 577"/>
                <a:gd name="T7" fmla="*/ 0 h 332"/>
                <a:gd name="T8" fmla="*/ 577 w 577"/>
                <a:gd name="T9" fmla="*/ 96 h 332"/>
              </a:gdLst>
              <a:ahLst/>
              <a:cxnLst>
                <a:cxn ang="0">
                  <a:pos x="T0" y="T1"/>
                </a:cxn>
                <a:cxn ang="0">
                  <a:pos x="T2" y="T3"/>
                </a:cxn>
                <a:cxn ang="0">
                  <a:pos x="T4" y="T5"/>
                </a:cxn>
                <a:cxn ang="0">
                  <a:pos x="T6" y="T7"/>
                </a:cxn>
                <a:cxn ang="0">
                  <a:pos x="T8" y="T9"/>
                </a:cxn>
              </a:cxnLst>
              <a:rect l="0" t="0" r="r" b="b"/>
              <a:pathLst>
                <a:path w="577" h="332">
                  <a:moveTo>
                    <a:pt x="577" y="96"/>
                  </a:moveTo>
                  <a:lnTo>
                    <a:pt x="167" y="332"/>
                  </a:lnTo>
                  <a:lnTo>
                    <a:pt x="0" y="237"/>
                  </a:lnTo>
                  <a:lnTo>
                    <a:pt x="411" y="0"/>
                  </a:lnTo>
                  <a:lnTo>
                    <a:pt x="577" y="96"/>
                  </a:lnTo>
                  <a:close/>
                </a:path>
              </a:pathLst>
            </a:custGeom>
            <a:solidFill>
              <a:srgbClr val="1B146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1" name="Freeform 180">
              <a:extLst>
                <a:ext uri="{FF2B5EF4-FFF2-40B4-BE49-F238E27FC236}">
                  <a16:creationId xmlns:a16="http://schemas.microsoft.com/office/drawing/2014/main" id="{0B6A571D-B9CC-7640-BD0C-EFB4427937D8}"/>
                </a:ext>
              </a:extLst>
            </p:cNvPr>
            <p:cNvSpPr>
              <a:spLocks/>
            </p:cNvSpPr>
            <p:nvPr/>
          </p:nvSpPr>
          <p:spPr bwMode="auto">
            <a:xfrm>
              <a:off x="11727887" y="9496373"/>
              <a:ext cx="915988" cy="530225"/>
            </a:xfrm>
            <a:custGeom>
              <a:avLst/>
              <a:gdLst>
                <a:gd name="T0" fmla="*/ 577 w 577"/>
                <a:gd name="T1" fmla="*/ 97 h 334"/>
                <a:gd name="T2" fmla="*/ 167 w 577"/>
                <a:gd name="T3" fmla="*/ 334 h 334"/>
                <a:gd name="T4" fmla="*/ 0 w 577"/>
                <a:gd name="T5" fmla="*/ 236 h 334"/>
                <a:gd name="T6" fmla="*/ 410 w 577"/>
                <a:gd name="T7" fmla="*/ 0 h 334"/>
                <a:gd name="T8" fmla="*/ 577 w 577"/>
                <a:gd name="T9" fmla="*/ 97 h 334"/>
              </a:gdLst>
              <a:ahLst/>
              <a:cxnLst>
                <a:cxn ang="0">
                  <a:pos x="T0" y="T1"/>
                </a:cxn>
                <a:cxn ang="0">
                  <a:pos x="T2" y="T3"/>
                </a:cxn>
                <a:cxn ang="0">
                  <a:pos x="T4" y="T5"/>
                </a:cxn>
                <a:cxn ang="0">
                  <a:pos x="T6" y="T7"/>
                </a:cxn>
                <a:cxn ang="0">
                  <a:pos x="T8" y="T9"/>
                </a:cxn>
              </a:cxnLst>
              <a:rect l="0" t="0" r="r" b="b"/>
              <a:pathLst>
                <a:path w="577" h="334">
                  <a:moveTo>
                    <a:pt x="577" y="97"/>
                  </a:moveTo>
                  <a:lnTo>
                    <a:pt x="167" y="334"/>
                  </a:lnTo>
                  <a:lnTo>
                    <a:pt x="0" y="236"/>
                  </a:lnTo>
                  <a:lnTo>
                    <a:pt x="410" y="0"/>
                  </a:lnTo>
                  <a:lnTo>
                    <a:pt x="577" y="97"/>
                  </a:lnTo>
                  <a:close/>
                </a:path>
              </a:pathLst>
            </a:custGeom>
            <a:solidFill>
              <a:srgbClr val="131B2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2" name="Freeform 181">
              <a:extLst>
                <a:ext uri="{FF2B5EF4-FFF2-40B4-BE49-F238E27FC236}">
                  <a16:creationId xmlns:a16="http://schemas.microsoft.com/office/drawing/2014/main" id="{BEDCA158-B4B7-1F4D-84A0-B4D15714E321}"/>
                </a:ext>
              </a:extLst>
            </p:cNvPr>
            <p:cNvSpPr>
              <a:spLocks/>
            </p:cNvSpPr>
            <p:nvPr/>
          </p:nvSpPr>
          <p:spPr bwMode="auto">
            <a:xfrm>
              <a:off x="11992999" y="9650360"/>
              <a:ext cx="915988" cy="527050"/>
            </a:xfrm>
            <a:custGeom>
              <a:avLst/>
              <a:gdLst>
                <a:gd name="T0" fmla="*/ 577 w 577"/>
                <a:gd name="T1" fmla="*/ 96 h 332"/>
                <a:gd name="T2" fmla="*/ 167 w 577"/>
                <a:gd name="T3" fmla="*/ 332 h 332"/>
                <a:gd name="T4" fmla="*/ 0 w 577"/>
                <a:gd name="T5" fmla="*/ 237 h 332"/>
                <a:gd name="T6" fmla="*/ 410 w 577"/>
                <a:gd name="T7" fmla="*/ 0 h 332"/>
                <a:gd name="T8" fmla="*/ 577 w 577"/>
                <a:gd name="T9" fmla="*/ 96 h 332"/>
              </a:gdLst>
              <a:ahLst/>
              <a:cxnLst>
                <a:cxn ang="0">
                  <a:pos x="T0" y="T1"/>
                </a:cxn>
                <a:cxn ang="0">
                  <a:pos x="T2" y="T3"/>
                </a:cxn>
                <a:cxn ang="0">
                  <a:pos x="T4" y="T5"/>
                </a:cxn>
                <a:cxn ang="0">
                  <a:pos x="T6" y="T7"/>
                </a:cxn>
                <a:cxn ang="0">
                  <a:pos x="T8" y="T9"/>
                </a:cxn>
              </a:cxnLst>
              <a:rect l="0" t="0" r="r" b="b"/>
              <a:pathLst>
                <a:path w="577" h="332">
                  <a:moveTo>
                    <a:pt x="577" y="96"/>
                  </a:moveTo>
                  <a:lnTo>
                    <a:pt x="167" y="332"/>
                  </a:lnTo>
                  <a:lnTo>
                    <a:pt x="0" y="237"/>
                  </a:lnTo>
                  <a:lnTo>
                    <a:pt x="410" y="0"/>
                  </a:lnTo>
                  <a:lnTo>
                    <a:pt x="577" y="96"/>
                  </a:lnTo>
                  <a:close/>
                </a:path>
              </a:pathLst>
            </a:custGeom>
            <a:solidFill>
              <a:srgbClr val="3B4C7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3" name="Freeform 182">
              <a:extLst>
                <a:ext uri="{FF2B5EF4-FFF2-40B4-BE49-F238E27FC236}">
                  <a16:creationId xmlns:a16="http://schemas.microsoft.com/office/drawing/2014/main" id="{408CD2E1-DC7D-E241-BA24-B5A0A798BA84}"/>
                </a:ext>
              </a:extLst>
            </p:cNvPr>
            <p:cNvSpPr>
              <a:spLocks/>
            </p:cNvSpPr>
            <p:nvPr/>
          </p:nvSpPr>
          <p:spPr bwMode="auto">
            <a:xfrm>
              <a:off x="10808724" y="8966148"/>
              <a:ext cx="776288" cy="447675"/>
            </a:xfrm>
            <a:custGeom>
              <a:avLst/>
              <a:gdLst>
                <a:gd name="T0" fmla="*/ 281 w 281"/>
                <a:gd name="T1" fmla="*/ 26 h 162"/>
                <a:gd name="T2" fmla="*/ 45 w 281"/>
                <a:gd name="T3" fmla="*/ 162 h 162"/>
                <a:gd name="T4" fmla="*/ 23 w 281"/>
                <a:gd name="T5" fmla="*/ 149 h 162"/>
                <a:gd name="T6" fmla="*/ 18 w 281"/>
                <a:gd name="T7" fmla="*/ 108 h 162"/>
                <a:gd name="T8" fmla="*/ 188 w 281"/>
                <a:gd name="T9" fmla="*/ 10 h 162"/>
                <a:gd name="T10" fmla="*/ 259 w 281"/>
                <a:gd name="T11" fmla="*/ 13 h 162"/>
                <a:gd name="T12" fmla="*/ 281 w 281"/>
                <a:gd name="T13" fmla="*/ 26 h 162"/>
              </a:gdLst>
              <a:ahLst/>
              <a:cxnLst>
                <a:cxn ang="0">
                  <a:pos x="T0" y="T1"/>
                </a:cxn>
                <a:cxn ang="0">
                  <a:pos x="T2" y="T3"/>
                </a:cxn>
                <a:cxn ang="0">
                  <a:pos x="T4" y="T5"/>
                </a:cxn>
                <a:cxn ang="0">
                  <a:pos x="T6" y="T7"/>
                </a:cxn>
                <a:cxn ang="0">
                  <a:pos x="T8" y="T9"/>
                </a:cxn>
                <a:cxn ang="0">
                  <a:pos x="T10" y="T11"/>
                </a:cxn>
                <a:cxn ang="0">
                  <a:pos x="T12" y="T13"/>
                </a:cxn>
              </a:cxnLst>
              <a:rect l="0" t="0" r="r" b="b"/>
              <a:pathLst>
                <a:path w="281" h="162">
                  <a:moveTo>
                    <a:pt x="281" y="26"/>
                  </a:moveTo>
                  <a:cubicBezTo>
                    <a:pt x="45" y="162"/>
                    <a:pt x="45" y="162"/>
                    <a:pt x="45" y="162"/>
                  </a:cubicBezTo>
                  <a:cubicBezTo>
                    <a:pt x="23" y="149"/>
                    <a:pt x="23" y="149"/>
                    <a:pt x="23" y="149"/>
                  </a:cubicBezTo>
                  <a:cubicBezTo>
                    <a:pt x="2" y="137"/>
                    <a:pt x="0" y="119"/>
                    <a:pt x="18" y="108"/>
                  </a:cubicBezTo>
                  <a:cubicBezTo>
                    <a:pt x="188" y="10"/>
                    <a:pt x="188" y="10"/>
                    <a:pt x="188" y="10"/>
                  </a:cubicBezTo>
                  <a:cubicBezTo>
                    <a:pt x="206" y="0"/>
                    <a:pt x="238" y="1"/>
                    <a:pt x="259" y="13"/>
                  </a:cubicBezTo>
                  <a:lnTo>
                    <a:pt x="281" y="26"/>
                  </a:lnTo>
                  <a:close/>
                </a:path>
              </a:pathLst>
            </a:custGeom>
            <a:solidFill>
              <a:srgbClr val="DBE3F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4" name="Freeform 183">
              <a:extLst>
                <a:ext uri="{FF2B5EF4-FFF2-40B4-BE49-F238E27FC236}">
                  <a16:creationId xmlns:a16="http://schemas.microsoft.com/office/drawing/2014/main" id="{65564DB2-ACD8-B448-85BB-7E1D27DDD391}"/>
                </a:ext>
              </a:extLst>
            </p:cNvPr>
            <p:cNvSpPr>
              <a:spLocks/>
            </p:cNvSpPr>
            <p:nvPr/>
          </p:nvSpPr>
          <p:spPr bwMode="auto">
            <a:xfrm>
              <a:off x="12258112" y="9802760"/>
              <a:ext cx="800100" cy="460375"/>
            </a:xfrm>
            <a:custGeom>
              <a:avLst/>
              <a:gdLst>
                <a:gd name="T0" fmla="*/ 236 w 290"/>
                <a:gd name="T1" fmla="*/ 0 h 167"/>
                <a:gd name="T2" fmla="*/ 0 w 290"/>
                <a:gd name="T3" fmla="*/ 136 h 167"/>
                <a:gd name="T4" fmla="*/ 29 w 290"/>
                <a:gd name="T5" fmla="*/ 153 h 167"/>
                <a:gd name="T6" fmla="*/ 105 w 290"/>
                <a:gd name="T7" fmla="*/ 156 h 167"/>
                <a:gd name="T8" fmla="*/ 270 w 290"/>
                <a:gd name="T9" fmla="*/ 61 h 167"/>
                <a:gd name="T10" fmla="*/ 265 w 290"/>
                <a:gd name="T11" fmla="*/ 17 h 167"/>
                <a:gd name="T12" fmla="*/ 236 w 290"/>
                <a:gd name="T13" fmla="*/ 0 h 167"/>
              </a:gdLst>
              <a:ahLst/>
              <a:cxnLst>
                <a:cxn ang="0">
                  <a:pos x="T0" y="T1"/>
                </a:cxn>
                <a:cxn ang="0">
                  <a:pos x="T2" y="T3"/>
                </a:cxn>
                <a:cxn ang="0">
                  <a:pos x="T4" y="T5"/>
                </a:cxn>
                <a:cxn ang="0">
                  <a:pos x="T6" y="T7"/>
                </a:cxn>
                <a:cxn ang="0">
                  <a:pos x="T8" y="T9"/>
                </a:cxn>
                <a:cxn ang="0">
                  <a:pos x="T10" y="T11"/>
                </a:cxn>
                <a:cxn ang="0">
                  <a:pos x="T12" y="T13"/>
                </a:cxn>
              </a:cxnLst>
              <a:rect l="0" t="0" r="r" b="b"/>
              <a:pathLst>
                <a:path w="290" h="167">
                  <a:moveTo>
                    <a:pt x="236" y="0"/>
                  </a:moveTo>
                  <a:cubicBezTo>
                    <a:pt x="0" y="136"/>
                    <a:pt x="0" y="136"/>
                    <a:pt x="0" y="136"/>
                  </a:cubicBezTo>
                  <a:cubicBezTo>
                    <a:pt x="29" y="153"/>
                    <a:pt x="29" y="153"/>
                    <a:pt x="29" y="153"/>
                  </a:cubicBezTo>
                  <a:cubicBezTo>
                    <a:pt x="51" y="166"/>
                    <a:pt x="86" y="167"/>
                    <a:pt x="105" y="156"/>
                  </a:cubicBezTo>
                  <a:cubicBezTo>
                    <a:pt x="270" y="61"/>
                    <a:pt x="270" y="61"/>
                    <a:pt x="270" y="61"/>
                  </a:cubicBezTo>
                  <a:cubicBezTo>
                    <a:pt x="290" y="49"/>
                    <a:pt x="287" y="30"/>
                    <a:pt x="265" y="17"/>
                  </a:cubicBezTo>
                  <a:lnTo>
                    <a:pt x="236" y="0"/>
                  </a:lnTo>
                  <a:close/>
                </a:path>
              </a:pathLst>
            </a:custGeom>
            <a:solidFill>
              <a:srgbClr val="DBE3F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5" name="Freeform 184">
              <a:extLst>
                <a:ext uri="{FF2B5EF4-FFF2-40B4-BE49-F238E27FC236}">
                  <a16:creationId xmlns:a16="http://schemas.microsoft.com/office/drawing/2014/main" id="{DF39FBAE-3D09-FB4D-BBD1-3534503DF53F}"/>
                </a:ext>
              </a:extLst>
            </p:cNvPr>
            <p:cNvSpPr>
              <a:spLocks/>
            </p:cNvSpPr>
            <p:nvPr/>
          </p:nvSpPr>
          <p:spPr bwMode="auto">
            <a:xfrm>
              <a:off x="10748399" y="9496373"/>
              <a:ext cx="620713" cy="571500"/>
            </a:xfrm>
            <a:custGeom>
              <a:avLst/>
              <a:gdLst>
                <a:gd name="T0" fmla="*/ 391 w 391"/>
                <a:gd name="T1" fmla="*/ 40 h 360"/>
                <a:gd name="T2" fmla="*/ 226 w 391"/>
                <a:gd name="T3" fmla="*/ 360 h 360"/>
                <a:gd name="T4" fmla="*/ 0 w 391"/>
                <a:gd name="T5" fmla="*/ 322 h 360"/>
                <a:gd name="T6" fmla="*/ 165 w 391"/>
                <a:gd name="T7" fmla="*/ 0 h 360"/>
                <a:gd name="T8" fmla="*/ 391 w 391"/>
                <a:gd name="T9" fmla="*/ 40 h 360"/>
              </a:gdLst>
              <a:ahLst/>
              <a:cxnLst>
                <a:cxn ang="0">
                  <a:pos x="T0" y="T1"/>
                </a:cxn>
                <a:cxn ang="0">
                  <a:pos x="T2" y="T3"/>
                </a:cxn>
                <a:cxn ang="0">
                  <a:pos x="T4" y="T5"/>
                </a:cxn>
                <a:cxn ang="0">
                  <a:pos x="T6" y="T7"/>
                </a:cxn>
                <a:cxn ang="0">
                  <a:pos x="T8" y="T9"/>
                </a:cxn>
              </a:cxnLst>
              <a:rect l="0" t="0" r="r" b="b"/>
              <a:pathLst>
                <a:path w="391" h="360">
                  <a:moveTo>
                    <a:pt x="391" y="40"/>
                  </a:moveTo>
                  <a:lnTo>
                    <a:pt x="226" y="360"/>
                  </a:lnTo>
                  <a:lnTo>
                    <a:pt x="0" y="322"/>
                  </a:lnTo>
                  <a:lnTo>
                    <a:pt x="165" y="0"/>
                  </a:lnTo>
                  <a:lnTo>
                    <a:pt x="391" y="40"/>
                  </a:lnTo>
                  <a:close/>
                </a:path>
              </a:pathLst>
            </a:custGeom>
            <a:solidFill>
              <a:srgbClr val="0250C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6" name="Freeform 185">
              <a:extLst>
                <a:ext uri="{FF2B5EF4-FFF2-40B4-BE49-F238E27FC236}">
                  <a16:creationId xmlns:a16="http://schemas.microsoft.com/office/drawing/2014/main" id="{9E35E449-C10C-2945-B14B-E7EE9452426B}"/>
                </a:ext>
              </a:extLst>
            </p:cNvPr>
            <p:cNvSpPr>
              <a:spLocks/>
            </p:cNvSpPr>
            <p:nvPr/>
          </p:nvSpPr>
          <p:spPr bwMode="auto">
            <a:xfrm>
              <a:off x="11107174" y="9559873"/>
              <a:ext cx="620713" cy="571500"/>
            </a:xfrm>
            <a:custGeom>
              <a:avLst/>
              <a:gdLst>
                <a:gd name="T0" fmla="*/ 391 w 391"/>
                <a:gd name="T1" fmla="*/ 38 h 360"/>
                <a:gd name="T2" fmla="*/ 226 w 391"/>
                <a:gd name="T3" fmla="*/ 360 h 360"/>
                <a:gd name="T4" fmla="*/ 0 w 391"/>
                <a:gd name="T5" fmla="*/ 320 h 360"/>
                <a:gd name="T6" fmla="*/ 165 w 391"/>
                <a:gd name="T7" fmla="*/ 0 h 360"/>
                <a:gd name="T8" fmla="*/ 391 w 391"/>
                <a:gd name="T9" fmla="*/ 38 h 360"/>
              </a:gdLst>
              <a:ahLst/>
              <a:cxnLst>
                <a:cxn ang="0">
                  <a:pos x="T0" y="T1"/>
                </a:cxn>
                <a:cxn ang="0">
                  <a:pos x="T2" y="T3"/>
                </a:cxn>
                <a:cxn ang="0">
                  <a:pos x="T4" y="T5"/>
                </a:cxn>
                <a:cxn ang="0">
                  <a:pos x="T6" y="T7"/>
                </a:cxn>
                <a:cxn ang="0">
                  <a:pos x="T8" y="T9"/>
                </a:cxn>
              </a:cxnLst>
              <a:rect l="0" t="0" r="r" b="b"/>
              <a:pathLst>
                <a:path w="391" h="360">
                  <a:moveTo>
                    <a:pt x="391" y="38"/>
                  </a:moveTo>
                  <a:lnTo>
                    <a:pt x="226" y="360"/>
                  </a:lnTo>
                  <a:lnTo>
                    <a:pt x="0" y="320"/>
                  </a:lnTo>
                  <a:lnTo>
                    <a:pt x="165" y="0"/>
                  </a:lnTo>
                  <a:lnTo>
                    <a:pt x="391" y="38"/>
                  </a:lnTo>
                  <a:close/>
                </a:path>
              </a:pathLst>
            </a:custGeom>
            <a:solidFill>
              <a:srgbClr val="165AD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7" name="Freeform 186">
              <a:extLst>
                <a:ext uri="{FF2B5EF4-FFF2-40B4-BE49-F238E27FC236}">
                  <a16:creationId xmlns:a16="http://schemas.microsoft.com/office/drawing/2014/main" id="{6C4C0534-82AB-0E4E-A793-363819FA254F}"/>
                </a:ext>
              </a:extLst>
            </p:cNvPr>
            <p:cNvSpPr>
              <a:spLocks/>
            </p:cNvSpPr>
            <p:nvPr/>
          </p:nvSpPr>
          <p:spPr bwMode="auto">
            <a:xfrm>
              <a:off x="11465949" y="9620198"/>
              <a:ext cx="620713" cy="571500"/>
            </a:xfrm>
            <a:custGeom>
              <a:avLst/>
              <a:gdLst>
                <a:gd name="T0" fmla="*/ 391 w 391"/>
                <a:gd name="T1" fmla="*/ 38 h 360"/>
                <a:gd name="T2" fmla="*/ 226 w 391"/>
                <a:gd name="T3" fmla="*/ 360 h 360"/>
                <a:gd name="T4" fmla="*/ 0 w 391"/>
                <a:gd name="T5" fmla="*/ 322 h 360"/>
                <a:gd name="T6" fmla="*/ 165 w 391"/>
                <a:gd name="T7" fmla="*/ 0 h 360"/>
                <a:gd name="T8" fmla="*/ 391 w 391"/>
                <a:gd name="T9" fmla="*/ 38 h 360"/>
              </a:gdLst>
              <a:ahLst/>
              <a:cxnLst>
                <a:cxn ang="0">
                  <a:pos x="T0" y="T1"/>
                </a:cxn>
                <a:cxn ang="0">
                  <a:pos x="T2" y="T3"/>
                </a:cxn>
                <a:cxn ang="0">
                  <a:pos x="T4" y="T5"/>
                </a:cxn>
                <a:cxn ang="0">
                  <a:pos x="T6" y="T7"/>
                </a:cxn>
                <a:cxn ang="0">
                  <a:pos x="T8" y="T9"/>
                </a:cxn>
              </a:cxnLst>
              <a:rect l="0" t="0" r="r" b="b"/>
              <a:pathLst>
                <a:path w="391" h="360">
                  <a:moveTo>
                    <a:pt x="391" y="38"/>
                  </a:moveTo>
                  <a:lnTo>
                    <a:pt x="226" y="360"/>
                  </a:lnTo>
                  <a:lnTo>
                    <a:pt x="0" y="322"/>
                  </a:lnTo>
                  <a:lnTo>
                    <a:pt x="165" y="0"/>
                  </a:lnTo>
                  <a:lnTo>
                    <a:pt x="391" y="38"/>
                  </a:lnTo>
                  <a:close/>
                </a:path>
              </a:pathLst>
            </a:custGeom>
            <a:solidFill>
              <a:srgbClr val="2E70E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8" name="Freeform 187">
              <a:extLst>
                <a:ext uri="{FF2B5EF4-FFF2-40B4-BE49-F238E27FC236}">
                  <a16:creationId xmlns:a16="http://schemas.microsoft.com/office/drawing/2014/main" id="{C7C910D5-D5AE-5C40-8CCA-110A3FC3ABC3}"/>
                </a:ext>
              </a:extLst>
            </p:cNvPr>
            <p:cNvSpPr>
              <a:spLocks/>
            </p:cNvSpPr>
            <p:nvPr/>
          </p:nvSpPr>
          <p:spPr bwMode="auto">
            <a:xfrm>
              <a:off x="11824724" y="9680523"/>
              <a:ext cx="620713" cy="571500"/>
            </a:xfrm>
            <a:custGeom>
              <a:avLst/>
              <a:gdLst>
                <a:gd name="T0" fmla="*/ 391 w 391"/>
                <a:gd name="T1" fmla="*/ 40 h 360"/>
                <a:gd name="T2" fmla="*/ 226 w 391"/>
                <a:gd name="T3" fmla="*/ 360 h 360"/>
                <a:gd name="T4" fmla="*/ 0 w 391"/>
                <a:gd name="T5" fmla="*/ 322 h 360"/>
                <a:gd name="T6" fmla="*/ 165 w 391"/>
                <a:gd name="T7" fmla="*/ 0 h 360"/>
                <a:gd name="T8" fmla="*/ 391 w 391"/>
                <a:gd name="T9" fmla="*/ 40 h 360"/>
              </a:gdLst>
              <a:ahLst/>
              <a:cxnLst>
                <a:cxn ang="0">
                  <a:pos x="T0" y="T1"/>
                </a:cxn>
                <a:cxn ang="0">
                  <a:pos x="T2" y="T3"/>
                </a:cxn>
                <a:cxn ang="0">
                  <a:pos x="T4" y="T5"/>
                </a:cxn>
                <a:cxn ang="0">
                  <a:pos x="T6" y="T7"/>
                </a:cxn>
                <a:cxn ang="0">
                  <a:pos x="T8" y="T9"/>
                </a:cxn>
              </a:cxnLst>
              <a:rect l="0" t="0" r="r" b="b"/>
              <a:pathLst>
                <a:path w="391" h="360">
                  <a:moveTo>
                    <a:pt x="391" y="40"/>
                  </a:moveTo>
                  <a:lnTo>
                    <a:pt x="226" y="360"/>
                  </a:lnTo>
                  <a:lnTo>
                    <a:pt x="0" y="322"/>
                  </a:lnTo>
                  <a:lnTo>
                    <a:pt x="165" y="0"/>
                  </a:lnTo>
                  <a:lnTo>
                    <a:pt x="391" y="40"/>
                  </a:lnTo>
                  <a:close/>
                </a:path>
              </a:pathLst>
            </a:custGeom>
            <a:solidFill>
              <a:srgbClr val="4579EE"/>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9" name="Freeform 188">
              <a:extLst>
                <a:ext uri="{FF2B5EF4-FFF2-40B4-BE49-F238E27FC236}">
                  <a16:creationId xmlns:a16="http://schemas.microsoft.com/office/drawing/2014/main" id="{86E23198-A2CD-A744-9E37-DA9E85D313E0}"/>
                </a:ext>
              </a:extLst>
            </p:cNvPr>
            <p:cNvSpPr>
              <a:spLocks/>
            </p:cNvSpPr>
            <p:nvPr/>
          </p:nvSpPr>
          <p:spPr bwMode="auto">
            <a:xfrm>
              <a:off x="12183499" y="9744023"/>
              <a:ext cx="623888" cy="571500"/>
            </a:xfrm>
            <a:custGeom>
              <a:avLst/>
              <a:gdLst>
                <a:gd name="T0" fmla="*/ 393 w 393"/>
                <a:gd name="T1" fmla="*/ 39 h 360"/>
                <a:gd name="T2" fmla="*/ 226 w 393"/>
                <a:gd name="T3" fmla="*/ 360 h 360"/>
                <a:gd name="T4" fmla="*/ 0 w 393"/>
                <a:gd name="T5" fmla="*/ 320 h 360"/>
                <a:gd name="T6" fmla="*/ 165 w 393"/>
                <a:gd name="T7" fmla="*/ 0 h 360"/>
                <a:gd name="T8" fmla="*/ 393 w 393"/>
                <a:gd name="T9" fmla="*/ 39 h 360"/>
              </a:gdLst>
              <a:ahLst/>
              <a:cxnLst>
                <a:cxn ang="0">
                  <a:pos x="T0" y="T1"/>
                </a:cxn>
                <a:cxn ang="0">
                  <a:pos x="T2" y="T3"/>
                </a:cxn>
                <a:cxn ang="0">
                  <a:pos x="T4" y="T5"/>
                </a:cxn>
                <a:cxn ang="0">
                  <a:pos x="T6" y="T7"/>
                </a:cxn>
                <a:cxn ang="0">
                  <a:pos x="T8" y="T9"/>
                </a:cxn>
              </a:cxnLst>
              <a:rect l="0" t="0" r="r" b="b"/>
              <a:pathLst>
                <a:path w="393" h="360">
                  <a:moveTo>
                    <a:pt x="393" y="39"/>
                  </a:moveTo>
                  <a:lnTo>
                    <a:pt x="226" y="360"/>
                  </a:lnTo>
                  <a:lnTo>
                    <a:pt x="0" y="320"/>
                  </a:lnTo>
                  <a:lnTo>
                    <a:pt x="165" y="0"/>
                  </a:lnTo>
                  <a:lnTo>
                    <a:pt x="393" y="39"/>
                  </a:lnTo>
                  <a:close/>
                </a:path>
              </a:pathLst>
            </a:custGeom>
            <a:solidFill>
              <a:srgbClr val="9FCE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0" name="Freeform 189">
              <a:extLst>
                <a:ext uri="{FF2B5EF4-FFF2-40B4-BE49-F238E27FC236}">
                  <a16:creationId xmlns:a16="http://schemas.microsoft.com/office/drawing/2014/main" id="{4CA2DB41-5A7B-4E43-B789-866B86051327}"/>
                </a:ext>
              </a:extLst>
            </p:cNvPr>
            <p:cNvSpPr>
              <a:spLocks/>
            </p:cNvSpPr>
            <p:nvPr/>
          </p:nvSpPr>
          <p:spPr bwMode="auto">
            <a:xfrm>
              <a:off x="10542024" y="9467798"/>
              <a:ext cx="468313" cy="539750"/>
            </a:xfrm>
            <a:custGeom>
              <a:avLst/>
              <a:gdLst>
                <a:gd name="T0" fmla="*/ 170 w 170"/>
                <a:gd name="T1" fmla="*/ 10 h 195"/>
                <a:gd name="T2" fmla="*/ 75 w 170"/>
                <a:gd name="T3" fmla="*/ 195 h 195"/>
                <a:gd name="T4" fmla="*/ 41 w 170"/>
                <a:gd name="T5" fmla="*/ 189 h 195"/>
                <a:gd name="T6" fmla="*/ 8 w 170"/>
                <a:gd name="T7" fmla="*/ 153 h 195"/>
                <a:gd name="T8" fmla="*/ 74 w 170"/>
                <a:gd name="T9" fmla="*/ 24 h 195"/>
                <a:gd name="T10" fmla="*/ 137 w 170"/>
                <a:gd name="T11" fmla="*/ 4 h 195"/>
                <a:gd name="T12" fmla="*/ 170 w 170"/>
                <a:gd name="T13" fmla="*/ 10 h 195"/>
              </a:gdLst>
              <a:ahLst/>
              <a:cxnLst>
                <a:cxn ang="0">
                  <a:pos x="T0" y="T1"/>
                </a:cxn>
                <a:cxn ang="0">
                  <a:pos x="T2" y="T3"/>
                </a:cxn>
                <a:cxn ang="0">
                  <a:pos x="T4" y="T5"/>
                </a:cxn>
                <a:cxn ang="0">
                  <a:pos x="T6" y="T7"/>
                </a:cxn>
                <a:cxn ang="0">
                  <a:pos x="T8" y="T9"/>
                </a:cxn>
                <a:cxn ang="0">
                  <a:pos x="T10" y="T11"/>
                </a:cxn>
                <a:cxn ang="0">
                  <a:pos x="T12" y="T13"/>
                </a:cxn>
              </a:cxnLst>
              <a:rect l="0" t="0" r="r" b="b"/>
              <a:pathLst>
                <a:path w="170" h="195">
                  <a:moveTo>
                    <a:pt x="170" y="10"/>
                  </a:moveTo>
                  <a:cubicBezTo>
                    <a:pt x="75" y="195"/>
                    <a:pt x="75" y="195"/>
                    <a:pt x="75" y="195"/>
                  </a:cubicBezTo>
                  <a:cubicBezTo>
                    <a:pt x="41" y="189"/>
                    <a:pt x="41" y="189"/>
                    <a:pt x="41" y="189"/>
                  </a:cubicBezTo>
                  <a:cubicBezTo>
                    <a:pt x="15" y="184"/>
                    <a:pt x="0" y="168"/>
                    <a:pt x="8" y="153"/>
                  </a:cubicBezTo>
                  <a:cubicBezTo>
                    <a:pt x="74" y="24"/>
                    <a:pt x="74" y="24"/>
                    <a:pt x="74" y="24"/>
                  </a:cubicBezTo>
                  <a:cubicBezTo>
                    <a:pt x="82" y="9"/>
                    <a:pt x="110" y="0"/>
                    <a:pt x="137" y="4"/>
                  </a:cubicBezTo>
                  <a:lnTo>
                    <a:pt x="170" y="10"/>
                  </a:lnTo>
                  <a:close/>
                </a:path>
              </a:pathLst>
            </a:custGeom>
            <a:solidFill>
              <a:srgbClr val="DBE3F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1" name="Freeform 190">
              <a:extLst>
                <a:ext uri="{FF2B5EF4-FFF2-40B4-BE49-F238E27FC236}">
                  <a16:creationId xmlns:a16="http://schemas.microsoft.com/office/drawing/2014/main" id="{EA1ACF79-069C-494E-AB42-AD8F28930026}"/>
                </a:ext>
              </a:extLst>
            </p:cNvPr>
            <p:cNvSpPr>
              <a:spLocks/>
            </p:cNvSpPr>
            <p:nvPr/>
          </p:nvSpPr>
          <p:spPr bwMode="auto">
            <a:xfrm>
              <a:off x="12542274" y="9805935"/>
              <a:ext cx="504825" cy="542925"/>
            </a:xfrm>
            <a:custGeom>
              <a:avLst/>
              <a:gdLst>
                <a:gd name="T0" fmla="*/ 96 w 183"/>
                <a:gd name="T1" fmla="*/ 0 h 197"/>
                <a:gd name="T2" fmla="*/ 0 w 183"/>
                <a:gd name="T3" fmla="*/ 185 h 197"/>
                <a:gd name="T4" fmla="*/ 43 w 183"/>
                <a:gd name="T5" fmla="*/ 192 h 197"/>
                <a:gd name="T6" fmla="*/ 110 w 183"/>
                <a:gd name="T7" fmla="*/ 171 h 197"/>
                <a:gd name="T8" fmla="*/ 175 w 183"/>
                <a:gd name="T9" fmla="*/ 46 h 197"/>
                <a:gd name="T10" fmla="*/ 138 w 183"/>
                <a:gd name="T11" fmla="*/ 8 h 197"/>
                <a:gd name="T12" fmla="*/ 96 w 183"/>
                <a:gd name="T13" fmla="*/ 0 h 197"/>
              </a:gdLst>
              <a:ahLst/>
              <a:cxnLst>
                <a:cxn ang="0">
                  <a:pos x="T0" y="T1"/>
                </a:cxn>
                <a:cxn ang="0">
                  <a:pos x="T2" y="T3"/>
                </a:cxn>
                <a:cxn ang="0">
                  <a:pos x="T4" y="T5"/>
                </a:cxn>
                <a:cxn ang="0">
                  <a:pos x="T6" y="T7"/>
                </a:cxn>
                <a:cxn ang="0">
                  <a:pos x="T8" y="T9"/>
                </a:cxn>
                <a:cxn ang="0">
                  <a:pos x="T10" y="T11"/>
                </a:cxn>
                <a:cxn ang="0">
                  <a:pos x="T12" y="T13"/>
                </a:cxn>
              </a:cxnLst>
              <a:rect l="0" t="0" r="r" b="b"/>
              <a:pathLst>
                <a:path w="183" h="197">
                  <a:moveTo>
                    <a:pt x="96" y="0"/>
                  </a:moveTo>
                  <a:cubicBezTo>
                    <a:pt x="0" y="185"/>
                    <a:pt x="0" y="185"/>
                    <a:pt x="0" y="185"/>
                  </a:cubicBezTo>
                  <a:cubicBezTo>
                    <a:pt x="43" y="192"/>
                    <a:pt x="43" y="192"/>
                    <a:pt x="43" y="192"/>
                  </a:cubicBezTo>
                  <a:cubicBezTo>
                    <a:pt x="72" y="197"/>
                    <a:pt x="102" y="188"/>
                    <a:pt x="110" y="171"/>
                  </a:cubicBezTo>
                  <a:cubicBezTo>
                    <a:pt x="175" y="46"/>
                    <a:pt x="175" y="46"/>
                    <a:pt x="175" y="46"/>
                  </a:cubicBezTo>
                  <a:cubicBezTo>
                    <a:pt x="183" y="30"/>
                    <a:pt x="167" y="13"/>
                    <a:pt x="138" y="8"/>
                  </a:cubicBezTo>
                  <a:lnTo>
                    <a:pt x="96" y="0"/>
                  </a:lnTo>
                  <a:close/>
                </a:path>
              </a:pathLst>
            </a:custGeom>
            <a:solidFill>
              <a:srgbClr val="DBE3F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2" name="Freeform 191">
              <a:extLst>
                <a:ext uri="{FF2B5EF4-FFF2-40B4-BE49-F238E27FC236}">
                  <a16:creationId xmlns:a16="http://schemas.microsoft.com/office/drawing/2014/main" id="{7B52742F-C6C4-5D42-B9EE-DA8761DDAE8A}"/>
                </a:ext>
              </a:extLst>
            </p:cNvPr>
            <p:cNvSpPr>
              <a:spLocks/>
            </p:cNvSpPr>
            <p:nvPr/>
          </p:nvSpPr>
          <p:spPr bwMode="auto">
            <a:xfrm>
              <a:off x="10908737" y="10018660"/>
              <a:ext cx="549275" cy="561975"/>
            </a:xfrm>
            <a:custGeom>
              <a:avLst/>
              <a:gdLst>
                <a:gd name="T0" fmla="*/ 233 w 346"/>
                <a:gd name="T1" fmla="*/ 0 h 354"/>
                <a:gd name="T2" fmla="*/ 346 w 346"/>
                <a:gd name="T3" fmla="*/ 328 h 354"/>
                <a:gd name="T4" fmla="*/ 115 w 346"/>
                <a:gd name="T5" fmla="*/ 354 h 354"/>
                <a:gd name="T6" fmla="*/ 0 w 346"/>
                <a:gd name="T7" fmla="*/ 26 h 354"/>
                <a:gd name="T8" fmla="*/ 233 w 346"/>
                <a:gd name="T9" fmla="*/ 0 h 354"/>
              </a:gdLst>
              <a:ahLst/>
              <a:cxnLst>
                <a:cxn ang="0">
                  <a:pos x="T0" y="T1"/>
                </a:cxn>
                <a:cxn ang="0">
                  <a:pos x="T2" y="T3"/>
                </a:cxn>
                <a:cxn ang="0">
                  <a:pos x="T4" y="T5"/>
                </a:cxn>
                <a:cxn ang="0">
                  <a:pos x="T6" y="T7"/>
                </a:cxn>
                <a:cxn ang="0">
                  <a:pos x="T8" y="T9"/>
                </a:cxn>
              </a:cxnLst>
              <a:rect l="0" t="0" r="r" b="b"/>
              <a:pathLst>
                <a:path w="346" h="354">
                  <a:moveTo>
                    <a:pt x="233" y="0"/>
                  </a:moveTo>
                  <a:lnTo>
                    <a:pt x="346" y="328"/>
                  </a:lnTo>
                  <a:lnTo>
                    <a:pt x="115" y="354"/>
                  </a:lnTo>
                  <a:lnTo>
                    <a:pt x="0" y="26"/>
                  </a:lnTo>
                  <a:lnTo>
                    <a:pt x="233" y="0"/>
                  </a:lnTo>
                  <a:close/>
                </a:path>
              </a:pathLst>
            </a:custGeom>
            <a:solidFill>
              <a:srgbClr val="FC590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3" name="Freeform 192">
              <a:extLst>
                <a:ext uri="{FF2B5EF4-FFF2-40B4-BE49-F238E27FC236}">
                  <a16:creationId xmlns:a16="http://schemas.microsoft.com/office/drawing/2014/main" id="{5DBB1968-7C40-9645-A091-27611E4BD9C9}"/>
                </a:ext>
              </a:extLst>
            </p:cNvPr>
            <p:cNvSpPr>
              <a:spLocks/>
            </p:cNvSpPr>
            <p:nvPr/>
          </p:nvSpPr>
          <p:spPr bwMode="auto">
            <a:xfrm>
              <a:off x="11278624" y="9974210"/>
              <a:ext cx="546100" cy="565150"/>
            </a:xfrm>
            <a:custGeom>
              <a:avLst/>
              <a:gdLst>
                <a:gd name="T0" fmla="*/ 231 w 344"/>
                <a:gd name="T1" fmla="*/ 0 h 356"/>
                <a:gd name="T2" fmla="*/ 344 w 344"/>
                <a:gd name="T3" fmla="*/ 328 h 356"/>
                <a:gd name="T4" fmla="*/ 113 w 344"/>
                <a:gd name="T5" fmla="*/ 356 h 356"/>
                <a:gd name="T6" fmla="*/ 0 w 344"/>
                <a:gd name="T7" fmla="*/ 28 h 356"/>
                <a:gd name="T8" fmla="*/ 231 w 344"/>
                <a:gd name="T9" fmla="*/ 0 h 356"/>
              </a:gdLst>
              <a:ahLst/>
              <a:cxnLst>
                <a:cxn ang="0">
                  <a:pos x="T0" y="T1"/>
                </a:cxn>
                <a:cxn ang="0">
                  <a:pos x="T2" y="T3"/>
                </a:cxn>
                <a:cxn ang="0">
                  <a:pos x="T4" y="T5"/>
                </a:cxn>
                <a:cxn ang="0">
                  <a:pos x="T6" y="T7"/>
                </a:cxn>
                <a:cxn ang="0">
                  <a:pos x="T8" y="T9"/>
                </a:cxn>
              </a:cxnLst>
              <a:rect l="0" t="0" r="r" b="b"/>
              <a:pathLst>
                <a:path w="344" h="356">
                  <a:moveTo>
                    <a:pt x="231" y="0"/>
                  </a:moveTo>
                  <a:lnTo>
                    <a:pt x="344" y="328"/>
                  </a:lnTo>
                  <a:lnTo>
                    <a:pt x="113" y="356"/>
                  </a:lnTo>
                  <a:lnTo>
                    <a:pt x="0" y="28"/>
                  </a:lnTo>
                  <a:lnTo>
                    <a:pt x="231" y="0"/>
                  </a:lnTo>
                  <a:close/>
                </a:path>
              </a:pathLst>
            </a:custGeom>
            <a:solidFill>
              <a:srgbClr val="F9763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4" name="Freeform 193">
              <a:extLst>
                <a:ext uri="{FF2B5EF4-FFF2-40B4-BE49-F238E27FC236}">
                  <a16:creationId xmlns:a16="http://schemas.microsoft.com/office/drawing/2014/main" id="{DF659415-1576-CA4D-9C10-C6D17268D972}"/>
                </a:ext>
              </a:extLst>
            </p:cNvPr>
            <p:cNvSpPr>
              <a:spLocks/>
            </p:cNvSpPr>
            <p:nvPr/>
          </p:nvSpPr>
          <p:spPr bwMode="auto">
            <a:xfrm>
              <a:off x="11645337" y="9932935"/>
              <a:ext cx="549275" cy="561975"/>
            </a:xfrm>
            <a:custGeom>
              <a:avLst/>
              <a:gdLst>
                <a:gd name="T0" fmla="*/ 231 w 346"/>
                <a:gd name="T1" fmla="*/ 0 h 354"/>
                <a:gd name="T2" fmla="*/ 346 w 346"/>
                <a:gd name="T3" fmla="*/ 328 h 354"/>
                <a:gd name="T4" fmla="*/ 113 w 346"/>
                <a:gd name="T5" fmla="*/ 354 h 354"/>
                <a:gd name="T6" fmla="*/ 0 w 346"/>
                <a:gd name="T7" fmla="*/ 26 h 354"/>
                <a:gd name="T8" fmla="*/ 231 w 346"/>
                <a:gd name="T9" fmla="*/ 0 h 354"/>
              </a:gdLst>
              <a:ahLst/>
              <a:cxnLst>
                <a:cxn ang="0">
                  <a:pos x="T0" y="T1"/>
                </a:cxn>
                <a:cxn ang="0">
                  <a:pos x="T2" y="T3"/>
                </a:cxn>
                <a:cxn ang="0">
                  <a:pos x="T4" y="T5"/>
                </a:cxn>
                <a:cxn ang="0">
                  <a:pos x="T6" y="T7"/>
                </a:cxn>
                <a:cxn ang="0">
                  <a:pos x="T8" y="T9"/>
                </a:cxn>
              </a:cxnLst>
              <a:rect l="0" t="0" r="r" b="b"/>
              <a:pathLst>
                <a:path w="346" h="354">
                  <a:moveTo>
                    <a:pt x="231" y="0"/>
                  </a:moveTo>
                  <a:lnTo>
                    <a:pt x="346" y="328"/>
                  </a:lnTo>
                  <a:lnTo>
                    <a:pt x="113" y="354"/>
                  </a:lnTo>
                  <a:lnTo>
                    <a:pt x="0" y="26"/>
                  </a:lnTo>
                  <a:lnTo>
                    <a:pt x="231" y="0"/>
                  </a:lnTo>
                  <a:close/>
                </a:path>
              </a:pathLst>
            </a:custGeom>
            <a:solidFill>
              <a:srgbClr val="F99D7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5" name="Freeform 194">
              <a:extLst>
                <a:ext uri="{FF2B5EF4-FFF2-40B4-BE49-F238E27FC236}">
                  <a16:creationId xmlns:a16="http://schemas.microsoft.com/office/drawing/2014/main" id="{E7EBD0E4-8624-3C4F-AD77-512683CFB9E8}"/>
                </a:ext>
              </a:extLst>
            </p:cNvPr>
            <p:cNvSpPr>
              <a:spLocks/>
            </p:cNvSpPr>
            <p:nvPr/>
          </p:nvSpPr>
          <p:spPr bwMode="auto">
            <a:xfrm>
              <a:off x="12012049" y="9890073"/>
              <a:ext cx="549275" cy="563563"/>
            </a:xfrm>
            <a:custGeom>
              <a:avLst/>
              <a:gdLst>
                <a:gd name="T0" fmla="*/ 231 w 346"/>
                <a:gd name="T1" fmla="*/ 0 h 355"/>
                <a:gd name="T2" fmla="*/ 346 w 346"/>
                <a:gd name="T3" fmla="*/ 328 h 355"/>
                <a:gd name="T4" fmla="*/ 115 w 346"/>
                <a:gd name="T5" fmla="*/ 355 h 355"/>
                <a:gd name="T6" fmla="*/ 0 w 346"/>
                <a:gd name="T7" fmla="*/ 27 h 355"/>
                <a:gd name="T8" fmla="*/ 231 w 346"/>
                <a:gd name="T9" fmla="*/ 0 h 355"/>
              </a:gdLst>
              <a:ahLst/>
              <a:cxnLst>
                <a:cxn ang="0">
                  <a:pos x="T0" y="T1"/>
                </a:cxn>
                <a:cxn ang="0">
                  <a:pos x="T2" y="T3"/>
                </a:cxn>
                <a:cxn ang="0">
                  <a:pos x="T4" y="T5"/>
                </a:cxn>
                <a:cxn ang="0">
                  <a:pos x="T6" y="T7"/>
                </a:cxn>
                <a:cxn ang="0">
                  <a:pos x="T8" y="T9"/>
                </a:cxn>
              </a:cxnLst>
              <a:rect l="0" t="0" r="r" b="b"/>
              <a:pathLst>
                <a:path w="346" h="355">
                  <a:moveTo>
                    <a:pt x="231" y="0"/>
                  </a:moveTo>
                  <a:lnTo>
                    <a:pt x="346" y="328"/>
                  </a:lnTo>
                  <a:lnTo>
                    <a:pt x="115" y="355"/>
                  </a:lnTo>
                  <a:lnTo>
                    <a:pt x="0" y="27"/>
                  </a:lnTo>
                  <a:lnTo>
                    <a:pt x="231" y="0"/>
                  </a:lnTo>
                  <a:close/>
                </a:path>
              </a:pathLst>
            </a:custGeom>
            <a:solidFill>
              <a:srgbClr val="F9B19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6" name="Freeform 195">
              <a:extLst>
                <a:ext uri="{FF2B5EF4-FFF2-40B4-BE49-F238E27FC236}">
                  <a16:creationId xmlns:a16="http://schemas.microsoft.com/office/drawing/2014/main" id="{C2FC93D1-719A-D14A-B72B-E2DBA16C3335}"/>
                </a:ext>
              </a:extLst>
            </p:cNvPr>
            <p:cNvSpPr>
              <a:spLocks/>
            </p:cNvSpPr>
            <p:nvPr/>
          </p:nvSpPr>
          <p:spPr bwMode="auto">
            <a:xfrm>
              <a:off x="12378762" y="9847210"/>
              <a:ext cx="549275" cy="563563"/>
            </a:xfrm>
            <a:custGeom>
              <a:avLst/>
              <a:gdLst>
                <a:gd name="T0" fmla="*/ 232 w 346"/>
                <a:gd name="T1" fmla="*/ 0 h 355"/>
                <a:gd name="T2" fmla="*/ 346 w 346"/>
                <a:gd name="T3" fmla="*/ 328 h 355"/>
                <a:gd name="T4" fmla="*/ 115 w 346"/>
                <a:gd name="T5" fmla="*/ 355 h 355"/>
                <a:gd name="T6" fmla="*/ 0 w 346"/>
                <a:gd name="T7" fmla="*/ 27 h 355"/>
                <a:gd name="T8" fmla="*/ 232 w 346"/>
                <a:gd name="T9" fmla="*/ 0 h 355"/>
              </a:gdLst>
              <a:ahLst/>
              <a:cxnLst>
                <a:cxn ang="0">
                  <a:pos x="T0" y="T1"/>
                </a:cxn>
                <a:cxn ang="0">
                  <a:pos x="T2" y="T3"/>
                </a:cxn>
                <a:cxn ang="0">
                  <a:pos x="T4" y="T5"/>
                </a:cxn>
                <a:cxn ang="0">
                  <a:pos x="T6" y="T7"/>
                </a:cxn>
                <a:cxn ang="0">
                  <a:pos x="T8" y="T9"/>
                </a:cxn>
              </a:cxnLst>
              <a:rect l="0" t="0" r="r" b="b"/>
              <a:pathLst>
                <a:path w="346" h="355">
                  <a:moveTo>
                    <a:pt x="232" y="0"/>
                  </a:moveTo>
                  <a:lnTo>
                    <a:pt x="346" y="328"/>
                  </a:lnTo>
                  <a:lnTo>
                    <a:pt x="115" y="355"/>
                  </a:lnTo>
                  <a:lnTo>
                    <a:pt x="0" y="27"/>
                  </a:lnTo>
                  <a:lnTo>
                    <a:pt x="232" y="0"/>
                  </a:lnTo>
                  <a:close/>
                </a:path>
              </a:pathLst>
            </a:custGeom>
            <a:solidFill>
              <a:srgbClr val="F9C3A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7" name="Freeform 196">
              <a:extLst>
                <a:ext uri="{FF2B5EF4-FFF2-40B4-BE49-F238E27FC236}">
                  <a16:creationId xmlns:a16="http://schemas.microsoft.com/office/drawing/2014/main" id="{67390FEF-76C9-E440-A002-3448F67181BB}"/>
                </a:ext>
              </a:extLst>
            </p:cNvPr>
            <p:cNvSpPr>
              <a:spLocks/>
            </p:cNvSpPr>
            <p:nvPr/>
          </p:nvSpPr>
          <p:spPr bwMode="auto">
            <a:xfrm>
              <a:off x="10692837" y="10059935"/>
              <a:ext cx="398463" cy="541338"/>
            </a:xfrm>
            <a:custGeom>
              <a:avLst/>
              <a:gdLst>
                <a:gd name="T0" fmla="*/ 78 w 144"/>
                <a:gd name="T1" fmla="*/ 0 h 196"/>
                <a:gd name="T2" fmla="*/ 144 w 144"/>
                <a:gd name="T3" fmla="*/ 189 h 196"/>
                <a:gd name="T4" fmla="*/ 110 w 144"/>
                <a:gd name="T5" fmla="*/ 193 h 196"/>
                <a:gd name="T6" fmla="*/ 51 w 144"/>
                <a:gd name="T7" fmla="*/ 170 h 196"/>
                <a:gd name="T8" fmla="*/ 5 w 144"/>
                <a:gd name="T9" fmla="*/ 38 h 196"/>
                <a:gd name="T10" fmla="*/ 44 w 144"/>
                <a:gd name="T11" fmla="*/ 4 h 196"/>
                <a:gd name="T12" fmla="*/ 78 w 144"/>
                <a:gd name="T13" fmla="*/ 0 h 196"/>
              </a:gdLst>
              <a:ahLst/>
              <a:cxnLst>
                <a:cxn ang="0">
                  <a:pos x="T0" y="T1"/>
                </a:cxn>
                <a:cxn ang="0">
                  <a:pos x="T2" y="T3"/>
                </a:cxn>
                <a:cxn ang="0">
                  <a:pos x="T4" y="T5"/>
                </a:cxn>
                <a:cxn ang="0">
                  <a:pos x="T6" y="T7"/>
                </a:cxn>
                <a:cxn ang="0">
                  <a:pos x="T8" y="T9"/>
                </a:cxn>
                <a:cxn ang="0">
                  <a:pos x="T10" y="T11"/>
                </a:cxn>
                <a:cxn ang="0">
                  <a:pos x="T12" y="T13"/>
                </a:cxn>
              </a:cxnLst>
              <a:rect l="0" t="0" r="r" b="b"/>
              <a:pathLst>
                <a:path w="144" h="196">
                  <a:moveTo>
                    <a:pt x="78" y="0"/>
                  </a:moveTo>
                  <a:cubicBezTo>
                    <a:pt x="144" y="189"/>
                    <a:pt x="144" y="189"/>
                    <a:pt x="144" y="189"/>
                  </a:cubicBezTo>
                  <a:cubicBezTo>
                    <a:pt x="110" y="193"/>
                    <a:pt x="110" y="193"/>
                    <a:pt x="110" y="193"/>
                  </a:cubicBezTo>
                  <a:cubicBezTo>
                    <a:pt x="83" y="196"/>
                    <a:pt x="57" y="186"/>
                    <a:pt x="51" y="170"/>
                  </a:cubicBezTo>
                  <a:cubicBezTo>
                    <a:pt x="5" y="38"/>
                    <a:pt x="5" y="38"/>
                    <a:pt x="5" y="38"/>
                  </a:cubicBezTo>
                  <a:cubicBezTo>
                    <a:pt x="0" y="23"/>
                    <a:pt x="17" y="8"/>
                    <a:pt x="44" y="4"/>
                  </a:cubicBezTo>
                  <a:lnTo>
                    <a:pt x="78" y="0"/>
                  </a:lnTo>
                  <a:close/>
                </a:path>
              </a:pathLst>
            </a:custGeom>
            <a:solidFill>
              <a:srgbClr val="DBE3F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8" name="Freeform 197">
              <a:extLst>
                <a:ext uri="{FF2B5EF4-FFF2-40B4-BE49-F238E27FC236}">
                  <a16:creationId xmlns:a16="http://schemas.microsoft.com/office/drawing/2014/main" id="{5FD1A419-73AD-3E43-9F9F-679DBF4A0675}"/>
                </a:ext>
              </a:extLst>
            </p:cNvPr>
            <p:cNvSpPr>
              <a:spLocks/>
            </p:cNvSpPr>
            <p:nvPr/>
          </p:nvSpPr>
          <p:spPr bwMode="auto">
            <a:xfrm>
              <a:off x="12747062" y="9824985"/>
              <a:ext cx="434975" cy="542925"/>
            </a:xfrm>
            <a:custGeom>
              <a:avLst/>
              <a:gdLst>
                <a:gd name="T0" fmla="*/ 0 w 158"/>
                <a:gd name="T1" fmla="*/ 8 h 197"/>
                <a:gd name="T2" fmla="*/ 66 w 158"/>
                <a:gd name="T3" fmla="*/ 197 h 197"/>
                <a:gd name="T4" fmla="*/ 110 w 158"/>
                <a:gd name="T5" fmla="*/ 192 h 197"/>
                <a:gd name="T6" fmla="*/ 152 w 158"/>
                <a:gd name="T7" fmla="*/ 155 h 197"/>
                <a:gd name="T8" fmla="*/ 107 w 158"/>
                <a:gd name="T9" fmla="*/ 27 h 197"/>
                <a:gd name="T10" fmla="*/ 44 w 158"/>
                <a:gd name="T11" fmla="*/ 3 h 197"/>
                <a:gd name="T12" fmla="*/ 0 w 158"/>
                <a:gd name="T13" fmla="*/ 8 h 197"/>
              </a:gdLst>
              <a:ahLst/>
              <a:cxnLst>
                <a:cxn ang="0">
                  <a:pos x="T0" y="T1"/>
                </a:cxn>
                <a:cxn ang="0">
                  <a:pos x="T2" y="T3"/>
                </a:cxn>
                <a:cxn ang="0">
                  <a:pos x="T4" y="T5"/>
                </a:cxn>
                <a:cxn ang="0">
                  <a:pos x="T6" y="T7"/>
                </a:cxn>
                <a:cxn ang="0">
                  <a:pos x="T8" y="T9"/>
                </a:cxn>
                <a:cxn ang="0">
                  <a:pos x="T10" y="T11"/>
                </a:cxn>
                <a:cxn ang="0">
                  <a:pos x="T12" y="T13"/>
                </a:cxn>
              </a:cxnLst>
              <a:rect l="0" t="0" r="r" b="b"/>
              <a:pathLst>
                <a:path w="158" h="197">
                  <a:moveTo>
                    <a:pt x="0" y="8"/>
                  </a:moveTo>
                  <a:cubicBezTo>
                    <a:pt x="66" y="197"/>
                    <a:pt x="66" y="197"/>
                    <a:pt x="66" y="197"/>
                  </a:cubicBezTo>
                  <a:cubicBezTo>
                    <a:pt x="110" y="192"/>
                    <a:pt x="110" y="192"/>
                    <a:pt x="110" y="192"/>
                  </a:cubicBezTo>
                  <a:cubicBezTo>
                    <a:pt x="139" y="188"/>
                    <a:pt x="158" y="172"/>
                    <a:pt x="152" y="155"/>
                  </a:cubicBezTo>
                  <a:cubicBezTo>
                    <a:pt x="107" y="27"/>
                    <a:pt x="107" y="27"/>
                    <a:pt x="107" y="27"/>
                  </a:cubicBezTo>
                  <a:cubicBezTo>
                    <a:pt x="101" y="10"/>
                    <a:pt x="73" y="0"/>
                    <a:pt x="44" y="3"/>
                  </a:cubicBezTo>
                  <a:lnTo>
                    <a:pt x="0" y="8"/>
                  </a:lnTo>
                  <a:close/>
                </a:path>
              </a:pathLst>
            </a:custGeom>
            <a:solidFill>
              <a:srgbClr val="DBE3F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9" name="Freeform 198">
              <a:extLst>
                <a:ext uri="{FF2B5EF4-FFF2-40B4-BE49-F238E27FC236}">
                  <a16:creationId xmlns:a16="http://schemas.microsoft.com/office/drawing/2014/main" id="{81439DE5-35BC-F846-A50A-E8563C1C4234}"/>
                </a:ext>
              </a:extLst>
            </p:cNvPr>
            <p:cNvSpPr>
              <a:spLocks/>
            </p:cNvSpPr>
            <p:nvPr/>
          </p:nvSpPr>
          <p:spPr bwMode="auto">
            <a:xfrm>
              <a:off x="11181787" y="10371085"/>
              <a:ext cx="828675" cy="560388"/>
            </a:xfrm>
            <a:custGeom>
              <a:avLst/>
              <a:gdLst>
                <a:gd name="T0" fmla="*/ 197 w 522"/>
                <a:gd name="T1" fmla="*/ 0 h 353"/>
                <a:gd name="T2" fmla="*/ 522 w 522"/>
                <a:gd name="T3" fmla="*/ 277 h 353"/>
                <a:gd name="T4" fmla="*/ 327 w 522"/>
                <a:gd name="T5" fmla="*/ 353 h 353"/>
                <a:gd name="T6" fmla="*/ 0 w 522"/>
                <a:gd name="T7" fmla="*/ 77 h 353"/>
                <a:gd name="T8" fmla="*/ 197 w 522"/>
                <a:gd name="T9" fmla="*/ 0 h 353"/>
              </a:gdLst>
              <a:ahLst/>
              <a:cxnLst>
                <a:cxn ang="0">
                  <a:pos x="T0" y="T1"/>
                </a:cxn>
                <a:cxn ang="0">
                  <a:pos x="T2" y="T3"/>
                </a:cxn>
                <a:cxn ang="0">
                  <a:pos x="T4" y="T5"/>
                </a:cxn>
                <a:cxn ang="0">
                  <a:pos x="T6" y="T7"/>
                </a:cxn>
                <a:cxn ang="0">
                  <a:pos x="T8" y="T9"/>
                </a:cxn>
              </a:cxnLst>
              <a:rect l="0" t="0" r="r" b="b"/>
              <a:pathLst>
                <a:path w="522" h="353">
                  <a:moveTo>
                    <a:pt x="197" y="0"/>
                  </a:moveTo>
                  <a:lnTo>
                    <a:pt x="522" y="277"/>
                  </a:lnTo>
                  <a:lnTo>
                    <a:pt x="327" y="353"/>
                  </a:lnTo>
                  <a:lnTo>
                    <a:pt x="0" y="77"/>
                  </a:lnTo>
                  <a:lnTo>
                    <a:pt x="197" y="0"/>
                  </a:lnTo>
                  <a:close/>
                </a:path>
              </a:pathLst>
            </a:custGeom>
            <a:solidFill>
              <a:srgbClr val="72037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0" name="Freeform 199">
              <a:extLst>
                <a:ext uri="{FF2B5EF4-FFF2-40B4-BE49-F238E27FC236}">
                  <a16:creationId xmlns:a16="http://schemas.microsoft.com/office/drawing/2014/main" id="{00B89047-551D-7544-8E29-6F00A0E4E9AD}"/>
                </a:ext>
              </a:extLst>
            </p:cNvPr>
            <p:cNvSpPr>
              <a:spLocks/>
            </p:cNvSpPr>
            <p:nvPr/>
          </p:nvSpPr>
          <p:spPr bwMode="auto">
            <a:xfrm>
              <a:off x="11494524" y="10250435"/>
              <a:ext cx="823913" cy="560388"/>
            </a:xfrm>
            <a:custGeom>
              <a:avLst/>
              <a:gdLst>
                <a:gd name="T0" fmla="*/ 194 w 519"/>
                <a:gd name="T1" fmla="*/ 0 h 353"/>
                <a:gd name="T2" fmla="*/ 519 w 519"/>
                <a:gd name="T3" fmla="*/ 276 h 353"/>
                <a:gd name="T4" fmla="*/ 325 w 519"/>
                <a:gd name="T5" fmla="*/ 353 h 353"/>
                <a:gd name="T6" fmla="*/ 0 w 519"/>
                <a:gd name="T7" fmla="*/ 76 h 353"/>
                <a:gd name="T8" fmla="*/ 194 w 519"/>
                <a:gd name="T9" fmla="*/ 0 h 353"/>
              </a:gdLst>
              <a:ahLst/>
              <a:cxnLst>
                <a:cxn ang="0">
                  <a:pos x="T0" y="T1"/>
                </a:cxn>
                <a:cxn ang="0">
                  <a:pos x="T2" y="T3"/>
                </a:cxn>
                <a:cxn ang="0">
                  <a:pos x="T4" y="T5"/>
                </a:cxn>
                <a:cxn ang="0">
                  <a:pos x="T6" y="T7"/>
                </a:cxn>
                <a:cxn ang="0">
                  <a:pos x="T8" y="T9"/>
                </a:cxn>
              </a:cxnLst>
              <a:rect l="0" t="0" r="r" b="b"/>
              <a:pathLst>
                <a:path w="519" h="353">
                  <a:moveTo>
                    <a:pt x="194" y="0"/>
                  </a:moveTo>
                  <a:lnTo>
                    <a:pt x="519" y="276"/>
                  </a:lnTo>
                  <a:lnTo>
                    <a:pt x="325" y="353"/>
                  </a:lnTo>
                  <a:lnTo>
                    <a:pt x="0" y="76"/>
                  </a:lnTo>
                  <a:lnTo>
                    <a:pt x="194" y="0"/>
                  </a:lnTo>
                  <a:close/>
                </a:path>
              </a:pathLst>
            </a:custGeom>
            <a:solidFill>
              <a:srgbClr val="92069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1" name="Freeform 200">
              <a:extLst>
                <a:ext uri="{FF2B5EF4-FFF2-40B4-BE49-F238E27FC236}">
                  <a16:creationId xmlns:a16="http://schemas.microsoft.com/office/drawing/2014/main" id="{DBA1E550-0A1A-494E-ACA0-245E284D8A77}"/>
                </a:ext>
              </a:extLst>
            </p:cNvPr>
            <p:cNvSpPr>
              <a:spLocks/>
            </p:cNvSpPr>
            <p:nvPr/>
          </p:nvSpPr>
          <p:spPr bwMode="auto">
            <a:xfrm>
              <a:off x="11802499" y="10128198"/>
              <a:ext cx="828675" cy="560388"/>
            </a:xfrm>
            <a:custGeom>
              <a:avLst/>
              <a:gdLst>
                <a:gd name="T0" fmla="*/ 195 w 522"/>
                <a:gd name="T1" fmla="*/ 0 h 353"/>
                <a:gd name="T2" fmla="*/ 522 w 522"/>
                <a:gd name="T3" fmla="*/ 277 h 353"/>
                <a:gd name="T4" fmla="*/ 325 w 522"/>
                <a:gd name="T5" fmla="*/ 353 h 353"/>
                <a:gd name="T6" fmla="*/ 0 w 522"/>
                <a:gd name="T7" fmla="*/ 77 h 353"/>
                <a:gd name="T8" fmla="*/ 195 w 522"/>
                <a:gd name="T9" fmla="*/ 0 h 353"/>
              </a:gdLst>
              <a:ahLst/>
              <a:cxnLst>
                <a:cxn ang="0">
                  <a:pos x="T0" y="T1"/>
                </a:cxn>
                <a:cxn ang="0">
                  <a:pos x="T2" y="T3"/>
                </a:cxn>
                <a:cxn ang="0">
                  <a:pos x="T4" y="T5"/>
                </a:cxn>
                <a:cxn ang="0">
                  <a:pos x="T6" y="T7"/>
                </a:cxn>
                <a:cxn ang="0">
                  <a:pos x="T8" y="T9"/>
                </a:cxn>
              </a:cxnLst>
              <a:rect l="0" t="0" r="r" b="b"/>
              <a:pathLst>
                <a:path w="522" h="353">
                  <a:moveTo>
                    <a:pt x="195" y="0"/>
                  </a:moveTo>
                  <a:lnTo>
                    <a:pt x="522" y="277"/>
                  </a:lnTo>
                  <a:lnTo>
                    <a:pt x="325" y="353"/>
                  </a:lnTo>
                  <a:lnTo>
                    <a:pt x="0" y="77"/>
                  </a:lnTo>
                  <a:lnTo>
                    <a:pt x="195" y="0"/>
                  </a:lnTo>
                  <a:close/>
                </a:path>
              </a:pathLst>
            </a:custGeom>
            <a:solidFill>
              <a:srgbClr val="B208B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2" name="Freeform 201">
              <a:extLst>
                <a:ext uri="{FF2B5EF4-FFF2-40B4-BE49-F238E27FC236}">
                  <a16:creationId xmlns:a16="http://schemas.microsoft.com/office/drawing/2014/main" id="{E2C75216-9177-214E-BD02-5C0E8F53B6BF}"/>
                </a:ext>
              </a:extLst>
            </p:cNvPr>
            <p:cNvSpPr>
              <a:spLocks/>
            </p:cNvSpPr>
            <p:nvPr/>
          </p:nvSpPr>
          <p:spPr bwMode="auto">
            <a:xfrm>
              <a:off x="12112062" y="10007548"/>
              <a:ext cx="827088" cy="560388"/>
            </a:xfrm>
            <a:custGeom>
              <a:avLst/>
              <a:gdLst>
                <a:gd name="T0" fmla="*/ 195 w 521"/>
                <a:gd name="T1" fmla="*/ 0 h 353"/>
                <a:gd name="T2" fmla="*/ 521 w 521"/>
                <a:gd name="T3" fmla="*/ 276 h 353"/>
                <a:gd name="T4" fmla="*/ 327 w 521"/>
                <a:gd name="T5" fmla="*/ 353 h 353"/>
                <a:gd name="T6" fmla="*/ 0 w 521"/>
                <a:gd name="T7" fmla="*/ 76 h 353"/>
                <a:gd name="T8" fmla="*/ 195 w 521"/>
                <a:gd name="T9" fmla="*/ 0 h 353"/>
              </a:gdLst>
              <a:ahLst/>
              <a:cxnLst>
                <a:cxn ang="0">
                  <a:pos x="T0" y="T1"/>
                </a:cxn>
                <a:cxn ang="0">
                  <a:pos x="T2" y="T3"/>
                </a:cxn>
                <a:cxn ang="0">
                  <a:pos x="T4" y="T5"/>
                </a:cxn>
                <a:cxn ang="0">
                  <a:pos x="T6" y="T7"/>
                </a:cxn>
                <a:cxn ang="0">
                  <a:pos x="T8" y="T9"/>
                </a:cxn>
              </a:cxnLst>
              <a:rect l="0" t="0" r="r" b="b"/>
              <a:pathLst>
                <a:path w="521" h="353">
                  <a:moveTo>
                    <a:pt x="195" y="0"/>
                  </a:moveTo>
                  <a:lnTo>
                    <a:pt x="521" y="276"/>
                  </a:lnTo>
                  <a:lnTo>
                    <a:pt x="327" y="353"/>
                  </a:lnTo>
                  <a:lnTo>
                    <a:pt x="0" y="76"/>
                  </a:lnTo>
                  <a:lnTo>
                    <a:pt x="195" y="0"/>
                  </a:lnTo>
                  <a:close/>
                </a:path>
              </a:pathLst>
            </a:custGeom>
            <a:solidFill>
              <a:srgbClr val="D507D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3" name="Freeform 202">
              <a:extLst>
                <a:ext uri="{FF2B5EF4-FFF2-40B4-BE49-F238E27FC236}">
                  <a16:creationId xmlns:a16="http://schemas.microsoft.com/office/drawing/2014/main" id="{C6844930-D467-1A49-9826-4072C3F82510}"/>
                </a:ext>
              </a:extLst>
            </p:cNvPr>
            <p:cNvSpPr>
              <a:spLocks/>
            </p:cNvSpPr>
            <p:nvPr/>
          </p:nvSpPr>
          <p:spPr bwMode="auto">
            <a:xfrm>
              <a:off x="12421624" y="9885310"/>
              <a:ext cx="827088" cy="560388"/>
            </a:xfrm>
            <a:custGeom>
              <a:avLst/>
              <a:gdLst>
                <a:gd name="T0" fmla="*/ 196 w 521"/>
                <a:gd name="T1" fmla="*/ 0 h 353"/>
                <a:gd name="T2" fmla="*/ 521 w 521"/>
                <a:gd name="T3" fmla="*/ 277 h 353"/>
                <a:gd name="T4" fmla="*/ 326 w 521"/>
                <a:gd name="T5" fmla="*/ 353 h 353"/>
                <a:gd name="T6" fmla="*/ 0 w 521"/>
                <a:gd name="T7" fmla="*/ 77 h 353"/>
                <a:gd name="T8" fmla="*/ 196 w 521"/>
                <a:gd name="T9" fmla="*/ 0 h 353"/>
              </a:gdLst>
              <a:ahLst/>
              <a:cxnLst>
                <a:cxn ang="0">
                  <a:pos x="T0" y="T1"/>
                </a:cxn>
                <a:cxn ang="0">
                  <a:pos x="T2" y="T3"/>
                </a:cxn>
                <a:cxn ang="0">
                  <a:pos x="T4" y="T5"/>
                </a:cxn>
                <a:cxn ang="0">
                  <a:pos x="T6" y="T7"/>
                </a:cxn>
                <a:cxn ang="0">
                  <a:pos x="T8" y="T9"/>
                </a:cxn>
              </a:cxnLst>
              <a:rect l="0" t="0" r="r" b="b"/>
              <a:pathLst>
                <a:path w="521" h="353">
                  <a:moveTo>
                    <a:pt x="196" y="0"/>
                  </a:moveTo>
                  <a:lnTo>
                    <a:pt x="521" y="277"/>
                  </a:lnTo>
                  <a:lnTo>
                    <a:pt x="326" y="353"/>
                  </a:lnTo>
                  <a:lnTo>
                    <a:pt x="0" y="77"/>
                  </a:lnTo>
                  <a:lnTo>
                    <a:pt x="196" y="0"/>
                  </a:lnTo>
                  <a:close/>
                </a:path>
              </a:pathLst>
            </a:custGeom>
            <a:solidFill>
              <a:srgbClr val="F20BF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4" name="Freeform 203">
              <a:extLst>
                <a:ext uri="{FF2B5EF4-FFF2-40B4-BE49-F238E27FC236}">
                  <a16:creationId xmlns:a16="http://schemas.microsoft.com/office/drawing/2014/main" id="{F654830D-8692-5F4C-9D56-881FDE792D3C}"/>
                </a:ext>
              </a:extLst>
            </p:cNvPr>
            <p:cNvSpPr>
              <a:spLocks/>
            </p:cNvSpPr>
            <p:nvPr/>
          </p:nvSpPr>
          <p:spPr bwMode="auto">
            <a:xfrm>
              <a:off x="11024624" y="10493323"/>
              <a:ext cx="676275" cy="496888"/>
            </a:xfrm>
            <a:custGeom>
              <a:avLst/>
              <a:gdLst>
                <a:gd name="T0" fmla="*/ 57 w 245"/>
                <a:gd name="T1" fmla="*/ 0 h 180"/>
                <a:gd name="T2" fmla="*/ 245 w 245"/>
                <a:gd name="T3" fmla="*/ 159 h 180"/>
                <a:gd name="T4" fmla="*/ 216 w 245"/>
                <a:gd name="T5" fmla="*/ 171 h 180"/>
                <a:gd name="T6" fmla="*/ 146 w 245"/>
                <a:gd name="T7" fmla="*/ 163 h 180"/>
                <a:gd name="T8" fmla="*/ 15 w 245"/>
                <a:gd name="T9" fmla="*/ 52 h 180"/>
                <a:gd name="T10" fmla="*/ 28 w 245"/>
                <a:gd name="T11" fmla="*/ 12 h 180"/>
                <a:gd name="T12" fmla="*/ 57 w 245"/>
                <a:gd name="T13" fmla="*/ 0 h 180"/>
              </a:gdLst>
              <a:ahLst/>
              <a:cxnLst>
                <a:cxn ang="0">
                  <a:pos x="T0" y="T1"/>
                </a:cxn>
                <a:cxn ang="0">
                  <a:pos x="T2" y="T3"/>
                </a:cxn>
                <a:cxn ang="0">
                  <a:pos x="T4" y="T5"/>
                </a:cxn>
                <a:cxn ang="0">
                  <a:pos x="T6" y="T7"/>
                </a:cxn>
                <a:cxn ang="0">
                  <a:pos x="T8" y="T9"/>
                </a:cxn>
                <a:cxn ang="0">
                  <a:pos x="T10" y="T11"/>
                </a:cxn>
                <a:cxn ang="0">
                  <a:pos x="T12" y="T13"/>
                </a:cxn>
              </a:cxnLst>
              <a:rect l="0" t="0" r="r" b="b"/>
              <a:pathLst>
                <a:path w="245" h="180">
                  <a:moveTo>
                    <a:pt x="57" y="0"/>
                  </a:moveTo>
                  <a:cubicBezTo>
                    <a:pt x="245" y="159"/>
                    <a:pt x="245" y="159"/>
                    <a:pt x="245" y="159"/>
                  </a:cubicBezTo>
                  <a:cubicBezTo>
                    <a:pt x="216" y="171"/>
                    <a:pt x="216" y="171"/>
                    <a:pt x="216" y="171"/>
                  </a:cubicBezTo>
                  <a:cubicBezTo>
                    <a:pt x="193" y="180"/>
                    <a:pt x="162" y="176"/>
                    <a:pt x="146" y="163"/>
                  </a:cubicBezTo>
                  <a:cubicBezTo>
                    <a:pt x="15" y="52"/>
                    <a:pt x="15" y="52"/>
                    <a:pt x="15" y="52"/>
                  </a:cubicBezTo>
                  <a:cubicBezTo>
                    <a:pt x="0" y="39"/>
                    <a:pt x="6" y="21"/>
                    <a:pt x="28" y="12"/>
                  </a:cubicBezTo>
                  <a:lnTo>
                    <a:pt x="57" y="0"/>
                  </a:lnTo>
                  <a:close/>
                </a:path>
              </a:pathLst>
            </a:custGeom>
            <a:solidFill>
              <a:srgbClr val="DBE3F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5" name="Freeform 204">
              <a:extLst>
                <a:ext uri="{FF2B5EF4-FFF2-40B4-BE49-F238E27FC236}">
                  <a16:creationId xmlns:a16="http://schemas.microsoft.com/office/drawing/2014/main" id="{43C4FBDC-5BCB-FD45-AAE5-C330F4E4456F}"/>
                </a:ext>
              </a:extLst>
            </p:cNvPr>
            <p:cNvSpPr>
              <a:spLocks/>
            </p:cNvSpPr>
            <p:nvPr/>
          </p:nvSpPr>
          <p:spPr bwMode="auto">
            <a:xfrm>
              <a:off x="12732774" y="9818635"/>
              <a:ext cx="703263" cy="506413"/>
            </a:xfrm>
            <a:custGeom>
              <a:avLst/>
              <a:gdLst>
                <a:gd name="T0" fmla="*/ 0 w 255"/>
                <a:gd name="T1" fmla="*/ 24 h 183"/>
                <a:gd name="T2" fmla="*/ 187 w 255"/>
                <a:gd name="T3" fmla="*/ 183 h 183"/>
                <a:gd name="T4" fmla="*/ 224 w 255"/>
                <a:gd name="T5" fmla="*/ 168 h 183"/>
                <a:gd name="T6" fmla="*/ 238 w 255"/>
                <a:gd name="T7" fmla="*/ 125 h 183"/>
                <a:gd name="T8" fmla="*/ 111 w 255"/>
                <a:gd name="T9" fmla="*/ 18 h 183"/>
                <a:gd name="T10" fmla="*/ 37 w 255"/>
                <a:gd name="T11" fmla="*/ 9 h 183"/>
                <a:gd name="T12" fmla="*/ 0 w 255"/>
                <a:gd name="T13" fmla="*/ 24 h 183"/>
              </a:gdLst>
              <a:ahLst/>
              <a:cxnLst>
                <a:cxn ang="0">
                  <a:pos x="T0" y="T1"/>
                </a:cxn>
                <a:cxn ang="0">
                  <a:pos x="T2" y="T3"/>
                </a:cxn>
                <a:cxn ang="0">
                  <a:pos x="T4" y="T5"/>
                </a:cxn>
                <a:cxn ang="0">
                  <a:pos x="T6" y="T7"/>
                </a:cxn>
                <a:cxn ang="0">
                  <a:pos x="T8" y="T9"/>
                </a:cxn>
                <a:cxn ang="0">
                  <a:pos x="T10" y="T11"/>
                </a:cxn>
                <a:cxn ang="0">
                  <a:pos x="T12" y="T13"/>
                </a:cxn>
              </a:cxnLst>
              <a:rect l="0" t="0" r="r" b="b"/>
              <a:pathLst>
                <a:path w="255" h="183">
                  <a:moveTo>
                    <a:pt x="0" y="24"/>
                  </a:moveTo>
                  <a:cubicBezTo>
                    <a:pt x="187" y="183"/>
                    <a:pt x="187" y="183"/>
                    <a:pt x="187" y="183"/>
                  </a:cubicBezTo>
                  <a:cubicBezTo>
                    <a:pt x="224" y="168"/>
                    <a:pt x="224" y="168"/>
                    <a:pt x="224" y="168"/>
                  </a:cubicBezTo>
                  <a:cubicBezTo>
                    <a:pt x="249" y="159"/>
                    <a:pt x="255" y="139"/>
                    <a:pt x="238" y="125"/>
                  </a:cubicBezTo>
                  <a:cubicBezTo>
                    <a:pt x="111" y="18"/>
                    <a:pt x="111" y="18"/>
                    <a:pt x="111" y="18"/>
                  </a:cubicBezTo>
                  <a:cubicBezTo>
                    <a:pt x="95" y="3"/>
                    <a:pt x="61" y="0"/>
                    <a:pt x="37" y="9"/>
                  </a:cubicBezTo>
                  <a:lnTo>
                    <a:pt x="0" y="24"/>
                  </a:lnTo>
                  <a:close/>
                </a:path>
              </a:pathLst>
            </a:custGeom>
            <a:solidFill>
              <a:srgbClr val="DBE3F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6" name="Freeform 206">
              <a:extLst>
                <a:ext uri="{FF2B5EF4-FFF2-40B4-BE49-F238E27FC236}">
                  <a16:creationId xmlns:a16="http://schemas.microsoft.com/office/drawing/2014/main" id="{92BEA886-76EC-714D-84F8-31E2F354D200}"/>
                </a:ext>
              </a:extLst>
            </p:cNvPr>
            <p:cNvSpPr>
              <a:spLocks/>
            </p:cNvSpPr>
            <p:nvPr/>
          </p:nvSpPr>
          <p:spPr bwMode="auto">
            <a:xfrm>
              <a:off x="11797737" y="10683823"/>
              <a:ext cx="984250" cy="452438"/>
            </a:xfrm>
            <a:custGeom>
              <a:avLst/>
              <a:gdLst>
                <a:gd name="T0" fmla="*/ 118 w 620"/>
                <a:gd name="T1" fmla="*/ 0 h 285"/>
                <a:gd name="T2" fmla="*/ 620 w 620"/>
                <a:gd name="T3" fmla="*/ 167 h 285"/>
                <a:gd name="T4" fmla="*/ 502 w 620"/>
                <a:gd name="T5" fmla="*/ 285 h 285"/>
                <a:gd name="T6" fmla="*/ 0 w 620"/>
                <a:gd name="T7" fmla="*/ 118 h 285"/>
                <a:gd name="T8" fmla="*/ 118 w 620"/>
                <a:gd name="T9" fmla="*/ 0 h 285"/>
              </a:gdLst>
              <a:ahLst/>
              <a:cxnLst>
                <a:cxn ang="0">
                  <a:pos x="T0" y="T1"/>
                </a:cxn>
                <a:cxn ang="0">
                  <a:pos x="T2" y="T3"/>
                </a:cxn>
                <a:cxn ang="0">
                  <a:pos x="T4" y="T5"/>
                </a:cxn>
                <a:cxn ang="0">
                  <a:pos x="T6" y="T7"/>
                </a:cxn>
                <a:cxn ang="0">
                  <a:pos x="T8" y="T9"/>
                </a:cxn>
              </a:cxnLst>
              <a:rect l="0" t="0" r="r" b="b"/>
              <a:pathLst>
                <a:path w="620" h="285">
                  <a:moveTo>
                    <a:pt x="118" y="0"/>
                  </a:moveTo>
                  <a:lnTo>
                    <a:pt x="620" y="167"/>
                  </a:lnTo>
                  <a:lnTo>
                    <a:pt x="502" y="285"/>
                  </a:lnTo>
                  <a:lnTo>
                    <a:pt x="0" y="118"/>
                  </a:lnTo>
                  <a:lnTo>
                    <a:pt x="118" y="0"/>
                  </a:lnTo>
                  <a:close/>
                </a:path>
              </a:pathLst>
            </a:custGeom>
            <a:solidFill>
              <a:srgbClr val="00A2F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7" name="Freeform 207">
              <a:extLst>
                <a:ext uri="{FF2B5EF4-FFF2-40B4-BE49-F238E27FC236}">
                  <a16:creationId xmlns:a16="http://schemas.microsoft.com/office/drawing/2014/main" id="{6F846E0E-227C-D34F-B09D-9B309F91D4F7}"/>
                </a:ext>
              </a:extLst>
            </p:cNvPr>
            <p:cNvSpPr>
              <a:spLocks/>
            </p:cNvSpPr>
            <p:nvPr/>
          </p:nvSpPr>
          <p:spPr bwMode="auto">
            <a:xfrm>
              <a:off x="11985062" y="10494910"/>
              <a:ext cx="984250" cy="454025"/>
            </a:xfrm>
            <a:custGeom>
              <a:avLst/>
              <a:gdLst>
                <a:gd name="T0" fmla="*/ 118 w 620"/>
                <a:gd name="T1" fmla="*/ 0 h 286"/>
                <a:gd name="T2" fmla="*/ 620 w 620"/>
                <a:gd name="T3" fmla="*/ 168 h 286"/>
                <a:gd name="T4" fmla="*/ 502 w 620"/>
                <a:gd name="T5" fmla="*/ 286 h 286"/>
                <a:gd name="T6" fmla="*/ 0 w 620"/>
                <a:gd name="T7" fmla="*/ 119 h 286"/>
                <a:gd name="T8" fmla="*/ 118 w 620"/>
                <a:gd name="T9" fmla="*/ 0 h 286"/>
              </a:gdLst>
              <a:ahLst/>
              <a:cxnLst>
                <a:cxn ang="0">
                  <a:pos x="T0" y="T1"/>
                </a:cxn>
                <a:cxn ang="0">
                  <a:pos x="T2" y="T3"/>
                </a:cxn>
                <a:cxn ang="0">
                  <a:pos x="T4" y="T5"/>
                </a:cxn>
                <a:cxn ang="0">
                  <a:pos x="T6" y="T7"/>
                </a:cxn>
                <a:cxn ang="0">
                  <a:pos x="T8" y="T9"/>
                </a:cxn>
              </a:cxnLst>
              <a:rect l="0" t="0" r="r" b="b"/>
              <a:pathLst>
                <a:path w="620" h="286">
                  <a:moveTo>
                    <a:pt x="118" y="0"/>
                  </a:moveTo>
                  <a:lnTo>
                    <a:pt x="620" y="168"/>
                  </a:lnTo>
                  <a:lnTo>
                    <a:pt x="502" y="286"/>
                  </a:lnTo>
                  <a:lnTo>
                    <a:pt x="0" y="119"/>
                  </a:lnTo>
                  <a:lnTo>
                    <a:pt x="118" y="0"/>
                  </a:lnTo>
                  <a:close/>
                </a:path>
              </a:pathLst>
            </a:custGeom>
            <a:solidFill>
              <a:srgbClr val="1EB6F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8" name="Freeform 208">
              <a:extLst>
                <a:ext uri="{FF2B5EF4-FFF2-40B4-BE49-F238E27FC236}">
                  <a16:creationId xmlns:a16="http://schemas.microsoft.com/office/drawing/2014/main" id="{11B9DBF1-B824-3248-92FE-89596CFB6343}"/>
                </a:ext>
              </a:extLst>
            </p:cNvPr>
            <p:cNvSpPr>
              <a:spLocks/>
            </p:cNvSpPr>
            <p:nvPr/>
          </p:nvSpPr>
          <p:spPr bwMode="auto">
            <a:xfrm>
              <a:off x="12172387" y="10307585"/>
              <a:ext cx="985838" cy="454025"/>
            </a:xfrm>
            <a:custGeom>
              <a:avLst/>
              <a:gdLst>
                <a:gd name="T0" fmla="*/ 118 w 621"/>
                <a:gd name="T1" fmla="*/ 0 h 286"/>
                <a:gd name="T2" fmla="*/ 621 w 621"/>
                <a:gd name="T3" fmla="*/ 169 h 286"/>
                <a:gd name="T4" fmla="*/ 502 w 621"/>
                <a:gd name="T5" fmla="*/ 286 h 286"/>
                <a:gd name="T6" fmla="*/ 0 w 621"/>
                <a:gd name="T7" fmla="*/ 118 h 286"/>
                <a:gd name="T8" fmla="*/ 118 w 621"/>
                <a:gd name="T9" fmla="*/ 0 h 286"/>
              </a:gdLst>
              <a:ahLst/>
              <a:cxnLst>
                <a:cxn ang="0">
                  <a:pos x="T0" y="T1"/>
                </a:cxn>
                <a:cxn ang="0">
                  <a:pos x="T2" y="T3"/>
                </a:cxn>
                <a:cxn ang="0">
                  <a:pos x="T4" y="T5"/>
                </a:cxn>
                <a:cxn ang="0">
                  <a:pos x="T6" y="T7"/>
                </a:cxn>
                <a:cxn ang="0">
                  <a:pos x="T8" y="T9"/>
                </a:cxn>
              </a:cxnLst>
              <a:rect l="0" t="0" r="r" b="b"/>
              <a:pathLst>
                <a:path w="621" h="286">
                  <a:moveTo>
                    <a:pt x="118" y="0"/>
                  </a:moveTo>
                  <a:lnTo>
                    <a:pt x="621" y="169"/>
                  </a:lnTo>
                  <a:lnTo>
                    <a:pt x="502" y="286"/>
                  </a:lnTo>
                  <a:lnTo>
                    <a:pt x="0" y="118"/>
                  </a:lnTo>
                  <a:lnTo>
                    <a:pt x="118" y="0"/>
                  </a:lnTo>
                  <a:close/>
                </a:path>
              </a:pathLst>
            </a:custGeom>
            <a:solidFill>
              <a:srgbClr val="43C1F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9" name="Freeform 209">
              <a:extLst>
                <a:ext uri="{FF2B5EF4-FFF2-40B4-BE49-F238E27FC236}">
                  <a16:creationId xmlns:a16="http://schemas.microsoft.com/office/drawing/2014/main" id="{EBA8B231-7FB7-0B4C-B85B-1C895BC9A371}"/>
                </a:ext>
              </a:extLst>
            </p:cNvPr>
            <p:cNvSpPr>
              <a:spLocks/>
            </p:cNvSpPr>
            <p:nvPr/>
          </p:nvSpPr>
          <p:spPr bwMode="auto">
            <a:xfrm>
              <a:off x="12359712" y="10120260"/>
              <a:ext cx="985838" cy="455613"/>
            </a:xfrm>
            <a:custGeom>
              <a:avLst/>
              <a:gdLst>
                <a:gd name="T0" fmla="*/ 119 w 621"/>
                <a:gd name="T1" fmla="*/ 0 h 287"/>
                <a:gd name="T2" fmla="*/ 621 w 621"/>
                <a:gd name="T3" fmla="*/ 169 h 287"/>
                <a:gd name="T4" fmla="*/ 503 w 621"/>
                <a:gd name="T5" fmla="*/ 287 h 287"/>
                <a:gd name="T6" fmla="*/ 0 w 621"/>
                <a:gd name="T7" fmla="*/ 118 h 287"/>
                <a:gd name="T8" fmla="*/ 119 w 621"/>
                <a:gd name="T9" fmla="*/ 0 h 287"/>
              </a:gdLst>
              <a:ahLst/>
              <a:cxnLst>
                <a:cxn ang="0">
                  <a:pos x="T0" y="T1"/>
                </a:cxn>
                <a:cxn ang="0">
                  <a:pos x="T2" y="T3"/>
                </a:cxn>
                <a:cxn ang="0">
                  <a:pos x="T4" y="T5"/>
                </a:cxn>
                <a:cxn ang="0">
                  <a:pos x="T6" y="T7"/>
                </a:cxn>
                <a:cxn ang="0">
                  <a:pos x="T8" y="T9"/>
                </a:cxn>
              </a:cxnLst>
              <a:rect l="0" t="0" r="r" b="b"/>
              <a:pathLst>
                <a:path w="621" h="287">
                  <a:moveTo>
                    <a:pt x="119" y="0"/>
                  </a:moveTo>
                  <a:lnTo>
                    <a:pt x="621" y="169"/>
                  </a:lnTo>
                  <a:lnTo>
                    <a:pt x="503" y="287"/>
                  </a:lnTo>
                  <a:lnTo>
                    <a:pt x="0" y="118"/>
                  </a:lnTo>
                  <a:lnTo>
                    <a:pt x="119" y="0"/>
                  </a:lnTo>
                  <a:close/>
                </a:path>
              </a:pathLst>
            </a:custGeom>
            <a:solidFill>
              <a:srgbClr val="64D0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0" name="Freeform 210">
              <a:extLst>
                <a:ext uri="{FF2B5EF4-FFF2-40B4-BE49-F238E27FC236}">
                  <a16:creationId xmlns:a16="http://schemas.microsoft.com/office/drawing/2014/main" id="{3F53BF3A-1644-B641-BF03-864FD09E8C02}"/>
                </a:ext>
              </a:extLst>
            </p:cNvPr>
            <p:cNvSpPr>
              <a:spLocks/>
            </p:cNvSpPr>
            <p:nvPr/>
          </p:nvSpPr>
          <p:spPr bwMode="auto">
            <a:xfrm>
              <a:off x="12548624" y="9934523"/>
              <a:ext cx="984250" cy="454025"/>
            </a:xfrm>
            <a:custGeom>
              <a:avLst/>
              <a:gdLst>
                <a:gd name="T0" fmla="*/ 118 w 620"/>
                <a:gd name="T1" fmla="*/ 0 h 286"/>
                <a:gd name="T2" fmla="*/ 620 w 620"/>
                <a:gd name="T3" fmla="*/ 167 h 286"/>
                <a:gd name="T4" fmla="*/ 502 w 620"/>
                <a:gd name="T5" fmla="*/ 286 h 286"/>
                <a:gd name="T6" fmla="*/ 0 w 620"/>
                <a:gd name="T7" fmla="*/ 117 h 286"/>
                <a:gd name="T8" fmla="*/ 118 w 620"/>
                <a:gd name="T9" fmla="*/ 0 h 286"/>
              </a:gdLst>
              <a:ahLst/>
              <a:cxnLst>
                <a:cxn ang="0">
                  <a:pos x="T0" y="T1"/>
                </a:cxn>
                <a:cxn ang="0">
                  <a:pos x="T2" y="T3"/>
                </a:cxn>
                <a:cxn ang="0">
                  <a:pos x="T4" y="T5"/>
                </a:cxn>
                <a:cxn ang="0">
                  <a:pos x="T6" y="T7"/>
                </a:cxn>
                <a:cxn ang="0">
                  <a:pos x="T8" y="T9"/>
                </a:cxn>
              </a:cxnLst>
              <a:rect l="0" t="0" r="r" b="b"/>
              <a:pathLst>
                <a:path w="620" h="286">
                  <a:moveTo>
                    <a:pt x="118" y="0"/>
                  </a:moveTo>
                  <a:lnTo>
                    <a:pt x="620" y="167"/>
                  </a:lnTo>
                  <a:lnTo>
                    <a:pt x="502" y="286"/>
                  </a:lnTo>
                  <a:lnTo>
                    <a:pt x="0" y="117"/>
                  </a:lnTo>
                  <a:lnTo>
                    <a:pt x="118" y="0"/>
                  </a:lnTo>
                  <a:close/>
                </a:path>
              </a:pathLst>
            </a:custGeom>
            <a:solidFill>
              <a:srgbClr val="8FD9F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1" name="Freeform 211">
              <a:extLst>
                <a:ext uri="{FF2B5EF4-FFF2-40B4-BE49-F238E27FC236}">
                  <a16:creationId xmlns:a16="http://schemas.microsoft.com/office/drawing/2014/main" id="{B5B74654-4A31-ED4E-8C5E-60BC2E4BEF31}"/>
                </a:ext>
              </a:extLst>
            </p:cNvPr>
            <p:cNvSpPr>
              <a:spLocks/>
            </p:cNvSpPr>
            <p:nvPr/>
          </p:nvSpPr>
          <p:spPr bwMode="auto">
            <a:xfrm>
              <a:off x="11712012" y="10871148"/>
              <a:ext cx="882650" cy="365125"/>
            </a:xfrm>
            <a:custGeom>
              <a:avLst/>
              <a:gdLst>
                <a:gd name="T0" fmla="*/ 31 w 320"/>
                <a:gd name="T1" fmla="*/ 0 h 132"/>
                <a:gd name="T2" fmla="*/ 320 w 320"/>
                <a:gd name="T3" fmla="*/ 96 h 132"/>
                <a:gd name="T4" fmla="*/ 302 w 320"/>
                <a:gd name="T5" fmla="*/ 114 h 132"/>
                <a:gd name="T6" fmla="*/ 234 w 320"/>
                <a:gd name="T7" fmla="*/ 124 h 132"/>
                <a:gd name="T8" fmla="*/ 32 w 320"/>
                <a:gd name="T9" fmla="*/ 57 h 132"/>
                <a:gd name="T10" fmla="*/ 14 w 320"/>
                <a:gd name="T11" fmla="*/ 17 h 132"/>
                <a:gd name="T12" fmla="*/ 31 w 320"/>
                <a:gd name="T13" fmla="*/ 0 h 132"/>
              </a:gdLst>
              <a:ahLst/>
              <a:cxnLst>
                <a:cxn ang="0">
                  <a:pos x="T0" y="T1"/>
                </a:cxn>
                <a:cxn ang="0">
                  <a:pos x="T2" y="T3"/>
                </a:cxn>
                <a:cxn ang="0">
                  <a:pos x="T4" y="T5"/>
                </a:cxn>
                <a:cxn ang="0">
                  <a:pos x="T6" y="T7"/>
                </a:cxn>
                <a:cxn ang="0">
                  <a:pos x="T8" y="T9"/>
                </a:cxn>
                <a:cxn ang="0">
                  <a:pos x="T10" y="T11"/>
                </a:cxn>
                <a:cxn ang="0">
                  <a:pos x="T12" y="T13"/>
                </a:cxn>
              </a:cxnLst>
              <a:rect l="0" t="0" r="r" b="b"/>
              <a:pathLst>
                <a:path w="320" h="132">
                  <a:moveTo>
                    <a:pt x="31" y="0"/>
                  </a:moveTo>
                  <a:cubicBezTo>
                    <a:pt x="320" y="96"/>
                    <a:pt x="320" y="96"/>
                    <a:pt x="320" y="96"/>
                  </a:cubicBezTo>
                  <a:cubicBezTo>
                    <a:pt x="302" y="114"/>
                    <a:pt x="302" y="114"/>
                    <a:pt x="302" y="114"/>
                  </a:cubicBezTo>
                  <a:cubicBezTo>
                    <a:pt x="289" y="127"/>
                    <a:pt x="258" y="132"/>
                    <a:pt x="234" y="124"/>
                  </a:cubicBezTo>
                  <a:cubicBezTo>
                    <a:pt x="32" y="57"/>
                    <a:pt x="32" y="57"/>
                    <a:pt x="32" y="57"/>
                  </a:cubicBezTo>
                  <a:cubicBezTo>
                    <a:pt x="8" y="49"/>
                    <a:pt x="0" y="31"/>
                    <a:pt x="14" y="17"/>
                  </a:cubicBezTo>
                  <a:lnTo>
                    <a:pt x="31" y="0"/>
                  </a:lnTo>
                  <a:close/>
                </a:path>
              </a:pathLst>
            </a:custGeom>
            <a:solidFill>
              <a:srgbClr val="DBE3F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2" name="Freeform 212">
              <a:extLst>
                <a:ext uri="{FF2B5EF4-FFF2-40B4-BE49-F238E27FC236}">
                  <a16:creationId xmlns:a16="http://schemas.microsoft.com/office/drawing/2014/main" id="{86DC47B7-C7C6-F44D-8571-43E16AB92A8E}"/>
                </a:ext>
              </a:extLst>
            </p:cNvPr>
            <p:cNvSpPr>
              <a:spLocks/>
            </p:cNvSpPr>
            <p:nvPr/>
          </p:nvSpPr>
          <p:spPr bwMode="auto">
            <a:xfrm>
              <a:off x="12735949" y="9817048"/>
              <a:ext cx="898525" cy="382588"/>
            </a:xfrm>
            <a:custGeom>
              <a:avLst/>
              <a:gdLst>
                <a:gd name="T0" fmla="*/ 0 w 326"/>
                <a:gd name="T1" fmla="*/ 43 h 139"/>
                <a:gd name="T2" fmla="*/ 289 w 326"/>
                <a:gd name="T3" fmla="*/ 139 h 139"/>
                <a:gd name="T4" fmla="*/ 311 w 326"/>
                <a:gd name="T5" fmla="*/ 117 h 139"/>
                <a:gd name="T6" fmla="*/ 291 w 326"/>
                <a:gd name="T7" fmla="*/ 74 h 139"/>
                <a:gd name="T8" fmla="*/ 96 w 326"/>
                <a:gd name="T9" fmla="*/ 9 h 139"/>
                <a:gd name="T10" fmla="*/ 23 w 326"/>
                <a:gd name="T11" fmla="*/ 20 h 139"/>
                <a:gd name="T12" fmla="*/ 0 w 326"/>
                <a:gd name="T13" fmla="*/ 43 h 139"/>
              </a:gdLst>
              <a:ahLst/>
              <a:cxnLst>
                <a:cxn ang="0">
                  <a:pos x="T0" y="T1"/>
                </a:cxn>
                <a:cxn ang="0">
                  <a:pos x="T2" y="T3"/>
                </a:cxn>
                <a:cxn ang="0">
                  <a:pos x="T4" y="T5"/>
                </a:cxn>
                <a:cxn ang="0">
                  <a:pos x="T6" y="T7"/>
                </a:cxn>
                <a:cxn ang="0">
                  <a:pos x="T8" y="T9"/>
                </a:cxn>
                <a:cxn ang="0">
                  <a:pos x="T10" y="T11"/>
                </a:cxn>
                <a:cxn ang="0">
                  <a:pos x="T12" y="T13"/>
                </a:cxn>
              </a:cxnLst>
              <a:rect l="0" t="0" r="r" b="b"/>
              <a:pathLst>
                <a:path w="326" h="139">
                  <a:moveTo>
                    <a:pt x="0" y="43"/>
                  </a:moveTo>
                  <a:cubicBezTo>
                    <a:pt x="289" y="139"/>
                    <a:pt x="289" y="139"/>
                    <a:pt x="289" y="139"/>
                  </a:cubicBezTo>
                  <a:cubicBezTo>
                    <a:pt x="311" y="117"/>
                    <a:pt x="311" y="117"/>
                    <a:pt x="311" y="117"/>
                  </a:cubicBezTo>
                  <a:cubicBezTo>
                    <a:pt x="326" y="102"/>
                    <a:pt x="317" y="83"/>
                    <a:pt x="291" y="74"/>
                  </a:cubicBezTo>
                  <a:cubicBezTo>
                    <a:pt x="96" y="9"/>
                    <a:pt x="96" y="9"/>
                    <a:pt x="96" y="9"/>
                  </a:cubicBezTo>
                  <a:cubicBezTo>
                    <a:pt x="70" y="0"/>
                    <a:pt x="37" y="5"/>
                    <a:pt x="23" y="20"/>
                  </a:cubicBezTo>
                  <a:lnTo>
                    <a:pt x="0" y="43"/>
                  </a:lnTo>
                  <a:close/>
                </a:path>
              </a:pathLst>
            </a:custGeom>
            <a:solidFill>
              <a:srgbClr val="DBE3F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3" name="Freeform 213">
              <a:extLst>
                <a:ext uri="{FF2B5EF4-FFF2-40B4-BE49-F238E27FC236}">
                  <a16:creationId xmlns:a16="http://schemas.microsoft.com/office/drawing/2014/main" id="{41BAECF6-4FEF-2C40-BBC9-7E00D9C455D3}"/>
                </a:ext>
              </a:extLst>
            </p:cNvPr>
            <p:cNvSpPr>
              <a:spLocks/>
            </p:cNvSpPr>
            <p:nvPr/>
          </p:nvSpPr>
          <p:spPr bwMode="auto">
            <a:xfrm>
              <a:off x="12834374" y="9863085"/>
              <a:ext cx="93663" cy="52388"/>
            </a:xfrm>
            <a:custGeom>
              <a:avLst/>
              <a:gdLst>
                <a:gd name="T0" fmla="*/ 28 w 34"/>
                <a:gd name="T1" fmla="*/ 3 h 19"/>
                <a:gd name="T2" fmla="*/ 28 w 34"/>
                <a:gd name="T3" fmla="*/ 16 h 19"/>
                <a:gd name="T4" fmla="*/ 6 w 34"/>
                <a:gd name="T5" fmla="*/ 16 h 19"/>
                <a:gd name="T6" fmla="*/ 6 w 34"/>
                <a:gd name="T7" fmla="*/ 3 h 19"/>
                <a:gd name="T8" fmla="*/ 28 w 34"/>
                <a:gd name="T9" fmla="*/ 3 h 19"/>
              </a:gdLst>
              <a:ahLst/>
              <a:cxnLst>
                <a:cxn ang="0">
                  <a:pos x="T0" y="T1"/>
                </a:cxn>
                <a:cxn ang="0">
                  <a:pos x="T2" y="T3"/>
                </a:cxn>
                <a:cxn ang="0">
                  <a:pos x="T4" y="T5"/>
                </a:cxn>
                <a:cxn ang="0">
                  <a:pos x="T6" y="T7"/>
                </a:cxn>
                <a:cxn ang="0">
                  <a:pos x="T8" y="T9"/>
                </a:cxn>
              </a:cxnLst>
              <a:rect l="0" t="0" r="r" b="b"/>
              <a:pathLst>
                <a:path w="34" h="19">
                  <a:moveTo>
                    <a:pt x="28" y="3"/>
                  </a:moveTo>
                  <a:cubicBezTo>
                    <a:pt x="34" y="7"/>
                    <a:pt x="34" y="12"/>
                    <a:pt x="28" y="16"/>
                  </a:cubicBezTo>
                  <a:cubicBezTo>
                    <a:pt x="22" y="19"/>
                    <a:pt x="12" y="19"/>
                    <a:pt x="6" y="16"/>
                  </a:cubicBezTo>
                  <a:cubicBezTo>
                    <a:pt x="0" y="12"/>
                    <a:pt x="0" y="7"/>
                    <a:pt x="6" y="3"/>
                  </a:cubicBezTo>
                  <a:cubicBezTo>
                    <a:pt x="12" y="0"/>
                    <a:pt x="22" y="0"/>
                    <a:pt x="28" y="3"/>
                  </a:cubicBezTo>
                  <a:close/>
                </a:path>
              </a:pathLst>
            </a:custGeom>
            <a:solidFill>
              <a:srgbClr val="AAB9D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14" name="Group 513">
            <a:extLst>
              <a:ext uri="{FF2B5EF4-FFF2-40B4-BE49-F238E27FC236}">
                <a16:creationId xmlns:a16="http://schemas.microsoft.com/office/drawing/2014/main" id="{68B0C500-A3F4-1543-A267-0D1963F15348}"/>
              </a:ext>
            </a:extLst>
          </p:cNvPr>
          <p:cNvGrpSpPr/>
          <p:nvPr/>
        </p:nvGrpSpPr>
        <p:grpSpPr>
          <a:xfrm>
            <a:off x="20805746" y="5727415"/>
            <a:ext cx="3136366" cy="1515474"/>
            <a:chOff x="19846362" y="6554735"/>
            <a:chExt cx="4095750" cy="2259013"/>
          </a:xfrm>
        </p:grpSpPr>
        <p:sp>
          <p:nvSpPr>
            <p:cNvPr id="515" name="Freeform 214">
              <a:extLst>
                <a:ext uri="{FF2B5EF4-FFF2-40B4-BE49-F238E27FC236}">
                  <a16:creationId xmlns:a16="http://schemas.microsoft.com/office/drawing/2014/main" id="{7EE338F6-8570-3745-A964-FC4BD4AA3E2C}"/>
                </a:ext>
              </a:extLst>
            </p:cNvPr>
            <p:cNvSpPr>
              <a:spLocks/>
            </p:cNvSpPr>
            <p:nvPr/>
          </p:nvSpPr>
          <p:spPr bwMode="auto">
            <a:xfrm>
              <a:off x="19846362" y="6615060"/>
              <a:ext cx="4095750" cy="2198688"/>
            </a:xfrm>
            <a:custGeom>
              <a:avLst/>
              <a:gdLst>
                <a:gd name="T0" fmla="*/ 2580 w 2580"/>
                <a:gd name="T1" fmla="*/ 874 h 1385"/>
                <a:gd name="T2" fmla="*/ 1695 w 2580"/>
                <a:gd name="T3" fmla="*/ 1385 h 1385"/>
                <a:gd name="T4" fmla="*/ 1693 w 2580"/>
                <a:gd name="T5" fmla="*/ 1385 h 1385"/>
                <a:gd name="T6" fmla="*/ 1330 w 2580"/>
                <a:gd name="T7" fmla="*/ 1385 h 1385"/>
                <a:gd name="T8" fmla="*/ 0 w 2580"/>
                <a:gd name="T9" fmla="*/ 618 h 1385"/>
                <a:gd name="T10" fmla="*/ 1069 w 2580"/>
                <a:gd name="T11" fmla="*/ 0 h 1385"/>
                <a:gd name="T12" fmla="*/ 2580 w 2580"/>
                <a:gd name="T13" fmla="*/ 874 h 1385"/>
              </a:gdLst>
              <a:ahLst/>
              <a:cxnLst>
                <a:cxn ang="0">
                  <a:pos x="T0" y="T1"/>
                </a:cxn>
                <a:cxn ang="0">
                  <a:pos x="T2" y="T3"/>
                </a:cxn>
                <a:cxn ang="0">
                  <a:pos x="T4" y="T5"/>
                </a:cxn>
                <a:cxn ang="0">
                  <a:pos x="T6" y="T7"/>
                </a:cxn>
                <a:cxn ang="0">
                  <a:pos x="T8" y="T9"/>
                </a:cxn>
                <a:cxn ang="0">
                  <a:pos x="T10" y="T11"/>
                </a:cxn>
                <a:cxn ang="0">
                  <a:pos x="T12" y="T13"/>
                </a:cxn>
              </a:cxnLst>
              <a:rect l="0" t="0" r="r" b="b"/>
              <a:pathLst>
                <a:path w="2580" h="1385">
                  <a:moveTo>
                    <a:pt x="2580" y="874"/>
                  </a:moveTo>
                  <a:lnTo>
                    <a:pt x="1695" y="1385"/>
                  </a:lnTo>
                  <a:lnTo>
                    <a:pt x="1693" y="1385"/>
                  </a:lnTo>
                  <a:lnTo>
                    <a:pt x="1330" y="1385"/>
                  </a:lnTo>
                  <a:lnTo>
                    <a:pt x="0" y="618"/>
                  </a:lnTo>
                  <a:lnTo>
                    <a:pt x="1069" y="0"/>
                  </a:lnTo>
                  <a:lnTo>
                    <a:pt x="2580" y="874"/>
                  </a:lnTo>
                  <a:close/>
                </a:path>
              </a:pathLst>
            </a:custGeom>
            <a:solidFill>
              <a:srgbClr val="51698E"/>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6" name="Freeform 215">
              <a:extLst>
                <a:ext uri="{FF2B5EF4-FFF2-40B4-BE49-F238E27FC236}">
                  <a16:creationId xmlns:a16="http://schemas.microsoft.com/office/drawing/2014/main" id="{D0DDE1E9-7950-2040-974A-C742E91136CA}"/>
                </a:ext>
              </a:extLst>
            </p:cNvPr>
            <p:cNvSpPr>
              <a:spLocks/>
            </p:cNvSpPr>
            <p:nvPr/>
          </p:nvSpPr>
          <p:spPr bwMode="auto">
            <a:xfrm>
              <a:off x="19846362" y="6554735"/>
              <a:ext cx="4095750" cy="2198688"/>
            </a:xfrm>
            <a:custGeom>
              <a:avLst/>
              <a:gdLst>
                <a:gd name="T0" fmla="*/ 2580 w 2580"/>
                <a:gd name="T1" fmla="*/ 873 h 1385"/>
                <a:gd name="T2" fmla="*/ 1695 w 2580"/>
                <a:gd name="T3" fmla="*/ 1385 h 1385"/>
                <a:gd name="T4" fmla="*/ 1693 w 2580"/>
                <a:gd name="T5" fmla="*/ 1385 h 1385"/>
                <a:gd name="T6" fmla="*/ 1330 w 2580"/>
                <a:gd name="T7" fmla="*/ 1385 h 1385"/>
                <a:gd name="T8" fmla="*/ 0 w 2580"/>
                <a:gd name="T9" fmla="*/ 618 h 1385"/>
                <a:gd name="T10" fmla="*/ 1069 w 2580"/>
                <a:gd name="T11" fmla="*/ 0 h 1385"/>
                <a:gd name="T12" fmla="*/ 2580 w 2580"/>
                <a:gd name="T13" fmla="*/ 873 h 1385"/>
              </a:gdLst>
              <a:ahLst/>
              <a:cxnLst>
                <a:cxn ang="0">
                  <a:pos x="T0" y="T1"/>
                </a:cxn>
                <a:cxn ang="0">
                  <a:pos x="T2" y="T3"/>
                </a:cxn>
                <a:cxn ang="0">
                  <a:pos x="T4" y="T5"/>
                </a:cxn>
                <a:cxn ang="0">
                  <a:pos x="T6" y="T7"/>
                </a:cxn>
                <a:cxn ang="0">
                  <a:pos x="T8" y="T9"/>
                </a:cxn>
                <a:cxn ang="0">
                  <a:pos x="T10" y="T11"/>
                </a:cxn>
                <a:cxn ang="0">
                  <a:pos x="T12" y="T13"/>
                </a:cxn>
              </a:cxnLst>
              <a:rect l="0" t="0" r="r" b="b"/>
              <a:pathLst>
                <a:path w="2580" h="1385">
                  <a:moveTo>
                    <a:pt x="2580" y="873"/>
                  </a:moveTo>
                  <a:lnTo>
                    <a:pt x="1695" y="1385"/>
                  </a:lnTo>
                  <a:lnTo>
                    <a:pt x="1693" y="1385"/>
                  </a:lnTo>
                  <a:lnTo>
                    <a:pt x="1330" y="1385"/>
                  </a:lnTo>
                  <a:lnTo>
                    <a:pt x="0" y="618"/>
                  </a:lnTo>
                  <a:lnTo>
                    <a:pt x="1069" y="0"/>
                  </a:lnTo>
                  <a:lnTo>
                    <a:pt x="2580" y="873"/>
                  </a:lnTo>
                  <a:close/>
                </a:path>
              </a:pathLst>
            </a:custGeom>
            <a:solidFill>
              <a:srgbClr val="F6F8F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7" name="Freeform 216">
              <a:extLst>
                <a:ext uri="{FF2B5EF4-FFF2-40B4-BE49-F238E27FC236}">
                  <a16:creationId xmlns:a16="http://schemas.microsoft.com/office/drawing/2014/main" id="{8F0F9C37-6CFA-8C49-9F38-C89E694A485A}"/>
                </a:ext>
              </a:extLst>
            </p:cNvPr>
            <p:cNvSpPr>
              <a:spLocks noEditPoints="1"/>
            </p:cNvSpPr>
            <p:nvPr/>
          </p:nvSpPr>
          <p:spPr bwMode="auto">
            <a:xfrm>
              <a:off x="20735362" y="7267523"/>
              <a:ext cx="2119313" cy="1222375"/>
            </a:xfrm>
            <a:custGeom>
              <a:avLst/>
              <a:gdLst>
                <a:gd name="T0" fmla="*/ 1267 w 1335"/>
                <a:gd name="T1" fmla="*/ 503 h 770"/>
                <a:gd name="T2" fmla="*/ 1260 w 1335"/>
                <a:gd name="T3" fmla="*/ 497 h 770"/>
                <a:gd name="T4" fmla="*/ 1055 w 1335"/>
                <a:gd name="T5" fmla="*/ 379 h 770"/>
                <a:gd name="T6" fmla="*/ 968 w 1335"/>
                <a:gd name="T7" fmla="*/ 330 h 770"/>
                <a:gd name="T8" fmla="*/ 963 w 1335"/>
                <a:gd name="T9" fmla="*/ 325 h 770"/>
                <a:gd name="T10" fmla="*/ 815 w 1335"/>
                <a:gd name="T11" fmla="*/ 240 h 770"/>
                <a:gd name="T12" fmla="*/ 712 w 1335"/>
                <a:gd name="T13" fmla="*/ 182 h 770"/>
                <a:gd name="T14" fmla="*/ 705 w 1335"/>
                <a:gd name="T15" fmla="*/ 177 h 770"/>
                <a:gd name="T16" fmla="*/ 486 w 1335"/>
                <a:gd name="T17" fmla="*/ 50 h 770"/>
                <a:gd name="T18" fmla="*/ 480 w 1335"/>
                <a:gd name="T19" fmla="*/ 47 h 770"/>
                <a:gd name="T20" fmla="*/ 396 w 1335"/>
                <a:gd name="T21" fmla="*/ 0 h 770"/>
                <a:gd name="T22" fmla="*/ 334 w 1335"/>
                <a:gd name="T23" fmla="*/ 36 h 770"/>
                <a:gd name="T24" fmla="*/ 327 w 1335"/>
                <a:gd name="T25" fmla="*/ 40 h 770"/>
                <a:gd name="T26" fmla="*/ 33 w 1335"/>
                <a:gd name="T27" fmla="*/ 210 h 770"/>
                <a:gd name="T28" fmla="*/ 26 w 1335"/>
                <a:gd name="T29" fmla="*/ 214 h 770"/>
                <a:gd name="T30" fmla="*/ 0 w 1335"/>
                <a:gd name="T31" fmla="*/ 228 h 770"/>
                <a:gd name="T32" fmla="*/ 87 w 1335"/>
                <a:gd name="T33" fmla="*/ 278 h 770"/>
                <a:gd name="T34" fmla="*/ 92 w 1335"/>
                <a:gd name="T35" fmla="*/ 282 h 770"/>
                <a:gd name="T36" fmla="*/ 327 w 1335"/>
                <a:gd name="T37" fmla="*/ 417 h 770"/>
                <a:gd name="T38" fmla="*/ 332 w 1335"/>
                <a:gd name="T39" fmla="*/ 419 h 770"/>
                <a:gd name="T40" fmla="*/ 532 w 1335"/>
                <a:gd name="T41" fmla="*/ 536 h 770"/>
                <a:gd name="T42" fmla="*/ 537 w 1335"/>
                <a:gd name="T43" fmla="*/ 537 h 770"/>
                <a:gd name="T44" fmla="*/ 938 w 1335"/>
                <a:gd name="T45" fmla="*/ 770 h 770"/>
                <a:gd name="T46" fmla="*/ 1335 w 1335"/>
                <a:gd name="T47" fmla="*/ 541 h 770"/>
                <a:gd name="T48" fmla="*/ 1267 w 1335"/>
                <a:gd name="T49" fmla="*/ 503 h 770"/>
                <a:gd name="T50" fmla="*/ 549 w 1335"/>
                <a:gd name="T51" fmla="*/ 537 h 770"/>
                <a:gd name="T52" fmla="*/ 540 w 1335"/>
                <a:gd name="T53" fmla="*/ 532 h 770"/>
                <a:gd name="T54" fmla="*/ 344 w 1335"/>
                <a:gd name="T55" fmla="*/ 419 h 770"/>
                <a:gd name="T56" fmla="*/ 335 w 1335"/>
                <a:gd name="T57" fmla="*/ 414 h 770"/>
                <a:gd name="T58" fmla="*/ 104 w 1335"/>
                <a:gd name="T59" fmla="*/ 280 h 770"/>
                <a:gd name="T60" fmla="*/ 95 w 1335"/>
                <a:gd name="T61" fmla="*/ 275 h 770"/>
                <a:gd name="T62" fmla="*/ 14 w 1335"/>
                <a:gd name="T63" fmla="*/ 228 h 770"/>
                <a:gd name="T64" fmla="*/ 33 w 1335"/>
                <a:gd name="T65" fmla="*/ 217 h 770"/>
                <a:gd name="T66" fmla="*/ 33 w 1335"/>
                <a:gd name="T67" fmla="*/ 217 h 770"/>
                <a:gd name="T68" fmla="*/ 36 w 1335"/>
                <a:gd name="T69" fmla="*/ 216 h 770"/>
                <a:gd name="T70" fmla="*/ 340 w 1335"/>
                <a:gd name="T71" fmla="*/ 40 h 770"/>
                <a:gd name="T72" fmla="*/ 396 w 1335"/>
                <a:gd name="T73" fmla="*/ 7 h 770"/>
                <a:gd name="T74" fmla="*/ 803 w 1335"/>
                <a:gd name="T75" fmla="*/ 242 h 770"/>
                <a:gd name="T76" fmla="*/ 813 w 1335"/>
                <a:gd name="T77" fmla="*/ 247 h 770"/>
                <a:gd name="T78" fmla="*/ 1043 w 1335"/>
                <a:gd name="T79" fmla="*/ 381 h 770"/>
                <a:gd name="T80" fmla="*/ 1053 w 1335"/>
                <a:gd name="T81" fmla="*/ 386 h 770"/>
                <a:gd name="T82" fmla="*/ 1248 w 1335"/>
                <a:gd name="T83" fmla="*/ 499 h 770"/>
                <a:gd name="T84" fmla="*/ 1258 w 1335"/>
                <a:gd name="T85" fmla="*/ 504 h 770"/>
                <a:gd name="T86" fmla="*/ 1321 w 1335"/>
                <a:gd name="T87" fmla="*/ 541 h 770"/>
                <a:gd name="T88" fmla="*/ 938 w 1335"/>
                <a:gd name="T89" fmla="*/ 762 h 770"/>
                <a:gd name="T90" fmla="*/ 549 w 1335"/>
                <a:gd name="T91" fmla="*/ 537 h 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35" h="770">
                  <a:moveTo>
                    <a:pt x="1267" y="503"/>
                  </a:moveTo>
                  <a:lnTo>
                    <a:pt x="1260" y="497"/>
                  </a:lnTo>
                  <a:lnTo>
                    <a:pt x="1055" y="379"/>
                  </a:lnTo>
                  <a:lnTo>
                    <a:pt x="968" y="330"/>
                  </a:lnTo>
                  <a:lnTo>
                    <a:pt x="963" y="325"/>
                  </a:lnTo>
                  <a:lnTo>
                    <a:pt x="815" y="240"/>
                  </a:lnTo>
                  <a:lnTo>
                    <a:pt x="712" y="182"/>
                  </a:lnTo>
                  <a:lnTo>
                    <a:pt x="705" y="177"/>
                  </a:lnTo>
                  <a:lnTo>
                    <a:pt x="486" y="50"/>
                  </a:lnTo>
                  <a:lnTo>
                    <a:pt x="480" y="47"/>
                  </a:lnTo>
                  <a:lnTo>
                    <a:pt x="396" y="0"/>
                  </a:lnTo>
                  <a:lnTo>
                    <a:pt x="334" y="36"/>
                  </a:lnTo>
                  <a:lnTo>
                    <a:pt x="327" y="40"/>
                  </a:lnTo>
                  <a:lnTo>
                    <a:pt x="33" y="210"/>
                  </a:lnTo>
                  <a:lnTo>
                    <a:pt x="26" y="214"/>
                  </a:lnTo>
                  <a:lnTo>
                    <a:pt x="0" y="228"/>
                  </a:lnTo>
                  <a:lnTo>
                    <a:pt x="87" y="278"/>
                  </a:lnTo>
                  <a:lnTo>
                    <a:pt x="92" y="282"/>
                  </a:lnTo>
                  <a:lnTo>
                    <a:pt x="327" y="417"/>
                  </a:lnTo>
                  <a:lnTo>
                    <a:pt x="332" y="419"/>
                  </a:lnTo>
                  <a:lnTo>
                    <a:pt x="532" y="536"/>
                  </a:lnTo>
                  <a:lnTo>
                    <a:pt x="537" y="537"/>
                  </a:lnTo>
                  <a:lnTo>
                    <a:pt x="938" y="770"/>
                  </a:lnTo>
                  <a:lnTo>
                    <a:pt x="1335" y="541"/>
                  </a:lnTo>
                  <a:lnTo>
                    <a:pt x="1267" y="503"/>
                  </a:lnTo>
                  <a:close/>
                  <a:moveTo>
                    <a:pt x="549" y="537"/>
                  </a:moveTo>
                  <a:lnTo>
                    <a:pt x="540" y="532"/>
                  </a:lnTo>
                  <a:lnTo>
                    <a:pt x="344" y="419"/>
                  </a:lnTo>
                  <a:lnTo>
                    <a:pt x="335" y="414"/>
                  </a:lnTo>
                  <a:lnTo>
                    <a:pt x="104" y="280"/>
                  </a:lnTo>
                  <a:lnTo>
                    <a:pt x="95" y="275"/>
                  </a:lnTo>
                  <a:lnTo>
                    <a:pt x="14" y="228"/>
                  </a:lnTo>
                  <a:lnTo>
                    <a:pt x="33" y="217"/>
                  </a:lnTo>
                  <a:lnTo>
                    <a:pt x="33" y="217"/>
                  </a:lnTo>
                  <a:lnTo>
                    <a:pt x="36" y="216"/>
                  </a:lnTo>
                  <a:lnTo>
                    <a:pt x="340" y="40"/>
                  </a:lnTo>
                  <a:lnTo>
                    <a:pt x="396" y="7"/>
                  </a:lnTo>
                  <a:lnTo>
                    <a:pt x="803" y="242"/>
                  </a:lnTo>
                  <a:lnTo>
                    <a:pt x="813" y="247"/>
                  </a:lnTo>
                  <a:lnTo>
                    <a:pt x="1043" y="381"/>
                  </a:lnTo>
                  <a:lnTo>
                    <a:pt x="1053" y="386"/>
                  </a:lnTo>
                  <a:lnTo>
                    <a:pt x="1248" y="499"/>
                  </a:lnTo>
                  <a:lnTo>
                    <a:pt x="1258" y="504"/>
                  </a:lnTo>
                  <a:lnTo>
                    <a:pt x="1321" y="541"/>
                  </a:lnTo>
                  <a:lnTo>
                    <a:pt x="938" y="762"/>
                  </a:lnTo>
                  <a:lnTo>
                    <a:pt x="549" y="537"/>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8" name="Freeform 217">
              <a:extLst>
                <a:ext uri="{FF2B5EF4-FFF2-40B4-BE49-F238E27FC236}">
                  <a16:creationId xmlns:a16="http://schemas.microsoft.com/office/drawing/2014/main" id="{74A5DD32-4B93-5D44-A883-F8C590710153}"/>
                </a:ext>
              </a:extLst>
            </p:cNvPr>
            <p:cNvSpPr>
              <a:spLocks/>
            </p:cNvSpPr>
            <p:nvPr/>
          </p:nvSpPr>
          <p:spPr bwMode="auto">
            <a:xfrm>
              <a:off x="21491012" y="7253235"/>
              <a:ext cx="530225" cy="306388"/>
            </a:xfrm>
            <a:custGeom>
              <a:avLst/>
              <a:gdLst>
                <a:gd name="T0" fmla="*/ 334 w 334"/>
                <a:gd name="T1" fmla="*/ 134 h 193"/>
                <a:gd name="T2" fmla="*/ 233 w 334"/>
                <a:gd name="T3" fmla="*/ 193 h 193"/>
                <a:gd name="T4" fmla="*/ 226 w 334"/>
                <a:gd name="T5" fmla="*/ 188 h 193"/>
                <a:gd name="T6" fmla="*/ 320 w 334"/>
                <a:gd name="T7" fmla="*/ 134 h 193"/>
                <a:gd name="T8" fmla="*/ 101 w 334"/>
                <a:gd name="T9" fmla="*/ 7 h 193"/>
                <a:gd name="T10" fmla="*/ 7 w 334"/>
                <a:gd name="T11" fmla="*/ 63 h 193"/>
                <a:gd name="T12" fmla="*/ 0 w 334"/>
                <a:gd name="T13" fmla="*/ 58 h 193"/>
                <a:gd name="T14" fmla="*/ 101 w 334"/>
                <a:gd name="T15" fmla="*/ 0 h 193"/>
                <a:gd name="T16" fmla="*/ 334 w 334"/>
                <a:gd name="T17" fmla="*/ 134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4" h="193">
                  <a:moveTo>
                    <a:pt x="334" y="134"/>
                  </a:moveTo>
                  <a:lnTo>
                    <a:pt x="233" y="193"/>
                  </a:lnTo>
                  <a:lnTo>
                    <a:pt x="226" y="188"/>
                  </a:lnTo>
                  <a:lnTo>
                    <a:pt x="320" y="134"/>
                  </a:lnTo>
                  <a:lnTo>
                    <a:pt x="101" y="7"/>
                  </a:lnTo>
                  <a:lnTo>
                    <a:pt x="7" y="63"/>
                  </a:lnTo>
                  <a:lnTo>
                    <a:pt x="0" y="58"/>
                  </a:lnTo>
                  <a:lnTo>
                    <a:pt x="101" y="0"/>
                  </a:lnTo>
                  <a:lnTo>
                    <a:pt x="334" y="134"/>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9" name="Freeform 218">
              <a:extLst>
                <a:ext uri="{FF2B5EF4-FFF2-40B4-BE49-F238E27FC236}">
                  <a16:creationId xmlns:a16="http://schemas.microsoft.com/office/drawing/2014/main" id="{2C915C16-2C76-F342-A35D-542B8C65ED73}"/>
                </a:ext>
              </a:extLst>
            </p:cNvPr>
            <p:cNvSpPr>
              <a:spLocks/>
            </p:cNvSpPr>
            <p:nvPr/>
          </p:nvSpPr>
          <p:spPr bwMode="auto">
            <a:xfrm>
              <a:off x="22256187" y="7485010"/>
              <a:ext cx="1009650" cy="582613"/>
            </a:xfrm>
            <a:custGeom>
              <a:avLst/>
              <a:gdLst>
                <a:gd name="T0" fmla="*/ 636 w 636"/>
                <a:gd name="T1" fmla="*/ 176 h 367"/>
                <a:gd name="T2" fmla="*/ 305 w 636"/>
                <a:gd name="T3" fmla="*/ 367 h 367"/>
                <a:gd name="T4" fmla="*/ 299 w 636"/>
                <a:gd name="T5" fmla="*/ 362 h 367"/>
                <a:gd name="T6" fmla="*/ 622 w 636"/>
                <a:gd name="T7" fmla="*/ 176 h 367"/>
                <a:gd name="T8" fmla="*/ 330 w 636"/>
                <a:gd name="T9" fmla="*/ 9 h 367"/>
                <a:gd name="T10" fmla="*/ 8 w 636"/>
                <a:gd name="T11" fmla="*/ 195 h 367"/>
                <a:gd name="T12" fmla="*/ 0 w 636"/>
                <a:gd name="T13" fmla="*/ 190 h 367"/>
                <a:gd name="T14" fmla="*/ 330 w 636"/>
                <a:gd name="T15" fmla="*/ 0 h 367"/>
                <a:gd name="T16" fmla="*/ 636 w 636"/>
                <a:gd name="T17" fmla="*/ 176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6" h="367">
                  <a:moveTo>
                    <a:pt x="636" y="176"/>
                  </a:moveTo>
                  <a:lnTo>
                    <a:pt x="305" y="367"/>
                  </a:lnTo>
                  <a:lnTo>
                    <a:pt x="299" y="362"/>
                  </a:lnTo>
                  <a:lnTo>
                    <a:pt x="622" y="176"/>
                  </a:lnTo>
                  <a:lnTo>
                    <a:pt x="330" y="9"/>
                  </a:lnTo>
                  <a:lnTo>
                    <a:pt x="8" y="195"/>
                  </a:lnTo>
                  <a:lnTo>
                    <a:pt x="0" y="190"/>
                  </a:lnTo>
                  <a:lnTo>
                    <a:pt x="330" y="0"/>
                  </a:lnTo>
                  <a:lnTo>
                    <a:pt x="636" y="176"/>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0" name="Freeform 219">
              <a:extLst>
                <a:ext uri="{FF2B5EF4-FFF2-40B4-BE49-F238E27FC236}">
                  <a16:creationId xmlns:a16="http://schemas.microsoft.com/office/drawing/2014/main" id="{08E80494-920A-0041-BAAC-C4E33E282E9D}"/>
                </a:ext>
              </a:extLst>
            </p:cNvPr>
            <p:cNvSpPr>
              <a:spLocks noEditPoints="1"/>
            </p:cNvSpPr>
            <p:nvPr/>
          </p:nvSpPr>
          <p:spPr bwMode="auto">
            <a:xfrm>
              <a:off x="20616299" y="7234185"/>
              <a:ext cx="658813" cy="377825"/>
            </a:xfrm>
            <a:custGeom>
              <a:avLst/>
              <a:gdLst>
                <a:gd name="T0" fmla="*/ 409 w 415"/>
                <a:gd name="T1" fmla="*/ 57 h 238"/>
                <a:gd name="T2" fmla="*/ 308 w 415"/>
                <a:gd name="T3" fmla="*/ 0 h 238"/>
                <a:gd name="T4" fmla="*/ 0 w 415"/>
                <a:gd name="T5" fmla="*/ 177 h 238"/>
                <a:gd name="T6" fmla="*/ 101 w 415"/>
                <a:gd name="T7" fmla="*/ 235 h 238"/>
                <a:gd name="T8" fmla="*/ 108 w 415"/>
                <a:gd name="T9" fmla="*/ 238 h 238"/>
                <a:gd name="T10" fmla="*/ 108 w 415"/>
                <a:gd name="T11" fmla="*/ 238 h 238"/>
                <a:gd name="T12" fmla="*/ 111 w 415"/>
                <a:gd name="T13" fmla="*/ 237 h 238"/>
                <a:gd name="T14" fmla="*/ 415 w 415"/>
                <a:gd name="T15" fmla="*/ 61 h 238"/>
                <a:gd name="T16" fmla="*/ 409 w 415"/>
                <a:gd name="T17" fmla="*/ 57 h 238"/>
                <a:gd name="T18" fmla="*/ 108 w 415"/>
                <a:gd name="T19" fmla="*/ 231 h 238"/>
                <a:gd name="T20" fmla="*/ 14 w 415"/>
                <a:gd name="T21" fmla="*/ 177 h 238"/>
                <a:gd name="T22" fmla="*/ 308 w 415"/>
                <a:gd name="T23" fmla="*/ 7 h 238"/>
                <a:gd name="T24" fmla="*/ 402 w 415"/>
                <a:gd name="T25" fmla="*/ 61 h 238"/>
                <a:gd name="T26" fmla="*/ 108 w 415"/>
                <a:gd name="T27" fmla="*/ 231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15" h="238">
                  <a:moveTo>
                    <a:pt x="409" y="57"/>
                  </a:moveTo>
                  <a:lnTo>
                    <a:pt x="308" y="0"/>
                  </a:lnTo>
                  <a:lnTo>
                    <a:pt x="0" y="177"/>
                  </a:lnTo>
                  <a:lnTo>
                    <a:pt x="101" y="235"/>
                  </a:lnTo>
                  <a:lnTo>
                    <a:pt x="108" y="238"/>
                  </a:lnTo>
                  <a:lnTo>
                    <a:pt x="108" y="238"/>
                  </a:lnTo>
                  <a:lnTo>
                    <a:pt x="111" y="237"/>
                  </a:lnTo>
                  <a:lnTo>
                    <a:pt x="415" y="61"/>
                  </a:lnTo>
                  <a:lnTo>
                    <a:pt x="409" y="57"/>
                  </a:lnTo>
                  <a:close/>
                  <a:moveTo>
                    <a:pt x="108" y="231"/>
                  </a:moveTo>
                  <a:lnTo>
                    <a:pt x="14" y="177"/>
                  </a:lnTo>
                  <a:lnTo>
                    <a:pt x="308" y="7"/>
                  </a:lnTo>
                  <a:lnTo>
                    <a:pt x="402" y="61"/>
                  </a:lnTo>
                  <a:lnTo>
                    <a:pt x="108" y="231"/>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1" name="Freeform 220">
              <a:extLst>
                <a:ext uri="{FF2B5EF4-FFF2-40B4-BE49-F238E27FC236}">
                  <a16:creationId xmlns:a16="http://schemas.microsoft.com/office/drawing/2014/main" id="{DEEC1E2F-40EC-9C4A-8971-B1CD6A8ED27A}"/>
                </a:ext>
              </a:extLst>
            </p:cNvPr>
            <p:cNvSpPr>
              <a:spLocks/>
            </p:cNvSpPr>
            <p:nvPr/>
          </p:nvSpPr>
          <p:spPr bwMode="auto">
            <a:xfrm>
              <a:off x="20873474" y="7651698"/>
              <a:ext cx="1155700" cy="63500"/>
            </a:xfrm>
            <a:custGeom>
              <a:avLst/>
              <a:gdLst>
                <a:gd name="T0" fmla="*/ 728 w 728"/>
                <a:gd name="T1" fmla="*/ 5 h 40"/>
                <a:gd name="T2" fmla="*/ 0 w 728"/>
                <a:gd name="T3" fmla="*/ 40 h 40"/>
                <a:gd name="T4" fmla="*/ 0 w 728"/>
                <a:gd name="T5" fmla="*/ 33 h 40"/>
                <a:gd name="T6" fmla="*/ 726 w 728"/>
                <a:gd name="T7" fmla="*/ 0 h 40"/>
                <a:gd name="T8" fmla="*/ 728 w 728"/>
                <a:gd name="T9" fmla="*/ 5 h 40"/>
              </a:gdLst>
              <a:ahLst/>
              <a:cxnLst>
                <a:cxn ang="0">
                  <a:pos x="T0" y="T1"/>
                </a:cxn>
                <a:cxn ang="0">
                  <a:pos x="T2" y="T3"/>
                </a:cxn>
                <a:cxn ang="0">
                  <a:pos x="T4" y="T5"/>
                </a:cxn>
                <a:cxn ang="0">
                  <a:pos x="T6" y="T7"/>
                </a:cxn>
                <a:cxn ang="0">
                  <a:pos x="T8" y="T9"/>
                </a:cxn>
              </a:cxnLst>
              <a:rect l="0" t="0" r="r" b="b"/>
              <a:pathLst>
                <a:path w="728" h="40">
                  <a:moveTo>
                    <a:pt x="728" y="5"/>
                  </a:moveTo>
                  <a:lnTo>
                    <a:pt x="0" y="40"/>
                  </a:lnTo>
                  <a:lnTo>
                    <a:pt x="0" y="33"/>
                  </a:lnTo>
                  <a:lnTo>
                    <a:pt x="726" y="0"/>
                  </a:lnTo>
                  <a:lnTo>
                    <a:pt x="728" y="5"/>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2" name="Freeform 221">
              <a:extLst>
                <a:ext uri="{FF2B5EF4-FFF2-40B4-BE49-F238E27FC236}">
                  <a16:creationId xmlns:a16="http://schemas.microsoft.com/office/drawing/2014/main" id="{9CC84F6E-B376-D142-A122-351ACC29244E}"/>
                </a:ext>
              </a:extLst>
            </p:cNvPr>
            <p:cNvSpPr>
              <a:spLocks/>
            </p:cNvSpPr>
            <p:nvPr/>
          </p:nvSpPr>
          <p:spPr bwMode="auto">
            <a:xfrm>
              <a:off x="21254474" y="7872360"/>
              <a:ext cx="1155700" cy="60325"/>
            </a:xfrm>
            <a:custGeom>
              <a:avLst/>
              <a:gdLst>
                <a:gd name="T0" fmla="*/ 728 w 728"/>
                <a:gd name="T1" fmla="*/ 5 h 38"/>
                <a:gd name="T2" fmla="*/ 0 w 728"/>
                <a:gd name="T3" fmla="*/ 38 h 38"/>
                <a:gd name="T4" fmla="*/ 0 w 728"/>
                <a:gd name="T5" fmla="*/ 33 h 38"/>
                <a:gd name="T6" fmla="*/ 728 w 728"/>
                <a:gd name="T7" fmla="*/ 0 h 38"/>
                <a:gd name="T8" fmla="*/ 728 w 728"/>
                <a:gd name="T9" fmla="*/ 5 h 38"/>
              </a:gdLst>
              <a:ahLst/>
              <a:cxnLst>
                <a:cxn ang="0">
                  <a:pos x="T0" y="T1"/>
                </a:cxn>
                <a:cxn ang="0">
                  <a:pos x="T2" y="T3"/>
                </a:cxn>
                <a:cxn ang="0">
                  <a:pos x="T4" y="T5"/>
                </a:cxn>
                <a:cxn ang="0">
                  <a:pos x="T6" y="T7"/>
                </a:cxn>
                <a:cxn ang="0">
                  <a:pos x="T8" y="T9"/>
                </a:cxn>
              </a:cxnLst>
              <a:rect l="0" t="0" r="r" b="b"/>
              <a:pathLst>
                <a:path w="728" h="38">
                  <a:moveTo>
                    <a:pt x="728" y="5"/>
                  </a:moveTo>
                  <a:lnTo>
                    <a:pt x="0" y="38"/>
                  </a:lnTo>
                  <a:lnTo>
                    <a:pt x="0" y="33"/>
                  </a:lnTo>
                  <a:lnTo>
                    <a:pt x="728" y="0"/>
                  </a:lnTo>
                  <a:lnTo>
                    <a:pt x="728" y="5"/>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3" name="Freeform 222">
              <a:extLst>
                <a:ext uri="{FF2B5EF4-FFF2-40B4-BE49-F238E27FC236}">
                  <a16:creationId xmlns:a16="http://schemas.microsoft.com/office/drawing/2014/main" id="{C6801C9B-868E-EB49-8A5D-13BCB5E44012}"/>
                </a:ext>
              </a:extLst>
            </p:cNvPr>
            <p:cNvSpPr>
              <a:spLocks/>
            </p:cNvSpPr>
            <p:nvPr/>
          </p:nvSpPr>
          <p:spPr bwMode="auto">
            <a:xfrm>
              <a:off x="21579912" y="8059685"/>
              <a:ext cx="1155700" cy="63500"/>
            </a:xfrm>
            <a:custGeom>
              <a:avLst/>
              <a:gdLst>
                <a:gd name="T0" fmla="*/ 728 w 728"/>
                <a:gd name="T1" fmla="*/ 5 h 40"/>
                <a:gd name="T2" fmla="*/ 0 w 728"/>
                <a:gd name="T3" fmla="*/ 40 h 40"/>
                <a:gd name="T4" fmla="*/ 0 w 728"/>
                <a:gd name="T5" fmla="*/ 33 h 40"/>
                <a:gd name="T6" fmla="*/ 728 w 728"/>
                <a:gd name="T7" fmla="*/ 0 h 40"/>
                <a:gd name="T8" fmla="*/ 728 w 728"/>
                <a:gd name="T9" fmla="*/ 5 h 40"/>
              </a:gdLst>
              <a:ahLst/>
              <a:cxnLst>
                <a:cxn ang="0">
                  <a:pos x="T0" y="T1"/>
                </a:cxn>
                <a:cxn ang="0">
                  <a:pos x="T2" y="T3"/>
                </a:cxn>
                <a:cxn ang="0">
                  <a:pos x="T4" y="T5"/>
                </a:cxn>
                <a:cxn ang="0">
                  <a:pos x="T6" y="T7"/>
                </a:cxn>
                <a:cxn ang="0">
                  <a:pos x="T8" y="T9"/>
                </a:cxn>
              </a:cxnLst>
              <a:rect l="0" t="0" r="r" b="b"/>
              <a:pathLst>
                <a:path w="728" h="40">
                  <a:moveTo>
                    <a:pt x="728" y="5"/>
                  </a:moveTo>
                  <a:lnTo>
                    <a:pt x="0" y="40"/>
                  </a:lnTo>
                  <a:lnTo>
                    <a:pt x="0" y="33"/>
                  </a:lnTo>
                  <a:lnTo>
                    <a:pt x="728" y="0"/>
                  </a:lnTo>
                  <a:lnTo>
                    <a:pt x="728" y="5"/>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4" name="Freeform 223">
              <a:extLst>
                <a:ext uri="{FF2B5EF4-FFF2-40B4-BE49-F238E27FC236}">
                  <a16:creationId xmlns:a16="http://schemas.microsoft.com/office/drawing/2014/main" id="{8A9252B6-02E2-4B41-A93D-7D1386A1F217}"/>
                </a:ext>
              </a:extLst>
            </p:cNvPr>
            <p:cNvSpPr>
              <a:spLocks/>
            </p:cNvSpPr>
            <p:nvPr/>
          </p:nvSpPr>
          <p:spPr bwMode="auto">
            <a:xfrm>
              <a:off x="21957737" y="8564510"/>
              <a:ext cx="579438" cy="188913"/>
            </a:xfrm>
            <a:custGeom>
              <a:avLst/>
              <a:gdLst>
                <a:gd name="T0" fmla="*/ 365 w 365"/>
                <a:gd name="T1" fmla="*/ 119 h 119"/>
                <a:gd name="T2" fmla="*/ 0 w 365"/>
                <a:gd name="T3" fmla="*/ 119 h 119"/>
                <a:gd name="T4" fmla="*/ 182 w 365"/>
                <a:gd name="T5" fmla="*/ 0 h 119"/>
                <a:gd name="T6" fmla="*/ 365 w 365"/>
                <a:gd name="T7" fmla="*/ 119 h 119"/>
                <a:gd name="T8" fmla="*/ 365 w 365"/>
                <a:gd name="T9" fmla="*/ 119 h 119"/>
              </a:gdLst>
              <a:ahLst/>
              <a:cxnLst>
                <a:cxn ang="0">
                  <a:pos x="T0" y="T1"/>
                </a:cxn>
                <a:cxn ang="0">
                  <a:pos x="T2" y="T3"/>
                </a:cxn>
                <a:cxn ang="0">
                  <a:pos x="T4" y="T5"/>
                </a:cxn>
                <a:cxn ang="0">
                  <a:pos x="T6" y="T7"/>
                </a:cxn>
                <a:cxn ang="0">
                  <a:pos x="T8" y="T9"/>
                </a:cxn>
              </a:cxnLst>
              <a:rect l="0" t="0" r="r" b="b"/>
              <a:pathLst>
                <a:path w="365" h="119">
                  <a:moveTo>
                    <a:pt x="365" y="119"/>
                  </a:moveTo>
                  <a:lnTo>
                    <a:pt x="0" y="119"/>
                  </a:lnTo>
                  <a:lnTo>
                    <a:pt x="182" y="0"/>
                  </a:lnTo>
                  <a:lnTo>
                    <a:pt x="365" y="119"/>
                  </a:lnTo>
                  <a:lnTo>
                    <a:pt x="365" y="119"/>
                  </a:lnTo>
                  <a:close/>
                </a:path>
              </a:pathLst>
            </a:custGeom>
            <a:solidFill>
              <a:srgbClr val="8D96A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25" name="Group 524">
            <a:extLst>
              <a:ext uri="{FF2B5EF4-FFF2-40B4-BE49-F238E27FC236}">
                <a16:creationId xmlns:a16="http://schemas.microsoft.com/office/drawing/2014/main" id="{D7FB698D-846E-674B-86D3-314E4DD4C7B5}"/>
              </a:ext>
            </a:extLst>
          </p:cNvPr>
          <p:cNvGrpSpPr/>
          <p:nvPr/>
        </p:nvGrpSpPr>
        <p:grpSpPr>
          <a:xfrm>
            <a:off x="19526954" y="7431793"/>
            <a:ext cx="1384621" cy="763595"/>
            <a:chOff x="19103412" y="8628010"/>
            <a:chExt cx="1808163" cy="1138238"/>
          </a:xfrm>
        </p:grpSpPr>
        <p:sp>
          <p:nvSpPr>
            <p:cNvPr id="526" name="Freeform 175">
              <a:extLst>
                <a:ext uri="{FF2B5EF4-FFF2-40B4-BE49-F238E27FC236}">
                  <a16:creationId xmlns:a16="http://schemas.microsoft.com/office/drawing/2014/main" id="{024F2084-6BE3-5A4A-A9D7-247EA4D182FA}"/>
                </a:ext>
              </a:extLst>
            </p:cNvPr>
            <p:cNvSpPr>
              <a:spLocks/>
            </p:cNvSpPr>
            <p:nvPr/>
          </p:nvSpPr>
          <p:spPr bwMode="auto">
            <a:xfrm>
              <a:off x="19103412" y="8675635"/>
              <a:ext cx="1808163" cy="1090613"/>
            </a:xfrm>
            <a:custGeom>
              <a:avLst/>
              <a:gdLst>
                <a:gd name="T0" fmla="*/ 649 w 655"/>
                <a:gd name="T1" fmla="*/ 334 h 395"/>
                <a:gd name="T2" fmla="*/ 647 w 655"/>
                <a:gd name="T3" fmla="*/ 332 h 395"/>
                <a:gd name="T4" fmla="*/ 515 w 655"/>
                <a:gd name="T5" fmla="*/ 256 h 395"/>
                <a:gd name="T6" fmla="*/ 512 w 655"/>
                <a:gd name="T7" fmla="*/ 255 h 395"/>
                <a:gd name="T8" fmla="*/ 503 w 655"/>
                <a:gd name="T9" fmla="*/ 254 h 395"/>
                <a:gd name="T10" fmla="*/ 503 w 655"/>
                <a:gd name="T11" fmla="*/ 254 h 395"/>
                <a:gd name="T12" fmla="*/ 99 w 655"/>
                <a:gd name="T13" fmla="*/ 21 h 395"/>
                <a:gd name="T14" fmla="*/ 94 w 655"/>
                <a:gd name="T15" fmla="*/ 18 h 395"/>
                <a:gd name="T16" fmla="*/ 8 w 655"/>
                <a:gd name="T17" fmla="*/ 1 h 395"/>
                <a:gd name="T18" fmla="*/ 4 w 655"/>
                <a:gd name="T19" fmla="*/ 10 h 395"/>
                <a:gd name="T20" fmla="*/ 63 w 655"/>
                <a:gd name="T21" fmla="*/ 69 h 395"/>
                <a:gd name="T22" fmla="*/ 66 w 655"/>
                <a:gd name="T23" fmla="*/ 72 h 395"/>
                <a:gd name="T24" fmla="*/ 66 w 655"/>
                <a:gd name="T25" fmla="*/ 72 h 395"/>
                <a:gd name="T26" fmla="*/ 473 w 655"/>
                <a:gd name="T27" fmla="*/ 307 h 395"/>
                <a:gd name="T28" fmla="*/ 479 w 655"/>
                <a:gd name="T29" fmla="*/ 315 h 395"/>
                <a:gd name="T30" fmla="*/ 613 w 655"/>
                <a:gd name="T31" fmla="*/ 393 h 395"/>
                <a:gd name="T32" fmla="*/ 631 w 655"/>
                <a:gd name="T33" fmla="*/ 391 h 395"/>
                <a:gd name="T34" fmla="*/ 655 w 655"/>
                <a:gd name="T35" fmla="*/ 349 h 395"/>
                <a:gd name="T36" fmla="*/ 649 w 655"/>
                <a:gd name="T37" fmla="*/ 334 h 3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55" h="395">
                  <a:moveTo>
                    <a:pt x="649" y="334"/>
                  </a:moveTo>
                  <a:cubicBezTo>
                    <a:pt x="648" y="333"/>
                    <a:pt x="648" y="333"/>
                    <a:pt x="647" y="332"/>
                  </a:cubicBezTo>
                  <a:cubicBezTo>
                    <a:pt x="515" y="256"/>
                    <a:pt x="515" y="256"/>
                    <a:pt x="515" y="256"/>
                  </a:cubicBezTo>
                  <a:cubicBezTo>
                    <a:pt x="512" y="255"/>
                    <a:pt x="512" y="255"/>
                    <a:pt x="512" y="255"/>
                  </a:cubicBezTo>
                  <a:cubicBezTo>
                    <a:pt x="510" y="254"/>
                    <a:pt x="507" y="253"/>
                    <a:pt x="503" y="254"/>
                  </a:cubicBezTo>
                  <a:cubicBezTo>
                    <a:pt x="503" y="254"/>
                    <a:pt x="503" y="254"/>
                    <a:pt x="503" y="254"/>
                  </a:cubicBezTo>
                  <a:cubicBezTo>
                    <a:pt x="99" y="21"/>
                    <a:pt x="99" y="21"/>
                    <a:pt x="99" y="21"/>
                  </a:cubicBezTo>
                  <a:cubicBezTo>
                    <a:pt x="94" y="18"/>
                    <a:pt x="94" y="18"/>
                    <a:pt x="94" y="18"/>
                  </a:cubicBezTo>
                  <a:cubicBezTo>
                    <a:pt x="8" y="1"/>
                    <a:pt x="8" y="1"/>
                    <a:pt x="8" y="1"/>
                  </a:cubicBezTo>
                  <a:cubicBezTo>
                    <a:pt x="3" y="0"/>
                    <a:pt x="0" y="6"/>
                    <a:pt x="4" y="10"/>
                  </a:cubicBezTo>
                  <a:cubicBezTo>
                    <a:pt x="63" y="69"/>
                    <a:pt x="63" y="69"/>
                    <a:pt x="63" y="69"/>
                  </a:cubicBezTo>
                  <a:cubicBezTo>
                    <a:pt x="64" y="70"/>
                    <a:pt x="65" y="71"/>
                    <a:pt x="66" y="72"/>
                  </a:cubicBezTo>
                  <a:cubicBezTo>
                    <a:pt x="66" y="72"/>
                    <a:pt x="66" y="72"/>
                    <a:pt x="66" y="72"/>
                  </a:cubicBezTo>
                  <a:cubicBezTo>
                    <a:pt x="473" y="307"/>
                    <a:pt x="473" y="307"/>
                    <a:pt x="473" y="307"/>
                  </a:cubicBezTo>
                  <a:cubicBezTo>
                    <a:pt x="474" y="311"/>
                    <a:pt x="476" y="313"/>
                    <a:pt x="479" y="315"/>
                  </a:cubicBezTo>
                  <a:cubicBezTo>
                    <a:pt x="613" y="393"/>
                    <a:pt x="613" y="393"/>
                    <a:pt x="613" y="393"/>
                  </a:cubicBezTo>
                  <a:cubicBezTo>
                    <a:pt x="618" y="395"/>
                    <a:pt x="624" y="395"/>
                    <a:pt x="631" y="391"/>
                  </a:cubicBezTo>
                  <a:cubicBezTo>
                    <a:pt x="644" y="383"/>
                    <a:pt x="655" y="364"/>
                    <a:pt x="655" y="349"/>
                  </a:cubicBezTo>
                  <a:cubicBezTo>
                    <a:pt x="655" y="342"/>
                    <a:pt x="653" y="336"/>
                    <a:pt x="649" y="334"/>
                  </a:cubicBezTo>
                  <a:close/>
                </a:path>
              </a:pathLst>
            </a:custGeom>
            <a:solidFill>
              <a:srgbClr val="51698E"/>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7" name="Freeform 224">
              <a:extLst>
                <a:ext uri="{FF2B5EF4-FFF2-40B4-BE49-F238E27FC236}">
                  <a16:creationId xmlns:a16="http://schemas.microsoft.com/office/drawing/2014/main" id="{64C1C711-B304-A847-9B25-C2B32014B371}"/>
                </a:ext>
              </a:extLst>
            </p:cNvPr>
            <p:cNvSpPr>
              <a:spLocks/>
            </p:cNvSpPr>
            <p:nvPr/>
          </p:nvSpPr>
          <p:spPr bwMode="auto">
            <a:xfrm>
              <a:off x="19103412" y="8628010"/>
              <a:ext cx="260350" cy="200025"/>
            </a:xfrm>
            <a:custGeom>
              <a:avLst/>
              <a:gdLst>
                <a:gd name="T0" fmla="*/ 94 w 94"/>
                <a:gd name="T1" fmla="*/ 18 h 72"/>
                <a:gd name="T2" fmla="*/ 8 w 94"/>
                <a:gd name="T3" fmla="*/ 1 h 72"/>
                <a:gd name="T4" fmla="*/ 4 w 94"/>
                <a:gd name="T5" fmla="*/ 10 h 72"/>
                <a:gd name="T6" fmla="*/ 66 w 94"/>
                <a:gd name="T7" fmla="*/ 72 h 72"/>
              </a:gdLst>
              <a:ahLst/>
              <a:cxnLst>
                <a:cxn ang="0">
                  <a:pos x="T0" y="T1"/>
                </a:cxn>
                <a:cxn ang="0">
                  <a:pos x="T2" y="T3"/>
                </a:cxn>
                <a:cxn ang="0">
                  <a:pos x="T4" y="T5"/>
                </a:cxn>
                <a:cxn ang="0">
                  <a:pos x="T6" y="T7"/>
                </a:cxn>
              </a:cxnLst>
              <a:rect l="0" t="0" r="r" b="b"/>
              <a:pathLst>
                <a:path w="94" h="72">
                  <a:moveTo>
                    <a:pt x="94" y="18"/>
                  </a:moveTo>
                  <a:cubicBezTo>
                    <a:pt x="8" y="1"/>
                    <a:pt x="8" y="1"/>
                    <a:pt x="8" y="1"/>
                  </a:cubicBezTo>
                  <a:cubicBezTo>
                    <a:pt x="3" y="0"/>
                    <a:pt x="0" y="6"/>
                    <a:pt x="4" y="10"/>
                  </a:cubicBezTo>
                  <a:cubicBezTo>
                    <a:pt x="66" y="72"/>
                    <a:pt x="66" y="72"/>
                    <a:pt x="66" y="72"/>
                  </a:cubicBezTo>
                </a:path>
              </a:pathLst>
            </a:custGeom>
            <a:solidFill>
              <a:srgbClr val="23236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8" name="Freeform 225">
              <a:extLst>
                <a:ext uri="{FF2B5EF4-FFF2-40B4-BE49-F238E27FC236}">
                  <a16:creationId xmlns:a16="http://schemas.microsoft.com/office/drawing/2014/main" id="{7CB3466F-706B-D846-8EC2-0F3A2DC72805}"/>
                </a:ext>
              </a:extLst>
            </p:cNvPr>
            <p:cNvSpPr>
              <a:spLocks/>
            </p:cNvSpPr>
            <p:nvPr/>
          </p:nvSpPr>
          <p:spPr bwMode="auto">
            <a:xfrm>
              <a:off x="20776637" y="9542410"/>
              <a:ext cx="134938" cy="177800"/>
            </a:xfrm>
            <a:custGeom>
              <a:avLst/>
              <a:gdLst>
                <a:gd name="T0" fmla="*/ 49 w 49"/>
                <a:gd name="T1" fmla="*/ 18 h 64"/>
                <a:gd name="T2" fmla="*/ 25 w 49"/>
                <a:gd name="T3" fmla="*/ 60 h 64"/>
                <a:gd name="T4" fmla="*/ 7 w 49"/>
                <a:gd name="T5" fmla="*/ 62 h 64"/>
                <a:gd name="T6" fmla="*/ 0 w 49"/>
                <a:gd name="T7" fmla="*/ 46 h 64"/>
                <a:gd name="T8" fmla="*/ 25 w 49"/>
                <a:gd name="T9" fmla="*/ 4 h 64"/>
                <a:gd name="T10" fmla="*/ 41 w 49"/>
                <a:gd name="T11" fmla="*/ 2 h 64"/>
                <a:gd name="T12" fmla="*/ 43 w 49"/>
                <a:gd name="T13" fmla="*/ 3 h 64"/>
                <a:gd name="T14" fmla="*/ 49 w 49"/>
                <a:gd name="T15" fmla="*/ 18 h 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 h="64">
                  <a:moveTo>
                    <a:pt x="49" y="18"/>
                  </a:moveTo>
                  <a:cubicBezTo>
                    <a:pt x="49" y="33"/>
                    <a:pt x="38" y="52"/>
                    <a:pt x="25" y="60"/>
                  </a:cubicBezTo>
                  <a:cubicBezTo>
                    <a:pt x="18" y="64"/>
                    <a:pt x="12" y="64"/>
                    <a:pt x="7" y="62"/>
                  </a:cubicBezTo>
                  <a:cubicBezTo>
                    <a:pt x="3" y="59"/>
                    <a:pt x="0" y="54"/>
                    <a:pt x="0" y="46"/>
                  </a:cubicBezTo>
                  <a:cubicBezTo>
                    <a:pt x="0" y="30"/>
                    <a:pt x="11" y="12"/>
                    <a:pt x="25" y="4"/>
                  </a:cubicBezTo>
                  <a:cubicBezTo>
                    <a:pt x="31" y="0"/>
                    <a:pt x="37" y="0"/>
                    <a:pt x="41" y="2"/>
                  </a:cubicBezTo>
                  <a:cubicBezTo>
                    <a:pt x="42" y="2"/>
                    <a:pt x="42" y="2"/>
                    <a:pt x="43" y="3"/>
                  </a:cubicBezTo>
                  <a:cubicBezTo>
                    <a:pt x="47" y="6"/>
                    <a:pt x="49" y="11"/>
                    <a:pt x="49" y="18"/>
                  </a:cubicBezTo>
                  <a:close/>
                </a:path>
              </a:pathLst>
            </a:custGeom>
            <a:solidFill>
              <a:srgbClr val="0E0C5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9" name="Freeform 226">
              <a:extLst>
                <a:ext uri="{FF2B5EF4-FFF2-40B4-BE49-F238E27FC236}">
                  <a16:creationId xmlns:a16="http://schemas.microsoft.com/office/drawing/2014/main" id="{E328A693-1F7F-5349-9EA6-BA6358208DCE}"/>
                </a:ext>
              </a:extLst>
            </p:cNvPr>
            <p:cNvSpPr>
              <a:spLocks/>
            </p:cNvSpPr>
            <p:nvPr/>
          </p:nvSpPr>
          <p:spPr bwMode="auto">
            <a:xfrm>
              <a:off x="19270099" y="8675635"/>
              <a:ext cx="1222375" cy="801688"/>
            </a:xfrm>
            <a:custGeom>
              <a:avLst/>
              <a:gdLst>
                <a:gd name="T0" fmla="*/ 443 w 443"/>
                <a:gd name="T1" fmla="*/ 237 h 290"/>
                <a:gd name="T2" fmla="*/ 436 w 443"/>
                <a:gd name="T3" fmla="*/ 240 h 290"/>
                <a:gd name="T4" fmla="*/ 412 w 443"/>
                <a:gd name="T5" fmla="*/ 282 h 290"/>
                <a:gd name="T6" fmla="*/ 413 w 443"/>
                <a:gd name="T7" fmla="*/ 290 h 290"/>
                <a:gd name="T8" fmla="*/ 6 w 443"/>
                <a:gd name="T9" fmla="*/ 55 h 290"/>
                <a:gd name="T10" fmla="*/ 6 w 443"/>
                <a:gd name="T11" fmla="*/ 55 h 290"/>
                <a:gd name="T12" fmla="*/ 0 w 443"/>
                <a:gd name="T13" fmla="*/ 41 h 290"/>
                <a:gd name="T14" fmla="*/ 22 w 443"/>
                <a:gd name="T15" fmla="*/ 4 h 290"/>
                <a:gd name="T16" fmla="*/ 34 w 443"/>
                <a:gd name="T17" fmla="*/ 1 h 290"/>
                <a:gd name="T18" fmla="*/ 39 w 443"/>
                <a:gd name="T19" fmla="*/ 4 h 290"/>
                <a:gd name="T20" fmla="*/ 443 w 443"/>
                <a:gd name="T21" fmla="*/ 237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43" h="290">
                  <a:moveTo>
                    <a:pt x="443" y="237"/>
                  </a:moveTo>
                  <a:cubicBezTo>
                    <a:pt x="441" y="238"/>
                    <a:pt x="439" y="239"/>
                    <a:pt x="436" y="240"/>
                  </a:cubicBezTo>
                  <a:cubicBezTo>
                    <a:pt x="423" y="248"/>
                    <a:pt x="412" y="267"/>
                    <a:pt x="412" y="282"/>
                  </a:cubicBezTo>
                  <a:cubicBezTo>
                    <a:pt x="412" y="285"/>
                    <a:pt x="412" y="288"/>
                    <a:pt x="413" y="290"/>
                  </a:cubicBezTo>
                  <a:cubicBezTo>
                    <a:pt x="6" y="55"/>
                    <a:pt x="6" y="55"/>
                    <a:pt x="6" y="55"/>
                  </a:cubicBezTo>
                  <a:cubicBezTo>
                    <a:pt x="6" y="55"/>
                    <a:pt x="6" y="55"/>
                    <a:pt x="6" y="55"/>
                  </a:cubicBezTo>
                  <a:cubicBezTo>
                    <a:pt x="2" y="53"/>
                    <a:pt x="0" y="48"/>
                    <a:pt x="0" y="41"/>
                  </a:cubicBezTo>
                  <a:cubicBezTo>
                    <a:pt x="0" y="27"/>
                    <a:pt x="10" y="11"/>
                    <a:pt x="22" y="4"/>
                  </a:cubicBezTo>
                  <a:cubicBezTo>
                    <a:pt x="26" y="1"/>
                    <a:pt x="31" y="0"/>
                    <a:pt x="34" y="1"/>
                  </a:cubicBezTo>
                  <a:cubicBezTo>
                    <a:pt x="39" y="4"/>
                    <a:pt x="39" y="4"/>
                    <a:pt x="39" y="4"/>
                  </a:cubicBezTo>
                  <a:lnTo>
                    <a:pt x="443" y="237"/>
                  </a:lnTo>
                  <a:close/>
                </a:path>
              </a:pathLst>
            </a:custGeom>
            <a:solidFill>
              <a:srgbClr val="0E0C5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0" name="Freeform 227">
              <a:extLst>
                <a:ext uri="{FF2B5EF4-FFF2-40B4-BE49-F238E27FC236}">
                  <a16:creationId xmlns:a16="http://schemas.microsoft.com/office/drawing/2014/main" id="{8FEC207C-CCCC-DD45-88B1-2CAC54492E00}"/>
                </a:ext>
              </a:extLst>
            </p:cNvPr>
            <p:cNvSpPr>
              <a:spLocks/>
            </p:cNvSpPr>
            <p:nvPr/>
          </p:nvSpPr>
          <p:spPr bwMode="auto">
            <a:xfrm>
              <a:off x="20406749" y="9328098"/>
              <a:ext cx="482600" cy="385763"/>
            </a:xfrm>
            <a:custGeom>
              <a:avLst/>
              <a:gdLst>
                <a:gd name="T0" fmla="*/ 175 w 175"/>
                <a:gd name="T1" fmla="*/ 80 h 140"/>
                <a:gd name="T2" fmla="*/ 159 w 175"/>
                <a:gd name="T3" fmla="*/ 82 h 140"/>
                <a:gd name="T4" fmla="*/ 134 w 175"/>
                <a:gd name="T5" fmla="*/ 124 h 140"/>
                <a:gd name="T6" fmla="*/ 141 w 175"/>
                <a:gd name="T7" fmla="*/ 140 h 140"/>
                <a:gd name="T8" fmla="*/ 7 w 175"/>
                <a:gd name="T9" fmla="*/ 62 h 140"/>
                <a:gd name="T10" fmla="*/ 1 w 175"/>
                <a:gd name="T11" fmla="*/ 54 h 140"/>
                <a:gd name="T12" fmla="*/ 0 w 175"/>
                <a:gd name="T13" fmla="*/ 46 h 140"/>
                <a:gd name="T14" fmla="*/ 24 w 175"/>
                <a:gd name="T15" fmla="*/ 4 h 140"/>
                <a:gd name="T16" fmla="*/ 31 w 175"/>
                <a:gd name="T17" fmla="*/ 1 h 140"/>
                <a:gd name="T18" fmla="*/ 31 w 175"/>
                <a:gd name="T19" fmla="*/ 1 h 140"/>
                <a:gd name="T20" fmla="*/ 40 w 175"/>
                <a:gd name="T21" fmla="*/ 2 h 140"/>
                <a:gd name="T22" fmla="*/ 43 w 175"/>
                <a:gd name="T23" fmla="*/ 3 h 140"/>
                <a:gd name="T24" fmla="*/ 175 w 175"/>
                <a:gd name="T25" fmla="*/ 8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5" h="140">
                  <a:moveTo>
                    <a:pt x="175" y="80"/>
                  </a:moveTo>
                  <a:cubicBezTo>
                    <a:pt x="171" y="78"/>
                    <a:pt x="165" y="78"/>
                    <a:pt x="159" y="82"/>
                  </a:cubicBezTo>
                  <a:cubicBezTo>
                    <a:pt x="145" y="90"/>
                    <a:pt x="134" y="108"/>
                    <a:pt x="134" y="124"/>
                  </a:cubicBezTo>
                  <a:cubicBezTo>
                    <a:pt x="134" y="132"/>
                    <a:pt x="137" y="137"/>
                    <a:pt x="141" y="140"/>
                  </a:cubicBezTo>
                  <a:cubicBezTo>
                    <a:pt x="7" y="62"/>
                    <a:pt x="7" y="62"/>
                    <a:pt x="7" y="62"/>
                  </a:cubicBezTo>
                  <a:cubicBezTo>
                    <a:pt x="4" y="60"/>
                    <a:pt x="2" y="58"/>
                    <a:pt x="1" y="54"/>
                  </a:cubicBezTo>
                  <a:cubicBezTo>
                    <a:pt x="0" y="52"/>
                    <a:pt x="0" y="49"/>
                    <a:pt x="0" y="46"/>
                  </a:cubicBezTo>
                  <a:cubicBezTo>
                    <a:pt x="0" y="31"/>
                    <a:pt x="11" y="12"/>
                    <a:pt x="24" y="4"/>
                  </a:cubicBezTo>
                  <a:cubicBezTo>
                    <a:pt x="27" y="3"/>
                    <a:pt x="29" y="2"/>
                    <a:pt x="31" y="1"/>
                  </a:cubicBezTo>
                  <a:cubicBezTo>
                    <a:pt x="31" y="1"/>
                    <a:pt x="31" y="1"/>
                    <a:pt x="31" y="1"/>
                  </a:cubicBezTo>
                  <a:cubicBezTo>
                    <a:pt x="35" y="0"/>
                    <a:pt x="38" y="1"/>
                    <a:pt x="40" y="2"/>
                  </a:cubicBezTo>
                  <a:cubicBezTo>
                    <a:pt x="43" y="3"/>
                    <a:pt x="43" y="3"/>
                    <a:pt x="43" y="3"/>
                  </a:cubicBezTo>
                  <a:lnTo>
                    <a:pt x="175" y="80"/>
                  </a:lnTo>
                  <a:close/>
                </a:path>
              </a:pathLst>
            </a:custGeom>
            <a:solidFill>
              <a:srgbClr val="1B146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1" name="Freeform 228">
              <a:extLst>
                <a:ext uri="{FF2B5EF4-FFF2-40B4-BE49-F238E27FC236}">
                  <a16:creationId xmlns:a16="http://schemas.microsoft.com/office/drawing/2014/main" id="{677B7B4B-A5B7-9045-BF5A-C49756F10BE4}"/>
                </a:ext>
              </a:extLst>
            </p:cNvPr>
            <p:cNvSpPr>
              <a:spLocks/>
            </p:cNvSpPr>
            <p:nvPr/>
          </p:nvSpPr>
          <p:spPr bwMode="auto">
            <a:xfrm>
              <a:off x="19443137" y="8810573"/>
              <a:ext cx="144463" cy="111125"/>
            </a:xfrm>
            <a:custGeom>
              <a:avLst/>
              <a:gdLst>
                <a:gd name="T0" fmla="*/ 52 w 52"/>
                <a:gd name="T1" fmla="*/ 22 h 40"/>
                <a:gd name="T2" fmla="*/ 19 w 52"/>
                <a:gd name="T3" fmla="*/ 3 h 40"/>
                <a:gd name="T4" fmla="*/ 3 w 52"/>
                <a:gd name="T5" fmla="*/ 6 h 40"/>
                <a:gd name="T6" fmla="*/ 3 w 52"/>
                <a:gd name="T7" fmla="*/ 6 h 40"/>
                <a:gd name="T8" fmla="*/ 8 w 52"/>
                <a:gd name="T9" fmla="*/ 21 h 40"/>
                <a:gd name="T10" fmla="*/ 41 w 52"/>
                <a:gd name="T11" fmla="*/ 40 h 40"/>
                <a:gd name="T12" fmla="*/ 52 w 52"/>
                <a:gd name="T13" fmla="*/ 22 h 40"/>
              </a:gdLst>
              <a:ahLst/>
              <a:cxnLst>
                <a:cxn ang="0">
                  <a:pos x="T0" y="T1"/>
                </a:cxn>
                <a:cxn ang="0">
                  <a:pos x="T2" y="T3"/>
                </a:cxn>
                <a:cxn ang="0">
                  <a:pos x="T4" y="T5"/>
                </a:cxn>
                <a:cxn ang="0">
                  <a:pos x="T6" y="T7"/>
                </a:cxn>
                <a:cxn ang="0">
                  <a:pos x="T8" y="T9"/>
                </a:cxn>
                <a:cxn ang="0">
                  <a:pos x="T10" y="T11"/>
                </a:cxn>
                <a:cxn ang="0">
                  <a:pos x="T12" y="T13"/>
                </a:cxn>
              </a:cxnLst>
              <a:rect l="0" t="0" r="r" b="b"/>
              <a:pathLst>
                <a:path w="52" h="40">
                  <a:moveTo>
                    <a:pt x="52" y="22"/>
                  </a:moveTo>
                  <a:cubicBezTo>
                    <a:pt x="19" y="3"/>
                    <a:pt x="19" y="3"/>
                    <a:pt x="19" y="3"/>
                  </a:cubicBezTo>
                  <a:cubicBezTo>
                    <a:pt x="13" y="0"/>
                    <a:pt x="5" y="1"/>
                    <a:pt x="3" y="6"/>
                  </a:cubicBezTo>
                  <a:cubicBezTo>
                    <a:pt x="3" y="6"/>
                    <a:pt x="3" y="6"/>
                    <a:pt x="3" y="6"/>
                  </a:cubicBezTo>
                  <a:cubicBezTo>
                    <a:pt x="0" y="10"/>
                    <a:pt x="2" y="17"/>
                    <a:pt x="8" y="21"/>
                  </a:cubicBezTo>
                  <a:cubicBezTo>
                    <a:pt x="41" y="40"/>
                    <a:pt x="41" y="40"/>
                    <a:pt x="41" y="40"/>
                  </a:cubicBezTo>
                  <a:lnTo>
                    <a:pt x="52" y="22"/>
                  </a:lnTo>
                  <a:close/>
                </a:path>
              </a:pathLst>
            </a:custGeom>
            <a:solidFill>
              <a:srgbClr val="23236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2" name="Freeform 229">
              <a:extLst>
                <a:ext uri="{FF2B5EF4-FFF2-40B4-BE49-F238E27FC236}">
                  <a16:creationId xmlns:a16="http://schemas.microsoft.com/office/drawing/2014/main" id="{6B2878FF-43AF-6F4F-9A24-F970C558BC8F}"/>
                </a:ext>
              </a:extLst>
            </p:cNvPr>
            <p:cNvSpPr>
              <a:spLocks/>
            </p:cNvSpPr>
            <p:nvPr/>
          </p:nvSpPr>
          <p:spPr bwMode="auto">
            <a:xfrm>
              <a:off x="19562199" y="8877248"/>
              <a:ext cx="142875" cy="111125"/>
            </a:xfrm>
            <a:custGeom>
              <a:avLst/>
              <a:gdLst>
                <a:gd name="T0" fmla="*/ 0 w 52"/>
                <a:gd name="T1" fmla="*/ 17 h 40"/>
                <a:gd name="T2" fmla="*/ 33 w 52"/>
                <a:gd name="T3" fmla="*/ 37 h 40"/>
                <a:gd name="T4" fmla="*/ 49 w 52"/>
                <a:gd name="T5" fmla="*/ 34 h 40"/>
                <a:gd name="T6" fmla="*/ 49 w 52"/>
                <a:gd name="T7" fmla="*/ 34 h 40"/>
                <a:gd name="T8" fmla="*/ 44 w 52"/>
                <a:gd name="T9" fmla="*/ 19 h 40"/>
                <a:gd name="T10" fmla="*/ 11 w 52"/>
                <a:gd name="T11" fmla="*/ 0 h 40"/>
                <a:gd name="T12" fmla="*/ 0 w 52"/>
                <a:gd name="T13" fmla="*/ 17 h 40"/>
              </a:gdLst>
              <a:ahLst/>
              <a:cxnLst>
                <a:cxn ang="0">
                  <a:pos x="T0" y="T1"/>
                </a:cxn>
                <a:cxn ang="0">
                  <a:pos x="T2" y="T3"/>
                </a:cxn>
                <a:cxn ang="0">
                  <a:pos x="T4" y="T5"/>
                </a:cxn>
                <a:cxn ang="0">
                  <a:pos x="T6" y="T7"/>
                </a:cxn>
                <a:cxn ang="0">
                  <a:pos x="T8" y="T9"/>
                </a:cxn>
                <a:cxn ang="0">
                  <a:pos x="T10" y="T11"/>
                </a:cxn>
                <a:cxn ang="0">
                  <a:pos x="T12" y="T13"/>
                </a:cxn>
              </a:cxnLst>
              <a:rect l="0" t="0" r="r" b="b"/>
              <a:pathLst>
                <a:path w="52" h="40">
                  <a:moveTo>
                    <a:pt x="0" y="17"/>
                  </a:moveTo>
                  <a:cubicBezTo>
                    <a:pt x="33" y="37"/>
                    <a:pt x="33" y="37"/>
                    <a:pt x="33" y="37"/>
                  </a:cubicBezTo>
                  <a:cubicBezTo>
                    <a:pt x="39" y="40"/>
                    <a:pt x="47" y="39"/>
                    <a:pt x="49" y="34"/>
                  </a:cubicBezTo>
                  <a:cubicBezTo>
                    <a:pt x="49" y="34"/>
                    <a:pt x="49" y="34"/>
                    <a:pt x="49" y="34"/>
                  </a:cubicBezTo>
                  <a:cubicBezTo>
                    <a:pt x="52" y="29"/>
                    <a:pt x="50" y="23"/>
                    <a:pt x="44" y="19"/>
                  </a:cubicBezTo>
                  <a:cubicBezTo>
                    <a:pt x="11" y="0"/>
                    <a:pt x="11" y="0"/>
                    <a:pt x="11" y="0"/>
                  </a:cubicBezTo>
                  <a:lnTo>
                    <a:pt x="0" y="17"/>
                  </a:lnTo>
                  <a:close/>
                </a:path>
              </a:pathLst>
            </a:custGeom>
            <a:solidFill>
              <a:srgbClr val="23236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33" name="Group 532">
            <a:extLst>
              <a:ext uri="{FF2B5EF4-FFF2-40B4-BE49-F238E27FC236}">
                <a16:creationId xmlns:a16="http://schemas.microsoft.com/office/drawing/2014/main" id="{D083D70D-1EBF-324B-AE2A-895D0E3A6C16}"/>
              </a:ext>
            </a:extLst>
          </p:cNvPr>
          <p:cNvGrpSpPr/>
          <p:nvPr/>
        </p:nvGrpSpPr>
        <p:grpSpPr>
          <a:xfrm>
            <a:off x="17497879" y="8053963"/>
            <a:ext cx="2650108" cy="1462225"/>
            <a:chOff x="16687237" y="8907410"/>
            <a:chExt cx="3460750" cy="2179638"/>
          </a:xfrm>
        </p:grpSpPr>
        <p:sp>
          <p:nvSpPr>
            <p:cNvPr id="534" name="Freeform 174">
              <a:extLst>
                <a:ext uri="{FF2B5EF4-FFF2-40B4-BE49-F238E27FC236}">
                  <a16:creationId xmlns:a16="http://schemas.microsoft.com/office/drawing/2014/main" id="{F0CF5716-D57F-7649-A4F8-128041300C19}"/>
                </a:ext>
              </a:extLst>
            </p:cNvPr>
            <p:cNvSpPr>
              <a:spLocks/>
            </p:cNvSpPr>
            <p:nvPr/>
          </p:nvSpPr>
          <p:spPr bwMode="auto">
            <a:xfrm>
              <a:off x="16698349" y="8970910"/>
              <a:ext cx="3449638" cy="2116138"/>
            </a:xfrm>
            <a:custGeom>
              <a:avLst/>
              <a:gdLst>
                <a:gd name="T0" fmla="*/ 1239 w 1250"/>
                <a:gd name="T1" fmla="*/ 308 h 766"/>
                <a:gd name="T2" fmla="*/ 840 w 1250"/>
                <a:gd name="T3" fmla="*/ 78 h 766"/>
                <a:gd name="T4" fmla="*/ 721 w 1250"/>
                <a:gd name="T5" fmla="*/ 9 h 766"/>
                <a:gd name="T6" fmla="*/ 670 w 1250"/>
                <a:gd name="T7" fmla="*/ 9 h 766"/>
                <a:gd name="T8" fmla="*/ 412 w 1250"/>
                <a:gd name="T9" fmla="*/ 158 h 766"/>
                <a:gd name="T10" fmla="*/ 401 w 1250"/>
                <a:gd name="T11" fmla="*/ 164 h 766"/>
                <a:gd name="T12" fmla="*/ 401 w 1250"/>
                <a:gd name="T13" fmla="*/ 164 h 766"/>
                <a:gd name="T14" fmla="*/ 14 w 1250"/>
                <a:gd name="T15" fmla="*/ 388 h 766"/>
                <a:gd name="T16" fmla="*/ 10 w 1250"/>
                <a:gd name="T17" fmla="*/ 390 h 766"/>
                <a:gd name="T18" fmla="*/ 8 w 1250"/>
                <a:gd name="T19" fmla="*/ 392 h 766"/>
                <a:gd name="T20" fmla="*/ 8 w 1250"/>
                <a:gd name="T21" fmla="*/ 393 h 766"/>
                <a:gd name="T22" fmla="*/ 5 w 1250"/>
                <a:gd name="T23" fmla="*/ 395 h 766"/>
                <a:gd name="T24" fmla="*/ 5 w 1250"/>
                <a:gd name="T25" fmla="*/ 395 h 766"/>
                <a:gd name="T26" fmla="*/ 4 w 1250"/>
                <a:gd name="T27" fmla="*/ 398 h 766"/>
                <a:gd name="T28" fmla="*/ 3 w 1250"/>
                <a:gd name="T29" fmla="*/ 398 h 766"/>
                <a:gd name="T30" fmla="*/ 2 w 1250"/>
                <a:gd name="T31" fmla="*/ 401 h 766"/>
                <a:gd name="T32" fmla="*/ 2 w 1250"/>
                <a:gd name="T33" fmla="*/ 401 h 766"/>
                <a:gd name="T34" fmla="*/ 1 w 1250"/>
                <a:gd name="T35" fmla="*/ 404 h 766"/>
                <a:gd name="T36" fmla="*/ 1 w 1250"/>
                <a:gd name="T37" fmla="*/ 405 h 766"/>
                <a:gd name="T38" fmla="*/ 1 w 1250"/>
                <a:gd name="T39" fmla="*/ 407 h 766"/>
                <a:gd name="T40" fmla="*/ 0 w 1250"/>
                <a:gd name="T41" fmla="*/ 408 h 766"/>
                <a:gd name="T42" fmla="*/ 0 w 1250"/>
                <a:gd name="T43" fmla="*/ 410 h 766"/>
                <a:gd name="T44" fmla="*/ 0 w 1250"/>
                <a:gd name="T45" fmla="*/ 412 h 766"/>
                <a:gd name="T46" fmla="*/ 0 w 1250"/>
                <a:gd name="T47" fmla="*/ 412 h 766"/>
                <a:gd name="T48" fmla="*/ 0 w 1250"/>
                <a:gd name="T49" fmla="*/ 443 h 766"/>
                <a:gd name="T50" fmla="*/ 14 w 1250"/>
                <a:gd name="T51" fmla="*/ 465 h 766"/>
                <a:gd name="T52" fmla="*/ 510 w 1250"/>
                <a:gd name="T53" fmla="*/ 752 h 766"/>
                <a:gd name="T54" fmla="*/ 592 w 1250"/>
                <a:gd name="T55" fmla="*/ 752 h 766"/>
                <a:gd name="T56" fmla="*/ 1239 w 1250"/>
                <a:gd name="T57" fmla="*/ 378 h 766"/>
                <a:gd name="T58" fmla="*/ 1250 w 1250"/>
                <a:gd name="T59" fmla="*/ 358 h 766"/>
                <a:gd name="T60" fmla="*/ 1250 w 1250"/>
                <a:gd name="T61" fmla="*/ 328 h 766"/>
                <a:gd name="T62" fmla="*/ 1239 w 1250"/>
                <a:gd name="T63" fmla="*/ 308 h 7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50" h="766">
                  <a:moveTo>
                    <a:pt x="1239" y="308"/>
                  </a:moveTo>
                  <a:cubicBezTo>
                    <a:pt x="840" y="78"/>
                    <a:pt x="840" y="78"/>
                    <a:pt x="840" y="78"/>
                  </a:cubicBezTo>
                  <a:cubicBezTo>
                    <a:pt x="721" y="9"/>
                    <a:pt x="721" y="9"/>
                    <a:pt x="721" y="9"/>
                  </a:cubicBezTo>
                  <a:cubicBezTo>
                    <a:pt x="705" y="0"/>
                    <a:pt x="686" y="0"/>
                    <a:pt x="670" y="9"/>
                  </a:cubicBezTo>
                  <a:cubicBezTo>
                    <a:pt x="412" y="158"/>
                    <a:pt x="412" y="158"/>
                    <a:pt x="412" y="158"/>
                  </a:cubicBezTo>
                  <a:cubicBezTo>
                    <a:pt x="401" y="164"/>
                    <a:pt x="401" y="164"/>
                    <a:pt x="401" y="164"/>
                  </a:cubicBezTo>
                  <a:cubicBezTo>
                    <a:pt x="401" y="164"/>
                    <a:pt x="401" y="164"/>
                    <a:pt x="401" y="164"/>
                  </a:cubicBezTo>
                  <a:cubicBezTo>
                    <a:pt x="14" y="388"/>
                    <a:pt x="14" y="388"/>
                    <a:pt x="14" y="388"/>
                  </a:cubicBezTo>
                  <a:cubicBezTo>
                    <a:pt x="12" y="389"/>
                    <a:pt x="11" y="389"/>
                    <a:pt x="10" y="390"/>
                  </a:cubicBezTo>
                  <a:cubicBezTo>
                    <a:pt x="10" y="391"/>
                    <a:pt x="9" y="391"/>
                    <a:pt x="8" y="392"/>
                  </a:cubicBezTo>
                  <a:cubicBezTo>
                    <a:pt x="8" y="393"/>
                    <a:pt x="8" y="393"/>
                    <a:pt x="8" y="393"/>
                  </a:cubicBezTo>
                  <a:cubicBezTo>
                    <a:pt x="7" y="393"/>
                    <a:pt x="6" y="394"/>
                    <a:pt x="5" y="395"/>
                  </a:cubicBezTo>
                  <a:cubicBezTo>
                    <a:pt x="5" y="395"/>
                    <a:pt x="5" y="395"/>
                    <a:pt x="5" y="395"/>
                  </a:cubicBezTo>
                  <a:cubicBezTo>
                    <a:pt x="5" y="396"/>
                    <a:pt x="4" y="397"/>
                    <a:pt x="4" y="398"/>
                  </a:cubicBezTo>
                  <a:cubicBezTo>
                    <a:pt x="3" y="398"/>
                    <a:pt x="3" y="398"/>
                    <a:pt x="3" y="398"/>
                  </a:cubicBezTo>
                  <a:cubicBezTo>
                    <a:pt x="3" y="399"/>
                    <a:pt x="3" y="400"/>
                    <a:pt x="2" y="401"/>
                  </a:cubicBezTo>
                  <a:cubicBezTo>
                    <a:pt x="2" y="401"/>
                    <a:pt x="2" y="401"/>
                    <a:pt x="2" y="401"/>
                  </a:cubicBezTo>
                  <a:cubicBezTo>
                    <a:pt x="2" y="402"/>
                    <a:pt x="1" y="403"/>
                    <a:pt x="1" y="404"/>
                  </a:cubicBezTo>
                  <a:cubicBezTo>
                    <a:pt x="1" y="404"/>
                    <a:pt x="1" y="404"/>
                    <a:pt x="1" y="405"/>
                  </a:cubicBezTo>
                  <a:cubicBezTo>
                    <a:pt x="1" y="405"/>
                    <a:pt x="1" y="406"/>
                    <a:pt x="1" y="407"/>
                  </a:cubicBezTo>
                  <a:cubicBezTo>
                    <a:pt x="0" y="407"/>
                    <a:pt x="0" y="408"/>
                    <a:pt x="0" y="408"/>
                  </a:cubicBezTo>
                  <a:cubicBezTo>
                    <a:pt x="0" y="409"/>
                    <a:pt x="0" y="409"/>
                    <a:pt x="0" y="410"/>
                  </a:cubicBezTo>
                  <a:cubicBezTo>
                    <a:pt x="0" y="411"/>
                    <a:pt x="0" y="411"/>
                    <a:pt x="0" y="412"/>
                  </a:cubicBezTo>
                  <a:cubicBezTo>
                    <a:pt x="0" y="412"/>
                    <a:pt x="0" y="412"/>
                    <a:pt x="0" y="412"/>
                  </a:cubicBezTo>
                  <a:cubicBezTo>
                    <a:pt x="0" y="443"/>
                    <a:pt x="0" y="443"/>
                    <a:pt x="0" y="443"/>
                  </a:cubicBezTo>
                  <a:cubicBezTo>
                    <a:pt x="0" y="451"/>
                    <a:pt x="5" y="460"/>
                    <a:pt x="14" y="465"/>
                  </a:cubicBezTo>
                  <a:cubicBezTo>
                    <a:pt x="510" y="752"/>
                    <a:pt x="510" y="752"/>
                    <a:pt x="510" y="752"/>
                  </a:cubicBezTo>
                  <a:cubicBezTo>
                    <a:pt x="535" y="766"/>
                    <a:pt x="567" y="766"/>
                    <a:pt x="592" y="752"/>
                  </a:cubicBezTo>
                  <a:cubicBezTo>
                    <a:pt x="1239" y="378"/>
                    <a:pt x="1239" y="378"/>
                    <a:pt x="1239" y="378"/>
                  </a:cubicBezTo>
                  <a:cubicBezTo>
                    <a:pt x="1246" y="374"/>
                    <a:pt x="1250" y="366"/>
                    <a:pt x="1250" y="358"/>
                  </a:cubicBezTo>
                  <a:cubicBezTo>
                    <a:pt x="1250" y="328"/>
                    <a:pt x="1250" y="328"/>
                    <a:pt x="1250" y="328"/>
                  </a:cubicBezTo>
                  <a:cubicBezTo>
                    <a:pt x="1250" y="320"/>
                    <a:pt x="1246" y="313"/>
                    <a:pt x="1239" y="308"/>
                  </a:cubicBezTo>
                  <a:close/>
                </a:path>
              </a:pathLst>
            </a:custGeom>
            <a:solidFill>
              <a:srgbClr val="51698E"/>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5" name="Freeform 230">
              <a:extLst>
                <a:ext uri="{FF2B5EF4-FFF2-40B4-BE49-F238E27FC236}">
                  <a16:creationId xmlns:a16="http://schemas.microsoft.com/office/drawing/2014/main" id="{C2BE321F-A7DA-2A43-9A6E-C24661B4131F}"/>
                </a:ext>
              </a:extLst>
            </p:cNvPr>
            <p:cNvSpPr>
              <a:spLocks/>
            </p:cNvSpPr>
            <p:nvPr/>
          </p:nvSpPr>
          <p:spPr bwMode="auto">
            <a:xfrm>
              <a:off x="16698349" y="8907410"/>
              <a:ext cx="3449638" cy="2033588"/>
            </a:xfrm>
            <a:custGeom>
              <a:avLst/>
              <a:gdLst>
                <a:gd name="T0" fmla="*/ 1250 w 1250"/>
                <a:gd name="T1" fmla="*/ 329 h 736"/>
                <a:gd name="T2" fmla="*/ 1244 w 1250"/>
                <a:gd name="T3" fmla="*/ 344 h 736"/>
                <a:gd name="T4" fmla="*/ 1239 w 1250"/>
                <a:gd name="T5" fmla="*/ 348 h 736"/>
                <a:gd name="T6" fmla="*/ 592 w 1250"/>
                <a:gd name="T7" fmla="*/ 722 h 736"/>
                <a:gd name="T8" fmla="*/ 510 w 1250"/>
                <a:gd name="T9" fmla="*/ 722 h 736"/>
                <a:gd name="T10" fmla="*/ 117 w 1250"/>
                <a:gd name="T11" fmla="*/ 495 h 736"/>
                <a:gd name="T12" fmla="*/ 14 w 1250"/>
                <a:gd name="T13" fmla="*/ 435 h 736"/>
                <a:gd name="T14" fmla="*/ 5 w 1250"/>
                <a:gd name="T15" fmla="*/ 427 h 736"/>
                <a:gd name="T16" fmla="*/ 0 w 1250"/>
                <a:gd name="T17" fmla="*/ 413 h 736"/>
                <a:gd name="T18" fmla="*/ 14 w 1250"/>
                <a:gd name="T19" fmla="*/ 388 h 736"/>
                <a:gd name="T20" fmla="*/ 670 w 1250"/>
                <a:gd name="T21" fmla="*/ 10 h 736"/>
                <a:gd name="T22" fmla="*/ 721 w 1250"/>
                <a:gd name="T23" fmla="*/ 10 h 736"/>
                <a:gd name="T24" fmla="*/ 840 w 1250"/>
                <a:gd name="T25" fmla="*/ 78 h 736"/>
                <a:gd name="T26" fmla="*/ 1239 w 1250"/>
                <a:gd name="T27" fmla="*/ 308 h 736"/>
                <a:gd name="T28" fmla="*/ 1250 w 1250"/>
                <a:gd name="T29" fmla="*/ 329 h 7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50" h="736">
                  <a:moveTo>
                    <a:pt x="1250" y="329"/>
                  </a:moveTo>
                  <a:cubicBezTo>
                    <a:pt x="1250" y="334"/>
                    <a:pt x="1248" y="339"/>
                    <a:pt x="1244" y="344"/>
                  </a:cubicBezTo>
                  <a:cubicBezTo>
                    <a:pt x="1243" y="345"/>
                    <a:pt x="1241" y="347"/>
                    <a:pt x="1239" y="348"/>
                  </a:cubicBezTo>
                  <a:cubicBezTo>
                    <a:pt x="592" y="722"/>
                    <a:pt x="592" y="722"/>
                    <a:pt x="592" y="722"/>
                  </a:cubicBezTo>
                  <a:cubicBezTo>
                    <a:pt x="567" y="736"/>
                    <a:pt x="535" y="736"/>
                    <a:pt x="510" y="722"/>
                  </a:cubicBezTo>
                  <a:cubicBezTo>
                    <a:pt x="117" y="495"/>
                    <a:pt x="117" y="495"/>
                    <a:pt x="117" y="495"/>
                  </a:cubicBezTo>
                  <a:cubicBezTo>
                    <a:pt x="14" y="435"/>
                    <a:pt x="14" y="435"/>
                    <a:pt x="14" y="435"/>
                  </a:cubicBezTo>
                  <a:cubicBezTo>
                    <a:pt x="10" y="433"/>
                    <a:pt x="7" y="430"/>
                    <a:pt x="5" y="427"/>
                  </a:cubicBezTo>
                  <a:cubicBezTo>
                    <a:pt x="2" y="423"/>
                    <a:pt x="0" y="418"/>
                    <a:pt x="0" y="413"/>
                  </a:cubicBezTo>
                  <a:cubicBezTo>
                    <a:pt x="0" y="403"/>
                    <a:pt x="4" y="394"/>
                    <a:pt x="14" y="388"/>
                  </a:cubicBezTo>
                  <a:cubicBezTo>
                    <a:pt x="670" y="10"/>
                    <a:pt x="670" y="10"/>
                    <a:pt x="670" y="10"/>
                  </a:cubicBezTo>
                  <a:cubicBezTo>
                    <a:pt x="686" y="0"/>
                    <a:pt x="705" y="0"/>
                    <a:pt x="721" y="10"/>
                  </a:cubicBezTo>
                  <a:cubicBezTo>
                    <a:pt x="840" y="78"/>
                    <a:pt x="840" y="78"/>
                    <a:pt x="840" y="78"/>
                  </a:cubicBezTo>
                  <a:cubicBezTo>
                    <a:pt x="1239" y="308"/>
                    <a:pt x="1239" y="308"/>
                    <a:pt x="1239" y="308"/>
                  </a:cubicBezTo>
                  <a:cubicBezTo>
                    <a:pt x="1246" y="313"/>
                    <a:pt x="1250" y="321"/>
                    <a:pt x="1250" y="329"/>
                  </a:cubicBezTo>
                  <a:close/>
                </a:path>
              </a:pathLst>
            </a:custGeom>
            <a:solidFill>
              <a:srgbClr val="03033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6" name="Freeform 231">
              <a:extLst>
                <a:ext uri="{FF2B5EF4-FFF2-40B4-BE49-F238E27FC236}">
                  <a16:creationId xmlns:a16="http://schemas.microsoft.com/office/drawing/2014/main" id="{3C7CA1F4-9671-8A40-9793-92011E93179D}"/>
                </a:ext>
              </a:extLst>
            </p:cNvPr>
            <p:cNvSpPr>
              <a:spLocks/>
            </p:cNvSpPr>
            <p:nvPr/>
          </p:nvSpPr>
          <p:spPr bwMode="auto">
            <a:xfrm>
              <a:off x="17834999" y="8907410"/>
              <a:ext cx="1181100" cy="668338"/>
            </a:xfrm>
            <a:custGeom>
              <a:avLst/>
              <a:gdLst>
                <a:gd name="T0" fmla="*/ 144 w 428"/>
                <a:gd name="T1" fmla="*/ 242 h 242"/>
                <a:gd name="T2" fmla="*/ 428 w 428"/>
                <a:gd name="T3" fmla="*/ 78 h 242"/>
                <a:gd name="T4" fmla="*/ 309 w 428"/>
                <a:gd name="T5" fmla="*/ 10 h 242"/>
                <a:gd name="T6" fmla="*/ 258 w 428"/>
                <a:gd name="T7" fmla="*/ 10 h 242"/>
                <a:gd name="T8" fmla="*/ 0 w 428"/>
                <a:gd name="T9" fmla="*/ 158 h 242"/>
                <a:gd name="T10" fmla="*/ 144 w 428"/>
                <a:gd name="T11" fmla="*/ 242 h 242"/>
              </a:gdLst>
              <a:ahLst/>
              <a:cxnLst>
                <a:cxn ang="0">
                  <a:pos x="T0" y="T1"/>
                </a:cxn>
                <a:cxn ang="0">
                  <a:pos x="T2" y="T3"/>
                </a:cxn>
                <a:cxn ang="0">
                  <a:pos x="T4" y="T5"/>
                </a:cxn>
                <a:cxn ang="0">
                  <a:pos x="T6" y="T7"/>
                </a:cxn>
                <a:cxn ang="0">
                  <a:pos x="T8" y="T9"/>
                </a:cxn>
                <a:cxn ang="0">
                  <a:pos x="T10" y="T11"/>
                </a:cxn>
              </a:cxnLst>
              <a:rect l="0" t="0" r="r" b="b"/>
              <a:pathLst>
                <a:path w="428" h="242">
                  <a:moveTo>
                    <a:pt x="144" y="242"/>
                  </a:moveTo>
                  <a:cubicBezTo>
                    <a:pt x="428" y="78"/>
                    <a:pt x="428" y="78"/>
                    <a:pt x="428" y="78"/>
                  </a:cubicBezTo>
                  <a:cubicBezTo>
                    <a:pt x="309" y="10"/>
                    <a:pt x="309" y="10"/>
                    <a:pt x="309" y="10"/>
                  </a:cubicBezTo>
                  <a:cubicBezTo>
                    <a:pt x="293" y="0"/>
                    <a:pt x="274" y="0"/>
                    <a:pt x="258" y="10"/>
                  </a:cubicBezTo>
                  <a:cubicBezTo>
                    <a:pt x="0" y="158"/>
                    <a:pt x="0" y="158"/>
                    <a:pt x="0" y="158"/>
                  </a:cubicBezTo>
                  <a:lnTo>
                    <a:pt x="144" y="242"/>
                  </a:lnTo>
                  <a:close/>
                </a:path>
              </a:pathLst>
            </a:custGeom>
            <a:solidFill>
              <a:srgbClr val="172A5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7" name="Freeform 232">
              <a:extLst>
                <a:ext uri="{FF2B5EF4-FFF2-40B4-BE49-F238E27FC236}">
                  <a16:creationId xmlns:a16="http://schemas.microsoft.com/office/drawing/2014/main" id="{1DE1E1A9-D85F-6D4C-954A-CC046695CB9A}"/>
                </a:ext>
              </a:extLst>
            </p:cNvPr>
            <p:cNvSpPr>
              <a:spLocks/>
            </p:cNvSpPr>
            <p:nvPr/>
          </p:nvSpPr>
          <p:spPr bwMode="auto">
            <a:xfrm>
              <a:off x="16687237" y="9363023"/>
              <a:ext cx="1514475" cy="911225"/>
            </a:xfrm>
            <a:custGeom>
              <a:avLst/>
              <a:gdLst>
                <a:gd name="T0" fmla="*/ 405 w 549"/>
                <a:gd name="T1" fmla="*/ 0 h 330"/>
                <a:gd name="T2" fmla="*/ 18 w 549"/>
                <a:gd name="T3" fmla="*/ 223 h 330"/>
                <a:gd name="T4" fmla="*/ 18 w 549"/>
                <a:gd name="T5" fmla="*/ 270 h 330"/>
                <a:gd name="T6" fmla="*/ 121 w 549"/>
                <a:gd name="T7" fmla="*/ 330 h 330"/>
                <a:gd name="T8" fmla="*/ 122 w 549"/>
                <a:gd name="T9" fmla="*/ 329 h 330"/>
                <a:gd name="T10" fmla="*/ 549 w 549"/>
                <a:gd name="T11" fmla="*/ 83 h 330"/>
                <a:gd name="T12" fmla="*/ 405 w 549"/>
                <a:gd name="T13" fmla="*/ 0 h 330"/>
              </a:gdLst>
              <a:ahLst/>
              <a:cxnLst>
                <a:cxn ang="0">
                  <a:pos x="T0" y="T1"/>
                </a:cxn>
                <a:cxn ang="0">
                  <a:pos x="T2" y="T3"/>
                </a:cxn>
                <a:cxn ang="0">
                  <a:pos x="T4" y="T5"/>
                </a:cxn>
                <a:cxn ang="0">
                  <a:pos x="T6" y="T7"/>
                </a:cxn>
                <a:cxn ang="0">
                  <a:pos x="T8" y="T9"/>
                </a:cxn>
                <a:cxn ang="0">
                  <a:pos x="T10" y="T11"/>
                </a:cxn>
                <a:cxn ang="0">
                  <a:pos x="T12" y="T13"/>
                </a:cxn>
              </a:cxnLst>
              <a:rect l="0" t="0" r="r" b="b"/>
              <a:pathLst>
                <a:path w="549" h="330">
                  <a:moveTo>
                    <a:pt x="405" y="0"/>
                  </a:moveTo>
                  <a:cubicBezTo>
                    <a:pt x="18" y="223"/>
                    <a:pt x="18" y="223"/>
                    <a:pt x="18" y="223"/>
                  </a:cubicBezTo>
                  <a:cubicBezTo>
                    <a:pt x="0" y="234"/>
                    <a:pt x="0" y="260"/>
                    <a:pt x="18" y="270"/>
                  </a:cubicBezTo>
                  <a:cubicBezTo>
                    <a:pt x="121" y="330"/>
                    <a:pt x="121" y="330"/>
                    <a:pt x="121" y="330"/>
                  </a:cubicBezTo>
                  <a:cubicBezTo>
                    <a:pt x="122" y="329"/>
                    <a:pt x="122" y="329"/>
                    <a:pt x="122" y="329"/>
                  </a:cubicBezTo>
                  <a:cubicBezTo>
                    <a:pt x="549" y="83"/>
                    <a:pt x="549" y="83"/>
                    <a:pt x="549" y="83"/>
                  </a:cubicBezTo>
                  <a:lnTo>
                    <a:pt x="405" y="0"/>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8" name="Freeform 233">
              <a:extLst>
                <a:ext uri="{FF2B5EF4-FFF2-40B4-BE49-F238E27FC236}">
                  <a16:creationId xmlns:a16="http://schemas.microsoft.com/office/drawing/2014/main" id="{2A981190-12C6-D742-B187-2CF9531DFC9F}"/>
                </a:ext>
              </a:extLst>
            </p:cNvPr>
            <p:cNvSpPr>
              <a:spLocks/>
            </p:cNvSpPr>
            <p:nvPr/>
          </p:nvSpPr>
          <p:spPr bwMode="auto">
            <a:xfrm>
              <a:off x="18127099" y="9836098"/>
              <a:ext cx="101600" cy="57150"/>
            </a:xfrm>
            <a:custGeom>
              <a:avLst/>
              <a:gdLst>
                <a:gd name="T0" fmla="*/ 31 w 37"/>
                <a:gd name="T1" fmla="*/ 3 h 21"/>
                <a:gd name="T2" fmla="*/ 31 w 37"/>
                <a:gd name="T3" fmla="*/ 17 h 21"/>
                <a:gd name="T4" fmla="*/ 6 w 37"/>
                <a:gd name="T5" fmla="*/ 17 h 21"/>
                <a:gd name="T6" fmla="*/ 6 w 37"/>
                <a:gd name="T7" fmla="*/ 3 h 21"/>
                <a:gd name="T8" fmla="*/ 31 w 37"/>
                <a:gd name="T9" fmla="*/ 3 h 21"/>
              </a:gdLst>
              <a:ahLst/>
              <a:cxnLst>
                <a:cxn ang="0">
                  <a:pos x="T0" y="T1"/>
                </a:cxn>
                <a:cxn ang="0">
                  <a:pos x="T2" y="T3"/>
                </a:cxn>
                <a:cxn ang="0">
                  <a:pos x="T4" y="T5"/>
                </a:cxn>
                <a:cxn ang="0">
                  <a:pos x="T6" y="T7"/>
                </a:cxn>
                <a:cxn ang="0">
                  <a:pos x="T8" y="T9"/>
                </a:cxn>
              </a:cxnLst>
              <a:rect l="0" t="0" r="r" b="b"/>
              <a:pathLst>
                <a:path w="37" h="21">
                  <a:moveTo>
                    <a:pt x="31" y="3"/>
                  </a:moveTo>
                  <a:cubicBezTo>
                    <a:pt x="37" y="7"/>
                    <a:pt x="37" y="13"/>
                    <a:pt x="31" y="17"/>
                  </a:cubicBezTo>
                  <a:cubicBezTo>
                    <a:pt x="24" y="21"/>
                    <a:pt x="13" y="21"/>
                    <a:pt x="6" y="17"/>
                  </a:cubicBezTo>
                  <a:cubicBezTo>
                    <a:pt x="0" y="13"/>
                    <a:pt x="0" y="7"/>
                    <a:pt x="6" y="3"/>
                  </a:cubicBezTo>
                  <a:cubicBezTo>
                    <a:pt x="13" y="0"/>
                    <a:pt x="24" y="0"/>
                    <a:pt x="31" y="3"/>
                  </a:cubicBezTo>
                  <a:close/>
                </a:path>
              </a:pathLst>
            </a:custGeom>
            <a:solidFill>
              <a:srgbClr val="19194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9" name="Freeform 234">
              <a:extLst>
                <a:ext uri="{FF2B5EF4-FFF2-40B4-BE49-F238E27FC236}">
                  <a16:creationId xmlns:a16="http://schemas.microsoft.com/office/drawing/2014/main" id="{F54EE6EC-F66D-6446-B9F9-FF9FD639AC4B}"/>
                </a:ext>
              </a:extLst>
            </p:cNvPr>
            <p:cNvSpPr>
              <a:spLocks/>
            </p:cNvSpPr>
            <p:nvPr/>
          </p:nvSpPr>
          <p:spPr bwMode="auto">
            <a:xfrm>
              <a:off x="18344587" y="9959923"/>
              <a:ext cx="103188" cy="60325"/>
            </a:xfrm>
            <a:custGeom>
              <a:avLst/>
              <a:gdLst>
                <a:gd name="T0" fmla="*/ 31 w 37"/>
                <a:gd name="T1" fmla="*/ 4 h 22"/>
                <a:gd name="T2" fmla="*/ 31 w 37"/>
                <a:gd name="T3" fmla="*/ 18 h 22"/>
                <a:gd name="T4" fmla="*/ 7 w 37"/>
                <a:gd name="T5" fmla="*/ 18 h 22"/>
                <a:gd name="T6" fmla="*/ 7 w 37"/>
                <a:gd name="T7" fmla="*/ 4 h 22"/>
                <a:gd name="T8" fmla="*/ 31 w 37"/>
                <a:gd name="T9" fmla="*/ 4 h 22"/>
              </a:gdLst>
              <a:ahLst/>
              <a:cxnLst>
                <a:cxn ang="0">
                  <a:pos x="T0" y="T1"/>
                </a:cxn>
                <a:cxn ang="0">
                  <a:pos x="T2" y="T3"/>
                </a:cxn>
                <a:cxn ang="0">
                  <a:pos x="T4" y="T5"/>
                </a:cxn>
                <a:cxn ang="0">
                  <a:pos x="T6" y="T7"/>
                </a:cxn>
                <a:cxn ang="0">
                  <a:pos x="T8" y="T9"/>
                </a:cxn>
              </a:cxnLst>
              <a:rect l="0" t="0" r="r" b="b"/>
              <a:pathLst>
                <a:path w="37" h="22">
                  <a:moveTo>
                    <a:pt x="31" y="4"/>
                  </a:moveTo>
                  <a:cubicBezTo>
                    <a:pt x="37" y="8"/>
                    <a:pt x="37" y="14"/>
                    <a:pt x="31" y="18"/>
                  </a:cubicBezTo>
                  <a:cubicBezTo>
                    <a:pt x="24" y="22"/>
                    <a:pt x="13" y="22"/>
                    <a:pt x="7" y="18"/>
                  </a:cubicBezTo>
                  <a:cubicBezTo>
                    <a:pt x="0" y="14"/>
                    <a:pt x="0" y="8"/>
                    <a:pt x="7" y="4"/>
                  </a:cubicBezTo>
                  <a:cubicBezTo>
                    <a:pt x="13" y="0"/>
                    <a:pt x="24" y="0"/>
                    <a:pt x="31" y="4"/>
                  </a:cubicBezTo>
                  <a:close/>
                </a:path>
              </a:pathLst>
            </a:custGeom>
            <a:solidFill>
              <a:srgbClr val="19194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0" name="Freeform 235">
              <a:extLst>
                <a:ext uri="{FF2B5EF4-FFF2-40B4-BE49-F238E27FC236}">
                  <a16:creationId xmlns:a16="http://schemas.microsoft.com/office/drawing/2014/main" id="{51703A15-23B9-4F47-A414-6C8E3221AD1F}"/>
                </a:ext>
              </a:extLst>
            </p:cNvPr>
            <p:cNvSpPr>
              <a:spLocks/>
            </p:cNvSpPr>
            <p:nvPr/>
          </p:nvSpPr>
          <p:spPr bwMode="auto">
            <a:xfrm>
              <a:off x="18563662" y="10086923"/>
              <a:ext cx="101600" cy="60325"/>
            </a:xfrm>
            <a:custGeom>
              <a:avLst/>
              <a:gdLst>
                <a:gd name="T0" fmla="*/ 31 w 37"/>
                <a:gd name="T1" fmla="*/ 4 h 22"/>
                <a:gd name="T2" fmla="*/ 31 w 37"/>
                <a:gd name="T3" fmla="*/ 18 h 22"/>
                <a:gd name="T4" fmla="*/ 7 w 37"/>
                <a:gd name="T5" fmla="*/ 18 h 22"/>
                <a:gd name="T6" fmla="*/ 7 w 37"/>
                <a:gd name="T7" fmla="*/ 4 h 22"/>
                <a:gd name="T8" fmla="*/ 31 w 37"/>
                <a:gd name="T9" fmla="*/ 4 h 22"/>
              </a:gdLst>
              <a:ahLst/>
              <a:cxnLst>
                <a:cxn ang="0">
                  <a:pos x="T0" y="T1"/>
                </a:cxn>
                <a:cxn ang="0">
                  <a:pos x="T2" y="T3"/>
                </a:cxn>
                <a:cxn ang="0">
                  <a:pos x="T4" y="T5"/>
                </a:cxn>
                <a:cxn ang="0">
                  <a:pos x="T6" y="T7"/>
                </a:cxn>
                <a:cxn ang="0">
                  <a:pos x="T8" y="T9"/>
                </a:cxn>
              </a:cxnLst>
              <a:rect l="0" t="0" r="r" b="b"/>
              <a:pathLst>
                <a:path w="37" h="22">
                  <a:moveTo>
                    <a:pt x="31" y="4"/>
                  </a:moveTo>
                  <a:cubicBezTo>
                    <a:pt x="37" y="8"/>
                    <a:pt x="37" y="14"/>
                    <a:pt x="31" y="18"/>
                  </a:cubicBezTo>
                  <a:cubicBezTo>
                    <a:pt x="24" y="22"/>
                    <a:pt x="13" y="22"/>
                    <a:pt x="7" y="18"/>
                  </a:cubicBezTo>
                  <a:cubicBezTo>
                    <a:pt x="0" y="14"/>
                    <a:pt x="0" y="8"/>
                    <a:pt x="7" y="4"/>
                  </a:cubicBezTo>
                  <a:cubicBezTo>
                    <a:pt x="13" y="0"/>
                    <a:pt x="24" y="0"/>
                    <a:pt x="31" y="4"/>
                  </a:cubicBezTo>
                  <a:close/>
                </a:path>
              </a:pathLst>
            </a:custGeom>
            <a:solidFill>
              <a:srgbClr val="19194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1" name="Freeform 236">
              <a:extLst>
                <a:ext uri="{FF2B5EF4-FFF2-40B4-BE49-F238E27FC236}">
                  <a16:creationId xmlns:a16="http://schemas.microsoft.com/office/drawing/2014/main" id="{B6875670-CB87-864F-B243-1814D794B851}"/>
                </a:ext>
              </a:extLst>
            </p:cNvPr>
            <p:cNvSpPr>
              <a:spLocks/>
            </p:cNvSpPr>
            <p:nvPr/>
          </p:nvSpPr>
          <p:spPr bwMode="auto">
            <a:xfrm>
              <a:off x="18155674" y="10071048"/>
              <a:ext cx="104775" cy="60325"/>
            </a:xfrm>
            <a:custGeom>
              <a:avLst/>
              <a:gdLst>
                <a:gd name="T0" fmla="*/ 31 w 38"/>
                <a:gd name="T1" fmla="*/ 4 h 22"/>
                <a:gd name="T2" fmla="*/ 31 w 38"/>
                <a:gd name="T3" fmla="*/ 18 h 22"/>
                <a:gd name="T4" fmla="*/ 7 w 38"/>
                <a:gd name="T5" fmla="*/ 18 h 22"/>
                <a:gd name="T6" fmla="*/ 7 w 38"/>
                <a:gd name="T7" fmla="*/ 4 h 22"/>
                <a:gd name="T8" fmla="*/ 31 w 38"/>
                <a:gd name="T9" fmla="*/ 4 h 22"/>
              </a:gdLst>
              <a:ahLst/>
              <a:cxnLst>
                <a:cxn ang="0">
                  <a:pos x="T0" y="T1"/>
                </a:cxn>
                <a:cxn ang="0">
                  <a:pos x="T2" y="T3"/>
                </a:cxn>
                <a:cxn ang="0">
                  <a:pos x="T4" y="T5"/>
                </a:cxn>
                <a:cxn ang="0">
                  <a:pos x="T6" y="T7"/>
                </a:cxn>
                <a:cxn ang="0">
                  <a:pos x="T8" y="T9"/>
                </a:cxn>
              </a:cxnLst>
              <a:rect l="0" t="0" r="r" b="b"/>
              <a:pathLst>
                <a:path w="38" h="22">
                  <a:moveTo>
                    <a:pt x="31" y="4"/>
                  </a:moveTo>
                  <a:cubicBezTo>
                    <a:pt x="38" y="8"/>
                    <a:pt x="38" y="14"/>
                    <a:pt x="31" y="18"/>
                  </a:cubicBezTo>
                  <a:cubicBezTo>
                    <a:pt x="24" y="22"/>
                    <a:pt x="13" y="22"/>
                    <a:pt x="7" y="18"/>
                  </a:cubicBezTo>
                  <a:cubicBezTo>
                    <a:pt x="0" y="14"/>
                    <a:pt x="0" y="8"/>
                    <a:pt x="7" y="4"/>
                  </a:cubicBezTo>
                  <a:cubicBezTo>
                    <a:pt x="13" y="0"/>
                    <a:pt x="24" y="0"/>
                    <a:pt x="31" y="4"/>
                  </a:cubicBezTo>
                  <a:close/>
                </a:path>
              </a:pathLst>
            </a:custGeom>
            <a:solidFill>
              <a:srgbClr val="19194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2" name="Freeform 237">
              <a:extLst>
                <a:ext uri="{FF2B5EF4-FFF2-40B4-BE49-F238E27FC236}">
                  <a16:creationId xmlns:a16="http://schemas.microsoft.com/office/drawing/2014/main" id="{24B31907-3D3D-6C48-93DD-15E56D15ADC0}"/>
                </a:ext>
              </a:extLst>
            </p:cNvPr>
            <p:cNvSpPr>
              <a:spLocks/>
            </p:cNvSpPr>
            <p:nvPr/>
          </p:nvSpPr>
          <p:spPr bwMode="auto">
            <a:xfrm>
              <a:off x="18373162" y="10198048"/>
              <a:ext cx="104775" cy="57150"/>
            </a:xfrm>
            <a:custGeom>
              <a:avLst/>
              <a:gdLst>
                <a:gd name="T0" fmla="*/ 31 w 38"/>
                <a:gd name="T1" fmla="*/ 3 h 21"/>
                <a:gd name="T2" fmla="*/ 31 w 38"/>
                <a:gd name="T3" fmla="*/ 17 h 21"/>
                <a:gd name="T4" fmla="*/ 7 w 38"/>
                <a:gd name="T5" fmla="*/ 17 h 21"/>
                <a:gd name="T6" fmla="*/ 7 w 38"/>
                <a:gd name="T7" fmla="*/ 3 h 21"/>
                <a:gd name="T8" fmla="*/ 31 w 38"/>
                <a:gd name="T9" fmla="*/ 3 h 21"/>
              </a:gdLst>
              <a:ahLst/>
              <a:cxnLst>
                <a:cxn ang="0">
                  <a:pos x="T0" y="T1"/>
                </a:cxn>
                <a:cxn ang="0">
                  <a:pos x="T2" y="T3"/>
                </a:cxn>
                <a:cxn ang="0">
                  <a:pos x="T4" y="T5"/>
                </a:cxn>
                <a:cxn ang="0">
                  <a:pos x="T6" y="T7"/>
                </a:cxn>
                <a:cxn ang="0">
                  <a:pos x="T8" y="T9"/>
                </a:cxn>
              </a:cxnLst>
              <a:rect l="0" t="0" r="r" b="b"/>
              <a:pathLst>
                <a:path w="38" h="21">
                  <a:moveTo>
                    <a:pt x="31" y="3"/>
                  </a:moveTo>
                  <a:cubicBezTo>
                    <a:pt x="38" y="7"/>
                    <a:pt x="38" y="14"/>
                    <a:pt x="31" y="17"/>
                  </a:cubicBezTo>
                  <a:cubicBezTo>
                    <a:pt x="24" y="21"/>
                    <a:pt x="14" y="21"/>
                    <a:pt x="7" y="17"/>
                  </a:cubicBezTo>
                  <a:cubicBezTo>
                    <a:pt x="0" y="14"/>
                    <a:pt x="0" y="7"/>
                    <a:pt x="7" y="3"/>
                  </a:cubicBezTo>
                  <a:cubicBezTo>
                    <a:pt x="14" y="0"/>
                    <a:pt x="24" y="0"/>
                    <a:pt x="31" y="3"/>
                  </a:cubicBezTo>
                  <a:close/>
                </a:path>
              </a:pathLst>
            </a:custGeom>
            <a:solidFill>
              <a:srgbClr val="19194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3" name="Freeform 238">
              <a:extLst>
                <a:ext uri="{FF2B5EF4-FFF2-40B4-BE49-F238E27FC236}">
                  <a16:creationId xmlns:a16="http://schemas.microsoft.com/office/drawing/2014/main" id="{12A94D2C-10D1-314F-975B-1470415F396D}"/>
                </a:ext>
              </a:extLst>
            </p:cNvPr>
            <p:cNvSpPr>
              <a:spLocks/>
            </p:cNvSpPr>
            <p:nvPr/>
          </p:nvSpPr>
          <p:spPr bwMode="auto">
            <a:xfrm>
              <a:off x="18781149" y="10213923"/>
              <a:ext cx="104775" cy="58738"/>
            </a:xfrm>
            <a:custGeom>
              <a:avLst/>
              <a:gdLst>
                <a:gd name="T0" fmla="*/ 31 w 38"/>
                <a:gd name="T1" fmla="*/ 3 h 21"/>
                <a:gd name="T2" fmla="*/ 31 w 38"/>
                <a:gd name="T3" fmla="*/ 17 h 21"/>
                <a:gd name="T4" fmla="*/ 7 w 38"/>
                <a:gd name="T5" fmla="*/ 17 h 21"/>
                <a:gd name="T6" fmla="*/ 7 w 38"/>
                <a:gd name="T7" fmla="*/ 3 h 21"/>
                <a:gd name="T8" fmla="*/ 31 w 38"/>
                <a:gd name="T9" fmla="*/ 3 h 21"/>
              </a:gdLst>
              <a:ahLst/>
              <a:cxnLst>
                <a:cxn ang="0">
                  <a:pos x="T0" y="T1"/>
                </a:cxn>
                <a:cxn ang="0">
                  <a:pos x="T2" y="T3"/>
                </a:cxn>
                <a:cxn ang="0">
                  <a:pos x="T4" y="T5"/>
                </a:cxn>
                <a:cxn ang="0">
                  <a:pos x="T6" y="T7"/>
                </a:cxn>
                <a:cxn ang="0">
                  <a:pos x="T8" y="T9"/>
                </a:cxn>
              </a:cxnLst>
              <a:rect l="0" t="0" r="r" b="b"/>
              <a:pathLst>
                <a:path w="38" h="21">
                  <a:moveTo>
                    <a:pt x="31" y="3"/>
                  </a:moveTo>
                  <a:cubicBezTo>
                    <a:pt x="38" y="7"/>
                    <a:pt x="38" y="14"/>
                    <a:pt x="31" y="17"/>
                  </a:cubicBezTo>
                  <a:cubicBezTo>
                    <a:pt x="24" y="21"/>
                    <a:pt x="13" y="21"/>
                    <a:pt x="7" y="17"/>
                  </a:cubicBezTo>
                  <a:cubicBezTo>
                    <a:pt x="0" y="14"/>
                    <a:pt x="0" y="7"/>
                    <a:pt x="7" y="3"/>
                  </a:cubicBezTo>
                  <a:cubicBezTo>
                    <a:pt x="13" y="0"/>
                    <a:pt x="24" y="0"/>
                    <a:pt x="31" y="3"/>
                  </a:cubicBezTo>
                  <a:close/>
                </a:path>
              </a:pathLst>
            </a:custGeom>
            <a:solidFill>
              <a:srgbClr val="19194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4" name="Freeform 239">
              <a:extLst>
                <a:ext uri="{FF2B5EF4-FFF2-40B4-BE49-F238E27FC236}">
                  <a16:creationId xmlns:a16="http://schemas.microsoft.com/office/drawing/2014/main" id="{4C22FCA0-7B74-844B-B854-A972AE92AF09}"/>
                </a:ext>
              </a:extLst>
            </p:cNvPr>
            <p:cNvSpPr>
              <a:spLocks/>
            </p:cNvSpPr>
            <p:nvPr/>
          </p:nvSpPr>
          <p:spPr bwMode="auto">
            <a:xfrm>
              <a:off x="18317599" y="9724973"/>
              <a:ext cx="101600" cy="58738"/>
            </a:xfrm>
            <a:custGeom>
              <a:avLst/>
              <a:gdLst>
                <a:gd name="T0" fmla="*/ 30 w 37"/>
                <a:gd name="T1" fmla="*/ 4 h 21"/>
                <a:gd name="T2" fmla="*/ 30 w 37"/>
                <a:gd name="T3" fmla="*/ 18 h 21"/>
                <a:gd name="T4" fmla="*/ 6 w 37"/>
                <a:gd name="T5" fmla="*/ 18 h 21"/>
                <a:gd name="T6" fmla="*/ 6 w 37"/>
                <a:gd name="T7" fmla="*/ 4 h 21"/>
                <a:gd name="T8" fmla="*/ 30 w 37"/>
                <a:gd name="T9" fmla="*/ 4 h 21"/>
              </a:gdLst>
              <a:ahLst/>
              <a:cxnLst>
                <a:cxn ang="0">
                  <a:pos x="T0" y="T1"/>
                </a:cxn>
                <a:cxn ang="0">
                  <a:pos x="T2" y="T3"/>
                </a:cxn>
                <a:cxn ang="0">
                  <a:pos x="T4" y="T5"/>
                </a:cxn>
                <a:cxn ang="0">
                  <a:pos x="T6" y="T7"/>
                </a:cxn>
                <a:cxn ang="0">
                  <a:pos x="T8" y="T9"/>
                </a:cxn>
              </a:cxnLst>
              <a:rect l="0" t="0" r="r" b="b"/>
              <a:pathLst>
                <a:path w="37" h="21">
                  <a:moveTo>
                    <a:pt x="30" y="4"/>
                  </a:moveTo>
                  <a:cubicBezTo>
                    <a:pt x="37" y="8"/>
                    <a:pt x="37" y="14"/>
                    <a:pt x="30" y="18"/>
                  </a:cubicBezTo>
                  <a:cubicBezTo>
                    <a:pt x="24" y="21"/>
                    <a:pt x="13" y="21"/>
                    <a:pt x="6" y="18"/>
                  </a:cubicBezTo>
                  <a:cubicBezTo>
                    <a:pt x="0" y="14"/>
                    <a:pt x="0" y="8"/>
                    <a:pt x="6" y="4"/>
                  </a:cubicBezTo>
                  <a:cubicBezTo>
                    <a:pt x="13" y="0"/>
                    <a:pt x="24" y="0"/>
                    <a:pt x="30" y="4"/>
                  </a:cubicBezTo>
                  <a:close/>
                </a:path>
              </a:pathLst>
            </a:custGeom>
            <a:solidFill>
              <a:srgbClr val="19194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5" name="Freeform 240">
              <a:extLst>
                <a:ext uri="{FF2B5EF4-FFF2-40B4-BE49-F238E27FC236}">
                  <a16:creationId xmlns:a16="http://schemas.microsoft.com/office/drawing/2014/main" id="{0C87C70E-0346-AB47-B9B2-8C112E0A86FE}"/>
                </a:ext>
              </a:extLst>
            </p:cNvPr>
            <p:cNvSpPr>
              <a:spLocks/>
            </p:cNvSpPr>
            <p:nvPr/>
          </p:nvSpPr>
          <p:spPr bwMode="auto">
            <a:xfrm>
              <a:off x="18535087" y="9851973"/>
              <a:ext cx="103188" cy="58738"/>
            </a:xfrm>
            <a:custGeom>
              <a:avLst/>
              <a:gdLst>
                <a:gd name="T0" fmla="*/ 30 w 37"/>
                <a:gd name="T1" fmla="*/ 3 h 21"/>
                <a:gd name="T2" fmla="*/ 30 w 37"/>
                <a:gd name="T3" fmla="*/ 17 h 21"/>
                <a:gd name="T4" fmla="*/ 6 w 37"/>
                <a:gd name="T5" fmla="*/ 17 h 21"/>
                <a:gd name="T6" fmla="*/ 6 w 37"/>
                <a:gd name="T7" fmla="*/ 3 h 21"/>
                <a:gd name="T8" fmla="*/ 30 w 37"/>
                <a:gd name="T9" fmla="*/ 3 h 21"/>
              </a:gdLst>
              <a:ahLst/>
              <a:cxnLst>
                <a:cxn ang="0">
                  <a:pos x="T0" y="T1"/>
                </a:cxn>
                <a:cxn ang="0">
                  <a:pos x="T2" y="T3"/>
                </a:cxn>
                <a:cxn ang="0">
                  <a:pos x="T4" y="T5"/>
                </a:cxn>
                <a:cxn ang="0">
                  <a:pos x="T6" y="T7"/>
                </a:cxn>
                <a:cxn ang="0">
                  <a:pos x="T8" y="T9"/>
                </a:cxn>
              </a:cxnLst>
              <a:rect l="0" t="0" r="r" b="b"/>
              <a:pathLst>
                <a:path w="37" h="21">
                  <a:moveTo>
                    <a:pt x="30" y="3"/>
                  </a:moveTo>
                  <a:cubicBezTo>
                    <a:pt x="37" y="7"/>
                    <a:pt x="37" y="13"/>
                    <a:pt x="30" y="17"/>
                  </a:cubicBezTo>
                  <a:cubicBezTo>
                    <a:pt x="24" y="21"/>
                    <a:pt x="13" y="21"/>
                    <a:pt x="6" y="17"/>
                  </a:cubicBezTo>
                  <a:cubicBezTo>
                    <a:pt x="0" y="13"/>
                    <a:pt x="0" y="7"/>
                    <a:pt x="6" y="3"/>
                  </a:cubicBezTo>
                  <a:cubicBezTo>
                    <a:pt x="13" y="0"/>
                    <a:pt x="24" y="0"/>
                    <a:pt x="30" y="3"/>
                  </a:cubicBezTo>
                  <a:close/>
                </a:path>
              </a:pathLst>
            </a:custGeom>
            <a:solidFill>
              <a:srgbClr val="19194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6" name="Freeform 241">
              <a:extLst>
                <a:ext uri="{FF2B5EF4-FFF2-40B4-BE49-F238E27FC236}">
                  <a16:creationId xmlns:a16="http://schemas.microsoft.com/office/drawing/2014/main" id="{28CE673D-5703-3342-B968-BEE6955B7213}"/>
                </a:ext>
              </a:extLst>
            </p:cNvPr>
            <p:cNvSpPr>
              <a:spLocks/>
            </p:cNvSpPr>
            <p:nvPr/>
          </p:nvSpPr>
          <p:spPr bwMode="auto">
            <a:xfrm>
              <a:off x="18754162" y="9975798"/>
              <a:ext cx="101600" cy="61913"/>
            </a:xfrm>
            <a:custGeom>
              <a:avLst/>
              <a:gdLst>
                <a:gd name="T0" fmla="*/ 31 w 37"/>
                <a:gd name="T1" fmla="*/ 4 h 22"/>
                <a:gd name="T2" fmla="*/ 31 w 37"/>
                <a:gd name="T3" fmla="*/ 18 h 22"/>
                <a:gd name="T4" fmla="*/ 6 w 37"/>
                <a:gd name="T5" fmla="*/ 18 h 22"/>
                <a:gd name="T6" fmla="*/ 6 w 37"/>
                <a:gd name="T7" fmla="*/ 4 h 22"/>
                <a:gd name="T8" fmla="*/ 31 w 37"/>
                <a:gd name="T9" fmla="*/ 4 h 22"/>
              </a:gdLst>
              <a:ahLst/>
              <a:cxnLst>
                <a:cxn ang="0">
                  <a:pos x="T0" y="T1"/>
                </a:cxn>
                <a:cxn ang="0">
                  <a:pos x="T2" y="T3"/>
                </a:cxn>
                <a:cxn ang="0">
                  <a:pos x="T4" y="T5"/>
                </a:cxn>
                <a:cxn ang="0">
                  <a:pos x="T6" y="T7"/>
                </a:cxn>
                <a:cxn ang="0">
                  <a:pos x="T8" y="T9"/>
                </a:cxn>
              </a:cxnLst>
              <a:rect l="0" t="0" r="r" b="b"/>
              <a:pathLst>
                <a:path w="37" h="22">
                  <a:moveTo>
                    <a:pt x="31" y="4"/>
                  </a:moveTo>
                  <a:cubicBezTo>
                    <a:pt x="37" y="8"/>
                    <a:pt x="37" y="14"/>
                    <a:pt x="31" y="18"/>
                  </a:cubicBezTo>
                  <a:cubicBezTo>
                    <a:pt x="24" y="22"/>
                    <a:pt x="13" y="22"/>
                    <a:pt x="6" y="18"/>
                  </a:cubicBezTo>
                  <a:cubicBezTo>
                    <a:pt x="0" y="14"/>
                    <a:pt x="0" y="8"/>
                    <a:pt x="6" y="4"/>
                  </a:cubicBezTo>
                  <a:cubicBezTo>
                    <a:pt x="13" y="0"/>
                    <a:pt x="24" y="0"/>
                    <a:pt x="31" y="4"/>
                  </a:cubicBezTo>
                  <a:close/>
                </a:path>
              </a:pathLst>
            </a:custGeom>
            <a:solidFill>
              <a:srgbClr val="19194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7" name="Freeform 242">
              <a:extLst>
                <a:ext uri="{FF2B5EF4-FFF2-40B4-BE49-F238E27FC236}">
                  <a16:creationId xmlns:a16="http://schemas.microsoft.com/office/drawing/2014/main" id="{D71BB987-D122-AE4A-A8F1-F1D426D1E6A3}"/>
                </a:ext>
              </a:extLst>
            </p:cNvPr>
            <p:cNvSpPr>
              <a:spLocks/>
            </p:cNvSpPr>
            <p:nvPr/>
          </p:nvSpPr>
          <p:spPr bwMode="auto">
            <a:xfrm>
              <a:off x="18723999" y="9742435"/>
              <a:ext cx="104775" cy="57150"/>
            </a:xfrm>
            <a:custGeom>
              <a:avLst/>
              <a:gdLst>
                <a:gd name="T0" fmla="*/ 31 w 38"/>
                <a:gd name="T1" fmla="*/ 4 h 21"/>
                <a:gd name="T2" fmla="*/ 31 w 38"/>
                <a:gd name="T3" fmla="*/ 18 h 21"/>
                <a:gd name="T4" fmla="*/ 7 w 38"/>
                <a:gd name="T5" fmla="*/ 18 h 21"/>
                <a:gd name="T6" fmla="*/ 7 w 38"/>
                <a:gd name="T7" fmla="*/ 4 h 21"/>
                <a:gd name="T8" fmla="*/ 31 w 38"/>
                <a:gd name="T9" fmla="*/ 4 h 21"/>
              </a:gdLst>
              <a:ahLst/>
              <a:cxnLst>
                <a:cxn ang="0">
                  <a:pos x="T0" y="T1"/>
                </a:cxn>
                <a:cxn ang="0">
                  <a:pos x="T2" y="T3"/>
                </a:cxn>
                <a:cxn ang="0">
                  <a:pos x="T4" y="T5"/>
                </a:cxn>
                <a:cxn ang="0">
                  <a:pos x="T6" y="T7"/>
                </a:cxn>
                <a:cxn ang="0">
                  <a:pos x="T8" y="T9"/>
                </a:cxn>
              </a:cxnLst>
              <a:rect l="0" t="0" r="r" b="b"/>
              <a:pathLst>
                <a:path w="38" h="21">
                  <a:moveTo>
                    <a:pt x="31" y="4"/>
                  </a:moveTo>
                  <a:cubicBezTo>
                    <a:pt x="38" y="8"/>
                    <a:pt x="38" y="14"/>
                    <a:pt x="31" y="18"/>
                  </a:cubicBezTo>
                  <a:cubicBezTo>
                    <a:pt x="25" y="21"/>
                    <a:pt x="14" y="21"/>
                    <a:pt x="7" y="18"/>
                  </a:cubicBezTo>
                  <a:cubicBezTo>
                    <a:pt x="0" y="14"/>
                    <a:pt x="0" y="8"/>
                    <a:pt x="7" y="4"/>
                  </a:cubicBezTo>
                  <a:cubicBezTo>
                    <a:pt x="14" y="0"/>
                    <a:pt x="25" y="0"/>
                    <a:pt x="31" y="4"/>
                  </a:cubicBezTo>
                  <a:close/>
                </a:path>
              </a:pathLst>
            </a:custGeom>
            <a:solidFill>
              <a:srgbClr val="19194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8" name="Freeform 243">
              <a:extLst>
                <a:ext uri="{FF2B5EF4-FFF2-40B4-BE49-F238E27FC236}">
                  <a16:creationId xmlns:a16="http://schemas.microsoft.com/office/drawing/2014/main" id="{1B4CF2C6-C3F3-1D42-931E-EDC43EF6776F}"/>
                </a:ext>
              </a:extLst>
            </p:cNvPr>
            <p:cNvSpPr>
              <a:spLocks/>
            </p:cNvSpPr>
            <p:nvPr/>
          </p:nvSpPr>
          <p:spPr bwMode="auto">
            <a:xfrm>
              <a:off x="18944662" y="9869435"/>
              <a:ext cx="101600" cy="57150"/>
            </a:xfrm>
            <a:custGeom>
              <a:avLst/>
              <a:gdLst>
                <a:gd name="T0" fmla="*/ 30 w 37"/>
                <a:gd name="T1" fmla="*/ 3 h 21"/>
                <a:gd name="T2" fmla="*/ 30 w 37"/>
                <a:gd name="T3" fmla="*/ 17 h 21"/>
                <a:gd name="T4" fmla="*/ 6 w 37"/>
                <a:gd name="T5" fmla="*/ 17 h 21"/>
                <a:gd name="T6" fmla="*/ 6 w 37"/>
                <a:gd name="T7" fmla="*/ 3 h 21"/>
                <a:gd name="T8" fmla="*/ 30 w 37"/>
                <a:gd name="T9" fmla="*/ 3 h 21"/>
              </a:gdLst>
              <a:ahLst/>
              <a:cxnLst>
                <a:cxn ang="0">
                  <a:pos x="T0" y="T1"/>
                </a:cxn>
                <a:cxn ang="0">
                  <a:pos x="T2" y="T3"/>
                </a:cxn>
                <a:cxn ang="0">
                  <a:pos x="T4" y="T5"/>
                </a:cxn>
                <a:cxn ang="0">
                  <a:pos x="T6" y="T7"/>
                </a:cxn>
                <a:cxn ang="0">
                  <a:pos x="T8" y="T9"/>
                </a:cxn>
              </a:cxnLst>
              <a:rect l="0" t="0" r="r" b="b"/>
              <a:pathLst>
                <a:path w="37" h="21">
                  <a:moveTo>
                    <a:pt x="30" y="3"/>
                  </a:moveTo>
                  <a:cubicBezTo>
                    <a:pt x="37" y="7"/>
                    <a:pt x="37" y="13"/>
                    <a:pt x="30" y="17"/>
                  </a:cubicBezTo>
                  <a:cubicBezTo>
                    <a:pt x="24" y="21"/>
                    <a:pt x="13" y="21"/>
                    <a:pt x="6" y="17"/>
                  </a:cubicBezTo>
                  <a:cubicBezTo>
                    <a:pt x="0" y="13"/>
                    <a:pt x="0" y="7"/>
                    <a:pt x="6" y="3"/>
                  </a:cubicBezTo>
                  <a:cubicBezTo>
                    <a:pt x="13" y="0"/>
                    <a:pt x="24" y="0"/>
                    <a:pt x="30" y="3"/>
                  </a:cubicBezTo>
                  <a:close/>
                </a:path>
              </a:pathLst>
            </a:custGeom>
            <a:solidFill>
              <a:srgbClr val="19194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9" name="Freeform 244">
              <a:extLst>
                <a:ext uri="{FF2B5EF4-FFF2-40B4-BE49-F238E27FC236}">
                  <a16:creationId xmlns:a16="http://schemas.microsoft.com/office/drawing/2014/main" id="{2EAF3934-451D-6049-BB77-990FC4F8A70A}"/>
                </a:ext>
              </a:extLst>
            </p:cNvPr>
            <p:cNvSpPr>
              <a:spLocks/>
            </p:cNvSpPr>
            <p:nvPr/>
          </p:nvSpPr>
          <p:spPr bwMode="auto">
            <a:xfrm>
              <a:off x="18971649" y="10102798"/>
              <a:ext cx="101600" cy="61913"/>
            </a:xfrm>
            <a:custGeom>
              <a:avLst/>
              <a:gdLst>
                <a:gd name="T0" fmla="*/ 31 w 37"/>
                <a:gd name="T1" fmla="*/ 4 h 22"/>
                <a:gd name="T2" fmla="*/ 31 w 37"/>
                <a:gd name="T3" fmla="*/ 18 h 22"/>
                <a:gd name="T4" fmla="*/ 7 w 37"/>
                <a:gd name="T5" fmla="*/ 18 h 22"/>
                <a:gd name="T6" fmla="*/ 7 w 37"/>
                <a:gd name="T7" fmla="*/ 4 h 22"/>
                <a:gd name="T8" fmla="*/ 31 w 37"/>
                <a:gd name="T9" fmla="*/ 4 h 22"/>
              </a:gdLst>
              <a:ahLst/>
              <a:cxnLst>
                <a:cxn ang="0">
                  <a:pos x="T0" y="T1"/>
                </a:cxn>
                <a:cxn ang="0">
                  <a:pos x="T2" y="T3"/>
                </a:cxn>
                <a:cxn ang="0">
                  <a:pos x="T4" y="T5"/>
                </a:cxn>
                <a:cxn ang="0">
                  <a:pos x="T6" y="T7"/>
                </a:cxn>
                <a:cxn ang="0">
                  <a:pos x="T8" y="T9"/>
                </a:cxn>
              </a:cxnLst>
              <a:rect l="0" t="0" r="r" b="b"/>
              <a:pathLst>
                <a:path w="37" h="22">
                  <a:moveTo>
                    <a:pt x="31" y="4"/>
                  </a:moveTo>
                  <a:cubicBezTo>
                    <a:pt x="37" y="8"/>
                    <a:pt x="37" y="14"/>
                    <a:pt x="31" y="18"/>
                  </a:cubicBezTo>
                  <a:cubicBezTo>
                    <a:pt x="24" y="22"/>
                    <a:pt x="13" y="22"/>
                    <a:pt x="7" y="18"/>
                  </a:cubicBezTo>
                  <a:cubicBezTo>
                    <a:pt x="0" y="14"/>
                    <a:pt x="0" y="8"/>
                    <a:pt x="7" y="4"/>
                  </a:cubicBezTo>
                  <a:cubicBezTo>
                    <a:pt x="13" y="0"/>
                    <a:pt x="24" y="0"/>
                    <a:pt x="31" y="4"/>
                  </a:cubicBezTo>
                  <a:close/>
                </a:path>
              </a:pathLst>
            </a:custGeom>
            <a:solidFill>
              <a:srgbClr val="19194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0" name="Freeform 245">
              <a:extLst>
                <a:ext uri="{FF2B5EF4-FFF2-40B4-BE49-F238E27FC236}">
                  <a16:creationId xmlns:a16="http://schemas.microsoft.com/office/drawing/2014/main" id="{FD04EEA3-0A51-144F-938A-8FD16A58EC03}"/>
                </a:ext>
              </a:extLst>
            </p:cNvPr>
            <p:cNvSpPr>
              <a:spLocks/>
            </p:cNvSpPr>
            <p:nvPr/>
          </p:nvSpPr>
          <p:spPr bwMode="auto">
            <a:xfrm>
              <a:off x="16698349" y="9817048"/>
              <a:ext cx="3449638" cy="1209675"/>
            </a:xfrm>
            <a:custGeom>
              <a:avLst/>
              <a:gdLst>
                <a:gd name="T0" fmla="*/ 1250 w 1250"/>
                <a:gd name="T1" fmla="*/ 0 h 438"/>
                <a:gd name="T2" fmla="*/ 1250 w 1250"/>
                <a:gd name="T3" fmla="*/ 30 h 438"/>
                <a:gd name="T4" fmla="*/ 1239 w 1250"/>
                <a:gd name="T5" fmla="*/ 50 h 438"/>
                <a:gd name="T6" fmla="*/ 592 w 1250"/>
                <a:gd name="T7" fmla="*/ 423 h 438"/>
                <a:gd name="T8" fmla="*/ 510 w 1250"/>
                <a:gd name="T9" fmla="*/ 423 h 438"/>
                <a:gd name="T10" fmla="*/ 14 w 1250"/>
                <a:gd name="T11" fmla="*/ 137 h 438"/>
                <a:gd name="T12" fmla="*/ 0 w 1250"/>
                <a:gd name="T13" fmla="*/ 114 h 438"/>
                <a:gd name="T14" fmla="*/ 0 w 1250"/>
                <a:gd name="T15" fmla="*/ 84 h 438"/>
                <a:gd name="T16" fmla="*/ 5 w 1250"/>
                <a:gd name="T17" fmla="*/ 98 h 438"/>
                <a:gd name="T18" fmla="*/ 14 w 1250"/>
                <a:gd name="T19" fmla="*/ 106 h 438"/>
                <a:gd name="T20" fmla="*/ 117 w 1250"/>
                <a:gd name="T21" fmla="*/ 166 h 438"/>
                <a:gd name="T22" fmla="*/ 510 w 1250"/>
                <a:gd name="T23" fmla="*/ 393 h 438"/>
                <a:gd name="T24" fmla="*/ 592 w 1250"/>
                <a:gd name="T25" fmla="*/ 393 h 438"/>
                <a:gd name="T26" fmla="*/ 1239 w 1250"/>
                <a:gd name="T27" fmla="*/ 19 h 438"/>
                <a:gd name="T28" fmla="*/ 1244 w 1250"/>
                <a:gd name="T29" fmla="*/ 15 h 438"/>
                <a:gd name="T30" fmla="*/ 1250 w 1250"/>
                <a:gd name="T31" fmla="*/ 0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50" h="438">
                  <a:moveTo>
                    <a:pt x="1250" y="0"/>
                  </a:moveTo>
                  <a:cubicBezTo>
                    <a:pt x="1250" y="30"/>
                    <a:pt x="1250" y="30"/>
                    <a:pt x="1250" y="30"/>
                  </a:cubicBezTo>
                  <a:cubicBezTo>
                    <a:pt x="1250" y="37"/>
                    <a:pt x="1246" y="45"/>
                    <a:pt x="1239" y="50"/>
                  </a:cubicBezTo>
                  <a:cubicBezTo>
                    <a:pt x="592" y="423"/>
                    <a:pt x="592" y="423"/>
                    <a:pt x="592" y="423"/>
                  </a:cubicBezTo>
                  <a:cubicBezTo>
                    <a:pt x="567" y="438"/>
                    <a:pt x="535" y="438"/>
                    <a:pt x="510" y="423"/>
                  </a:cubicBezTo>
                  <a:cubicBezTo>
                    <a:pt x="14" y="137"/>
                    <a:pt x="14" y="137"/>
                    <a:pt x="14" y="137"/>
                  </a:cubicBezTo>
                  <a:cubicBezTo>
                    <a:pt x="5" y="132"/>
                    <a:pt x="0" y="123"/>
                    <a:pt x="0" y="114"/>
                  </a:cubicBezTo>
                  <a:cubicBezTo>
                    <a:pt x="0" y="84"/>
                    <a:pt x="0" y="84"/>
                    <a:pt x="0" y="84"/>
                  </a:cubicBezTo>
                  <a:cubicBezTo>
                    <a:pt x="0" y="89"/>
                    <a:pt x="2" y="94"/>
                    <a:pt x="5" y="98"/>
                  </a:cubicBezTo>
                  <a:cubicBezTo>
                    <a:pt x="7" y="101"/>
                    <a:pt x="10" y="104"/>
                    <a:pt x="14" y="106"/>
                  </a:cubicBezTo>
                  <a:cubicBezTo>
                    <a:pt x="117" y="166"/>
                    <a:pt x="117" y="166"/>
                    <a:pt x="117" y="166"/>
                  </a:cubicBezTo>
                  <a:cubicBezTo>
                    <a:pt x="510" y="393"/>
                    <a:pt x="510" y="393"/>
                    <a:pt x="510" y="393"/>
                  </a:cubicBezTo>
                  <a:cubicBezTo>
                    <a:pt x="535" y="407"/>
                    <a:pt x="567" y="407"/>
                    <a:pt x="592" y="393"/>
                  </a:cubicBezTo>
                  <a:cubicBezTo>
                    <a:pt x="1239" y="19"/>
                    <a:pt x="1239" y="19"/>
                    <a:pt x="1239" y="19"/>
                  </a:cubicBezTo>
                  <a:cubicBezTo>
                    <a:pt x="1241" y="18"/>
                    <a:pt x="1243" y="16"/>
                    <a:pt x="1244" y="15"/>
                  </a:cubicBezTo>
                  <a:cubicBezTo>
                    <a:pt x="1248" y="10"/>
                    <a:pt x="1250" y="5"/>
                    <a:pt x="1250" y="0"/>
                  </a:cubicBezTo>
                  <a:close/>
                </a:path>
              </a:pathLst>
            </a:custGeom>
            <a:solidFill>
              <a:srgbClr val="01011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51" name="Group 550">
            <a:extLst>
              <a:ext uri="{FF2B5EF4-FFF2-40B4-BE49-F238E27FC236}">
                <a16:creationId xmlns:a16="http://schemas.microsoft.com/office/drawing/2014/main" id="{8F0AFAA3-C069-F243-B66E-A1E4AD7716D6}"/>
              </a:ext>
            </a:extLst>
          </p:cNvPr>
          <p:cNvGrpSpPr/>
          <p:nvPr/>
        </p:nvGrpSpPr>
        <p:grpSpPr>
          <a:xfrm>
            <a:off x="18506415" y="5473398"/>
            <a:ext cx="544610" cy="670941"/>
            <a:chOff x="18339824" y="6715073"/>
            <a:chExt cx="711201" cy="1000125"/>
          </a:xfrm>
        </p:grpSpPr>
        <p:sp>
          <p:nvSpPr>
            <p:cNvPr id="552" name="Freeform 246">
              <a:extLst>
                <a:ext uri="{FF2B5EF4-FFF2-40B4-BE49-F238E27FC236}">
                  <a16:creationId xmlns:a16="http://schemas.microsoft.com/office/drawing/2014/main" id="{E5E83EF4-24A1-E947-804E-AE9403BB57EC}"/>
                </a:ext>
              </a:extLst>
            </p:cNvPr>
            <p:cNvSpPr>
              <a:spLocks/>
            </p:cNvSpPr>
            <p:nvPr/>
          </p:nvSpPr>
          <p:spPr bwMode="auto">
            <a:xfrm>
              <a:off x="18452537" y="6715073"/>
              <a:ext cx="598488" cy="974725"/>
            </a:xfrm>
            <a:custGeom>
              <a:avLst/>
              <a:gdLst>
                <a:gd name="T0" fmla="*/ 175 w 217"/>
                <a:gd name="T1" fmla="*/ 340 h 353"/>
                <a:gd name="T2" fmla="*/ 42 w 217"/>
                <a:gd name="T3" fmla="*/ 263 h 353"/>
                <a:gd name="T4" fmla="*/ 0 w 217"/>
                <a:gd name="T5" fmla="*/ 183 h 353"/>
                <a:gd name="T6" fmla="*/ 0 w 217"/>
                <a:gd name="T7" fmla="*/ 45 h 353"/>
                <a:gd name="T8" fmla="*/ 42 w 217"/>
                <a:gd name="T9" fmla="*/ 13 h 353"/>
                <a:gd name="T10" fmla="*/ 175 w 217"/>
                <a:gd name="T11" fmla="*/ 90 h 353"/>
                <a:gd name="T12" fmla="*/ 217 w 217"/>
                <a:gd name="T13" fmla="*/ 170 h 353"/>
                <a:gd name="T14" fmla="*/ 217 w 217"/>
                <a:gd name="T15" fmla="*/ 308 h 353"/>
                <a:gd name="T16" fmla="*/ 175 w 217"/>
                <a:gd name="T17" fmla="*/ 340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7" h="353">
                  <a:moveTo>
                    <a:pt x="175" y="340"/>
                  </a:moveTo>
                  <a:cubicBezTo>
                    <a:pt x="42" y="263"/>
                    <a:pt x="42" y="263"/>
                    <a:pt x="42" y="263"/>
                  </a:cubicBezTo>
                  <a:cubicBezTo>
                    <a:pt x="19" y="250"/>
                    <a:pt x="0" y="214"/>
                    <a:pt x="0" y="183"/>
                  </a:cubicBezTo>
                  <a:cubicBezTo>
                    <a:pt x="0" y="45"/>
                    <a:pt x="0" y="45"/>
                    <a:pt x="0" y="45"/>
                  </a:cubicBezTo>
                  <a:cubicBezTo>
                    <a:pt x="0" y="14"/>
                    <a:pt x="19" y="0"/>
                    <a:pt x="42" y="13"/>
                  </a:cubicBezTo>
                  <a:cubicBezTo>
                    <a:pt x="175" y="90"/>
                    <a:pt x="175" y="90"/>
                    <a:pt x="175" y="90"/>
                  </a:cubicBezTo>
                  <a:cubicBezTo>
                    <a:pt x="198" y="103"/>
                    <a:pt x="217" y="139"/>
                    <a:pt x="217" y="170"/>
                  </a:cubicBezTo>
                  <a:cubicBezTo>
                    <a:pt x="217" y="308"/>
                    <a:pt x="217" y="308"/>
                    <a:pt x="217" y="308"/>
                  </a:cubicBezTo>
                  <a:cubicBezTo>
                    <a:pt x="217" y="339"/>
                    <a:pt x="198" y="353"/>
                    <a:pt x="175" y="340"/>
                  </a:cubicBezTo>
                  <a:close/>
                </a:path>
              </a:pathLst>
            </a:custGeom>
            <a:solidFill>
              <a:srgbClr val="DBE3F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3" name="Freeform 247">
              <a:extLst>
                <a:ext uri="{FF2B5EF4-FFF2-40B4-BE49-F238E27FC236}">
                  <a16:creationId xmlns:a16="http://schemas.microsoft.com/office/drawing/2014/main" id="{2E99CA6C-0DE3-664D-B65C-068AF1403B08}"/>
                </a:ext>
              </a:extLst>
            </p:cNvPr>
            <p:cNvSpPr>
              <a:spLocks/>
            </p:cNvSpPr>
            <p:nvPr/>
          </p:nvSpPr>
          <p:spPr bwMode="auto">
            <a:xfrm>
              <a:off x="18339824" y="6740473"/>
              <a:ext cx="595313" cy="974725"/>
            </a:xfrm>
            <a:custGeom>
              <a:avLst/>
              <a:gdLst>
                <a:gd name="T0" fmla="*/ 174 w 216"/>
                <a:gd name="T1" fmla="*/ 339 h 353"/>
                <a:gd name="T2" fmla="*/ 42 w 216"/>
                <a:gd name="T3" fmla="*/ 263 h 353"/>
                <a:gd name="T4" fmla="*/ 0 w 216"/>
                <a:gd name="T5" fmla="*/ 183 h 353"/>
                <a:gd name="T6" fmla="*/ 0 w 216"/>
                <a:gd name="T7" fmla="*/ 45 h 353"/>
                <a:gd name="T8" fmla="*/ 42 w 216"/>
                <a:gd name="T9" fmla="*/ 13 h 353"/>
                <a:gd name="T10" fmla="*/ 174 w 216"/>
                <a:gd name="T11" fmla="*/ 89 h 353"/>
                <a:gd name="T12" fmla="*/ 216 w 216"/>
                <a:gd name="T13" fmla="*/ 170 h 353"/>
                <a:gd name="T14" fmla="*/ 216 w 216"/>
                <a:gd name="T15" fmla="*/ 308 h 353"/>
                <a:gd name="T16" fmla="*/ 174 w 216"/>
                <a:gd name="T17" fmla="*/ 339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6" h="353">
                  <a:moveTo>
                    <a:pt x="174" y="339"/>
                  </a:moveTo>
                  <a:cubicBezTo>
                    <a:pt x="42" y="263"/>
                    <a:pt x="42" y="263"/>
                    <a:pt x="42" y="263"/>
                  </a:cubicBezTo>
                  <a:cubicBezTo>
                    <a:pt x="18" y="250"/>
                    <a:pt x="0" y="214"/>
                    <a:pt x="0" y="183"/>
                  </a:cubicBezTo>
                  <a:cubicBezTo>
                    <a:pt x="0" y="45"/>
                    <a:pt x="0" y="45"/>
                    <a:pt x="0" y="45"/>
                  </a:cubicBezTo>
                  <a:cubicBezTo>
                    <a:pt x="0" y="14"/>
                    <a:pt x="18" y="0"/>
                    <a:pt x="42" y="13"/>
                  </a:cubicBezTo>
                  <a:cubicBezTo>
                    <a:pt x="174" y="89"/>
                    <a:pt x="174" y="89"/>
                    <a:pt x="174" y="89"/>
                  </a:cubicBezTo>
                  <a:cubicBezTo>
                    <a:pt x="197" y="103"/>
                    <a:pt x="216" y="139"/>
                    <a:pt x="216" y="170"/>
                  </a:cubicBezTo>
                  <a:cubicBezTo>
                    <a:pt x="216" y="308"/>
                    <a:pt x="216" y="308"/>
                    <a:pt x="216" y="308"/>
                  </a:cubicBezTo>
                  <a:cubicBezTo>
                    <a:pt x="216" y="339"/>
                    <a:pt x="197" y="353"/>
                    <a:pt x="174" y="339"/>
                  </a:cubicBezTo>
                  <a:close/>
                </a:path>
              </a:pathLst>
            </a:custGeom>
            <a:solidFill>
              <a:srgbClr val="B0C0D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4" name="Freeform 248">
              <a:extLst>
                <a:ext uri="{FF2B5EF4-FFF2-40B4-BE49-F238E27FC236}">
                  <a16:creationId xmlns:a16="http://schemas.microsoft.com/office/drawing/2014/main" id="{DAFFCB84-3873-744D-944D-A7F8283ED42A}"/>
                </a:ext>
              </a:extLst>
            </p:cNvPr>
            <p:cNvSpPr>
              <a:spLocks noEditPoints="1"/>
            </p:cNvSpPr>
            <p:nvPr/>
          </p:nvSpPr>
          <p:spPr bwMode="auto">
            <a:xfrm>
              <a:off x="18552549" y="7346898"/>
              <a:ext cx="157163" cy="141288"/>
            </a:xfrm>
            <a:custGeom>
              <a:avLst/>
              <a:gdLst>
                <a:gd name="T0" fmla="*/ 47 w 57"/>
                <a:gd name="T1" fmla="*/ 47 h 51"/>
                <a:gd name="T2" fmla="*/ 10 w 57"/>
                <a:gd name="T3" fmla="*/ 26 h 51"/>
                <a:gd name="T4" fmla="*/ 0 w 57"/>
                <a:gd name="T5" fmla="*/ 9 h 51"/>
                <a:gd name="T6" fmla="*/ 10 w 57"/>
                <a:gd name="T7" fmla="*/ 3 h 51"/>
                <a:gd name="T8" fmla="*/ 47 w 57"/>
                <a:gd name="T9" fmla="*/ 24 h 51"/>
                <a:gd name="T10" fmla="*/ 57 w 57"/>
                <a:gd name="T11" fmla="*/ 42 h 51"/>
                <a:gd name="T12" fmla="*/ 47 w 57"/>
                <a:gd name="T13" fmla="*/ 47 h 51"/>
                <a:gd name="T14" fmla="*/ 10 w 57"/>
                <a:gd name="T15" fmla="*/ 10 h 51"/>
                <a:gd name="T16" fmla="*/ 6 w 57"/>
                <a:gd name="T17" fmla="*/ 12 h 51"/>
                <a:gd name="T18" fmla="*/ 10 w 57"/>
                <a:gd name="T19" fmla="*/ 19 h 51"/>
                <a:gd name="T20" fmla="*/ 47 w 57"/>
                <a:gd name="T21" fmla="*/ 40 h 51"/>
                <a:gd name="T22" fmla="*/ 51 w 57"/>
                <a:gd name="T23" fmla="*/ 38 h 51"/>
                <a:gd name="T24" fmla="*/ 47 w 57"/>
                <a:gd name="T25" fmla="*/ 31 h 51"/>
                <a:gd name="T26" fmla="*/ 10 w 57"/>
                <a:gd name="T27" fmla="*/ 1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 h="51">
                  <a:moveTo>
                    <a:pt x="47" y="47"/>
                  </a:moveTo>
                  <a:cubicBezTo>
                    <a:pt x="10" y="26"/>
                    <a:pt x="10" y="26"/>
                    <a:pt x="10" y="26"/>
                  </a:cubicBezTo>
                  <a:cubicBezTo>
                    <a:pt x="4" y="23"/>
                    <a:pt x="0" y="15"/>
                    <a:pt x="0" y="9"/>
                  </a:cubicBezTo>
                  <a:cubicBezTo>
                    <a:pt x="0" y="2"/>
                    <a:pt x="4" y="0"/>
                    <a:pt x="10" y="3"/>
                  </a:cubicBezTo>
                  <a:cubicBezTo>
                    <a:pt x="47" y="24"/>
                    <a:pt x="47" y="24"/>
                    <a:pt x="47" y="24"/>
                  </a:cubicBezTo>
                  <a:cubicBezTo>
                    <a:pt x="53" y="27"/>
                    <a:pt x="57" y="35"/>
                    <a:pt x="57" y="42"/>
                  </a:cubicBezTo>
                  <a:cubicBezTo>
                    <a:pt x="57" y="48"/>
                    <a:pt x="53" y="51"/>
                    <a:pt x="47" y="47"/>
                  </a:cubicBezTo>
                  <a:close/>
                  <a:moveTo>
                    <a:pt x="10" y="10"/>
                  </a:moveTo>
                  <a:cubicBezTo>
                    <a:pt x="8" y="9"/>
                    <a:pt x="6" y="10"/>
                    <a:pt x="6" y="12"/>
                  </a:cubicBezTo>
                  <a:cubicBezTo>
                    <a:pt x="6" y="15"/>
                    <a:pt x="8" y="18"/>
                    <a:pt x="10" y="19"/>
                  </a:cubicBezTo>
                  <a:cubicBezTo>
                    <a:pt x="47" y="40"/>
                    <a:pt x="47" y="40"/>
                    <a:pt x="47" y="40"/>
                  </a:cubicBezTo>
                  <a:cubicBezTo>
                    <a:pt x="49" y="42"/>
                    <a:pt x="51" y="40"/>
                    <a:pt x="51" y="38"/>
                  </a:cubicBezTo>
                  <a:cubicBezTo>
                    <a:pt x="51" y="36"/>
                    <a:pt x="49" y="32"/>
                    <a:pt x="47" y="31"/>
                  </a:cubicBezTo>
                  <a:lnTo>
                    <a:pt x="10" y="10"/>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5" name="Freeform 249">
              <a:extLst>
                <a:ext uri="{FF2B5EF4-FFF2-40B4-BE49-F238E27FC236}">
                  <a16:creationId xmlns:a16="http://schemas.microsoft.com/office/drawing/2014/main" id="{E3BD134E-2157-714D-8298-06B1F41A7844}"/>
                </a:ext>
              </a:extLst>
            </p:cNvPr>
            <p:cNvSpPr>
              <a:spLocks noEditPoints="1"/>
            </p:cNvSpPr>
            <p:nvPr/>
          </p:nvSpPr>
          <p:spPr bwMode="auto">
            <a:xfrm>
              <a:off x="18552549" y="7300860"/>
              <a:ext cx="157163" cy="139700"/>
            </a:xfrm>
            <a:custGeom>
              <a:avLst/>
              <a:gdLst>
                <a:gd name="T0" fmla="*/ 47 w 57"/>
                <a:gd name="T1" fmla="*/ 48 h 51"/>
                <a:gd name="T2" fmla="*/ 10 w 57"/>
                <a:gd name="T3" fmla="*/ 27 h 51"/>
                <a:gd name="T4" fmla="*/ 0 w 57"/>
                <a:gd name="T5" fmla="*/ 9 h 51"/>
                <a:gd name="T6" fmla="*/ 10 w 57"/>
                <a:gd name="T7" fmla="*/ 4 h 51"/>
                <a:gd name="T8" fmla="*/ 47 w 57"/>
                <a:gd name="T9" fmla="*/ 25 h 51"/>
                <a:gd name="T10" fmla="*/ 57 w 57"/>
                <a:gd name="T11" fmla="*/ 42 h 51"/>
                <a:gd name="T12" fmla="*/ 47 w 57"/>
                <a:gd name="T13" fmla="*/ 48 h 51"/>
                <a:gd name="T14" fmla="*/ 10 w 57"/>
                <a:gd name="T15" fmla="*/ 11 h 51"/>
                <a:gd name="T16" fmla="*/ 6 w 57"/>
                <a:gd name="T17" fmla="*/ 13 h 51"/>
                <a:gd name="T18" fmla="*/ 10 w 57"/>
                <a:gd name="T19" fmla="*/ 20 h 51"/>
                <a:gd name="T20" fmla="*/ 47 w 57"/>
                <a:gd name="T21" fmla="*/ 41 h 51"/>
                <a:gd name="T22" fmla="*/ 51 w 57"/>
                <a:gd name="T23" fmla="*/ 39 h 51"/>
                <a:gd name="T24" fmla="*/ 47 w 57"/>
                <a:gd name="T25" fmla="*/ 32 h 51"/>
                <a:gd name="T26" fmla="*/ 10 w 57"/>
                <a:gd name="T27" fmla="*/ 1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 h="51">
                  <a:moveTo>
                    <a:pt x="47" y="48"/>
                  </a:moveTo>
                  <a:cubicBezTo>
                    <a:pt x="10" y="27"/>
                    <a:pt x="10" y="27"/>
                    <a:pt x="10" y="27"/>
                  </a:cubicBezTo>
                  <a:cubicBezTo>
                    <a:pt x="4" y="24"/>
                    <a:pt x="0" y="16"/>
                    <a:pt x="0" y="9"/>
                  </a:cubicBezTo>
                  <a:cubicBezTo>
                    <a:pt x="0" y="3"/>
                    <a:pt x="4" y="0"/>
                    <a:pt x="10" y="4"/>
                  </a:cubicBezTo>
                  <a:cubicBezTo>
                    <a:pt x="47" y="25"/>
                    <a:pt x="47" y="25"/>
                    <a:pt x="47" y="25"/>
                  </a:cubicBezTo>
                  <a:cubicBezTo>
                    <a:pt x="53" y="28"/>
                    <a:pt x="57" y="36"/>
                    <a:pt x="57" y="42"/>
                  </a:cubicBezTo>
                  <a:cubicBezTo>
                    <a:pt x="57" y="49"/>
                    <a:pt x="53" y="51"/>
                    <a:pt x="47" y="48"/>
                  </a:cubicBezTo>
                  <a:close/>
                  <a:moveTo>
                    <a:pt x="10" y="11"/>
                  </a:moveTo>
                  <a:cubicBezTo>
                    <a:pt x="8" y="9"/>
                    <a:pt x="6" y="11"/>
                    <a:pt x="6" y="13"/>
                  </a:cubicBezTo>
                  <a:cubicBezTo>
                    <a:pt x="6" y="15"/>
                    <a:pt x="8" y="19"/>
                    <a:pt x="10" y="20"/>
                  </a:cubicBezTo>
                  <a:cubicBezTo>
                    <a:pt x="47" y="41"/>
                    <a:pt x="47" y="41"/>
                    <a:pt x="47" y="41"/>
                  </a:cubicBezTo>
                  <a:cubicBezTo>
                    <a:pt x="49" y="42"/>
                    <a:pt x="51" y="41"/>
                    <a:pt x="51" y="39"/>
                  </a:cubicBezTo>
                  <a:cubicBezTo>
                    <a:pt x="51" y="36"/>
                    <a:pt x="49" y="33"/>
                    <a:pt x="47" y="32"/>
                  </a:cubicBezTo>
                  <a:lnTo>
                    <a:pt x="10" y="11"/>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6" name="Freeform 250">
              <a:extLst>
                <a:ext uri="{FF2B5EF4-FFF2-40B4-BE49-F238E27FC236}">
                  <a16:creationId xmlns:a16="http://schemas.microsoft.com/office/drawing/2014/main" id="{2557C6E5-F0F6-F942-9F8F-D8C66AC31972}"/>
                </a:ext>
              </a:extLst>
            </p:cNvPr>
            <p:cNvSpPr>
              <a:spLocks/>
            </p:cNvSpPr>
            <p:nvPr/>
          </p:nvSpPr>
          <p:spPr bwMode="auto">
            <a:xfrm>
              <a:off x="18571599" y="7408810"/>
              <a:ext cx="119063" cy="95250"/>
            </a:xfrm>
            <a:custGeom>
              <a:avLst/>
              <a:gdLst>
                <a:gd name="T0" fmla="*/ 21 w 43"/>
                <a:gd name="T1" fmla="*/ 30 h 35"/>
                <a:gd name="T2" fmla="*/ 0 w 43"/>
                <a:gd name="T3" fmla="*/ 0 h 35"/>
                <a:gd name="T4" fmla="*/ 6 w 43"/>
                <a:gd name="T5" fmla="*/ 1 h 35"/>
                <a:gd name="T6" fmla="*/ 21 w 43"/>
                <a:gd name="T7" fmla="*/ 22 h 35"/>
                <a:gd name="T8" fmla="*/ 37 w 43"/>
                <a:gd name="T9" fmla="*/ 19 h 35"/>
                <a:gd name="T10" fmla="*/ 43 w 43"/>
                <a:gd name="T11" fmla="*/ 25 h 35"/>
                <a:gd name="T12" fmla="*/ 21 w 43"/>
                <a:gd name="T13" fmla="*/ 30 h 35"/>
              </a:gdLst>
              <a:ahLst/>
              <a:cxnLst>
                <a:cxn ang="0">
                  <a:pos x="T0" y="T1"/>
                </a:cxn>
                <a:cxn ang="0">
                  <a:pos x="T2" y="T3"/>
                </a:cxn>
                <a:cxn ang="0">
                  <a:pos x="T4" y="T5"/>
                </a:cxn>
                <a:cxn ang="0">
                  <a:pos x="T6" y="T7"/>
                </a:cxn>
                <a:cxn ang="0">
                  <a:pos x="T8" y="T9"/>
                </a:cxn>
                <a:cxn ang="0">
                  <a:pos x="T10" y="T11"/>
                </a:cxn>
                <a:cxn ang="0">
                  <a:pos x="T12" y="T13"/>
                </a:cxn>
              </a:cxnLst>
              <a:rect l="0" t="0" r="r" b="b"/>
              <a:pathLst>
                <a:path w="43" h="35">
                  <a:moveTo>
                    <a:pt x="21" y="30"/>
                  </a:moveTo>
                  <a:cubicBezTo>
                    <a:pt x="12" y="24"/>
                    <a:pt x="3" y="12"/>
                    <a:pt x="0" y="0"/>
                  </a:cubicBezTo>
                  <a:cubicBezTo>
                    <a:pt x="6" y="1"/>
                    <a:pt x="6" y="1"/>
                    <a:pt x="6" y="1"/>
                  </a:cubicBezTo>
                  <a:cubicBezTo>
                    <a:pt x="8" y="10"/>
                    <a:pt x="15" y="18"/>
                    <a:pt x="21" y="22"/>
                  </a:cubicBezTo>
                  <a:cubicBezTo>
                    <a:pt x="28" y="26"/>
                    <a:pt x="35" y="25"/>
                    <a:pt x="37" y="19"/>
                  </a:cubicBezTo>
                  <a:cubicBezTo>
                    <a:pt x="43" y="25"/>
                    <a:pt x="43" y="25"/>
                    <a:pt x="43" y="25"/>
                  </a:cubicBezTo>
                  <a:cubicBezTo>
                    <a:pt x="40" y="33"/>
                    <a:pt x="31" y="35"/>
                    <a:pt x="21" y="30"/>
                  </a:cubicBez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7" name="Freeform 251">
              <a:extLst>
                <a:ext uri="{FF2B5EF4-FFF2-40B4-BE49-F238E27FC236}">
                  <a16:creationId xmlns:a16="http://schemas.microsoft.com/office/drawing/2014/main" id="{D973A158-F360-364F-B5A9-E6397BE6F849}"/>
                </a:ext>
              </a:extLst>
            </p:cNvPr>
            <p:cNvSpPr>
              <a:spLocks/>
            </p:cNvSpPr>
            <p:nvPr/>
          </p:nvSpPr>
          <p:spPr bwMode="auto">
            <a:xfrm>
              <a:off x="18508099" y="7026223"/>
              <a:ext cx="246063" cy="360363"/>
            </a:xfrm>
            <a:custGeom>
              <a:avLst/>
              <a:gdLst>
                <a:gd name="T0" fmla="*/ 28 w 89"/>
                <a:gd name="T1" fmla="*/ 107 h 130"/>
                <a:gd name="T2" fmla="*/ 21 w 89"/>
                <a:gd name="T3" fmla="*/ 103 h 130"/>
                <a:gd name="T4" fmla="*/ 15 w 89"/>
                <a:gd name="T5" fmla="*/ 86 h 130"/>
                <a:gd name="T6" fmla="*/ 0 w 89"/>
                <a:gd name="T7" fmla="*/ 40 h 130"/>
                <a:gd name="T8" fmla="*/ 44 w 89"/>
                <a:gd name="T9" fmla="*/ 14 h 130"/>
                <a:gd name="T10" fmla="*/ 89 w 89"/>
                <a:gd name="T11" fmla="*/ 91 h 130"/>
                <a:gd name="T12" fmla="*/ 74 w 89"/>
                <a:gd name="T13" fmla="*/ 120 h 130"/>
                <a:gd name="T14" fmla="*/ 74 w 89"/>
                <a:gd name="T15" fmla="*/ 120 h 130"/>
                <a:gd name="T16" fmla="*/ 68 w 89"/>
                <a:gd name="T17" fmla="*/ 130 h 130"/>
                <a:gd name="T18" fmla="*/ 62 w 89"/>
                <a:gd name="T19" fmla="*/ 127 h 130"/>
                <a:gd name="T20" fmla="*/ 70 w 89"/>
                <a:gd name="T21" fmla="*/ 112 h 130"/>
                <a:gd name="T22" fmla="*/ 70 w 89"/>
                <a:gd name="T23" fmla="*/ 113 h 130"/>
                <a:gd name="T24" fmla="*/ 70 w 89"/>
                <a:gd name="T25" fmla="*/ 112 h 130"/>
                <a:gd name="T26" fmla="*/ 82 w 89"/>
                <a:gd name="T27" fmla="*/ 87 h 130"/>
                <a:gd name="T28" fmla="*/ 44 w 89"/>
                <a:gd name="T29" fmla="*/ 22 h 130"/>
                <a:gd name="T30" fmla="*/ 7 w 89"/>
                <a:gd name="T31" fmla="*/ 43 h 130"/>
                <a:gd name="T32" fmla="*/ 19 w 89"/>
                <a:gd name="T33" fmla="*/ 83 h 130"/>
                <a:gd name="T34" fmla="*/ 28 w 89"/>
                <a:gd name="T35" fmla="*/ 107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9" h="130">
                  <a:moveTo>
                    <a:pt x="28" y="107"/>
                  </a:moveTo>
                  <a:cubicBezTo>
                    <a:pt x="21" y="103"/>
                    <a:pt x="21" y="103"/>
                    <a:pt x="21" y="103"/>
                  </a:cubicBezTo>
                  <a:cubicBezTo>
                    <a:pt x="21" y="99"/>
                    <a:pt x="19" y="93"/>
                    <a:pt x="15" y="86"/>
                  </a:cubicBezTo>
                  <a:cubicBezTo>
                    <a:pt x="6" y="71"/>
                    <a:pt x="0" y="54"/>
                    <a:pt x="0" y="40"/>
                  </a:cubicBezTo>
                  <a:cubicBezTo>
                    <a:pt x="0" y="12"/>
                    <a:pt x="20" y="0"/>
                    <a:pt x="44" y="14"/>
                  </a:cubicBezTo>
                  <a:cubicBezTo>
                    <a:pt x="69" y="28"/>
                    <a:pt x="89" y="63"/>
                    <a:pt x="89" y="91"/>
                  </a:cubicBezTo>
                  <a:cubicBezTo>
                    <a:pt x="89" y="105"/>
                    <a:pt x="83" y="116"/>
                    <a:pt x="74" y="120"/>
                  </a:cubicBezTo>
                  <a:cubicBezTo>
                    <a:pt x="74" y="120"/>
                    <a:pt x="74" y="120"/>
                    <a:pt x="74" y="120"/>
                  </a:cubicBezTo>
                  <a:cubicBezTo>
                    <a:pt x="70" y="122"/>
                    <a:pt x="68" y="126"/>
                    <a:pt x="68" y="130"/>
                  </a:cubicBezTo>
                  <a:cubicBezTo>
                    <a:pt x="62" y="127"/>
                    <a:pt x="62" y="127"/>
                    <a:pt x="62" y="127"/>
                  </a:cubicBezTo>
                  <a:cubicBezTo>
                    <a:pt x="61" y="120"/>
                    <a:pt x="64" y="115"/>
                    <a:pt x="70" y="112"/>
                  </a:cubicBezTo>
                  <a:cubicBezTo>
                    <a:pt x="70" y="113"/>
                    <a:pt x="70" y="113"/>
                    <a:pt x="70" y="113"/>
                  </a:cubicBezTo>
                  <a:cubicBezTo>
                    <a:pt x="70" y="112"/>
                    <a:pt x="70" y="112"/>
                    <a:pt x="70" y="112"/>
                  </a:cubicBezTo>
                  <a:cubicBezTo>
                    <a:pt x="78" y="109"/>
                    <a:pt x="82" y="99"/>
                    <a:pt x="82" y="87"/>
                  </a:cubicBezTo>
                  <a:cubicBezTo>
                    <a:pt x="82" y="63"/>
                    <a:pt x="65" y="34"/>
                    <a:pt x="44" y="22"/>
                  </a:cubicBezTo>
                  <a:cubicBezTo>
                    <a:pt x="24" y="10"/>
                    <a:pt x="7" y="19"/>
                    <a:pt x="7" y="43"/>
                  </a:cubicBezTo>
                  <a:cubicBezTo>
                    <a:pt x="7" y="56"/>
                    <a:pt x="11" y="70"/>
                    <a:pt x="19" y="83"/>
                  </a:cubicBezTo>
                  <a:cubicBezTo>
                    <a:pt x="25" y="93"/>
                    <a:pt x="28" y="101"/>
                    <a:pt x="28" y="107"/>
                  </a:cubicBez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8" name="Freeform 252">
              <a:extLst>
                <a:ext uri="{FF2B5EF4-FFF2-40B4-BE49-F238E27FC236}">
                  <a16:creationId xmlns:a16="http://schemas.microsoft.com/office/drawing/2014/main" id="{81B7C7D0-71CC-3549-9D94-B6F77813A520}"/>
                </a:ext>
              </a:extLst>
            </p:cNvPr>
            <p:cNvSpPr>
              <a:spLocks/>
            </p:cNvSpPr>
            <p:nvPr/>
          </p:nvSpPr>
          <p:spPr bwMode="auto">
            <a:xfrm>
              <a:off x="18590649" y="7200848"/>
              <a:ext cx="77788" cy="163513"/>
            </a:xfrm>
            <a:custGeom>
              <a:avLst/>
              <a:gdLst>
                <a:gd name="T0" fmla="*/ 23 w 28"/>
                <a:gd name="T1" fmla="*/ 59 h 59"/>
                <a:gd name="T2" fmla="*/ 16 w 28"/>
                <a:gd name="T3" fmla="*/ 55 h 59"/>
                <a:gd name="T4" fmla="*/ 21 w 28"/>
                <a:gd name="T5" fmla="*/ 22 h 59"/>
                <a:gd name="T6" fmla="*/ 20 w 28"/>
                <a:gd name="T7" fmla="*/ 22 h 59"/>
                <a:gd name="T8" fmla="*/ 14 w 28"/>
                <a:gd name="T9" fmla="*/ 17 h 59"/>
                <a:gd name="T10" fmla="*/ 11 w 28"/>
                <a:gd name="T11" fmla="*/ 16 h 59"/>
                <a:gd name="T12" fmla="*/ 8 w 28"/>
                <a:gd name="T13" fmla="*/ 15 h 59"/>
                <a:gd name="T14" fmla="*/ 12 w 28"/>
                <a:gd name="T15" fmla="*/ 52 h 59"/>
                <a:gd name="T16" fmla="*/ 6 w 28"/>
                <a:gd name="T17" fmla="*/ 50 h 59"/>
                <a:gd name="T18" fmla="*/ 1 w 28"/>
                <a:gd name="T19" fmla="*/ 3 h 59"/>
                <a:gd name="T20" fmla="*/ 3 w 28"/>
                <a:gd name="T21" fmla="*/ 1 h 59"/>
                <a:gd name="T22" fmla="*/ 6 w 28"/>
                <a:gd name="T23" fmla="*/ 5 h 59"/>
                <a:gd name="T24" fmla="*/ 9 w 28"/>
                <a:gd name="T25" fmla="*/ 8 h 59"/>
                <a:gd name="T26" fmla="*/ 12 w 28"/>
                <a:gd name="T27" fmla="*/ 8 h 59"/>
                <a:gd name="T28" fmla="*/ 14 w 28"/>
                <a:gd name="T29" fmla="*/ 7 h 59"/>
                <a:gd name="T30" fmla="*/ 17 w 28"/>
                <a:gd name="T31" fmla="*/ 11 h 59"/>
                <a:gd name="T32" fmla="*/ 19 w 28"/>
                <a:gd name="T33" fmla="*/ 14 h 59"/>
                <a:gd name="T34" fmla="*/ 22 w 28"/>
                <a:gd name="T35" fmla="*/ 13 h 59"/>
                <a:gd name="T36" fmla="*/ 26 w 28"/>
                <a:gd name="T37" fmla="*/ 14 h 59"/>
                <a:gd name="T38" fmla="*/ 28 w 28"/>
                <a:gd name="T39" fmla="*/ 19 h 59"/>
                <a:gd name="T40" fmla="*/ 23 w 28"/>
                <a:gd name="T41"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 h="59">
                  <a:moveTo>
                    <a:pt x="23" y="59"/>
                  </a:moveTo>
                  <a:cubicBezTo>
                    <a:pt x="16" y="55"/>
                    <a:pt x="16" y="55"/>
                    <a:pt x="16" y="55"/>
                  </a:cubicBezTo>
                  <a:cubicBezTo>
                    <a:pt x="21" y="22"/>
                    <a:pt x="21" y="22"/>
                    <a:pt x="21" y="22"/>
                  </a:cubicBezTo>
                  <a:cubicBezTo>
                    <a:pt x="20" y="22"/>
                    <a:pt x="20" y="22"/>
                    <a:pt x="20" y="22"/>
                  </a:cubicBezTo>
                  <a:cubicBezTo>
                    <a:pt x="18" y="21"/>
                    <a:pt x="16" y="19"/>
                    <a:pt x="14" y="17"/>
                  </a:cubicBezTo>
                  <a:cubicBezTo>
                    <a:pt x="13" y="17"/>
                    <a:pt x="12" y="17"/>
                    <a:pt x="11" y="16"/>
                  </a:cubicBezTo>
                  <a:cubicBezTo>
                    <a:pt x="10" y="16"/>
                    <a:pt x="9" y="15"/>
                    <a:pt x="8" y="15"/>
                  </a:cubicBezTo>
                  <a:cubicBezTo>
                    <a:pt x="12" y="52"/>
                    <a:pt x="12" y="52"/>
                    <a:pt x="12" y="52"/>
                  </a:cubicBezTo>
                  <a:cubicBezTo>
                    <a:pt x="6" y="50"/>
                    <a:pt x="6" y="50"/>
                    <a:pt x="6" y="50"/>
                  </a:cubicBezTo>
                  <a:cubicBezTo>
                    <a:pt x="1" y="3"/>
                    <a:pt x="1" y="3"/>
                    <a:pt x="1" y="3"/>
                  </a:cubicBezTo>
                  <a:cubicBezTo>
                    <a:pt x="0" y="2"/>
                    <a:pt x="1" y="0"/>
                    <a:pt x="3" y="1"/>
                  </a:cubicBezTo>
                  <a:cubicBezTo>
                    <a:pt x="4" y="1"/>
                    <a:pt x="6" y="3"/>
                    <a:pt x="6" y="5"/>
                  </a:cubicBezTo>
                  <a:cubicBezTo>
                    <a:pt x="6" y="5"/>
                    <a:pt x="8" y="8"/>
                    <a:pt x="9" y="8"/>
                  </a:cubicBezTo>
                  <a:cubicBezTo>
                    <a:pt x="11" y="9"/>
                    <a:pt x="12" y="8"/>
                    <a:pt x="12" y="8"/>
                  </a:cubicBezTo>
                  <a:cubicBezTo>
                    <a:pt x="12" y="7"/>
                    <a:pt x="13" y="6"/>
                    <a:pt x="14" y="7"/>
                  </a:cubicBezTo>
                  <a:cubicBezTo>
                    <a:pt x="16" y="8"/>
                    <a:pt x="17" y="10"/>
                    <a:pt x="17" y="11"/>
                  </a:cubicBezTo>
                  <a:cubicBezTo>
                    <a:pt x="18" y="12"/>
                    <a:pt x="18" y="14"/>
                    <a:pt x="19" y="14"/>
                  </a:cubicBezTo>
                  <a:cubicBezTo>
                    <a:pt x="20" y="15"/>
                    <a:pt x="22" y="14"/>
                    <a:pt x="22" y="13"/>
                  </a:cubicBezTo>
                  <a:cubicBezTo>
                    <a:pt x="23" y="12"/>
                    <a:pt x="25" y="13"/>
                    <a:pt x="26" y="14"/>
                  </a:cubicBezTo>
                  <a:cubicBezTo>
                    <a:pt x="27" y="16"/>
                    <a:pt x="28" y="18"/>
                    <a:pt x="28" y="19"/>
                  </a:cubicBezTo>
                  <a:lnTo>
                    <a:pt x="23" y="59"/>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9" name="Freeform 253">
              <a:extLst>
                <a:ext uri="{FF2B5EF4-FFF2-40B4-BE49-F238E27FC236}">
                  <a16:creationId xmlns:a16="http://schemas.microsoft.com/office/drawing/2014/main" id="{6234FD30-82C1-FA49-9971-0EB2153C8CB1}"/>
                </a:ext>
              </a:extLst>
            </p:cNvPr>
            <p:cNvSpPr>
              <a:spLocks/>
            </p:cNvSpPr>
            <p:nvPr/>
          </p:nvSpPr>
          <p:spPr bwMode="auto">
            <a:xfrm>
              <a:off x="18638274" y="7115123"/>
              <a:ext cx="71438" cy="112713"/>
            </a:xfrm>
            <a:custGeom>
              <a:avLst/>
              <a:gdLst>
                <a:gd name="T0" fmla="*/ 23 w 26"/>
                <a:gd name="T1" fmla="*/ 40 h 41"/>
                <a:gd name="T2" fmla="*/ 20 w 26"/>
                <a:gd name="T3" fmla="*/ 36 h 41"/>
                <a:gd name="T4" fmla="*/ 2 w 26"/>
                <a:gd name="T5" fmla="*/ 8 h 41"/>
                <a:gd name="T6" fmla="*/ 0 w 26"/>
                <a:gd name="T7" fmla="*/ 2 h 41"/>
                <a:gd name="T8" fmla="*/ 4 w 26"/>
                <a:gd name="T9" fmla="*/ 2 h 41"/>
                <a:gd name="T10" fmla="*/ 26 w 26"/>
                <a:gd name="T11" fmla="*/ 37 h 41"/>
                <a:gd name="T12" fmla="*/ 24 w 26"/>
                <a:gd name="T13" fmla="*/ 40 h 41"/>
                <a:gd name="T14" fmla="*/ 23 w 26"/>
                <a:gd name="T15" fmla="*/ 40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41">
                  <a:moveTo>
                    <a:pt x="23" y="40"/>
                  </a:moveTo>
                  <a:cubicBezTo>
                    <a:pt x="22" y="39"/>
                    <a:pt x="20" y="37"/>
                    <a:pt x="20" y="36"/>
                  </a:cubicBezTo>
                  <a:cubicBezTo>
                    <a:pt x="18" y="25"/>
                    <a:pt x="12" y="16"/>
                    <a:pt x="2" y="8"/>
                  </a:cubicBezTo>
                  <a:cubicBezTo>
                    <a:pt x="1" y="6"/>
                    <a:pt x="0" y="4"/>
                    <a:pt x="0" y="2"/>
                  </a:cubicBezTo>
                  <a:cubicBezTo>
                    <a:pt x="0" y="1"/>
                    <a:pt x="2" y="0"/>
                    <a:pt x="4" y="2"/>
                  </a:cubicBezTo>
                  <a:cubicBezTo>
                    <a:pt x="15" y="12"/>
                    <a:pt x="23" y="24"/>
                    <a:pt x="26" y="37"/>
                  </a:cubicBezTo>
                  <a:cubicBezTo>
                    <a:pt x="26" y="39"/>
                    <a:pt x="26" y="41"/>
                    <a:pt x="24" y="40"/>
                  </a:cubicBezTo>
                  <a:lnTo>
                    <a:pt x="23" y="40"/>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0" name="Freeform 254">
              <a:extLst>
                <a:ext uri="{FF2B5EF4-FFF2-40B4-BE49-F238E27FC236}">
                  <a16:creationId xmlns:a16="http://schemas.microsoft.com/office/drawing/2014/main" id="{6CBC1CA5-547B-4546-9EB1-A9CC093E351D}"/>
                </a:ext>
              </a:extLst>
            </p:cNvPr>
            <p:cNvSpPr>
              <a:spLocks/>
            </p:cNvSpPr>
            <p:nvPr/>
          </p:nvSpPr>
          <p:spPr bwMode="auto">
            <a:xfrm>
              <a:off x="18417612" y="7092898"/>
              <a:ext cx="71438" cy="55563"/>
            </a:xfrm>
            <a:custGeom>
              <a:avLst/>
              <a:gdLst>
                <a:gd name="T0" fmla="*/ 22 w 26"/>
                <a:gd name="T1" fmla="*/ 19 h 20"/>
                <a:gd name="T2" fmla="*/ 3 w 26"/>
                <a:gd name="T3" fmla="*/ 8 h 20"/>
                <a:gd name="T4" fmla="*/ 0 w 26"/>
                <a:gd name="T5" fmla="*/ 2 h 20"/>
                <a:gd name="T6" fmla="*/ 3 w 26"/>
                <a:gd name="T7" fmla="*/ 1 h 20"/>
                <a:gd name="T8" fmla="*/ 22 w 26"/>
                <a:gd name="T9" fmla="*/ 12 h 20"/>
                <a:gd name="T10" fmla="*/ 26 w 26"/>
                <a:gd name="T11" fmla="*/ 17 h 20"/>
                <a:gd name="T12" fmla="*/ 22 w 26"/>
                <a:gd name="T13" fmla="*/ 19 h 20"/>
              </a:gdLst>
              <a:ahLst/>
              <a:cxnLst>
                <a:cxn ang="0">
                  <a:pos x="T0" y="T1"/>
                </a:cxn>
                <a:cxn ang="0">
                  <a:pos x="T2" y="T3"/>
                </a:cxn>
                <a:cxn ang="0">
                  <a:pos x="T4" y="T5"/>
                </a:cxn>
                <a:cxn ang="0">
                  <a:pos x="T6" y="T7"/>
                </a:cxn>
                <a:cxn ang="0">
                  <a:pos x="T8" y="T9"/>
                </a:cxn>
                <a:cxn ang="0">
                  <a:pos x="T10" y="T11"/>
                </a:cxn>
                <a:cxn ang="0">
                  <a:pos x="T12" y="T13"/>
                </a:cxn>
              </a:cxnLst>
              <a:rect l="0" t="0" r="r" b="b"/>
              <a:pathLst>
                <a:path w="26" h="20">
                  <a:moveTo>
                    <a:pt x="22" y="19"/>
                  </a:moveTo>
                  <a:cubicBezTo>
                    <a:pt x="3" y="8"/>
                    <a:pt x="3" y="8"/>
                    <a:pt x="3" y="8"/>
                  </a:cubicBezTo>
                  <a:cubicBezTo>
                    <a:pt x="2" y="7"/>
                    <a:pt x="0" y="4"/>
                    <a:pt x="0" y="2"/>
                  </a:cubicBezTo>
                  <a:cubicBezTo>
                    <a:pt x="0" y="0"/>
                    <a:pt x="2" y="0"/>
                    <a:pt x="3" y="1"/>
                  </a:cubicBezTo>
                  <a:cubicBezTo>
                    <a:pt x="22" y="12"/>
                    <a:pt x="22" y="12"/>
                    <a:pt x="22" y="12"/>
                  </a:cubicBezTo>
                  <a:cubicBezTo>
                    <a:pt x="24" y="13"/>
                    <a:pt x="26" y="15"/>
                    <a:pt x="26" y="17"/>
                  </a:cubicBezTo>
                  <a:cubicBezTo>
                    <a:pt x="26" y="19"/>
                    <a:pt x="24" y="20"/>
                    <a:pt x="22" y="19"/>
                  </a:cubicBez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1" name="Freeform 255">
              <a:extLst>
                <a:ext uri="{FF2B5EF4-FFF2-40B4-BE49-F238E27FC236}">
                  <a16:creationId xmlns:a16="http://schemas.microsoft.com/office/drawing/2014/main" id="{530FB9DA-4575-0742-B715-539733F53DDA}"/>
                </a:ext>
              </a:extLst>
            </p:cNvPr>
            <p:cNvSpPr>
              <a:spLocks/>
            </p:cNvSpPr>
            <p:nvPr/>
          </p:nvSpPr>
          <p:spPr bwMode="auto">
            <a:xfrm>
              <a:off x="18773212" y="7297685"/>
              <a:ext cx="71438" cy="55563"/>
            </a:xfrm>
            <a:custGeom>
              <a:avLst/>
              <a:gdLst>
                <a:gd name="T0" fmla="*/ 23 w 26"/>
                <a:gd name="T1" fmla="*/ 19 h 20"/>
                <a:gd name="T2" fmla="*/ 3 w 26"/>
                <a:gd name="T3" fmla="*/ 8 h 20"/>
                <a:gd name="T4" fmla="*/ 0 w 26"/>
                <a:gd name="T5" fmla="*/ 3 h 20"/>
                <a:gd name="T6" fmla="*/ 3 w 26"/>
                <a:gd name="T7" fmla="*/ 1 h 20"/>
                <a:gd name="T8" fmla="*/ 23 w 26"/>
                <a:gd name="T9" fmla="*/ 12 h 20"/>
                <a:gd name="T10" fmla="*/ 26 w 26"/>
                <a:gd name="T11" fmla="*/ 18 h 20"/>
                <a:gd name="T12" fmla="*/ 23 w 26"/>
                <a:gd name="T13" fmla="*/ 19 h 20"/>
              </a:gdLst>
              <a:ahLst/>
              <a:cxnLst>
                <a:cxn ang="0">
                  <a:pos x="T0" y="T1"/>
                </a:cxn>
                <a:cxn ang="0">
                  <a:pos x="T2" y="T3"/>
                </a:cxn>
                <a:cxn ang="0">
                  <a:pos x="T4" y="T5"/>
                </a:cxn>
                <a:cxn ang="0">
                  <a:pos x="T6" y="T7"/>
                </a:cxn>
                <a:cxn ang="0">
                  <a:pos x="T8" y="T9"/>
                </a:cxn>
                <a:cxn ang="0">
                  <a:pos x="T10" y="T11"/>
                </a:cxn>
                <a:cxn ang="0">
                  <a:pos x="T12" y="T13"/>
                </a:cxn>
              </a:cxnLst>
              <a:rect l="0" t="0" r="r" b="b"/>
              <a:pathLst>
                <a:path w="26" h="20">
                  <a:moveTo>
                    <a:pt x="23" y="19"/>
                  </a:moveTo>
                  <a:cubicBezTo>
                    <a:pt x="3" y="8"/>
                    <a:pt x="3" y="8"/>
                    <a:pt x="3" y="8"/>
                  </a:cubicBezTo>
                  <a:cubicBezTo>
                    <a:pt x="2" y="7"/>
                    <a:pt x="0" y="5"/>
                    <a:pt x="0" y="3"/>
                  </a:cubicBezTo>
                  <a:cubicBezTo>
                    <a:pt x="0" y="1"/>
                    <a:pt x="2" y="0"/>
                    <a:pt x="3" y="1"/>
                  </a:cubicBezTo>
                  <a:cubicBezTo>
                    <a:pt x="23" y="12"/>
                    <a:pt x="23" y="12"/>
                    <a:pt x="23" y="12"/>
                  </a:cubicBezTo>
                  <a:cubicBezTo>
                    <a:pt x="24" y="13"/>
                    <a:pt x="26" y="16"/>
                    <a:pt x="26" y="18"/>
                  </a:cubicBezTo>
                  <a:cubicBezTo>
                    <a:pt x="26" y="20"/>
                    <a:pt x="24" y="20"/>
                    <a:pt x="23" y="19"/>
                  </a:cubicBez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2" name="Freeform 256">
              <a:extLst>
                <a:ext uri="{FF2B5EF4-FFF2-40B4-BE49-F238E27FC236}">
                  <a16:creationId xmlns:a16="http://schemas.microsoft.com/office/drawing/2014/main" id="{66B1A382-CCE0-6C4F-9434-7414C949D280}"/>
                </a:ext>
              </a:extLst>
            </p:cNvPr>
            <p:cNvSpPr>
              <a:spLocks/>
            </p:cNvSpPr>
            <p:nvPr/>
          </p:nvSpPr>
          <p:spPr bwMode="auto">
            <a:xfrm>
              <a:off x="18728762" y="7111948"/>
              <a:ext cx="80963" cy="61913"/>
            </a:xfrm>
            <a:custGeom>
              <a:avLst/>
              <a:gdLst>
                <a:gd name="T0" fmla="*/ 3 w 29"/>
                <a:gd name="T1" fmla="*/ 21 h 22"/>
                <a:gd name="T2" fmla="*/ 1 w 29"/>
                <a:gd name="T3" fmla="*/ 19 h 22"/>
                <a:gd name="T4" fmla="*/ 1 w 29"/>
                <a:gd name="T5" fmla="*/ 14 h 22"/>
                <a:gd name="T6" fmla="*/ 23 w 29"/>
                <a:gd name="T7" fmla="*/ 1 h 22"/>
                <a:gd name="T8" fmla="*/ 28 w 29"/>
                <a:gd name="T9" fmla="*/ 4 h 22"/>
                <a:gd name="T10" fmla="*/ 28 w 29"/>
                <a:gd name="T11" fmla="*/ 9 h 22"/>
                <a:gd name="T12" fmla="*/ 6 w 29"/>
                <a:gd name="T13" fmla="*/ 21 h 22"/>
                <a:gd name="T14" fmla="*/ 3 w 29"/>
                <a:gd name="T15" fmla="*/ 21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22">
                  <a:moveTo>
                    <a:pt x="3" y="21"/>
                  </a:moveTo>
                  <a:cubicBezTo>
                    <a:pt x="3" y="21"/>
                    <a:pt x="2" y="20"/>
                    <a:pt x="1" y="19"/>
                  </a:cubicBezTo>
                  <a:cubicBezTo>
                    <a:pt x="0" y="17"/>
                    <a:pt x="0" y="14"/>
                    <a:pt x="1" y="14"/>
                  </a:cubicBezTo>
                  <a:cubicBezTo>
                    <a:pt x="23" y="1"/>
                    <a:pt x="23" y="1"/>
                    <a:pt x="23" y="1"/>
                  </a:cubicBezTo>
                  <a:cubicBezTo>
                    <a:pt x="25" y="0"/>
                    <a:pt x="26" y="1"/>
                    <a:pt x="28" y="4"/>
                  </a:cubicBezTo>
                  <a:cubicBezTo>
                    <a:pt x="29" y="6"/>
                    <a:pt x="29" y="8"/>
                    <a:pt x="28" y="9"/>
                  </a:cubicBezTo>
                  <a:cubicBezTo>
                    <a:pt x="6" y="21"/>
                    <a:pt x="6" y="21"/>
                    <a:pt x="6" y="21"/>
                  </a:cubicBezTo>
                  <a:cubicBezTo>
                    <a:pt x="5" y="22"/>
                    <a:pt x="4" y="22"/>
                    <a:pt x="3" y="21"/>
                  </a:cubicBez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3" name="Freeform 257">
              <a:extLst>
                <a:ext uri="{FF2B5EF4-FFF2-40B4-BE49-F238E27FC236}">
                  <a16:creationId xmlns:a16="http://schemas.microsoft.com/office/drawing/2014/main" id="{932F08CD-2984-0445-8F00-F4686E0303F3}"/>
                </a:ext>
              </a:extLst>
            </p:cNvPr>
            <p:cNvSpPr>
              <a:spLocks/>
            </p:cNvSpPr>
            <p:nvPr/>
          </p:nvSpPr>
          <p:spPr bwMode="auto">
            <a:xfrm>
              <a:off x="18620812" y="6973835"/>
              <a:ext cx="19050" cy="85725"/>
            </a:xfrm>
            <a:custGeom>
              <a:avLst/>
              <a:gdLst>
                <a:gd name="T0" fmla="*/ 3 w 7"/>
                <a:gd name="T1" fmla="*/ 30 h 31"/>
                <a:gd name="T2" fmla="*/ 0 w 7"/>
                <a:gd name="T3" fmla="*/ 25 h 31"/>
                <a:gd name="T4" fmla="*/ 0 w 7"/>
                <a:gd name="T5" fmla="*/ 3 h 31"/>
                <a:gd name="T6" fmla="*/ 3 w 7"/>
                <a:gd name="T7" fmla="*/ 1 h 31"/>
                <a:gd name="T8" fmla="*/ 7 w 7"/>
                <a:gd name="T9" fmla="*/ 6 h 31"/>
                <a:gd name="T10" fmla="*/ 7 w 7"/>
                <a:gd name="T11" fmla="*/ 28 h 31"/>
                <a:gd name="T12" fmla="*/ 3 w 7"/>
                <a:gd name="T13" fmla="*/ 30 h 31"/>
              </a:gdLst>
              <a:ahLst/>
              <a:cxnLst>
                <a:cxn ang="0">
                  <a:pos x="T0" y="T1"/>
                </a:cxn>
                <a:cxn ang="0">
                  <a:pos x="T2" y="T3"/>
                </a:cxn>
                <a:cxn ang="0">
                  <a:pos x="T4" y="T5"/>
                </a:cxn>
                <a:cxn ang="0">
                  <a:pos x="T6" y="T7"/>
                </a:cxn>
                <a:cxn ang="0">
                  <a:pos x="T8" y="T9"/>
                </a:cxn>
                <a:cxn ang="0">
                  <a:pos x="T10" y="T11"/>
                </a:cxn>
                <a:cxn ang="0">
                  <a:pos x="T12" y="T13"/>
                </a:cxn>
              </a:cxnLst>
              <a:rect l="0" t="0" r="r" b="b"/>
              <a:pathLst>
                <a:path w="7" h="31">
                  <a:moveTo>
                    <a:pt x="3" y="30"/>
                  </a:moveTo>
                  <a:cubicBezTo>
                    <a:pt x="2" y="29"/>
                    <a:pt x="0" y="27"/>
                    <a:pt x="0" y="25"/>
                  </a:cubicBezTo>
                  <a:cubicBezTo>
                    <a:pt x="0" y="3"/>
                    <a:pt x="0" y="3"/>
                    <a:pt x="0" y="3"/>
                  </a:cubicBezTo>
                  <a:cubicBezTo>
                    <a:pt x="0" y="1"/>
                    <a:pt x="2" y="0"/>
                    <a:pt x="3" y="1"/>
                  </a:cubicBezTo>
                  <a:cubicBezTo>
                    <a:pt x="5" y="2"/>
                    <a:pt x="7" y="4"/>
                    <a:pt x="7" y="6"/>
                  </a:cubicBezTo>
                  <a:cubicBezTo>
                    <a:pt x="7" y="28"/>
                    <a:pt x="7" y="28"/>
                    <a:pt x="7" y="28"/>
                  </a:cubicBezTo>
                  <a:cubicBezTo>
                    <a:pt x="7" y="30"/>
                    <a:pt x="5" y="31"/>
                    <a:pt x="3" y="30"/>
                  </a:cubicBez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4" name="Freeform 258">
              <a:extLst>
                <a:ext uri="{FF2B5EF4-FFF2-40B4-BE49-F238E27FC236}">
                  <a16:creationId xmlns:a16="http://schemas.microsoft.com/office/drawing/2014/main" id="{F39A9D48-7CA7-8644-B56F-F774C7C7002C}"/>
                </a:ext>
              </a:extLst>
            </p:cNvPr>
            <p:cNvSpPr>
              <a:spLocks/>
            </p:cNvSpPr>
            <p:nvPr/>
          </p:nvSpPr>
          <p:spPr bwMode="auto">
            <a:xfrm>
              <a:off x="18452537" y="6919860"/>
              <a:ext cx="80963" cy="128588"/>
            </a:xfrm>
            <a:custGeom>
              <a:avLst/>
              <a:gdLst>
                <a:gd name="T0" fmla="*/ 26 w 29"/>
                <a:gd name="T1" fmla="*/ 46 h 47"/>
                <a:gd name="T2" fmla="*/ 23 w 29"/>
                <a:gd name="T3" fmla="*/ 44 h 47"/>
                <a:gd name="T4" fmla="*/ 1 w 29"/>
                <a:gd name="T5" fmla="*/ 6 h 47"/>
                <a:gd name="T6" fmla="*/ 1 w 29"/>
                <a:gd name="T7" fmla="*/ 1 h 47"/>
                <a:gd name="T8" fmla="*/ 6 w 29"/>
                <a:gd name="T9" fmla="*/ 3 h 47"/>
                <a:gd name="T10" fmla="*/ 28 w 29"/>
                <a:gd name="T11" fmla="*/ 41 h 47"/>
                <a:gd name="T12" fmla="*/ 28 w 29"/>
                <a:gd name="T13" fmla="*/ 47 h 47"/>
                <a:gd name="T14" fmla="*/ 26 w 29"/>
                <a:gd name="T15" fmla="*/ 46 h 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47">
                  <a:moveTo>
                    <a:pt x="26" y="46"/>
                  </a:moveTo>
                  <a:cubicBezTo>
                    <a:pt x="25" y="46"/>
                    <a:pt x="24" y="45"/>
                    <a:pt x="23" y="44"/>
                  </a:cubicBezTo>
                  <a:cubicBezTo>
                    <a:pt x="1" y="6"/>
                    <a:pt x="1" y="6"/>
                    <a:pt x="1" y="6"/>
                  </a:cubicBezTo>
                  <a:cubicBezTo>
                    <a:pt x="0" y="3"/>
                    <a:pt x="0" y="1"/>
                    <a:pt x="1" y="1"/>
                  </a:cubicBezTo>
                  <a:cubicBezTo>
                    <a:pt x="2" y="0"/>
                    <a:pt x="4" y="1"/>
                    <a:pt x="6" y="3"/>
                  </a:cubicBezTo>
                  <a:cubicBezTo>
                    <a:pt x="28" y="41"/>
                    <a:pt x="28" y="41"/>
                    <a:pt x="28" y="41"/>
                  </a:cubicBezTo>
                  <a:cubicBezTo>
                    <a:pt x="29" y="44"/>
                    <a:pt x="29" y="46"/>
                    <a:pt x="28" y="47"/>
                  </a:cubicBezTo>
                  <a:cubicBezTo>
                    <a:pt x="27" y="47"/>
                    <a:pt x="26" y="47"/>
                    <a:pt x="26" y="46"/>
                  </a:cubicBez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65" name="Group 564">
            <a:extLst>
              <a:ext uri="{FF2B5EF4-FFF2-40B4-BE49-F238E27FC236}">
                <a16:creationId xmlns:a16="http://schemas.microsoft.com/office/drawing/2014/main" id="{A6E50E9A-708E-DC44-84EE-7CE4D4F0E6BD}"/>
              </a:ext>
            </a:extLst>
          </p:cNvPr>
          <p:cNvGrpSpPr/>
          <p:nvPr/>
        </p:nvGrpSpPr>
        <p:grpSpPr>
          <a:xfrm>
            <a:off x="14178459" y="8393522"/>
            <a:ext cx="314853" cy="387655"/>
            <a:chOff x="14082149" y="9774185"/>
            <a:chExt cx="411163" cy="577851"/>
          </a:xfrm>
        </p:grpSpPr>
        <p:sp>
          <p:nvSpPr>
            <p:cNvPr id="566" name="Freeform 259">
              <a:extLst>
                <a:ext uri="{FF2B5EF4-FFF2-40B4-BE49-F238E27FC236}">
                  <a16:creationId xmlns:a16="http://schemas.microsoft.com/office/drawing/2014/main" id="{FE76983C-4E84-5F4F-A26F-10E0F4D97F5F}"/>
                </a:ext>
              </a:extLst>
            </p:cNvPr>
            <p:cNvSpPr>
              <a:spLocks/>
            </p:cNvSpPr>
            <p:nvPr/>
          </p:nvSpPr>
          <p:spPr bwMode="auto">
            <a:xfrm>
              <a:off x="14148824" y="9774185"/>
              <a:ext cx="344488" cy="563563"/>
            </a:xfrm>
            <a:custGeom>
              <a:avLst/>
              <a:gdLst>
                <a:gd name="T0" fmla="*/ 101 w 125"/>
                <a:gd name="T1" fmla="*/ 196 h 204"/>
                <a:gd name="T2" fmla="*/ 25 w 125"/>
                <a:gd name="T3" fmla="*/ 152 h 204"/>
                <a:gd name="T4" fmla="*/ 0 w 125"/>
                <a:gd name="T5" fmla="*/ 106 h 204"/>
                <a:gd name="T6" fmla="*/ 0 w 125"/>
                <a:gd name="T7" fmla="*/ 26 h 204"/>
                <a:gd name="T8" fmla="*/ 25 w 125"/>
                <a:gd name="T9" fmla="*/ 8 h 204"/>
                <a:gd name="T10" fmla="*/ 101 w 125"/>
                <a:gd name="T11" fmla="*/ 52 h 204"/>
                <a:gd name="T12" fmla="*/ 125 w 125"/>
                <a:gd name="T13" fmla="*/ 98 h 204"/>
                <a:gd name="T14" fmla="*/ 125 w 125"/>
                <a:gd name="T15" fmla="*/ 178 h 204"/>
                <a:gd name="T16" fmla="*/ 101 w 125"/>
                <a:gd name="T17" fmla="*/ 196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5" h="204">
                  <a:moveTo>
                    <a:pt x="101" y="196"/>
                  </a:moveTo>
                  <a:cubicBezTo>
                    <a:pt x="25" y="152"/>
                    <a:pt x="25" y="152"/>
                    <a:pt x="25" y="152"/>
                  </a:cubicBezTo>
                  <a:cubicBezTo>
                    <a:pt x="11" y="144"/>
                    <a:pt x="0" y="124"/>
                    <a:pt x="0" y="106"/>
                  </a:cubicBezTo>
                  <a:cubicBezTo>
                    <a:pt x="0" y="26"/>
                    <a:pt x="0" y="26"/>
                    <a:pt x="0" y="26"/>
                  </a:cubicBezTo>
                  <a:cubicBezTo>
                    <a:pt x="0" y="8"/>
                    <a:pt x="11" y="0"/>
                    <a:pt x="25" y="8"/>
                  </a:cubicBezTo>
                  <a:cubicBezTo>
                    <a:pt x="101" y="52"/>
                    <a:pt x="101" y="52"/>
                    <a:pt x="101" y="52"/>
                  </a:cubicBezTo>
                  <a:cubicBezTo>
                    <a:pt x="114" y="60"/>
                    <a:pt x="125" y="80"/>
                    <a:pt x="125" y="98"/>
                  </a:cubicBezTo>
                  <a:cubicBezTo>
                    <a:pt x="125" y="178"/>
                    <a:pt x="125" y="178"/>
                    <a:pt x="125" y="178"/>
                  </a:cubicBezTo>
                  <a:cubicBezTo>
                    <a:pt x="125" y="196"/>
                    <a:pt x="114" y="204"/>
                    <a:pt x="101" y="196"/>
                  </a:cubicBezTo>
                  <a:close/>
                </a:path>
              </a:pathLst>
            </a:custGeom>
            <a:solidFill>
              <a:srgbClr val="DBE3F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7" name="Freeform 260">
              <a:extLst>
                <a:ext uri="{FF2B5EF4-FFF2-40B4-BE49-F238E27FC236}">
                  <a16:creationId xmlns:a16="http://schemas.microsoft.com/office/drawing/2014/main" id="{02883CB9-4A4C-944F-88E5-B0E7DCC9ED97}"/>
                </a:ext>
              </a:extLst>
            </p:cNvPr>
            <p:cNvSpPr>
              <a:spLocks/>
            </p:cNvSpPr>
            <p:nvPr/>
          </p:nvSpPr>
          <p:spPr bwMode="auto">
            <a:xfrm>
              <a:off x="14082149" y="9788473"/>
              <a:ext cx="344488" cy="563563"/>
            </a:xfrm>
            <a:custGeom>
              <a:avLst/>
              <a:gdLst>
                <a:gd name="T0" fmla="*/ 101 w 125"/>
                <a:gd name="T1" fmla="*/ 196 h 204"/>
                <a:gd name="T2" fmla="*/ 25 w 125"/>
                <a:gd name="T3" fmla="*/ 152 h 204"/>
                <a:gd name="T4" fmla="*/ 0 w 125"/>
                <a:gd name="T5" fmla="*/ 106 h 204"/>
                <a:gd name="T6" fmla="*/ 0 w 125"/>
                <a:gd name="T7" fmla="*/ 26 h 204"/>
                <a:gd name="T8" fmla="*/ 25 w 125"/>
                <a:gd name="T9" fmla="*/ 8 h 204"/>
                <a:gd name="T10" fmla="*/ 101 w 125"/>
                <a:gd name="T11" fmla="*/ 52 h 204"/>
                <a:gd name="T12" fmla="*/ 125 w 125"/>
                <a:gd name="T13" fmla="*/ 98 h 204"/>
                <a:gd name="T14" fmla="*/ 125 w 125"/>
                <a:gd name="T15" fmla="*/ 178 h 204"/>
                <a:gd name="T16" fmla="*/ 101 w 125"/>
                <a:gd name="T17" fmla="*/ 196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5" h="204">
                  <a:moveTo>
                    <a:pt x="101" y="196"/>
                  </a:moveTo>
                  <a:cubicBezTo>
                    <a:pt x="25" y="152"/>
                    <a:pt x="25" y="152"/>
                    <a:pt x="25" y="152"/>
                  </a:cubicBezTo>
                  <a:cubicBezTo>
                    <a:pt x="11" y="144"/>
                    <a:pt x="0" y="124"/>
                    <a:pt x="0" y="106"/>
                  </a:cubicBezTo>
                  <a:cubicBezTo>
                    <a:pt x="0" y="26"/>
                    <a:pt x="0" y="26"/>
                    <a:pt x="0" y="26"/>
                  </a:cubicBezTo>
                  <a:cubicBezTo>
                    <a:pt x="0" y="8"/>
                    <a:pt x="11" y="0"/>
                    <a:pt x="25" y="8"/>
                  </a:cubicBezTo>
                  <a:cubicBezTo>
                    <a:pt x="101" y="52"/>
                    <a:pt x="101" y="52"/>
                    <a:pt x="101" y="52"/>
                  </a:cubicBezTo>
                  <a:cubicBezTo>
                    <a:pt x="114" y="60"/>
                    <a:pt x="125" y="80"/>
                    <a:pt x="125" y="98"/>
                  </a:cubicBezTo>
                  <a:cubicBezTo>
                    <a:pt x="125" y="178"/>
                    <a:pt x="125" y="178"/>
                    <a:pt x="125" y="178"/>
                  </a:cubicBezTo>
                  <a:cubicBezTo>
                    <a:pt x="125" y="196"/>
                    <a:pt x="114" y="204"/>
                    <a:pt x="101" y="196"/>
                  </a:cubicBezTo>
                  <a:close/>
                </a:path>
              </a:pathLst>
            </a:custGeom>
            <a:solidFill>
              <a:srgbClr val="B0C0D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8" name="Freeform 261">
              <a:extLst>
                <a:ext uri="{FF2B5EF4-FFF2-40B4-BE49-F238E27FC236}">
                  <a16:creationId xmlns:a16="http://schemas.microsoft.com/office/drawing/2014/main" id="{0C64E344-B67E-EC46-8F04-EB576105291E}"/>
                </a:ext>
              </a:extLst>
            </p:cNvPr>
            <p:cNvSpPr>
              <a:spLocks noEditPoints="1"/>
            </p:cNvSpPr>
            <p:nvPr/>
          </p:nvSpPr>
          <p:spPr bwMode="auto">
            <a:xfrm>
              <a:off x="14150412" y="9874198"/>
              <a:ext cx="25400" cy="36513"/>
            </a:xfrm>
            <a:custGeom>
              <a:avLst/>
              <a:gdLst>
                <a:gd name="T0" fmla="*/ 4 w 9"/>
                <a:gd name="T1" fmla="*/ 11 h 13"/>
                <a:gd name="T2" fmla="*/ 0 w 9"/>
                <a:gd name="T3" fmla="*/ 4 h 13"/>
                <a:gd name="T4" fmla="*/ 4 w 9"/>
                <a:gd name="T5" fmla="*/ 2 h 13"/>
                <a:gd name="T6" fmla="*/ 9 w 9"/>
                <a:gd name="T7" fmla="*/ 9 h 13"/>
                <a:gd name="T8" fmla="*/ 4 w 9"/>
                <a:gd name="T9" fmla="*/ 11 h 13"/>
                <a:gd name="T10" fmla="*/ 4 w 9"/>
                <a:gd name="T11" fmla="*/ 4 h 13"/>
                <a:gd name="T12" fmla="*/ 3 w 9"/>
                <a:gd name="T13" fmla="*/ 5 h 13"/>
                <a:gd name="T14" fmla="*/ 4 w 9"/>
                <a:gd name="T15" fmla="*/ 9 h 13"/>
                <a:gd name="T16" fmla="*/ 6 w 9"/>
                <a:gd name="T17" fmla="*/ 8 h 13"/>
                <a:gd name="T18" fmla="*/ 4 w 9"/>
                <a:gd name="T19" fmla="*/ 4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4" y="11"/>
                  </a:moveTo>
                  <a:cubicBezTo>
                    <a:pt x="2" y="10"/>
                    <a:pt x="0" y="7"/>
                    <a:pt x="0" y="4"/>
                  </a:cubicBezTo>
                  <a:cubicBezTo>
                    <a:pt x="0" y="1"/>
                    <a:pt x="2" y="0"/>
                    <a:pt x="4" y="2"/>
                  </a:cubicBezTo>
                  <a:cubicBezTo>
                    <a:pt x="7" y="3"/>
                    <a:pt x="9" y="6"/>
                    <a:pt x="9" y="9"/>
                  </a:cubicBezTo>
                  <a:cubicBezTo>
                    <a:pt x="9" y="12"/>
                    <a:pt x="7" y="13"/>
                    <a:pt x="4" y="11"/>
                  </a:cubicBezTo>
                  <a:close/>
                  <a:moveTo>
                    <a:pt x="4" y="4"/>
                  </a:moveTo>
                  <a:cubicBezTo>
                    <a:pt x="3" y="4"/>
                    <a:pt x="3" y="4"/>
                    <a:pt x="3" y="5"/>
                  </a:cubicBezTo>
                  <a:cubicBezTo>
                    <a:pt x="3" y="7"/>
                    <a:pt x="3" y="8"/>
                    <a:pt x="4" y="9"/>
                  </a:cubicBezTo>
                  <a:cubicBezTo>
                    <a:pt x="5" y="9"/>
                    <a:pt x="6" y="9"/>
                    <a:pt x="6" y="8"/>
                  </a:cubicBezTo>
                  <a:cubicBezTo>
                    <a:pt x="6" y="6"/>
                    <a:pt x="5" y="5"/>
                    <a:pt x="4" y="4"/>
                  </a:cubicBez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9" name="Freeform 262">
              <a:extLst>
                <a:ext uri="{FF2B5EF4-FFF2-40B4-BE49-F238E27FC236}">
                  <a16:creationId xmlns:a16="http://schemas.microsoft.com/office/drawing/2014/main" id="{4D7BA092-42A6-FE4E-8BAF-9FF1266586F4}"/>
                </a:ext>
              </a:extLst>
            </p:cNvPr>
            <p:cNvSpPr>
              <a:spLocks noEditPoints="1"/>
            </p:cNvSpPr>
            <p:nvPr/>
          </p:nvSpPr>
          <p:spPr bwMode="auto">
            <a:xfrm>
              <a:off x="14325037" y="9978973"/>
              <a:ext cx="33338" cy="49213"/>
            </a:xfrm>
            <a:custGeom>
              <a:avLst/>
              <a:gdLst>
                <a:gd name="T0" fmla="*/ 6 w 12"/>
                <a:gd name="T1" fmla="*/ 16 h 18"/>
                <a:gd name="T2" fmla="*/ 0 w 12"/>
                <a:gd name="T3" fmla="*/ 6 h 18"/>
                <a:gd name="T4" fmla="*/ 6 w 12"/>
                <a:gd name="T5" fmla="*/ 2 h 18"/>
                <a:gd name="T6" fmla="*/ 12 w 12"/>
                <a:gd name="T7" fmla="*/ 13 h 18"/>
                <a:gd name="T8" fmla="*/ 6 w 12"/>
                <a:gd name="T9" fmla="*/ 16 h 18"/>
                <a:gd name="T10" fmla="*/ 6 w 12"/>
                <a:gd name="T11" fmla="*/ 5 h 18"/>
                <a:gd name="T12" fmla="*/ 2 w 12"/>
                <a:gd name="T13" fmla="*/ 7 h 18"/>
                <a:gd name="T14" fmla="*/ 6 w 12"/>
                <a:gd name="T15" fmla="*/ 13 h 18"/>
                <a:gd name="T16" fmla="*/ 9 w 12"/>
                <a:gd name="T17" fmla="*/ 11 h 18"/>
                <a:gd name="T18" fmla="*/ 6 w 12"/>
                <a:gd name="T19" fmla="*/ 5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 h="18">
                  <a:moveTo>
                    <a:pt x="6" y="16"/>
                  </a:moveTo>
                  <a:cubicBezTo>
                    <a:pt x="2" y="14"/>
                    <a:pt x="0" y="9"/>
                    <a:pt x="0" y="6"/>
                  </a:cubicBezTo>
                  <a:cubicBezTo>
                    <a:pt x="0" y="2"/>
                    <a:pt x="2" y="0"/>
                    <a:pt x="6" y="2"/>
                  </a:cubicBezTo>
                  <a:cubicBezTo>
                    <a:pt x="9" y="4"/>
                    <a:pt x="12" y="9"/>
                    <a:pt x="12" y="13"/>
                  </a:cubicBezTo>
                  <a:cubicBezTo>
                    <a:pt x="12" y="16"/>
                    <a:pt x="9" y="18"/>
                    <a:pt x="6" y="16"/>
                  </a:cubicBezTo>
                  <a:close/>
                  <a:moveTo>
                    <a:pt x="6" y="5"/>
                  </a:moveTo>
                  <a:cubicBezTo>
                    <a:pt x="4" y="4"/>
                    <a:pt x="2" y="5"/>
                    <a:pt x="2" y="7"/>
                  </a:cubicBezTo>
                  <a:cubicBezTo>
                    <a:pt x="2" y="9"/>
                    <a:pt x="4" y="12"/>
                    <a:pt x="6" y="13"/>
                  </a:cubicBezTo>
                  <a:cubicBezTo>
                    <a:pt x="8" y="14"/>
                    <a:pt x="9" y="13"/>
                    <a:pt x="9" y="11"/>
                  </a:cubicBezTo>
                  <a:cubicBezTo>
                    <a:pt x="9" y="9"/>
                    <a:pt x="8" y="6"/>
                    <a:pt x="6" y="5"/>
                  </a:cubicBez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0" name="Freeform 263">
              <a:extLst>
                <a:ext uri="{FF2B5EF4-FFF2-40B4-BE49-F238E27FC236}">
                  <a16:creationId xmlns:a16="http://schemas.microsoft.com/office/drawing/2014/main" id="{A63FA79E-7790-5D42-9210-1B85903548A1}"/>
                </a:ext>
              </a:extLst>
            </p:cNvPr>
            <p:cNvSpPr>
              <a:spLocks/>
            </p:cNvSpPr>
            <p:nvPr/>
          </p:nvSpPr>
          <p:spPr bwMode="auto">
            <a:xfrm>
              <a:off x="14250424" y="9918648"/>
              <a:ext cx="19050" cy="15875"/>
            </a:xfrm>
            <a:custGeom>
              <a:avLst/>
              <a:gdLst>
                <a:gd name="T0" fmla="*/ 1 w 7"/>
                <a:gd name="T1" fmla="*/ 5 h 6"/>
                <a:gd name="T2" fmla="*/ 0 w 7"/>
                <a:gd name="T3" fmla="*/ 5 h 6"/>
                <a:gd name="T4" fmla="*/ 0 w 7"/>
                <a:gd name="T5" fmla="*/ 2 h 6"/>
                <a:gd name="T6" fmla="*/ 5 w 7"/>
                <a:gd name="T7" fmla="*/ 0 h 6"/>
                <a:gd name="T8" fmla="*/ 7 w 7"/>
                <a:gd name="T9" fmla="*/ 1 h 6"/>
                <a:gd name="T10" fmla="*/ 7 w 7"/>
                <a:gd name="T11" fmla="*/ 3 h 6"/>
                <a:gd name="T12" fmla="*/ 2 w 7"/>
                <a:gd name="T13" fmla="*/ 6 h 6"/>
                <a:gd name="T14" fmla="*/ 1 w 7"/>
                <a:gd name="T15" fmla="*/ 5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 h="6">
                  <a:moveTo>
                    <a:pt x="1" y="5"/>
                  </a:moveTo>
                  <a:cubicBezTo>
                    <a:pt x="1" y="5"/>
                    <a:pt x="1" y="5"/>
                    <a:pt x="0" y="5"/>
                  </a:cubicBezTo>
                  <a:cubicBezTo>
                    <a:pt x="0" y="4"/>
                    <a:pt x="0" y="3"/>
                    <a:pt x="0" y="2"/>
                  </a:cubicBezTo>
                  <a:cubicBezTo>
                    <a:pt x="5" y="0"/>
                    <a:pt x="5" y="0"/>
                    <a:pt x="5" y="0"/>
                  </a:cubicBezTo>
                  <a:cubicBezTo>
                    <a:pt x="5" y="0"/>
                    <a:pt x="6" y="0"/>
                    <a:pt x="7" y="1"/>
                  </a:cubicBezTo>
                  <a:cubicBezTo>
                    <a:pt x="7" y="2"/>
                    <a:pt x="7" y="3"/>
                    <a:pt x="7" y="3"/>
                  </a:cubicBezTo>
                  <a:cubicBezTo>
                    <a:pt x="2" y="6"/>
                    <a:pt x="2" y="6"/>
                    <a:pt x="2" y="6"/>
                  </a:cubicBezTo>
                  <a:lnTo>
                    <a:pt x="1" y="5"/>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1" name="Freeform 264">
              <a:extLst>
                <a:ext uri="{FF2B5EF4-FFF2-40B4-BE49-F238E27FC236}">
                  <a16:creationId xmlns:a16="http://schemas.microsoft.com/office/drawing/2014/main" id="{027050DB-88E6-7D49-BB16-28F4C0138D9E}"/>
                </a:ext>
              </a:extLst>
            </p:cNvPr>
            <p:cNvSpPr>
              <a:spLocks/>
            </p:cNvSpPr>
            <p:nvPr/>
          </p:nvSpPr>
          <p:spPr bwMode="auto">
            <a:xfrm>
              <a:off x="14250424" y="9910710"/>
              <a:ext cx="19050" cy="30163"/>
            </a:xfrm>
            <a:custGeom>
              <a:avLst/>
              <a:gdLst>
                <a:gd name="T0" fmla="*/ 6 w 7"/>
                <a:gd name="T1" fmla="*/ 11 h 11"/>
                <a:gd name="T2" fmla="*/ 5 w 7"/>
                <a:gd name="T3" fmla="*/ 10 h 11"/>
                <a:gd name="T4" fmla="*/ 0 w 7"/>
                <a:gd name="T5" fmla="*/ 2 h 11"/>
                <a:gd name="T6" fmla="*/ 0 w 7"/>
                <a:gd name="T7" fmla="*/ 0 h 11"/>
                <a:gd name="T8" fmla="*/ 2 w 7"/>
                <a:gd name="T9" fmla="*/ 1 h 11"/>
                <a:gd name="T10" fmla="*/ 7 w 7"/>
                <a:gd name="T11" fmla="*/ 9 h 11"/>
                <a:gd name="T12" fmla="*/ 7 w 7"/>
                <a:gd name="T13" fmla="*/ 11 h 11"/>
                <a:gd name="T14" fmla="*/ 6 w 7"/>
                <a:gd name="T15" fmla="*/ 11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 h="11">
                  <a:moveTo>
                    <a:pt x="6" y="11"/>
                  </a:moveTo>
                  <a:cubicBezTo>
                    <a:pt x="6" y="11"/>
                    <a:pt x="5" y="11"/>
                    <a:pt x="5" y="10"/>
                  </a:cubicBezTo>
                  <a:cubicBezTo>
                    <a:pt x="0" y="2"/>
                    <a:pt x="0" y="2"/>
                    <a:pt x="0" y="2"/>
                  </a:cubicBezTo>
                  <a:cubicBezTo>
                    <a:pt x="0" y="1"/>
                    <a:pt x="0" y="0"/>
                    <a:pt x="0" y="0"/>
                  </a:cubicBezTo>
                  <a:cubicBezTo>
                    <a:pt x="1" y="0"/>
                    <a:pt x="2" y="0"/>
                    <a:pt x="2" y="1"/>
                  </a:cubicBezTo>
                  <a:cubicBezTo>
                    <a:pt x="7" y="9"/>
                    <a:pt x="7" y="9"/>
                    <a:pt x="7" y="9"/>
                  </a:cubicBezTo>
                  <a:cubicBezTo>
                    <a:pt x="7" y="10"/>
                    <a:pt x="7" y="11"/>
                    <a:pt x="7" y="11"/>
                  </a:cubicBezTo>
                  <a:lnTo>
                    <a:pt x="6" y="11"/>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2" name="Freeform 265">
              <a:extLst>
                <a:ext uri="{FF2B5EF4-FFF2-40B4-BE49-F238E27FC236}">
                  <a16:creationId xmlns:a16="http://schemas.microsoft.com/office/drawing/2014/main" id="{2ADBA263-EF63-7145-95E8-FA02B180F617}"/>
                </a:ext>
              </a:extLst>
            </p:cNvPr>
            <p:cNvSpPr>
              <a:spLocks noEditPoints="1"/>
            </p:cNvSpPr>
            <p:nvPr/>
          </p:nvSpPr>
          <p:spPr bwMode="auto">
            <a:xfrm>
              <a:off x="14129774" y="9926585"/>
              <a:ext cx="252413" cy="334963"/>
            </a:xfrm>
            <a:custGeom>
              <a:avLst/>
              <a:gdLst>
                <a:gd name="T0" fmla="*/ 81 w 92"/>
                <a:gd name="T1" fmla="*/ 118 h 121"/>
                <a:gd name="T2" fmla="*/ 44 w 92"/>
                <a:gd name="T3" fmla="*/ 96 h 121"/>
                <a:gd name="T4" fmla="*/ 42 w 92"/>
                <a:gd name="T5" fmla="*/ 94 h 121"/>
                <a:gd name="T6" fmla="*/ 44 w 92"/>
                <a:gd name="T7" fmla="*/ 93 h 121"/>
                <a:gd name="T8" fmla="*/ 81 w 92"/>
                <a:gd name="T9" fmla="*/ 115 h 121"/>
                <a:gd name="T10" fmla="*/ 89 w 92"/>
                <a:gd name="T11" fmla="*/ 110 h 121"/>
                <a:gd name="T12" fmla="*/ 89 w 92"/>
                <a:gd name="T13" fmla="*/ 110 h 121"/>
                <a:gd name="T14" fmla="*/ 90 w 92"/>
                <a:gd name="T15" fmla="*/ 109 h 121"/>
                <a:gd name="T16" fmla="*/ 92 w 92"/>
                <a:gd name="T17" fmla="*/ 111 h 121"/>
                <a:gd name="T18" fmla="*/ 92 w 92"/>
                <a:gd name="T19" fmla="*/ 112 h 121"/>
                <a:gd name="T20" fmla="*/ 81 w 92"/>
                <a:gd name="T21" fmla="*/ 118 h 121"/>
                <a:gd name="T22" fmla="*/ 40 w 92"/>
                <a:gd name="T23" fmla="*/ 94 h 121"/>
                <a:gd name="T24" fmla="*/ 10 w 92"/>
                <a:gd name="T25" fmla="*/ 77 h 121"/>
                <a:gd name="T26" fmla="*/ 0 w 92"/>
                <a:gd name="T27" fmla="*/ 59 h 121"/>
                <a:gd name="T28" fmla="*/ 0 w 92"/>
                <a:gd name="T29" fmla="*/ 8 h 121"/>
                <a:gd name="T30" fmla="*/ 1 w 92"/>
                <a:gd name="T31" fmla="*/ 8 h 121"/>
                <a:gd name="T32" fmla="*/ 2 w 92"/>
                <a:gd name="T33" fmla="*/ 10 h 121"/>
                <a:gd name="T34" fmla="*/ 2 w 92"/>
                <a:gd name="T35" fmla="*/ 60 h 121"/>
                <a:gd name="T36" fmla="*/ 10 w 92"/>
                <a:gd name="T37" fmla="*/ 74 h 121"/>
                <a:gd name="T38" fmla="*/ 40 w 92"/>
                <a:gd name="T39" fmla="*/ 91 h 121"/>
                <a:gd name="T40" fmla="*/ 41 w 92"/>
                <a:gd name="T41" fmla="*/ 93 h 121"/>
                <a:gd name="T42" fmla="*/ 40 w 92"/>
                <a:gd name="T43" fmla="*/ 94 h 121"/>
                <a:gd name="T44" fmla="*/ 90 w 92"/>
                <a:gd name="T45" fmla="*/ 108 h 121"/>
                <a:gd name="T46" fmla="*/ 89 w 92"/>
                <a:gd name="T47" fmla="*/ 105 h 121"/>
                <a:gd name="T48" fmla="*/ 90 w 92"/>
                <a:gd name="T49" fmla="*/ 105 h 121"/>
                <a:gd name="T50" fmla="*/ 92 w 92"/>
                <a:gd name="T51" fmla="*/ 107 h 121"/>
                <a:gd name="T52" fmla="*/ 90 w 92"/>
                <a:gd name="T53" fmla="*/ 108 h 121"/>
                <a:gd name="T54" fmla="*/ 90 w 92"/>
                <a:gd name="T55" fmla="*/ 103 h 121"/>
                <a:gd name="T56" fmla="*/ 89 w 92"/>
                <a:gd name="T57" fmla="*/ 101 h 121"/>
                <a:gd name="T58" fmla="*/ 89 w 92"/>
                <a:gd name="T59" fmla="*/ 59 h 121"/>
                <a:gd name="T60" fmla="*/ 81 w 92"/>
                <a:gd name="T61" fmla="*/ 46 h 121"/>
                <a:gd name="T62" fmla="*/ 44 w 92"/>
                <a:gd name="T63" fmla="*/ 24 h 121"/>
                <a:gd name="T64" fmla="*/ 43 w 92"/>
                <a:gd name="T65" fmla="*/ 22 h 121"/>
                <a:gd name="T66" fmla="*/ 44 w 92"/>
                <a:gd name="T67" fmla="*/ 21 h 121"/>
                <a:gd name="T68" fmla="*/ 81 w 92"/>
                <a:gd name="T69" fmla="*/ 43 h 121"/>
                <a:gd name="T70" fmla="*/ 92 w 92"/>
                <a:gd name="T71" fmla="*/ 61 h 121"/>
                <a:gd name="T72" fmla="*/ 92 w 92"/>
                <a:gd name="T73" fmla="*/ 102 h 121"/>
                <a:gd name="T74" fmla="*/ 90 w 92"/>
                <a:gd name="T75" fmla="*/ 103 h 121"/>
                <a:gd name="T76" fmla="*/ 2 w 92"/>
                <a:gd name="T77" fmla="*/ 7 h 121"/>
                <a:gd name="T78" fmla="*/ 1 w 92"/>
                <a:gd name="T79" fmla="*/ 6 h 121"/>
                <a:gd name="T80" fmla="*/ 1 w 92"/>
                <a:gd name="T81" fmla="*/ 4 h 121"/>
                <a:gd name="T82" fmla="*/ 2 w 92"/>
                <a:gd name="T83" fmla="*/ 4 h 121"/>
                <a:gd name="T84" fmla="*/ 3 w 92"/>
                <a:gd name="T85" fmla="*/ 6 h 121"/>
                <a:gd name="T86" fmla="*/ 2 w 92"/>
                <a:gd name="T87" fmla="*/ 7 h 121"/>
                <a:gd name="T88" fmla="*/ 4 w 92"/>
                <a:gd name="T89" fmla="*/ 4 h 121"/>
                <a:gd name="T90" fmla="*/ 3 w 92"/>
                <a:gd name="T91" fmla="*/ 3 h 121"/>
                <a:gd name="T92" fmla="*/ 2 w 92"/>
                <a:gd name="T93" fmla="*/ 2 h 121"/>
                <a:gd name="T94" fmla="*/ 3 w 92"/>
                <a:gd name="T95" fmla="*/ 1 h 121"/>
                <a:gd name="T96" fmla="*/ 10 w 92"/>
                <a:gd name="T97" fmla="*/ 2 h 121"/>
                <a:gd name="T98" fmla="*/ 40 w 92"/>
                <a:gd name="T99" fmla="*/ 19 h 121"/>
                <a:gd name="T100" fmla="*/ 42 w 92"/>
                <a:gd name="T101" fmla="*/ 21 h 121"/>
                <a:gd name="T102" fmla="*/ 40 w 92"/>
                <a:gd name="T103" fmla="*/ 22 h 121"/>
                <a:gd name="T104" fmla="*/ 10 w 92"/>
                <a:gd name="T105" fmla="*/ 5 h 121"/>
                <a:gd name="T106" fmla="*/ 5 w 92"/>
                <a:gd name="T107" fmla="*/ 4 h 121"/>
                <a:gd name="T108" fmla="*/ 4 w 92"/>
                <a:gd name="T109" fmla="*/ 4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2" h="121">
                  <a:moveTo>
                    <a:pt x="81" y="118"/>
                  </a:moveTo>
                  <a:cubicBezTo>
                    <a:pt x="44" y="96"/>
                    <a:pt x="44" y="96"/>
                    <a:pt x="44" y="96"/>
                  </a:cubicBezTo>
                  <a:cubicBezTo>
                    <a:pt x="43" y="96"/>
                    <a:pt x="42" y="95"/>
                    <a:pt x="42" y="94"/>
                  </a:cubicBezTo>
                  <a:cubicBezTo>
                    <a:pt x="42" y="93"/>
                    <a:pt x="43" y="93"/>
                    <a:pt x="44" y="93"/>
                  </a:cubicBezTo>
                  <a:cubicBezTo>
                    <a:pt x="81" y="115"/>
                    <a:pt x="81" y="115"/>
                    <a:pt x="81" y="115"/>
                  </a:cubicBezTo>
                  <a:cubicBezTo>
                    <a:pt x="86" y="117"/>
                    <a:pt x="89" y="115"/>
                    <a:pt x="89" y="110"/>
                  </a:cubicBezTo>
                  <a:cubicBezTo>
                    <a:pt x="89" y="110"/>
                    <a:pt x="89" y="110"/>
                    <a:pt x="89" y="110"/>
                  </a:cubicBezTo>
                  <a:cubicBezTo>
                    <a:pt x="89" y="109"/>
                    <a:pt x="90" y="109"/>
                    <a:pt x="90" y="109"/>
                  </a:cubicBezTo>
                  <a:cubicBezTo>
                    <a:pt x="91" y="109"/>
                    <a:pt x="92" y="110"/>
                    <a:pt x="92" y="111"/>
                  </a:cubicBezTo>
                  <a:cubicBezTo>
                    <a:pt x="92" y="112"/>
                    <a:pt x="92" y="112"/>
                    <a:pt x="92" y="112"/>
                  </a:cubicBezTo>
                  <a:cubicBezTo>
                    <a:pt x="92" y="118"/>
                    <a:pt x="87" y="121"/>
                    <a:pt x="81" y="118"/>
                  </a:cubicBezTo>
                  <a:close/>
                  <a:moveTo>
                    <a:pt x="40" y="94"/>
                  </a:moveTo>
                  <a:cubicBezTo>
                    <a:pt x="10" y="77"/>
                    <a:pt x="10" y="77"/>
                    <a:pt x="10" y="77"/>
                  </a:cubicBezTo>
                  <a:cubicBezTo>
                    <a:pt x="5" y="74"/>
                    <a:pt x="0" y="65"/>
                    <a:pt x="0" y="59"/>
                  </a:cubicBezTo>
                  <a:cubicBezTo>
                    <a:pt x="0" y="8"/>
                    <a:pt x="0" y="8"/>
                    <a:pt x="0" y="8"/>
                  </a:cubicBezTo>
                  <a:cubicBezTo>
                    <a:pt x="0" y="8"/>
                    <a:pt x="0" y="7"/>
                    <a:pt x="1" y="8"/>
                  </a:cubicBezTo>
                  <a:cubicBezTo>
                    <a:pt x="2" y="8"/>
                    <a:pt x="2" y="9"/>
                    <a:pt x="2" y="10"/>
                  </a:cubicBezTo>
                  <a:cubicBezTo>
                    <a:pt x="2" y="60"/>
                    <a:pt x="2" y="60"/>
                    <a:pt x="2" y="60"/>
                  </a:cubicBezTo>
                  <a:cubicBezTo>
                    <a:pt x="2" y="65"/>
                    <a:pt x="6" y="71"/>
                    <a:pt x="10" y="74"/>
                  </a:cubicBezTo>
                  <a:cubicBezTo>
                    <a:pt x="40" y="91"/>
                    <a:pt x="40" y="91"/>
                    <a:pt x="40" y="91"/>
                  </a:cubicBezTo>
                  <a:cubicBezTo>
                    <a:pt x="40" y="91"/>
                    <a:pt x="41" y="92"/>
                    <a:pt x="41" y="93"/>
                  </a:cubicBezTo>
                  <a:cubicBezTo>
                    <a:pt x="41" y="94"/>
                    <a:pt x="40" y="94"/>
                    <a:pt x="40" y="94"/>
                  </a:cubicBezTo>
                  <a:close/>
                  <a:moveTo>
                    <a:pt x="90" y="108"/>
                  </a:moveTo>
                  <a:cubicBezTo>
                    <a:pt x="90" y="107"/>
                    <a:pt x="89" y="106"/>
                    <a:pt x="89" y="105"/>
                  </a:cubicBezTo>
                  <a:cubicBezTo>
                    <a:pt x="89" y="105"/>
                    <a:pt x="90" y="104"/>
                    <a:pt x="90" y="105"/>
                  </a:cubicBezTo>
                  <a:cubicBezTo>
                    <a:pt x="91" y="105"/>
                    <a:pt x="92" y="106"/>
                    <a:pt x="92" y="107"/>
                  </a:cubicBezTo>
                  <a:cubicBezTo>
                    <a:pt x="92" y="108"/>
                    <a:pt x="91" y="108"/>
                    <a:pt x="90" y="108"/>
                  </a:cubicBezTo>
                  <a:close/>
                  <a:moveTo>
                    <a:pt x="90" y="103"/>
                  </a:moveTo>
                  <a:cubicBezTo>
                    <a:pt x="90" y="103"/>
                    <a:pt x="89" y="102"/>
                    <a:pt x="89" y="101"/>
                  </a:cubicBezTo>
                  <a:cubicBezTo>
                    <a:pt x="89" y="59"/>
                    <a:pt x="89" y="59"/>
                    <a:pt x="89" y="59"/>
                  </a:cubicBezTo>
                  <a:cubicBezTo>
                    <a:pt x="89" y="54"/>
                    <a:pt x="86" y="48"/>
                    <a:pt x="81" y="46"/>
                  </a:cubicBezTo>
                  <a:cubicBezTo>
                    <a:pt x="44" y="24"/>
                    <a:pt x="44" y="24"/>
                    <a:pt x="44" y="24"/>
                  </a:cubicBezTo>
                  <a:cubicBezTo>
                    <a:pt x="43" y="24"/>
                    <a:pt x="43" y="23"/>
                    <a:pt x="43" y="22"/>
                  </a:cubicBezTo>
                  <a:cubicBezTo>
                    <a:pt x="43" y="21"/>
                    <a:pt x="43" y="21"/>
                    <a:pt x="44" y="21"/>
                  </a:cubicBezTo>
                  <a:cubicBezTo>
                    <a:pt x="81" y="43"/>
                    <a:pt x="81" y="43"/>
                    <a:pt x="81" y="43"/>
                  </a:cubicBezTo>
                  <a:cubicBezTo>
                    <a:pt x="87" y="46"/>
                    <a:pt x="92" y="54"/>
                    <a:pt x="92" y="61"/>
                  </a:cubicBezTo>
                  <a:cubicBezTo>
                    <a:pt x="92" y="102"/>
                    <a:pt x="92" y="102"/>
                    <a:pt x="92" y="102"/>
                  </a:cubicBezTo>
                  <a:cubicBezTo>
                    <a:pt x="92" y="103"/>
                    <a:pt x="91" y="104"/>
                    <a:pt x="90" y="103"/>
                  </a:cubicBezTo>
                  <a:close/>
                  <a:moveTo>
                    <a:pt x="2" y="7"/>
                  </a:moveTo>
                  <a:cubicBezTo>
                    <a:pt x="1" y="6"/>
                    <a:pt x="1" y="6"/>
                    <a:pt x="1" y="6"/>
                  </a:cubicBezTo>
                  <a:cubicBezTo>
                    <a:pt x="1" y="6"/>
                    <a:pt x="0" y="5"/>
                    <a:pt x="1" y="4"/>
                  </a:cubicBezTo>
                  <a:cubicBezTo>
                    <a:pt x="1" y="3"/>
                    <a:pt x="1" y="3"/>
                    <a:pt x="2" y="4"/>
                  </a:cubicBezTo>
                  <a:cubicBezTo>
                    <a:pt x="3" y="5"/>
                    <a:pt x="3" y="6"/>
                    <a:pt x="3" y="6"/>
                  </a:cubicBezTo>
                  <a:cubicBezTo>
                    <a:pt x="3" y="7"/>
                    <a:pt x="2" y="7"/>
                    <a:pt x="2" y="7"/>
                  </a:cubicBezTo>
                  <a:close/>
                  <a:moveTo>
                    <a:pt x="4" y="4"/>
                  </a:moveTo>
                  <a:cubicBezTo>
                    <a:pt x="3" y="4"/>
                    <a:pt x="3" y="4"/>
                    <a:pt x="3" y="3"/>
                  </a:cubicBezTo>
                  <a:cubicBezTo>
                    <a:pt x="3" y="3"/>
                    <a:pt x="2" y="2"/>
                    <a:pt x="2" y="2"/>
                  </a:cubicBezTo>
                  <a:cubicBezTo>
                    <a:pt x="2" y="2"/>
                    <a:pt x="3" y="1"/>
                    <a:pt x="3" y="1"/>
                  </a:cubicBezTo>
                  <a:cubicBezTo>
                    <a:pt x="5" y="0"/>
                    <a:pt x="8" y="0"/>
                    <a:pt x="10" y="2"/>
                  </a:cubicBezTo>
                  <a:cubicBezTo>
                    <a:pt x="40" y="19"/>
                    <a:pt x="40" y="19"/>
                    <a:pt x="40" y="19"/>
                  </a:cubicBezTo>
                  <a:cubicBezTo>
                    <a:pt x="41" y="20"/>
                    <a:pt x="42" y="21"/>
                    <a:pt x="42" y="21"/>
                  </a:cubicBezTo>
                  <a:cubicBezTo>
                    <a:pt x="42" y="22"/>
                    <a:pt x="41" y="22"/>
                    <a:pt x="40" y="22"/>
                  </a:cubicBezTo>
                  <a:cubicBezTo>
                    <a:pt x="10" y="5"/>
                    <a:pt x="10" y="5"/>
                    <a:pt x="10" y="5"/>
                  </a:cubicBezTo>
                  <a:cubicBezTo>
                    <a:pt x="8" y="3"/>
                    <a:pt x="6" y="3"/>
                    <a:pt x="5" y="4"/>
                  </a:cubicBezTo>
                  <a:lnTo>
                    <a:pt x="4" y="4"/>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3" name="Freeform 266">
              <a:extLst>
                <a:ext uri="{FF2B5EF4-FFF2-40B4-BE49-F238E27FC236}">
                  <a16:creationId xmlns:a16="http://schemas.microsoft.com/office/drawing/2014/main" id="{FE03DE4F-D1AC-BC45-8701-D90198FA3268}"/>
                </a:ext>
              </a:extLst>
            </p:cNvPr>
            <p:cNvSpPr>
              <a:spLocks noEditPoints="1"/>
            </p:cNvSpPr>
            <p:nvPr/>
          </p:nvSpPr>
          <p:spPr bwMode="auto">
            <a:xfrm>
              <a:off x="14137712" y="9929760"/>
              <a:ext cx="236538" cy="187325"/>
            </a:xfrm>
            <a:custGeom>
              <a:avLst/>
              <a:gdLst>
                <a:gd name="T0" fmla="*/ 42 w 86"/>
                <a:gd name="T1" fmla="*/ 65 h 68"/>
                <a:gd name="T2" fmla="*/ 34 w 86"/>
                <a:gd name="T3" fmla="*/ 57 h 68"/>
                <a:gd name="T4" fmla="*/ 34 w 86"/>
                <a:gd name="T5" fmla="*/ 57 h 68"/>
                <a:gd name="T6" fmla="*/ 31 w 86"/>
                <a:gd name="T7" fmla="*/ 52 h 68"/>
                <a:gd name="T8" fmla="*/ 31 w 86"/>
                <a:gd name="T9" fmla="*/ 52 h 68"/>
                <a:gd name="T10" fmla="*/ 30 w 86"/>
                <a:gd name="T11" fmla="*/ 51 h 68"/>
                <a:gd name="T12" fmla="*/ 31 w 86"/>
                <a:gd name="T13" fmla="*/ 50 h 68"/>
                <a:gd name="T14" fmla="*/ 32 w 86"/>
                <a:gd name="T15" fmla="*/ 51 h 68"/>
                <a:gd name="T16" fmla="*/ 35 w 86"/>
                <a:gd name="T17" fmla="*/ 55 h 68"/>
                <a:gd name="T18" fmla="*/ 42 w 86"/>
                <a:gd name="T19" fmla="*/ 62 h 68"/>
                <a:gd name="T20" fmla="*/ 49 w 86"/>
                <a:gd name="T21" fmla="*/ 64 h 68"/>
                <a:gd name="T22" fmla="*/ 84 w 86"/>
                <a:gd name="T23" fmla="*/ 48 h 68"/>
                <a:gd name="T24" fmla="*/ 85 w 86"/>
                <a:gd name="T25" fmla="*/ 49 h 68"/>
                <a:gd name="T26" fmla="*/ 85 w 86"/>
                <a:gd name="T27" fmla="*/ 51 h 68"/>
                <a:gd name="T28" fmla="*/ 51 w 86"/>
                <a:gd name="T29" fmla="*/ 67 h 68"/>
                <a:gd name="T30" fmla="*/ 42 w 86"/>
                <a:gd name="T31" fmla="*/ 65 h 68"/>
                <a:gd name="T32" fmla="*/ 29 w 86"/>
                <a:gd name="T33" fmla="*/ 48 h 68"/>
                <a:gd name="T34" fmla="*/ 28 w 86"/>
                <a:gd name="T35" fmla="*/ 47 h 68"/>
                <a:gd name="T36" fmla="*/ 0 w 86"/>
                <a:gd name="T37" fmla="*/ 2 h 68"/>
                <a:gd name="T38" fmla="*/ 0 w 86"/>
                <a:gd name="T39" fmla="*/ 0 h 68"/>
                <a:gd name="T40" fmla="*/ 2 w 86"/>
                <a:gd name="T41" fmla="*/ 1 h 68"/>
                <a:gd name="T42" fmla="*/ 30 w 86"/>
                <a:gd name="T43" fmla="*/ 46 h 68"/>
                <a:gd name="T44" fmla="*/ 30 w 86"/>
                <a:gd name="T45" fmla="*/ 48 h 68"/>
                <a:gd name="T46" fmla="*/ 29 w 86"/>
                <a:gd name="T47" fmla="*/ 4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6" h="68">
                  <a:moveTo>
                    <a:pt x="42" y="65"/>
                  </a:moveTo>
                  <a:cubicBezTo>
                    <a:pt x="39" y="64"/>
                    <a:pt x="36" y="60"/>
                    <a:pt x="34" y="57"/>
                  </a:cubicBezTo>
                  <a:cubicBezTo>
                    <a:pt x="34" y="57"/>
                    <a:pt x="34" y="57"/>
                    <a:pt x="34" y="57"/>
                  </a:cubicBezTo>
                  <a:cubicBezTo>
                    <a:pt x="31" y="52"/>
                    <a:pt x="31" y="52"/>
                    <a:pt x="31" y="52"/>
                  </a:cubicBezTo>
                  <a:cubicBezTo>
                    <a:pt x="31" y="52"/>
                    <a:pt x="31" y="52"/>
                    <a:pt x="31" y="52"/>
                  </a:cubicBezTo>
                  <a:cubicBezTo>
                    <a:pt x="30" y="51"/>
                    <a:pt x="30" y="51"/>
                    <a:pt x="30" y="51"/>
                  </a:cubicBezTo>
                  <a:cubicBezTo>
                    <a:pt x="30" y="50"/>
                    <a:pt x="30" y="50"/>
                    <a:pt x="31" y="50"/>
                  </a:cubicBezTo>
                  <a:cubicBezTo>
                    <a:pt x="31" y="49"/>
                    <a:pt x="32" y="50"/>
                    <a:pt x="32" y="51"/>
                  </a:cubicBezTo>
                  <a:cubicBezTo>
                    <a:pt x="35" y="55"/>
                    <a:pt x="35" y="55"/>
                    <a:pt x="35" y="55"/>
                  </a:cubicBezTo>
                  <a:cubicBezTo>
                    <a:pt x="37" y="58"/>
                    <a:pt x="40" y="61"/>
                    <a:pt x="42" y="62"/>
                  </a:cubicBezTo>
                  <a:cubicBezTo>
                    <a:pt x="45" y="64"/>
                    <a:pt x="47" y="64"/>
                    <a:pt x="49" y="64"/>
                  </a:cubicBezTo>
                  <a:cubicBezTo>
                    <a:pt x="84" y="48"/>
                    <a:pt x="84" y="48"/>
                    <a:pt x="84" y="48"/>
                  </a:cubicBezTo>
                  <a:cubicBezTo>
                    <a:pt x="84" y="48"/>
                    <a:pt x="85" y="49"/>
                    <a:pt x="85" y="49"/>
                  </a:cubicBezTo>
                  <a:cubicBezTo>
                    <a:pt x="86" y="50"/>
                    <a:pt x="86" y="51"/>
                    <a:pt x="85" y="51"/>
                  </a:cubicBezTo>
                  <a:cubicBezTo>
                    <a:pt x="51" y="67"/>
                    <a:pt x="51" y="67"/>
                    <a:pt x="51" y="67"/>
                  </a:cubicBezTo>
                  <a:cubicBezTo>
                    <a:pt x="49" y="68"/>
                    <a:pt x="46" y="67"/>
                    <a:pt x="42" y="65"/>
                  </a:cubicBezTo>
                  <a:close/>
                  <a:moveTo>
                    <a:pt x="29" y="48"/>
                  </a:moveTo>
                  <a:cubicBezTo>
                    <a:pt x="28" y="48"/>
                    <a:pt x="28" y="48"/>
                    <a:pt x="28" y="47"/>
                  </a:cubicBezTo>
                  <a:cubicBezTo>
                    <a:pt x="0" y="2"/>
                    <a:pt x="0" y="2"/>
                    <a:pt x="0" y="2"/>
                  </a:cubicBezTo>
                  <a:cubicBezTo>
                    <a:pt x="0" y="1"/>
                    <a:pt x="0" y="0"/>
                    <a:pt x="0" y="0"/>
                  </a:cubicBezTo>
                  <a:cubicBezTo>
                    <a:pt x="0" y="0"/>
                    <a:pt x="1" y="0"/>
                    <a:pt x="2" y="1"/>
                  </a:cubicBezTo>
                  <a:cubicBezTo>
                    <a:pt x="30" y="46"/>
                    <a:pt x="30" y="46"/>
                    <a:pt x="30" y="46"/>
                  </a:cubicBezTo>
                  <a:cubicBezTo>
                    <a:pt x="30" y="47"/>
                    <a:pt x="30" y="48"/>
                    <a:pt x="30" y="48"/>
                  </a:cubicBezTo>
                  <a:lnTo>
                    <a:pt x="29" y="48"/>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74" name="Group 573">
            <a:extLst>
              <a:ext uri="{FF2B5EF4-FFF2-40B4-BE49-F238E27FC236}">
                <a16:creationId xmlns:a16="http://schemas.microsoft.com/office/drawing/2014/main" id="{CD4D46C6-3B6C-FD41-AEFB-B3E4E77851CC}"/>
              </a:ext>
            </a:extLst>
          </p:cNvPr>
          <p:cNvGrpSpPr/>
          <p:nvPr/>
        </p:nvGrpSpPr>
        <p:grpSpPr>
          <a:xfrm>
            <a:off x="18278730" y="9491261"/>
            <a:ext cx="557982" cy="686916"/>
            <a:chOff x="18108049" y="10725098"/>
            <a:chExt cx="728663" cy="1023938"/>
          </a:xfrm>
        </p:grpSpPr>
        <p:sp>
          <p:nvSpPr>
            <p:cNvPr id="575" name="Freeform 267">
              <a:extLst>
                <a:ext uri="{FF2B5EF4-FFF2-40B4-BE49-F238E27FC236}">
                  <a16:creationId xmlns:a16="http://schemas.microsoft.com/office/drawing/2014/main" id="{6CBC8CC4-A7EB-B94F-A2BF-B9D3382F7526}"/>
                </a:ext>
              </a:extLst>
            </p:cNvPr>
            <p:cNvSpPr>
              <a:spLocks/>
            </p:cNvSpPr>
            <p:nvPr/>
          </p:nvSpPr>
          <p:spPr bwMode="auto">
            <a:xfrm>
              <a:off x="18223937" y="10725098"/>
              <a:ext cx="612775" cy="1000125"/>
            </a:xfrm>
            <a:custGeom>
              <a:avLst/>
              <a:gdLst>
                <a:gd name="T0" fmla="*/ 179 w 222"/>
                <a:gd name="T1" fmla="*/ 349 h 362"/>
                <a:gd name="T2" fmla="*/ 44 w 222"/>
                <a:gd name="T3" fmla="*/ 270 h 362"/>
                <a:gd name="T4" fmla="*/ 0 w 222"/>
                <a:gd name="T5" fmla="*/ 188 h 362"/>
                <a:gd name="T6" fmla="*/ 0 w 222"/>
                <a:gd name="T7" fmla="*/ 47 h 362"/>
                <a:gd name="T8" fmla="*/ 44 w 222"/>
                <a:gd name="T9" fmla="*/ 14 h 362"/>
                <a:gd name="T10" fmla="*/ 179 w 222"/>
                <a:gd name="T11" fmla="*/ 92 h 362"/>
                <a:gd name="T12" fmla="*/ 222 w 222"/>
                <a:gd name="T13" fmla="*/ 175 h 362"/>
                <a:gd name="T14" fmla="*/ 222 w 222"/>
                <a:gd name="T15" fmla="*/ 316 h 362"/>
                <a:gd name="T16" fmla="*/ 179 w 222"/>
                <a:gd name="T17" fmla="*/ 349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2" h="362">
                  <a:moveTo>
                    <a:pt x="179" y="349"/>
                  </a:moveTo>
                  <a:cubicBezTo>
                    <a:pt x="44" y="270"/>
                    <a:pt x="44" y="270"/>
                    <a:pt x="44" y="270"/>
                  </a:cubicBezTo>
                  <a:cubicBezTo>
                    <a:pt x="20" y="257"/>
                    <a:pt x="0" y="220"/>
                    <a:pt x="0" y="188"/>
                  </a:cubicBezTo>
                  <a:cubicBezTo>
                    <a:pt x="0" y="47"/>
                    <a:pt x="0" y="47"/>
                    <a:pt x="0" y="47"/>
                  </a:cubicBezTo>
                  <a:cubicBezTo>
                    <a:pt x="0" y="15"/>
                    <a:pt x="20" y="0"/>
                    <a:pt x="44" y="14"/>
                  </a:cubicBezTo>
                  <a:cubicBezTo>
                    <a:pt x="179" y="92"/>
                    <a:pt x="179" y="92"/>
                    <a:pt x="179" y="92"/>
                  </a:cubicBezTo>
                  <a:cubicBezTo>
                    <a:pt x="203" y="106"/>
                    <a:pt x="222" y="143"/>
                    <a:pt x="222" y="175"/>
                  </a:cubicBezTo>
                  <a:cubicBezTo>
                    <a:pt x="222" y="316"/>
                    <a:pt x="222" y="316"/>
                    <a:pt x="222" y="316"/>
                  </a:cubicBezTo>
                  <a:cubicBezTo>
                    <a:pt x="222" y="348"/>
                    <a:pt x="203" y="362"/>
                    <a:pt x="179" y="349"/>
                  </a:cubicBezTo>
                  <a:close/>
                </a:path>
              </a:pathLst>
            </a:custGeom>
            <a:solidFill>
              <a:srgbClr val="DBE3F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6" name="Freeform 268">
              <a:extLst>
                <a:ext uri="{FF2B5EF4-FFF2-40B4-BE49-F238E27FC236}">
                  <a16:creationId xmlns:a16="http://schemas.microsoft.com/office/drawing/2014/main" id="{8D52147A-20C7-9948-975E-A59D0F842A77}"/>
                </a:ext>
              </a:extLst>
            </p:cNvPr>
            <p:cNvSpPr>
              <a:spLocks/>
            </p:cNvSpPr>
            <p:nvPr/>
          </p:nvSpPr>
          <p:spPr bwMode="auto">
            <a:xfrm>
              <a:off x="18108049" y="10750498"/>
              <a:ext cx="612775" cy="998538"/>
            </a:xfrm>
            <a:custGeom>
              <a:avLst/>
              <a:gdLst>
                <a:gd name="T0" fmla="*/ 179 w 222"/>
                <a:gd name="T1" fmla="*/ 348 h 362"/>
                <a:gd name="T2" fmla="*/ 43 w 222"/>
                <a:gd name="T3" fmla="*/ 270 h 362"/>
                <a:gd name="T4" fmla="*/ 0 w 222"/>
                <a:gd name="T5" fmla="*/ 188 h 362"/>
                <a:gd name="T6" fmla="*/ 0 w 222"/>
                <a:gd name="T7" fmla="*/ 46 h 362"/>
                <a:gd name="T8" fmla="*/ 43 w 222"/>
                <a:gd name="T9" fmla="*/ 14 h 362"/>
                <a:gd name="T10" fmla="*/ 179 w 222"/>
                <a:gd name="T11" fmla="*/ 92 h 362"/>
                <a:gd name="T12" fmla="*/ 222 w 222"/>
                <a:gd name="T13" fmla="*/ 175 h 362"/>
                <a:gd name="T14" fmla="*/ 222 w 222"/>
                <a:gd name="T15" fmla="*/ 316 h 362"/>
                <a:gd name="T16" fmla="*/ 179 w 222"/>
                <a:gd name="T17" fmla="*/ 348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2" h="362">
                  <a:moveTo>
                    <a:pt x="179" y="348"/>
                  </a:moveTo>
                  <a:cubicBezTo>
                    <a:pt x="43" y="270"/>
                    <a:pt x="43" y="270"/>
                    <a:pt x="43" y="270"/>
                  </a:cubicBezTo>
                  <a:cubicBezTo>
                    <a:pt x="19" y="256"/>
                    <a:pt x="0" y="220"/>
                    <a:pt x="0" y="188"/>
                  </a:cubicBezTo>
                  <a:cubicBezTo>
                    <a:pt x="0" y="46"/>
                    <a:pt x="0" y="46"/>
                    <a:pt x="0" y="46"/>
                  </a:cubicBezTo>
                  <a:cubicBezTo>
                    <a:pt x="0" y="15"/>
                    <a:pt x="19" y="0"/>
                    <a:pt x="43" y="14"/>
                  </a:cubicBezTo>
                  <a:cubicBezTo>
                    <a:pt x="179" y="92"/>
                    <a:pt x="179" y="92"/>
                    <a:pt x="179" y="92"/>
                  </a:cubicBezTo>
                  <a:cubicBezTo>
                    <a:pt x="202" y="106"/>
                    <a:pt x="222" y="143"/>
                    <a:pt x="222" y="175"/>
                  </a:cubicBezTo>
                  <a:cubicBezTo>
                    <a:pt x="222" y="316"/>
                    <a:pt x="222" y="316"/>
                    <a:pt x="222" y="316"/>
                  </a:cubicBezTo>
                  <a:cubicBezTo>
                    <a:pt x="222" y="348"/>
                    <a:pt x="202" y="362"/>
                    <a:pt x="179" y="348"/>
                  </a:cubicBezTo>
                  <a:close/>
                </a:path>
              </a:pathLst>
            </a:custGeom>
            <a:solidFill>
              <a:srgbClr val="B0C0D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7" name="Freeform 269">
              <a:extLst>
                <a:ext uri="{FF2B5EF4-FFF2-40B4-BE49-F238E27FC236}">
                  <a16:creationId xmlns:a16="http://schemas.microsoft.com/office/drawing/2014/main" id="{EFEE173C-90EB-6D49-A75B-243FC4004DBD}"/>
                </a:ext>
              </a:extLst>
            </p:cNvPr>
            <p:cNvSpPr>
              <a:spLocks noEditPoints="1"/>
            </p:cNvSpPr>
            <p:nvPr/>
          </p:nvSpPr>
          <p:spPr bwMode="auto">
            <a:xfrm>
              <a:off x="18220762" y="11006085"/>
              <a:ext cx="384175" cy="506413"/>
            </a:xfrm>
            <a:custGeom>
              <a:avLst/>
              <a:gdLst>
                <a:gd name="T0" fmla="*/ 37 w 139"/>
                <a:gd name="T1" fmla="*/ 174 h 183"/>
                <a:gd name="T2" fmla="*/ 36 w 139"/>
                <a:gd name="T3" fmla="*/ 174 h 183"/>
                <a:gd name="T4" fmla="*/ 24 w 139"/>
                <a:gd name="T5" fmla="*/ 127 h 183"/>
                <a:gd name="T6" fmla="*/ 0 w 139"/>
                <a:gd name="T7" fmla="*/ 51 h 183"/>
                <a:gd name="T8" fmla="*/ 4 w 139"/>
                <a:gd name="T9" fmla="*/ 26 h 183"/>
                <a:gd name="T10" fmla="*/ 23 w 139"/>
                <a:gd name="T11" fmla="*/ 5 h 183"/>
                <a:gd name="T12" fmla="*/ 51 w 139"/>
                <a:gd name="T13" fmla="*/ 3 h 183"/>
                <a:gd name="T14" fmla="*/ 54 w 139"/>
                <a:gd name="T15" fmla="*/ 7 h 183"/>
                <a:gd name="T16" fmla="*/ 54 w 139"/>
                <a:gd name="T17" fmla="*/ 10 h 183"/>
                <a:gd name="T18" fmla="*/ 52 w 139"/>
                <a:gd name="T19" fmla="*/ 10 h 183"/>
                <a:gd name="T20" fmla="*/ 9 w 139"/>
                <a:gd name="T21" fmla="*/ 31 h 183"/>
                <a:gd name="T22" fmla="*/ 5 w 139"/>
                <a:gd name="T23" fmla="*/ 54 h 183"/>
                <a:gd name="T24" fmla="*/ 28 w 139"/>
                <a:gd name="T25" fmla="*/ 125 h 183"/>
                <a:gd name="T26" fmla="*/ 29 w 139"/>
                <a:gd name="T27" fmla="*/ 126 h 183"/>
                <a:gd name="T28" fmla="*/ 40 w 139"/>
                <a:gd name="T29" fmla="*/ 166 h 183"/>
                <a:gd name="T30" fmla="*/ 56 w 139"/>
                <a:gd name="T31" fmla="*/ 165 h 183"/>
                <a:gd name="T32" fmla="*/ 60 w 139"/>
                <a:gd name="T33" fmla="*/ 169 h 183"/>
                <a:gd name="T34" fmla="*/ 58 w 139"/>
                <a:gd name="T35" fmla="*/ 173 h 183"/>
                <a:gd name="T36" fmla="*/ 37 w 139"/>
                <a:gd name="T37" fmla="*/ 174 h 183"/>
                <a:gd name="T38" fmla="*/ 65 w 139"/>
                <a:gd name="T39" fmla="*/ 172 h 183"/>
                <a:gd name="T40" fmla="*/ 62 w 139"/>
                <a:gd name="T41" fmla="*/ 168 h 183"/>
                <a:gd name="T42" fmla="*/ 62 w 139"/>
                <a:gd name="T43" fmla="*/ 166 h 183"/>
                <a:gd name="T44" fmla="*/ 63 w 139"/>
                <a:gd name="T45" fmla="*/ 165 h 183"/>
                <a:gd name="T46" fmla="*/ 67 w 139"/>
                <a:gd name="T47" fmla="*/ 164 h 183"/>
                <a:gd name="T48" fmla="*/ 68 w 139"/>
                <a:gd name="T49" fmla="*/ 165 h 183"/>
                <a:gd name="T50" fmla="*/ 69 w 139"/>
                <a:gd name="T51" fmla="*/ 166 h 183"/>
                <a:gd name="T52" fmla="*/ 129 w 139"/>
                <a:gd name="T53" fmla="*/ 152 h 183"/>
                <a:gd name="T54" fmla="*/ 133 w 139"/>
                <a:gd name="T55" fmla="*/ 129 h 183"/>
                <a:gd name="T56" fmla="*/ 133 w 139"/>
                <a:gd name="T57" fmla="*/ 116 h 183"/>
                <a:gd name="T58" fmla="*/ 133 w 139"/>
                <a:gd name="T59" fmla="*/ 114 h 183"/>
                <a:gd name="T60" fmla="*/ 135 w 139"/>
                <a:gd name="T61" fmla="*/ 114 h 183"/>
                <a:gd name="T62" fmla="*/ 138 w 139"/>
                <a:gd name="T63" fmla="*/ 118 h 183"/>
                <a:gd name="T64" fmla="*/ 139 w 139"/>
                <a:gd name="T65" fmla="*/ 132 h 183"/>
                <a:gd name="T66" fmla="*/ 135 w 139"/>
                <a:gd name="T67" fmla="*/ 158 h 183"/>
                <a:gd name="T68" fmla="*/ 109 w 139"/>
                <a:gd name="T69" fmla="*/ 181 h 183"/>
                <a:gd name="T70" fmla="*/ 69 w 139"/>
                <a:gd name="T71" fmla="*/ 172 h 183"/>
                <a:gd name="T72" fmla="*/ 69 w 139"/>
                <a:gd name="T73" fmla="*/ 172 h 183"/>
                <a:gd name="T74" fmla="*/ 66 w 139"/>
                <a:gd name="T75" fmla="*/ 172 h 183"/>
                <a:gd name="T76" fmla="*/ 65 w 139"/>
                <a:gd name="T77" fmla="*/ 172 h 183"/>
                <a:gd name="T78" fmla="*/ 134 w 139"/>
                <a:gd name="T79" fmla="*/ 110 h 183"/>
                <a:gd name="T80" fmla="*/ 131 w 139"/>
                <a:gd name="T81" fmla="*/ 106 h 183"/>
                <a:gd name="T82" fmla="*/ 92 w 139"/>
                <a:gd name="T83" fmla="*/ 35 h 183"/>
                <a:gd name="T84" fmla="*/ 69 w 139"/>
                <a:gd name="T85" fmla="*/ 18 h 183"/>
                <a:gd name="T86" fmla="*/ 69 w 139"/>
                <a:gd name="T87" fmla="*/ 17 h 183"/>
                <a:gd name="T88" fmla="*/ 66 w 139"/>
                <a:gd name="T89" fmla="*/ 12 h 183"/>
                <a:gd name="T90" fmla="*/ 67 w 139"/>
                <a:gd name="T91" fmla="*/ 10 h 183"/>
                <a:gd name="T92" fmla="*/ 69 w 139"/>
                <a:gd name="T93" fmla="*/ 10 h 183"/>
                <a:gd name="T94" fmla="*/ 69 w 139"/>
                <a:gd name="T95" fmla="*/ 11 h 183"/>
                <a:gd name="T96" fmla="*/ 94 w 139"/>
                <a:gd name="T97" fmla="*/ 30 h 183"/>
                <a:gd name="T98" fmla="*/ 121 w 139"/>
                <a:gd name="T99" fmla="*/ 67 h 183"/>
                <a:gd name="T100" fmla="*/ 136 w 139"/>
                <a:gd name="T101" fmla="*/ 107 h 183"/>
                <a:gd name="T102" fmla="*/ 134 w 139"/>
                <a:gd name="T103" fmla="*/ 110 h 183"/>
                <a:gd name="T104" fmla="*/ 60 w 139"/>
                <a:gd name="T105" fmla="*/ 13 h 183"/>
                <a:gd name="T106" fmla="*/ 57 w 139"/>
                <a:gd name="T107" fmla="*/ 8 h 183"/>
                <a:gd name="T108" fmla="*/ 58 w 139"/>
                <a:gd name="T109" fmla="*/ 6 h 183"/>
                <a:gd name="T110" fmla="*/ 60 w 139"/>
                <a:gd name="T111" fmla="*/ 6 h 183"/>
                <a:gd name="T112" fmla="*/ 63 w 139"/>
                <a:gd name="T113" fmla="*/ 11 h 183"/>
                <a:gd name="T114" fmla="*/ 60 w 139"/>
                <a:gd name="T115" fmla="*/ 1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9" h="183">
                  <a:moveTo>
                    <a:pt x="37" y="174"/>
                  </a:moveTo>
                  <a:cubicBezTo>
                    <a:pt x="36" y="174"/>
                    <a:pt x="36" y="174"/>
                    <a:pt x="36" y="174"/>
                  </a:cubicBezTo>
                  <a:cubicBezTo>
                    <a:pt x="24" y="127"/>
                    <a:pt x="24" y="127"/>
                    <a:pt x="24" y="127"/>
                  </a:cubicBezTo>
                  <a:cubicBezTo>
                    <a:pt x="8" y="102"/>
                    <a:pt x="0" y="75"/>
                    <a:pt x="0" y="51"/>
                  </a:cubicBezTo>
                  <a:cubicBezTo>
                    <a:pt x="0" y="42"/>
                    <a:pt x="1" y="33"/>
                    <a:pt x="4" y="26"/>
                  </a:cubicBezTo>
                  <a:cubicBezTo>
                    <a:pt x="8" y="16"/>
                    <a:pt x="14" y="8"/>
                    <a:pt x="23" y="5"/>
                  </a:cubicBezTo>
                  <a:cubicBezTo>
                    <a:pt x="31" y="1"/>
                    <a:pt x="40" y="0"/>
                    <a:pt x="51" y="3"/>
                  </a:cubicBezTo>
                  <a:cubicBezTo>
                    <a:pt x="52" y="3"/>
                    <a:pt x="54" y="5"/>
                    <a:pt x="54" y="7"/>
                  </a:cubicBezTo>
                  <a:cubicBezTo>
                    <a:pt x="55" y="8"/>
                    <a:pt x="54" y="9"/>
                    <a:pt x="54" y="10"/>
                  </a:cubicBezTo>
                  <a:cubicBezTo>
                    <a:pt x="54" y="10"/>
                    <a:pt x="53" y="11"/>
                    <a:pt x="52" y="10"/>
                  </a:cubicBezTo>
                  <a:cubicBezTo>
                    <a:pt x="33" y="5"/>
                    <a:pt x="17" y="13"/>
                    <a:pt x="9" y="31"/>
                  </a:cubicBezTo>
                  <a:cubicBezTo>
                    <a:pt x="7" y="38"/>
                    <a:pt x="5" y="46"/>
                    <a:pt x="5" y="54"/>
                  </a:cubicBezTo>
                  <a:cubicBezTo>
                    <a:pt x="5" y="77"/>
                    <a:pt x="14" y="102"/>
                    <a:pt x="28" y="125"/>
                  </a:cubicBezTo>
                  <a:cubicBezTo>
                    <a:pt x="29" y="126"/>
                    <a:pt x="29" y="126"/>
                    <a:pt x="29" y="126"/>
                  </a:cubicBezTo>
                  <a:cubicBezTo>
                    <a:pt x="40" y="166"/>
                    <a:pt x="40" y="166"/>
                    <a:pt x="40" y="166"/>
                  </a:cubicBezTo>
                  <a:cubicBezTo>
                    <a:pt x="56" y="165"/>
                    <a:pt x="56" y="165"/>
                    <a:pt x="56" y="165"/>
                  </a:cubicBezTo>
                  <a:cubicBezTo>
                    <a:pt x="57" y="165"/>
                    <a:pt x="59" y="167"/>
                    <a:pt x="60" y="169"/>
                  </a:cubicBezTo>
                  <a:cubicBezTo>
                    <a:pt x="60" y="171"/>
                    <a:pt x="60" y="172"/>
                    <a:pt x="58" y="173"/>
                  </a:cubicBezTo>
                  <a:lnTo>
                    <a:pt x="37" y="174"/>
                  </a:lnTo>
                  <a:close/>
                  <a:moveTo>
                    <a:pt x="65" y="172"/>
                  </a:moveTo>
                  <a:cubicBezTo>
                    <a:pt x="64" y="171"/>
                    <a:pt x="63" y="170"/>
                    <a:pt x="62" y="168"/>
                  </a:cubicBezTo>
                  <a:cubicBezTo>
                    <a:pt x="62" y="167"/>
                    <a:pt x="62" y="166"/>
                    <a:pt x="62" y="166"/>
                  </a:cubicBezTo>
                  <a:cubicBezTo>
                    <a:pt x="62" y="165"/>
                    <a:pt x="63" y="165"/>
                    <a:pt x="63" y="165"/>
                  </a:cubicBezTo>
                  <a:cubicBezTo>
                    <a:pt x="67" y="164"/>
                    <a:pt x="67" y="164"/>
                    <a:pt x="67" y="164"/>
                  </a:cubicBezTo>
                  <a:cubicBezTo>
                    <a:pt x="68" y="165"/>
                    <a:pt x="68" y="165"/>
                    <a:pt x="68" y="165"/>
                  </a:cubicBezTo>
                  <a:cubicBezTo>
                    <a:pt x="68" y="165"/>
                    <a:pt x="69" y="165"/>
                    <a:pt x="69" y="166"/>
                  </a:cubicBezTo>
                  <a:cubicBezTo>
                    <a:pt x="96" y="181"/>
                    <a:pt x="120" y="175"/>
                    <a:pt x="129" y="152"/>
                  </a:cubicBezTo>
                  <a:cubicBezTo>
                    <a:pt x="132" y="145"/>
                    <a:pt x="133" y="137"/>
                    <a:pt x="133" y="129"/>
                  </a:cubicBezTo>
                  <a:cubicBezTo>
                    <a:pt x="133" y="125"/>
                    <a:pt x="133" y="120"/>
                    <a:pt x="133" y="116"/>
                  </a:cubicBezTo>
                  <a:cubicBezTo>
                    <a:pt x="133" y="115"/>
                    <a:pt x="133" y="114"/>
                    <a:pt x="133" y="114"/>
                  </a:cubicBezTo>
                  <a:cubicBezTo>
                    <a:pt x="134" y="113"/>
                    <a:pt x="134" y="113"/>
                    <a:pt x="135" y="114"/>
                  </a:cubicBezTo>
                  <a:cubicBezTo>
                    <a:pt x="137" y="114"/>
                    <a:pt x="138" y="116"/>
                    <a:pt x="138" y="118"/>
                  </a:cubicBezTo>
                  <a:cubicBezTo>
                    <a:pt x="139" y="123"/>
                    <a:pt x="139" y="128"/>
                    <a:pt x="139" y="132"/>
                  </a:cubicBezTo>
                  <a:cubicBezTo>
                    <a:pt x="139" y="141"/>
                    <a:pt x="138" y="150"/>
                    <a:pt x="135" y="158"/>
                  </a:cubicBezTo>
                  <a:cubicBezTo>
                    <a:pt x="130" y="170"/>
                    <a:pt x="121" y="178"/>
                    <a:pt x="109" y="181"/>
                  </a:cubicBezTo>
                  <a:cubicBezTo>
                    <a:pt x="97" y="183"/>
                    <a:pt x="83" y="180"/>
                    <a:pt x="69" y="172"/>
                  </a:cubicBezTo>
                  <a:cubicBezTo>
                    <a:pt x="69" y="172"/>
                    <a:pt x="69" y="172"/>
                    <a:pt x="69" y="172"/>
                  </a:cubicBezTo>
                  <a:cubicBezTo>
                    <a:pt x="66" y="172"/>
                    <a:pt x="66" y="172"/>
                    <a:pt x="66" y="172"/>
                  </a:cubicBezTo>
                  <a:cubicBezTo>
                    <a:pt x="66" y="172"/>
                    <a:pt x="65" y="172"/>
                    <a:pt x="65" y="172"/>
                  </a:cubicBezTo>
                  <a:close/>
                  <a:moveTo>
                    <a:pt x="134" y="110"/>
                  </a:moveTo>
                  <a:cubicBezTo>
                    <a:pt x="132" y="109"/>
                    <a:pt x="131" y="107"/>
                    <a:pt x="131" y="106"/>
                  </a:cubicBezTo>
                  <a:cubicBezTo>
                    <a:pt x="125" y="80"/>
                    <a:pt x="111" y="54"/>
                    <a:pt x="92" y="35"/>
                  </a:cubicBezTo>
                  <a:cubicBezTo>
                    <a:pt x="85" y="28"/>
                    <a:pt x="77" y="22"/>
                    <a:pt x="69" y="18"/>
                  </a:cubicBezTo>
                  <a:cubicBezTo>
                    <a:pt x="69" y="17"/>
                    <a:pt x="69" y="17"/>
                    <a:pt x="69" y="17"/>
                  </a:cubicBezTo>
                  <a:cubicBezTo>
                    <a:pt x="67" y="16"/>
                    <a:pt x="66" y="14"/>
                    <a:pt x="66" y="12"/>
                  </a:cubicBezTo>
                  <a:cubicBezTo>
                    <a:pt x="66" y="11"/>
                    <a:pt x="66" y="11"/>
                    <a:pt x="67" y="10"/>
                  </a:cubicBezTo>
                  <a:cubicBezTo>
                    <a:pt x="67" y="10"/>
                    <a:pt x="68" y="10"/>
                    <a:pt x="69" y="10"/>
                  </a:cubicBezTo>
                  <a:cubicBezTo>
                    <a:pt x="69" y="11"/>
                    <a:pt x="69" y="11"/>
                    <a:pt x="69" y="11"/>
                  </a:cubicBezTo>
                  <a:cubicBezTo>
                    <a:pt x="78" y="16"/>
                    <a:pt x="86" y="22"/>
                    <a:pt x="94" y="30"/>
                  </a:cubicBezTo>
                  <a:cubicBezTo>
                    <a:pt x="104" y="41"/>
                    <a:pt x="113" y="53"/>
                    <a:pt x="121" y="67"/>
                  </a:cubicBezTo>
                  <a:cubicBezTo>
                    <a:pt x="128" y="80"/>
                    <a:pt x="133" y="94"/>
                    <a:pt x="136" y="107"/>
                  </a:cubicBezTo>
                  <a:cubicBezTo>
                    <a:pt x="137" y="109"/>
                    <a:pt x="136" y="110"/>
                    <a:pt x="134" y="110"/>
                  </a:cubicBezTo>
                  <a:close/>
                  <a:moveTo>
                    <a:pt x="60" y="13"/>
                  </a:moveTo>
                  <a:cubicBezTo>
                    <a:pt x="59" y="12"/>
                    <a:pt x="57" y="10"/>
                    <a:pt x="57" y="8"/>
                  </a:cubicBezTo>
                  <a:cubicBezTo>
                    <a:pt x="57" y="7"/>
                    <a:pt x="57" y="7"/>
                    <a:pt x="58" y="6"/>
                  </a:cubicBezTo>
                  <a:cubicBezTo>
                    <a:pt x="58" y="6"/>
                    <a:pt x="59" y="6"/>
                    <a:pt x="60" y="6"/>
                  </a:cubicBezTo>
                  <a:cubicBezTo>
                    <a:pt x="61" y="7"/>
                    <a:pt x="63" y="9"/>
                    <a:pt x="63" y="11"/>
                  </a:cubicBezTo>
                  <a:cubicBezTo>
                    <a:pt x="63" y="13"/>
                    <a:pt x="62" y="14"/>
                    <a:pt x="60" y="13"/>
                  </a:cubicBez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8" name="Freeform 270">
              <a:extLst>
                <a:ext uri="{FF2B5EF4-FFF2-40B4-BE49-F238E27FC236}">
                  <a16:creationId xmlns:a16="http://schemas.microsoft.com/office/drawing/2014/main" id="{CA63A478-0907-8A45-8319-210BC0AAFB61}"/>
                </a:ext>
              </a:extLst>
            </p:cNvPr>
            <p:cNvSpPr>
              <a:spLocks noEditPoints="1"/>
            </p:cNvSpPr>
            <p:nvPr/>
          </p:nvSpPr>
          <p:spPr bwMode="auto">
            <a:xfrm>
              <a:off x="18284262" y="11158485"/>
              <a:ext cx="66675" cy="96838"/>
            </a:xfrm>
            <a:custGeom>
              <a:avLst/>
              <a:gdLst>
                <a:gd name="T0" fmla="*/ 12 w 24"/>
                <a:gd name="T1" fmla="*/ 31 h 35"/>
                <a:gd name="T2" fmla="*/ 0 w 24"/>
                <a:gd name="T3" fmla="*/ 11 h 35"/>
                <a:gd name="T4" fmla="*/ 12 w 24"/>
                <a:gd name="T5" fmla="*/ 4 h 35"/>
                <a:gd name="T6" fmla="*/ 24 w 24"/>
                <a:gd name="T7" fmla="*/ 24 h 35"/>
                <a:gd name="T8" fmla="*/ 12 w 24"/>
                <a:gd name="T9" fmla="*/ 31 h 35"/>
                <a:gd name="T10" fmla="*/ 12 w 24"/>
                <a:gd name="T11" fmla="*/ 10 h 35"/>
                <a:gd name="T12" fmla="*/ 5 w 24"/>
                <a:gd name="T13" fmla="*/ 14 h 35"/>
                <a:gd name="T14" fmla="*/ 12 w 24"/>
                <a:gd name="T15" fmla="*/ 25 h 35"/>
                <a:gd name="T16" fmla="*/ 18 w 24"/>
                <a:gd name="T17" fmla="*/ 21 h 35"/>
                <a:gd name="T18" fmla="*/ 12 w 24"/>
                <a:gd name="T19" fmla="*/ 1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35">
                  <a:moveTo>
                    <a:pt x="12" y="31"/>
                  </a:moveTo>
                  <a:cubicBezTo>
                    <a:pt x="5" y="28"/>
                    <a:pt x="0" y="18"/>
                    <a:pt x="0" y="11"/>
                  </a:cubicBezTo>
                  <a:cubicBezTo>
                    <a:pt x="0" y="3"/>
                    <a:pt x="5" y="0"/>
                    <a:pt x="12" y="4"/>
                  </a:cubicBezTo>
                  <a:cubicBezTo>
                    <a:pt x="18" y="7"/>
                    <a:pt x="24" y="17"/>
                    <a:pt x="24" y="24"/>
                  </a:cubicBezTo>
                  <a:cubicBezTo>
                    <a:pt x="24" y="32"/>
                    <a:pt x="18" y="35"/>
                    <a:pt x="12" y="31"/>
                  </a:cubicBezTo>
                  <a:close/>
                  <a:moveTo>
                    <a:pt x="12" y="10"/>
                  </a:moveTo>
                  <a:cubicBezTo>
                    <a:pt x="8" y="8"/>
                    <a:pt x="5" y="10"/>
                    <a:pt x="5" y="14"/>
                  </a:cubicBezTo>
                  <a:cubicBezTo>
                    <a:pt x="5" y="18"/>
                    <a:pt x="8" y="23"/>
                    <a:pt x="12" y="25"/>
                  </a:cubicBezTo>
                  <a:cubicBezTo>
                    <a:pt x="15" y="27"/>
                    <a:pt x="18" y="25"/>
                    <a:pt x="18" y="21"/>
                  </a:cubicBezTo>
                  <a:cubicBezTo>
                    <a:pt x="18" y="17"/>
                    <a:pt x="15" y="12"/>
                    <a:pt x="12" y="10"/>
                  </a:cubicBez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9" name="Freeform 271">
              <a:extLst>
                <a:ext uri="{FF2B5EF4-FFF2-40B4-BE49-F238E27FC236}">
                  <a16:creationId xmlns:a16="http://schemas.microsoft.com/office/drawing/2014/main" id="{A7A0B5F5-9D71-E046-BC74-323FB20AB55D}"/>
                </a:ext>
              </a:extLst>
            </p:cNvPr>
            <p:cNvSpPr>
              <a:spLocks noEditPoints="1"/>
            </p:cNvSpPr>
            <p:nvPr/>
          </p:nvSpPr>
          <p:spPr bwMode="auto">
            <a:xfrm>
              <a:off x="18377924" y="11214048"/>
              <a:ext cx="66675" cy="96838"/>
            </a:xfrm>
            <a:custGeom>
              <a:avLst/>
              <a:gdLst>
                <a:gd name="T0" fmla="*/ 12 w 24"/>
                <a:gd name="T1" fmla="*/ 31 h 35"/>
                <a:gd name="T2" fmla="*/ 0 w 24"/>
                <a:gd name="T3" fmla="*/ 11 h 35"/>
                <a:gd name="T4" fmla="*/ 12 w 24"/>
                <a:gd name="T5" fmla="*/ 4 h 35"/>
                <a:gd name="T6" fmla="*/ 24 w 24"/>
                <a:gd name="T7" fmla="*/ 25 h 35"/>
                <a:gd name="T8" fmla="*/ 12 w 24"/>
                <a:gd name="T9" fmla="*/ 31 h 35"/>
                <a:gd name="T10" fmla="*/ 12 w 24"/>
                <a:gd name="T11" fmla="*/ 10 h 35"/>
                <a:gd name="T12" fmla="*/ 6 w 24"/>
                <a:gd name="T13" fmla="*/ 14 h 35"/>
                <a:gd name="T14" fmla="*/ 12 w 24"/>
                <a:gd name="T15" fmla="*/ 25 h 35"/>
                <a:gd name="T16" fmla="*/ 19 w 24"/>
                <a:gd name="T17" fmla="*/ 21 h 35"/>
                <a:gd name="T18" fmla="*/ 12 w 24"/>
                <a:gd name="T19" fmla="*/ 1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35">
                  <a:moveTo>
                    <a:pt x="12" y="31"/>
                  </a:moveTo>
                  <a:cubicBezTo>
                    <a:pt x="6" y="28"/>
                    <a:pt x="0" y="18"/>
                    <a:pt x="0" y="11"/>
                  </a:cubicBezTo>
                  <a:cubicBezTo>
                    <a:pt x="0" y="3"/>
                    <a:pt x="6" y="0"/>
                    <a:pt x="12" y="4"/>
                  </a:cubicBezTo>
                  <a:cubicBezTo>
                    <a:pt x="19" y="7"/>
                    <a:pt x="24" y="17"/>
                    <a:pt x="24" y="25"/>
                  </a:cubicBezTo>
                  <a:cubicBezTo>
                    <a:pt x="24" y="32"/>
                    <a:pt x="19" y="35"/>
                    <a:pt x="12" y="31"/>
                  </a:cubicBezTo>
                  <a:close/>
                  <a:moveTo>
                    <a:pt x="12" y="10"/>
                  </a:moveTo>
                  <a:cubicBezTo>
                    <a:pt x="9" y="8"/>
                    <a:pt x="6" y="10"/>
                    <a:pt x="6" y="14"/>
                  </a:cubicBezTo>
                  <a:cubicBezTo>
                    <a:pt x="6" y="18"/>
                    <a:pt x="9" y="23"/>
                    <a:pt x="12" y="25"/>
                  </a:cubicBezTo>
                  <a:cubicBezTo>
                    <a:pt x="16" y="27"/>
                    <a:pt x="19" y="25"/>
                    <a:pt x="19" y="21"/>
                  </a:cubicBezTo>
                  <a:cubicBezTo>
                    <a:pt x="19" y="17"/>
                    <a:pt x="16" y="12"/>
                    <a:pt x="12" y="10"/>
                  </a:cubicBez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0" name="Freeform 272">
              <a:extLst>
                <a:ext uri="{FF2B5EF4-FFF2-40B4-BE49-F238E27FC236}">
                  <a16:creationId xmlns:a16="http://schemas.microsoft.com/office/drawing/2014/main" id="{548C087D-424D-084C-B143-D8E1F1EC3238}"/>
                </a:ext>
              </a:extLst>
            </p:cNvPr>
            <p:cNvSpPr>
              <a:spLocks noEditPoints="1"/>
            </p:cNvSpPr>
            <p:nvPr/>
          </p:nvSpPr>
          <p:spPr bwMode="auto">
            <a:xfrm>
              <a:off x="18474762" y="11269610"/>
              <a:ext cx="66675" cy="95250"/>
            </a:xfrm>
            <a:custGeom>
              <a:avLst/>
              <a:gdLst>
                <a:gd name="T0" fmla="*/ 12 w 24"/>
                <a:gd name="T1" fmla="*/ 32 h 35"/>
                <a:gd name="T2" fmla="*/ 0 w 24"/>
                <a:gd name="T3" fmla="*/ 11 h 35"/>
                <a:gd name="T4" fmla="*/ 12 w 24"/>
                <a:gd name="T5" fmla="*/ 4 h 35"/>
                <a:gd name="T6" fmla="*/ 24 w 24"/>
                <a:gd name="T7" fmla="*/ 25 h 35"/>
                <a:gd name="T8" fmla="*/ 12 w 24"/>
                <a:gd name="T9" fmla="*/ 32 h 35"/>
                <a:gd name="T10" fmla="*/ 12 w 24"/>
                <a:gd name="T11" fmla="*/ 10 h 35"/>
                <a:gd name="T12" fmla="*/ 6 w 24"/>
                <a:gd name="T13" fmla="*/ 14 h 35"/>
                <a:gd name="T14" fmla="*/ 12 w 24"/>
                <a:gd name="T15" fmla="*/ 25 h 35"/>
                <a:gd name="T16" fmla="*/ 18 w 24"/>
                <a:gd name="T17" fmla="*/ 21 h 35"/>
                <a:gd name="T18" fmla="*/ 12 w 24"/>
                <a:gd name="T19" fmla="*/ 1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35">
                  <a:moveTo>
                    <a:pt x="12" y="32"/>
                  </a:moveTo>
                  <a:cubicBezTo>
                    <a:pt x="5" y="28"/>
                    <a:pt x="0" y="18"/>
                    <a:pt x="0" y="11"/>
                  </a:cubicBezTo>
                  <a:cubicBezTo>
                    <a:pt x="0" y="3"/>
                    <a:pt x="5" y="0"/>
                    <a:pt x="12" y="4"/>
                  </a:cubicBezTo>
                  <a:cubicBezTo>
                    <a:pt x="19" y="7"/>
                    <a:pt x="24" y="17"/>
                    <a:pt x="24" y="25"/>
                  </a:cubicBezTo>
                  <a:cubicBezTo>
                    <a:pt x="24" y="32"/>
                    <a:pt x="19" y="35"/>
                    <a:pt x="12" y="32"/>
                  </a:cubicBezTo>
                  <a:close/>
                  <a:moveTo>
                    <a:pt x="12" y="10"/>
                  </a:moveTo>
                  <a:cubicBezTo>
                    <a:pt x="9" y="8"/>
                    <a:pt x="6" y="10"/>
                    <a:pt x="6" y="14"/>
                  </a:cubicBezTo>
                  <a:cubicBezTo>
                    <a:pt x="6" y="18"/>
                    <a:pt x="9" y="23"/>
                    <a:pt x="12" y="25"/>
                  </a:cubicBezTo>
                  <a:cubicBezTo>
                    <a:pt x="16" y="27"/>
                    <a:pt x="18" y="25"/>
                    <a:pt x="18" y="21"/>
                  </a:cubicBezTo>
                  <a:cubicBezTo>
                    <a:pt x="18" y="17"/>
                    <a:pt x="16" y="12"/>
                    <a:pt x="12" y="10"/>
                  </a:cubicBez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1" name="Freeform 273">
              <a:extLst>
                <a:ext uri="{FF2B5EF4-FFF2-40B4-BE49-F238E27FC236}">
                  <a16:creationId xmlns:a16="http://schemas.microsoft.com/office/drawing/2014/main" id="{ABA54B77-1137-9448-848B-75F891A5FF8F}"/>
                </a:ext>
              </a:extLst>
            </p:cNvPr>
            <p:cNvSpPr>
              <a:spLocks noEditPoints="1"/>
            </p:cNvSpPr>
            <p:nvPr/>
          </p:nvSpPr>
          <p:spPr bwMode="auto">
            <a:xfrm>
              <a:off x="18593824" y="11080698"/>
              <a:ext cx="44450" cy="63500"/>
            </a:xfrm>
            <a:custGeom>
              <a:avLst/>
              <a:gdLst>
                <a:gd name="T0" fmla="*/ 8 w 16"/>
                <a:gd name="T1" fmla="*/ 21 h 23"/>
                <a:gd name="T2" fmla="*/ 0 w 16"/>
                <a:gd name="T3" fmla="*/ 7 h 23"/>
                <a:gd name="T4" fmla="*/ 8 w 16"/>
                <a:gd name="T5" fmla="*/ 2 h 23"/>
                <a:gd name="T6" fmla="*/ 16 w 16"/>
                <a:gd name="T7" fmla="*/ 16 h 23"/>
                <a:gd name="T8" fmla="*/ 8 w 16"/>
                <a:gd name="T9" fmla="*/ 21 h 23"/>
                <a:gd name="T10" fmla="*/ 8 w 16"/>
                <a:gd name="T11" fmla="*/ 9 h 23"/>
                <a:gd name="T12" fmla="*/ 5 w 16"/>
                <a:gd name="T13" fmla="*/ 10 h 23"/>
                <a:gd name="T14" fmla="*/ 8 w 16"/>
                <a:gd name="T15" fmla="*/ 14 h 23"/>
                <a:gd name="T16" fmla="*/ 10 w 16"/>
                <a:gd name="T17" fmla="*/ 13 h 23"/>
                <a:gd name="T18" fmla="*/ 8 w 16"/>
                <a:gd name="T19" fmla="*/ 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23">
                  <a:moveTo>
                    <a:pt x="8" y="21"/>
                  </a:moveTo>
                  <a:cubicBezTo>
                    <a:pt x="3" y="18"/>
                    <a:pt x="0" y="12"/>
                    <a:pt x="0" y="7"/>
                  </a:cubicBezTo>
                  <a:cubicBezTo>
                    <a:pt x="0" y="2"/>
                    <a:pt x="3" y="0"/>
                    <a:pt x="8" y="2"/>
                  </a:cubicBezTo>
                  <a:cubicBezTo>
                    <a:pt x="12" y="5"/>
                    <a:pt x="16" y="11"/>
                    <a:pt x="16" y="16"/>
                  </a:cubicBezTo>
                  <a:cubicBezTo>
                    <a:pt x="16" y="21"/>
                    <a:pt x="12" y="23"/>
                    <a:pt x="8" y="21"/>
                  </a:cubicBezTo>
                  <a:close/>
                  <a:moveTo>
                    <a:pt x="8" y="9"/>
                  </a:moveTo>
                  <a:cubicBezTo>
                    <a:pt x="6" y="8"/>
                    <a:pt x="5" y="9"/>
                    <a:pt x="5" y="10"/>
                  </a:cubicBezTo>
                  <a:cubicBezTo>
                    <a:pt x="5" y="11"/>
                    <a:pt x="6" y="13"/>
                    <a:pt x="8" y="14"/>
                  </a:cubicBezTo>
                  <a:cubicBezTo>
                    <a:pt x="9" y="15"/>
                    <a:pt x="10" y="14"/>
                    <a:pt x="10" y="13"/>
                  </a:cubicBezTo>
                  <a:cubicBezTo>
                    <a:pt x="10" y="11"/>
                    <a:pt x="9" y="10"/>
                    <a:pt x="8" y="9"/>
                  </a:cubicBez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2" name="Freeform 274">
              <a:extLst>
                <a:ext uri="{FF2B5EF4-FFF2-40B4-BE49-F238E27FC236}">
                  <a16:creationId xmlns:a16="http://schemas.microsoft.com/office/drawing/2014/main" id="{90EF323B-1296-3C42-A8F3-E323C0B7E720}"/>
                </a:ext>
              </a:extLst>
            </p:cNvPr>
            <p:cNvSpPr>
              <a:spLocks noEditPoints="1"/>
            </p:cNvSpPr>
            <p:nvPr/>
          </p:nvSpPr>
          <p:spPr bwMode="auto">
            <a:xfrm>
              <a:off x="18187424" y="11333110"/>
              <a:ext cx="63500" cy="85725"/>
            </a:xfrm>
            <a:custGeom>
              <a:avLst/>
              <a:gdLst>
                <a:gd name="T0" fmla="*/ 11 w 23"/>
                <a:gd name="T1" fmla="*/ 28 h 31"/>
                <a:gd name="T2" fmla="*/ 5 w 23"/>
                <a:gd name="T3" fmla="*/ 22 h 31"/>
                <a:gd name="T4" fmla="*/ 1 w 23"/>
                <a:gd name="T5" fmla="*/ 11 h 31"/>
                <a:gd name="T6" fmla="*/ 2 w 23"/>
                <a:gd name="T7" fmla="*/ 3 h 31"/>
                <a:gd name="T8" fmla="*/ 9 w 23"/>
                <a:gd name="T9" fmla="*/ 1 h 31"/>
                <a:gd name="T10" fmla="*/ 18 w 23"/>
                <a:gd name="T11" fmla="*/ 8 h 31"/>
                <a:gd name="T12" fmla="*/ 22 w 23"/>
                <a:gd name="T13" fmla="*/ 19 h 31"/>
                <a:gd name="T14" fmla="*/ 13 w 23"/>
                <a:gd name="T15" fmla="*/ 29 h 31"/>
                <a:gd name="T16" fmla="*/ 11 w 23"/>
                <a:gd name="T17" fmla="*/ 28 h 31"/>
                <a:gd name="T18" fmla="*/ 11 w 23"/>
                <a:gd name="T19" fmla="*/ 9 h 31"/>
                <a:gd name="T20" fmla="*/ 10 w 23"/>
                <a:gd name="T21" fmla="*/ 9 h 31"/>
                <a:gd name="T22" fmla="*/ 7 w 23"/>
                <a:gd name="T23" fmla="*/ 9 h 31"/>
                <a:gd name="T24" fmla="*/ 6 w 23"/>
                <a:gd name="T25" fmla="*/ 13 h 31"/>
                <a:gd name="T26" fmla="*/ 8 w 23"/>
                <a:gd name="T27" fmla="*/ 18 h 31"/>
                <a:gd name="T28" fmla="*/ 12 w 23"/>
                <a:gd name="T29" fmla="*/ 21 h 31"/>
                <a:gd name="T30" fmla="*/ 16 w 23"/>
                <a:gd name="T31" fmla="*/ 17 h 31"/>
                <a:gd name="T32" fmla="*/ 14 w 23"/>
                <a:gd name="T33" fmla="*/ 12 h 31"/>
                <a:gd name="T34" fmla="*/ 11 w 23"/>
                <a:gd name="T35" fmla="*/ 9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 h="31">
                  <a:moveTo>
                    <a:pt x="11" y="28"/>
                  </a:moveTo>
                  <a:cubicBezTo>
                    <a:pt x="9" y="26"/>
                    <a:pt x="7" y="24"/>
                    <a:pt x="5" y="22"/>
                  </a:cubicBezTo>
                  <a:cubicBezTo>
                    <a:pt x="3" y="18"/>
                    <a:pt x="1" y="15"/>
                    <a:pt x="1" y="11"/>
                  </a:cubicBezTo>
                  <a:cubicBezTo>
                    <a:pt x="0" y="7"/>
                    <a:pt x="1" y="4"/>
                    <a:pt x="2" y="3"/>
                  </a:cubicBezTo>
                  <a:cubicBezTo>
                    <a:pt x="4" y="1"/>
                    <a:pt x="7" y="0"/>
                    <a:pt x="9" y="1"/>
                  </a:cubicBezTo>
                  <a:cubicBezTo>
                    <a:pt x="12" y="3"/>
                    <a:pt x="15" y="5"/>
                    <a:pt x="18" y="8"/>
                  </a:cubicBezTo>
                  <a:cubicBezTo>
                    <a:pt x="20" y="12"/>
                    <a:pt x="22" y="15"/>
                    <a:pt x="22" y="19"/>
                  </a:cubicBezTo>
                  <a:cubicBezTo>
                    <a:pt x="23" y="26"/>
                    <a:pt x="19" y="31"/>
                    <a:pt x="13" y="29"/>
                  </a:cubicBezTo>
                  <a:cubicBezTo>
                    <a:pt x="13" y="28"/>
                    <a:pt x="12" y="28"/>
                    <a:pt x="11" y="28"/>
                  </a:cubicBezTo>
                  <a:close/>
                  <a:moveTo>
                    <a:pt x="11" y="9"/>
                  </a:moveTo>
                  <a:cubicBezTo>
                    <a:pt x="10" y="9"/>
                    <a:pt x="10" y="9"/>
                    <a:pt x="10" y="9"/>
                  </a:cubicBezTo>
                  <a:cubicBezTo>
                    <a:pt x="9" y="8"/>
                    <a:pt x="8" y="8"/>
                    <a:pt x="7" y="9"/>
                  </a:cubicBezTo>
                  <a:cubicBezTo>
                    <a:pt x="6" y="10"/>
                    <a:pt x="6" y="11"/>
                    <a:pt x="6" y="13"/>
                  </a:cubicBezTo>
                  <a:cubicBezTo>
                    <a:pt x="6" y="15"/>
                    <a:pt x="7" y="17"/>
                    <a:pt x="8" y="18"/>
                  </a:cubicBezTo>
                  <a:cubicBezTo>
                    <a:pt x="10" y="20"/>
                    <a:pt x="11" y="21"/>
                    <a:pt x="12" y="21"/>
                  </a:cubicBezTo>
                  <a:cubicBezTo>
                    <a:pt x="15" y="22"/>
                    <a:pt x="17" y="20"/>
                    <a:pt x="16" y="17"/>
                  </a:cubicBezTo>
                  <a:cubicBezTo>
                    <a:pt x="16" y="15"/>
                    <a:pt x="15" y="13"/>
                    <a:pt x="14" y="12"/>
                  </a:cubicBezTo>
                  <a:cubicBezTo>
                    <a:pt x="13" y="11"/>
                    <a:pt x="12" y="10"/>
                    <a:pt x="11" y="9"/>
                  </a:cubicBez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3" name="Freeform 275">
              <a:extLst>
                <a:ext uri="{FF2B5EF4-FFF2-40B4-BE49-F238E27FC236}">
                  <a16:creationId xmlns:a16="http://schemas.microsoft.com/office/drawing/2014/main" id="{5FD3AA5F-33CA-C345-9B85-C578166CC6BB}"/>
                </a:ext>
              </a:extLst>
            </p:cNvPr>
            <p:cNvSpPr>
              <a:spLocks/>
            </p:cNvSpPr>
            <p:nvPr/>
          </p:nvSpPr>
          <p:spPr bwMode="auto">
            <a:xfrm>
              <a:off x="18223937" y="10934648"/>
              <a:ext cx="36513" cy="36513"/>
            </a:xfrm>
            <a:custGeom>
              <a:avLst/>
              <a:gdLst>
                <a:gd name="T0" fmla="*/ 11 w 13"/>
                <a:gd name="T1" fmla="*/ 12 h 13"/>
                <a:gd name="T2" fmla="*/ 3 w 13"/>
                <a:gd name="T3" fmla="*/ 8 h 13"/>
                <a:gd name="T4" fmla="*/ 0 w 13"/>
                <a:gd name="T5" fmla="*/ 3 h 13"/>
                <a:gd name="T6" fmla="*/ 3 w 13"/>
                <a:gd name="T7" fmla="*/ 1 h 13"/>
                <a:gd name="T8" fmla="*/ 11 w 13"/>
                <a:gd name="T9" fmla="*/ 5 h 13"/>
                <a:gd name="T10" fmla="*/ 13 w 13"/>
                <a:gd name="T11" fmla="*/ 10 h 13"/>
                <a:gd name="T12" fmla="*/ 11 w 13"/>
                <a:gd name="T13" fmla="*/ 12 h 13"/>
              </a:gdLst>
              <a:ahLst/>
              <a:cxnLst>
                <a:cxn ang="0">
                  <a:pos x="T0" y="T1"/>
                </a:cxn>
                <a:cxn ang="0">
                  <a:pos x="T2" y="T3"/>
                </a:cxn>
                <a:cxn ang="0">
                  <a:pos x="T4" y="T5"/>
                </a:cxn>
                <a:cxn ang="0">
                  <a:pos x="T6" y="T7"/>
                </a:cxn>
                <a:cxn ang="0">
                  <a:pos x="T8" y="T9"/>
                </a:cxn>
                <a:cxn ang="0">
                  <a:pos x="T10" y="T11"/>
                </a:cxn>
                <a:cxn ang="0">
                  <a:pos x="T12" y="T13"/>
                </a:cxn>
              </a:cxnLst>
              <a:rect l="0" t="0" r="r" b="b"/>
              <a:pathLst>
                <a:path w="13" h="13">
                  <a:moveTo>
                    <a:pt x="11" y="12"/>
                  </a:moveTo>
                  <a:cubicBezTo>
                    <a:pt x="3" y="8"/>
                    <a:pt x="3" y="8"/>
                    <a:pt x="3" y="8"/>
                  </a:cubicBezTo>
                  <a:cubicBezTo>
                    <a:pt x="2" y="7"/>
                    <a:pt x="0" y="5"/>
                    <a:pt x="0" y="3"/>
                  </a:cubicBezTo>
                  <a:cubicBezTo>
                    <a:pt x="0" y="1"/>
                    <a:pt x="2" y="0"/>
                    <a:pt x="3" y="1"/>
                  </a:cubicBezTo>
                  <a:cubicBezTo>
                    <a:pt x="11" y="5"/>
                    <a:pt x="11" y="5"/>
                    <a:pt x="11" y="5"/>
                  </a:cubicBezTo>
                  <a:cubicBezTo>
                    <a:pt x="12" y="6"/>
                    <a:pt x="13" y="9"/>
                    <a:pt x="13" y="10"/>
                  </a:cubicBezTo>
                  <a:cubicBezTo>
                    <a:pt x="13" y="12"/>
                    <a:pt x="12" y="13"/>
                    <a:pt x="11" y="12"/>
                  </a:cubicBez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4" name="Freeform 276">
              <a:extLst>
                <a:ext uri="{FF2B5EF4-FFF2-40B4-BE49-F238E27FC236}">
                  <a16:creationId xmlns:a16="http://schemas.microsoft.com/office/drawing/2014/main" id="{7C6C7300-49DD-BB47-A48B-FF7C09A79CB5}"/>
                </a:ext>
              </a:extLst>
            </p:cNvPr>
            <p:cNvSpPr>
              <a:spLocks/>
            </p:cNvSpPr>
            <p:nvPr/>
          </p:nvSpPr>
          <p:spPr bwMode="auto">
            <a:xfrm>
              <a:off x="18235049" y="10929885"/>
              <a:ext cx="15875" cy="46038"/>
            </a:xfrm>
            <a:custGeom>
              <a:avLst/>
              <a:gdLst>
                <a:gd name="T0" fmla="*/ 3 w 6"/>
                <a:gd name="T1" fmla="*/ 16 h 17"/>
                <a:gd name="T2" fmla="*/ 0 w 6"/>
                <a:gd name="T3" fmla="*/ 11 h 17"/>
                <a:gd name="T4" fmla="*/ 0 w 6"/>
                <a:gd name="T5" fmla="*/ 3 h 17"/>
                <a:gd name="T6" fmla="*/ 3 w 6"/>
                <a:gd name="T7" fmla="*/ 1 h 17"/>
                <a:gd name="T8" fmla="*/ 6 w 6"/>
                <a:gd name="T9" fmla="*/ 6 h 17"/>
                <a:gd name="T10" fmla="*/ 6 w 6"/>
                <a:gd name="T11" fmla="*/ 15 h 17"/>
                <a:gd name="T12" fmla="*/ 3 w 6"/>
                <a:gd name="T13" fmla="*/ 16 h 17"/>
              </a:gdLst>
              <a:ahLst/>
              <a:cxnLst>
                <a:cxn ang="0">
                  <a:pos x="T0" y="T1"/>
                </a:cxn>
                <a:cxn ang="0">
                  <a:pos x="T2" y="T3"/>
                </a:cxn>
                <a:cxn ang="0">
                  <a:pos x="T4" y="T5"/>
                </a:cxn>
                <a:cxn ang="0">
                  <a:pos x="T6" y="T7"/>
                </a:cxn>
                <a:cxn ang="0">
                  <a:pos x="T8" y="T9"/>
                </a:cxn>
                <a:cxn ang="0">
                  <a:pos x="T10" y="T11"/>
                </a:cxn>
                <a:cxn ang="0">
                  <a:pos x="T12" y="T13"/>
                </a:cxn>
              </a:cxnLst>
              <a:rect l="0" t="0" r="r" b="b"/>
              <a:pathLst>
                <a:path w="6" h="17">
                  <a:moveTo>
                    <a:pt x="3" y="16"/>
                  </a:moveTo>
                  <a:cubicBezTo>
                    <a:pt x="1" y="15"/>
                    <a:pt x="0" y="13"/>
                    <a:pt x="0" y="11"/>
                  </a:cubicBezTo>
                  <a:cubicBezTo>
                    <a:pt x="0" y="3"/>
                    <a:pt x="0" y="3"/>
                    <a:pt x="0" y="3"/>
                  </a:cubicBezTo>
                  <a:cubicBezTo>
                    <a:pt x="0" y="1"/>
                    <a:pt x="1" y="0"/>
                    <a:pt x="3" y="1"/>
                  </a:cubicBezTo>
                  <a:cubicBezTo>
                    <a:pt x="4" y="2"/>
                    <a:pt x="6" y="4"/>
                    <a:pt x="6" y="6"/>
                  </a:cubicBezTo>
                  <a:cubicBezTo>
                    <a:pt x="6" y="15"/>
                    <a:pt x="6" y="15"/>
                    <a:pt x="6" y="15"/>
                  </a:cubicBezTo>
                  <a:cubicBezTo>
                    <a:pt x="6" y="16"/>
                    <a:pt x="4" y="17"/>
                    <a:pt x="3" y="16"/>
                  </a:cubicBez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5" name="Freeform 277">
              <a:extLst>
                <a:ext uri="{FF2B5EF4-FFF2-40B4-BE49-F238E27FC236}">
                  <a16:creationId xmlns:a16="http://schemas.microsoft.com/office/drawing/2014/main" id="{9222AF12-D967-5440-9B02-0EF0D813CDDB}"/>
                </a:ext>
              </a:extLst>
            </p:cNvPr>
            <p:cNvSpPr>
              <a:spLocks/>
            </p:cNvSpPr>
            <p:nvPr/>
          </p:nvSpPr>
          <p:spPr bwMode="auto">
            <a:xfrm>
              <a:off x="18590649" y="11520435"/>
              <a:ext cx="47625" cy="41275"/>
            </a:xfrm>
            <a:custGeom>
              <a:avLst/>
              <a:gdLst>
                <a:gd name="T0" fmla="*/ 14 w 17"/>
                <a:gd name="T1" fmla="*/ 14 h 15"/>
                <a:gd name="T2" fmla="*/ 3 w 17"/>
                <a:gd name="T3" fmla="*/ 8 h 15"/>
                <a:gd name="T4" fmla="*/ 0 w 17"/>
                <a:gd name="T5" fmla="*/ 3 h 15"/>
                <a:gd name="T6" fmla="*/ 3 w 17"/>
                <a:gd name="T7" fmla="*/ 1 h 15"/>
                <a:gd name="T8" fmla="*/ 14 w 17"/>
                <a:gd name="T9" fmla="*/ 8 h 15"/>
                <a:gd name="T10" fmla="*/ 17 w 17"/>
                <a:gd name="T11" fmla="*/ 12 h 15"/>
                <a:gd name="T12" fmla="*/ 14 w 17"/>
                <a:gd name="T13" fmla="*/ 14 h 15"/>
              </a:gdLst>
              <a:ahLst/>
              <a:cxnLst>
                <a:cxn ang="0">
                  <a:pos x="T0" y="T1"/>
                </a:cxn>
                <a:cxn ang="0">
                  <a:pos x="T2" y="T3"/>
                </a:cxn>
                <a:cxn ang="0">
                  <a:pos x="T4" y="T5"/>
                </a:cxn>
                <a:cxn ang="0">
                  <a:pos x="T6" y="T7"/>
                </a:cxn>
                <a:cxn ang="0">
                  <a:pos x="T8" y="T9"/>
                </a:cxn>
                <a:cxn ang="0">
                  <a:pos x="T10" y="T11"/>
                </a:cxn>
                <a:cxn ang="0">
                  <a:pos x="T12" y="T13"/>
                </a:cxn>
              </a:cxnLst>
              <a:rect l="0" t="0" r="r" b="b"/>
              <a:pathLst>
                <a:path w="17" h="15">
                  <a:moveTo>
                    <a:pt x="14" y="14"/>
                  </a:moveTo>
                  <a:cubicBezTo>
                    <a:pt x="3" y="8"/>
                    <a:pt x="3" y="8"/>
                    <a:pt x="3" y="8"/>
                  </a:cubicBezTo>
                  <a:cubicBezTo>
                    <a:pt x="2" y="7"/>
                    <a:pt x="0" y="5"/>
                    <a:pt x="0" y="3"/>
                  </a:cubicBezTo>
                  <a:cubicBezTo>
                    <a:pt x="0" y="1"/>
                    <a:pt x="2" y="0"/>
                    <a:pt x="3" y="1"/>
                  </a:cubicBezTo>
                  <a:cubicBezTo>
                    <a:pt x="14" y="8"/>
                    <a:pt x="14" y="8"/>
                    <a:pt x="14" y="8"/>
                  </a:cubicBezTo>
                  <a:cubicBezTo>
                    <a:pt x="16" y="8"/>
                    <a:pt x="17" y="11"/>
                    <a:pt x="17" y="12"/>
                  </a:cubicBezTo>
                  <a:cubicBezTo>
                    <a:pt x="17" y="14"/>
                    <a:pt x="16" y="15"/>
                    <a:pt x="14" y="14"/>
                  </a:cubicBez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6" name="Freeform 278">
              <a:extLst>
                <a:ext uri="{FF2B5EF4-FFF2-40B4-BE49-F238E27FC236}">
                  <a16:creationId xmlns:a16="http://schemas.microsoft.com/office/drawing/2014/main" id="{4BF176DD-0DB7-1648-B28D-AD4BD0C0AADB}"/>
                </a:ext>
              </a:extLst>
            </p:cNvPr>
            <p:cNvSpPr>
              <a:spLocks/>
            </p:cNvSpPr>
            <p:nvPr/>
          </p:nvSpPr>
          <p:spPr bwMode="auto">
            <a:xfrm>
              <a:off x="18608112" y="11512498"/>
              <a:ext cx="15875" cy="57150"/>
            </a:xfrm>
            <a:custGeom>
              <a:avLst/>
              <a:gdLst>
                <a:gd name="T0" fmla="*/ 3 w 6"/>
                <a:gd name="T1" fmla="*/ 20 h 21"/>
                <a:gd name="T2" fmla="*/ 0 w 6"/>
                <a:gd name="T3" fmla="*/ 15 h 21"/>
                <a:gd name="T4" fmla="*/ 0 w 6"/>
                <a:gd name="T5" fmla="*/ 3 h 21"/>
                <a:gd name="T6" fmla="*/ 3 w 6"/>
                <a:gd name="T7" fmla="*/ 1 h 21"/>
                <a:gd name="T8" fmla="*/ 6 w 6"/>
                <a:gd name="T9" fmla="*/ 6 h 21"/>
                <a:gd name="T10" fmla="*/ 6 w 6"/>
                <a:gd name="T11" fmla="*/ 19 h 21"/>
                <a:gd name="T12" fmla="*/ 3 w 6"/>
                <a:gd name="T13" fmla="*/ 20 h 21"/>
              </a:gdLst>
              <a:ahLst/>
              <a:cxnLst>
                <a:cxn ang="0">
                  <a:pos x="T0" y="T1"/>
                </a:cxn>
                <a:cxn ang="0">
                  <a:pos x="T2" y="T3"/>
                </a:cxn>
                <a:cxn ang="0">
                  <a:pos x="T4" y="T5"/>
                </a:cxn>
                <a:cxn ang="0">
                  <a:pos x="T6" y="T7"/>
                </a:cxn>
                <a:cxn ang="0">
                  <a:pos x="T8" y="T9"/>
                </a:cxn>
                <a:cxn ang="0">
                  <a:pos x="T10" y="T11"/>
                </a:cxn>
                <a:cxn ang="0">
                  <a:pos x="T12" y="T13"/>
                </a:cxn>
              </a:cxnLst>
              <a:rect l="0" t="0" r="r" b="b"/>
              <a:pathLst>
                <a:path w="6" h="21">
                  <a:moveTo>
                    <a:pt x="3" y="20"/>
                  </a:moveTo>
                  <a:cubicBezTo>
                    <a:pt x="1" y="19"/>
                    <a:pt x="0" y="17"/>
                    <a:pt x="0" y="15"/>
                  </a:cubicBezTo>
                  <a:cubicBezTo>
                    <a:pt x="0" y="3"/>
                    <a:pt x="0" y="3"/>
                    <a:pt x="0" y="3"/>
                  </a:cubicBezTo>
                  <a:cubicBezTo>
                    <a:pt x="0" y="1"/>
                    <a:pt x="1" y="0"/>
                    <a:pt x="3" y="1"/>
                  </a:cubicBezTo>
                  <a:cubicBezTo>
                    <a:pt x="4" y="2"/>
                    <a:pt x="6" y="4"/>
                    <a:pt x="6" y="6"/>
                  </a:cubicBezTo>
                  <a:cubicBezTo>
                    <a:pt x="6" y="19"/>
                    <a:pt x="6" y="19"/>
                    <a:pt x="6" y="19"/>
                  </a:cubicBezTo>
                  <a:cubicBezTo>
                    <a:pt x="6" y="20"/>
                    <a:pt x="4" y="21"/>
                    <a:pt x="3" y="20"/>
                  </a:cubicBez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87" name="Group 586">
            <a:extLst>
              <a:ext uri="{FF2B5EF4-FFF2-40B4-BE49-F238E27FC236}">
                <a16:creationId xmlns:a16="http://schemas.microsoft.com/office/drawing/2014/main" id="{1298123A-8AEC-F14C-BF4D-8F753C32FE72}"/>
              </a:ext>
            </a:extLst>
          </p:cNvPr>
          <p:cNvGrpSpPr/>
          <p:nvPr/>
        </p:nvGrpSpPr>
        <p:grpSpPr>
          <a:xfrm>
            <a:off x="21819311" y="8141273"/>
            <a:ext cx="362263" cy="446229"/>
            <a:chOff x="21708499" y="9493198"/>
            <a:chExt cx="473076" cy="665163"/>
          </a:xfrm>
        </p:grpSpPr>
        <p:sp>
          <p:nvSpPr>
            <p:cNvPr id="588" name="Freeform 279">
              <a:extLst>
                <a:ext uri="{FF2B5EF4-FFF2-40B4-BE49-F238E27FC236}">
                  <a16:creationId xmlns:a16="http://schemas.microsoft.com/office/drawing/2014/main" id="{6450D3F0-3BE8-9948-B74D-641D33C91132}"/>
                </a:ext>
              </a:extLst>
            </p:cNvPr>
            <p:cNvSpPr>
              <a:spLocks/>
            </p:cNvSpPr>
            <p:nvPr/>
          </p:nvSpPr>
          <p:spPr bwMode="auto">
            <a:xfrm>
              <a:off x="21786287" y="9493198"/>
              <a:ext cx="395288" cy="649288"/>
            </a:xfrm>
            <a:custGeom>
              <a:avLst/>
              <a:gdLst>
                <a:gd name="T0" fmla="*/ 115 w 143"/>
                <a:gd name="T1" fmla="*/ 226 h 235"/>
                <a:gd name="T2" fmla="*/ 28 w 143"/>
                <a:gd name="T3" fmla="*/ 175 h 235"/>
                <a:gd name="T4" fmla="*/ 0 w 143"/>
                <a:gd name="T5" fmla="*/ 122 h 235"/>
                <a:gd name="T6" fmla="*/ 0 w 143"/>
                <a:gd name="T7" fmla="*/ 30 h 235"/>
                <a:gd name="T8" fmla="*/ 28 w 143"/>
                <a:gd name="T9" fmla="*/ 9 h 235"/>
                <a:gd name="T10" fmla="*/ 115 w 143"/>
                <a:gd name="T11" fmla="*/ 60 h 235"/>
                <a:gd name="T12" fmla="*/ 143 w 143"/>
                <a:gd name="T13" fmla="*/ 113 h 235"/>
                <a:gd name="T14" fmla="*/ 143 w 143"/>
                <a:gd name="T15" fmla="*/ 205 h 235"/>
                <a:gd name="T16" fmla="*/ 115 w 143"/>
                <a:gd name="T17" fmla="*/ 226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3" h="235">
                  <a:moveTo>
                    <a:pt x="115" y="226"/>
                  </a:moveTo>
                  <a:cubicBezTo>
                    <a:pt x="28" y="175"/>
                    <a:pt x="28" y="175"/>
                    <a:pt x="28" y="175"/>
                  </a:cubicBezTo>
                  <a:cubicBezTo>
                    <a:pt x="12" y="166"/>
                    <a:pt x="0" y="143"/>
                    <a:pt x="0" y="122"/>
                  </a:cubicBezTo>
                  <a:cubicBezTo>
                    <a:pt x="0" y="30"/>
                    <a:pt x="0" y="30"/>
                    <a:pt x="0" y="30"/>
                  </a:cubicBezTo>
                  <a:cubicBezTo>
                    <a:pt x="0" y="10"/>
                    <a:pt x="12" y="0"/>
                    <a:pt x="28" y="9"/>
                  </a:cubicBezTo>
                  <a:cubicBezTo>
                    <a:pt x="115" y="60"/>
                    <a:pt x="115" y="60"/>
                    <a:pt x="115" y="60"/>
                  </a:cubicBezTo>
                  <a:cubicBezTo>
                    <a:pt x="131" y="69"/>
                    <a:pt x="143" y="93"/>
                    <a:pt x="143" y="113"/>
                  </a:cubicBezTo>
                  <a:cubicBezTo>
                    <a:pt x="143" y="205"/>
                    <a:pt x="143" y="205"/>
                    <a:pt x="143" y="205"/>
                  </a:cubicBezTo>
                  <a:cubicBezTo>
                    <a:pt x="143" y="226"/>
                    <a:pt x="131" y="235"/>
                    <a:pt x="115" y="226"/>
                  </a:cubicBezTo>
                  <a:close/>
                </a:path>
              </a:pathLst>
            </a:custGeom>
            <a:solidFill>
              <a:srgbClr val="DBE3F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9" name="Freeform 280">
              <a:extLst>
                <a:ext uri="{FF2B5EF4-FFF2-40B4-BE49-F238E27FC236}">
                  <a16:creationId xmlns:a16="http://schemas.microsoft.com/office/drawing/2014/main" id="{D16AEDE1-DAE6-2C43-8684-D4223CA1D4C1}"/>
                </a:ext>
              </a:extLst>
            </p:cNvPr>
            <p:cNvSpPr>
              <a:spLocks/>
            </p:cNvSpPr>
            <p:nvPr/>
          </p:nvSpPr>
          <p:spPr bwMode="auto">
            <a:xfrm>
              <a:off x="21708499" y="9509073"/>
              <a:ext cx="398463" cy="649288"/>
            </a:xfrm>
            <a:custGeom>
              <a:avLst/>
              <a:gdLst>
                <a:gd name="T0" fmla="*/ 116 w 144"/>
                <a:gd name="T1" fmla="*/ 226 h 235"/>
                <a:gd name="T2" fmla="*/ 28 w 144"/>
                <a:gd name="T3" fmla="*/ 175 h 235"/>
                <a:gd name="T4" fmla="*/ 0 w 144"/>
                <a:gd name="T5" fmla="*/ 122 h 235"/>
                <a:gd name="T6" fmla="*/ 0 w 144"/>
                <a:gd name="T7" fmla="*/ 30 h 235"/>
                <a:gd name="T8" fmla="*/ 28 w 144"/>
                <a:gd name="T9" fmla="*/ 9 h 235"/>
                <a:gd name="T10" fmla="*/ 116 w 144"/>
                <a:gd name="T11" fmla="*/ 60 h 235"/>
                <a:gd name="T12" fmla="*/ 144 w 144"/>
                <a:gd name="T13" fmla="*/ 113 h 235"/>
                <a:gd name="T14" fmla="*/ 144 w 144"/>
                <a:gd name="T15" fmla="*/ 205 h 235"/>
                <a:gd name="T16" fmla="*/ 116 w 144"/>
                <a:gd name="T17" fmla="*/ 226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4" h="235">
                  <a:moveTo>
                    <a:pt x="116" y="226"/>
                  </a:moveTo>
                  <a:cubicBezTo>
                    <a:pt x="28" y="175"/>
                    <a:pt x="28" y="175"/>
                    <a:pt x="28" y="175"/>
                  </a:cubicBezTo>
                  <a:cubicBezTo>
                    <a:pt x="12" y="166"/>
                    <a:pt x="0" y="142"/>
                    <a:pt x="0" y="122"/>
                  </a:cubicBezTo>
                  <a:cubicBezTo>
                    <a:pt x="0" y="30"/>
                    <a:pt x="0" y="30"/>
                    <a:pt x="0" y="30"/>
                  </a:cubicBezTo>
                  <a:cubicBezTo>
                    <a:pt x="0" y="10"/>
                    <a:pt x="12" y="0"/>
                    <a:pt x="28" y="9"/>
                  </a:cubicBezTo>
                  <a:cubicBezTo>
                    <a:pt x="116" y="60"/>
                    <a:pt x="116" y="60"/>
                    <a:pt x="116" y="60"/>
                  </a:cubicBezTo>
                  <a:cubicBezTo>
                    <a:pt x="131" y="69"/>
                    <a:pt x="144" y="93"/>
                    <a:pt x="144" y="113"/>
                  </a:cubicBezTo>
                  <a:cubicBezTo>
                    <a:pt x="144" y="205"/>
                    <a:pt x="144" y="205"/>
                    <a:pt x="144" y="205"/>
                  </a:cubicBezTo>
                  <a:cubicBezTo>
                    <a:pt x="144" y="225"/>
                    <a:pt x="131" y="235"/>
                    <a:pt x="116" y="226"/>
                  </a:cubicBezTo>
                  <a:close/>
                </a:path>
              </a:pathLst>
            </a:custGeom>
            <a:solidFill>
              <a:srgbClr val="B0C0D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0" name="Freeform 281">
              <a:extLst>
                <a:ext uri="{FF2B5EF4-FFF2-40B4-BE49-F238E27FC236}">
                  <a16:creationId xmlns:a16="http://schemas.microsoft.com/office/drawing/2014/main" id="{D6C858CC-29C0-114C-8612-686BF44624B1}"/>
                </a:ext>
              </a:extLst>
            </p:cNvPr>
            <p:cNvSpPr>
              <a:spLocks noEditPoints="1"/>
            </p:cNvSpPr>
            <p:nvPr/>
          </p:nvSpPr>
          <p:spPr bwMode="auto">
            <a:xfrm>
              <a:off x="21764062" y="9653535"/>
              <a:ext cx="268288" cy="265113"/>
            </a:xfrm>
            <a:custGeom>
              <a:avLst/>
              <a:gdLst>
                <a:gd name="T0" fmla="*/ 4 w 97"/>
                <a:gd name="T1" fmla="*/ 96 h 96"/>
                <a:gd name="T2" fmla="*/ 2 w 97"/>
                <a:gd name="T3" fmla="*/ 94 h 96"/>
                <a:gd name="T4" fmla="*/ 0 w 97"/>
                <a:gd name="T5" fmla="*/ 88 h 96"/>
                <a:gd name="T6" fmla="*/ 0 w 97"/>
                <a:gd name="T7" fmla="*/ 50 h 96"/>
                <a:gd name="T8" fmla="*/ 1 w 97"/>
                <a:gd name="T9" fmla="*/ 49 h 96"/>
                <a:gd name="T10" fmla="*/ 2 w 97"/>
                <a:gd name="T11" fmla="*/ 51 h 96"/>
                <a:gd name="T12" fmla="*/ 2 w 97"/>
                <a:gd name="T13" fmla="*/ 89 h 96"/>
                <a:gd name="T14" fmla="*/ 3 w 97"/>
                <a:gd name="T15" fmla="*/ 92 h 96"/>
                <a:gd name="T16" fmla="*/ 5 w 97"/>
                <a:gd name="T17" fmla="*/ 93 h 96"/>
                <a:gd name="T18" fmla="*/ 7 w 97"/>
                <a:gd name="T19" fmla="*/ 94 h 96"/>
                <a:gd name="T20" fmla="*/ 7 w 97"/>
                <a:gd name="T21" fmla="*/ 96 h 96"/>
                <a:gd name="T22" fmla="*/ 4 w 97"/>
                <a:gd name="T23" fmla="*/ 96 h 96"/>
                <a:gd name="T24" fmla="*/ 1 w 97"/>
                <a:gd name="T25" fmla="*/ 47 h 96"/>
                <a:gd name="T26" fmla="*/ 0 w 97"/>
                <a:gd name="T27" fmla="*/ 45 h 96"/>
                <a:gd name="T28" fmla="*/ 1 w 97"/>
                <a:gd name="T29" fmla="*/ 44 h 96"/>
                <a:gd name="T30" fmla="*/ 2 w 97"/>
                <a:gd name="T31" fmla="*/ 46 h 96"/>
                <a:gd name="T32" fmla="*/ 1 w 97"/>
                <a:gd name="T33" fmla="*/ 47 h 96"/>
                <a:gd name="T34" fmla="*/ 1 w 97"/>
                <a:gd name="T35" fmla="*/ 43 h 96"/>
                <a:gd name="T36" fmla="*/ 0 w 97"/>
                <a:gd name="T37" fmla="*/ 40 h 96"/>
                <a:gd name="T38" fmla="*/ 0 w 97"/>
                <a:gd name="T39" fmla="*/ 12 h 96"/>
                <a:gd name="T40" fmla="*/ 13 w 97"/>
                <a:gd name="T41" fmla="*/ 4 h 96"/>
                <a:gd name="T42" fmla="*/ 19 w 97"/>
                <a:gd name="T43" fmla="*/ 8 h 96"/>
                <a:gd name="T44" fmla="*/ 30 w 97"/>
                <a:gd name="T45" fmla="*/ 20 h 96"/>
                <a:gd name="T46" fmla="*/ 35 w 97"/>
                <a:gd name="T47" fmla="*/ 33 h 96"/>
                <a:gd name="T48" fmla="*/ 57 w 97"/>
                <a:gd name="T49" fmla="*/ 46 h 96"/>
                <a:gd name="T50" fmla="*/ 58 w 97"/>
                <a:gd name="T51" fmla="*/ 48 h 96"/>
                <a:gd name="T52" fmla="*/ 57 w 97"/>
                <a:gd name="T53" fmla="*/ 49 h 96"/>
                <a:gd name="T54" fmla="*/ 35 w 97"/>
                <a:gd name="T55" fmla="*/ 36 h 96"/>
                <a:gd name="T56" fmla="*/ 34 w 97"/>
                <a:gd name="T57" fmla="*/ 35 h 96"/>
                <a:gd name="T58" fmla="*/ 27 w 97"/>
                <a:gd name="T59" fmla="*/ 21 h 96"/>
                <a:gd name="T60" fmla="*/ 19 w 97"/>
                <a:gd name="T61" fmla="*/ 11 h 96"/>
                <a:gd name="T62" fmla="*/ 13 w 97"/>
                <a:gd name="T63" fmla="*/ 7 h 96"/>
                <a:gd name="T64" fmla="*/ 2 w 97"/>
                <a:gd name="T65" fmla="*/ 13 h 96"/>
                <a:gd name="T66" fmla="*/ 2 w 97"/>
                <a:gd name="T67" fmla="*/ 42 h 96"/>
                <a:gd name="T68" fmla="*/ 1 w 97"/>
                <a:gd name="T69" fmla="*/ 43 h 96"/>
                <a:gd name="T70" fmla="*/ 96 w 97"/>
                <a:gd name="T71" fmla="*/ 82 h 96"/>
                <a:gd name="T72" fmla="*/ 94 w 97"/>
                <a:gd name="T73" fmla="*/ 80 h 96"/>
                <a:gd name="T74" fmla="*/ 94 w 97"/>
                <a:gd name="T75" fmla="*/ 80 h 96"/>
                <a:gd name="T76" fmla="*/ 86 w 97"/>
                <a:gd name="T77" fmla="*/ 66 h 96"/>
                <a:gd name="T78" fmla="*/ 61 w 97"/>
                <a:gd name="T79" fmla="*/ 51 h 96"/>
                <a:gd name="T80" fmla="*/ 60 w 97"/>
                <a:gd name="T81" fmla="*/ 49 h 96"/>
                <a:gd name="T82" fmla="*/ 61 w 97"/>
                <a:gd name="T83" fmla="*/ 48 h 96"/>
                <a:gd name="T84" fmla="*/ 86 w 97"/>
                <a:gd name="T85" fmla="*/ 62 h 96"/>
                <a:gd name="T86" fmla="*/ 97 w 97"/>
                <a:gd name="T87" fmla="*/ 81 h 96"/>
                <a:gd name="T88" fmla="*/ 97 w 97"/>
                <a:gd name="T89" fmla="*/ 82 h 96"/>
                <a:gd name="T90" fmla="*/ 97 w 97"/>
                <a:gd name="T91" fmla="*/ 82 h 96"/>
                <a:gd name="T92" fmla="*/ 96 w 97"/>
                <a:gd name="T93" fmla="*/ 8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97" h="96">
                  <a:moveTo>
                    <a:pt x="4" y="96"/>
                  </a:moveTo>
                  <a:cubicBezTo>
                    <a:pt x="4" y="95"/>
                    <a:pt x="3" y="95"/>
                    <a:pt x="2" y="94"/>
                  </a:cubicBezTo>
                  <a:cubicBezTo>
                    <a:pt x="1" y="92"/>
                    <a:pt x="0" y="90"/>
                    <a:pt x="0" y="88"/>
                  </a:cubicBezTo>
                  <a:cubicBezTo>
                    <a:pt x="0" y="50"/>
                    <a:pt x="0" y="50"/>
                    <a:pt x="0" y="50"/>
                  </a:cubicBezTo>
                  <a:cubicBezTo>
                    <a:pt x="0" y="49"/>
                    <a:pt x="0" y="48"/>
                    <a:pt x="1" y="49"/>
                  </a:cubicBezTo>
                  <a:cubicBezTo>
                    <a:pt x="2" y="49"/>
                    <a:pt x="2" y="50"/>
                    <a:pt x="2" y="51"/>
                  </a:cubicBezTo>
                  <a:cubicBezTo>
                    <a:pt x="2" y="89"/>
                    <a:pt x="2" y="89"/>
                    <a:pt x="2" y="89"/>
                  </a:cubicBezTo>
                  <a:cubicBezTo>
                    <a:pt x="2" y="90"/>
                    <a:pt x="3" y="91"/>
                    <a:pt x="3" y="92"/>
                  </a:cubicBezTo>
                  <a:cubicBezTo>
                    <a:pt x="4" y="93"/>
                    <a:pt x="5" y="93"/>
                    <a:pt x="5" y="93"/>
                  </a:cubicBezTo>
                  <a:cubicBezTo>
                    <a:pt x="6" y="93"/>
                    <a:pt x="7" y="93"/>
                    <a:pt x="7" y="94"/>
                  </a:cubicBezTo>
                  <a:cubicBezTo>
                    <a:pt x="8" y="95"/>
                    <a:pt x="7" y="96"/>
                    <a:pt x="7" y="96"/>
                  </a:cubicBezTo>
                  <a:cubicBezTo>
                    <a:pt x="6" y="96"/>
                    <a:pt x="5" y="96"/>
                    <a:pt x="4" y="96"/>
                  </a:cubicBezTo>
                  <a:close/>
                  <a:moveTo>
                    <a:pt x="1" y="47"/>
                  </a:moveTo>
                  <a:cubicBezTo>
                    <a:pt x="0" y="47"/>
                    <a:pt x="0" y="46"/>
                    <a:pt x="0" y="45"/>
                  </a:cubicBezTo>
                  <a:cubicBezTo>
                    <a:pt x="0" y="44"/>
                    <a:pt x="0" y="44"/>
                    <a:pt x="1" y="44"/>
                  </a:cubicBezTo>
                  <a:cubicBezTo>
                    <a:pt x="2" y="45"/>
                    <a:pt x="2" y="46"/>
                    <a:pt x="2" y="46"/>
                  </a:cubicBezTo>
                  <a:cubicBezTo>
                    <a:pt x="2" y="47"/>
                    <a:pt x="2" y="48"/>
                    <a:pt x="1" y="47"/>
                  </a:cubicBezTo>
                  <a:close/>
                  <a:moveTo>
                    <a:pt x="1" y="43"/>
                  </a:moveTo>
                  <a:cubicBezTo>
                    <a:pt x="0" y="42"/>
                    <a:pt x="0" y="41"/>
                    <a:pt x="0" y="40"/>
                  </a:cubicBezTo>
                  <a:cubicBezTo>
                    <a:pt x="0" y="12"/>
                    <a:pt x="0" y="12"/>
                    <a:pt x="0" y="12"/>
                  </a:cubicBezTo>
                  <a:cubicBezTo>
                    <a:pt x="0" y="4"/>
                    <a:pt x="6" y="0"/>
                    <a:pt x="13" y="4"/>
                  </a:cubicBezTo>
                  <a:cubicBezTo>
                    <a:pt x="19" y="8"/>
                    <a:pt x="19" y="8"/>
                    <a:pt x="19" y="8"/>
                  </a:cubicBezTo>
                  <a:cubicBezTo>
                    <a:pt x="23" y="10"/>
                    <a:pt x="27" y="15"/>
                    <a:pt x="30" y="20"/>
                  </a:cubicBezTo>
                  <a:cubicBezTo>
                    <a:pt x="35" y="33"/>
                    <a:pt x="35" y="33"/>
                    <a:pt x="35" y="33"/>
                  </a:cubicBezTo>
                  <a:cubicBezTo>
                    <a:pt x="57" y="46"/>
                    <a:pt x="57" y="46"/>
                    <a:pt x="57" y="46"/>
                  </a:cubicBezTo>
                  <a:cubicBezTo>
                    <a:pt x="58" y="46"/>
                    <a:pt x="58" y="47"/>
                    <a:pt x="58" y="48"/>
                  </a:cubicBezTo>
                  <a:cubicBezTo>
                    <a:pt x="58" y="49"/>
                    <a:pt x="58" y="49"/>
                    <a:pt x="57" y="49"/>
                  </a:cubicBezTo>
                  <a:cubicBezTo>
                    <a:pt x="35" y="36"/>
                    <a:pt x="35" y="36"/>
                    <a:pt x="35" y="36"/>
                  </a:cubicBezTo>
                  <a:cubicBezTo>
                    <a:pt x="34" y="36"/>
                    <a:pt x="34" y="35"/>
                    <a:pt x="34" y="35"/>
                  </a:cubicBezTo>
                  <a:cubicBezTo>
                    <a:pt x="27" y="21"/>
                    <a:pt x="27" y="21"/>
                    <a:pt x="27" y="21"/>
                  </a:cubicBezTo>
                  <a:cubicBezTo>
                    <a:pt x="25" y="17"/>
                    <a:pt x="22" y="13"/>
                    <a:pt x="19" y="11"/>
                  </a:cubicBezTo>
                  <a:cubicBezTo>
                    <a:pt x="13" y="7"/>
                    <a:pt x="13" y="7"/>
                    <a:pt x="13" y="7"/>
                  </a:cubicBezTo>
                  <a:cubicBezTo>
                    <a:pt x="7" y="4"/>
                    <a:pt x="2" y="7"/>
                    <a:pt x="2" y="13"/>
                  </a:cubicBezTo>
                  <a:cubicBezTo>
                    <a:pt x="2" y="42"/>
                    <a:pt x="2" y="42"/>
                    <a:pt x="2" y="42"/>
                  </a:cubicBezTo>
                  <a:cubicBezTo>
                    <a:pt x="2" y="43"/>
                    <a:pt x="2" y="43"/>
                    <a:pt x="1" y="43"/>
                  </a:cubicBezTo>
                  <a:close/>
                  <a:moveTo>
                    <a:pt x="96" y="82"/>
                  </a:moveTo>
                  <a:cubicBezTo>
                    <a:pt x="95" y="82"/>
                    <a:pt x="94" y="81"/>
                    <a:pt x="94" y="80"/>
                  </a:cubicBezTo>
                  <a:cubicBezTo>
                    <a:pt x="94" y="80"/>
                    <a:pt x="94" y="80"/>
                    <a:pt x="94" y="80"/>
                  </a:cubicBezTo>
                  <a:cubicBezTo>
                    <a:pt x="94" y="75"/>
                    <a:pt x="90" y="68"/>
                    <a:pt x="86" y="66"/>
                  </a:cubicBezTo>
                  <a:cubicBezTo>
                    <a:pt x="61" y="51"/>
                    <a:pt x="61" y="51"/>
                    <a:pt x="61" y="51"/>
                  </a:cubicBezTo>
                  <a:cubicBezTo>
                    <a:pt x="60" y="51"/>
                    <a:pt x="60" y="50"/>
                    <a:pt x="60" y="49"/>
                  </a:cubicBezTo>
                  <a:cubicBezTo>
                    <a:pt x="60" y="48"/>
                    <a:pt x="60" y="48"/>
                    <a:pt x="61" y="48"/>
                  </a:cubicBezTo>
                  <a:cubicBezTo>
                    <a:pt x="86" y="62"/>
                    <a:pt x="86" y="62"/>
                    <a:pt x="86" y="62"/>
                  </a:cubicBezTo>
                  <a:cubicBezTo>
                    <a:pt x="92" y="66"/>
                    <a:pt x="97" y="75"/>
                    <a:pt x="97" y="81"/>
                  </a:cubicBezTo>
                  <a:cubicBezTo>
                    <a:pt x="97" y="82"/>
                    <a:pt x="97" y="82"/>
                    <a:pt x="97" y="82"/>
                  </a:cubicBezTo>
                  <a:cubicBezTo>
                    <a:pt x="97" y="82"/>
                    <a:pt x="97" y="82"/>
                    <a:pt x="97" y="82"/>
                  </a:cubicBezTo>
                  <a:cubicBezTo>
                    <a:pt x="97" y="83"/>
                    <a:pt x="96" y="83"/>
                    <a:pt x="96" y="82"/>
                  </a:cubicBez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1" name="Freeform 282">
              <a:extLst>
                <a:ext uri="{FF2B5EF4-FFF2-40B4-BE49-F238E27FC236}">
                  <a16:creationId xmlns:a16="http://schemas.microsoft.com/office/drawing/2014/main" id="{1B92E570-4D5D-AD45-9D29-EAAB7ADE8017}"/>
                </a:ext>
              </a:extLst>
            </p:cNvPr>
            <p:cNvSpPr>
              <a:spLocks noEditPoints="1"/>
            </p:cNvSpPr>
            <p:nvPr/>
          </p:nvSpPr>
          <p:spPr bwMode="auto">
            <a:xfrm>
              <a:off x="21781524" y="9769423"/>
              <a:ext cx="285750" cy="292100"/>
            </a:xfrm>
            <a:custGeom>
              <a:avLst/>
              <a:gdLst>
                <a:gd name="T0" fmla="*/ 84 w 104"/>
                <a:gd name="T1" fmla="*/ 103 h 106"/>
                <a:gd name="T2" fmla="*/ 84 w 104"/>
                <a:gd name="T3" fmla="*/ 100 h 106"/>
                <a:gd name="T4" fmla="*/ 89 w 104"/>
                <a:gd name="T5" fmla="*/ 101 h 106"/>
                <a:gd name="T6" fmla="*/ 98 w 104"/>
                <a:gd name="T7" fmla="*/ 78 h 106"/>
                <a:gd name="T8" fmla="*/ 99 w 104"/>
                <a:gd name="T9" fmla="*/ 81 h 106"/>
                <a:gd name="T10" fmla="*/ 87 w 104"/>
                <a:gd name="T11" fmla="*/ 105 h 106"/>
                <a:gd name="T12" fmla="*/ 1 w 104"/>
                <a:gd name="T13" fmla="*/ 53 h 106"/>
                <a:gd name="T14" fmla="*/ 0 w 104"/>
                <a:gd name="T15" fmla="*/ 51 h 106"/>
                <a:gd name="T16" fmla="*/ 0 w 104"/>
                <a:gd name="T17" fmla="*/ 50 h 106"/>
                <a:gd name="T18" fmla="*/ 0 w 104"/>
                <a:gd name="T19" fmla="*/ 50 h 106"/>
                <a:gd name="T20" fmla="*/ 0 w 104"/>
                <a:gd name="T21" fmla="*/ 50 h 106"/>
                <a:gd name="T22" fmla="*/ 15 w 104"/>
                <a:gd name="T23" fmla="*/ 5 h 106"/>
                <a:gd name="T24" fmla="*/ 15 w 104"/>
                <a:gd name="T25" fmla="*/ 5 h 106"/>
                <a:gd name="T26" fmla="*/ 15 w 104"/>
                <a:gd name="T27" fmla="*/ 5 h 106"/>
                <a:gd name="T28" fmla="*/ 15 w 104"/>
                <a:gd name="T29" fmla="*/ 5 h 106"/>
                <a:gd name="T30" fmla="*/ 22 w 104"/>
                <a:gd name="T31" fmla="*/ 0 h 106"/>
                <a:gd name="T32" fmla="*/ 23 w 104"/>
                <a:gd name="T33" fmla="*/ 0 h 106"/>
                <a:gd name="T34" fmla="*/ 23 w 104"/>
                <a:gd name="T35" fmla="*/ 0 h 106"/>
                <a:gd name="T36" fmla="*/ 23 w 104"/>
                <a:gd name="T37" fmla="*/ 0 h 106"/>
                <a:gd name="T38" fmla="*/ 27 w 104"/>
                <a:gd name="T39" fmla="*/ 1 h 106"/>
                <a:gd name="T40" fmla="*/ 90 w 104"/>
                <a:gd name="T41" fmla="*/ 37 h 106"/>
                <a:gd name="T42" fmla="*/ 103 w 104"/>
                <a:gd name="T43" fmla="*/ 67 h 106"/>
                <a:gd name="T44" fmla="*/ 100 w 104"/>
                <a:gd name="T45" fmla="*/ 73 h 106"/>
                <a:gd name="T46" fmla="*/ 99 w 104"/>
                <a:gd name="T47" fmla="*/ 71 h 106"/>
                <a:gd name="T48" fmla="*/ 101 w 104"/>
                <a:gd name="T49" fmla="*/ 61 h 106"/>
                <a:gd name="T50" fmla="*/ 28 w 104"/>
                <a:gd name="T51" fmla="*/ 5 h 106"/>
                <a:gd name="T52" fmla="*/ 27 w 104"/>
                <a:gd name="T53" fmla="*/ 5 h 106"/>
                <a:gd name="T54" fmla="*/ 17 w 104"/>
                <a:gd name="T55" fmla="*/ 8 h 106"/>
                <a:gd name="T56" fmla="*/ 17 w 104"/>
                <a:gd name="T57" fmla="*/ 8 h 106"/>
                <a:gd name="T58" fmla="*/ 17 w 104"/>
                <a:gd name="T59" fmla="*/ 8 h 106"/>
                <a:gd name="T60" fmla="*/ 8 w 104"/>
                <a:gd name="T61" fmla="*/ 34 h 106"/>
                <a:gd name="T62" fmla="*/ 2 w 104"/>
                <a:gd name="T63" fmla="*/ 53 h 106"/>
                <a:gd name="T64" fmla="*/ 2 w 104"/>
                <a:gd name="T65" fmla="*/ 53 h 106"/>
                <a:gd name="T66" fmla="*/ 1 w 104"/>
                <a:gd name="T67" fmla="*/ 53 h 106"/>
                <a:gd name="T68" fmla="*/ 99 w 104"/>
                <a:gd name="T69" fmla="*/ 77 h 106"/>
                <a:gd name="T70" fmla="*/ 98 w 104"/>
                <a:gd name="T71" fmla="*/ 75 h 106"/>
                <a:gd name="T72" fmla="*/ 100 w 104"/>
                <a:gd name="T73" fmla="*/ 76 h 106"/>
                <a:gd name="T74" fmla="*/ 99 w 104"/>
                <a:gd name="T75" fmla="*/ 77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4" h="106">
                  <a:moveTo>
                    <a:pt x="84" y="103"/>
                  </a:moveTo>
                  <a:cubicBezTo>
                    <a:pt x="84" y="103"/>
                    <a:pt x="84" y="103"/>
                    <a:pt x="84" y="103"/>
                  </a:cubicBezTo>
                  <a:cubicBezTo>
                    <a:pt x="83" y="103"/>
                    <a:pt x="82" y="101"/>
                    <a:pt x="82" y="101"/>
                  </a:cubicBezTo>
                  <a:cubicBezTo>
                    <a:pt x="82" y="100"/>
                    <a:pt x="83" y="99"/>
                    <a:pt x="84" y="100"/>
                  </a:cubicBezTo>
                  <a:cubicBezTo>
                    <a:pt x="87" y="102"/>
                    <a:pt x="87" y="102"/>
                    <a:pt x="87" y="102"/>
                  </a:cubicBezTo>
                  <a:cubicBezTo>
                    <a:pt x="88" y="102"/>
                    <a:pt x="89" y="102"/>
                    <a:pt x="89" y="101"/>
                  </a:cubicBezTo>
                  <a:cubicBezTo>
                    <a:pt x="97" y="78"/>
                    <a:pt x="97" y="78"/>
                    <a:pt x="97" y="78"/>
                  </a:cubicBezTo>
                  <a:cubicBezTo>
                    <a:pt x="97" y="78"/>
                    <a:pt x="97" y="78"/>
                    <a:pt x="98" y="78"/>
                  </a:cubicBezTo>
                  <a:cubicBezTo>
                    <a:pt x="99" y="79"/>
                    <a:pt x="99" y="79"/>
                    <a:pt x="99" y="79"/>
                  </a:cubicBezTo>
                  <a:cubicBezTo>
                    <a:pt x="99" y="80"/>
                    <a:pt x="99" y="80"/>
                    <a:pt x="99" y="81"/>
                  </a:cubicBezTo>
                  <a:cubicBezTo>
                    <a:pt x="92" y="104"/>
                    <a:pt x="92" y="104"/>
                    <a:pt x="92" y="104"/>
                  </a:cubicBezTo>
                  <a:cubicBezTo>
                    <a:pt x="91" y="106"/>
                    <a:pt x="89" y="106"/>
                    <a:pt x="87" y="105"/>
                  </a:cubicBezTo>
                  <a:lnTo>
                    <a:pt x="84" y="103"/>
                  </a:lnTo>
                  <a:close/>
                  <a:moveTo>
                    <a:pt x="1" y="53"/>
                  </a:moveTo>
                  <a:cubicBezTo>
                    <a:pt x="1" y="53"/>
                    <a:pt x="1" y="53"/>
                    <a:pt x="1" y="53"/>
                  </a:cubicBezTo>
                  <a:cubicBezTo>
                    <a:pt x="0" y="52"/>
                    <a:pt x="0" y="52"/>
                    <a:pt x="0" y="51"/>
                  </a:cubicBezTo>
                  <a:cubicBezTo>
                    <a:pt x="0" y="51"/>
                    <a:pt x="0" y="51"/>
                    <a:pt x="0" y="51"/>
                  </a:cubicBezTo>
                  <a:cubicBezTo>
                    <a:pt x="0" y="50"/>
                    <a:pt x="0" y="50"/>
                    <a:pt x="0" y="50"/>
                  </a:cubicBezTo>
                  <a:cubicBezTo>
                    <a:pt x="0" y="50"/>
                    <a:pt x="0" y="50"/>
                    <a:pt x="0" y="50"/>
                  </a:cubicBezTo>
                  <a:cubicBezTo>
                    <a:pt x="0" y="50"/>
                    <a:pt x="0" y="50"/>
                    <a:pt x="0" y="50"/>
                  </a:cubicBezTo>
                  <a:cubicBezTo>
                    <a:pt x="0" y="50"/>
                    <a:pt x="0" y="50"/>
                    <a:pt x="0" y="50"/>
                  </a:cubicBezTo>
                  <a:cubicBezTo>
                    <a:pt x="0" y="50"/>
                    <a:pt x="0" y="50"/>
                    <a:pt x="0" y="50"/>
                  </a:cubicBezTo>
                  <a:cubicBezTo>
                    <a:pt x="14" y="6"/>
                    <a:pt x="14" y="6"/>
                    <a:pt x="14" y="6"/>
                  </a:cubicBezTo>
                  <a:cubicBezTo>
                    <a:pt x="15" y="5"/>
                    <a:pt x="15" y="5"/>
                    <a:pt x="15" y="5"/>
                  </a:cubicBezTo>
                  <a:cubicBezTo>
                    <a:pt x="15" y="5"/>
                    <a:pt x="15" y="5"/>
                    <a:pt x="15" y="5"/>
                  </a:cubicBezTo>
                  <a:cubicBezTo>
                    <a:pt x="15" y="5"/>
                    <a:pt x="15" y="5"/>
                    <a:pt x="15" y="5"/>
                  </a:cubicBezTo>
                  <a:cubicBezTo>
                    <a:pt x="15" y="5"/>
                    <a:pt x="15" y="5"/>
                    <a:pt x="15" y="5"/>
                  </a:cubicBezTo>
                  <a:cubicBezTo>
                    <a:pt x="15" y="5"/>
                    <a:pt x="15" y="5"/>
                    <a:pt x="15" y="5"/>
                  </a:cubicBezTo>
                  <a:cubicBezTo>
                    <a:pt x="15" y="5"/>
                    <a:pt x="15" y="5"/>
                    <a:pt x="15" y="5"/>
                  </a:cubicBezTo>
                  <a:cubicBezTo>
                    <a:pt x="15" y="5"/>
                    <a:pt x="15" y="5"/>
                    <a:pt x="15" y="5"/>
                  </a:cubicBezTo>
                  <a:cubicBezTo>
                    <a:pt x="15" y="5"/>
                    <a:pt x="15" y="5"/>
                    <a:pt x="15" y="5"/>
                  </a:cubicBezTo>
                  <a:cubicBezTo>
                    <a:pt x="16" y="1"/>
                    <a:pt x="19" y="0"/>
                    <a:pt x="22" y="0"/>
                  </a:cubicBezTo>
                  <a:cubicBezTo>
                    <a:pt x="22" y="0"/>
                    <a:pt x="22" y="0"/>
                    <a:pt x="22" y="0"/>
                  </a:cubicBezTo>
                  <a:cubicBezTo>
                    <a:pt x="23" y="0"/>
                    <a:pt x="23" y="0"/>
                    <a:pt x="23" y="0"/>
                  </a:cubicBezTo>
                  <a:cubicBezTo>
                    <a:pt x="23" y="0"/>
                    <a:pt x="23" y="0"/>
                    <a:pt x="23" y="0"/>
                  </a:cubicBezTo>
                  <a:cubicBezTo>
                    <a:pt x="23" y="0"/>
                    <a:pt x="23" y="0"/>
                    <a:pt x="23" y="0"/>
                  </a:cubicBezTo>
                  <a:cubicBezTo>
                    <a:pt x="23" y="0"/>
                    <a:pt x="23" y="0"/>
                    <a:pt x="23" y="0"/>
                  </a:cubicBezTo>
                  <a:cubicBezTo>
                    <a:pt x="23" y="0"/>
                    <a:pt x="23" y="0"/>
                    <a:pt x="23" y="0"/>
                  </a:cubicBezTo>
                  <a:cubicBezTo>
                    <a:pt x="24" y="0"/>
                    <a:pt x="26" y="1"/>
                    <a:pt x="27" y="1"/>
                  </a:cubicBezTo>
                  <a:cubicBezTo>
                    <a:pt x="27" y="1"/>
                    <a:pt x="27" y="1"/>
                    <a:pt x="27" y="1"/>
                  </a:cubicBezTo>
                  <a:cubicBezTo>
                    <a:pt x="28" y="2"/>
                    <a:pt x="28" y="2"/>
                    <a:pt x="28" y="2"/>
                  </a:cubicBezTo>
                  <a:cubicBezTo>
                    <a:pt x="90" y="37"/>
                    <a:pt x="90" y="37"/>
                    <a:pt x="90" y="37"/>
                  </a:cubicBezTo>
                  <a:cubicBezTo>
                    <a:pt x="98" y="42"/>
                    <a:pt x="104" y="53"/>
                    <a:pt x="104" y="63"/>
                  </a:cubicBezTo>
                  <a:cubicBezTo>
                    <a:pt x="104" y="64"/>
                    <a:pt x="104" y="66"/>
                    <a:pt x="103" y="67"/>
                  </a:cubicBezTo>
                  <a:cubicBezTo>
                    <a:pt x="101" y="73"/>
                    <a:pt x="101" y="73"/>
                    <a:pt x="101" y="73"/>
                  </a:cubicBezTo>
                  <a:cubicBezTo>
                    <a:pt x="101" y="74"/>
                    <a:pt x="101" y="74"/>
                    <a:pt x="100" y="73"/>
                  </a:cubicBezTo>
                  <a:cubicBezTo>
                    <a:pt x="99" y="73"/>
                    <a:pt x="99" y="73"/>
                    <a:pt x="99" y="72"/>
                  </a:cubicBezTo>
                  <a:cubicBezTo>
                    <a:pt x="99" y="72"/>
                    <a:pt x="99" y="71"/>
                    <a:pt x="99" y="71"/>
                  </a:cubicBezTo>
                  <a:cubicBezTo>
                    <a:pt x="101" y="65"/>
                    <a:pt x="101" y="65"/>
                    <a:pt x="101" y="65"/>
                  </a:cubicBezTo>
                  <a:cubicBezTo>
                    <a:pt x="101" y="64"/>
                    <a:pt x="101" y="62"/>
                    <a:pt x="101" y="61"/>
                  </a:cubicBezTo>
                  <a:cubicBezTo>
                    <a:pt x="101" y="53"/>
                    <a:pt x="96" y="44"/>
                    <a:pt x="90" y="40"/>
                  </a:cubicBezTo>
                  <a:cubicBezTo>
                    <a:pt x="28" y="5"/>
                    <a:pt x="28" y="5"/>
                    <a:pt x="28" y="5"/>
                  </a:cubicBezTo>
                  <a:cubicBezTo>
                    <a:pt x="27" y="5"/>
                    <a:pt x="27" y="5"/>
                    <a:pt x="27" y="5"/>
                  </a:cubicBezTo>
                  <a:cubicBezTo>
                    <a:pt x="27" y="5"/>
                    <a:pt x="27" y="5"/>
                    <a:pt x="27" y="5"/>
                  </a:cubicBezTo>
                  <a:cubicBezTo>
                    <a:pt x="23" y="2"/>
                    <a:pt x="19" y="4"/>
                    <a:pt x="17" y="8"/>
                  </a:cubicBezTo>
                  <a:cubicBezTo>
                    <a:pt x="17" y="8"/>
                    <a:pt x="17" y="8"/>
                    <a:pt x="17" y="8"/>
                  </a:cubicBezTo>
                  <a:cubicBezTo>
                    <a:pt x="17" y="8"/>
                    <a:pt x="17" y="8"/>
                    <a:pt x="17" y="8"/>
                  </a:cubicBezTo>
                  <a:cubicBezTo>
                    <a:pt x="17" y="8"/>
                    <a:pt x="17" y="8"/>
                    <a:pt x="17" y="8"/>
                  </a:cubicBezTo>
                  <a:cubicBezTo>
                    <a:pt x="17" y="8"/>
                    <a:pt x="17" y="8"/>
                    <a:pt x="17" y="8"/>
                  </a:cubicBezTo>
                  <a:cubicBezTo>
                    <a:pt x="17" y="8"/>
                    <a:pt x="17" y="8"/>
                    <a:pt x="17" y="8"/>
                  </a:cubicBezTo>
                  <a:cubicBezTo>
                    <a:pt x="8" y="34"/>
                    <a:pt x="8" y="34"/>
                    <a:pt x="8" y="34"/>
                  </a:cubicBezTo>
                  <a:cubicBezTo>
                    <a:pt x="8" y="34"/>
                    <a:pt x="8" y="34"/>
                    <a:pt x="8" y="34"/>
                  </a:cubicBezTo>
                  <a:cubicBezTo>
                    <a:pt x="3" y="52"/>
                    <a:pt x="3" y="52"/>
                    <a:pt x="3" y="52"/>
                  </a:cubicBezTo>
                  <a:cubicBezTo>
                    <a:pt x="2" y="53"/>
                    <a:pt x="2" y="53"/>
                    <a:pt x="2" y="53"/>
                  </a:cubicBezTo>
                  <a:cubicBezTo>
                    <a:pt x="2" y="53"/>
                    <a:pt x="2" y="53"/>
                    <a:pt x="2" y="53"/>
                  </a:cubicBezTo>
                  <a:cubicBezTo>
                    <a:pt x="2" y="53"/>
                    <a:pt x="2" y="53"/>
                    <a:pt x="2" y="53"/>
                  </a:cubicBezTo>
                  <a:cubicBezTo>
                    <a:pt x="2" y="53"/>
                    <a:pt x="2" y="53"/>
                    <a:pt x="2" y="53"/>
                  </a:cubicBezTo>
                  <a:lnTo>
                    <a:pt x="1" y="53"/>
                  </a:lnTo>
                  <a:close/>
                  <a:moveTo>
                    <a:pt x="99" y="77"/>
                  </a:moveTo>
                  <a:cubicBezTo>
                    <a:pt x="99" y="77"/>
                    <a:pt x="99" y="77"/>
                    <a:pt x="99" y="77"/>
                  </a:cubicBezTo>
                  <a:cubicBezTo>
                    <a:pt x="98" y="77"/>
                    <a:pt x="98" y="76"/>
                    <a:pt x="98" y="76"/>
                  </a:cubicBezTo>
                  <a:cubicBezTo>
                    <a:pt x="98" y="75"/>
                    <a:pt x="98" y="75"/>
                    <a:pt x="98" y="75"/>
                  </a:cubicBezTo>
                  <a:cubicBezTo>
                    <a:pt x="98" y="74"/>
                    <a:pt x="99" y="74"/>
                    <a:pt x="99" y="75"/>
                  </a:cubicBezTo>
                  <a:cubicBezTo>
                    <a:pt x="100" y="75"/>
                    <a:pt x="100" y="75"/>
                    <a:pt x="100" y="76"/>
                  </a:cubicBezTo>
                  <a:cubicBezTo>
                    <a:pt x="100" y="76"/>
                    <a:pt x="100" y="77"/>
                    <a:pt x="100" y="77"/>
                  </a:cubicBezTo>
                  <a:cubicBezTo>
                    <a:pt x="100" y="78"/>
                    <a:pt x="100" y="78"/>
                    <a:pt x="99" y="77"/>
                  </a:cubicBez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2" name="Freeform 283">
              <a:extLst>
                <a:ext uri="{FF2B5EF4-FFF2-40B4-BE49-F238E27FC236}">
                  <a16:creationId xmlns:a16="http://schemas.microsoft.com/office/drawing/2014/main" id="{C266AF64-6488-0C4B-8CD0-1260DA317D3B}"/>
                </a:ext>
              </a:extLst>
            </p:cNvPr>
            <p:cNvSpPr>
              <a:spLocks/>
            </p:cNvSpPr>
            <p:nvPr/>
          </p:nvSpPr>
          <p:spPr bwMode="auto">
            <a:xfrm>
              <a:off x="21771999" y="9907535"/>
              <a:ext cx="55563" cy="38100"/>
            </a:xfrm>
            <a:custGeom>
              <a:avLst/>
              <a:gdLst>
                <a:gd name="T0" fmla="*/ 19 w 20"/>
                <a:gd name="T1" fmla="*/ 14 h 14"/>
                <a:gd name="T2" fmla="*/ 1 w 20"/>
                <a:gd name="T3" fmla="*/ 4 h 14"/>
                <a:gd name="T4" fmla="*/ 0 w 20"/>
                <a:gd name="T5" fmla="*/ 1 h 14"/>
                <a:gd name="T6" fmla="*/ 1 w 20"/>
                <a:gd name="T7" fmla="*/ 1 h 14"/>
                <a:gd name="T8" fmla="*/ 19 w 20"/>
                <a:gd name="T9" fmla="*/ 11 h 14"/>
                <a:gd name="T10" fmla="*/ 19 w 20"/>
                <a:gd name="T11" fmla="*/ 11 h 14"/>
                <a:gd name="T12" fmla="*/ 20 w 20"/>
                <a:gd name="T13" fmla="*/ 13 h 14"/>
                <a:gd name="T14" fmla="*/ 19 w 20"/>
                <a:gd name="T15" fmla="*/ 14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 h="14">
                  <a:moveTo>
                    <a:pt x="19" y="14"/>
                  </a:moveTo>
                  <a:cubicBezTo>
                    <a:pt x="1" y="4"/>
                    <a:pt x="1" y="4"/>
                    <a:pt x="1" y="4"/>
                  </a:cubicBezTo>
                  <a:cubicBezTo>
                    <a:pt x="0" y="3"/>
                    <a:pt x="0" y="2"/>
                    <a:pt x="0" y="1"/>
                  </a:cubicBezTo>
                  <a:cubicBezTo>
                    <a:pt x="0" y="0"/>
                    <a:pt x="0" y="0"/>
                    <a:pt x="1" y="1"/>
                  </a:cubicBezTo>
                  <a:cubicBezTo>
                    <a:pt x="19" y="11"/>
                    <a:pt x="19" y="11"/>
                    <a:pt x="19" y="11"/>
                  </a:cubicBezTo>
                  <a:cubicBezTo>
                    <a:pt x="19" y="11"/>
                    <a:pt x="19" y="11"/>
                    <a:pt x="19" y="11"/>
                  </a:cubicBezTo>
                  <a:cubicBezTo>
                    <a:pt x="20" y="11"/>
                    <a:pt x="20" y="12"/>
                    <a:pt x="20" y="13"/>
                  </a:cubicBezTo>
                  <a:cubicBezTo>
                    <a:pt x="20" y="14"/>
                    <a:pt x="20" y="14"/>
                    <a:pt x="19" y="14"/>
                  </a:cubicBez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3" name="Freeform 288">
              <a:extLst>
                <a:ext uri="{FF2B5EF4-FFF2-40B4-BE49-F238E27FC236}">
                  <a16:creationId xmlns:a16="http://schemas.microsoft.com/office/drawing/2014/main" id="{432CC48B-9E58-8A4B-8D8C-2203AF151B9E}"/>
                </a:ext>
              </a:extLst>
            </p:cNvPr>
            <p:cNvSpPr>
              <a:spLocks/>
            </p:cNvSpPr>
            <p:nvPr/>
          </p:nvSpPr>
          <p:spPr bwMode="auto">
            <a:xfrm>
              <a:off x="21929162" y="9731323"/>
              <a:ext cx="20638" cy="26988"/>
            </a:xfrm>
            <a:custGeom>
              <a:avLst/>
              <a:gdLst>
                <a:gd name="T0" fmla="*/ 7 w 7"/>
                <a:gd name="T1" fmla="*/ 7 h 10"/>
                <a:gd name="T2" fmla="*/ 3 w 7"/>
                <a:gd name="T3" fmla="*/ 9 h 10"/>
                <a:gd name="T4" fmla="*/ 0 w 7"/>
                <a:gd name="T5" fmla="*/ 3 h 10"/>
                <a:gd name="T6" fmla="*/ 3 w 7"/>
                <a:gd name="T7" fmla="*/ 1 h 10"/>
                <a:gd name="T8" fmla="*/ 7 w 7"/>
                <a:gd name="T9" fmla="*/ 7 h 10"/>
              </a:gdLst>
              <a:ahLst/>
              <a:cxnLst>
                <a:cxn ang="0">
                  <a:pos x="T0" y="T1"/>
                </a:cxn>
                <a:cxn ang="0">
                  <a:pos x="T2" y="T3"/>
                </a:cxn>
                <a:cxn ang="0">
                  <a:pos x="T4" y="T5"/>
                </a:cxn>
                <a:cxn ang="0">
                  <a:pos x="T6" y="T7"/>
                </a:cxn>
                <a:cxn ang="0">
                  <a:pos x="T8" y="T9"/>
                </a:cxn>
              </a:cxnLst>
              <a:rect l="0" t="0" r="r" b="b"/>
              <a:pathLst>
                <a:path w="7" h="10">
                  <a:moveTo>
                    <a:pt x="7" y="7"/>
                  </a:moveTo>
                  <a:cubicBezTo>
                    <a:pt x="7" y="9"/>
                    <a:pt x="5" y="10"/>
                    <a:pt x="3" y="9"/>
                  </a:cubicBezTo>
                  <a:cubicBezTo>
                    <a:pt x="2" y="8"/>
                    <a:pt x="0" y="5"/>
                    <a:pt x="0" y="3"/>
                  </a:cubicBezTo>
                  <a:cubicBezTo>
                    <a:pt x="0" y="1"/>
                    <a:pt x="2" y="0"/>
                    <a:pt x="3" y="1"/>
                  </a:cubicBezTo>
                  <a:cubicBezTo>
                    <a:pt x="5" y="2"/>
                    <a:pt x="7" y="5"/>
                    <a:pt x="7" y="7"/>
                  </a:cubicBez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4" name="Freeform 289">
              <a:extLst>
                <a:ext uri="{FF2B5EF4-FFF2-40B4-BE49-F238E27FC236}">
                  <a16:creationId xmlns:a16="http://schemas.microsoft.com/office/drawing/2014/main" id="{013B5AC0-19D2-B345-89E5-71DD140F30B2}"/>
                </a:ext>
              </a:extLst>
            </p:cNvPr>
            <p:cNvSpPr>
              <a:spLocks/>
            </p:cNvSpPr>
            <p:nvPr/>
          </p:nvSpPr>
          <p:spPr bwMode="auto">
            <a:xfrm>
              <a:off x="21981549" y="9728148"/>
              <a:ext cx="31750" cy="41275"/>
            </a:xfrm>
            <a:custGeom>
              <a:avLst/>
              <a:gdLst>
                <a:gd name="T0" fmla="*/ 10 w 11"/>
                <a:gd name="T1" fmla="*/ 10 h 15"/>
                <a:gd name="T2" fmla="*/ 6 w 11"/>
                <a:gd name="T3" fmla="*/ 14 h 15"/>
                <a:gd name="T4" fmla="*/ 0 w 11"/>
                <a:gd name="T5" fmla="*/ 6 h 15"/>
                <a:gd name="T6" fmla="*/ 4 w 11"/>
                <a:gd name="T7" fmla="*/ 1 h 15"/>
                <a:gd name="T8" fmla="*/ 10 w 11"/>
                <a:gd name="T9" fmla="*/ 10 h 15"/>
              </a:gdLst>
              <a:ahLst/>
              <a:cxnLst>
                <a:cxn ang="0">
                  <a:pos x="T0" y="T1"/>
                </a:cxn>
                <a:cxn ang="0">
                  <a:pos x="T2" y="T3"/>
                </a:cxn>
                <a:cxn ang="0">
                  <a:pos x="T4" y="T5"/>
                </a:cxn>
                <a:cxn ang="0">
                  <a:pos x="T6" y="T7"/>
                </a:cxn>
                <a:cxn ang="0">
                  <a:pos x="T8" y="T9"/>
                </a:cxn>
              </a:cxnLst>
              <a:rect l="0" t="0" r="r" b="b"/>
              <a:pathLst>
                <a:path w="11" h="15">
                  <a:moveTo>
                    <a:pt x="10" y="10"/>
                  </a:moveTo>
                  <a:cubicBezTo>
                    <a:pt x="11" y="13"/>
                    <a:pt x="9" y="15"/>
                    <a:pt x="6" y="14"/>
                  </a:cubicBezTo>
                  <a:cubicBezTo>
                    <a:pt x="3" y="13"/>
                    <a:pt x="1" y="9"/>
                    <a:pt x="0" y="6"/>
                  </a:cubicBezTo>
                  <a:cubicBezTo>
                    <a:pt x="0" y="2"/>
                    <a:pt x="1" y="0"/>
                    <a:pt x="4" y="1"/>
                  </a:cubicBezTo>
                  <a:cubicBezTo>
                    <a:pt x="7" y="2"/>
                    <a:pt x="10" y="6"/>
                    <a:pt x="10" y="10"/>
                  </a:cubicBez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5" name="Freeform 290">
              <a:extLst>
                <a:ext uri="{FF2B5EF4-FFF2-40B4-BE49-F238E27FC236}">
                  <a16:creationId xmlns:a16="http://schemas.microsoft.com/office/drawing/2014/main" id="{CD96B98E-98BE-0E4A-9868-3A84FDEA61D8}"/>
                </a:ext>
              </a:extLst>
            </p:cNvPr>
            <p:cNvSpPr>
              <a:spLocks noEditPoints="1"/>
            </p:cNvSpPr>
            <p:nvPr/>
          </p:nvSpPr>
          <p:spPr bwMode="auto">
            <a:xfrm>
              <a:off x="21833912" y="9888485"/>
              <a:ext cx="165100" cy="182563"/>
            </a:xfrm>
            <a:custGeom>
              <a:avLst/>
              <a:gdLst>
                <a:gd name="T0" fmla="*/ 48 w 60"/>
                <a:gd name="T1" fmla="*/ 62 h 66"/>
                <a:gd name="T2" fmla="*/ 12 w 60"/>
                <a:gd name="T3" fmla="*/ 41 h 66"/>
                <a:gd name="T4" fmla="*/ 0 w 60"/>
                <a:gd name="T5" fmla="*/ 21 h 66"/>
                <a:gd name="T6" fmla="*/ 11 w 60"/>
                <a:gd name="T7" fmla="*/ 13 h 66"/>
                <a:gd name="T8" fmla="*/ 10 w 60"/>
                <a:gd name="T9" fmla="*/ 10 h 66"/>
                <a:gd name="T10" fmla="*/ 22 w 60"/>
                <a:gd name="T11" fmla="*/ 4 h 66"/>
                <a:gd name="T12" fmla="*/ 31 w 60"/>
                <a:gd name="T13" fmla="*/ 14 h 66"/>
                <a:gd name="T14" fmla="*/ 35 w 60"/>
                <a:gd name="T15" fmla="*/ 15 h 66"/>
                <a:gd name="T16" fmla="*/ 47 w 60"/>
                <a:gd name="T17" fmla="*/ 34 h 66"/>
                <a:gd name="T18" fmla="*/ 48 w 60"/>
                <a:gd name="T19" fmla="*/ 35 h 66"/>
                <a:gd name="T20" fmla="*/ 60 w 60"/>
                <a:gd name="T21" fmla="*/ 55 h 66"/>
                <a:gd name="T22" fmla="*/ 48 w 60"/>
                <a:gd name="T23" fmla="*/ 62 h 66"/>
                <a:gd name="T24" fmla="*/ 12 w 60"/>
                <a:gd name="T25" fmla="*/ 17 h 66"/>
                <a:gd name="T26" fmla="*/ 3 w 60"/>
                <a:gd name="T27" fmla="*/ 22 h 66"/>
                <a:gd name="T28" fmla="*/ 12 w 60"/>
                <a:gd name="T29" fmla="*/ 38 h 66"/>
                <a:gd name="T30" fmla="*/ 48 w 60"/>
                <a:gd name="T31" fmla="*/ 59 h 66"/>
                <a:gd name="T32" fmla="*/ 48 w 60"/>
                <a:gd name="T33" fmla="*/ 59 h 66"/>
                <a:gd name="T34" fmla="*/ 57 w 60"/>
                <a:gd name="T35" fmla="*/ 54 h 66"/>
                <a:gd name="T36" fmla="*/ 48 w 60"/>
                <a:gd name="T37" fmla="*/ 38 h 66"/>
                <a:gd name="T38" fmla="*/ 46 w 60"/>
                <a:gd name="T39" fmla="*/ 37 h 66"/>
                <a:gd name="T40" fmla="*/ 45 w 60"/>
                <a:gd name="T41" fmla="*/ 36 h 66"/>
                <a:gd name="T42" fmla="*/ 44 w 60"/>
                <a:gd name="T43" fmla="*/ 34 h 66"/>
                <a:gd name="T44" fmla="*/ 44 w 60"/>
                <a:gd name="T45" fmla="*/ 34 h 66"/>
                <a:gd name="T46" fmla="*/ 35 w 60"/>
                <a:gd name="T47" fmla="*/ 18 h 66"/>
                <a:gd name="T48" fmla="*/ 31 w 60"/>
                <a:gd name="T49" fmla="*/ 17 h 66"/>
                <a:gd name="T50" fmla="*/ 30 w 60"/>
                <a:gd name="T51" fmla="*/ 16 h 66"/>
                <a:gd name="T52" fmla="*/ 22 w 60"/>
                <a:gd name="T53" fmla="*/ 7 h 66"/>
                <a:gd name="T54" fmla="*/ 13 w 60"/>
                <a:gd name="T55" fmla="*/ 12 h 66"/>
                <a:gd name="T56" fmla="*/ 14 w 60"/>
                <a:gd name="T57" fmla="*/ 16 h 66"/>
                <a:gd name="T58" fmla="*/ 13 w 60"/>
                <a:gd name="T59" fmla="*/ 17 h 66"/>
                <a:gd name="T60" fmla="*/ 12 w 60"/>
                <a:gd name="T61" fmla="*/ 1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60" h="66">
                  <a:moveTo>
                    <a:pt x="48" y="62"/>
                  </a:moveTo>
                  <a:cubicBezTo>
                    <a:pt x="12" y="41"/>
                    <a:pt x="12" y="41"/>
                    <a:pt x="12" y="41"/>
                  </a:cubicBezTo>
                  <a:cubicBezTo>
                    <a:pt x="6" y="37"/>
                    <a:pt x="0" y="28"/>
                    <a:pt x="0" y="21"/>
                  </a:cubicBezTo>
                  <a:cubicBezTo>
                    <a:pt x="0" y="14"/>
                    <a:pt x="5" y="11"/>
                    <a:pt x="11" y="13"/>
                  </a:cubicBezTo>
                  <a:cubicBezTo>
                    <a:pt x="11" y="12"/>
                    <a:pt x="10" y="11"/>
                    <a:pt x="10" y="10"/>
                  </a:cubicBezTo>
                  <a:cubicBezTo>
                    <a:pt x="10" y="3"/>
                    <a:pt x="16" y="0"/>
                    <a:pt x="22" y="4"/>
                  </a:cubicBezTo>
                  <a:cubicBezTo>
                    <a:pt x="26" y="6"/>
                    <a:pt x="29" y="9"/>
                    <a:pt x="31" y="14"/>
                  </a:cubicBezTo>
                  <a:cubicBezTo>
                    <a:pt x="32" y="14"/>
                    <a:pt x="34" y="14"/>
                    <a:pt x="35" y="15"/>
                  </a:cubicBezTo>
                  <a:cubicBezTo>
                    <a:pt x="41" y="19"/>
                    <a:pt x="46" y="27"/>
                    <a:pt x="47" y="34"/>
                  </a:cubicBezTo>
                  <a:cubicBezTo>
                    <a:pt x="47" y="34"/>
                    <a:pt x="48" y="34"/>
                    <a:pt x="48" y="35"/>
                  </a:cubicBezTo>
                  <a:cubicBezTo>
                    <a:pt x="55" y="38"/>
                    <a:pt x="60" y="48"/>
                    <a:pt x="60" y="55"/>
                  </a:cubicBezTo>
                  <a:cubicBezTo>
                    <a:pt x="60" y="63"/>
                    <a:pt x="55" y="66"/>
                    <a:pt x="48" y="62"/>
                  </a:cubicBezTo>
                  <a:close/>
                  <a:moveTo>
                    <a:pt x="12" y="17"/>
                  </a:moveTo>
                  <a:cubicBezTo>
                    <a:pt x="7" y="14"/>
                    <a:pt x="3" y="16"/>
                    <a:pt x="3" y="22"/>
                  </a:cubicBezTo>
                  <a:cubicBezTo>
                    <a:pt x="3" y="28"/>
                    <a:pt x="7" y="35"/>
                    <a:pt x="12" y="38"/>
                  </a:cubicBezTo>
                  <a:cubicBezTo>
                    <a:pt x="48" y="59"/>
                    <a:pt x="48" y="59"/>
                    <a:pt x="48" y="59"/>
                  </a:cubicBezTo>
                  <a:cubicBezTo>
                    <a:pt x="48" y="59"/>
                    <a:pt x="48" y="59"/>
                    <a:pt x="48" y="59"/>
                  </a:cubicBezTo>
                  <a:cubicBezTo>
                    <a:pt x="53" y="62"/>
                    <a:pt x="57" y="59"/>
                    <a:pt x="57" y="54"/>
                  </a:cubicBezTo>
                  <a:cubicBezTo>
                    <a:pt x="57" y="48"/>
                    <a:pt x="53" y="41"/>
                    <a:pt x="48" y="38"/>
                  </a:cubicBezTo>
                  <a:cubicBezTo>
                    <a:pt x="47" y="37"/>
                    <a:pt x="47" y="37"/>
                    <a:pt x="46" y="37"/>
                  </a:cubicBezTo>
                  <a:cubicBezTo>
                    <a:pt x="45" y="37"/>
                    <a:pt x="45" y="36"/>
                    <a:pt x="45" y="36"/>
                  </a:cubicBezTo>
                  <a:cubicBezTo>
                    <a:pt x="44" y="35"/>
                    <a:pt x="44" y="35"/>
                    <a:pt x="44" y="34"/>
                  </a:cubicBezTo>
                  <a:cubicBezTo>
                    <a:pt x="44" y="34"/>
                    <a:pt x="44" y="34"/>
                    <a:pt x="44" y="34"/>
                  </a:cubicBezTo>
                  <a:cubicBezTo>
                    <a:pt x="44" y="28"/>
                    <a:pt x="40" y="21"/>
                    <a:pt x="35" y="18"/>
                  </a:cubicBezTo>
                  <a:cubicBezTo>
                    <a:pt x="34" y="17"/>
                    <a:pt x="33" y="17"/>
                    <a:pt x="31" y="17"/>
                  </a:cubicBezTo>
                  <a:cubicBezTo>
                    <a:pt x="31" y="17"/>
                    <a:pt x="30" y="16"/>
                    <a:pt x="30" y="16"/>
                  </a:cubicBezTo>
                  <a:cubicBezTo>
                    <a:pt x="28" y="12"/>
                    <a:pt x="25" y="8"/>
                    <a:pt x="22" y="7"/>
                  </a:cubicBezTo>
                  <a:cubicBezTo>
                    <a:pt x="17" y="4"/>
                    <a:pt x="13" y="6"/>
                    <a:pt x="13" y="12"/>
                  </a:cubicBezTo>
                  <a:cubicBezTo>
                    <a:pt x="13" y="13"/>
                    <a:pt x="13" y="14"/>
                    <a:pt x="14" y="16"/>
                  </a:cubicBezTo>
                  <a:cubicBezTo>
                    <a:pt x="14" y="16"/>
                    <a:pt x="14" y="17"/>
                    <a:pt x="13" y="17"/>
                  </a:cubicBezTo>
                  <a:cubicBezTo>
                    <a:pt x="13" y="17"/>
                    <a:pt x="13" y="17"/>
                    <a:pt x="12" y="17"/>
                  </a:cubicBez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4" name="Title"/>
          <p:cNvSpPr>
            <a:spLocks noGrp="1"/>
          </p:cNvSpPr>
          <p:nvPr>
            <p:ph type="title"/>
          </p:nvPr>
        </p:nvSpPr>
        <p:spPr>
          <a:xfrm>
            <a:off x="645305" y="959850"/>
            <a:ext cx="11186476" cy="369332"/>
          </a:xfrm>
        </p:spPr>
        <p:txBody>
          <a:bodyPr/>
          <a:lstStyle/>
          <a:p>
            <a:r>
              <a:rPr lang="en-US" dirty="0"/>
              <a:t>Limit WIP</a:t>
            </a:r>
          </a:p>
        </p:txBody>
      </p:sp>
      <p:sp>
        <p:nvSpPr>
          <p:cNvPr id="596" name="Text Placeholder">
            <a:extLst>
              <a:ext uri="{FF2B5EF4-FFF2-40B4-BE49-F238E27FC236}">
                <a16:creationId xmlns:a16="http://schemas.microsoft.com/office/drawing/2014/main" id="{9CE042BC-3C72-1441-BD93-3893D497E204}"/>
              </a:ext>
            </a:extLst>
          </p:cNvPr>
          <p:cNvSpPr txBox="1">
            <a:spLocks/>
          </p:cNvSpPr>
          <p:nvPr/>
        </p:nvSpPr>
        <p:spPr>
          <a:xfrm>
            <a:off x="504000" y="1620000"/>
            <a:ext cx="5772514" cy="4716000"/>
          </a:xfrm>
          <a:prstGeom prst="rect">
            <a:avLst/>
          </a:prstGeom>
        </p:spPr>
        <p:txBody>
          <a:bodyPr/>
          <a:lst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lvl="1"/>
            <a:r>
              <a:rPr lang="en-US" dirty="0"/>
              <a:t>WIP means all the work that you have going on right now. From commitment point until delivery point.</a:t>
            </a:r>
          </a:p>
          <a:p>
            <a:pPr lvl="1"/>
            <a:endParaRPr lang="en-US" dirty="0"/>
          </a:p>
          <a:p>
            <a:pPr lvl="1"/>
            <a:r>
              <a:rPr lang="en-US" dirty="0"/>
              <a:t>Limit WIP to secure flow</a:t>
            </a:r>
          </a:p>
          <a:p>
            <a:pPr lvl="1"/>
            <a:endParaRPr lang="en-US" dirty="0"/>
          </a:p>
          <a:p>
            <a:pPr lvl="1"/>
            <a:r>
              <a:rPr lang="en-US" dirty="0"/>
              <a:t>Set WIP limit – pick a number and try it out ( then learn and adjust )</a:t>
            </a:r>
          </a:p>
          <a:p>
            <a:pPr lvl="1"/>
            <a:endParaRPr lang="en-US" dirty="0"/>
          </a:p>
          <a:p>
            <a:pPr lvl="1"/>
            <a:r>
              <a:rPr lang="en-US" dirty="0"/>
              <a:t>WIP per column. Avoid per whole board as least initially. Based on the processing time of each time.</a:t>
            </a:r>
          </a:p>
          <a:p>
            <a:pPr lvl="1"/>
            <a:endParaRPr lang="en-US" dirty="0"/>
          </a:p>
          <a:p>
            <a:pPr lvl="1"/>
            <a:r>
              <a:rPr lang="en-US" dirty="0"/>
              <a:t>Stop starting, start finishing!</a:t>
            </a:r>
          </a:p>
          <a:p>
            <a:pPr lvl="1"/>
            <a:endParaRPr lang="en-US" dirty="0"/>
          </a:p>
        </p:txBody>
      </p:sp>
      <p:pic>
        <p:nvPicPr>
          <p:cNvPr id="4" name="Picture 3">
            <a:extLst>
              <a:ext uri="{FF2B5EF4-FFF2-40B4-BE49-F238E27FC236}">
                <a16:creationId xmlns:a16="http://schemas.microsoft.com/office/drawing/2014/main" id="{106A9AF2-D4C7-8B41-B522-81812C622329}"/>
              </a:ext>
            </a:extLst>
          </p:cNvPr>
          <p:cNvPicPr>
            <a:picLocks noChangeAspect="1"/>
          </p:cNvPicPr>
          <p:nvPr/>
        </p:nvPicPr>
        <p:blipFill>
          <a:blip r:embed="rId2"/>
          <a:stretch>
            <a:fillRect/>
          </a:stretch>
        </p:blipFill>
        <p:spPr>
          <a:xfrm>
            <a:off x="7104163" y="1899996"/>
            <a:ext cx="4587012" cy="3058008"/>
          </a:xfrm>
          <a:prstGeom prst="rect">
            <a:avLst/>
          </a:prstGeom>
        </p:spPr>
      </p:pic>
    </p:spTree>
    <p:extLst>
      <p:ext uri="{BB962C8B-B14F-4D97-AF65-F5344CB8AC3E}">
        <p14:creationId xmlns:p14="http://schemas.microsoft.com/office/powerpoint/2010/main" val="376584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6" accel="14000" decel="86000" fill="hold" grpId="0" nodeType="withEffect">
                                  <p:stCondLst>
                                    <p:cond delay="0"/>
                                  </p:stCondLst>
                                  <p:childTnLst>
                                    <p:set>
                                      <p:cBhvr>
                                        <p:cTn id="6" dur="1" fill="hold">
                                          <p:stCondLst>
                                            <p:cond delay="0"/>
                                          </p:stCondLst>
                                        </p:cTn>
                                        <p:tgtEl>
                                          <p:spTgt spid="306"/>
                                        </p:tgtEl>
                                        <p:attrNameLst>
                                          <p:attrName>style.visibility</p:attrName>
                                        </p:attrNameLst>
                                      </p:cBhvr>
                                      <p:to>
                                        <p:strVal val="visible"/>
                                      </p:to>
                                    </p:set>
                                    <p:anim calcmode="lin" valueType="num">
                                      <p:cBhvr additive="base">
                                        <p:cTn id="7" dur="1500" fill="hold"/>
                                        <p:tgtEl>
                                          <p:spTgt spid="306"/>
                                        </p:tgtEl>
                                        <p:attrNameLst>
                                          <p:attrName>ppt_x</p:attrName>
                                        </p:attrNameLst>
                                      </p:cBhvr>
                                      <p:tavLst>
                                        <p:tav tm="0">
                                          <p:val>
                                            <p:strVal val="1+#ppt_w/2"/>
                                          </p:val>
                                        </p:tav>
                                        <p:tav tm="100000">
                                          <p:val>
                                            <p:strVal val="#ppt_x"/>
                                          </p:val>
                                        </p:tav>
                                      </p:tavLst>
                                    </p:anim>
                                    <p:anim calcmode="lin" valueType="num">
                                      <p:cBhvr additive="base">
                                        <p:cTn id="8" dur="1500" fill="hold"/>
                                        <p:tgtEl>
                                          <p:spTgt spid="306"/>
                                        </p:tgtEl>
                                        <p:attrNameLst>
                                          <p:attrName>ppt_y</p:attrName>
                                        </p:attrNameLst>
                                      </p:cBhvr>
                                      <p:tavLst>
                                        <p:tav tm="0">
                                          <p:val>
                                            <p:strVal val="1+#ppt_h/2"/>
                                          </p:val>
                                        </p:tav>
                                        <p:tav tm="100000">
                                          <p:val>
                                            <p:strVal val="#ppt_y"/>
                                          </p:val>
                                        </p:tav>
                                      </p:tavLst>
                                    </p:anim>
                                  </p:childTnLst>
                                </p:cTn>
                              </p:par>
                              <p:par>
                                <p:cTn id="9" presetID="2" presetClass="entr" presetSubtype="6" accel="14000" decel="86000" fill="hold" grpId="0" nodeType="withEffect">
                                  <p:stCondLst>
                                    <p:cond delay="300"/>
                                  </p:stCondLst>
                                  <p:childTnLst>
                                    <p:set>
                                      <p:cBhvr>
                                        <p:cTn id="10" dur="1" fill="hold">
                                          <p:stCondLst>
                                            <p:cond delay="0"/>
                                          </p:stCondLst>
                                        </p:cTn>
                                        <p:tgtEl>
                                          <p:spTgt spid="305"/>
                                        </p:tgtEl>
                                        <p:attrNameLst>
                                          <p:attrName>style.visibility</p:attrName>
                                        </p:attrNameLst>
                                      </p:cBhvr>
                                      <p:to>
                                        <p:strVal val="visible"/>
                                      </p:to>
                                    </p:set>
                                    <p:anim calcmode="lin" valueType="num">
                                      <p:cBhvr additive="base">
                                        <p:cTn id="11" dur="1500" fill="hold"/>
                                        <p:tgtEl>
                                          <p:spTgt spid="305"/>
                                        </p:tgtEl>
                                        <p:attrNameLst>
                                          <p:attrName>ppt_x</p:attrName>
                                        </p:attrNameLst>
                                      </p:cBhvr>
                                      <p:tavLst>
                                        <p:tav tm="0">
                                          <p:val>
                                            <p:strVal val="1+#ppt_w/2"/>
                                          </p:val>
                                        </p:tav>
                                        <p:tav tm="100000">
                                          <p:val>
                                            <p:strVal val="#ppt_x"/>
                                          </p:val>
                                        </p:tav>
                                      </p:tavLst>
                                    </p:anim>
                                    <p:anim calcmode="lin" valueType="num">
                                      <p:cBhvr additive="base">
                                        <p:cTn id="12" dur="1500" fill="hold"/>
                                        <p:tgtEl>
                                          <p:spTgt spid="305"/>
                                        </p:tgtEl>
                                        <p:attrNameLst>
                                          <p:attrName>ppt_y</p:attrName>
                                        </p:attrNameLst>
                                      </p:cBhvr>
                                      <p:tavLst>
                                        <p:tav tm="0">
                                          <p:val>
                                            <p:strVal val="1+#ppt_h/2"/>
                                          </p:val>
                                        </p:tav>
                                        <p:tav tm="100000">
                                          <p:val>
                                            <p:strVal val="#ppt_y"/>
                                          </p:val>
                                        </p:tav>
                                      </p:tavLst>
                                    </p:anim>
                                  </p:childTnLst>
                                </p:cTn>
                              </p:par>
                              <p:par>
                                <p:cTn id="13" presetID="2" presetClass="entr" presetSubtype="6" accel="14000" decel="86000" fill="hold" nodeType="withEffect">
                                  <p:stCondLst>
                                    <p:cond delay="100"/>
                                  </p:stCondLst>
                                  <p:childTnLst>
                                    <p:set>
                                      <p:cBhvr>
                                        <p:cTn id="14" dur="1" fill="hold">
                                          <p:stCondLst>
                                            <p:cond delay="0"/>
                                          </p:stCondLst>
                                        </p:cTn>
                                        <p:tgtEl>
                                          <p:spTgt spid="307"/>
                                        </p:tgtEl>
                                        <p:attrNameLst>
                                          <p:attrName>style.visibility</p:attrName>
                                        </p:attrNameLst>
                                      </p:cBhvr>
                                      <p:to>
                                        <p:strVal val="visible"/>
                                      </p:to>
                                    </p:set>
                                    <p:anim calcmode="lin" valueType="num">
                                      <p:cBhvr additive="base">
                                        <p:cTn id="15" dur="1500" fill="hold"/>
                                        <p:tgtEl>
                                          <p:spTgt spid="307"/>
                                        </p:tgtEl>
                                        <p:attrNameLst>
                                          <p:attrName>ppt_x</p:attrName>
                                        </p:attrNameLst>
                                      </p:cBhvr>
                                      <p:tavLst>
                                        <p:tav tm="0">
                                          <p:val>
                                            <p:strVal val="1+#ppt_w/2"/>
                                          </p:val>
                                        </p:tav>
                                        <p:tav tm="100000">
                                          <p:val>
                                            <p:strVal val="#ppt_x"/>
                                          </p:val>
                                        </p:tav>
                                      </p:tavLst>
                                    </p:anim>
                                    <p:anim calcmode="lin" valueType="num">
                                      <p:cBhvr additive="base">
                                        <p:cTn id="16" dur="1500" fill="hold"/>
                                        <p:tgtEl>
                                          <p:spTgt spid="307"/>
                                        </p:tgtEl>
                                        <p:attrNameLst>
                                          <p:attrName>ppt_y</p:attrName>
                                        </p:attrNameLst>
                                      </p:cBhvr>
                                      <p:tavLst>
                                        <p:tav tm="0">
                                          <p:val>
                                            <p:strVal val="1+#ppt_h/2"/>
                                          </p:val>
                                        </p:tav>
                                        <p:tav tm="100000">
                                          <p:val>
                                            <p:strVal val="#ppt_y"/>
                                          </p:val>
                                        </p:tav>
                                      </p:tavLst>
                                    </p:anim>
                                  </p:childTnLst>
                                </p:cTn>
                              </p:par>
                              <p:par>
                                <p:cTn id="17" presetID="2" presetClass="entr" presetSubtype="6" accel="14000" decel="86000" fill="hold" nodeType="withEffect">
                                  <p:stCondLst>
                                    <p:cond delay="200"/>
                                  </p:stCondLst>
                                  <p:childTnLst>
                                    <p:set>
                                      <p:cBhvr>
                                        <p:cTn id="18" dur="1" fill="hold">
                                          <p:stCondLst>
                                            <p:cond delay="0"/>
                                          </p:stCondLst>
                                        </p:cTn>
                                        <p:tgtEl>
                                          <p:spTgt spid="395"/>
                                        </p:tgtEl>
                                        <p:attrNameLst>
                                          <p:attrName>style.visibility</p:attrName>
                                        </p:attrNameLst>
                                      </p:cBhvr>
                                      <p:to>
                                        <p:strVal val="visible"/>
                                      </p:to>
                                    </p:set>
                                    <p:anim calcmode="lin" valueType="num">
                                      <p:cBhvr additive="base">
                                        <p:cTn id="19" dur="1500" fill="hold"/>
                                        <p:tgtEl>
                                          <p:spTgt spid="395"/>
                                        </p:tgtEl>
                                        <p:attrNameLst>
                                          <p:attrName>ppt_x</p:attrName>
                                        </p:attrNameLst>
                                      </p:cBhvr>
                                      <p:tavLst>
                                        <p:tav tm="0">
                                          <p:val>
                                            <p:strVal val="1+#ppt_w/2"/>
                                          </p:val>
                                        </p:tav>
                                        <p:tav tm="100000">
                                          <p:val>
                                            <p:strVal val="#ppt_x"/>
                                          </p:val>
                                        </p:tav>
                                      </p:tavLst>
                                    </p:anim>
                                    <p:anim calcmode="lin" valueType="num">
                                      <p:cBhvr additive="base">
                                        <p:cTn id="20" dur="1500" fill="hold"/>
                                        <p:tgtEl>
                                          <p:spTgt spid="395"/>
                                        </p:tgtEl>
                                        <p:attrNameLst>
                                          <p:attrName>ppt_y</p:attrName>
                                        </p:attrNameLst>
                                      </p:cBhvr>
                                      <p:tavLst>
                                        <p:tav tm="0">
                                          <p:val>
                                            <p:strVal val="1+#ppt_h/2"/>
                                          </p:val>
                                        </p:tav>
                                        <p:tav tm="100000">
                                          <p:val>
                                            <p:strVal val="#ppt_y"/>
                                          </p:val>
                                        </p:tav>
                                      </p:tavLst>
                                    </p:anim>
                                  </p:childTnLst>
                                </p:cTn>
                              </p:par>
                              <p:par>
                                <p:cTn id="21" presetID="2" presetClass="entr" presetSubtype="6" accel="14000" decel="86000" fill="hold" nodeType="withEffect">
                                  <p:stCondLst>
                                    <p:cond delay="300"/>
                                  </p:stCondLst>
                                  <p:childTnLst>
                                    <p:set>
                                      <p:cBhvr>
                                        <p:cTn id="22" dur="1" fill="hold">
                                          <p:stCondLst>
                                            <p:cond delay="0"/>
                                          </p:stCondLst>
                                        </p:cTn>
                                        <p:tgtEl>
                                          <p:spTgt spid="533"/>
                                        </p:tgtEl>
                                        <p:attrNameLst>
                                          <p:attrName>style.visibility</p:attrName>
                                        </p:attrNameLst>
                                      </p:cBhvr>
                                      <p:to>
                                        <p:strVal val="visible"/>
                                      </p:to>
                                    </p:set>
                                    <p:anim calcmode="lin" valueType="num">
                                      <p:cBhvr additive="base">
                                        <p:cTn id="23" dur="1500" fill="hold"/>
                                        <p:tgtEl>
                                          <p:spTgt spid="533"/>
                                        </p:tgtEl>
                                        <p:attrNameLst>
                                          <p:attrName>ppt_x</p:attrName>
                                        </p:attrNameLst>
                                      </p:cBhvr>
                                      <p:tavLst>
                                        <p:tav tm="0">
                                          <p:val>
                                            <p:strVal val="1+#ppt_w/2"/>
                                          </p:val>
                                        </p:tav>
                                        <p:tav tm="100000">
                                          <p:val>
                                            <p:strVal val="#ppt_x"/>
                                          </p:val>
                                        </p:tav>
                                      </p:tavLst>
                                    </p:anim>
                                    <p:anim calcmode="lin" valueType="num">
                                      <p:cBhvr additive="base">
                                        <p:cTn id="24" dur="1500" fill="hold"/>
                                        <p:tgtEl>
                                          <p:spTgt spid="533"/>
                                        </p:tgtEl>
                                        <p:attrNameLst>
                                          <p:attrName>ppt_y</p:attrName>
                                        </p:attrNameLst>
                                      </p:cBhvr>
                                      <p:tavLst>
                                        <p:tav tm="0">
                                          <p:val>
                                            <p:strVal val="1+#ppt_h/2"/>
                                          </p:val>
                                        </p:tav>
                                        <p:tav tm="100000">
                                          <p:val>
                                            <p:strVal val="#ppt_y"/>
                                          </p:val>
                                        </p:tav>
                                      </p:tavLst>
                                    </p:anim>
                                  </p:childTnLst>
                                </p:cTn>
                              </p:par>
                              <p:par>
                                <p:cTn id="25" presetID="2" presetClass="entr" presetSubtype="6" accel="14000" decel="86000" fill="hold" nodeType="withEffect">
                                  <p:stCondLst>
                                    <p:cond delay="500"/>
                                  </p:stCondLst>
                                  <p:childTnLst>
                                    <p:set>
                                      <p:cBhvr>
                                        <p:cTn id="26" dur="1" fill="hold">
                                          <p:stCondLst>
                                            <p:cond delay="0"/>
                                          </p:stCondLst>
                                        </p:cTn>
                                        <p:tgtEl>
                                          <p:spTgt spid="476"/>
                                        </p:tgtEl>
                                        <p:attrNameLst>
                                          <p:attrName>style.visibility</p:attrName>
                                        </p:attrNameLst>
                                      </p:cBhvr>
                                      <p:to>
                                        <p:strVal val="visible"/>
                                      </p:to>
                                    </p:set>
                                    <p:anim calcmode="lin" valueType="num">
                                      <p:cBhvr additive="base">
                                        <p:cTn id="27" dur="1500" fill="hold"/>
                                        <p:tgtEl>
                                          <p:spTgt spid="476"/>
                                        </p:tgtEl>
                                        <p:attrNameLst>
                                          <p:attrName>ppt_x</p:attrName>
                                        </p:attrNameLst>
                                      </p:cBhvr>
                                      <p:tavLst>
                                        <p:tav tm="0">
                                          <p:val>
                                            <p:strVal val="1+#ppt_w/2"/>
                                          </p:val>
                                        </p:tav>
                                        <p:tav tm="100000">
                                          <p:val>
                                            <p:strVal val="#ppt_x"/>
                                          </p:val>
                                        </p:tav>
                                      </p:tavLst>
                                    </p:anim>
                                    <p:anim calcmode="lin" valueType="num">
                                      <p:cBhvr additive="base">
                                        <p:cTn id="28" dur="1500" fill="hold"/>
                                        <p:tgtEl>
                                          <p:spTgt spid="476"/>
                                        </p:tgtEl>
                                        <p:attrNameLst>
                                          <p:attrName>ppt_y</p:attrName>
                                        </p:attrNameLst>
                                      </p:cBhvr>
                                      <p:tavLst>
                                        <p:tav tm="0">
                                          <p:val>
                                            <p:strVal val="1+#ppt_h/2"/>
                                          </p:val>
                                        </p:tav>
                                        <p:tav tm="100000">
                                          <p:val>
                                            <p:strVal val="#ppt_y"/>
                                          </p:val>
                                        </p:tav>
                                      </p:tavLst>
                                    </p:anim>
                                  </p:childTnLst>
                                </p:cTn>
                              </p:par>
                              <p:par>
                                <p:cTn id="29" presetID="2" presetClass="entr" presetSubtype="6" accel="14000" decel="86000" fill="hold" nodeType="withEffect">
                                  <p:stCondLst>
                                    <p:cond delay="700"/>
                                  </p:stCondLst>
                                  <p:childTnLst>
                                    <p:set>
                                      <p:cBhvr>
                                        <p:cTn id="30" dur="1" fill="hold">
                                          <p:stCondLst>
                                            <p:cond delay="0"/>
                                          </p:stCondLst>
                                        </p:cTn>
                                        <p:tgtEl>
                                          <p:spTgt spid="514"/>
                                        </p:tgtEl>
                                        <p:attrNameLst>
                                          <p:attrName>style.visibility</p:attrName>
                                        </p:attrNameLst>
                                      </p:cBhvr>
                                      <p:to>
                                        <p:strVal val="visible"/>
                                      </p:to>
                                    </p:set>
                                    <p:anim calcmode="lin" valueType="num">
                                      <p:cBhvr additive="base">
                                        <p:cTn id="31" dur="1500" fill="hold"/>
                                        <p:tgtEl>
                                          <p:spTgt spid="514"/>
                                        </p:tgtEl>
                                        <p:attrNameLst>
                                          <p:attrName>ppt_x</p:attrName>
                                        </p:attrNameLst>
                                      </p:cBhvr>
                                      <p:tavLst>
                                        <p:tav tm="0">
                                          <p:val>
                                            <p:strVal val="1+#ppt_w/2"/>
                                          </p:val>
                                        </p:tav>
                                        <p:tav tm="100000">
                                          <p:val>
                                            <p:strVal val="#ppt_x"/>
                                          </p:val>
                                        </p:tav>
                                      </p:tavLst>
                                    </p:anim>
                                    <p:anim calcmode="lin" valueType="num">
                                      <p:cBhvr additive="base">
                                        <p:cTn id="32" dur="1500" fill="hold"/>
                                        <p:tgtEl>
                                          <p:spTgt spid="514"/>
                                        </p:tgtEl>
                                        <p:attrNameLst>
                                          <p:attrName>ppt_y</p:attrName>
                                        </p:attrNameLst>
                                      </p:cBhvr>
                                      <p:tavLst>
                                        <p:tav tm="0">
                                          <p:val>
                                            <p:strVal val="1+#ppt_h/2"/>
                                          </p:val>
                                        </p:tav>
                                        <p:tav tm="100000">
                                          <p:val>
                                            <p:strVal val="#ppt_y"/>
                                          </p:val>
                                        </p:tav>
                                      </p:tavLst>
                                    </p:anim>
                                  </p:childTnLst>
                                </p:cTn>
                              </p:par>
                              <p:par>
                                <p:cTn id="33" presetID="2" presetClass="entr" presetSubtype="6" accel="14000" decel="86000" fill="hold" nodeType="withEffect">
                                  <p:stCondLst>
                                    <p:cond delay="800"/>
                                  </p:stCondLst>
                                  <p:childTnLst>
                                    <p:set>
                                      <p:cBhvr>
                                        <p:cTn id="34" dur="1" fill="hold">
                                          <p:stCondLst>
                                            <p:cond delay="0"/>
                                          </p:stCondLst>
                                        </p:cTn>
                                        <p:tgtEl>
                                          <p:spTgt spid="462"/>
                                        </p:tgtEl>
                                        <p:attrNameLst>
                                          <p:attrName>style.visibility</p:attrName>
                                        </p:attrNameLst>
                                      </p:cBhvr>
                                      <p:to>
                                        <p:strVal val="visible"/>
                                      </p:to>
                                    </p:set>
                                    <p:anim calcmode="lin" valueType="num">
                                      <p:cBhvr additive="base">
                                        <p:cTn id="35" dur="1500" fill="hold"/>
                                        <p:tgtEl>
                                          <p:spTgt spid="462"/>
                                        </p:tgtEl>
                                        <p:attrNameLst>
                                          <p:attrName>ppt_x</p:attrName>
                                        </p:attrNameLst>
                                      </p:cBhvr>
                                      <p:tavLst>
                                        <p:tav tm="0">
                                          <p:val>
                                            <p:strVal val="1+#ppt_w/2"/>
                                          </p:val>
                                        </p:tav>
                                        <p:tav tm="100000">
                                          <p:val>
                                            <p:strVal val="#ppt_x"/>
                                          </p:val>
                                        </p:tav>
                                      </p:tavLst>
                                    </p:anim>
                                    <p:anim calcmode="lin" valueType="num">
                                      <p:cBhvr additive="base">
                                        <p:cTn id="36" dur="1500" fill="hold"/>
                                        <p:tgtEl>
                                          <p:spTgt spid="462"/>
                                        </p:tgtEl>
                                        <p:attrNameLst>
                                          <p:attrName>ppt_y</p:attrName>
                                        </p:attrNameLst>
                                      </p:cBhvr>
                                      <p:tavLst>
                                        <p:tav tm="0">
                                          <p:val>
                                            <p:strVal val="1+#ppt_h/2"/>
                                          </p:val>
                                        </p:tav>
                                        <p:tav tm="100000">
                                          <p:val>
                                            <p:strVal val="#ppt_y"/>
                                          </p:val>
                                        </p:tav>
                                      </p:tavLst>
                                    </p:anim>
                                  </p:childTnLst>
                                </p:cTn>
                              </p:par>
                              <p:par>
                                <p:cTn id="37" presetID="2" presetClass="entr" presetSubtype="6" accel="14000" decel="86000" fill="hold" nodeType="withEffect">
                                  <p:stCondLst>
                                    <p:cond delay="1100"/>
                                  </p:stCondLst>
                                  <p:childTnLst>
                                    <p:set>
                                      <p:cBhvr>
                                        <p:cTn id="38" dur="1" fill="hold">
                                          <p:stCondLst>
                                            <p:cond delay="0"/>
                                          </p:stCondLst>
                                        </p:cTn>
                                        <p:tgtEl>
                                          <p:spTgt spid="565"/>
                                        </p:tgtEl>
                                        <p:attrNameLst>
                                          <p:attrName>style.visibility</p:attrName>
                                        </p:attrNameLst>
                                      </p:cBhvr>
                                      <p:to>
                                        <p:strVal val="visible"/>
                                      </p:to>
                                    </p:set>
                                    <p:anim calcmode="lin" valueType="num">
                                      <p:cBhvr additive="base">
                                        <p:cTn id="39" dur="1500" fill="hold"/>
                                        <p:tgtEl>
                                          <p:spTgt spid="565"/>
                                        </p:tgtEl>
                                        <p:attrNameLst>
                                          <p:attrName>ppt_x</p:attrName>
                                        </p:attrNameLst>
                                      </p:cBhvr>
                                      <p:tavLst>
                                        <p:tav tm="0">
                                          <p:val>
                                            <p:strVal val="1+#ppt_w/2"/>
                                          </p:val>
                                        </p:tav>
                                        <p:tav tm="100000">
                                          <p:val>
                                            <p:strVal val="#ppt_x"/>
                                          </p:val>
                                        </p:tav>
                                      </p:tavLst>
                                    </p:anim>
                                    <p:anim calcmode="lin" valueType="num">
                                      <p:cBhvr additive="base">
                                        <p:cTn id="40" dur="1500" fill="hold"/>
                                        <p:tgtEl>
                                          <p:spTgt spid="565"/>
                                        </p:tgtEl>
                                        <p:attrNameLst>
                                          <p:attrName>ppt_y</p:attrName>
                                        </p:attrNameLst>
                                      </p:cBhvr>
                                      <p:tavLst>
                                        <p:tav tm="0">
                                          <p:val>
                                            <p:strVal val="1+#ppt_h/2"/>
                                          </p:val>
                                        </p:tav>
                                        <p:tav tm="100000">
                                          <p:val>
                                            <p:strVal val="#ppt_y"/>
                                          </p:val>
                                        </p:tav>
                                      </p:tavLst>
                                    </p:anim>
                                  </p:childTnLst>
                                </p:cTn>
                              </p:par>
                              <p:par>
                                <p:cTn id="41" presetID="2" presetClass="entr" presetSubtype="6" accel="14000" decel="86000" fill="hold" nodeType="withEffect">
                                  <p:stCondLst>
                                    <p:cond delay="1400"/>
                                  </p:stCondLst>
                                  <p:childTnLst>
                                    <p:set>
                                      <p:cBhvr>
                                        <p:cTn id="42" dur="1" fill="hold">
                                          <p:stCondLst>
                                            <p:cond delay="0"/>
                                          </p:stCondLst>
                                        </p:cTn>
                                        <p:tgtEl>
                                          <p:spTgt spid="551"/>
                                        </p:tgtEl>
                                        <p:attrNameLst>
                                          <p:attrName>style.visibility</p:attrName>
                                        </p:attrNameLst>
                                      </p:cBhvr>
                                      <p:to>
                                        <p:strVal val="visible"/>
                                      </p:to>
                                    </p:set>
                                    <p:anim calcmode="lin" valueType="num">
                                      <p:cBhvr additive="base">
                                        <p:cTn id="43" dur="1500" fill="hold"/>
                                        <p:tgtEl>
                                          <p:spTgt spid="551"/>
                                        </p:tgtEl>
                                        <p:attrNameLst>
                                          <p:attrName>ppt_x</p:attrName>
                                        </p:attrNameLst>
                                      </p:cBhvr>
                                      <p:tavLst>
                                        <p:tav tm="0">
                                          <p:val>
                                            <p:strVal val="1+#ppt_w/2"/>
                                          </p:val>
                                        </p:tav>
                                        <p:tav tm="100000">
                                          <p:val>
                                            <p:strVal val="#ppt_x"/>
                                          </p:val>
                                        </p:tav>
                                      </p:tavLst>
                                    </p:anim>
                                    <p:anim calcmode="lin" valueType="num">
                                      <p:cBhvr additive="base">
                                        <p:cTn id="44" dur="1500" fill="hold"/>
                                        <p:tgtEl>
                                          <p:spTgt spid="551"/>
                                        </p:tgtEl>
                                        <p:attrNameLst>
                                          <p:attrName>ppt_y</p:attrName>
                                        </p:attrNameLst>
                                      </p:cBhvr>
                                      <p:tavLst>
                                        <p:tav tm="0">
                                          <p:val>
                                            <p:strVal val="1+#ppt_h/2"/>
                                          </p:val>
                                        </p:tav>
                                        <p:tav tm="100000">
                                          <p:val>
                                            <p:strVal val="#ppt_y"/>
                                          </p:val>
                                        </p:tav>
                                      </p:tavLst>
                                    </p:anim>
                                  </p:childTnLst>
                                </p:cTn>
                              </p:par>
                              <p:par>
                                <p:cTn id="45" presetID="2" presetClass="entr" presetSubtype="6" accel="14000" decel="86000" fill="hold" nodeType="withEffect">
                                  <p:stCondLst>
                                    <p:cond delay="1800"/>
                                  </p:stCondLst>
                                  <p:childTnLst>
                                    <p:set>
                                      <p:cBhvr>
                                        <p:cTn id="46" dur="1" fill="hold">
                                          <p:stCondLst>
                                            <p:cond delay="0"/>
                                          </p:stCondLst>
                                        </p:cTn>
                                        <p:tgtEl>
                                          <p:spTgt spid="525"/>
                                        </p:tgtEl>
                                        <p:attrNameLst>
                                          <p:attrName>style.visibility</p:attrName>
                                        </p:attrNameLst>
                                      </p:cBhvr>
                                      <p:to>
                                        <p:strVal val="visible"/>
                                      </p:to>
                                    </p:set>
                                    <p:anim calcmode="lin" valueType="num">
                                      <p:cBhvr additive="base">
                                        <p:cTn id="47" dur="1500" fill="hold"/>
                                        <p:tgtEl>
                                          <p:spTgt spid="525"/>
                                        </p:tgtEl>
                                        <p:attrNameLst>
                                          <p:attrName>ppt_x</p:attrName>
                                        </p:attrNameLst>
                                      </p:cBhvr>
                                      <p:tavLst>
                                        <p:tav tm="0">
                                          <p:val>
                                            <p:strVal val="1+#ppt_w/2"/>
                                          </p:val>
                                        </p:tav>
                                        <p:tav tm="100000">
                                          <p:val>
                                            <p:strVal val="#ppt_x"/>
                                          </p:val>
                                        </p:tav>
                                      </p:tavLst>
                                    </p:anim>
                                    <p:anim calcmode="lin" valueType="num">
                                      <p:cBhvr additive="base">
                                        <p:cTn id="48" dur="1500" fill="hold"/>
                                        <p:tgtEl>
                                          <p:spTgt spid="525"/>
                                        </p:tgtEl>
                                        <p:attrNameLst>
                                          <p:attrName>ppt_y</p:attrName>
                                        </p:attrNameLst>
                                      </p:cBhvr>
                                      <p:tavLst>
                                        <p:tav tm="0">
                                          <p:val>
                                            <p:strVal val="1+#ppt_h/2"/>
                                          </p:val>
                                        </p:tav>
                                        <p:tav tm="100000">
                                          <p:val>
                                            <p:strVal val="#ppt_y"/>
                                          </p:val>
                                        </p:tav>
                                      </p:tavLst>
                                    </p:anim>
                                  </p:childTnLst>
                                </p:cTn>
                              </p:par>
                              <p:par>
                                <p:cTn id="49" presetID="2" presetClass="entr" presetSubtype="6" accel="14000" decel="86000" fill="hold" nodeType="withEffect">
                                  <p:stCondLst>
                                    <p:cond delay="1800"/>
                                  </p:stCondLst>
                                  <p:childTnLst>
                                    <p:set>
                                      <p:cBhvr>
                                        <p:cTn id="50" dur="1" fill="hold">
                                          <p:stCondLst>
                                            <p:cond delay="0"/>
                                          </p:stCondLst>
                                        </p:cTn>
                                        <p:tgtEl>
                                          <p:spTgt spid="587"/>
                                        </p:tgtEl>
                                        <p:attrNameLst>
                                          <p:attrName>style.visibility</p:attrName>
                                        </p:attrNameLst>
                                      </p:cBhvr>
                                      <p:to>
                                        <p:strVal val="visible"/>
                                      </p:to>
                                    </p:set>
                                    <p:anim calcmode="lin" valueType="num">
                                      <p:cBhvr additive="base">
                                        <p:cTn id="51" dur="1500" fill="hold"/>
                                        <p:tgtEl>
                                          <p:spTgt spid="587"/>
                                        </p:tgtEl>
                                        <p:attrNameLst>
                                          <p:attrName>ppt_x</p:attrName>
                                        </p:attrNameLst>
                                      </p:cBhvr>
                                      <p:tavLst>
                                        <p:tav tm="0">
                                          <p:val>
                                            <p:strVal val="1+#ppt_w/2"/>
                                          </p:val>
                                        </p:tav>
                                        <p:tav tm="100000">
                                          <p:val>
                                            <p:strVal val="#ppt_x"/>
                                          </p:val>
                                        </p:tav>
                                      </p:tavLst>
                                    </p:anim>
                                    <p:anim calcmode="lin" valueType="num">
                                      <p:cBhvr additive="base">
                                        <p:cTn id="52" dur="1500" fill="hold"/>
                                        <p:tgtEl>
                                          <p:spTgt spid="587"/>
                                        </p:tgtEl>
                                        <p:attrNameLst>
                                          <p:attrName>ppt_y</p:attrName>
                                        </p:attrNameLst>
                                      </p:cBhvr>
                                      <p:tavLst>
                                        <p:tav tm="0">
                                          <p:val>
                                            <p:strVal val="1+#ppt_h/2"/>
                                          </p:val>
                                        </p:tav>
                                        <p:tav tm="100000">
                                          <p:val>
                                            <p:strVal val="#ppt_y"/>
                                          </p:val>
                                        </p:tav>
                                      </p:tavLst>
                                    </p:anim>
                                  </p:childTnLst>
                                </p:cTn>
                              </p:par>
                              <p:par>
                                <p:cTn id="53" presetID="2" presetClass="entr" presetSubtype="6" accel="14000" decel="86000" fill="hold" nodeType="withEffect">
                                  <p:stCondLst>
                                    <p:cond delay="2000"/>
                                  </p:stCondLst>
                                  <p:childTnLst>
                                    <p:set>
                                      <p:cBhvr>
                                        <p:cTn id="54" dur="1" fill="hold">
                                          <p:stCondLst>
                                            <p:cond delay="0"/>
                                          </p:stCondLst>
                                        </p:cTn>
                                        <p:tgtEl>
                                          <p:spTgt spid="574"/>
                                        </p:tgtEl>
                                        <p:attrNameLst>
                                          <p:attrName>style.visibility</p:attrName>
                                        </p:attrNameLst>
                                      </p:cBhvr>
                                      <p:to>
                                        <p:strVal val="visible"/>
                                      </p:to>
                                    </p:set>
                                    <p:anim calcmode="lin" valueType="num">
                                      <p:cBhvr additive="base">
                                        <p:cTn id="55" dur="1500" fill="hold"/>
                                        <p:tgtEl>
                                          <p:spTgt spid="574"/>
                                        </p:tgtEl>
                                        <p:attrNameLst>
                                          <p:attrName>ppt_x</p:attrName>
                                        </p:attrNameLst>
                                      </p:cBhvr>
                                      <p:tavLst>
                                        <p:tav tm="0">
                                          <p:val>
                                            <p:strVal val="1+#ppt_w/2"/>
                                          </p:val>
                                        </p:tav>
                                        <p:tav tm="100000">
                                          <p:val>
                                            <p:strVal val="#ppt_x"/>
                                          </p:val>
                                        </p:tav>
                                      </p:tavLst>
                                    </p:anim>
                                    <p:anim calcmode="lin" valueType="num">
                                      <p:cBhvr additive="base">
                                        <p:cTn id="56" dur="1500" fill="hold"/>
                                        <p:tgtEl>
                                          <p:spTgt spid="57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5" grpId="0" animBg="1"/>
      <p:bldP spid="30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p:cNvSpPr>
            <a:spLocks noGrp="1"/>
          </p:cNvSpPr>
          <p:nvPr>
            <p:ph type="title"/>
          </p:nvPr>
        </p:nvSpPr>
        <p:spPr>
          <a:xfrm>
            <a:off x="645305" y="959850"/>
            <a:ext cx="11186476" cy="369332"/>
          </a:xfrm>
        </p:spPr>
        <p:txBody>
          <a:bodyPr/>
          <a:lstStyle/>
          <a:p>
            <a:r>
              <a:rPr lang="en-US" dirty="0"/>
              <a:t>Manage flow</a:t>
            </a:r>
          </a:p>
        </p:txBody>
      </p:sp>
      <p:sp>
        <p:nvSpPr>
          <p:cNvPr id="596" name="Text Placeholder">
            <a:extLst>
              <a:ext uri="{FF2B5EF4-FFF2-40B4-BE49-F238E27FC236}">
                <a16:creationId xmlns:a16="http://schemas.microsoft.com/office/drawing/2014/main" id="{9CE042BC-3C72-1441-BD93-3893D497E204}"/>
              </a:ext>
            </a:extLst>
          </p:cNvPr>
          <p:cNvSpPr txBox="1">
            <a:spLocks/>
          </p:cNvSpPr>
          <p:nvPr/>
        </p:nvSpPr>
        <p:spPr>
          <a:xfrm>
            <a:off x="5866113" y="1673266"/>
            <a:ext cx="5772514" cy="4716000"/>
          </a:xfrm>
          <a:prstGeom prst="rect">
            <a:avLst/>
          </a:prstGeom>
        </p:spPr>
        <p:txBody>
          <a:bodyPr/>
          <a:lst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lvl="1"/>
            <a:r>
              <a:rPr lang="en-US" dirty="0"/>
              <a:t>Flow is when each part of the work moves from one value adding step to another without any waiting times or delays</a:t>
            </a:r>
          </a:p>
          <a:p>
            <a:pPr lvl="1"/>
            <a:endParaRPr lang="en-US" dirty="0"/>
          </a:p>
          <a:p>
            <a:pPr lvl="1"/>
            <a:r>
              <a:rPr lang="en-US" dirty="0"/>
              <a:t>Limit WIP</a:t>
            </a:r>
          </a:p>
          <a:p>
            <a:pPr lvl="1"/>
            <a:endParaRPr lang="en-US" dirty="0"/>
          </a:p>
          <a:p>
            <a:pPr lvl="1"/>
            <a:r>
              <a:rPr lang="en-US" dirty="0"/>
              <a:t>Remove blockers ( swarming )</a:t>
            </a:r>
          </a:p>
          <a:p>
            <a:pPr lvl="1"/>
            <a:endParaRPr lang="en-US" dirty="0"/>
          </a:p>
          <a:p>
            <a:pPr lvl="1"/>
            <a:r>
              <a:rPr lang="en-US" dirty="0"/>
              <a:t>Continuous improvement – real purpose of Kanban</a:t>
            </a:r>
          </a:p>
          <a:p>
            <a:pPr lvl="2"/>
            <a:r>
              <a:rPr lang="en-US" dirty="0"/>
              <a:t>Retrospectives</a:t>
            </a:r>
          </a:p>
          <a:p>
            <a:pPr lvl="2"/>
            <a:r>
              <a:rPr lang="en-US" dirty="0"/>
              <a:t>Root-cause analysis</a:t>
            </a:r>
          </a:p>
          <a:p>
            <a:pPr lvl="2"/>
            <a:r>
              <a:rPr lang="en-US" dirty="0"/>
              <a:t>Improvement Kata ( Toyota )</a:t>
            </a:r>
          </a:p>
        </p:txBody>
      </p:sp>
      <p:pic>
        <p:nvPicPr>
          <p:cNvPr id="4" name="Picture 3">
            <a:extLst>
              <a:ext uri="{FF2B5EF4-FFF2-40B4-BE49-F238E27FC236}">
                <a16:creationId xmlns:a16="http://schemas.microsoft.com/office/drawing/2014/main" id="{3089A82F-A889-9E40-943B-6B5C2D953C31}"/>
              </a:ext>
            </a:extLst>
          </p:cNvPr>
          <p:cNvPicPr>
            <a:picLocks noChangeAspect="1"/>
          </p:cNvPicPr>
          <p:nvPr/>
        </p:nvPicPr>
        <p:blipFill>
          <a:blip r:embed="rId2"/>
          <a:stretch>
            <a:fillRect/>
          </a:stretch>
        </p:blipFill>
        <p:spPr>
          <a:xfrm>
            <a:off x="645305" y="2246050"/>
            <a:ext cx="4664695" cy="3124570"/>
          </a:xfrm>
          <a:prstGeom prst="rect">
            <a:avLst/>
          </a:prstGeom>
        </p:spPr>
      </p:pic>
    </p:spTree>
    <p:extLst>
      <p:ext uri="{BB962C8B-B14F-4D97-AF65-F5344CB8AC3E}">
        <p14:creationId xmlns:p14="http://schemas.microsoft.com/office/powerpoint/2010/main" val="27998014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ivider"/>
          <p:cNvSpPr>
            <a:spLocks noGrp="1"/>
          </p:cNvSpPr>
          <p:nvPr>
            <p:ph type="ctrTitle"/>
          </p:nvPr>
        </p:nvSpPr>
        <p:spPr>
          <a:xfrm>
            <a:off x="504000" y="1375046"/>
            <a:ext cx="11185200" cy="677108"/>
          </a:xfrm>
        </p:spPr>
        <p:txBody>
          <a:bodyPr/>
          <a:lstStyle/>
          <a:p>
            <a:r>
              <a:rPr lang="en-US" dirty="0"/>
              <a:t>Everyday </a:t>
            </a:r>
            <a:r>
              <a:rPr lang="en-US" dirty="0">
                <a:solidFill>
                  <a:srgbClr val="FFC000"/>
                </a:solidFill>
              </a:rPr>
              <a:t>Kanban</a:t>
            </a:r>
          </a:p>
        </p:txBody>
      </p:sp>
      <p:pic>
        <p:nvPicPr>
          <p:cNvPr id="5" name="Illustration" descr="Example of an illustration " title="Illustration for divider page"/>
          <p:cNvPicPr>
            <a:picLocks noGrp="1" noChangeAspect="1"/>
          </p:cNvPicPr>
          <p:nvPr>
            <p:ph type="pic" sz="quarter" idx="12"/>
          </p:nvPr>
        </p:nvPicPr>
        <p:blipFill>
          <a:blip r:embed="rId2"/>
          <a:srcRect t="3112" b="3112"/>
          <a:stretch>
            <a:fillRect/>
          </a:stretch>
        </p:blipFill>
        <p:spPr bwMode="invGray"/>
      </p:pic>
    </p:spTree>
    <p:extLst>
      <p:ext uri="{BB962C8B-B14F-4D97-AF65-F5344CB8AC3E}">
        <p14:creationId xmlns:p14="http://schemas.microsoft.com/office/powerpoint/2010/main" val="21016386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 name="Quote placeholder"/>
          <p:cNvSpPr>
            <a:spLocks noGrp="1"/>
          </p:cNvSpPr>
          <p:nvPr>
            <p:ph type="body" sz="quarter" idx="10"/>
          </p:nvPr>
        </p:nvSpPr>
        <p:spPr bwMode="gray"/>
        <p:txBody>
          <a:bodyPr/>
          <a:lstStyle/>
          <a:p>
            <a:pPr lvl="0"/>
            <a:r>
              <a:rPr lang="en-US" dirty="0"/>
              <a:t>“</a:t>
            </a:r>
            <a:r>
              <a:rPr lang="en-US" dirty="0">
                <a:solidFill>
                  <a:schemeClr val="bg1"/>
                </a:solidFill>
              </a:rPr>
              <a:t>Stop starting</a:t>
            </a:r>
          </a:p>
          <a:p>
            <a:pPr lvl="0"/>
            <a:r>
              <a:rPr lang="en-US" dirty="0">
                <a:solidFill>
                  <a:schemeClr val="accent1"/>
                </a:solidFill>
              </a:rPr>
              <a:t>and start finishing!</a:t>
            </a:r>
            <a:r>
              <a:rPr lang="en-US" dirty="0"/>
              <a:t>”</a:t>
            </a:r>
          </a:p>
          <a:p>
            <a:pPr lvl="1"/>
            <a:r>
              <a:rPr lang="en-US" dirty="0">
                <a:solidFill>
                  <a:schemeClr val="bg1"/>
                </a:solidFill>
              </a:rPr>
              <a:t>Common sense</a:t>
            </a:r>
          </a:p>
        </p:txBody>
      </p:sp>
    </p:spTree>
    <p:extLst>
      <p:ext uri="{BB962C8B-B14F-4D97-AF65-F5344CB8AC3E}">
        <p14:creationId xmlns:p14="http://schemas.microsoft.com/office/powerpoint/2010/main" val="32956412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2CA6690-109B-0C4F-91EE-4D5A88538089}"/>
              </a:ext>
            </a:extLst>
          </p:cNvPr>
          <p:cNvPicPr>
            <a:picLocks noChangeAspect="1"/>
          </p:cNvPicPr>
          <p:nvPr/>
        </p:nvPicPr>
        <p:blipFill>
          <a:blip r:embed="rId3"/>
          <a:stretch>
            <a:fillRect/>
          </a:stretch>
        </p:blipFill>
        <p:spPr>
          <a:xfrm>
            <a:off x="2786761" y="0"/>
            <a:ext cx="9807909" cy="6858000"/>
          </a:xfrm>
          <a:prstGeom prst="rect">
            <a:avLst/>
          </a:prstGeom>
        </p:spPr>
      </p:pic>
      <p:sp>
        <p:nvSpPr>
          <p:cNvPr id="24" name="Title"/>
          <p:cNvSpPr>
            <a:spLocks noGrp="1"/>
          </p:cNvSpPr>
          <p:nvPr>
            <p:ph type="title"/>
          </p:nvPr>
        </p:nvSpPr>
        <p:spPr>
          <a:xfrm>
            <a:off x="8547527" y="1072739"/>
            <a:ext cx="2809095" cy="369332"/>
          </a:xfrm>
        </p:spPr>
        <p:txBody>
          <a:bodyPr/>
          <a:lstStyle/>
          <a:p>
            <a:r>
              <a:rPr lang="en-US" dirty="0"/>
              <a:t>Where to start?</a:t>
            </a:r>
          </a:p>
        </p:txBody>
      </p:sp>
      <p:grpSp>
        <p:nvGrpSpPr>
          <p:cNvPr id="659" name="Group 658">
            <a:extLst>
              <a:ext uri="{FF2B5EF4-FFF2-40B4-BE49-F238E27FC236}">
                <a16:creationId xmlns:a16="http://schemas.microsoft.com/office/drawing/2014/main" id="{A8F2B6E3-7AE4-5743-AA84-5505ACF981BC}"/>
              </a:ext>
            </a:extLst>
          </p:cNvPr>
          <p:cNvGrpSpPr/>
          <p:nvPr/>
        </p:nvGrpSpPr>
        <p:grpSpPr>
          <a:xfrm>
            <a:off x="3288492" y="396072"/>
            <a:ext cx="2809095" cy="1000273"/>
            <a:chOff x="3420184" y="4881226"/>
            <a:chExt cx="3815586" cy="1000273"/>
          </a:xfrm>
        </p:grpSpPr>
        <p:sp>
          <p:nvSpPr>
            <p:cNvPr id="660" name="TextBox 659">
              <a:extLst>
                <a:ext uri="{FF2B5EF4-FFF2-40B4-BE49-F238E27FC236}">
                  <a16:creationId xmlns:a16="http://schemas.microsoft.com/office/drawing/2014/main" id="{1DD9816B-2E2E-E44F-8D62-1CC43D3A755F}"/>
                </a:ext>
              </a:extLst>
            </p:cNvPr>
            <p:cNvSpPr txBox="1"/>
            <p:nvPr/>
          </p:nvSpPr>
          <p:spPr>
            <a:xfrm>
              <a:off x="3470661" y="4881226"/>
              <a:ext cx="3714635" cy="584775"/>
            </a:xfrm>
            <a:prstGeom prst="rect">
              <a:avLst/>
            </a:prstGeom>
            <a:noFill/>
          </p:spPr>
          <p:txBody>
            <a:bodyPr wrap="square" rtlCol="0">
              <a:spAutoFit/>
            </a:bodyPr>
            <a:lstStyle/>
            <a:p>
              <a:pPr algn="r"/>
              <a:r>
                <a:rPr lang="en-US" sz="1600" dirty="0">
                  <a:latin typeface="Open Sans Bold" panose="020B0806030504020204" pitchFamily="34" charset="0"/>
                  <a:ea typeface="Open Sans Bold" panose="020B0806030504020204" pitchFamily="34" charset="0"/>
                  <a:cs typeface="Open Sans Bold" panose="020B0806030504020204" pitchFamily="34" charset="0"/>
                </a:rPr>
                <a:t>Start with that you do now</a:t>
              </a:r>
            </a:p>
          </p:txBody>
        </p:sp>
        <p:sp>
          <p:nvSpPr>
            <p:cNvPr id="661" name="TextBox 660">
              <a:extLst>
                <a:ext uri="{FF2B5EF4-FFF2-40B4-BE49-F238E27FC236}">
                  <a16:creationId xmlns:a16="http://schemas.microsoft.com/office/drawing/2014/main" id="{DE21EC7D-BDAE-FF44-9947-AC1995CC27F1}"/>
                </a:ext>
              </a:extLst>
            </p:cNvPr>
            <p:cNvSpPr txBox="1"/>
            <p:nvPr/>
          </p:nvSpPr>
          <p:spPr>
            <a:xfrm>
              <a:off x="3420184" y="5173613"/>
              <a:ext cx="3815586" cy="707886"/>
            </a:xfrm>
            <a:prstGeom prst="rect">
              <a:avLst/>
            </a:prstGeom>
            <a:noFill/>
          </p:spPr>
          <p:txBody>
            <a:bodyPr wrap="square" rtlCol="0">
              <a:spAutoFit/>
            </a:bodyPr>
            <a:lstStyle/>
            <a:p>
              <a:pPr algn="r"/>
              <a:r>
                <a:rPr lang="en-US" sz="1000" dirty="0"/>
                <a:t>You can overlay Kanban properties on top of your existing workflow or process to bring your issues to light so that you can introduce positive change over time. </a:t>
              </a:r>
            </a:p>
          </p:txBody>
        </p:sp>
      </p:grpSp>
      <p:grpSp>
        <p:nvGrpSpPr>
          <p:cNvPr id="662" name="Group 661">
            <a:extLst>
              <a:ext uri="{FF2B5EF4-FFF2-40B4-BE49-F238E27FC236}">
                <a16:creationId xmlns:a16="http://schemas.microsoft.com/office/drawing/2014/main" id="{4FDE8121-3FF9-974E-AEFF-4D075A5971E9}"/>
              </a:ext>
            </a:extLst>
          </p:cNvPr>
          <p:cNvGrpSpPr/>
          <p:nvPr/>
        </p:nvGrpSpPr>
        <p:grpSpPr>
          <a:xfrm>
            <a:off x="1311960" y="1609608"/>
            <a:ext cx="2809095" cy="1427125"/>
            <a:chOff x="3369710" y="4881226"/>
            <a:chExt cx="3815586" cy="1427125"/>
          </a:xfrm>
        </p:grpSpPr>
        <p:sp>
          <p:nvSpPr>
            <p:cNvPr id="663" name="TextBox 662">
              <a:extLst>
                <a:ext uri="{FF2B5EF4-FFF2-40B4-BE49-F238E27FC236}">
                  <a16:creationId xmlns:a16="http://schemas.microsoft.com/office/drawing/2014/main" id="{A77C317C-9EAA-1A47-A075-980E55F25FD4}"/>
                </a:ext>
              </a:extLst>
            </p:cNvPr>
            <p:cNvSpPr txBox="1"/>
            <p:nvPr/>
          </p:nvSpPr>
          <p:spPr>
            <a:xfrm>
              <a:off x="3470661" y="4881226"/>
              <a:ext cx="3714635" cy="584775"/>
            </a:xfrm>
            <a:prstGeom prst="rect">
              <a:avLst/>
            </a:prstGeom>
            <a:noFill/>
          </p:spPr>
          <p:txBody>
            <a:bodyPr wrap="square" rtlCol="0">
              <a:spAutoFit/>
            </a:bodyPr>
            <a:lstStyle/>
            <a:p>
              <a:pPr algn="r"/>
              <a:r>
                <a:rPr lang="en-US" sz="1600" dirty="0">
                  <a:latin typeface="Open Sans Bold" panose="020B0806030504020204" pitchFamily="34" charset="0"/>
                  <a:ea typeface="Open Sans Bold" panose="020B0806030504020204" pitchFamily="34" charset="0"/>
                  <a:cs typeface="Open Sans Bold" panose="020B0806030504020204" pitchFamily="34" charset="0"/>
                </a:rPr>
                <a:t>Agree to pursue incremental, evolutionary change</a:t>
              </a:r>
            </a:p>
          </p:txBody>
        </p:sp>
        <p:sp>
          <p:nvSpPr>
            <p:cNvPr id="664" name="TextBox 663">
              <a:extLst>
                <a:ext uri="{FF2B5EF4-FFF2-40B4-BE49-F238E27FC236}">
                  <a16:creationId xmlns:a16="http://schemas.microsoft.com/office/drawing/2014/main" id="{1157E44D-B11A-784F-B41A-C41164AF6779}"/>
                </a:ext>
              </a:extLst>
            </p:cNvPr>
            <p:cNvSpPr txBox="1"/>
            <p:nvPr/>
          </p:nvSpPr>
          <p:spPr>
            <a:xfrm>
              <a:off x="3369710" y="5446577"/>
              <a:ext cx="3815586" cy="861774"/>
            </a:xfrm>
            <a:prstGeom prst="rect">
              <a:avLst/>
            </a:prstGeom>
            <a:noFill/>
          </p:spPr>
          <p:txBody>
            <a:bodyPr wrap="square" rtlCol="0">
              <a:spAutoFit/>
            </a:bodyPr>
            <a:lstStyle/>
            <a:p>
              <a:pPr algn="r"/>
              <a:r>
                <a:rPr lang="en-US" sz="1000" dirty="0"/>
                <a:t>The Kanban method is an approach to change management that is designed to meet minimal resistance. Therefore it encourages continuous small incremental and evolutionary changes to your current system.</a:t>
              </a:r>
            </a:p>
          </p:txBody>
        </p:sp>
      </p:grpSp>
      <p:grpSp>
        <p:nvGrpSpPr>
          <p:cNvPr id="665" name="Group 664">
            <a:extLst>
              <a:ext uri="{FF2B5EF4-FFF2-40B4-BE49-F238E27FC236}">
                <a16:creationId xmlns:a16="http://schemas.microsoft.com/office/drawing/2014/main" id="{014F3D7D-6862-6848-9786-ABC26191A87E}"/>
              </a:ext>
            </a:extLst>
          </p:cNvPr>
          <p:cNvGrpSpPr/>
          <p:nvPr/>
        </p:nvGrpSpPr>
        <p:grpSpPr>
          <a:xfrm>
            <a:off x="516559" y="3118636"/>
            <a:ext cx="2809095" cy="1562370"/>
            <a:chOff x="3369710" y="4881226"/>
            <a:chExt cx="3815586" cy="1562370"/>
          </a:xfrm>
        </p:grpSpPr>
        <p:sp>
          <p:nvSpPr>
            <p:cNvPr id="666" name="TextBox 665">
              <a:extLst>
                <a:ext uri="{FF2B5EF4-FFF2-40B4-BE49-F238E27FC236}">
                  <a16:creationId xmlns:a16="http://schemas.microsoft.com/office/drawing/2014/main" id="{808AF26F-F617-6A48-8912-450B80AD838A}"/>
                </a:ext>
              </a:extLst>
            </p:cNvPr>
            <p:cNvSpPr txBox="1"/>
            <p:nvPr/>
          </p:nvSpPr>
          <p:spPr>
            <a:xfrm>
              <a:off x="3470661" y="4881226"/>
              <a:ext cx="3714635" cy="584775"/>
            </a:xfrm>
            <a:prstGeom prst="rect">
              <a:avLst/>
            </a:prstGeom>
            <a:noFill/>
          </p:spPr>
          <p:txBody>
            <a:bodyPr wrap="square" rtlCol="0">
              <a:spAutoFit/>
            </a:bodyPr>
            <a:lstStyle/>
            <a:p>
              <a:pPr algn="r"/>
              <a:r>
                <a:rPr lang="en-US" sz="1600" dirty="0">
                  <a:latin typeface="Open Sans Bold" panose="020B0806030504020204" pitchFamily="34" charset="0"/>
                  <a:ea typeface="Open Sans Bold" panose="020B0806030504020204" pitchFamily="34" charset="0"/>
                  <a:cs typeface="Open Sans Bold" panose="020B0806030504020204" pitchFamily="34" charset="0"/>
                </a:rPr>
                <a:t>Respect the current process, roles, responsibilities &amp; titles</a:t>
              </a:r>
            </a:p>
          </p:txBody>
        </p:sp>
        <p:sp>
          <p:nvSpPr>
            <p:cNvPr id="667" name="TextBox 666">
              <a:extLst>
                <a:ext uri="{FF2B5EF4-FFF2-40B4-BE49-F238E27FC236}">
                  <a16:creationId xmlns:a16="http://schemas.microsoft.com/office/drawing/2014/main" id="{2A0D0EAB-753A-E645-9E04-CA4F0FFB4E4C}"/>
                </a:ext>
              </a:extLst>
            </p:cNvPr>
            <p:cNvSpPr txBox="1"/>
            <p:nvPr/>
          </p:nvSpPr>
          <p:spPr>
            <a:xfrm>
              <a:off x="3369710" y="5427933"/>
              <a:ext cx="3815586" cy="1015663"/>
            </a:xfrm>
            <a:prstGeom prst="rect">
              <a:avLst/>
            </a:prstGeom>
            <a:noFill/>
          </p:spPr>
          <p:txBody>
            <a:bodyPr wrap="square" rtlCol="0">
              <a:spAutoFit/>
            </a:bodyPr>
            <a:lstStyle/>
            <a:p>
              <a:pPr algn="r"/>
              <a:r>
                <a:rPr lang="en-US" sz="1000" dirty="0"/>
                <a:t>You have existing pieces in the way you do what you do that are working properly and worth preserving. Kanban doesn’t prohibit change, but it doesn’t prescribe it either. If you do make changes, Kanban encourages incremental change.</a:t>
              </a:r>
            </a:p>
          </p:txBody>
        </p:sp>
      </p:grpSp>
      <p:grpSp>
        <p:nvGrpSpPr>
          <p:cNvPr id="668" name="Group 667">
            <a:extLst>
              <a:ext uri="{FF2B5EF4-FFF2-40B4-BE49-F238E27FC236}">
                <a16:creationId xmlns:a16="http://schemas.microsoft.com/office/drawing/2014/main" id="{72F4C2A5-7AF5-5241-AED0-DE480E8F68A6}"/>
              </a:ext>
            </a:extLst>
          </p:cNvPr>
          <p:cNvGrpSpPr/>
          <p:nvPr/>
        </p:nvGrpSpPr>
        <p:grpSpPr>
          <a:xfrm>
            <a:off x="1160776" y="4773541"/>
            <a:ext cx="2809095" cy="1588036"/>
            <a:chOff x="3369710" y="4881226"/>
            <a:chExt cx="3815586" cy="1588036"/>
          </a:xfrm>
        </p:grpSpPr>
        <p:sp>
          <p:nvSpPr>
            <p:cNvPr id="669" name="TextBox 668">
              <a:extLst>
                <a:ext uri="{FF2B5EF4-FFF2-40B4-BE49-F238E27FC236}">
                  <a16:creationId xmlns:a16="http://schemas.microsoft.com/office/drawing/2014/main" id="{274C0062-9E03-8E44-BA39-AF31FF37E249}"/>
                </a:ext>
              </a:extLst>
            </p:cNvPr>
            <p:cNvSpPr txBox="1"/>
            <p:nvPr/>
          </p:nvSpPr>
          <p:spPr>
            <a:xfrm>
              <a:off x="3470661" y="4881226"/>
              <a:ext cx="3714635" cy="584775"/>
            </a:xfrm>
            <a:prstGeom prst="rect">
              <a:avLst/>
            </a:prstGeom>
            <a:noFill/>
          </p:spPr>
          <p:txBody>
            <a:bodyPr wrap="square" rtlCol="0">
              <a:spAutoFit/>
            </a:bodyPr>
            <a:lstStyle/>
            <a:p>
              <a:pPr algn="r"/>
              <a:r>
                <a:rPr lang="en-US" sz="1600" dirty="0">
                  <a:latin typeface="Open Sans Bold" panose="020B0806030504020204" pitchFamily="34" charset="0"/>
                  <a:ea typeface="Open Sans Bold" panose="020B0806030504020204" pitchFamily="34" charset="0"/>
                  <a:cs typeface="Open Sans Bold" panose="020B0806030504020204" pitchFamily="34" charset="0"/>
                </a:rPr>
                <a:t>Encourage acts of leadership at all levels</a:t>
              </a:r>
            </a:p>
          </p:txBody>
        </p:sp>
        <p:sp>
          <p:nvSpPr>
            <p:cNvPr id="670" name="TextBox 669">
              <a:extLst>
                <a:ext uri="{FF2B5EF4-FFF2-40B4-BE49-F238E27FC236}">
                  <a16:creationId xmlns:a16="http://schemas.microsoft.com/office/drawing/2014/main" id="{D9721F6F-D2F8-8245-A37C-1BB26388D726}"/>
                </a:ext>
              </a:extLst>
            </p:cNvPr>
            <p:cNvSpPr txBox="1"/>
            <p:nvPr/>
          </p:nvSpPr>
          <p:spPr>
            <a:xfrm>
              <a:off x="3369710" y="5453599"/>
              <a:ext cx="3815586" cy="1015663"/>
            </a:xfrm>
            <a:prstGeom prst="rect">
              <a:avLst/>
            </a:prstGeom>
            <a:noFill/>
          </p:spPr>
          <p:txBody>
            <a:bodyPr wrap="square" rtlCol="0">
              <a:spAutoFit/>
            </a:bodyPr>
            <a:lstStyle/>
            <a:p>
              <a:pPr algn="r"/>
              <a:r>
                <a:rPr lang="en-US" sz="1000" dirty="0"/>
                <a:t>Some of the best leadership comes from everyday acts from people on the front line of their respective teams. Everyone needs to be fostering a mindset of continual improvement (kaizen) to reach your optimal performance as a team/department/company.</a:t>
              </a:r>
            </a:p>
          </p:txBody>
        </p:sp>
      </p:grpSp>
      <p:grpSp>
        <p:nvGrpSpPr>
          <p:cNvPr id="671" name="Group 670">
            <a:extLst>
              <a:ext uri="{FF2B5EF4-FFF2-40B4-BE49-F238E27FC236}">
                <a16:creationId xmlns:a16="http://schemas.microsoft.com/office/drawing/2014/main" id="{84091818-154D-E64F-94E9-6AF38CFBD0BD}"/>
              </a:ext>
            </a:extLst>
          </p:cNvPr>
          <p:cNvGrpSpPr/>
          <p:nvPr/>
        </p:nvGrpSpPr>
        <p:grpSpPr>
          <a:xfrm>
            <a:off x="3996767" y="5339042"/>
            <a:ext cx="2033154" cy="1726707"/>
            <a:chOff x="3369710" y="4881226"/>
            <a:chExt cx="3815586" cy="892552"/>
          </a:xfrm>
        </p:grpSpPr>
        <p:sp>
          <p:nvSpPr>
            <p:cNvPr id="672" name="TextBox 671">
              <a:extLst>
                <a:ext uri="{FF2B5EF4-FFF2-40B4-BE49-F238E27FC236}">
                  <a16:creationId xmlns:a16="http://schemas.microsoft.com/office/drawing/2014/main" id="{7A8CB733-3437-0A4E-BCA2-988A71339A0D}"/>
                </a:ext>
              </a:extLst>
            </p:cNvPr>
            <p:cNvSpPr txBox="1"/>
            <p:nvPr/>
          </p:nvSpPr>
          <p:spPr>
            <a:xfrm>
              <a:off x="3470661" y="4881226"/>
              <a:ext cx="3714635" cy="338554"/>
            </a:xfrm>
            <a:prstGeom prst="rect">
              <a:avLst/>
            </a:prstGeom>
            <a:noFill/>
          </p:spPr>
          <p:txBody>
            <a:bodyPr wrap="square" rtlCol="0">
              <a:spAutoFit/>
            </a:bodyPr>
            <a:lstStyle/>
            <a:p>
              <a:pPr algn="r"/>
              <a:r>
                <a:rPr lang="en-US" sz="1600" dirty="0">
                  <a:latin typeface="Open Sans Bold" panose="020B0806030504020204" pitchFamily="34" charset="0"/>
                  <a:ea typeface="Open Sans Bold" panose="020B0806030504020204" pitchFamily="34" charset="0"/>
                  <a:cs typeface="Open Sans Bold" panose="020B0806030504020204" pitchFamily="34" charset="0"/>
                </a:rPr>
                <a:t>Improve collaboratively</a:t>
              </a:r>
            </a:p>
          </p:txBody>
        </p:sp>
        <p:sp>
          <p:nvSpPr>
            <p:cNvPr id="673" name="TextBox 672">
              <a:extLst>
                <a:ext uri="{FF2B5EF4-FFF2-40B4-BE49-F238E27FC236}">
                  <a16:creationId xmlns:a16="http://schemas.microsoft.com/office/drawing/2014/main" id="{41D676F4-C5A8-3C4D-8D9A-A4723EFF7850}"/>
                </a:ext>
              </a:extLst>
            </p:cNvPr>
            <p:cNvSpPr txBox="1"/>
            <p:nvPr/>
          </p:nvSpPr>
          <p:spPr>
            <a:xfrm>
              <a:off x="3369710" y="5219780"/>
              <a:ext cx="3815586" cy="553998"/>
            </a:xfrm>
            <a:prstGeom prst="rect">
              <a:avLst/>
            </a:prstGeom>
            <a:noFill/>
          </p:spPr>
          <p:txBody>
            <a:bodyPr wrap="square" rtlCol="0">
              <a:spAutoFit/>
            </a:bodyPr>
            <a:lstStyle/>
            <a:p>
              <a:pPr algn="r"/>
              <a:r>
                <a:rPr lang="en-US" sz="1000" dirty="0"/>
                <a:t>The Kanban method suggests that a scientific approach is used to implement continuous, incremental and evolutionary changes</a:t>
              </a:r>
            </a:p>
          </p:txBody>
        </p:sp>
      </p:grpSp>
    </p:spTree>
    <p:extLst>
      <p:ext uri="{BB962C8B-B14F-4D97-AF65-F5344CB8AC3E}">
        <p14:creationId xmlns:p14="http://schemas.microsoft.com/office/powerpoint/2010/main" val="2652382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659"/>
                                        </p:tgtEl>
                                        <p:attrNameLst>
                                          <p:attrName>style.visibility</p:attrName>
                                        </p:attrNameLst>
                                      </p:cBhvr>
                                      <p:to>
                                        <p:strVal val="visible"/>
                                      </p:to>
                                    </p:set>
                                    <p:animEffect transition="in" filter="fade">
                                      <p:cBhvr>
                                        <p:cTn id="7" dur="300"/>
                                        <p:tgtEl>
                                          <p:spTgt spid="659"/>
                                        </p:tgtEl>
                                      </p:cBhvr>
                                    </p:animEffect>
                                  </p:childTnLst>
                                </p:cTn>
                              </p:par>
                              <p:par>
                                <p:cTn id="8" presetID="10" presetClass="entr" presetSubtype="0" fill="hold" nodeType="withEffect">
                                  <p:stCondLst>
                                    <p:cond delay="500"/>
                                  </p:stCondLst>
                                  <p:childTnLst>
                                    <p:set>
                                      <p:cBhvr>
                                        <p:cTn id="9" dur="1" fill="hold">
                                          <p:stCondLst>
                                            <p:cond delay="0"/>
                                          </p:stCondLst>
                                        </p:cTn>
                                        <p:tgtEl>
                                          <p:spTgt spid="662"/>
                                        </p:tgtEl>
                                        <p:attrNameLst>
                                          <p:attrName>style.visibility</p:attrName>
                                        </p:attrNameLst>
                                      </p:cBhvr>
                                      <p:to>
                                        <p:strVal val="visible"/>
                                      </p:to>
                                    </p:set>
                                    <p:animEffect transition="in" filter="fade">
                                      <p:cBhvr>
                                        <p:cTn id="10" dur="300"/>
                                        <p:tgtEl>
                                          <p:spTgt spid="662"/>
                                        </p:tgtEl>
                                      </p:cBhvr>
                                    </p:animEffect>
                                  </p:childTnLst>
                                </p:cTn>
                              </p:par>
                              <p:par>
                                <p:cTn id="11" presetID="10" presetClass="entr" presetSubtype="0" fill="hold" nodeType="withEffect">
                                  <p:stCondLst>
                                    <p:cond delay="500"/>
                                  </p:stCondLst>
                                  <p:childTnLst>
                                    <p:set>
                                      <p:cBhvr>
                                        <p:cTn id="12" dur="1" fill="hold">
                                          <p:stCondLst>
                                            <p:cond delay="0"/>
                                          </p:stCondLst>
                                        </p:cTn>
                                        <p:tgtEl>
                                          <p:spTgt spid="665"/>
                                        </p:tgtEl>
                                        <p:attrNameLst>
                                          <p:attrName>style.visibility</p:attrName>
                                        </p:attrNameLst>
                                      </p:cBhvr>
                                      <p:to>
                                        <p:strVal val="visible"/>
                                      </p:to>
                                    </p:set>
                                    <p:animEffect transition="in" filter="fade">
                                      <p:cBhvr>
                                        <p:cTn id="13" dur="300"/>
                                        <p:tgtEl>
                                          <p:spTgt spid="665"/>
                                        </p:tgtEl>
                                      </p:cBhvr>
                                    </p:animEffect>
                                  </p:childTnLst>
                                </p:cTn>
                              </p:par>
                              <p:par>
                                <p:cTn id="14" presetID="10" presetClass="entr" presetSubtype="0" fill="hold" nodeType="withEffect">
                                  <p:stCondLst>
                                    <p:cond delay="500"/>
                                  </p:stCondLst>
                                  <p:childTnLst>
                                    <p:set>
                                      <p:cBhvr>
                                        <p:cTn id="15" dur="1" fill="hold">
                                          <p:stCondLst>
                                            <p:cond delay="0"/>
                                          </p:stCondLst>
                                        </p:cTn>
                                        <p:tgtEl>
                                          <p:spTgt spid="668"/>
                                        </p:tgtEl>
                                        <p:attrNameLst>
                                          <p:attrName>style.visibility</p:attrName>
                                        </p:attrNameLst>
                                      </p:cBhvr>
                                      <p:to>
                                        <p:strVal val="visible"/>
                                      </p:to>
                                    </p:set>
                                    <p:animEffect transition="in" filter="fade">
                                      <p:cBhvr>
                                        <p:cTn id="16" dur="300"/>
                                        <p:tgtEl>
                                          <p:spTgt spid="668"/>
                                        </p:tgtEl>
                                      </p:cBhvr>
                                    </p:animEffect>
                                  </p:childTnLst>
                                </p:cTn>
                              </p:par>
                              <p:par>
                                <p:cTn id="17" presetID="10" presetClass="entr" presetSubtype="0" fill="hold" nodeType="withEffect">
                                  <p:stCondLst>
                                    <p:cond delay="500"/>
                                  </p:stCondLst>
                                  <p:childTnLst>
                                    <p:set>
                                      <p:cBhvr>
                                        <p:cTn id="18" dur="1" fill="hold">
                                          <p:stCondLst>
                                            <p:cond delay="0"/>
                                          </p:stCondLst>
                                        </p:cTn>
                                        <p:tgtEl>
                                          <p:spTgt spid="671"/>
                                        </p:tgtEl>
                                        <p:attrNameLst>
                                          <p:attrName>style.visibility</p:attrName>
                                        </p:attrNameLst>
                                      </p:cBhvr>
                                      <p:to>
                                        <p:strVal val="visible"/>
                                      </p:to>
                                    </p:set>
                                    <p:animEffect transition="in" filter="fade">
                                      <p:cBhvr>
                                        <p:cTn id="19" dur="300"/>
                                        <p:tgtEl>
                                          <p:spTgt spid="6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p:cNvSpPr>
            <a:spLocks noGrp="1"/>
          </p:cNvSpPr>
          <p:nvPr>
            <p:ph type="title"/>
          </p:nvPr>
        </p:nvSpPr>
        <p:spPr>
          <a:xfrm>
            <a:off x="1446110" y="959850"/>
            <a:ext cx="11186476" cy="369332"/>
          </a:xfrm>
        </p:spPr>
        <p:txBody>
          <a:bodyPr/>
          <a:lstStyle/>
          <a:p>
            <a:r>
              <a:rPr lang="en-US" dirty="0"/>
              <a:t>Cadences</a:t>
            </a:r>
          </a:p>
        </p:txBody>
      </p:sp>
      <p:sp>
        <p:nvSpPr>
          <p:cNvPr id="305" name="Freeform 5">
            <a:extLst>
              <a:ext uri="{FF2B5EF4-FFF2-40B4-BE49-F238E27FC236}">
                <a16:creationId xmlns:a16="http://schemas.microsoft.com/office/drawing/2014/main" id="{549A67AB-0EA8-C542-BAE4-DB9B40B99B7C}"/>
              </a:ext>
            </a:extLst>
          </p:cNvPr>
          <p:cNvSpPr>
            <a:spLocks/>
          </p:cNvSpPr>
          <p:nvPr/>
        </p:nvSpPr>
        <p:spPr bwMode="auto">
          <a:xfrm>
            <a:off x="13106400" y="5874326"/>
            <a:ext cx="11398249" cy="5770493"/>
          </a:xfrm>
          <a:custGeom>
            <a:avLst/>
            <a:gdLst>
              <a:gd name="T0" fmla="*/ 3663 w 4456"/>
              <a:gd name="T1" fmla="*/ 2115 h 2573"/>
              <a:gd name="T2" fmla="*/ 793 w 4456"/>
              <a:gd name="T3" fmla="*/ 2115 h 2573"/>
              <a:gd name="T4" fmla="*/ 793 w 4456"/>
              <a:gd name="T5" fmla="*/ 458 h 2573"/>
              <a:gd name="T6" fmla="*/ 3663 w 4456"/>
              <a:gd name="T7" fmla="*/ 458 h 2573"/>
              <a:gd name="T8" fmla="*/ 3663 w 4456"/>
              <a:gd name="T9" fmla="*/ 2115 h 2573"/>
            </a:gdLst>
            <a:ahLst/>
            <a:cxnLst>
              <a:cxn ang="0">
                <a:pos x="T0" y="T1"/>
              </a:cxn>
              <a:cxn ang="0">
                <a:pos x="T2" y="T3"/>
              </a:cxn>
              <a:cxn ang="0">
                <a:pos x="T4" y="T5"/>
              </a:cxn>
              <a:cxn ang="0">
                <a:pos x="T6" y="T7"/>
              </a:cxn>
              <a:cxn ang="0">
                <a:pos x="T8" y="T9"/>
              </a:cxn>
            </a:cxnLst>
            <a:rect l="0" t="0" r="r" b="b"/>
            <a:pathLst>
              <a:path w="4456" h="2573">
                <a:moveTo>
                  <a:pt x="3663" y="2115"/>
                </a:moveTo>
                <a:cubicBezTo>
                  <a:pt x="2870" y="2573"/>
                  <a:pt x="1585" y="2573"/>
                  <a:pt x="793" y="2115"/>
                </a:cubicBezTo>
                <a:cubicBezTo>
                  <a:pt x="0" y="1658"/>
                  <a:pt x="0" y="916"/>
                  <a:pt x="793" y="458"/>
                </a:cubicBezTo>
                <a:cubicBezTo>
                  <a:pt x="1585" y="0"/>
                  <a:pt x="2870" y="0"/>
                  <a:pt x="3663" y="458"/>
                </a:cubicBezTo>
                <a:cubicBezTo>
                  <a:pt x="4456" y="916"/>
                  <a:pt x="4456" y="1658"/>
                  <a:pt x="3663" y="2115"/>
                </a:cubicBezTo>
                <a:close/>
              </a:path>
            </a:pathLst>
          </a:custGeom>
          <a:solidFill>
            <a:srgbClr val="0250C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6" name="Freeform 7">
            <a:extLst>
              <a:ext uri="{FF2B5EF4-FFF2-40B4-BE49-F238E27FC236}">
                <a16:creationId xmlns:a16="http://schemas.microsoft.com/office/drawing/2014/main" id="{280A499A-C547-E34C-B69C-F3EAB0BE84B8}"/>
              </a:ext>
            </a:extLst>
          </p:cNvPr>
          <p:cNvSpPr>
            <a:spLocks/>
          </p:cNvSpPr>
          <p:nvPr/>
        </p:nvSpPr>
        <p:spPr bwMode="auto">
          <a:xfrm>
            <a:off x="14367321" y="5855718"/>
            <a:ext cx="7765048" cy="3931616"/>
          </a:xfrm>
          <a:custGeom>
            <a:avLst/>
            <a:gdLst>
              <a:gd name="T0" fmla="*/ 2496 w 3036"/>
              <a:gd name="T1" fmla="*/ 1441 h 1753"/>
              <a:gd name="T2" fmla="*/ 540 w 3036"/>
              <a:gd name="T3" fmla="*/ 1441 h 1753"/>
              <a:gd name="T4" fmla="*/ 540 w 3036"/>
              <a:gd name="T5" fmla="*/ 312 h 1753"/>
              <a:gd name="T6" fmla="*/ 2496 w 3036"/>
              <a:gd name="T7" fmla="*/ 312 h 1753"/>
              <a:gd name="T8" fmla="*/ 2496 w 3036"/>
              <a:gd name="T9" fmla="*/ 1441 h 1753"/>
            </a:gdLst>
            <a:ahLst/>
            <a:cxnLst>
              <a:cxn ang="0">
                <a:pos x="T0" y="T1"/>
              </a:cxn>
              <a:cxn ang="0">
                <a:pos x="T2" y="T3"/>
              </a:cxn>
              <a:cxn ang="0">
                <a:pos x="T4" y="T5"/>
              </a:cxn>
              <a:cxn ang="0">
                <a:pos x="T6" y="T7"/>
              </a:cxn>
              <a:cxn ang="0">
                <a:pos x="T8" y="T9"/>
              </a:cxn>
            </a:cxnLst>
            <a:rect l="0" t="0" r="r" b="b"/>
            <a:pathLst>
              <a:path w="3036" h="1753">
                <a:moveTo>
                  <a:pt x="2496" y="1441"/>
                </a:moveTo>
                <a:cubicBezTo>
                  <a:pt x="1956" y="1753"/>
                  <a:pt x="1080" y="1753"/>
                  <a:pt x="540" y="1441"/>
                </a:cubicBezTo>
                <a:cubicBezTo>
                  <a:pt x="0" y="1129"/>
                  <a:pt x="0" y="624"/>
                  <a:pt x="540" y="312"/>
                </a:cubicBezTo>
                <a:cubicBezTo>
                  <a:pt x="1080" y="0"/>
                  <a:pt x="1956" y="0"/>
                  <a:pt x="2496" y="312"/>
                </a:cubicBezTo>
                <a:cubicBezTo>
                  <a:pt x="3036" y="624"/>
                  <a:pt x="3036" y="1129"/>
                  <a:pt x="2496" y="1441"/>
                </a:cubicBezTo>
                <a:close/>
              </a:path>
            </a:pathLst>
          </a:custGeom>
          <a:solidFill>
            <a:srgbClr val="79BBF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307" name="Group 306">
            <a:extLst>
              <a:ext uri="{FF2B5EF4-FFF2-40B4-BE49-F238E27FC236}">
                <a16:creationId xmlns:a16="http://schemas.microsoft.com/office/drawing/2014/main" id="{0668F065-6553-1B40-B98D-B15A27139F1E}"/>
              </a:ext>
            </a:extLst>
          </p:cNvPr>
          <p:cNvGrpSpPr/>
          <p:nvPr/>
        </p:nvGrpSpPr>
        <p:grpSpPr>
          <a:xfrm>
            <a:off x="14271331" y="4375548"/>
            <a:ext cx="4479656" cy="4286565"/>
            <a:chOff x="12901049" y="3843285"/>
            <a:chExt cx="5849938" cy="6389688"/>
          </a:xfrm>
        </p:grpSpPr>
        <p:sp>
          <p:nvSpPr>
            <p:cNvPr id="308" name="Freeform 8">
              <a:extLst>
                <a:ext uri="{FF2B5EF4-FFF2-40B4-BE49-F238E27FC236}">
                  <a16:creationId xmlns:a16="http://schemas.microsoft.com/office/drawing/2014/main" id="{069ECE5F-143F-BA48-9F43-27996B478712}"/>
                </a:ext>
              </a:extLst>
            </p:cNvPr>
            <p:cNvSpPr>
              <a:spLocks/>
            </p:cNvSpPr>
            <p:nvPr/>
          </p:nvSpPr>
          <p:spPr bwMode="auto">
            <a:xfrm>
              <a:off x="12953437" y="6834135"/>
              <a:ext cx="5797550" cy="3398838"/>
            </a:xfrm>
            <a:custGeom>
              <a:avLst/>
              <a:gdLst>
                <a:gd name="T0" fmla="*/ 2101 w 2101"/>
                <a:gd name="T1" fmla="*/ 528 h 1231"/>
                <a:gd name="T2" fmla="*/ 2101 w 2101"/>
                <a:gd name="T3" fmla="*/ 528 h 1231"/>
                <a:gd name="T4" fmla="*/ 2099 w 2101"/>
                <a:gd name="T5" fmla="*/ 543 h 1231"/>
                <a:gd name="T6" fmla="*/ 2065 w 2101"/>
                <a:gd name="T7" fmla="*/ 590 h 1231"/>
                <a:gd name="T8" fmla="*/ 1021 w 2101"/>
                <a:gd name="T9" fmla="*/ 1193 h 1231"/>
                <a:gd name="T10" fmla="*/ 810 w 2101"/>
                <a:gd name="T11" fmla="*/ 1193 h 1231"/>
                <a:gd name="T12" fmla="*/ 26 w 2101"/>
                <a:gd name="T13" fmla="*/ 741 h 1231"/>
                <a:gd name="T14" fmla="*/ 0 w 2101"/>
                <a:gd name="T15" fmla="*/ 726 h 1231"/>
                <a:gd name="T16" fmla="*/ 1257 w 2101"/>
                <a:gd name="T17" fmla="*/ 0 h 1231"/>
                <a:gd name="T18" fmla="*/ 2065 w 2101"/>
                <a:gd name="T19" fmla="*/ 466 h 1231"/>
                <a:gd name="T20" fmla="*/ 2101 w 2101"/>
                <a:gd name="T21" fmla="*/ 528 h 1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01" h="1231">
                  <a:moveTo>
                    <a:pt x="2101" y="528"/>
                  </a:moveTo>
                  <a:cubicBezTo>
                    <a:pt x="2101" y="528"/>
                    <a:pt x="2101" y="528"/>
                    <a:pt x="2101" y="528"/>
                  </a:cubicBezTo>
                  <a:cubicBezTo>
                    <a:pt x="2101" y="533"/>
                    <a:pt x="2100" y="538"/>
                    <a:pt x="2099" y="543"/>
                  </a:cubicBezTo>
                  <a:cubicBezTo>
                    <a:pt x="2096" y="562"/>
                    <a:pt x="2084" y="579"/>
                    <a:pt x="2065" y="590"/>
                  </a:cubicBezTo>
                  <a:cubicBezTo>
                    <a:pt x="1021" y="1193"/>
                    <a:pt x="1021" y="1193"/>
                    <a:pt x="1021" y="1193"/>
                  </a:cubicBezTo>
                  <a:cubicBezTo>
                    <a:pt x="955" y="1231"/>
                    <a:pt x="875" y="1231"/>
                    <a:pt x="810" y="1193"/>
                  </a:cubicBezTo>
                  <a:cubicBezTo>
                    <a:pt x="26" y="741"/>
                    <a:pt x="26" y="741"/>
                    <a:pt x="26" y="741"/>
                  </a:cubicBezTo>
                  <a:cubicBezTo>
                    <a:pt x="0" y="726"/>
                    <a:pt x="0" y="726"/>
                    <a:pt x="0" y="726"/>
                  </a:cubicBezTo>
                  <a:cubicBezTo>
                    <a:pt x="1257" y="0"/>
                    <a:pt x="1257" y="0"/>
                    <a:pt x="1257" y="0"/>
                  </a:cubicBezTo>
                  <a:cubicBezTo>
                    <a:pt x="2065" y="466"/>
                    <a:pt x="2065" y="466"/>
                    <a:pt x="2065" y="466"/>
                  </a:cubicBezTo>
                  <a:cubicBezTo>
                    <a:pt x="2089" y="480"/>
                    <a:pt x="2101" y="504"/>
                    <a:pt x="2101" y="528"/>
                  </a:cubicBezTo>
                  <a:close/>
                </a:path>
              </a:pathLst>
            </a:custGeom>
            <a:solidFill>
              <a:srgbClr val="51698E"/>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9" name="Freeform 9">
              <a:extLst>
                <a:ext uri="{FF2B5EF4-FFF2-40B4-BE49-F238E27FC236}">
                  <a16:creationId xmlns:a16="http://schemas.microsoft.com/office/drawing/2014/main" id="{82B1FB36-0DE7-3C4B-9011-B8A1FAC16DA7}"/>
                </a:ext>
              </a:extLst>
            </p:cNvPr>
            <p:cNvSpPr>
              <a:spLocks/>
            </p:cNvSpPr>
            <p:nvPr/>
          </p:nvSpPr>
          <p:spPr bwMode="auto">
            <a:xfrm>
              <a:off x="12901049" y="3843285"/>
              <a:ext cx="3468688" cy="4891088"/>
            </a:xfrm>
            <a:custGeom>
              <a:avLst/>
              <a:gdLst>
                <a:gd name="T0" fmla="*/ 1179 w 1257"/>
                <a:gd name="T1" fmla="*/ 20 h 1771"/>
                <a:gd name="T2" fmla="*/ 73 w 1257"/>
                <a:gd name="T3" fmla="*/ 658 h 1771"/>
                <a:gd name="T4" fmla="*/ 0 w 1257"/>
                <a:gd name="T5" fmla="*/ 784 h 1771"/>
                <a:gd name="T6" fmla="*/ 0 w 1257"/>
                <a:gd name="T7" fmla="*/ 1771 h 1771"/>
                <a:gd name="T8" fmla="*/ 1257 w 1257"/>
                <a:gd name="T9" fmla="*/ 1046 h 1771"/>
                <a:gd name="T10" fmla="*/ 1257 w 1257"/>
                <a:gd name="T11" fmla="*/ 65 h 1771"/>
                <a:gd name="T12" fmla="*/ 1179 w 1257"/>
                <a:gd name="T13" fmla="*/ 20 h 1771"/>
              </a:gdLst>
              <a:ahLst/>
              <a:cxnLst>
                <a:cxn ang="0">
                  <a:pos x="T0" y="T1"/>
                </a:cxn>
                <a:cxn ang="0">
                  <a:pos x="T2" y="T3"/>
                </a:cxn>
                <a:cxn ang="0">
                  <a:pos x="T4" y="T5"/>
                </a:cxn>
                <a:cxn ang="0">
                  <a:pos x="T6" y="T7"/>
                </a:cxn>
                <a:cxn ang="0">
                  <a:pos x="T8" y="T9"/>
                </a:cxn>
                <a:cxn ang="0">
                  <a:pos x="T10" y="T11"/>
                </a:cxn>
                <a:cxn ang="0">
                  <a:pos x="T12" y="T13"/>
                </a:cxn>
              </a:cxnLst>
              <a:rect l="0" t="0" r="r" b="b"/>
              <a:pathLst>
                <a:path w="1257" h="1771">
                  <a:moveTo>
                    <a:pt x="1179" y="20"/>
                  </a:moveTo>
                  <a:cubicBezTo>
                    <a:pt x="73" y="658"/>
                    <a:pt x="73" y="658"/>
                    <a:pt x="73" y="658"/>
                  </a:cubicBezTo>
                  <a:cubicBezTo>
                    <a:pt x="28" y="684"/>
                    <a:pt x="0" y="732"/>
                    <a:pt x="0" y="784"/>
                  </a:cubicBezTo>
                  <a:cubicBezTo>
                    <a:pt x="0" y="1771"/>
                    <a:pt x="0" y="1771"/>
                    <a:pt x="0" y="1771"/>
                  </a:cubicBezTo>
                  <a:cubicBezTo>
                    <a:pt x="1257" y="1046"/>
                    <a:pt x="1257" y="1046"/>
                    <a:pt x="1257" y="1046"/>
                  </a:cubicBezTo>
                  <a:cubicBezTo>
                    <a:pt x="1257" y="65"/>
                    <a:pt x="1257" y="65"/>
                    <a:pt x="1257" y="65"/>
                  </a:cubicBezTo>
                  <a:cubicBezTo>
                    <a:pt x="1257" y="25"/>
                    <a:pt x="1214" y="0"/>
                    <a:pt x="1179" y="20"/>
                  </a:cubicBezTo>
                  <a:close/>
                </a:path>
              </a:pathLst>
            </a:custGeom>
            <a:solidFill>
              <a:srgbClr val="C1C7D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0" name="Freeform 10">
              <a:extLst>
                <a:ext uri="{FF2B5EF4-FFF2-40B4-BE49-F238E27FC236}">
                  <a16:creationId xmlns:a16="http://schemas.microsoft.com/office/drawing/2014/main" id="{F223976B-0820-E240-8E2D-21D20466AA7B}"/>
                </a:ext>
              </a:extLst>
            </p:cNvPr>
            <p:cNvSpPr>
              <a:spLocks/>
            </p:cNvSpPr>
            <p:nvPr/>
          </p:nvSpPr>
          <p:spPr bwMode="auto">
            <a:xfrm>
              <a:off x="12953437" y="6673798"/>
              <a:ext cx="5797550" cy="3398838"/>
            </a:xfrm>
            <a:custGeom>
              <a:avLst/>
              <a:gdLst>
                <a:gd name="T0" fmla="*/ 2101 w 2101"/>
                <a:gd name="T1" fmla="*/ 528 h 1231"/>
                <a:gd name="T2" fmla="*/ 2101 w 2101"/>
                <a:gd name="T3" fmla="*/ 528 h 1231"/>
                <a:gd name="T4" fmla="*/ 2099 w 2101"/>
                <a:gd name="T5" fmla="*/ 543 h 1231"/>
                <a:gd name="T6" fmla="*/ 2065 w 2101"/>
                <a:gd name="T7" fmla="*/ 590 h 1231"/>
                <a:gd name="T8" fmla="*/ 1021 w 2101"/>
                <a:gd name="T9" fmla="*/ 1193 h 1231"/>
                <a:gd name="T10" fmla="*/ 810 w 2101"/>
                <a:gd name="T11" fmla="*/ 1193 h 1231"/>
                <a:gd name="T12" fmla="*/ 26 w 2101"/>
                <a:gd name="T13" fmla="*/ 741 h 1231"/>
                <a:gd name="T14" fmla="*/ 0 w 2101"/>
                <a:gd name="T15" fmla="*/ 726 h 1231"/>
                <a:gd name="T16" fmla="*/ 1257 w 2101"/>
                <a:gd name="T17" fmla="*/ 0 h 1231"/>
                <a:gd name="T18" fmla="*/ 2065 w 2101"/>
                <a:gd name="T19" fmla="*/ 466 h 1231"/>
                <a:gd name="T20" fmla="*/ 2101 w 2101"/>
                <a:gd name="T21" fmla="*/ 528 h 1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01" h="1231">
                  <a:moveTo>
                    <a:pt x="2101" y="528"/>
                  </a:moveTo>
                  <a:cubicBezTo>
                    <a:pt x="2101" y="528"/>
                    <a:pt x="2101" y="528"/>
                    <a:pt x="2101" y="528"/>
                  </a:cubicBezTo>
                  <a:cubicBezTo>
                    <a:pt x="2101" y="533"/>
                    <a:pt x="2100" y="538"/>
                    <a:pt x="2099" y="543"/>
                  </a:cubicBezTo>
                  <a:cubicBezTo>
                    <a:pt x="2096" y="562"/>
                    <a:pt x="2084" y="579"/>
                    <a:pt x="2065" y="590"/>
                  </a:cubicBezTo>
                  <a:cubicBezTo>
                    <a:pt x="1021" y="1193"/>
                    <a:pt x="1021" y="1193"/>
                    <a:pt x="1021" y="1193"/>
                  </a:cubicBezTo>
                  <a:cubicBezTo>
                    <a:pt x="955" y="1231"/>
                    <a:pt x="875" y="1231"/>
                    <a:pt x="810" y="1193"/>
                  </a:cubicBezTo>
                  <a:cubicBezTo>
                    <a:pt x="26" y="741"/>
                    <a:pt x="26" y="741"/>
                    <a:pt x="26" y="741"/>
                  </a:cubicBezTo>
                  <a:cubicBezTo>
                    <a:pt x="0" y="726"/>
                    <a:pt x="0" y="726"/>
                    <a:pt x="0" y="726"/>
                  </a:cubicBezTo>
                  <a:cubicBezTo>
                    <a:pt x="1257" y="0"/>
                    <a:pt x="1257" y="0"/>
                    <a:pt x="1257" y="0"/>
                  </a:cubicBezTo>
                  <a:cubicBezTo>
                    <a:pt x="2065" y="466"/>
                    <a:pt x="2065" y="466"/>
                    <a:pt x="2065" y="466"/>
                  </a:cubicBezTo>
                  <a:cubicBezTo>
                    <a:pt x="2089" y="480"/>
                    <a:pt x="2101" y="504"/>
                    <a:pt x="2101" y="528"/>
                  </a:cubicBezTo>
                  <a:close/>
                </a:path>
              </a:pathLst>
            </a:custGeom>
            <a:solidFill>
              <a:srgbClr val="E2E2E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1" name="Freeform 11">
              <a:extLst>
                <a:ext uri="{FF2B5EF4-FFF2-40B4-BE49-F238E27FC236}">
                  <a16:creationId xmlns:a16="http://schemas.microsoft.com/office/drawing/2014/main" id="{64031536-06B5-5B4D-91D1-E832F7909EB9}"/>
                </a:ext>
              </a:extLst>
            </p:cNvPr>
            <p:cNvSpPr>
              <a:spLocks/>
            </p:cNvSpPr>
            <p:nvPr/>
          </p:nvSpPr>
          <p:spPr bwMode="auto">
            <a:xfrm>
              <a:off x="13364599" y="6883348"/>
              <a:ext cx="4346575" cy="2554288"/>
            </a:xfrm>
            <a:custGeom>
              <a:avLst/>
              <a:gdLst>
                <a:gd name="T0" fmla="*/ 1555 w 1575"/>
                <a:gd name="T1" fmla="*/ 303 h 925"/>
                <a:gd name="T2" fmla="*/ 492 w 1575"/>
                <a:gd name="T3" fmla="*/ 917 h 925"/>
                <a:gd name="T4" fmla="*/ 444 w 1575"/>
                <a:gd name="T5" fmla="*/ 917 h 925"/>
                <a:gd name="T6" fmla="*/ 17 w 1575"/>
                <a:gd name="T7" fmla="*/ 670 h 925"/>
                <a:gd name="T8" fmla="*/ 17 w 1575"/>
                <a:gd name="T9" fmla="*/ 625 h 925"/>
                <a:gd name="T10" fmla="*/ 1085 w 1575"/>
                <a:gd name="T11" fmla="*/ 9 h 925"/>
                <a:gd name="T12" fmla="*/ 1133 w 1575"/>
                <a:gd name="T13" fmla="*/ 9 h 925"/>
                <a:gd name="T14" fmla="*/ 1555 w 1575"/>
                <a:gd name="T15" fmla="*/ 253 h 925"/>
                <a:gd name="T16" fmla="*/ 1555 w 1575"/>
                <a:gd name="T17" fmla="*/ 303 h 9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75" h="925">
                  <a:moveTo>
                    <a:pt x="1555" y="303"/>
                  </a:moveTo>
                  <a:cubicBezTo>
                    <a:pt x="492" y="917"/>
                    <a:pt x="492" y="917"/>
                    <a:pt x="492" y="917"/>
                  </a:cubicBezTo>
                  <a:cubicBezTo>
                    <a:pt x="477" y="925"/>
                    <a:pt x="459" y="925"/>
                    <a:pt x="444" y="917"/>
                  </a:cubicBezTo>
                  <a:cubicBezTo>
                    <a:pt x="17" y="670"/>
                    <a:pt x="17" y="670"/>
                    <a:pt x="17" y="670"/>
                  </a:cubicBezTo>
                  <a:cubicBezTo>
                    <a:pt x="0" y="660"/>
                    <a:pt x="0" y="635"/>
                    <a:pt x="17" y="625"/>
                  </a:cubicBezTo>
                  <a:cubicBezTo>
                    <a:pt x="1085" y="9"/>
                    <a:pt x="1085" y="9"/>
                    <a:pt x="1085" y="9"/>
                  </a:cubicBezTo>
                  <a:cubicBezTo>
                    <a:pt x="1100" y="0"/>
                    <a:pt x="1118" y="0"/>
                    <a:pt x="1133" y="9"/>
                  </a:cubicBezTo>
                  <a:cubicBezTo>
                    <a:pt x="1555" y="253"/>
                    <a:pt x="1555" y="253"/>
                    <a:pt x="1555" y="253"/>
                  </a:cubicBezTo>
                  <a:cubicBezTo>
                    <a:pt x="1575" y="264"/>
                    <a:pt x="1575" y="292"/>
                    <a:pt x="1555" y="303"/>
                  </a:cubicBezTo>
                  <a:close/>
                </a:path>
              </a:pathLst>
            </a:custGeom>
            <a:solidFill>
              <a:srgbClr val="D1D1D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2" name="Freeform 12">
              <a:extLst>
                <a:ext uri="{FF2B5EF4-FFF2-40B4-BE49-F238E27FC236}">
                  <a16:creationId xmlns:a16="http://schemas.microsoft.com/office/drawing/2014/main" id="{913A73DB-8949-D143-84ED-A03F60DFE044}"/>
                </a:ext>
              </a:extLst>
            </p:cNvPr>
            <p:cNvSpPr>
              <a:spLocks/>
            </p:cNvSpPr>
            <p:nvPr/>
          </p:nvSpPr>
          <p:spPr bwMode="auto">
            <a:xfrm>
              <a:off x="12953437" y="3881385"/>
              <a:ext cx="3468688" cy="4797425"/>
            </a:xfrm>
            <a:custGeom>
              <a:avLst/>
              <a:gdLst>
                <a:gd name="T0" fmla="*/ 1179 w 1257"/>
                <a:gd name="T1" fmla="*/ 20 h 1737"/>
                <a:gd name="T2" fmla="*/ 72 w 1257"/>
                <a:gd name="T3" fmla="*/ 658 h 1737"/>
                <a:gd name="T4" fmla="*/ 0 w 1257"/>
                <a:gd name="T5" fmla="*/ 784 h 1737"/>
                <a:gd name="T6" fmla="*/ 0 w 1257"/>
                <a:gd name="T7" fmla="*/ 1737 h 1737"/>
                <a:gd name="T8" fmla="*/ 1257 w 1257"/>
                <a:gd name="T9" fmla="*/ 1011 h 1737"/>
                <a:gd name="T10" fmla="*/ 1257 w 1257"/>
                <a:gd name="T11" fmla="*/ 65 h 1737"/>
                <a:gd name="T12" fmla="*/ 1179 w 1257"/>
                <a:gd name="T13" fmla="*/ 20 h 1737"/>
              </a:gdLst>
              <a:ahLst/>
              <a:cxnLst>
                <a:cxn ang="0">
                  <a:pos x="T0" y="T1"/>
                </a:cxn>
                <a:cxn ang="0">
                  <a:pos x="T2" y="T3"/>
                </a:cxn>
                <a:cxn ang="0">
                  <a:pos x="T4" y="T5"/>
                </a:cxn>
                <a:cxn ang="0">
                  <a:pos x="T6" y="T7"/>
                </a:cxn>
                <a:cxn ang="0">
                  <a:pos x="T8" y="T9"/>
                </a:cxn>
                <a:cxn ang="0">
                  <a:pos x="T10" y="T11"/>
                </a:cxn>
                <a:cxn ang="0">
                  <a:pos x="T12" y="T13"/>
                </a:cxn>
              </a:cxnLst>
              <a:rect l="0" t="0" r="r" b="b"/>
              <a:pathLst>
                <a:path w="1257" h="1737">
                  <a:moveTo>
                    <a:pt x="1179" y="20"/>
                  </a:moveTo>
                  <a:cubicBezTo>
                    <a:pt x="72" y="658"/>
                    <a:pt x="72" y="658"/>
                    <a:pt x="72" y="658"/>
                  </a:cubicBezTo>
                  <a:cubicBezTo>
                    <a:pt x="27" y="684"/>
                    <a:pt x="0" y="732"/>
                    <a:pt x="0" y="784"/>
                  </a:cubicBezTo>
                  <a:cubicBezTo>
                    <a:pt x="0" y="1737"/>
                    <a:pt x="0" y="1737"/>
                    <a:pt x="0" y="1737"/>
                  </a:cubicBezTo>
                  <a:cubicBezTo>
                    <a:pt x="1257" y="1011"/>
                    <a:pt x="1257" y="1011"/>
                    <a:pt x="1257" y="1011"/>
                  </a:cubicBezTo>
                  <a:cubicBezTo>
                    <a:pt x="1257" y="65"/>
                    <a:pt x="1257" y="65"/>
                    <a:pt x="1257" y="65"/>
                  </a:cubicBezTo>
                  <a:cubicBezTo>
                    <a:pt x="1257" y="25"/>
                    <a:pt x="1213" y="0"/>
                    <a:pt x="1179" y="20"/>
                  </a:cubicBez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3" name="Freeform 13">
              <a:extLst>
                <a:ext uri="{FF2B5EF4-FFF2-40B4-BE49-F238E27FC236}">
                  <a16:creationId xmlns:a16="http://schemas.microsoft.com/office/drawing/2014/main" id="{AF3F7912-6D9A-C045-BE2F-D26CB36B365B}"/>
                </a:ext>
              </a:extLst>
            </p:cNvPr>
            <p:cNvSpPr>
              <a:spLocks/>
            </p:cNvSpPr>
            <p:nvPr/>
          </p:nvSpPr>
          <p:spPr bwMode="auto">
            <a:xfrm>
              <a:off x="13159812" y="4129035"/>
              <a:ext cx="3087688" cy="4198938"/>
            </a:xfrm>
            <a:custGeom>
              <a:avLst/>
              <a:gdLst>
                <a:gd name="T0" fmla="*/ 1945 w 1945"/>
                <a:gd name="T1" fmla="*/ 0 h 2645"/>
                <a:gd name="T2" fmla="*/ 0 w 1945"/>
                <a:gd name="T3" fmla="*/ 1116 h 2645"/>
                <a:gd name="T4" fmla="*/ 0 w 1945"/>
                <a:gd name="T5" fmla="*/ 2645 h 2645"/>
                <a:gd name="T6" fmla="*/ 1945 w 1945"/>
                <a:gd name="T7" fmla="*/ 1528 h 2645"/>
                <a:gd name="T8" fmla="*/ 1945 w 1945"/>
                <a:gd name="T9" fmla="*/ 0 h 2645"/>
              </a:gdLst>
              <a:ahLst/>
              <a:cxnLst>
                <a:cxn ang="0">
                  <a:pos x="T0" y="T1"/>
                </a:cxn>
                <a:cxn ang="0">
                  <a:pos x="T2" y="T3"/>
                </a:cxn>
                <a:cxn ang="0">
                  <a:pos x="T4" y="T5"/>
                </a:cxn>
                <a:cxn ang="0">
                  <a:pos x="T6" y="T7"/>
                </a:cxn>
                <a:cxn ang="0">
                  <a:pos x="T8" y="T9"/>
                </a:cxn>
              </a:cxnLst>
              <a:rect l="0" t="0" r="r" b="b"/>
              <a:pathLst>
                <a:path w="1945" h="2645">
                  <a:moveTo>
                    <a:pt x="1945" y="0"/>
                  </a:moveTo>
                  <a:lnTo>
                    <a:pt x="0" y="1116"/>
                  </a:lnTo>
                  <a:lnTo>
                    <a:pt x="0" y="2645"/>
                  </a:lnTo>
                  <a:lnTo>
                    <a:pt x="1945" y="1528"/>
                  </a:lnTo>
                  <a:lnTo>
                    <a:pt x="1945" y="0"/>
                  </a:lnTo>
                  <a:close/>
                </a:path>
              </a:pathLst>
            </a:custGeom>
            <a:solidFill>
              <a:srgbClr val="15285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4" name="Freeform 14">
              <a:extLst>
                <a:ext uri="{FF2B5EF4-FFF2-40B4-BE49-F238E27FC236}">
                  <a16:creationId xmlns:a16="http://schemas.microsoft.com/office/drawing/2014/main" id="{6F3B98BA-E641-7B47-A81B-05353CEF263B}"/>
                </a:ext>
              </a:extLst>
            </p:cNvPr>
            <p:cNvSpPr>
              <a:spLocks/>
            </p:cNvSpPr>
            <p:nvPr/>
          </p:nvSpPr>
          <p:spPr bwMode="auto">
            <a:xfrm>
              <a:off x="15296587" y="8131123"/>
              <a:ext cx="1173163" cy="677863"/>
            </a:xfrm>
            <a:custGeom>
              <a:avLst/>
              <a:gdLst>
                <a:gd name="T0" fmla="*/ 420 w 425"/>
                <a:gd name="T1" fmla="*/ 35 h 245"/>
                <a:gd name="T2" fmla="*/ 420 w 425"/>
                <a:gd name="T3" fmla="*/ 45 h 245"/>
                <a:gd name="T4" fmla="*/ 79 w 425"/>
                <a:gd name="T5" fmla="*/ 242 h 245"/>
                <a:gd name="T6" fmla="*/ 61 w 425"/>
                <a:gd name="T7" fmla="*/ 242 h 245"/>
                <a:gd name="T8" fmla="*/ 6 w 425"/>
                <a:gd name="T9" fmla="*/ 210 h 245"/>
                <a:gd name="T10" fmla="*/ 6 w 425"/>
                <a:gd name="T11" fmla="*/ 199 h 245"/>
                <a:gd name="T12" fmla="*/ 346 w 425"/>
                <a:gd name="T13" fmla="*/ 3 h 245"/>
                <a:gd name="T14" fmla="*/ 364 w 425"/>
                <a:gd name="T15" fmla="*/ 3 h 245"/>
                <a:gd name="T16" fmla="*/ 420 w 425"/>
                <a:gd name="T17" fmla="*/ 35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5" h="245">
                  <a:moveTo>
                    <a:pt x="420" y="35"/>
                  </a:moveTo>
                  <a:cubicBezTo>
                    <a:pt x="425" y="38"/>
                    <a:pt x="425" y="43"/>
                    <a:pt x="420" y="45"/>
                  </a:cubicBezTo>
                  <a:cubicBezTo>
                    <a:pt x="79" y="242"/>
                    <a:pt x="79" y="242"/>
                    <a:pt x="79" y="242"/>
                  </a:cubicBezTo>
                  <a:cubicBezTo>
                    <a:pt x="74" y="245"/>
                    <a:pt x="66" y="245"/>
                    <a:pt x="61" y="242"/>
                  </a:cubicBezTo>
                  <a:cubicBezTo>
                    <a:pt x="6" y="210"/>
                    <a:pt x="6" y="210"/>
                    <a:pt x="6" y="210"/>
                  </a:cubicBezTo>
                  <a:cubicBezTo>
                    <a:pt x="0" y="207"/>
                    <a:pt x="0" y="202"/>
                    <a:pt x="6" y="199"/>
                  </a:cubicBezTo>
                  <a:cubicBezTo>
                    <a:pt x="346" y="3"/>
                    <a:pt x="346" y="3"/>
                    <a:pt x="346" y="3"/>
                  </a:cubicBezTo>
                  <a:cubicBezTo>
                    <a:pt x="351" y="0"/>
                    <a:pt x="359" y="0"/>
                    <a:pt x="364" y="3"/>
                  </a:cubicBezTo>
                  <a:lnTo>
                    <a:pt x="420" y="35"/>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5" name="Freeform 15">
              <a:extLst>
                <a:ext uri="{FF2B5EF4-FFF2-40B4-BE49-F238E27FC236}">
                  <a16:creationId xmlns:a16="http://schemas.microsoft.com/office/drawing/2014/main" id="{3D87997F-CFF5-5247-8B03-E4FC1B54BEF4}"/>
                </a:ext>
              </a:extLst>
            </p:cNvPr>
            <p:cNvSpPr>
              <a:spLocks/>
            </p:cNvSpPr>
            <p:nvPr/>
          </p:nvSpPr>
          <p:spPr bwMode="auto">
            <a:xfrm>
              <a:off x="16623737" y="7289748"/>
              <a:ext cx="488950" cy="280988"/>
            </a:xfrm>
            <a:custGeom>
              <a:avLst/>
              <a:gdLst>
                <a:gd name="T0" fmla="*/ 52 w 177"/>
                <a:gd name="T1" fmla="*/ 100 h 102"/>
                <a:gd name="T2" fmla="*/ 68 w 177"/>
                <a:gd name="T3" fmla="*/ 100 h 102"/>
                <a:gd name="T4" fmla="*/ 173 w 177"/>
                <a:gd name="T5" fmla="*/ 39 h 102"/>
                <a:gd name="T6" fmla="*/ 173 w 177"/>
                <a:gd name="T7" fmla="*/ 30 h 102"/>
                <a:gd name="T8" fmla="*/ 125 w 177"/>
                <a:gd name="T9" fmla="*/ 2 h 102"/>
                <a:gd name="T10" fmla="*/ 109 w 177"/>
                <a:gd name="T11" fmla="*/ 2 h 102"/>
                <a:gd name="T12" fmla="*/ 4 w 177"/>
                <a:gd name="T13" fmla="*/ 63 h 102"/>
                <a:gd name="T14" fmla="*/ 4 w 177"/>
                <a:gd name="T15" fmla="*/ 72 h 102"/>
                <a:gd name="T16" fmla="*/ 52 w 177"/>
                <a:gd name="T17" fmla="*/ 10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7" h="102">
                  <a:moveTo>
                    <a:pt x="52" y="100"/>
                  </a:moveTo>
                  <a:cubicBezTo>
                    <a:pt x="57" y="102"/>
                    <a:pt x="64" y="102"/>
                    <a:pt x="68" y="100"/>
                  </a:cubicBezTo>
                  <a:cubicBezTo>
                    <a:pt x="173" y="39"/>
                    <a:pt x="173" y="39"/>
                    <a:pt x="173" y="39"/>
                  </a:cubicBezTo>
                  <a:cubicBezTo>
                    <a:pt x="177" y="37"/>
                    <a:pt x="177" y="33"/>
                    <a:pt x="173" y="30"/>
                  </a:cubicBezTo>
                  <a:cubicBezTo>
                    <a:pt x="125" y="2"/>
                    <a:pt x="125" y="2"/>
                    <a:pt x="125" y="2"/>
                  </a:cubicBezTo>
                  <a:cubicBezTo>
                    <a:pt x="120" y="0"/>
                    <a:pt x="114" y="0"/>
                    <a:pt x="109" y="2"/>
                  </a:cubicBezTo>
                  <a:cubicBezTo>
                    <a:pt x="4" y="63"/>
                    <a:pt x="4" y="63"/>
                    <a:pt x="4" y="63"/>
                  </a:cubicBezTo>
                  <a:cubicBezTo>
                    <a:pt x="0" y="66"/>
                    <a:pt x="0" y="70"/>
                    <a:pt x="4" y="72"/>
                  </a:cubicBezTo>
                  <a:lnTo>
                    <a:pt x="52" y="100"/>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6" name="Freeform 16">
              <a:extLst>
                <a:ext uri="{FF2B5EF4-FFF2-40B4-BE49-F238E27FC236}">
                  <a16:creationId xmlns:a16="http://schemas.microsoft.com/office/drawing/2014/main" id="{D45FDE0F-9869-564B-844D-145E17161554}"/>
                </a:ext>
              </a:extLst>
            </p:cNvPr>
            <p:cNvSpPr>
              <a:spLocks/>
            </p:cNvSpPr>
            <p:nvPr/>
          </p:nvSpPr>
          <p:spPr bwMode="auto">
            <a:xfrm>
              <a:off x="15042587" y="8713735"/>
              <a:ext cx="415925" cy="241300"/>
            </a:xfrm>
            <a:custGeom>
              <a:avLst/>
              <a:gdLst>
                <a:gd name="T0" fmla="*/ 6 w 151"/>
                <a:gd name="T1" fmla="*/ 52 h 87"/>
                <a:gd name="T2" fmla="*/ 6 w 151"/>
                <a:gd name="T3" fmla="*/ 41 h 87"/>
                <a:gd name="T4" fmla="*/ 71 w 151"/>
                <a:gd name="T5" fmla="*/ 3 h 87"/>
                <a:gd name="T6" fmla="*/ 90 w 151"/>
                <a:gd name="T7" fmla="*/ 3 h 87"/>
                <a:gd name="T8" fmla="*/ 145 w 151"/>
                <a:gd name="T9" fmla="*/ 35 h 87"/>
                <a:gd name="T10" fmla="*/ 145 w 151"/>
                <a:gd name="T11" fmla="*/ 46 h 87"/>
                <a:gd name="T12" fmla="*/ 79 w 151"/>
                <a:gd name="T13" fmla="*/ 84 h 87"/>
                <a:gd name="T14" fmla="*/ 61 w 151"/>
                <a:gd name="T15" fmla="*/ 84 h 87"/>
                <a:gd name="T16" fmla="*/ 6 w 151"/>
                <a:gd name="T17" fmla="*/ 52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1" h="87">
                  <a:moveTo>
                    <a:pt x="6" y="52"/>
                  </a:moveTo>
                  <a:cubicBezTo>
                    <a:pt x="0" y="49"/>
                    <a:pt x="0" y="44"/>
                    <a:pt x="6" y="41"/>
                  </a:cubicBezTo>
                  <a:cubicBezTo>
                    <a:pt x="71" y="3"/>
                    <a:pt x="71" y="3"/>
                    <a:pt x="71" y="3"/>
                  </a:cubicBezTo>
                  <a:cubicBezTo>
                    <a:pt x="77" y="0"/>
                    <a:pt x="85" y="0"/>
                    <a:pt x="90" y="3"/>
                  </a:cubicBezTo>
                  <a:cubicBezTo>
                    <a:pt x="145" y="35"/>
                    <a:pt x="145" y="35"/>
                    <a:pt x="145" y="35"/>
                  </a:cubicBezTo>
                  <a:cubicBezTo>
                    <a:pt x="151" y="38"/>
                    <a:pt x="151" y="43"/>
                    <a:pt x="145" y="46"/>
                  </a:cubicBezTo>
                  <a:cubicBezTo>
                    <a:pt x="79" y="84"/>
                    <a:pt x="79" y="84"/>
                    <a:pt x="79" y="84"/>
                  </a:cubicBezTo>
                  <a:cubicBezTo>
                    <a:pt x="74" y="87"/>
                    <a:pt x="66" y="87"/>
                    <a:pt x="61" y="84"/>
                  </a:cubicBezTo>
                  <a:lnTo>
                    <a:pt x="6" y="52"/>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7" name="Freeform 17">
              <a:extLst>
                <a:ext uri="{FF2B5EF4-FFF2-40B4-BE49-F238E27FC236}">
                  <a16:creationId xmlns:a16="http://schemas.microsoft.com/office/drawing/2014/main" id="{5B4C43BD-55DD-6147-BD64-D310EF68E3CB}"/>
                </a:ext>
              </a:extLst>
            </p:cNvPr>
            <p:cNvSpPr>
              <a:spLocks/>
            </p:cNvSpPr>
            <p:nvPr/>
          </p:nvSpPr>
          <p:spPr bwMode="auto">
            <a:xfrm>
              <a:off x="14840974" y="8861373"/>
              <a:ext cx="363538" cy="209550"/>
            </a:xfrm>
            <a:custGeom>
              <a:avLst/>
              <a:gdLst>
                <a:gd name="T0" fmla="*/ 5 w 132"/>
                <a:gd name="T1" fmla="*/ 41 h 76"/>
                <a:gd name="T2" fmla="*/ 5 w 132"/>
                <a:gd name="T3" fmla="*/ 31 h 76"/>
                <a:gd name="T4" fmla="*/ 53 w 132"/>
                <a:gd name="T5" fmla="*/ 3 h 76"/>
                <a:gd name="T6" fmla="*/ 71 w 132"/>
                <a:gd name="T7" fmla="*/ 3 h 76"/>
                <a:gd name="T8" fmla="*/ 127 w 132"/>
                <a:gd name="T9" fmla="*/ 35 h 76"/>
                <a:gd name="T10" fmla="*/ 127 w 132"/>
                <a:gd name="T11" fmla="*/ 46 h 76"/>
                <a:gd name="T12" fmla="*/ 79 w 132"/>
                <a:gd name="T13" fmla="*/ 73 h 76"/>
                <a:gd name="T14" fmla="*/ 61 w 132"/>
                <a:gd name="T15" fmla="*/ 73 h 76"/>
                <a:gd name="T16" fmla="*/ 5 w 132"/>
                <a:gd name="T17" fmla="*/ 41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76">
                  <a:moveTo>
                    <a:pt x="5" y="41"/>
                  </a:moveTo>
                  <a:cubicBezTo>
                    <a:pt x="0" y="38"/>
                    <a:pt x="0" y="34"/>
                    <a:pt x="5" y="31"/>
                  </a:cubicBezTo>
                  <a:cubicBezTo>
                    <a:pt x="53" y="3"/>
                    <a:pt x="53" y="3"/>
                    <a:pt x="53" y="3"/>
                  </a:cubicBezTo>
                  <a:cubicBezTo>
                    <a:pt x="58" y="0"/>
                    <a:pt x="66" y="0"/>
                    <a:pt x="71" y="3"/>
                  </a:cubicBezTo>
                  <a:cubicBezTo>
                    <a:pt x="127" y="35"/>
                    <a:pt x="127" y="35"/>
                    <a:pt x="127" y="35"/>
                  </a:cubicBezTo>
                  <a:cubicBezTo>
                    <a:pt x="132" y="38"/>
                    <a:pt x="132" y="43"/>
                    <a:pt x="127" y="46"/>
                  </a:cubicBezTo>
                  <a:cubicBezTo>
                    <a:pt x="79" y="73"/>
                    <a:pt x="79" y="73"/>
                    <a:pt x="79" y="73"/>
                  </a:cubicBezTo>
                  <a:cubicBezTo>
                    <a:pt x="74" y="76"/>
                    <a:pt x="66" y="76"/>
                    <a:pt x="61" y="73"/>
                  </a:cubicBezTo>
                  <a:lnTo>
                    <a:pt x="5" y="41"/>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8" name="Freeform 18">
              <a:extLst>
                <a:ext uri="{FF2B5EF4-FFF2-40B4-BE49-F238E27FC236}">
                  <a16:creationId xmlns:a16="http://schemas.microsoft.com/office/drawing/2014/main" id="{516B5A55-1701-8641-9EB9-E13CDD077837}"/>
                </a:ext>
              </a:extLst>
            </p:cNvPr>
            <p:cNvSpPr>
              <a:spLocks/>
            </p:cNvSpPr>
            <p:nvPr/>
          </p:nvSpPr>
          <p:spPr bwMode="auto">
            <a:xfrm>
              <a:off x="16306237" y="7985073"/>
              <a:ext cx="414338" cy="239713"/>
            </a:xfrm>
            <a:custGeom>
              <a:avLst/>
              <a:gdLst>
                <a:gd name="T0" fmla="*/ 5 w 150"/>
                <a:gd name="T1" fmla="*/ 52 h 87"/>
                <a:gd name="T2" fmla="*/ 5 w 150"/>
                <a:gd name="T3" fmla="*/ 41 h 87"/>
                <a:gd name="T4" fmla="*/ 71 w 150"/>
                <a:gd name="T5" fmla="*/ 3 h 87"/>
                <a:gd name="T6" fmla="*/ 89 w 150"/>
                <a:gd name="T7" fmla="*/ 3 h 87"/>
                <a:gd name="T8" fmla="*/ 145 w 150"/>
                <a:gd name="T9" fmla="*/ 35 h 87"/>
                <a:gd name="T10" fmla="*/ 145 w 150"/>
                <a:gd name="T11" fmla="*/ 46 h 87"/>
                <a:gd name="T12" fmla="*/ 79 w 150"/>
                <a:gd name="T13" fmla="*/ 84 h 87"/>
                <a:gd name="T14" fmla="*/ 60 w 150"/>
                <a:gd name="T15" fmla="*/ 84 h 87"/>
                <a:gd name="T16" fmla="*/ 5 w 150"/>
                <a:gd name="T17" fmla="*/ 52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0" h="87">
                  <a:moveTo>
                    <a:pt x="5" y="52"/>
                  </a:moveTo>
                  <a:cubicBezTo>
                    <a:pt x="0" y="49"/>
                    <a:pt x="0" y="44"/>
                    <a:pt x="5" y="41"/>
                  </a:cubicBezTo>
                  <a:cubicBezTo>
                    <a:pt x="71" y="3"/>
                    <a:pt x="71" y="3"/>
                    <a:pt x="71" y="3"/>
                  </a:cubicBezTo>
                  <a:cubicBezTo>
                    <a:pt x="76" y="0"/>
                    <a:pt x="84" y="0"/>
                    <a:pt x="89" y="3"/>
                  </a:cubicBezTo>
                  <a:cubicBezTo>
                    <a:pt x="145" y="35"/>
                    <a:pt x="145" y="35"/>
                    <a:pt x="145" y="35"/>
                  </a:cubicBezTo>
                  <a:cubicBezTo>
                    <a:pt x="150" y="38"/>
                    <a:pt x="150" y="43"/>
                    <a:pt x="145" y="46"/>
                  </a:cubicBezTo>
                  <a:cubicBezTo>
                    <a:pt x="79" y="84"/>
                    <a:pt x="79" y="84"/>
                    <a:pt x="79" y="84"/>
                  </a:cubicBezTo>
                  <a:cubicBezTo>
                    <a:pt x="74" y="87"/>
                    <a:pt x="65" y="87"/>
                    <a:pt x="60" y="84"/>
                  </a:cubicBezTo>
                  <a:lnTo>
                    <a:pt x="5" y="52"/>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9" name="Freeform 19">
              <a:extLst>
                <a:ext uri="{FF2B5EF4-FFF2-40B4-BE49-F238E27FC236}">
                  <a16:creationId xmlns:a16="http://schemas.microsoft.com/office/drawing/2014/main" id="{EC66C2FC-3A31-9942-AECB-0B9D9F592AA7}"/>
                </a:ext>
              </a:extLst>
            </p:cNvPr>
            <p:cNvSpPr>
              <a:spLocks/>
            </p:cNvSpPr>
            <p:nvPr/>
          </p:nvSpPr>
          <p:spPr bwMode="auto">
            <a:xfrm>
              <a:off x="16560237" y="7869185"/>
              <a:ext cx="363538" cy="209550"/>
            </a:xfrm>
            <a:custGeom>
              <a:avLst/>
              <a:gdLst>
                <a:gd name="T0" fmla="*/ 5 w 132"/>
                <a:gd name="T1" fmla="*/ 41 h 76"/>
                <a:gd name="T2" fmla="*/ 5 w 132"/>
                <a:gd name="T3" fmla="*/ 30 h 76"/>
                <a:gd name="T4" fmla="*/ 53 w 132"/>
                <a:gd name="T5" fmla="*/ 3 h 76"/>
                <a:gd name="T6" fmla="*/ 71 w 132"/>
                <a:gd name="T7" fmla="*/ 3 h 76"/>
                <a:gd name="T8" fmla="*/ 127 w 132"/>
                <a:gd name="T9" fmla="*/ 35 h 76"/>
                <a:gd name="T10" fmla="*/ 127 w 132"/>
                <a:gd name="T11" fmla="*/ 45 h 76"/>
                <a:gd name="T12" fmla="*/ 79 w 132"/>
                <a:gd name="T13" fmla="*/ 73 h 76"/>
                <a:gd name="T14" fmla="*/ 61 w 132"/>
                <a:gd name="T15" fmla="*/ 73 h 76"/>
                <a:gd name="T16" fmla="*/ 5 w 132"/>
                <a:gd name="T17" fmla="*/ 41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76">
                  <a:moveTo>
                    <a:pt x="5" y="41"/>
                  </a:moveTo>
                  <a:cubicBezTo>
                    <a:pt x="0" y="38"/>
                    <a:pt x="0" y="33"/>
                    <a:pt x="5" y="30"/>
                  </a:cubicBezTo>
                  <a:cubicBezTo>
                    <a:pt x="53" y="3"/>
                    <a:pt x="53" y="3"/>
                    <a:pt x="53" y="3"/>
                  </a:cubicBezTo>
                  <a:cubicBezTo>
                    <a:pt x="58" y="0"/>
                    <a:pt x="66" y="0"/>
                    <a:pt x="71" y="3"/>
                  </a:cubicBezTo>
                  <a:cubicBezTo>
                    <a:pt x="127" y="35"/>
                    <a:pt x="127" y="35"/>
                    <a:pt x="127" y="35"/>
                  </a:cubicBezTo>
                  <a:cubicBezTo>
                    <a:pt x="132" y="38"/>
                    <a:pt x="132" y="42"/>
                    <a:pt x="127" y="45"/>
                  </a:cubicBezTo>
                  <a:cubicBezTo>
                    <a:pt x="79" y="73"/>
                    <a:pt x="79" y="73"/>
                    <a:pt x="79" y="73"/>
                  </a:cubicBezTo>
                  <a:cubicBezTo>
                    <a:pt x="74" y="76"/>
                    <a:pt x="66" y="76"/>
                    <a:pt x="61" y="73"/>
                  </a:cubicBezTo>
                  <a:lnTo>
                    <a:pt x="5" y="41"/>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0" name="Freeform 20">
              <a:extLst>
                <a:ext uri="{FF2B5EF4-FFF2-40B4-BE49-F238E27FC236}">
                  <a16:creationId xmlns:a16="http://schemas.microsoft.com/office/drawing/2014/main" id="{7FBB21AE-5661-C145-86FD-8D9FB12123B4}"/>
                </a:ext>
              </a:extLst>
            </p:cNvPr>
            <p:cNvSpPr>
              <a:spLocks/>
            </p:cNvSpPr>
            <p:nvPr/>
          </p:nvSpPr>
          <p:spPr bwMode="auto">
            <a:xfrm>
              <a:off x="14639362" y="8978848"/>
              <a:ext cx="365125" cy="207963"/>
            </a:xfrm>
            <a:custGeom>
              <a:avLst/>
              <a:gdLst>
                <a:gd name="T0" fmla="*/ 5 w 132"/>
                <a:gd name="T1" fmla="*/ 40 h 75"/>
                <a:gd name="T2" fmla="*/ 5 w 132"/>
                <a:gd name="T3" fmla="*/ 30 h 75"/>
                <a:gd name="T4" fmla="*/ 53 w 132"/>
                <a:gd name="T5" fmla="*/ 2 h 75"/>
                <a:gd name="T6" fmla="*/ 71 w 132"/>
                <a:gd name="T7" fmla="*/ 2 h 75"/>
                <a:gd name="T8" fmla="*/ 127 w 132"/>
                <a:gd name="T9" fmla="*/ 34 h 75"/>
                <a:gd name="T10" fmla="*/ 127 w 132"/>
                <a:gd name="T11" fmla="*/ 45 h 75"/>
                <a:gd name="T12" fmla="*/ 79 w 132"/>
                <a:gd name="T13" fmla="*/ 73 h 75"/>
                <a:gd name="T14" fmla="*/ 61 w 132"/>
                <a:gd name="T15" fmla="*/ 73 h 75"/>
                <a:gd name="T16" fmla="*/ 5 w 132"/>
                <a:gd name="T17" fmla="*/ 4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75">
                  <a:moveTo>
                    <a:pt x="5" y="40"/>
                  </a:moveTo>
                  <a:cubicBezTo>
                    <a:pt x="0" y="38"/>
                    <a:pt x="0" y="33"/>
                    <a:pt x="5" y="30"/>
                  </a:cubicBezTo>
                  <a:cubicBezTo>
                    <a:pt x="53" y="2"/>
                    <a:pt x="53" y="2"/>
                    <a:pt x="53" y="2"/>
                  </a:cubicBezTo>
                  <a:cubicBezTo>
                    <a:pt x="58" y="0"/>
                    <a:pt x="66" y="0"/>
                    <a:pt x="71" y="2"/>
                  </a:cubicBezTo>
                  <a:cubicBezTo>
                    <a:pt x="127" y="34"/>
                    <a:pt x="127" y="34"/>
                    <a:pt x="127" y="34"/>
                  </a:cubicBezTo>
                  <a:cubicBezTo>
                    <a:pt x="132" y="37"/>
                    <a:pt x="132" y="42"/>
                    <a:pt x="127" y="45"/>
                  </a:cubicBezTo>
                  <a:cubicBezTo>
                    <a:pt x="79" y="73"/>
                    <a:pt x="79" y="73"/>
                    <a:pt x="79" y="73"/>
                  </a:cubicBezTo>
                  <a:cubicBezTo>
                    <a:pt x="74" y="75"/>
                    <a:pt x="66" y="75"/>
                    <a:pt x="61" y="73"/>
                  </a:cubicBezTo>
                  <a:lnTo>
                    <a:pt x="5" y="40"/>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1" name="Freeform 21">
              <a:extLst>
                <a:ext uri="{FF2B5EF4-FFF2-40B4-BE49-F238E27FC236}">
                  <a16:creationId xmlns:a16="http://schemas.microsoft.com/office/drawing/2014/main" id="{A6A94702-D2B6-1F4A-9C66-AD725EE88355}"/>
                </a:ext>
              </a:extLst>
            </p:cNvPr>
            <p:cNvSpPr>
              <a:spLocks/>
            </p:cNvSpPr>
            <p:nvPr/>
          </p:nvSpPr>
          <p:spPr bwMode="auto">
            <a:xfrm>
              <a:off x="14434574" y="9094735"/>
              <a:ext cx="365125" cy="211138"/>
            </a:xfrm>
            <a:custGeom>
              <a:avLst/>
              <a:gdLst>
                <a:gd name="T0" fmla="*/ 5 w 132"/>
                <a:gd name="T1" fmla="*/ 41 h 76"/>
                <a:gd name="T2" fmla="*/ 5 w 132"/>
                <a:gd name="T3" fmla="*/ 31 h 76"/>
                <a:gd name="T4" fmla="*/ 53 w 132"/>
                <a:gd name="T5" fmla="*/ 3 h 76"/>
                <a:gd name="T6" fmla="*/ 71 w 132"/>
                <a:gd name="T7" fmla="*/ 3 h 76"/>
                <a:gd name="T8" fmla="*/ 127 w 132"/>
                <a:gd name="T9" fmla="*/ 35 h 76"/>
                <a:gd name="T10" fmla="*/ 127 w 132"/>
                <a:gd name="T11" fmla="*/ 46 h 76"/>
                <a:gd name="T12" fmla="*/ 79 w 132"/>
                <a:gd name="T13" fmla="*/ 73 h 76"/>
                <a:gd name="T14" fmla="*/ 61 w 132"/>
                <a:gd name="T15" fmla="*/ 73 h 76"/>
                <a:gd name="T16" fmla="*/ 5 w 132"/>
                <a:gd name="T17" fmla="*/ 41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76">
                  <a:moveTo>
                    <a:pt x="5" y="41"/>
                  </a:moveTo>
                  <a:cubicBezTo>
                    <a:pt x="0" y="38"/>
                    <a:pt x="0" y="33"/>
                    <a:pt x="5" y="31"/>
                  </a:cubicBezTo>
                  <a:cubicBezTo>
                    <a:pt x="53" y="3"/>
                    <a:pt x="53" y="3"/>
                    <a:pt x="53" y="3"/>
                  </a:cubicBezTo>
                  <a:cubicBezTo>
                    <a:pt x="58" y="0"/>
                    <a:pt x="66" y="0"/>
                    <a:pt x="71" y="3"/>
                  </a:cubicBezTo>
                  <a:cubicBezTo>
                    <a:pt x="127" y="35"/>
                    <a:pt x="127" y="35"/>
                    <a:pt x="127" y="35"/>
                  </a:cubicBezTo>
                  <a:cubicBezTo>
                    <a:pt x="132" y="38"/>
                    <a:pt x="132" y="43"/>
                    <a:pt x="127" y="46"/>
                  </a:cubicBezTo>
                  <a:cubicBezTo>
                    <a:pt x="79" y="73"/>
                    <a:pt x="79" y="73"/>
                    <a:pt x="79" y="73"/>
                  </a:cubicBezTo>
                  <a:cubicBezTo>
                    <a:pt x="74" y="76"/>
                    <a:pt x="66" y="76"/>
                    <a:pt x="61" y="73"/>
                  </a:cubicBezTo>
                  <a:lnTo>
                    <a:pt x="5" y="41"/>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2" name="Freeform 22">
              <a:extLst>
                <a:ext uri="{FF2B5EF4-FFF2-40B4-BE49-F238E27FC236}">
                  <a16:creationId xmlns:a16="http://schemas.microsoft.com/office/drawing/2014/main" id="{0F1B27F5-0220-6541-8B71-5EC448B3554D}"/>
                </a:ext>
              </a:extLst>
            </p:cNvPr>
            <p:cNvSpPr>
              <a:spLocks/>
            </p:cNvSpPr>
            <p:nvPr/>
          </p:nvSpPr>
          <p:spPr bwMode="auto">
            <a:xfrm>
              <a:off x="14239312" y="8835973"/>
              <a:ext cx="590550" cy="339725"/>
            </a:xfrm>
            <a:custGeom>
              <a:avLst/>
              <a:gdLst>
                <a:gd name="T0" fmla="*/ 53 w 214"/>
                <a:gd name="T1" fmla="*/ 121 h 123"/>
                <a:gd name="T2" fmla="*/ 68 w 214"/>
                <a:gd name="T3" fmla="*/ 121 h 123"/>
                <a:gd name="T4" fmla="*/ 210 w 214"/>
                <a:gd name="T5" fmla="*/ 39 h 123"/>
                <a:gd name="T6" fmla="*/ 210 w 214"/>
                <a:gd name="T7" fmla="*/ 30 h 123"/>
                <a:gd name="T8" fmla="*/ 162 w 214"/>
                <a:gd name="T9" fmla="*/ 2 h 123"/>
                <a:gd name="T10" fmla="*/ 146 w 214"/>
                <a:gd name="T11" fmla="*/ 2 h 123"/>
                <a:gd name="T12" fmla="*/ 5 w 214"/>
                <a:gd name="T13" fmla="*/ 84 h 123"/>
                <a:gd name="T14" fmla="*/ 5 w 214"/>
                <a:gd name="T15" fmla="*/ 93 h 123"/>
                <a:gd name="T16" fmla="*/ 53 w 214"/>
                <a:gd name="T17" fmla="*/ 121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4" h="123">
                  <a:moveTo>
                    <a:pt x="53" y="121"/>
                  </a:moveTo>
                  <a:cubicBezTo>
                    <a:pt x="57" y="123"/>
                    <a:pt x="64" y="123"/>
                    <a:pt x="68" y="121"/>
                  </a:cubicBezTo>
                  <a:cubicBezTo>
                    <a:pt x="210" y="39"/>
                    <a:pt x="210" y="39"/>
                    <a:pt x="210" y="39"/>
                  </a:cubicBezTo>
                  <a:cubicBezTo>
                    <a:pt x="214" y="37"/>
                    <a:pt x="214" y="33"/>
                    <a:pt x="210" y="30"/>
                  </a:cubicBezTo>
                  <a:cubicBezTo>
                    <a:pt x="162" y="2"/>
                    <a:pt x="162" y="2"/>
                    <a:pt x="162" y="2"/>
                  </a:cubicBezTo>
                  <a:cubicBezTo>
                    <a:pt x="157" y="0"/>
                    <a:pt x="151" y="0"/>
                    <a:pt x="146" y="2"/>
                  </a:cubicBezTo>
                  <a:cubicBezTo>
                    <a:pt x="5" y="84"/>
                    <a:pt x="5" y="84"/>
                    <a:pt x="5" y="84"/>
                  </a:cubicBezTo>
                  <a:cubicBezTo>
                    <a:pt x="0" y="86"/>
                    <a:pt x="0" y="90"/>
                    <a:pt x="5" y="93"/>
                  </a:cubicBezTo>
                  <a:lnTo>
                    <a:pt x="53" y="121"/>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3" name="Freeform 23">
              <a:extLst>
                <a:ext uri="{FF2B5EF4-FFF2-40B4-BE49-F238E27FC236}">
                  <a16:creationId xmlns:a16="http://schemas.microsoft.com/office/drawing/2014/main" id="{40CA206F-1CF3-E946-A20C-EAAB98DC4881}"/>
                </a:ext>
              </a:extLst>
            </p:cNvPr>
            <p:cNvSpPr>
              <a:spLocks/>
            </p:cNvSpPr>
            <p:nvPr/>
          </p:nvSpPr>
          <p:spPr bwMode="auto">
            <a:xfrm>
              <a:off x="16717399" y="7405635"/>
              <a:ext cx="587375" cy="339725"/>
            </a:xfrm>
            <a:custGeom>
              <a:avLst/>
              <a:gdLst>
                <a:gd name="T0" fmla="*/ 52 w 213"/>
                <a:gd name="T1" fmla="*/ 121 h 123"/>
                <a:gd name="T2" fmla="*/ 67 w 213"/>
                <a:gd name="T3" fmla="*/ 121 h 123"/>
                <a:gd name="T4" fmla="*/ 209 w 213"/>
                <a:gd name="T5" fmla="*/ 39 h 123"/>
                <a:gd name="T6" fmla="*/ 209 w 213"/>
                <a:gd name="T7" fmla="*/ 30 h 123"/>
                <a:gd name="T8" fmla="*/ 161 w 213"/>
                <a:gd name="T9" fmla="*/ 2 h 123"/>
                <a:gd name="T10" fmla="*/ 145 w 213"/>
                <a:gd name="T11" fmla="*/ 2 h 123"/>
                <a:gd name="T12" fmla="*/ 4 w 213"/>
                <a:gd name="T13" fmla="*/ 84 h 123"/>
                <a:gd name="T14" fmla="*/ 4 w 213"/>
                <a:gd name="T15" fmla="*/ 93 h 123"/>
                <a:gd name="T16" fmla="*/ 52 w 213"/>
                <a:gd name="T17" fmla="*/ 121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3" h="123">
                  <a:moveTo>
                    <a:pt x="52" y="121"/>
                  </a:moveTo>
                  <a:cubicBezTo>
                    <a:pt x="56" y="123"/>
                    <a:pt x="63" y="123"/>
                    <a:pt x="67" y="121"/>
                  </a:cubicBezTo>
                  <a:cubicBezTo>
                    <a:pt x="209" y="39"/>
                    <a:pt x="209" y="39"/>
                    <a:pt x="209" y="39"/>
                  </a:cubicBezTo>
                  <a:cubicBezTo>
                    <a:pt x="213" y="37"/>
                    <a:pt x="213" y="33"/>
                    <a:pt x="209" y="30"/>
                  </a:cubicBezTo>
                  <a:cubicBezTo>
                    <a:pt x="161" y="2"/>
                    <a:pt x="161" y="2"/>
                    <a:pt x="161" y="2"/>
                  </a:cubicBezTo>
                  <a:cubicBezTo>
                    <a:pt x="156" y="0"/>
                    <a:pt x="150" y="0"/>
                    <a:pt x="145" y="2"/>
                  </a:cubicBezTo>
                  <a:cubicBezTo>
                    <a:pt x="4" y="84"/>
                    <a:pt x="4" y="84"/>
                    <a:pt x="4" y="84"/>
                  </a:cubicBezTo>
                  <a:cubicBezTo>
                    <a:pt x="0" y="87"/>
                    <a:pt x="0" y="90"/>
                    <a:pt x="4" y="93"/>
                  </a:cubicBezTo>
                  <a:lnTo>
                    <a:pt x="52" y="121"/>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4" name="Freeform 24">
              <a:extLst>
                <a:ext uri="{FF2B5EF4-FFF2-40B4-BE49-F238E27FC236}">
                  <a16:creationId xmlns:a16="http://schemas.microsoft.com/office/drawing/2014/main" id="{ABF33D7F-3DB2-DE47-B447-F275D0FF00F3}"/>
                </a:ext>
              </a:extLst>
            </p:cNvPr>
            <p:cNvSpPr>
              <a:spLocks/>
            </p:cNvSpPr>
            <p:nvPr/>
          </p:nvSpPr>
          <p:spPr bwMode="auto">
            <a:xfrm>
              <a:off x="14698099" y="8720085"/>
              <a:ext cx="333375" cy="193675"/>
            </a:xfrm>
            <a:custGeom>
              <a:avLst/>
              <a:gdLst>
                <a:gd name="T0" fmla="*/ 52 w 121"/>
                <a:gd name="T1" fmla="*/ 67 h 70"/>
                <a:gd name="T2" fmla="*/ 68 w 121"/>
                <a:gd name="T3" fmla="*/ 67 h 70"/>
                <a:gd name="T4" fmla="*/ 116 w 121"/>
                <a:gd name="T5" fmla="*/ 39 h 70"/>
                <a:gd name="T6" fmla="*/ 116 w 121"/>
                <a:gd name="T7" fmla="*/ 30 h 70"/>
                <a:gd name="T8" fmla="*/ 68 w 121"/>
                <a:gd name="T9" fmla="*/ 2 h 70"/>
                <a:gd name="T10" fmla="*/ 53 w 121"/>
                <a:gd name="T11" fmla="*/ 2 h 70"/>
                <a:gd name="T12" fmla="*/ 4 w 121"/>
                <a:gd name="T13" fmla="*/ 30 h 70"/>
                <a:gd name="T14" fmla="*/ 4 w 121"/>
                <a:gd name="T15" fmla="*/ 39 h 70"/>
                <a:gd name="T16" fmla="*/ 52 w 121"/>
                <a:gd name="T17" fmla="*/ 6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70">
                  <a:moveTo>
                    <a:pt x="52" y="67"/>
                  </a:moveTo>
                  <a:cubicBezTo>
                    <a:pt x="57" y="70"/>
                    <a:pt x="64" y="70"/>
                    <a:pt x="68" y="67"/>
                  </a:cubicBezTo>
                  <a:cubicBezTo>
                    <a:pt x="116" y="39"/>
                    <a:pt x="116" y="39"/>
                    <a:pt x="116" y="39"/>
                  </a:cubicBezTo>
                  <a:cubicBezTo>
                    <a:pt x="121" y="37"/>
                    <a:pt x="121" y="33"/>
                    <a:pt x="116" y="30"/>
                  </a:cubicBezTo>
                  <a:cubicBezTo>
                    <a:pt x="68" y="2"/>
                    <a:pt x="68" y="2"/>
                    <a:pt x="68" y="2"/>
                  </a:cubicBezTo>
                  <a:cubicBezTo>
                    <a:pt x="64" y="0"/>
                    <a:pt x="57" y="0"/>
                    <a:pt x="53" y="2"/>
                  </a:cubicBezTo>
                  <a:cubicBezTo>
                    <a:pt x="4" y="30"/>
                    <a:pt x="4" y="30"/>
                    <a:pt x="4" y="30"/>
                  </a:cubicBezTo>
                  <a:cubicBezTo>
                    <a:pt x="0" y="33"/>
                    <a:pt x="0" y="37"/>
                    <a:pt x="4" y="39"/>
                  </a:cubicBezTo>
                  <a:lnTo>
                    <a:pt x="52" y="67"/>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5" name="Freeform 25">
              <a:extLst>
                <a:ext uri="{FF2B5EF4-FFF2-40B4-BE49-F238E27FC236}">
                  <a16:creationId xmlns:a16="http://schemas.microsoft.com/office/drawing/2014/main" id="{A3A3F5E9-8FFE-7E4F-B65E-969B8E97CF6B}"/>
                </a:ext>
              </a:extLst>
            </p:cNvPr>
            <p:cNvSpPr>
              <a:spLocks/>
            </p:cNvSpPr>
            <p:nvPr/>
          </p:nvSpPr>
          <p:spPr bwMode="auto">
            <a:xfrm>
              <a:off x="14898124" y="8604198"/>
              <a:ext cx="334963" cy="190500"/>
            </a:xfrm>
            <a:custGeom>
              <a:avLst/>
              <a:gdLst>
                <a:gd name="T0" fmla="*/ 53 w 121"/>
                <a:gd name="T1" fmla="*/ 67 h 69"/>
                <a:gd name="T2" fmla="*/ 68 w 121"/>
                <a:gd name="T3" fmla="*/ 67 h 69"/>
                <a:gd name="T4" fmla="*/ 117 w 121"/>
                <a:gd name="T5" fmla="*/ 39 h 69"/>
                <a:gd name="T6" fmla="*/ 117 w 121"/>
                <a:gd name="T7" fmla="*/ 30 h 69"/>
                <a:gd name="T8" fmla="*/ 69 w 121"/>
                <a:gd name="T9" fmla="*/ 2 h 69"/>
                <a:gd name="T10" fmla="*/ 53 w 121"/>
                <a:gd name="T11" fmla="*/ 2 h 69"/>
                <a:gd name="T12" fmla="*/ 5 w 121"/>
                <a:gd name="T13" fmla="*/ 30 h 69"/>
                <a:gd name="T14" fmla="*/ 5 w 121"/>
                <a:gd name="T15" fmla="*/ 39 h 69"/>
                <a:gd name="T16" fmla="*/ 53 w 121"/>
                <a:gd name="T17" fmla="*/ 6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69">
                  <a:moveTo>
                    <a:pt x="53" y="67"/>
                  </a:moveTo>
                  <a:cubicBezTo>
                    <a:pt x="57" y="69"/>
                    <a:pt x="64" y="69"/>
                    <a:pt x="68" y="67"/>
                  </a:cubicBezTo>
                  <a:cubicBezTo>
                    <a:pt x="117" y="39"/>
                    <a:pt x="117" y="39"/>
                    <a:pt x="117" y="39"/>
                  </a:cubicBezTo>
                  <a:cubicBezTo>
                    <a:pt x="121" y="36"/>
                    <a:pt x="121" y="32"/>
                    <a:pt x="117" y="30"/>
                  </a:cubicBezTo>
                  <a:cubicBezTo>
                    <a:pt x="69" y="2"/>
                    <a:pt x="69" y="2"/>
                    <a:pt x="69" y="2"/>
                  </a:cubicBezTo>
                  <a:cubicBezTo>
                    <a:pt x="64" y="0"/>
                    <a:pt x="57" y="0"/>
                    <a:pt x="53" y="2"/>
                  </a:cubicBezTo>
                  <a:cubicBezTo>
                    <a:pt x="5" y="30"/>
                    <a:pt x="5" y="30"/>
                    <a:pt x="5" y="30"/>
                  </a:cubicBezTo>
                  <a:cubicBezTo>
                    <a:pt x="0" y="33"/>
                    <a:pt x="0" y="36"/>
                    <a:pt x="5" y="39"/>
                  </a:cubicBezTo>
                  <a:lnTo>
                    <a:pt x="53" y="67"/>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6" name="Freeform 26">
              <a:extLst>
                <a:ext uri="{FF2B5EF4-FFF2-40B4-BE49-F238E27FC236}">
                  <a16:creationId xmlns:a16="http://schemas.microsoft.com/office/drawing/2014/main" id="{609E20AD-9A6E-3445-88FC-7DD8B77926FA}"/>
                </a:ext>
              </a:extLst>
            </p:cNvPr>
            <p:cNvSpPr>
              <a:spLocks/>
            </p:cNvSpPr>
            <p:nvPr/>
          </p:nvSpPr>
          <p:spPr bwMode="auto">
            <a:xfrm>
              <a:off x="15102912" y="8485135"/>
              <a:ext cx="333375" cy="193675"/>
            </a:xfrm>
            <a:custGeom>
              <a:avLst/>
              <a:gdLst>
                <a:gd name="T0" fmla="*/ 52 w 121"/>
                <a:gd name="T1" fmla="*/ 67 h 70"/>
                <a:gd name="T2" fmla="*/ 68 w 121"/>
                <a:gd name="T3" fmla="*/ 67 h 70"/>
                <a:gd name="T4" fmla="*/ 116 w 121"/>
                <a:gd name="T5" fmla="*/ 39 h 70"/>
                <a:gd name="T6" fmla="*/ 116 w 121"/>
                <a:gd name="T7" fmla="*/ 30 h 70"/>
                <a:gd name="T8" fmla="*/ 68 w 121"/>
                <a:gd name="T9" fmla="*/ 3 h 70"/>
                <a:gd name="T10" fmla="*/ 53 w 121"/>
                <a:gd name="T11" fmla="*/ 3 h 70"/>
                <a:gd name="T12" fmla="*/ 4 w 121"/>
                <a:gd name="T13" fmla="*/ 31 h 70"/>
                <a:gd name="T14" fmla="*/ 4 w 121"/>
                <a:gd name="T15" fmla="*/ 40 h 70"/>
                <a:gd name="T16" fmla="*/ 52 w 121"/>
                <a:gd name="T17" fmla="*/ 6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70">
                  <a:moveTo>
                    <a:pt x="52" y="67"/>
                  </a:moveTo>
                  <a:cubicBezTo>
                    <a:pt x="56" y="70"/>
                    <a:pt x="63" y="70"/>
                    <a:pt x="68" y="67"/>
                  </a:cubicBezTo>
                  <a:cubicBezTo>
                    <a:pt x="116" y="39"/>
                    <a:pt x="116" y="39"/>
                    <a:pt x="116" y="39"/>
                  </a:cubicBezTo>
                  <a:cubicBezTo>
                    <a:pt x="121" y="37"/>
                    <a:pt x="121" y="33"/>
                    <a:pt x="116" y="30"/>
                  </a:cubicBezTo>
                  <a:cubicBezTo>
                    <a:pt x="68" y="3"/>
                    <a:pt x="68" y="3"/>
                    <a:pt x="68" y="3"/>
                  </a:cubicBezTo>
                  <a:cubicBezTo>
                    <a:pt x="64" y="0"/>
                    <a:pt x="57" y="0"/>
                    <a:pt x="53" y="3"/>
                  </a:cubicBezTo>
                  <a:cubicBezTo>
                    <a:pt x="4" y="31"/>
                    <a:pt x="4" y="31"/>
                    <a:pt x="4" y="31"/>
                  </a:cubicBezTo>
                  <a:cubicBezTo>
                    <a:pt x="0" y="33"/>
                    <a:pt x="0" y="37"/>
                    <a:pt x="4" y="40"/>
                  </a:cubicBezTo>
                  <a:lnTo>
                    <a:pt x="52" y="67"/>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7" name="Freeform 27">
              <a:extLst>
                <a:ext uri="{FF2B5EF4-FFF2-40B4-BE49-F238E27FC236}">
                  <a16:creationId xmlns:a16="http://schemas.microsoft.com/office/drawing/2014/main" id="{EA540F6C-A191-B545-9241-D67C67E59AB4}"/>
                </a:ext>
              </a:extLst>
            </p:cNvPr>
            <p:cNvSpPr>
              <a:spLocks/>
            </p:cNvSpPr>
            <p:nvPr/>
          </p:nvSpPr>
          <p:spPr bwMode="auto">
            <a:xfrm>
              <a:off x="15304524" y="8369248"/>
              <a:ext cx="333375" cy="193675"/>
            </a:xfrm>
            <a:custGeom>
              <a:avLst/>
              <a:gdLst>
                <a:gd name="T0" fmla="*/ 53 w 121"/>
                <a:gd name="T1" fmla="*/ 67 h 70"/>
                <a:gd name="T2" fmla="*/ 68 w 121"/>
                <a:gd name="T3" fmla="*/ 67 h 70"/>
                <a:gd name="T4" fmla="*/ 117 w 121"/>
                <a:gd name="T5" fmla="*/ 39 h 70"/>
                <a:gd name="T6" fmla="*/ 117 w 121"/>
                <a:gd name="T7" fmla="*/ 30 h 70"/>
                <a:gd name="T8" fmla="*/ 68 w 121"/>
                <a:gd name="T9" fmla="*/ 2 h 70"/>
                <a:gd name="T10" fmla="*/ 53 w 121"/>
                <a:gd name="T11" fmla="*/ 2 h 70"/>
                <a:gd name="T12" fmla="*/ 4 w 121"/>
                <a:gd name="T13" fmla="*/ 30 h 70"/>
                <a:gd name="T14" fmla="*/ 4 w 121"/>
                <a:gd name="T15" fmla="*/ 39 h 70"/>
                <a:gd name="T16" fmla="*/ 53 w 121"/>
                <a:gd name="T17" fmla="*/ 6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70">
                  <a:moveTo>
                    <a:pt x="53" y="67"/>
                  </a:moveTo>
                  <a:cubicBezTo>
                    <a:pt x="57" y="70"/>
                    <a:pt x="64" y="70"/>
                    <a:pt x="68" y="67"/>
                  </a:cubicBezTo>
                  <a:cubicBezTo>
                    <a:pt x="117" y="39"/>
                    <a:pt x="117" y="39"/>
                    <a:pt x="117" y="39"/>
                  </a:cubicBezTo>
                  <a:cubicBezTo>
                    <a:pt x="121" y="37"/>
                    <a:pt x="121" y="33"/>
                    <a:pt x="117" y="30"/>
                  </a:cubicBezTo>
                  <a:cubicBezTo>
                    <a:pt x="68" y="2"/>
                    <a:pt x="68" y="2"/>
                    <a:pt x="68" y="2"/>
                  </a:cubicBezTo>
                  <a:cubicBezTo>
                    <a:pt x="64" y="0"/>
                    <a:pt x="57" y="0"/>
                    <a:pt x="53" y="2"/>
                  </a:cubicBezTo>
                  <a:cubicBezTo>
                    <a:pt x="4" y="30"/>
                    <a:pt x="4" y="30"/>
                    <a:pt x="4" y="30"/>
                  </a:cubicBezTo>
                  <a:cubicBezTo>
                    <a:pt x="0" y="33"/>
                    <a:pt x="0" y="37"/>
                    <a:pt x="4" y="39"/>
                  </a:cubicBezTo>
                  <a:lnTo>
                    <a:pt x="53" y="67"/>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8" name="Freeform 28">
              <a:extLst>
                <a:ext uri="{FF2B5EF4-FFF2-40B4-BE49-F238E27FC236}">
                  <a16:creationId xmlns:a16="http://schemas.microsoft.com/office/drawing/2014/main" id="{F285A938-AB76-8B44-B390-E9295AE41108}"/>
                </a:ext>
              </a:extLst>
            </p:cNvPr>
            <p:cNvSpPr>
              <a:spLocks/>
            </p:cNvSpPr>
            <p:nvPr/>
          </p:nvSpPr>
          <p:spPr bwMode="auto">
            <a:xfrm>
              <a:off x="15509312" y="8250185"/>
              <a:ext cx="330200" cy="193675"/>
            </a:xfrm>
            <a:custGeom>
              <a:avLst/>
              <a:gdLst>
                <a:gd name="T0" fmla="*/ 52 w 120"/>
                <a:gd name="T1" fmla="*/ 68 h 70"/>
                <a:gd name="T2" fmla="*/ 67 w 120"/>
                <a:gd name="T3" fmla="*/ 68 h 70"/>
                <a:gd name="T4" fmla="*/ 116 w 120"/>
                <a:gd name="T5" fmla="*/ 40 h 70"/>
                <a:gd name="T6" fmla="*/ 116 w 120"/>
                <a:gd name="T7" fmla="*/ 31 h 70"/>
                <a:gd name="T8" fmla="*/ 68 w 120"/>
                <a:gd name="T9" fmla="*/ 3 h 70"/>
                <a:gd name="T10" fmla="*/ 52 w 120"/>
                <a:gd name="T11" fmla="*/ 3 h 70"/>
                <a:gd name="T12" fmla="*/ 4 w 120"/>
                <a:gd name="T13" fmla="*/ 31 h 70"/>
                <a:gd name="T14" fmla="*/ 4 w 120"/>
                <a:gd name="T15" fmla="*/ 40 h 70"/>
                <a:gd name="T16" fmla="*/ 52 w 120"/>
                <a:gd name="T17" fmla="*/ 68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0" h="70">
                  <a:moveTo>
                    <a:pt x="52" y="68"/>
                  </a:moveTo>
                  <a:cubicBezTo>
                    <a:pt x="56" y="70"/>
                    <a:pt x="63" y="70"/>
                    <a:pt x="67" y="68"/>
                  </a:cubicBezTo>
                  <a:cubicBezTo>
                    <a:pt x="116" y="40"/>
                    <a:pt x="116" y="40"/>
                    <a:pt x="116" y="40"/>
                  </a:cubicBezTo>
                  <a:cubicBezTo>
                    <a:pt x="120" y="37"/>
                    <a:pt x="120" y="33"/>
                    <a:pt x="116" y="31"/>
                  </a:cubicBezTo>
                  <a:cubicBezTo>
                    <a:pt x="68" y="3"/>
                    <a:pt x="68" y="3"/>
                    <a:pt x="68" y="3"/>
                  </a:cubicBezTo>
                  <a:cubicBezTo>
                    <a:pt x="64" y="0"/>
                    <a:pt x="57" y="0"/>
                    <a:pt x="52" y="3"/>
                  </a:cubicBezTo>
                  <a:cubicBezTo>
                    <a:pt x="4" y="31"/>
                    <a:pt x="4" y="31"/>
                    <a:pt x="4" y="31"/>
                  </a:cubicBezTo>
                  <a:cubicBezTo>
                    <a:pt x="0" y="33"/>
                    <a:pt x="0" y="37"/>
                    <a:pt x="4" y="40"/>
                  </a:cubicBezTo>
                  <a:lnTo>
                    <a:pt x="52" y="68"/>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9" name="Freeform 29">
              <a:extLst>
                <a:ext uri="{FF2B5EF4-FFF2-40B4-BE49-F238E27FC236}">
                  <a16:creationId xmlns:a16="http://schemas.microsoft.com/office/drawing/2014/main" id="{E55E151B-649C-0144-BFC2-4FF1B6FCEC96}"/>
                </a:ext>
              </a:extLst>
            </p:cNvPr>
            <p:cNvSpPr>
              <a:spLocks/>
            </p:cNvSpPr>
            <p:nvPr/>
          </p:nvSpPr>
          <p:spPr bwMode="auto">
            <a:xfrm>
              <a:off x="15707749" y="8134298"/>
              <a:ext cx="333375" cy="193675"/>
            </a:xfrm>
            <a:custGeom>
              <a:avLst/>
              <a:gdLst>
                <a:gd name="T0" fmla="*/ 53 w 121"/>
                <a:gd name="T1" fmla="*/ 68 h 70"/>
                <a:gd name="T2" fmla="*/ 68 w 121"/>
                <a:gd name="T3" fmla="*/ 68 h 70"/>
                <a:gd name="T4" fmla="*/ 117 w 121"/>
                <a:gd name="T5" fmla="*/ 40 h 70"/>
                <a:gd name="T6" fmla="*/ 117 w 121"/>
                <a:gd name="T7" fmla="*/ 31 h 70"/>
                <a:gd name="T8" fmla="*/ 69 w 121"/>
                <a:gd name="T9" fmla="*/ 3 h 70"/>
                <a:gd name="T10" fmla="*/ 53 w 121"/>
                <a:gd name="T11" fmla="*/ 3 h 70"/>
                <a:gd name="T12" fmla="*/ 5 w 121"/>
                <a:gd name="T13" fmla="*/ 31 h 70"/>
                <a:gd name="T14" fmla="*/ 5 w 121"/>
                <a:gd name="T15" fmla="*/ 40 h 70"/>
                <a:gd name="T16" fmla="*/ 53 w 121"/>
                <a:gd name="T17" fmla="*/ 68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70">
                  <a:moveTo>
                    <a:pt x="53" y="68"/>
                  </a:moveTo>
                  <a:cubicBezTo>
                    <a:pt x="57" y="70"/>
                    <a:pt x="64" y="70"/>
                    <a:pt x="68" y="68"/>
                  </a:cubicBezTo>
                  <a:cubicBezTo>
                    <a:pt x="117" y="40"/>
                    <a:pt x="117" y="40"/>
                    <a:pt x="117" y="40"/>
                  </a:cubicBezTo>
                  <a:cubicBezTo>
                    <a:pt x="121" y="37"/>
                    <a:pt x="121" y="33"/>
                    <a:pt x="117" y="31"/>
                  </a:cubicBezTo>
                  <a:cubicBezTo>
                    <a:pt x="69" y="3"/>
                    <a:pt x="69" y="3"/>
                    <a:pt x="69" y="3"/>
                  </a:cubicBezTo>
                  <a:cubicBezTo>
                    <a:pt x="64" y="0"/>
                    <a:pt x="58" y="0"/>
                    <a:pt x="53" y="3"/>
                  </a:cubicBezTo>
                  <a:cubicBezTo>
                    <a:pt x="5" y="31"/>
                    <a:pt x="5" y="31"/>
                    <a:pt x="5" y="31"/>
                  </a:cubicBezTo>
                  <a:cubicBezTo>
                    <a:pt x="0" y="33"/>
                    <a:pt x="0" y="37"/>
                    <a:pt x="5" y="40"/>
                  </a:cubicBezTo>
                  <a:lnTo>
                    <a:pt x="53" y="68"/>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0" name="Freeform 30">
              <a:extLst>
                <a:ext uri="{FF2B5EF4-FFF2-40B4-BE49-F238E27FC236}">
                  <a16:creationId xmlns:a16="http://schemas.microsoft.com/office/drawing/2014/main" id="{225B9DE4-966F-8B4A-9436-F7506607B00D}"/>
                </a:ext>
              </a:extLst>
            </p:cNvPr>
            <p:cNvSpPr>
              <a:spLocks/>
            </p:cNvSpPr>
            <p:nvPr/>
          </p:nvSpPr>
          <p:spPr bwMode="auto">
            <a:xfrm>
              <a:off x="15910949" y="8018410"/>
              <a:ext cx="334963" cy="193675"/>
            </a:xfrm>
            <a:custGeom>
              <a:avLst/>
              <a:gdLst>
                <a:gd name="T0" fmla="*/ 52 w 121"/>
                <a:gd name="T1" fmla="*/ 67 h 70"/>
                <a:gd name="T2" fmla="*/ 68 w 121"/>
                <a:gd name="T3" fmla="*/ 67 h 70"/>
                <a:gd name="T4" fmla="*/ 116 w 121"/>
                <a:gd name="T5" fmla="*/ 39 h 70"/>
                <a:gd name="T6" fmla="*/ 116 w 121"/>
                <a:gd name="T7" fmla="*/ 30 h 70"/>
                <a:gd name="T8" fmla="*/ 68 w 121"/>
                <a:gd name="T9" fmla="*/ 2 h 70"/>
                <a:gd name="T10" fmla="*/ 53 w 121"/>
                <a:gd name="T11" fmla="*/ 2 h 70"/>
                <a:gd name="T12" fmla="*/ 4 w 121"/>
                <a:gd name="T13" fmla="*/ 30 h 70"/>
                <a:gd name="T14" fmla="*/ 4 w 121"/>
                <a:gd name="T15" fmla="*/ 39 h 70"/>
                <a:gd name="T16" fmla="*/ 52 w 121"/>
                <a:gd name="T17" fmla="*/ 6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70">
                  <a:moveTo>
                    <a:pt x="52" y="67"/>
                  </a:moveTo>
                  <a:cubicBezTo>
                    <a:pt x="57" y="70"/>
                    <a:pt x="63" y="70"/>
                    <a:pt x="68" y="67"/>
                  </a:cubicBezTo>
                  <a:cubicBezTo>
                    <a:pt x="116" y="39"/>
                    <a:pt x="116" y="39"/>
                    <a:pt x="116" y="39"/>
                  </a:cubicBezTo>
                  <a:cubicBezTo>
                    <a:pt x="121" y="37"/>
                    <a:pt x="121" y="33"/>
                    <a:pt x="116" y="30"/>
                  </a:cubicBezTo>
                  <a:cubicBezTo>
                    <a:pt x="68" y="2"/>
                    <a:pt x="68" y="2"/>
                    <a:pt x="68" y="2"/>
                  </a:cubicBezTo>
                  <a:cubicBezTo>
                    <a:pt x="64" y="0"/>
                    <a:pt x="57" y="0"/>
                    <a:pt x="53" y="2"/>
                  </a:cubicBezTo>
                  <a:cubicBezTo>
                    <a:pt x="4" y="30"/>
                    <a:pt x="4" y="30"/>
                    <a:pt x="4" y="30"/>
                  </a:cubicBezTo>
                  <a:cubicBezTo>
                    <a:pt x="0" y="33"/>
                    <a:pt x="0" y="37"/>
                    <a:pt x="4" y="39"/>
                  </a:cubicBezTo>
                  <a:lnTo>
                    <a:pt x="52" y="67"/>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1" name="Freeform 31">
              <a:extLst>
                <a:ext uri="{FF2B5EF4-FFF2-40B4-BE49-F238E27FC236}">
                  <a16:creationId xmlns:a16="http://schemas.microsoft.com/office/drawing/2014/main" id="{89F97001-D814-E947-92E4-44938776DE1D}"/>
                </a:ext>
              </a:extLst>
            </p:cNvPr>
            <p:cNvSpPr>
              <a:spLocks/>
            </p:cNvSpPr>
            <p:nvPr/>
          </p:nvSpPr>
          <p:spPr bwMode="auto">
            <a:xfrm>
              <a:off x="16518962" y="7667573"/>
              <a:ext cx="333375" cy="193675"/>
            </a:xfrm>
            <a:custGeom>
              <a:avLst/>
              <a:gdLst>
                <a:gd name="T0" fmla="*/ 53 w 121"/>
                <a:gd name="T1" fmla="*/ 67 h 70"/>
                <a:gd name="T2" fmla="*/ 68 w 121"/>
                <a:gd name="T3" fmla="*/ 67 h 70"/>
                <a:gd name="T4" fmla="*/ 117 w 121"/>
                <a:gd name="T5" fmla="*/ 39 h 70"/>
                <a:gd name="T6" fmla="*/ 117 w 121"/>
                <a:gd name="T7" fmla="*/ 30 h 70"/>
                <a:gd name="T8" fmla="*/ 68 w 121"/>
                <a:gd name="T9" fmla="*/ 2 h 70"/>
                <a:gd name="T10" fmla="*/ 53 w 121"/>
                <a:gd name="T11" fmla="*/ 2 h 70"/>
                <a:gd name="T12" fmla="*/ 4 w 121"/>
                <a:gd name="T13" fmla="*/ 30 h 70"/>
                <a:gd name="T14" fmla="*/ 4 w 121"/>
                <a:gd name="T15" fmla="*/ 39 h 70"/>
                <a:gd name="T16" fmla="*/ 53 w 121"/>
                <a:gd name="T17" fmla="*/ 6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70">
                  <a:moveTo>
                    <a:pt x="53" y="67"/>
                  </a:moveTo>
                  <a:cubicBezTo>
                    <a:pt x="57" y="70"/>
                    <a:pt x="64" y="70"/>
                    <a:pt x="68" y="67"/>
                  </a:cubicBezTo>
                  <a:cubicBezTo>
                    <a:pt x="117" y="39"/>
                    <a:pt x="117" y="39"/>
                    <a:pt x="117" y="39"/>
                  </a:cubicBezTo>
                  <a:cubicBezTo>
                    <a:pt x="121" y="37"/>
                    <a:pt x="121" y="33"/>
                    <a:pt x="117" y="30"/>
                  </a:cubicBezTo>
                  <a:cubicBezTo>
                    <a:pt x="68" y="2"/>
                    <a:pt x="68" y="2"/>
                    <a:pt x="68" y="2"/>
                  </a:cubicBezTo>
                  <a:cubicBezTo>
                    <a:pt x="64" y="0"/>
                    <a:pt x="57" y="0"/>
                    <a:pt x="53" y="2"/>
                  </a:cubicBezTo>
                  <a:cubicBezTo>
                    <a:pt x="4" y="30"/>
                    <a:pt x="4" y="30"/>
                    <a:pt x="4" y="30"/>
                  </a:cubicBezTo>
                  <a:cubicBezTo>
                    <a:pt x="0" y="33"/>
                    <a:pt x="0" y="37"/>
                    <a:pt x="4" y="39"/>
                  </a:cubicBezTo>
                  <a:lnTo>
                    <a:pt x="53" y="67"/>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2" name="Freeform 32">
              <a:extLst>
                <a:ext uri="{FF2B5EF4-FFF2-40B4-BE49-F238E27FC236}">
                  <a16:creationId xmlns:a16="http://schemas.microsoft.com/office/drawing/2014/main" id="{B5281947-F743-D24A-AC21-671050BF859F}"/>
                </a:ext>
              </a:extLst>
            </p:cNvPr>
            <p:cNvSpPr>
              <a:spLocks/>
            </p:cNvSpPr>
            <p:nvPr/>
          </p:nvSpPr>
          <p:spPr bwMode="auto">
            <a:xfrm>
              <a:off x="16317349" y="7783460"/>
              <a:ext cx="330200" cy="193675"/>
            </a:xfrm>
            <a:custGeom>
              <a:avLst/>
              <a:gdLst>
                <a:gd name="T0" fmla="*/ 52 w 120"/>
                <a:gd name="T1" fmla="*/ 67 h 70"/>
                <a:gd name="T2" fmla="*/ 68 w 120"/>
                <a:gd name="T3" fmla="*/ 67 h 70"/>
                <a:gd name="T4" fmla="*/ 116 w 120"/>
                <a:gd name="T5" fmla="*/ 39 h 70"/>
                <a:gd name="T6" fmla="*/ 116 w 120"/>
                <a:gd name="T7" fmla="*/ 30 h 70"/>
                <a:gd name="T8" fmla="*/ 68 w 120"/>
                <a:gd name="T9" fmla="*/ 3 h 70"/>
                <a:gd name="T10" fmla="*/ 53 w 120"/>
                <a:gd name="T11" fmla="*/ 3 h 70"/>
                <a:gd name="T12" fmla="*/ 4 w 120"/>
                <a:gd name="T13" fmla="*/ 31 h 70"/>
                <a:gd name="T14" fmla="*/ 4 w 120"/>
                <a:gd name="T15" fmla="*/ 40 h 70"/>
                <a:gd name="T16" fmla="*/ 52 w 120"/>
                <a:gd name="T17" fmla="*/ 6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0" h="70">
                  <a:moveTo>
                    <a:pt x="52" y="67"/>
                  </a:moveTo>
                  <a:cubicBezTo>
                    <a:pt x="56" y="70"/>
                    <a:pt x="63" y="70"/>
                    <a:pt x="68" y="67"/>
                  </a:cubicBezTo>
                  <a:cubicBezTo>
                    <a:pt x="116" y="39"/>
                    <a:pt x="116" y="39"/>
                    <a:pt x="116" y="39"/>
                  </a:cubicBezTo>
                  <a:cubicBezTo>
                    <a:pt x="120" y="37"/>
                    <a:pt x="120" y="33"/>
                    <a:pt x="116" y="30"/>
                  </a:cubicBezTo>
                  <a:cubicBezTo>
                    <a:pt x="68" y="3"/>
                    <a:pt x="68" y="3"/>
                    <a:pt x="68" y="3"/>
                  </a:cubicBezTo>
                  <a:cubicBezTo>
                    <a:pt x="64" y="0"/>
                    <a:pt x="57" y="0"/>
                    <a:pt x="53" y="3"/>
                  </a:cubicBezTo>
                  <a:cubicBezTo>
                    <a:pt x="4" y="31"/>
                    <a:pt x="4" y="31"/>
                    <a:pt x="4" y="31"/>
                  </a:cubicBezTo>
                  <a:cubicBezTo>
                    <a:pt x="0" y="33"/>
                    <a:pt x="0" y="37"/>
                    <a:pt x="4" y="40"/>
                  </a:cubicBezTo>
                  <a:lnTo>
                    <a:pt x="52" y="67"/>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3" name="Freeform 33">
              <a:extLst>
                <a:ext uri="{FF2B5EF4-FFF2-40B4-BE49-F238E27FC236}">
                  <a16:creationId xmlns:a16="http://schemas.microsoft.com/office/drawing/2014/main" id="{0AD50E00-A99D-C049-A1CC-205D5DA128E7}"/>
                </a:ext>
              </a:extLst>
            </p:cNvPr>
            <p:cNvSpPr>
              <a:spLocks/>
            </p:cNvSpPr>
            <p:nvPr/>
          </p:nvSpPr>
          <p:spPr bwMode="auto">
            <a:xfrm>
              <a:off x="16112562" y="7902523"/>
              <a:ext cx="334963" cy="190500"/>
            </a:xfrm>
            <a:custGeom>
              <a:avLst/>
              <a:gdLst>
                <a:gd name="T0" fmla="*/ 53 w 121"/>
                <a:gd name="T1" fmla="*/ 67 h 69"/>
                <a:gd name="T2" fmla="*/ 68 w 121"/>
                <a:gd name="T3" fmla="*/ 67 h 69"/>
                <a:gd name="T4" fmla="*/ 117 w 121"/>
                <a:gd name="T5" fmla="*/ 39 h 69"/>
                <a:gd name="T6" fmla="*/ 117 w 121"/>
                <a:gd name="T7" fmla="*/ 30 h 69"/>
                <a:gd name="T8" fmla="*/ 69 w 121"/>
                <a:gd name="T9" fmla="*/ 2 h 69"/>
                <a:gd name="T10" fmla="*/ 53 w 121"/>
                <a:gd name="T11" fmla="*/ 2 h 69"/>
                <a:gd name="T12" fmla="*/ 4 w 121"/>
                <a:gd name="T13" fmla="*/ 30 h 69"/>
                <a:gd name="T14" fmla="*/ 4 w 121"/>
                <a:gd name="T15" fmla="*/ 39 h 69"/>
                <a:gd name="T16" fmla="*/ 53 w 121"/>
                <a:gd name="T17" fmla="*/ 6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69">
                  <a:moveTo>
                    <a:pt x="53" y="67"/>
                  </a:moveTo>
                  <a:cubicBezTo>
                    <a:pt x="57" y="69"/>
                    <a:pt x="64" y="69"/>
                    <a:pt x="68" y="67"/>
                  </a:cubicBezTo>
                  <a:cubicBezTo>
                    <a:pt x="117" y="39"/>
                    <a:pt x="117" y="39"/>
                    <a:pt x="117" y="39"/>
                  </a:cubicBezTo>
                  <a:cubicBezTo>
                    <a:pt x="121" y="36"/>
                    <a:pt x="121" y="32"/>
                    <a:pt x="117" y="30"/>
                  </a:cubicBezTo>
                  <a:cubicBezTo>
                    <a:pt x="69" y="2"/>
                    <a:pt x="69" y="2"/>
                    <a:pt x="69" y="2"/>
                  </a:cubicBezTo>
                  <a:cubicBezTo>
                    <a:pt x="64" y="0"/>
                    <a:pt x="57" y="0"/>
                    <a:pt x="53" y="2"/>
                  </a:cubicBezTo>
                  <a:cubicBezTo>
                    <a:pt x="4" y="30"/>
                    <a:pt x="4" y="30"/>
                    <a:pt x="4" y="30"/>
                  </a:cubicBezTo>
                  <a:cubicBezTo>
                    <a:pt x="0" y="33"/>
                    <a:pt x="0" y="37"/>
                    <a:pt x="4" y="39"/>
                  </a:cubicBezTo>
                  <a:lnTo>
                    <a:pt x="53" y="67"/>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4" name="Freeform 34">
              <a:extLst>
                <a:ext uri="{FF2B5EF4-FFF2-40B4-BE49-F238E27FC236}">
                  <a16:creationId xmlns:a16="http://schemas.microsoft.com/office/drawing/2014/main" id="{2BE8F567-6EAB-3A40-8CD0-7B4BAA019522}"/>
                </a:ext>
              </a:extLst>
            </p:cNvPr>
            <p:cNvSpPr>
              <a:spLocks/>
            </p:cNvSpPr>
            <p:nvPr/>
          </p:nvSpPr>
          <p:spPr bwMode="auto">
            <a:xfrm>
              <a:off x="14396474" y="8664523"/>
              <a:ext cx="331788" cy="193675"/>
            </a:xfrm>
            <a:custGeom>
              <a:avLst/>
              <a:gdLst>
                <a:gd name="T0" fmla="*/ 52 w 120"/>
                <a:gd name="T1" fmla="*/ 68 h 70"/>
                <a:gd name="T2" fmla="*/ 67 w 120"/>
                <a:gd name="T3" fmla="*/ 68 h 70"/>
                <a:gd name="T4" fmla="*/ 116 w 120"/>
                <a:gd name="T5" fmla="*/ 40 h 70"/>
                <a:gd name="T6" fmla="*/ 116 w 120"/>
                <a:gd name="T7" fmla="*/ 31 h 70"/>
                <a:gd name="T8" fmla="*/ 68 w 120"/>
                <a:gd name="T9" fmla="*/ 3 h 70"/>
                <a:gd name="T10" fmla="*/ 52 w 120"/>
                <a:gd name="T11" fmla="*/ 3 h 70"/>
                <a:gd name="T12" fmla="*/ 4 w 120"/>
                <a:gd name="T13" fmla="*/ 31 h 70"/>
                <a:gd name="T14" fmla="*/ 4 w 120"/>
                <a:gd name="T15" fmla="*/ 40 h 70"/>
                <a:gd name="T16" fmla="*/ 52 w 120"/>
                <a:gd name="T17" fmla="*/ 68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0" h="70">
                  <a:moveTo>
                    <a:pt x="52" y="68"/>
                  </a:moveTo>
                  <a:cubicBezTo>
                    <a:pt x="56" y="70"/>
                    <a:pt x="63" y="70"/>
                    <a:pt x="67" y="68"/>
                  </a:cubicBezTo>
                  <a:cubicBezTo>
                    <a:pt x="116" y="40"/>
                    <a:pt x="116" y="40"/>
                    <a:pt x="116" y="40"/>
                  </a:cubicBezTo>
                  <a:cubicBezTo>
                    <a:pt x="120" y="37"/>
                    <a:pt x="120" y="33"/>
                    <a:pt x="116" y="31"/>
                  </a:cubicBezTo>
                  <a:cubicBezTo>
                    <a:pt x="68" y="3"/>
                    <a:pt x="68" y="3"/>
                    <a:pt x="68" y="3"/>
                  </a:cubicBezTo>
                  <a:cubicBezTo>
                    <a:pt x="64" y="0"/>
                    <a:pt x="57" y="0"/>
                    <a:pt x="52" y="3"/>
                  </a:cubicBezTo>
                  <a:cubicBezTo>
                    <a:pt x="4" y="31"/>
                    <a:pt x="4" y="31"/>
                    <a:pt x="4" y="31"/>
                  </a:cubicBezTo>
                  <a:cubicBezTo>
                    <a:pt x="0" y="33"/>
                    <a:pt x="0" y="37"/>
                    <a:pt x="4" y="40"/>
                  </a:cubicBezTo>
                  <a:lnTo>
                    <a:pt x="52" y="68"/>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5" name="Freeform 35">
              <a:extLst>
                <a:ext uri="{FF2B5EF4-FFF2-40B4-BE49-F238E27FC236}">
                  <a16:creationId xmlns:a16="http://schemas.microsoft.com/office/drawing/2014/main" id="{5374F41E-E6D2-B045-A025-1F9B181A8358}"/>
                </a:ext>
              </a:extLst>
            </p:cNvPr>
            <p:cNvSpPr>
              <a:spLocks/>
            </p:cNvSpPr>
            <p:nvPr/>
          </p:nvSpPr>
          <p:spPr bwMode="auto">
            <a:xfrm>
              <a:off x="14598087" y="8548635"/>
              <a:ext cx="333375" cy="193675"/>
            </a:xfrm>
            <a:custGeom>
              <a:avLst/>
              <a:gdLst>
                <a:gd name="T0" fmla="*/ 52 w 121"/>
                <a:gd name="T1" fmla="*/ 67 h 70"/>
                <a:gd name="T2" fmla="*/ 68 w 121"/>
                <a:gd name="T3" fmla="*/ 67 h 70"/>
                <a:gd name="T4" fmla="*/ 117 w 121"/>
                <a:gd name="T5" fmla="*/ 39 h 70"/>
                <a:gd name="T6" fmla="*/ 117 w 121"/>
                <a:gd name="T7" fmla="*/ 30 h 70"/>
                <a:gd name="T8" fmla="*/ 68 w 121"/>
                <a:gd name="T9" fmla="*/ 2 h 70"/>
                <a:gd name="T10" fmla="*/ 53 w 121"/>
                <a:gd name="T11" fmla="*/ 2 h 70"/>
                <a:gd name="T12" fmla="*/ 4 w 121"/>
                <a:gd name="T13" fmla="*/ 30 h 70"/>
                <a:gd name="T14" fmla="*/ 4 w 121"/>
                <a:gd name="T15" fmla="*/ 39 h 70"/>
                <a:gd name="T16" fmla="*/ 52 w 121"/>
                <a:gd name="T17" fmla="*/ 6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70">
                  <a:moveTo>
                    <a:pt x="52" y="67"/>
                  </a:moveTo>
                  <a:cubicBezTo>
                    <a:pt x="57" y="70"/>
                    <a:pt x="64" y="70"/>
                    <a:pt x="68" y="67"/>
                  </a:cubicBezTo>
                  <a:cubicBezTo>
                    <a:pt x="117" y="39"/>
                    <a:pt x="117" y="39"/>
                    <a:pt x="117" y="39"/>
                  </a:cubicBezTo>
                  <a:cubicBezTo>
                    <a:pt x="121" y="37"/>
                    <a:pt x="121" y="33"/>
                    <a:pt x="117" y="30"/>
                  </a:cubicBezTo>
                  <a:cubicBezTo>
                    <a:pt x="68" y="2"/>
                    <a:pt x="68" y="2"/>
                    <a:pt x="68" y="2"/>
                  </a:cubicBezTo>
                  <a:cubicBezTo>
                    <a:pt x="64" y="0"/>
                    <a:pt x="57" y="0"/>
                    <a:pt x="53" y="2"/>
                  </a:cubicBezTo>
                  <a:cubicBezTo>
                    <a:pt x="4" y="30"/>
                    <a:pt x="4" y="30"/>
                    <a:pt x="4" y="30"/>
                  </a:cubicBezTo>
                  <a:cubicBezTo>
                    <a:pt x="0" y="33"/>
                    <a:pt x="0" y="37"/>
                    <a:pt x="4" y="39"/>
                  </a:cubicBezTo>
                  <a:lnTo>
                    <a:pt x="52" y="67"/>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6" name="Freeform 36">
              <a:extLst>
                <a:ext uri="{FF2B5EF4-FFF2-40B4-BE49-F238E27FC236}">
                  <a16:creationId xmlns:a16="http://schemas.microsoft.com/office/drawing/2014/main" id="{1AB711CE-1789-7E4B-8DE7-1950D2CB445B}"/>
                </a:ext>
              </a:extLst>
            </p:cNvPr>
            <p:cNvSpPr>
              <a:spLocks/>
            </p:cNvSpPr>
            <p:nvPr/>
          </p:nvSpPr>
          <p:spPr bwMode="auto">
            <a:xfrm>
              <a:off x="14799699" y="8432748"/>
              <a:ext cx="333375" cy="190500"/>
            </a:xfrm>
            <a:custGeom>
              <a:avLst/>
              <a:gdLst>
                <a:gd name="T0" fmla="*/ 53 w 121"/>
                <a:gd name="T1" fmla="*/ 67 h 69"/>
                <a:gd name="T2" fmla="*/ 68 w 121"/>
                <a:gd name="T3" fmla="*/ 67 h 69"/>
                <a:gd name="T4" fmla="*/ 117 w 121"/>
                <a:gd name="T5" fmla="*/ 39 h 69"/>
                <a:gd name="T6" fmla="*/ 117 w 121"/>
                <a:gd name="T7" fmla="*/ 30 h 69"/>
                <a:gd name="T8" fmla="*/ 69 w 121"/>
                <a:gd name="T9" fmla="*/ 2 h 69"/>
                <a:gd name="T10" fmla="*/ 53 w 121"/>
                <a:gd name="T11" fmla="*/ 2 h 69"/>
                <a:gd name="T12" fmla="*/ 5 w 121"/>
                <a:gd name="T13" fmla="*/ 30 h 69"/>
                <a:gd name="T14" fmla="*/ 5 w 121"/>
                <a:gd name="T15" fmla="*/ 39 h 69"/>
                <a:gd name="T16" fmla="*/ 53 w 121"/>
                <a:gd name="T17" fmla="*/ 6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69">
                  <a:moveTo>
                    <a:pt x="53" y="67"/>
                  </a:moveTo>
                  <a:cubicBezTo>
                    <a:pt x="57" y="69"/>
                    <a:pt x="64" y="69"/>
                    <a:pt x="68" y="67"/>
                  </a:cubicBezTo>
                  <a:cubicBezTo>
                    <a:pt x="117" y="39"/>
                    <a:pt x="117" y="39"/>
                    <a:pt x="117" y="39"/>
                  </a:cubicBezTo>
                  <a:cubicBezTo>
                    <a:pt x="121" y="36"/>
                    <a:pt x="121" y="32"/>
                    <a:pt x="117" y="30"/>
                  </a:cubicBezTo>
                  <a:cubicBezTo>
                    <a:pt x="69" y="2"/>
                    <a:pt x="69" y="2"/>
                    <a:pt x="69" y="2"/>
                  </a:cubicBezTo>
                  <a:cubicBezTo>
                    <a:pt x="64" y="0"/>
                    <a:pt x="58" y="0"/>
                    <a:pt x="53" y="2"/>
                  </a:cubicBezTo>
                  <a:cubicBezTo>
                    <a:pt x="5" y="30"/>
                    <a:pt x="5" y="30"/>
                    <a:pt x="5" y="30"/>
                  </a:cubicBezTo>
                  <a:cubicBezTo>
                    <a:pt x="0" y="33"/>
                    <a:pt x="0" y="37"/>
                    <a:pt x="5" y="39"/>
                  </a:cubicBezTo>
                  <a:lnTo>
                    <a:pt x="53" y="67"/>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7" name="Freeform 37">
              <a:extLst>
                <a:ext uri="{FF2B5EF4-FFF2-40B4-BE49-F238E27FC236}">
                  <a16:creationId xmlns:a16="http://schemas.microsoft.com/office/drawing/2014/main" id="{6CEF63FA-CBAC-4544-84F7-9E1D7B858FE3}"/>
                </a:ext>
              </a:extLst>
            </p:cNvPr>
            <p:cNvSpPr>
              <a:spLocks/>
            </p:cNvSpPr>
            <p:nvPr/>
          </p:nvSpPr>
          <p:spPr bwMode="auto">
            <a:xfrm>
              <a:off x="15004487" y="8313685"/>
              <a:ext cx="333375" cy="193675"/>
            </a:xfrm>
            <a:custGeom>
              <a:avLst/>
              <a:gdLst>
                <a:gd name="T0" fmla="*/ 52 w 121"/>
                <a:gd name="T1" fmla="*/ 67 h 70"/>
                <a:gd name="T2" fmla="*/ 68 w 121"/>
                <a:gd name="T3" fmla="*/ 67 h 70"/>
                <a:gd name="T4" fmla="*/ 116 w 121"/>
                <a:gd name="T5" fmla="*/ 39 h 70"/>
                <a:gd name="T6" fmla="*/ 116 w 121"/>
                <a:gd name="T7" fmla="*/ 31 h 70"/>
                <a:gd name="T8" fmla="*/ 68 w 121"/>
                <a:gd name="T9" fmla="*/ 3 h 70"/>
                <a:gd name="T10" fmla="*/ 53 w 121"/>
                <a:gd name="T11" fmla="*/ 3 h 70"/>
                <a:gd name="T12" fmla="*/ 4 w 121"/>
                <a:gd name="T13" fmla="*/ 31 h 70"/>
                <a:gd name="T14" fmla="*/ 4 w 121"/>
                <a:gd name="T15" fmla="*/ 40 h 70"/>
                <a:gd name="T16" fmla="*/ 52 w 121"/>
                <a:gd name="T17" fmla="*/ 6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70">
                  <a:moveTo>
                    <a:pt x="52" y="67"/>
                  </a:moveTo>
                  <a:cubicBezTo>
                    <a:pt x="57" y="70"/>
                    <a:pt x="63" y="70"/>
                    <a:pt x="68" y="67"/>
                  </a:cubicBezTo>
                  <a:cubicBezTo>
                    <a:pt x="116" y="39"/>
                    <a:pt x="116" y="39"/>
                    <a:pt x="116" y="39"/>
                  </a:cubicBezTo>
                  <a:cubicBezTo>
                    <a:pt x="121" y="37"/>
                    <a:pt x="121" y="33"/>
                    <a:pt x="116" y="31"/>
                  </a:cubicBezTo>
                  <a:cubicBezTo>
                    <a:pt x="68" y="3"/>
                    <a:pt x="68" y="3"/>
                    <a:pt x="68" y="3"/>
                  </a:cubicBezTo>
                  <a:cubicBezTo>
                    <a:pt x="64" y="0"/>
                    <a:pt x="57" y="0"/>
                    <a:pt x="53" y="3"/>
                  </a:cubicBezTo>
                  <a:cubicBezTo>
                    <a:pt x="4" y="31"/>
                    <a:pt x="4" y="31"/>
                    <a:pt x="4" y="31"/>
                  </a:cubicBezTo>
                  <a:cubicBezTo>
                    <a:pt x="0" y="33"/>
                    <a:pt x="0" y="37"/>
                    <a:pt x="4" y="40"/>
                  </a:cubicBezTo>
                  <a:lnTo>
                    <a:pt x="52" y="67"/>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8" name="Freeform 38">
              <a:extLst>
                <a:ext uri="{FF2B5EF4-FFF2-40B4-BE49-F238E27FC236}">
                  <a16:creationId xmlns:a16="http://schemas.microsoft.com/office/drawing/2014/main" id="{2C01B2DD-EABD-2B40-B30E-A699D0FCC9D2}"/>
                </a:ext>
              </a:extLst>
            </p:cNvPr>
            <p:cNvSpPr>
              <a:spLocks/>
            </p:cNvSpPr>
            <p:nvPr/>
          </p:nvSpPr>
          <p:spPr bwMode="auto">
            <a:xfrm>
              <a:off x="15204512" y="8197798"/>
              <a:ext cx="334963" cy="193675"/>
            </a:xfrm>
            <a:custGeom>
              <a:avLst/>
              <a:gdLst>
                <a:gd name="T0" fmla="*/ 53 w 121"/>
                <a:gd name="T1" fmla="*/ 67 h 70"/>
                <a:gd name="T2" fmla="*/ 68 w 121"/>
                <a:gd name="T3" fmla="*/ 67 h 70"/>
                <a:gd name="T4" fmla="*/ 117 w 121"/>
                <a:gd name="T5" fmla="*/ 39 h 70"/>
                <a:gd name="T6" fmla="*/ 117 w 121"/>
                <a:gd name="T7" fmla="*/ 30 h 70"/>
                <a:gd name="T8" fmla="*/ 68 w 121"/>
                <a:gd name="T9" fmla="*/ 2 h 70"/>
                <a:gd name="T10" fmla="*/ 53 w 121"/>
                <a:gd name="T11" fmla="*/ 2 h 70"/>
                <a:gd name="T12" fmla="*/ 4 w 121"/>
                <a:gd name="T13" fmla="*/ 30 h 70"/>
                <a:gd name="T14" fmla="*/ 4 w 121"/>
                <a:gd name="T15" fmla="*/ 39 h 70"/>
                <a:gd name="T16" fmla="*/ 53 w 121"/>
                <a:gd name="T17" fmla="*/ 6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70">
                  <a:moveTo>
                    <a:pt x="53" y="67"/>
                  </a:moveTo>
                  <a:cubicBezTo>
                    <a:pt x="57" y="70"/>
                    <a:pt x="64" y="70"/>
                    <a:pt x="68" y="67"/>
                  </a:cubicBezTo>
                  <a:cubicBezTo>
                    <a:pt x="117" y="39"/>
                    <a:pt x="117" y="39"/>
                    <a:pt x="117" y="39"/>
                  </a:cubicBezTo>
                  <a:cubicBezTo>
                    <a:pt x="121" y="37"/>
                    <a:pt x="121" y="33"/>
                    <a:pt x="117" y="30"/>
                  </a:cubicBezTo>
                  <a:cubicBezTo>
                    <a:pt x="68" y="2"/>
                    <a:pt x="68" y="2"/>
                    <a:pt x="68" y="2"/>
                  </a:cubicBezTo>
                  <a:cubicBezTo>
                    <a:pt x="64" y="0"/>
                    <a:pt x="57" y="0"/>
                    <a:pt x="53" y="2"/>
                  </a:cubicBezTo>
                  <a:cubicBezTo>
                    <a:pt x="4" y="30"/>
                    <a:pt x="4" y="30"/>
                    <a:pt x="4" y="30"/>
                  </a:cubicBezTo>
                  <a:cubicBezTo>
                    <a:pt x="0" y="33"/>
                    <a:pt x="0" y="37"/>
                    <a:pt x="4" y="39"/>
                  </a:cubicBezTo>
                  <a:lnTo>
                    <a:pt x="53" y="67"/>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9" name="Freeform 39">
              <a:extLst>
                <a:ext uri="{FF2B5EF4-FFF2-40B4-BE49-F238E27FC236}">
                  <a16:creationId xmlns:a16="http://schemas.microsoft.com/office/drawing/2014/main" id="{59B9939D-5930-494F-9EFA-4083E3B980AD}"/>
                </a:ext>
              </a:extLst>
            </p:cNvPr>
            <p:cNvSpPr>
              <a:spLocks/>
            </p:cNvSpPr>
            <p:nvPr/>
          </p:nvSpPr>
          <p:spPr bwMode="auto">
            <a:xfrm>
              <a:off x="15406124" y="8081910"/>
              <a:ext cx="334963" cy="190500"/>
            </a:xfrm>
            <a:custGeom>
              <a:avLst/>
              <a:gdLst>
                <a:gd name="T0" fmla="*/ 53 w 121"/>
                <a:gd name="T1" fmla="*/ 67 h 69"/>
                <a:gd name="T2" fmla="*/ 68 w 121"/>
                <a:gd name="T3" fmla="*/ 67 h 69"/>
                <a:gd name="T4" fmla="*/ 117 w 121"/>
                <a:gd name="T5" fmla="*/ 39 h 69"/>
                <a:gd name="T6" fmla="*/ 117 w 121"/>
                <a:gd name="T7" fmla="*/ 30 h 69"/>
                <a:gd name="T8" fmla="*/ 68 w 121"/>
                <a:gd name="T9" fmla="*/ 2 h 69"/>
                <a:gd name="T10" fmla="*/ 53 w 121"/>
                <a:gd name="T11" fmla="*/ 2 h 69"/>
                <a:gd name="T12" fmla="*/ 4 w 121"/>
                <a:gd name="T13" fmla="*/ 30 h 69"/>
                <a:gd name="T14" fmla="*/ 4 w 121"/>
                <a:gd name="T15" fmla="*/ 39 h 69"/>
                <a:gd name="T16" fmla="*/ 53 w 121"/>
                <a:gd name="T17" fmla="*/ 6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69">
                  <a:moveTo>
                    <a:pt x="53" y="67"/>
                  </a:moveTo>
                  <a:cubicBezTo>
                    <a:pt x="57" y="69"/>
                    <a:pt x="64" y="69"/>
                    <a:pt x="68" y="67"/>
                  </a:cubicBezTo>
                  <a:cubicBezTo>
                    <a:pt x="117" y="39"/>
                    <a:pt x="117" y="39"/>
                    <a:pt x="117" y="39"/>
                  </a:cubicBezTo>
                  <a:cubicBezTo>
                    <a:pt x="121" y="36"/>
                    <a:pt x="121" y="33"/>
                    <a:pt x="117" y="30"/>
                  </a:cubicBezTo>
                  <a:cubicBezTo>
                    <a:pt x="68" y="2"/>
                    <a:pt x="68" y="2"/>
                    <a:pt x="68" y="2"/>
                  </a:cubicBezTo>
                  <a:cubicBezTo>
                    <a:pt x="64" y="0"/>
                    <a:pt x="57" y="0"/>
                    <a:pt x="53" y="2"/>
                  </a:cubicBezTo>
                  <a:cubicBezTo>
                    <a:pt x="4" y="30"/>
                    <a:pt x="4" y="30"/>
                    <a:pt x="4" y="30"/>
                  </a:cubicBezTo>
                  <a:cubicBezTo>
                    <a:pt x="0" y="33"/>
                    <a:pt x="0" y="37"/>
                    <a:pt x="4" y="39"/>
                  </a:cubicBezTo>
                  <a:lnTo>
                    <a:pt x="53" y="67"/>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0" name="Freeform 40">
              <a:extLst>
                <a:ext uri="{FF2B5EF4-FFF2-40B4-BE49-F238E27FC236}">
                  <a16:creationId xmlns:a16="http://schemas.microsoft.com/office/drawing/2014/main" id="{B08BABF9-F751-7048-BDC2-B42B909187AA}"/>
                </a:ext>
              </a:extLst>
            </p:cNvPr>
            <p:cNvSpPr>
              <a:spLocks/>
            </p:cNvSpPr>
            <p:nvPr/>
          </p:nvSpPr>
          <p:spPr bwMode="auto">
            <a:xfrm>
              <a:off x="15607737" y="7962848"/>
              <a:ext cx="334963" cy="193675"/>
            </a:xfrm>
            <a:custGeom>
              <a:avLst/>
              <a:gdLst>
                <a:gd name="T0" fmla="*/ 53 w 121"/>
                <a:gd name="T1" fmla="*/ 68 h 70"/>
                <a:gd name="T2" fmla="*/ 68 w 121"/>
                <a:gd name="T3" fmla="*/ 68 h 70"/>
                <a:gd name="T4" fmla="*/ 117 w 121"/>
                <a:gd name="T5" fmla="*/ 40 h 70"/>
                <a:gd name="T6" fmla="*/ 117 w 121"/>
                <a:gd name="T7" fmla="*/ 31 h 70"/>
                <a:gd name="T8" fmla="*/ 69 w 121"/>
                <a:gd name="T9" fmla="*/ 3 h 70"/>
                <a:gd name="T10" fmla="*/ 53 w 121"/>
                <a:gd name="T11" fmla="*/ 3 h 70"/>
                <a:gd name="T12" fmla="*/ 5 w 121"/>
                <a:gd name="T13" fmla="*/ 31 h 70"/>
                <a:gd name="T14" fmla="*/ 5 w 121"/>
                <a:gd name="T15" fmla="*/ 40 h 70"/>
                <a:gd name="T16" fmla="*/ 53 w 121"/>
                <a:gd name="T17" fmla="*/ 68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70">
                  <a:moveTo>
                    <a:pt x="53" y="68"/>
                  </a:moveTo>
                  <a:cubicBezTo>
                    <a:pt x="57" y="70"/>
                    <a:pt x="64" y="70"/>
                    <a:pt x="68" y="68"/>
                  </a:cubicBezTo>
                  <a:cubicBezTo>
                    <a:pt x="117" y="40"/>
                    <a:pt x="117" y="40"/>
                    <a:pt x="117" y="40"/>
                  </a:cubicBezTo>
                  <a:cubicBezTo>
                    <a:pt x="121" y="37"/>
                    <a:pt x="121" y="33"/>
                    <a:pt x="117" y="31"/>
                  </a:cubicBezTo>
                  <a:cubicBezTo>
                    <a:pt x="69" y="3"/>
                    <a:pt x="69" y="3"/>
                    <a:pt x="69" y="3"/>
                  </a:cubicBezTo>
                  <a:cubicBezTo>
                    <a:pt x="65" y="0"/>
                    <a:pt x="58" y="0"/>
                    <a:pt x="53" y="3"/>
                  </a:cubicBezTo>
                  <a:cubicBezTo>
                    <a:pt x="5" y="31"/>
                    <a:pt x="5" y="31"/>
                    <a:pt x="5" y="31"/>
                  </a:cubicBezTo>
                  <a:cubicBezTo>
                    <a:pt x="0" y="33"/>
                    <a:pt x="0" y="37"/>
                    <a:pt x="5" y="40"/>
                  </a:cubicBezTo>
                  <a:lnTo>
                    <a:pt x="53" y="68"/>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1" name="Freeform 41">
              <a:extLst>
                <a:ext uri="{FF2B5EF4-FFF2-40B4-BE49-F238E27FC236}">
                  <a16:creationId xmlns:a16="http://schemas.microsoft.com/office/drawing/2014/main" id="{1BB769EF-408A-FC40-85C1-74EDE62AFBB9}"/>
                </a:ext>
              </a:extLst>
            </p:cNvPr>
            <p:cNvSpPr>
              <a:spLocks/>
            </p:cNvSpPr>
            <p:nvPr/>
          </p:nvSpPr>
          <p:spPr bwMode="auto">
            <a:xfrm>
              <a:off x="15812524" y="7846960"/>
              <a:ext cx="333375" cy="193675"/>
            </a:xfrm>
            <a:custGeom>
              <a:avLst/>
              <a:gdLst>
                <a:gd name="T0" fmla="*/ 52 w 121"/>
                <a:gd name="T1" fmla="*/ 67 h 70"/>
                <a:gd name="T2" fmla="*/ 68 w 121"/>
                <a:gd name="T3" fmla="*/ 67 h 70"/>
                <a:gd name="T4" fmla="*/ 116 w 121"/>
                <a:gd name="T5" fmla="*/ 39 h 70"/>
                <a:gd name="T6" fmla="*/ 116 w 121"/>
                <a:gd name="T7" fmla="*/ 30 h 70"/>
                <a:gd name="T8" fmla="*/ 68 w 121"/>
                <a:gd name="T9" fmla="*/ 2 h 70"/>
                <a:gd name="T10" fmla="*/ 53 w 121"/>
                <a:gd name="T11" fmla="*/ 2 h 70"/>
                <a:gd name="T12" fmla="*/ 4 w 121"/>
                <a:gd name="T13" fmla="*/ 31 h 70"/>
                <a:gd name="T14" fmla="*/ 4 w 121"/>
                <a:gd name="T15" fmla="*/ 39 h 70"/>
                <a:gd name="T16" fmla="*/ 52 w 121"/>
                <a:gd name="T17" fmla="*/ 6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70">
                  <a:moveTo>
                    <a:pt x="52" y="67"/>
                  </a:moveTo>
                  <a:cubicBezTo>
                    <a:pt x="57" y="70"/>
                    <a:pt x="64" y="70"/>
                    <a:pt x="68" y="67"/>
                  </a:cubicBezTo>
                  <a:cubicBezTo>
                    <a:pt x="116" y="39"/>
                    <a:pt x="116" y="39"/>
                    <a:pt x="116" y="39"/>
                  </a:cubicBezTo>
                  <a:cubicBezTo>
                    <a:pt x="121" y="37"/>
                    <a:pt x="121" y="33"/>
                    <a:pt x="116" y="30"/>
                  </a:cubicBezTo>
                  <a:cubicBezTo>
                    <a:pt x="68" y="2"/>
                    <a:pt x="68" y="2"/>
                    <a:pt x="68" y="2"/>
                  </a:cubicBezTo>
                  <a:cubicBezTo>
                    <a:pt x="64" y="0"/>
                    <a:pt x="57" y="0"/>
                    <a:pt x="53" y="2"/>
                  </a:cubicBezTo>
                  <a:cubicBezTo>
                    <a:pt x="4" y="31"/>
                    <a:pt x="4" y="31"/>
                    <a:pt x="4" y="31"/>
                  </a:cubicBezTo>
                  <a:cubicBezTo>
                    <a:pt x="0" y="33"/>
                    <a:pt x="0" y="37"/>
                    <a:pt x="4" y="39"/>
                  </a:cubicBezTo>
                  <a:lnTo>
                    <a:pt x="52" y="67"/>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2" name="Freeform 42">
              <a:extLst>
                <a:ext uri="{FF2B5EF4-FFF2-40B4-BE49-F238E27FC236}">
                  <a16:creationId xmlns:a16="http://schemas.microsoft.com/office/drawing/2014/main" id="{AB147752-B27E-B143-92A0-7B2CA4A46EAA}"/>
                </a:ext>
              </a:extLst>
            </p:cNvPr>
            <p:cNvSpPr>
              <a:spLocks/>
            </p:cNvSpPr>
            <p:nvPr/>
          </p:nvSpPr>
          <p:spPr bwMode="auto">
            <a:xfrm>
              <a:off x="16014137" y="7731073"/>
              <a:ext cx="333375" cy="190500"/>
            </a:xfrm>
            <a:custGeom>
              <a:avLst/>
              <a:gdLst>
                <a:gd name="T0" fmla="*/ 53 w 121"/>
                <a:gd name="T1" fmla="*/ 67 h 69"/>
                <a:gd name="T2" fmla="*/ 68 w 121"/>
                <a:gd name="T3" fmla="*/ 67 h 69"/>
                <a:gd name="T4" fmla="*/ 117 w 121"/>
                <a:gd name="T5" fmla="*/ 39 h 69"/>
                <a:gd name="T6" fmla="*/ 117 w 121"/>
                <a:gd name="T7" fmla="*/ 30 h 69"/>
                <a:gd name="T8" fmla="*/ 69 w 121"/>
                <a:gd name="T9" fmla="*/ 2 h 69"/>
                <a:gd name="T10" fmla="*/ 53 w 121"/>
                <a:gd name="T11" fmla="*/ 2 h 69"/>
                <a:gd name="T12" fmla="*/ 5 w 121"/>
                <a:gd name="T13" fmla="*/ 30 h 69"/>
                <a:gd name="T14" fmla="*/ 5 w 121"/>
                <a:gd name="T15" fmla="*/ 39 h 69"/>
                <a:gd name="T16" fmla="*/ 53 w 121"/>
                <a:gd name="T17" fmla="*/ 6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69">
                  <a:moveTo>
                    <a:pt x="53" y="67"/>
                  </a:moveTo>
                  <a:cubicBezTo>
                    <a:pt x="57" y="69"/>
                    <a:pt x="64" y="69"/>
                    <a:pt x="68" y="67"/>
                  </a:cubicBezTo>
                  <a:cubicBezTo>
                    <a:pt x="117" y="39"/>
                    <a:pt x="117" y="39"/>
                    <a:pt x="117" y="39"/>
                  </a:cubicBezTo>
                  <a:cubicBezTo>
                    <a:pt x="121" y="36"/>
                    <a:pt x="121" y="32"/>
                    <a:pt x="117" y="30"/>
                  </a:cubicBezTo>
                  <a:cubicBezTo>
                    <a:pt x="69" y="2"/>
                    <a:pt x="69" y="2"/>
                    <a:pt x="69" y="2"/>
                  </a:cubicBezTo>
                  <a:cubicBezTo>
                    <a:pt x="64" y="0"/>
                    <a:pt x="57" y="0"/>
                    <a:pt x="53" y="2"/>
                  </a:cubicBezTo>
                  <a:cubicBezTo>
                    <a:pt x="5" y="30"/>
                    <a:pt x="5" y="30"/>
                    <a:pt x="5" y="30"/>
                  </a:cubicBezTo>
                  <a:cubicBezTo>
                    <a:pt x="0" y="33"/>
                    <a:pt x="0" y="37"/>
                    <a:pt x="5" y="39"/>
                  </a:cubicBezTo>
                  <a:lnTo>
                    <a:pt x="53" y="67"/>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3" name="Freeform 43">
              <a:extLst>
                <a:ext uri="{FF2B5EF4-FFF2-40B4-BE49-F238E27FC236}">
                  <a16:creationId xmlns:a16="http://schemas.microsoft.com/office/drawing/2014/main" id="{545E69CD-F469-5C4C-9C16-FB0DB65D43AF}"/>
                </a:ext>
              </a:extLst>
            </p:cNvPr>
            <p:cNvSpPr>
              <a:spLocks/>
            </p:cNvSpPr>
            <p:nvPr/>
          </p:nvSpPr>
          <p:spPr bwMode="auto">
            <a:xfrm>
              <a:off x="16217337" y="7612010"/>
              <a:ext cx="331788" cy="193675"/>
            </a:xfrm>
            <a:custGeom>
              <a:avLst/>
              <a:gdLst>
                <a:gd name="T0" fmla="*/ 52 w 120"/>
                <a:gd name="T1" fmla="*/ 68 h 70"/>
                <a:gd name="T2" fmla="*/ 68 w 120"/>
                <a:gd name="T3" fmla="*/ 68 h 70"/>
                <a:gd name="T4" fmla="*/ 116 w 120"/>
                <a:gd name="T5" fmla="*/ 39 h 70"/>
                <a:gd name="T6" fmla="*/ 116 w 120"/>
                <a:gd name="T7" fmla="*/ 31 h 70"/>
                <a:gd name="T8" fmla="*/ 68 w 120"/>
                <a:gd name="T9" fmla="*/ 3 h 70"/>
                <a:gd name="T10" fmla="*/ 53 w 120"/>
                <a:gd name="T11" fmla="*/ 3 h 70"/>
                <a:gd name="T12" fmla="*/ 4 w 120"/>
                <a:gd name="T13" fmla="*/ 31 h 70"/>
                <a:gd name="T14" fmla="*/ 4 w 120"/>
                <a:gd name="T15" fmla="*/ 40 h 70"/>
                <a:gd name="T16" fmla="*/ 52 w 120"/>
                <a:gd name="T17" fmla="*/ 68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0" h="70">
                  <a:moveTo>
                    <a:pt x="52" y="68"/>
                  </a:moveTo>
                  <a:cubicBezTo>
                    <a:pt x="56" y="70"/>
                    <a:pt x="63" y="70"/>
                    <a:pt x="68" y="68"/>
                  </a:cubicBezTo>
                  <a:cubicBezTo>
                    <a:pt x="116" y="39"/>
                    <a:pt x="116" y="39"/>
                    <a:pt x="116" y="39"/>
                  </a:cubicBezTo>
                  <a:cubicBezTo>
                    <a:pt x="120" y="37"/>
                    <a:pt x="120" y="33"/>
                    <a:pt x="116" y="31"/>
                  </a:cubicBezTo>
                  <a:cubicBezTo>
                    <a:pt x="68" y="3"/>
                    <a:pt x="68" y="3"/>
                    <a:pt x="68" y="3"/>
                  </a:cubicBezTo>
                  <a:cubicBezTo>
                    <a:pt x="64" y="0"/>
                    <a:pt x="57" y="0"/>
                    <a:pt x="53" y="3"/>
                  </a:cubicBezTo>
                  <a:cubicBezTo>
                    <a:pt x="4" y="31"/>
                    <a:pt x="4" y="31"/>
                    <a:pt x="4" y="31"/>
                  </a:cubicBezTo>
                  <a:cubicBezTo>
                    <a:pt x="0" y="33"/>
                    <a:pt x="0" y="37"/>
                    <a:pt x="4" y="40"/>
                  </a:cubicBezTo>
                  <a:lnTo>
                    <a:pt x="52" y="68"/>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4" name="Freeform 44">
              <a:extLst>
                <a:ext uri="{FF2B5EF4-FFF2-40B4-BE49-F238E27FC236}">
                  <a16:creationId xmlns:a16="http://schemas.microsoft.com/office/drawing/2014/main" id="{53FF97E0-60CC-804B-A7F6-59AF37EAEA99}"/>
                </a:ext>
              </a:extLst>
            </p:cNvPr>
            <p:cNvSpPr>
              <a:spLocks/>
            </p:cNvSpPr>
            <p:nvPr/>
          </p:nvSpPr>
          <p:spPr bwMode="auto">
            <a:xfrm>
              <a:off x="16418949" y="7496123"/>
              <a:ext cx="334963" cy="193675"/>
            </a:xfrm>
            <a:custGeom>
              <a:avLst/>
              <a:gdLst>
                <a:gd name="T0" fmla="*/ 53 w 121"/>
                <a:gd name="T1" fmla="*/ 67 h 70"/>
                <a:gd name="T2" fmla="*/ 68 w 121"/>
                <a:gd name="T3" fmla="*/ 67 h 70"/>
                <a:gd name="T4" fmla="*/ 117 w 121"/>
                <a:gd name="T5" fmla="*/ 39 h 70"/>
                <a:gd name="T6" fmla="*/ 117 w 121"/>
                <a:gd name="T7" fmla="*/ 30 h 70"/>
                <a:gd name="T8" fmla="*/ 68 w 121"/>
                <a:gd name="T9" fmla="*/ 2 h 70"/>
                <a:gd name="T10" fmla="*/ 53 w 121"/>
                <a:gd name="T11" fmla="*/ 2 h 70"/>
                <a:gd name="T12" fmla="*/ 4 w 121"/>
                <a:gd name="T13" fmla="*/ 30 h 70"/>
                <a:gd name="T14" fmla="*/ 4 w 121"/>
                <a:gd name="T15" fmla="*/ 39 h 70"/>
                <a:gd name="T16" fmla="*/ 53 w 121"/>
                <a:gd name="T17" fmla="*/ 6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70">
                  <a:moveTo>
                    <a:pt x="53" y="67"/>
                  </a:moveTo>
                  <a:cubicBezTo>
                    <a:pt x="57" y="70"/>
                    <a:pt x="64" y="70"/>
                    <a:pt x="68" y="67"/>
                  </a:cubicBezTo>
                  <a:cubicBezTo>
                    <a:pt x="117" y="39"/>
                    <a:pt x="117" y="39"/>
                    <a:pt x="117" y="39"/>
                  </a:cubicBezTo>
                  <a:cubicBezTo>
                    <a:pt x="121" y="37"/>
                    <a:pt x="121" y="33"/>
                    <a:pt x="117" y="30"/>
                  </a:cubicBezTo>
                  <a:cubicBezTo>
                    <a:pt x="68" y="2"/>
                    <a:pt x="68" y="2"/>
                    <a:pt x="68" y="2"/>
                  </a:cubicBezTo>
                  <a:cubicBezTo>
                    <a:pt x="64" y="0"/>
                    <a:pt x="57" y="0"/>
                    <a:pt x="53" y="2"/>
                  </a:cubicBezTo>
                  <a:cubicBezTo>
                    <a:pt x="4" y="30"/>
                    <a:pt x="4" y="30"/>
                    <a:pt x="4" y="30"/>
                  </a:cubicBezTo>
                  <a:cubicBezTo>
                    <a:pt x="0" y="33"/>
                    <a:pt x="0" y="37"/>
                    <a:pt x="4" y="39"/>
                  </a:cubicBezTo>
                  <a:lnTo>
                    <a:pt x="53" y="67"/>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5" name="Freeform 45">
              <a:extLst>
                <a:ext uri="{FF2B5EF4-FFF2-40B4-BE49-F238E27FC236}">
                  <a16:creationId xmlns:a16="http://schemas.microsoft.com/office/drawing/2014/main" id="{0F4CF83F-061C-4140-BCB3-B35A54BBCF90}"/>
                </a:ext>
              </a:extLst>
            </p:cNvPr>
            <p:cNvSpPr>
              <a:spLocks/>
            </p:cNvSpPr>
            <p:nvPr/>
          </p:nvSpPr>
          <p:spPr bwMode="auto">
            <a:xfrm>
              <a:off x="14150412" y="8581973"/>
              <a:ext cx="334963" cy="190500"/>
            </a:xfrm>
            <a:custGeom>
              <a:avLst/>
              <a:gdLst>
                <a:gd name="T0" fmla="*/ 53 w 121"/>
                <a:gd name="T1" fmla="*/ 67 h 69"/>
                <a:gd name="T2" fmla="*/ 68 w 121"/>
                <a:gd name="T3" fmla="*/ 67 h 69"/>
                <a:gd name="T4" fmla="*/ 117 w 121"/>
                <a:gd name="T5" fmla="*/ 39 h 69"/>
                <a:gd name="T6" fmla="*/ 117 w 121"/>
                <a:gd name="T7" fmla="*/ 30 h 69"/>
                <a:gd name="T8" fmla="*/ 68 w 121"/>
                <a:gd name="T9" fmla="*/ 2 h 69"/>
                <a:gd name="T10" fmla="*/ 53 w 121"/>
                <a:gd name="T11" fmla="*/ 2 h 69"/>
                <a:gd name="T12" fmla="*/ 4 w 121"/>
                <a:gd name="T13" fmla="*/ 30 h 69"/>
                <a:gd name="T14" fmla="*/ 4 w 121"/>
                <a:gd name="T15" fmla="*/ 39 h 69"/>
                <a:gd name="T16" fmla="*/ 53 w 121"/>
                <a:gd name="T17" fmla="*/ 6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69">
                  <a:moveTo>
                    <a:pt x="53" y="67"/>
                  </a:moveTo>
                  <a:cubicBezTo>
                    <a:pt x="57" y="69"/>
                    <a:pt x="64" y="69"/>
                    <a:pt x="68" y="67"/>
                  </a:cubicBezTo>
                  <a:cubicBezTo>
                    <a:pt x="117" y="39"/>
                    <a:pt x="117" y="39"/>
                    <a:pt x="117" y="39"/>
                  </a:cubicBezTo>
                  <a:cubicBezTo>
                    <a:pt x="121" y="36"/>
                    <a:pt x="121" y="32"/>
                    <a:pt x="117" y="30"/>
                  </a:cubicBezTo>
                  <a:cubicBezTo>
                    <a:pt x="68" y="2"/>
                    <a:pt x="68" y="2"/>
                    <a:pt x="68" y="2"/>
                  </a:cubicBezTo>
                  <a:cubicBezTo>
                    <a:pt x="64" y="0"/>
                    <a:pt x="57" y="0"/>
                    <a:pt x="53" y="2"/>
                  </a:cubicBezTo>
                  <a:cubicBezTo>
                    <a:pt x="4" y="30"/>
                    <a:pt x="4" y="30"/>
                    <a:pt x="4" y="30"/>
                  </a:cubicBezTo>
                  <a:cubicBezTo>
                    <a:pt x="0" y="33"/>
                    <a:pt x="0" y="37"/>
                    <a:pt x="4" y="39"/>
                  </a:cubicBezTo>
                  <a:lnTo>
                    <a:pt x="53" y="67"/>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6" name="Freeform 46">
              <a:extLst>
                <a:ext uri="{FF2B5EF4-FFF2-40B4-BE49-F238E27FC236}">
                  <a16:creationId xmlns:a16="http://schemas.microsoft.com/office/drawing/2014/main" id="{128CAD71-9C11-9241-AB46-528CB4B60174}"/>
                </a:ext>
              </a:extLst>
            </p:cNvPr>
            <p:cNvSpPr>
              <a:spLocks/>
            </p:cNvSpPr>
            <p:nvPr/>
          </p:nvSpPr>
          <p:spPr bwMode="auto">
            <a:xfrm>
              <a:off x="14352024" y="8462910"/>
              <a:ext cx="334963" cy="193675"/>
            </a:xfrm>
            <a:custGeom>
              <a:avLst/>
              <a:gdLst>
                <a:gd name="T0" fmla="*/ 53 w 121"/>
                <a:gd name="T1" fmla="*/ 68 h 70"/>
                <a:gd name="T2" fmla="*/ 68 w 121"/>
                <a:gd name="T3" fmla="*/ 68 h 70"/>
                <a:gd name="T4" fmla="*/ 117 w 121"/>
                <a:gd name="T5" fmla="*/ 39 h 70"/>
                <a:gd name="T6" fmla="*/ 117 w 121"/>
                <a:gd name="T7" fmla="*/ 31 h 70"/>
                <a:gd name="T8" fmla="*/ 69 w 121"/>
                <a:gd name="T9" fmla="*/ 3 h 70"/>
                <a:gd name="T10" fmla="*/ 53 w 121"/>
                <a:gd name="T11" fmla="*/ 3 h 70"/>
                <a:gd name="T12" fmla="*/ 5 w 121"/>
                <a:gd name="T13" fmla="*/ 31 h 70"/>
                <a:gd name="T14" fmla="*/ 5 w 121"/>
                <a:gd name="T15" fmla="*/ 40 h 70"/>
                <a:gd name="T16" fmla="*/ 53 w 121"/>
                <a:gd name="T17" fmla="*/ 68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70">
                  <a:moveTo>
                    <a:pt x="53" y="68"/>
                  </a:moveTo>
                  <a:cubicBezTo>
                    <a:pt x="57" y="70"/>
                    <a:pt x="64" y="70"/>
                    <a:pt x="68" y="68"/>
                  </a:cubicBezTo>
                  <a:cubicBezTo>
                    <a:pt x="117" y="39"/>
                    <a:pt x="117" y="39"/>
                    <a:pt x="117" y="39"/>
                  </a:cubicBezTo>
                  <a:cubicBezTo>
                    <a:pt x="121" y="37"/>
                    <a:pt x="121" y="33"/>
                    <a:pt x="117" y="31"/>
                  </a:cubicBezTo>
                  <a:cubicBezTo>
                    <a:pt x="69" y="3"/>
                    <a:pt x="69" y="3"/>
                    <a:pt x="69" y="3"/>
                  </a:cubicBezTo>
                  <a:cubicBezTo>
                    <a:pt x="64" y="0"/>
                    <a:pt x="58" y="0"/>
                    <a:pt x="53" y="3"/>
                  </a:cubicBezTo>
                  <a:cubicBezTo>
                    <a:pt x="5" y="31"/>
                    <a:pt x="5" y="31"/>
                    <a:pt x="5" y="31"/>
                  </a:cubicBezTo>
                  <a:cubicBezTo>
                    <a:pt x="0" y="33"/>
                    <a:pt x="0" y="37"/>
                    <a:pt x="5" y="40"/>
                  </a:cubicBezTo>
                  <a:lnTo>
                    <a:pt x="53" y="68"/>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7" name="Freeform 47">
              <a:extLst>
                <a:ext uri="{FF2B5EF4-FFF2-40B4-BE49-F238E27FC236}">
                  <a16:creationId xmlns:a16="http://schemas.microsoft.com/office/drawing/2014/main" id="{ACDADE09-BE89-3B4F-835D-628AEB5760AE}"/>
                </a:ext>
              </a:extLst>
            </p:cNvPr>
            <p:cNvSpPr>
              <a:spLocks/>
            </p:cNvSpPr>
            <p:nvPr/>
          </p:nvSpPr>
          <p:spPr bwMode="auto">
            <a:xfrm>
              <a:off x="14556812" y="8347023"/>
              <a:ext cx="333375" cy="193675"/>
            </a:xfrm>
            <a:custGeom>
              <a:avLst/>
              <a:gdLst>
                <a:gd name="T0" fmla="*/ 52 w 121"/>
                <a:gd name="T1" fmla="*/ 67 h 70"/>
                <a:gd name="T2" fmla="*/ 68 w 121"/>
                <a:gd name="T3" fmla="*/ 67 h 70"/>
                <a:gd name="T4" fmla="*/ 116 w 121"/>
                <a:gd name="T5" fmla="*/ 39 h 70"/>
                <a:gd name="T6" fmla="*/ 116 w 121"/>
                <a:gd name="T7" fmla="*/ 30 h 70"/>
                <a:gd name="T8" fmla="*/ 68 w 121"/>
                <a:gd name="T9" fmla="*/ 2 h 70"/>
                <a:gd name="T10" fmla="*/ 53 w 121"/>
                <a:gd name="T11" fmla="*/ 2 h 70"/>
                <a:gd name="T12" fmla="*/ 4 w 121"/>
                <a:gd name="T13" fmla="*/ 30 h 70"/>
                <a:gd name="T14" fmla="*/ 4 w 121"/>
                <a:gd name="T15" fmla="*/ 39 h 70"/>
                <a:gd name="T16" fmla="*/ 52 w 121"/>
                <a:gd name="T17" fmla="*/ 6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70">
                  <a:moveTo>
                    <a:pt x="52" y="67"/>
                  </a:moveTo>
                  <a:cubicBezTo>
                    <a:pt x="57" y="70"/>
                    <a:pt x="63" y="70"/>
                    <a:pt x="68" y="67"/>
                  </a:cubicBezTo>
                  <a:cubicBezTo>
                    <a:pt x="116" y="39"/>
                    <a:pt x="116" y="39"/>
                    <a:pt x="116" y="39"/>
                  </a:cubicBezTo>
                  <a:cubicBezTo>
                    <a:pt x="121" y="37"/>
                    <a:pt x="121" y="33"/>
                    <a:pt x="116" y="30"/>
                  </a:cubicBezTo>
                  <a:cubicBezTo>
                    <a:pt x="68" y="2"/>
                    <a:pt x="68" y="2"/>
                    <a:pt x="68" y="2"/>
                  </a:cubicBezTo>
                  <a:cubicBezTo>
                    <a:pt x="64" y="0"/>
                    <a:pt x="57" y="0"/>
                    <a:pt x="53" y="2"/>
                  </a:cubicBezTo>
                  <a:cubicBezTo>
                    <a:pt x="4" y="30"/>
                    <a:pt x="4" y="30"/>
                    <a:pt x="4" y="30"/>
                  </a:cubicBezTo>
                  <a:cubicBezTo>
                    <a:pt x="0" y="33"/>
                    <a:pt x="0" y="37"/>
                    <a:pt x="4" y="39"/>
                  </a:cubicBezTo>
                  <a:lnTo>
                    <a:pt x="52" y="67"/>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8" name="Freeform 48">
              <a:extLst>
                <a:ext uri="{FF2B5EF4-FFF2-40B4-BE49-F238E27FC236}">
                  <a16:creationId xmlns:a16="http://schemas.microsoft.com/office/drawing/2014/main" id="{C5B99B93-12DB-F445-BEE3-1C7B647F3D70}"/>
                </a:ext>
              </a:extLst>
            </p:cNvPr>
            <p:cNvSpPr>
              <a:spLocks/>
            </p:cNvSpPr>
            <p:nvPr/>
          </p:nvSpPr>
          <p:spPr bwMode="auto">
            <a:xfrm>
              <a:off x="14758424" y="8231135"/>
              <a:ext cx="333375" cy="190500"/>
            </a:xfrm>
            <a:custGeom>
              <a:avLst/>
              <a:gdLst>
                <a:gd name="T0" fmla="*/ 53 w 121"/>
                <a:gd name="T1" fmla="*/ 67 h 69"/>
                <a:gd name="T2" fmla="*/ 68 w 121"/>
                <a:gd name="T3" fmla="*/ 67 h 69"/>
                <a:gd name="T4" fmla="*/ 117 w 121"/>
                <a:gd name="T5" fmla="*/ 39 h 69"/>
                <a:gd name="T6" fmla="*/ 117 w 121"/>
                <a:gd name="T7" fmla="*/ 30 h 69"/>
                <a:gd name="T8" fmla="*/ 69 w 121"/>
                <a:gd name="T9" fmla="*/ 2 h 69"/>
                <a:gd name="T10" fmla="*/ 53 w 121"/>
                <a:gd name="T11" fmla="*/ 2 h 69"/>
                <a:gd name="T12" fmla="*/ 4 w 121"/>
                <a:gd name="T13" fmla="*/ 30 h 69"/>
                <a:gd name="T14" fmla="*/ 4 w 121"/>
                <a:gd name="T15" fmla="*/ 39 h 69"/>
                <a:gd name="T16" fmla="*/ 53 w 121"/>
                <a:gd name="T17" fmla="*/ 6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69">
                  <a:moveTo>
                    <a:pt x="53" y="67"/>
                  </a:moveTo>
                  <a:cubicBezTo>
                    <a:pt x="57" y="69"/>
                    <a:pt x="64" y="69"/>
                    <a:pt x="68" y="67"/>
                  </a:cubicBezTo>
                  <a:cubicBezTo>
                    <a:pt x="117" y="39"/>
                    <a:pt x="117" y="39"/>
                    <a:pt x="117" y="39"/>
                  </a:cubicBezTo>
                  <a:cubicBezTo>
                    <a:pt x="121" y="36"/>
                    <a:pt x="121" y="32"/>
                    <a:pt x="117" y="30"/>
                  </a:cubicBezTo>
                  <a:cubicBezTo>
                    <a:pt x="69" y="2"/>
                    <a:pt x="69" y="2"/>
                    <a:pt x="69" y="2"/>
                  </a:cubicBezTo>
                  <a:cubicBezTo>
                    <a:pt x="64" y="0"/>
                    <a:pt x="57" y="0"/>
                    <a:pt x="53" y="2"/>
                  </a:cubicBezTo>
                  <a:cubicBezTo>
                    <a:pt x="4" y="30"/>
                    <a:pt x="4" y="30"/>
                    <a:pt x="4" y="30"/>
                  </a:cubicBezTo>
                  <a:cubicBezTo>
                    <a:pt x="0" y="33"/>
                    <a:pt x="0" y="37"/>
                    <a:pt x="4" y="39"/>
                  </a:cubicBezTo>
                  <a:lnTo>
                    <a:pt x="53" y="67"/>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9" name="Freeform 49">
              <a:extLst>
                <a:ext uri="{FF2B5EF4-FFF2-40B4-BE49-F238E27FC236}">
                  <a16:creationId xmlns:a16="http://schemas.microsoft.com/office/drawing/2014/main" id="{23B9EFD8-881B-0E48-9759-AA2436DE0FEA}"/>
                </a:ext>
              </a:extLst>
            </p:cNvPr>
            <p:cNvSpPr>
              <a:spLocks/>
            </p:cNvSpPr>
            <p:nvPr/>
          </p:nvSpPr>
          <p:spPr bwMode="auto">
            <a:xfrm>
              <a:off x="14961624" y="8112073"/>
              <a:ext cx="331788" cy="193675"/>
            </a:xfrm>
            <a:custGeom>
              <a:avLst/>
              <a:gdLst>
                <a:gd name="T0" fmla="*/ 52 w 120"/>
                <a:gd name="T1" fmla="*/ 67 h 70"/>
                <a:gd name="T2" fmla="*/ 68 w 120"/>
                <a:gd name="T3" fmla="*/ 67 h 70"/>
                <a:gd name="T4" fmla="*/ 116 w 120"/>
                <a:gd name="T5" fmla="*/ 39 h 70"/>
                <a:gd name="T6" fmla="*/ 116 w 120"/>
                <a:gd name="T7" fmla="*/ 30 h 70"/>
                <a:gd name="T8" fmla="*/ 68 w 120"/>
                <a:gd name="T9" fmla="*/ 3 h 70"/>
                <a:gd name="T10" fmla="*/ 53 w 120"/>
                <a:gd name="T11" fmla="*/ 3 h 70"/>
                <a:gd name="T12" fmla="*/ 4 w 120"/>
                <a:gd name="T13" fmla="*/ 31 h 70"/>
                <a:gd name="T14" fmla="*/ 4 w 120"/>
                <a:gd name="T15" fmla="*/ 40 h 70"/>
                <a:gd name="T16" fmla="*/ 52 w 120"/>
                <a:gd name="T17" fmla="*/ 6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0" h="70">
                  <a:moveTo>
                    <a:pt x="52" y="67"/>
                  </a:moveTo>
                  <a:cubicBezTo>
                    <a:pt x="56" y="70"/>
                    <a:pt x="63" y="70"/>
                    <a:pt x="68" y="67"/>
                  </a:cubicBezTo>
                  <a:cubicBezTo>
                    <a:pt x="116" y="39"/>
                    <a:pt x="116" y="39"/>
                    <a:pt x="116" y="39"/>
                  </a:cubicBezTo>
                  <a:cubicBezTo>
                    <a:pt x="120" y="37"/>
                    <a:pt x="120" y="33"/>
                    <a:pt x="116" y="30"/>
                  </a:cubicBezTo>
                  <a:cubicBezTo>
                    <a:pt x="68" y="3"/>
                    <a:pt x="68" y="3"/>
                    <a:pt x="68" y="3"/>
                  </a:cubicBezTo>
                  <a:cubicBezTo>
                    <a:pt x="64" y="0"/>
                    <a:pt x="57" y="0"/>
                    <a:pt x="53" y="3"/>
                  </a:cubicBezTo>
                  <a:cubicBezTo>
                    <a:pt x="4" y="31"/>
                    <a:pt x="4" y="31"/>
                    <a:pt x="4" y="31"/>
                  </a:cubicBezTo>
                  <a:cubicBezTo>
                    <a:pt x="0" y="33"/>
                    <a:pt x="0" y="37"/>
                    <a:pt x="4" y="40"/>
                  </a:cubicBezTo>
                  <a:lnTo>
                    <a:pt x="52" y="67"/>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0" name="Freeform 50">
              <a:extLst>
                <a:ext uri="{FF2B5EF4-FFF2-40B4-BE49-F238E27FC236}">
                  <a16:creationId xmlns:a16="http://schemas.microsoft.com/office/drawing/2014/main" id="{5FE326CB-D0F0-A04C-85D8-B0471CE8AF8A}"/>
                </a:ext>
              </a:extLst>
            </p:cNvPr>
            <p:cNvSpPr>
              <a:spLocks/>
            </p:cNvSpPr>
            <p:nvPr/>
          </p:nvSpPr>
          <p:spPr bwMode="auto">
            <a:xfrm>
              <a:off x="15163237" y="7996185"/>
              <a:ext cx="331788" cy="193675"/>
            </a:xfrm>
            <a:custGeom>
              <a:avLst/>
              <a:gdLst>
                <a:gd name="T0" fmla="*/ 52 w 120"/>
                <a:gd name="T1" fmla="*/ 67 h 70"/>
                <a:gd name="T2" fmla="*/ 67 w 120"/>
                <a:gd name="T3" fmla="*/ 67 h 70"/>
                <a:gd name="T4" fmla="*/ 116 w 120"/>
                <a:gd name="T5" fmla="*/ 39 h 70"/>
                <a:gd name="T6" fmla="*/ 116 w 120"/>
                <a:gd name="T7" fmla="*/ 30 h 70"/>
                <a:gd name="T8" fmla="*/ 68 w 120"/>
                <a:gd name="T9" fmla="*/ 3 h 70"/>
                <a:gd name="T10" fmla="*/ 52 w 120"/>
                <a:gd name="T11" fmla="*/ 3 h 70"/>
                <a:gd name="T12" fmla="*/ 4 w 120"/>
                <a:gd name="T13" fmla="*/ 31 h 70"/>
                <a:gd name="T14" fmla="*/ 4 w 120"/>
                <a:gd name="T15" fmla="*/ 39 h 70"/>
                <a:gd name="T16" fmla="*/ 52 w 120"/>
                <a:gd name="T17" fmla="*/ 6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0" h="70">
                  <a:moveTo>
                    <a:pt x="52" y="67"/>
                  </a:moveTo>
                  <a:cubicBezTo>
                    <a:pt x="56" y="70"/>
                    <a:pt x="63" y="70"/>
                    <a:pt x="67" y="67"/>
                  </a:cubicBezTo>
                  <a:cubicBezTo>
                    <a:pt x="116" y="39"/>
                    <a:pt x="116" y="39"/>
                    <a:pt x="116" y="39"/>
                  </a:cubicBezTo>
                  <a:cubicBezTo>
                    <a:pt x="120" y="37"/>
                    <a:pt x="120" y="33"/>
                    <a:pt x="116" y="30"/>
                  </a:cubicBezTo>
                  <a:cubicBezTo>
                    <a:pt x="68" y="3"/>
                    <a:pt x="68" y="3"/>
                    <a:pt x="68" y="3"/>
                  </a:cubicBezTo>
                  <a:cubicBezTo>
                    <a:pt x="64" y="0"/>
                    <a:pt x="57" y="0"/>
                    <a:pt x="52" y="3"/>
                  </a:cubicBezTo>
                  <a:cubicBezTo>
                    <a:pt x="4" y="31"/>
                    <a:pt x="4" y="31"/>
                    <a:pt x="4" y="31"/>
                  </a:cubicBezTo>
                  <a:cubicBezTo>
                    <a:pt x="0" y="33"/>
                    <a:pt x="0" y="37"/>
                    <a:pt x="4" y="39"/>
                  </a:cubicBezTo>
                  <a:lnTo>
                    <a:pt x="52" y="67"/>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1" name="Freeform 51">
              <a:extLst>
                <a:ext uri="{FF2B5EF4-FFF2-40B4-BE49-F238E27FC236}">
                  <a16:creationId xmlns:a16="http://schemas.microsoft.com/office/drawing/2014/main" id="{28EC896F-D614-0D4C-A418-C726E1F378EF}"/>
                </a:ext>
              </a:extLst>
            </p:cNvPr>
            <p:cNvSpPr>
              <a:spLocks/>
            </p:cNvSpPr>
            <p:nvPr/>
          </p:nvSpPr>
          <p:spPr bwMode="auto">
            <a:xfrm>
              <a:off x="15364849" y="7880298"/>
              <a:ext cx="334963" cy="190500"/>
            </a:xfrm>
            <a:custGeom>
              <a:avLst/>
              <a:gdLst>
                <a:gd name="T0" fmla="*/ 52 w 121"/>
                <a:gd name="T1" fmla="*/ 67 h 69"/>
                <a:gd name="T2" fmla="*/ 68 w 121"/>
                <a:gd name="T3" fmla="*/ 67 h 69"/>
                <a:gd name="T4" fmla="*/ 116 w 121"/>
                <a:gd name="T5" fmla="*/ 39 h 69"/>
                <a:gd name="T6" fmla="*/ 116 w 121"/>
                <a:gd name="T7" fmla="*/ 30 h 69"/>
                <a:gd name="T8" fmla="*/ 68 w 121"/>
                <a:gd name="T9" fmla="*/ 2 h 69"/>
                <a:gd name="T10" fmla="*/ 53 w 121"/>
                <a:gd name="T11" fmla="*/ 2 h 69"/>
                <a:gd name="T12" fmla="*/ 4 w 121"/>
                <a:gd name="T13" fmla="*/ 30 h 69"/>
                <a:gd name="T14" fmla="*/ 4 w 121"/>
                <a:gd name="T15" fmla="*/ 39 h 69"/>
                <a:gd name="T16" fmla="*/ 52 w 121"/>
                <a:gd name="T17" fmla="*/ 6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69">
                  <a:moveTo>
                    <a:pt x="52" y="67"/>
                  </a:moveTo>
                  <a:cubicBezTo>
                    <a:pt x="57" y="69"/>
                    <a:pt x="64" y="69"/>
                    <a:pt x="68" y="67"/>
                  </a:cubicBezTo>
                  <a:cubicBezTo>
                    <a:pt x="116" y="39"/>
                    <a:pt x="116" y="39"/>
                    <a:pt x="116" y="39"/>
                  </a:cubicBezTo>
                  <a:cubicBezTo>
                    <a:pt x="121" y="36"/>
                    <a:pt x="121" y="32"/>
                    <a:pt x="116" y="30"/>
                  </a:cubicBezTo>
                  <a:cubicBezTo>
                    <a:pt x="68" y="2"/>
                    <a:pt x="68" y="2"/>
                    <a:pt x="68" y="2"/>
                  </a:cubicBezTo>
                  <a:cubicBezTo>
                    <a:pt x="64" y="0"/>
                    <a:pt x="57" y="0"/>
                    <a:pt x="53" y="2"/>
                  </a:cubicBezTo>
                  <a:cubicBezTo>
                    <a:pt x="4" y="30"/>
                    <a:pt x="4" y="30"/>
                    <a:pt x="4" y="30"/>
                  </a:cubicBezTo>
                  <a:cubicBezTo>
                    <a:pt x="0" y="33"/>
                    <a:pt x="0" y="37"/>
                    <a:pt x="4" y="39"/>
                  </a:cubicBezTo>
                  <a:lnTo>
                    <a:pt x="52" y="67"/>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2" name="Freeform 52">
              <a:extLst>
                <a:ext uri="{FF2B5EF4-FFF2-40B4-BE49-F238E27FC236}">
                  <a16:creationId xmlns:a16="http://schemas.microsoft.com/office/drawing/2014/main" id="{2BC1187E-710F-8443-A256-9AD36608B4CA}"/>
                </a:ext>
              </a:extLst>
            </p:cNvPr>
            <p:cNvSpPr>
              <a:spLocks/>
            </p:cNvSpPr>
            <p:nvPr/>
          </p:nvSpPr>
          <p:spPr bwMode="auto">
            <a:xfrm>
              <a:off x="15566462" y="7761235"/>
              <a:ext cx="333375" cy="193675"/>
            </a:xfrm>
            <a:custGeom>
              <a:avLst/>
              <a:gdLst>
                <a:gd name="T0" fmla="*/ 53 w 121"/>
                <a:gd name="T1" fmla="*/ 68 h 70"/>
                <a:gd name="T2" fmla="*/ 68 w 121"/>
                <a:gd name="T3" fmla="*/ 68 h 70"/>
                <a:gd name="T4" fmla="*/ 117 w 121"/>
                <a:gd name="T5" fmla="*/ 40 h 70"/>
                <a:gd name="T6" fmla="*/ 117 w 121"/>
                <a:gd name="T7" fmla="*/ 31 h 70"/>
                <a:gd name="T8" fmla="*/ 69 w 121"/>
                <a:gd name="T9" fmla="*/ 3 h 70"/>
                <a:gd name="T10" fmla="*/ 53 w 121"/>
                <a:gd name="T11" fmla="*/ 3 h 70"/>
                <a:gd name="T12" fmla="*/ 5 w 121"/>
                <a:gd name="T13" fmla="*/ 31 h 70"/>
                <a:gd name="T14" fmla="*/ 5 w 121"/>
                <a:gd name="T15" fmla="*/ 40 h 70"/>
                <a:gd name="T16" fmla="*/ 53 w 121"/>
                <a:gd name="T17" fmla="*/ 68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70">
                  <a:moveTo>
                    <a:pt x="53" y="68"/>
                  </a:moveTo>
                  <a:cubicBezTo>
                    <a:pt x="57" y="70"/>
                    <a:pt x="64" y="70"/>
                    <a:pt x="68" y="68"/>
                  </a:cubicBezTo>
                  <a:cubicBezTo>
                    <a:pt x="117" y="40"/>
                    <a:pt x="117" y="40"/>
                    <a:pt x="117" y="40"/>
                  </a:cubicBezTo>
                  <a:cubicBezTo>
                    <a:pt x="121" y="37"/>
                    <a:pt x="121" y="33"/>
                    <a:pt x="117" y="31"/>
                  </a:cubicBezTo>
                  <a:cubicBezTo>
                    <a:pt x="69" y="3"/>
                    <a:pt x="69" y="3"/>
                    <a:pt x="69" y="3"/>
                  </a:cubicBezTo>
                  <a:cubicBezTo>
                    <a:pt x="64" y="0"/>
                    <a:pt x="57" y="0"/>
                    <a:pt x="53" y="3"/>
                  </a:cubicBezTo>
                  <a:cubicBezTo>
                    <a:pt x="5" y="31"/>
                    <a:pt x="5" y="31"/>
                    <a:pt x="5" y="31"/>
                  </a:cubicBezTo>
                  <a:cubicBezTo>
                    <a:pt x="0" y="33"/>
                    <a:pt x="0" y="37"/>
                    <a:pt x="5" y="40"/>
                  </a:cubicBezTo>
                  <a:lnTo>
                    <a:pt x="53" y="68"/>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3" name="Freeform 53">
              <a:extLst>
                <a:ext uri="{FF2B5EF4-FFF2-40B4-BE49-F238E27FC236}">
                  <a16:creationId xmlns:a16="http://schemas.microsoft.com/office/drawing/2014/main" id="{FC9625C1-4E3E-1247-A06E-8C07583690F8}"/>
                </a:ext>
              </a:extLst>
            </p:cNvPr>
            <p:cNvSpPr>
              <a:spLocks/>
            </p:cNvSpPr>
            <p:nvPr/>
          </p:nvSpPr>
          <p:spPr bwMode="auto">
            <a:xfrm>
              <a:off x="15771249" y="7645348"/>
              <a:ext cx="333375" cy="193675"/>
            </a:xfrm>
            <a:custGeom>
              <a:avLst/>
              <a:gdLst>
                <a:gd name="T0" fmla="*/ 52 w 121"/>
                <a:gd name="T1" fmla="*/ 67 h 70"/>
                <a:gd name="T2" fmla="*/ 68 w 121"/>
                <a:gd name="T3" fmla="*/ 67 h 70"/>
                <a:gd name="T4" fmla="*/ 116 w 121"/>
                <a:gd name="T5" fmla="*/ 39 h 70"/>
                <a:gd name="T6" fmla="*/ 116 w 121"/>
                <a:gd name="T7" fmla="*/ 30 h 70"/>
                <a:gd name="T8" fmla="*/ 68 w 121"/>
                <a:gd name="T9" fmla="*/ 2 h 70"/>
                <a:gd name="T10" fmla="*/ 53 w 121"/>
                <a:gd name="T11" fmla="*/ 2 h 70"/>
                <a:gd name="T12" fmla="*/ 4 w 121"/>
                <a:gd name="T13" fmla="*/ 30 h 70"/>
                <a:gd name="T14" fmla="*/ 4 w 121"/>
                <a:gd name="T15" fmla="*/ 39 h 70"/>
                <a:gd name="T16" fmla="*/ 52 w 121"/>
                <a:gd name="T17" fmla="*/ 6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70">
                  <a:moveTo>
                    <a:pt x="52" y="67"/>
                  </a:moveTo>
                  <a:cubicBezTo>
                    <a:pt x="57" y="70"/>
                    <a:pt x="63" y="70"/>
                    <a:pt x="68" y="67"/>
                  </a:cubicBezTo>
                  <a:cubicBezTo>
                    <a:pt x="116" y="39"/>
                    <a:pt x="116" y="39"/>
                    <a:pt x="116" y="39"/>
                  </a:cubicBezTo>
                  <a:cubicBezTo>
                    <a:pt x="121" y="37"/>
                    <a:pt x="121" y="33"/>
                    <a:pt x="116" y="30"/>
                  </a:cubicBezTo>
                  <a:cubicBezTo>
                    <a:pt x="68" y="2"/>
                    <a:pt x="68" y="2"/>
                    <a:pt x="68" y="2"/>
                  </a:cubicBezTo>
                  <a:cubicBezTo>
                    <a:pt x="64" y="0"/>
                    <a:pt x="57" y="0"/>
                    <a:pt x="53" y="2"/>
                  </a:cubicBezTo>
                  <a:cubicBezTo>
                    <a:pt x="4" y="30"/>
                    <a:pt x="4" y="30"/>
                    <a:pt x="4" y="30"/>
                  </a:cubicBezTo>
                  <a:cubicBezTo>
                    <a:pt x="0" y="33"/>
                    <a:pt x="0" y="37"/>
                    <a:pt x="4" y="39"/>
                  </a:cubicBezTo>
                  <a:lnTo>
                    <a:pt x="52" y="67"/>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4" name="Freeform 54">
              <a:extLst>
                <a:ext uri="{FF2B5EF4-FFF2-40B4-BE49-F238E27FC236}">
                  <a16:creationId xmlns:a16="http://schemas.microsoft.com/office/drawing/2014/main" id="{19EFA349-D038-5B49-A952-BDCCC75CF3EA}"/>
                </a:ext>
              </a:extLst>
            </p:cNvPr>
            <p:cNvSpPr>
              <a:spLocks/>
            </p:cNvSpPr>
            <p:nvPr/>
          </p:nvSpPr>
          <p:spPr bwMode="auto">
            <a:xfrm>
              <a:off x="15972862" y="7529460"/>
              <a:ext cx="333375" cy="190500"/>
            </a:xfrm>
            <a:custGeom>
              <a:avLst/>
              <a:gdLst>
                <a:gd name="T0" fmla="*/ 53 w 121"/>
                <a:gd name="T1" fmla="*/ 67 h 69"/>
                <a:gd name="T2" fmla="*/ 68 w 121"/>
                <a:gd name="T3" fmla="*/ 67 h 69"/>
                <a:gd name="T4" fmla="*/ 117 w 121"/>
                <a:gd name="T5" fmla="*/ 39 h 69"/>
                <a:gd name="T6" fmla="*/ 117 w 121"/>
                <a:gd name="T7" fmla="*/ 30 h 69"/>
                <a:gd name="T8" fmla="*/ 68 w 121"/>
                <a:gd name="T9" fmla="*/ 2 h 69"/>
                <a:gd name="T10" fmla="*/ 53 w 121"/>
                <a:gd name="T11" fmla="*/ 2 h 69"/>
                <a:gd name="T12" fmla="*/ 4 w 121"/>
                <a:gd name="T13" fmla="*/ 30 h 69"/>
                <a:gd name="T14" fmla="*/ 4 w 121"/>
                <a:gd name="T15" fmla="*/ 39 h 69"/>
                <a:gd name="T16" fmla="*/ 53 w 121"/>
                <a:gd name="T17" fmla="*/ 6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69">
                  <a:moveTo>
                    <a:pt x="53" y="67"/>
                  </a:moveTo>
                  <a:cubicBezTo>
                    <a:pt x="57" y="69"/>
                    <a:pt x="64" y="69"/>
                    <a:pt x="68" y="67"/>
                  </a:cubicBezTo>
                  <a:cubicBezTo>
                    <a:pt x="117" y="39"/>
                    <a:pt x="117" y="39"/>
                    <a:pt x="117" y="39"/>
                  </a:cubicBezTo>
                  <a:cubicBezTo>
                    <a:pt x="121" y="36"/>
                    <a:pt x="121" y="32"/>
                    <a:pt x="117" y="30"/>
                  </a:cubicBezTo>
                  <a:cubicBezTo>
                    <a:pt x="68" y="2"/>
                    <a:pt x="68" y="2"/>
                    <a:pt x="68" y="2"/>
                  </a:cubicBezTo>
                  <a:cubicBezTo>
                    <a:pt x="64" y="0"/>
                    <a:pt x="57" y="0"/>
                    <a:pt x="53" y="2"/>
                  </a:cubicBezTo>
                  <a:cubicBezTo>
                    <a:pt x="4" y="30"/>
                    <a:pt x="4" y="30"/>
                    <a:pt x="4" y="30"/>
                  </a:cubicBezTo>
                  <a:cubicBezTo>
                    <a:pt x="0" y="33"/>
                    <a:pt x="0" y="37"/>
                    <a:pt x="4" y="39"/>
                  </a:cubicBezTo>
                  <a:lnTo>
                    <a:pt x="53" y="67"/>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5" name="Freeform 55">
              <a:extLst>
                <a:ext uri="{FF2B5EF4-FFF2-40B4-BE49-F238E27FC236}">
                  <a16:creationId xmlns:a16="http://schemas.microsoft.com/office/drawing/2014/main" id="{7A416357-BCCE-7F45-B9E9-AE0D1E821FF7}"/>
                </a:ext>
              </a:extLst>
            </p:cNvPr>
            <p:cNvSpPr>
              <a:spLocks/>
            </p:cNvSpPr>
            <p:nvPr/>
          </p:nvSpPr>
          <p:spPr bwMode="auto">
            <a:xfrm>
              <a:off x="16176062" y="7410398"/>
              <a:ext cx="331788" cy="193675"/>
            </a:xfrm>
            <a:custGeom>
              <a:avLst/>
              <a:gdLst>
                <a:gd name="T0" fmla="*/ 52 w 120"/>
                <a:gd name="T1" fmla="*/ 67 h 70"/>
                <a:gd name="T2" fmla="*/ 67 w 120"/>
                <a:gd name="T3" fmla="*/ 67 h 70"/>
                <a:gd name="T4" fmla="*/ 116 w 120"/>
                <a:gd name="T5" fmla="*/ 39 h 70"/>
                <a:gd name="T6" fmla="*/ 116 w 120"/>
                <a:gd name="T7" fmla="*/ 30 h 70"/>
                <a:gd name="T8" fmla="*/ 68 w 120"/>
                <a:gd name="T9" fmla="*/ 3 h 70"/>
                <a:gd name="T10" fmla="*/ 52 w 120"/>
                <a:gd name="T11" fmla="*/ 3 h 70"/>
                <a:gd name="T12" fmla="*/ 4 w 120"/>
                <a:gd name="T13" fmla="*/ 31 h 70"/>
                <a:gd name="T14" fmla="*/ 4 w 120"/>
                <a:gd name="T15" fmla="*/ 40 h 70"/>
                <a:gd name="T16" fmla="*/ 52 w 120"/>
                <a:gd name="T17" fmla="*/ 6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0" h="70">
                  <a:moveTo>
                    <a:pt x="52" y="67"/>
                  </a:moveTo>
                  <a:cubicBezTo>
                    <a:pt x="56" y="70"/>
                    <a:pt x="63" y="70"/>
                    <a:pt x="67" y="67"/>
                  </a:cubicBezTo>
                  <a:cubicBezTo>
                    <a:pt x="116" y="39"/>
                    <a:pt x="116" y="39"/>
                    <a:pt x="116" y="39"/>
                  </a:cubicBezTo>
                  <a:cubicBezTo>
                    <a:pt x="120" y="37"/>
                    <a:pt x="120" y="33"/>
                    <a:pt x="116" y="30"/>
                  </a:cubicBezTo>
                  <a:cubicBezTo>
                    <a:pt x="68" y="3"/>
                    <a:pt x="68" y="3"/>
                    <a:pt x="68" y="3"/>
                  </a:cubicBezTo>
                  <a:cubicBezTo>
                    <a:pt x="64" y="0"/>
                    <a:pt x="57" y="0"/>
                    <a:pt x="52" y="3"/>
                  </a:cubicBezTo>
                  <a:cubicBezTo>
                    <a:pt x="4" y="31"/>
                    <a:pt x="4" y="31"/>
                    <a:pt x="4" y="31"/>
                  </a:cubicBezTo>
                  <a:cubicBezTo>
                    <a:pt x="0" y="33"/>
                    <a:pt x="0" y="37"/>
                    <a:pt x="4" y="40"/>
                  </a:cubicBezTo>
                  <a:lnTo>
                    <a:pt x="52" y="67"/>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6" name="Freeform 56">
              <a:extLst>
                <a:ext uri="{FF2B5EF4-FFF2-40B4-BE49-F238E27FC236}">
                  <a16:creationId xmlns:a16="http://schemas.microsoft.com/office/drawing/2014/main" id="{A63F35EF-19D5-AA48-A49B-1144AC60A35B}"/>
                </a:ext>
              </a:extLst>
            </p:cNvPr>
            <p:cNvSpPr>
              <a:spLocks/>
            </p:cNvSpPr>
            <p:nvPr/>
          </p:nvSpPr>
          <p:spPr bwMode="auto">
            <a:xfrm>
              <a:off x="16377674" y="7294510"/>
              <a:ext cx="333375" cy="193675"/>
            </a:xfrm>
            <a:custGeom>
              <a:avLst/>
              <a:gdLst>
                <a:gd name="T0" fmla="*/ 52 w 121"/>
                <a:gd name="T1" fmla="*/ 67 h 70"/>
                <a:gd name="T2" fmla="*/ 68 w 121"/>
                <a:gd name="T3" fmla="*/ 67 h 70"/>
                <a:gd name="T4" fmla="*/ 116 w 121"/>
                <a:gd name="T5" fmla="*/ 39 h 70"/>
                <a:gd name="T6" fmla="*/ 117 w 121"/>
                <a:gd name="T7" fmla="*/ 30 h 70"/>
                <a:gd name="T8" fmla="*/ 68 w 121"/>
                <a:gd name="T9" fmla="*/ 2 h 70"/>
                <a:gd name="T10" fmla="*/ 53 w 121"/>
                <a:gd name="T11" fmla="*/ 2 h 70"/>
                <a:gd name="T12" fmla="*/ 4 w 121"/>
                <a:gd name="T13" fmla="*/ 30 h 70"/>
                <a:gd name="T14" fmla="*/ 4 w 121"/>
                <a:gd name="T15" fmla="*/ 39 h 70"/>
                <a:gd name="T16" fmla="*/ 52 w 121"/>
                <a:gd name="T17" fmla="*/ 6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70">
                  <a:moveTo>
                    <a:pt x="52" y="67"/>
                  </a:moveTo>
                  <a:cubicBezTo>
                    <a:pt x="57" y="70"/>
                    <a:pt x="64" y="70"/>
                    <a:pt x="68" y="67"/>
                  </a:cubicBezTo>
                  <a:cubicBezTo>
                    <a:pt x="116" y="39"/>
                    <a:pt x="116" y="39"/>
                    <a:pt x="116" y="39"/>
                  </a:cubicBezTo>
                  <a:cubicBezTo>
                    <a:pt x="121" y="37"/>
                    <a:pt x="121" y="33"/>
                    <a:pt x="117" y="30"/>
                  </a:cubicBezTo>
                  <a:cubicBezTo>
                    <a:pt x="68" y="2"/>
                    <a:pt x="68" y="2"/>
                    <a:pt x="68" y="2"/>
                  </a:cubicBezTo>
                  <a:cubicBezTo>
                    <a:pt x="64" y="0"/>
                    <a:pt x="57" y="0"/>
                    <a:pt x="53" y="2"/>
                  </a:cubicBezTo>
                  <a:cubicBezTo>
                    <a:pt x="4" y="30"/>
                    <a:pt x="4" y="30"/>
                    <a:pt x="4" y="30"/>
                  </a:cubicBezTo>
                  <a:cubicBezTo>
                    <a:pt x="0" y="33"/>
                    <a:pt x="0" y="37"/>
                    <a:pt x="4" y="39"/>
                  </a:cubicBezTo>
                  <a:lnTo>
                    <a:pt x="52" y="67"/>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7" name="Freeform 57">
              <a:extLst>
                <a:ext uri="{FF2B5EF4-FFF2-40B4-BE49-F238E27FC236}">
                  <a16:creationId xmlns:a16="http://schemas.microsoft.com/office/drawing/2014/main" id="{FA322B11-56C5-434B-B223-314072D3C5FA}"/>
                </a:ext>
              </a:extLst>
            </p:cNvPr>
            <p:cNvSpPr>
              <a:spLocks/>
            </p:cNvSpPr>
            <p:nvPr/>
          </p:nvSpPr>
          <p:spPr bwMode="auto">
            <a:xfrm>
              <a:off x="16579287" y="7175448"/>
              <a:ext cx="333375" cy="193675"/>
            </a:xfrm>
            <a:custGeom>
              <a:avLst/>
              <a:gdLst>
                <a:gd name="T0" fmla="*/ 53 w 121"/>
                <a:gd name="T1" fmla="*/ 68 h 70"/>
                <a:gd name="T2" fmla="*/ 68 w 121"/>
                <a:gd name="T3" fmla="*/ 68 h 70"/>
                <a:gd name="T4" fmla="*/ 117 w 121"/>
                <a:gd name="T5" fmla="*/ 40 h 70"/>
                <a:gd name="T6" fmla="*/ 117 w 121"/>
                <a:gd name="T7" fmla="*/ 31 h 70"/>
                <a:gd name="T8" fmla="*/ 69 w 121"/>
                <a:gd name="T9" fmla="*/ 3 h 70"/>
                <a:gd name="T10" fmla="*/ 53 w 121"/>
                <a:gd name="T11" fmla="*/ 3 h 70"/>
                <a:gd name="T12" fmla="*/ 5 w 121"/>
                <a:gd name="T13" fmla="*/ 31 h 70"/>
                <a:gd name="T14" fmla="*/ 5 w 121"/>
                <a:gd name="T15" fmla="*/ 40 h 70"/>
                <a:gd name="T16" fmla="*/ 53 w 121"/>
                <a:gd name="T17" fmla="*/ 68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70">
                  <a:moveTo>
                    <a:pt x="53" y="68"/>
                  </a:moveTo>
                  <a:cubicBezTo>
                    <a:pt x="57" y="70"/>
                    <a:pt x="64" y="70"/>
                    <a:pt x="68" y="68"/>
                  </a:cubicBezTo>
                  <a:cubicBezTo>
                    <a:pt x="117" y="40"/>
                    <a:pt x="117" y="40"/>
                    <a:pt x="117" y="40"/>
                  </a:cubicBezTo>
                  <a:cubicBezTo>
                    <a:pt x="121" y="37"/>
                    <a:pt x="121" y="33"/>
                    <a:pt x="117" y="31"/>
                  </a:cubicBezTo>
                  <a:cubicBezTo>
                    <a:pt x="69" y="3"/>
                    <a:pt x="69" y="3"/>
                    <a:pt x="69" y="3"/>
                  </a:cubicBezTo>
                  <a:cubicBezTo>
                    <a:pt x="64" y="0"/>
                    <a:pt x="58" y="0"/>
                    <a:pt x="53" y="3"/>
                  </a:cubicBezTo>
                  <a:cubicBezTo>
                    <a:pt x="5" y="31"/>
                    <a:pt x="5" y="31"/>
                    <a:pt x="5" y="31"/>
                  </a:cubicBezTo>
                  <a:cubicBezTo>
                    <a:pt x="0" y="33"/>
                    <a:pt x="0" y="37"/>
                    <a:pt x="5" y="40"/>
                  </a:cubicBezTo>
                  <a:lnTo>
                    <a:pt x="53" y="68"/>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8" name="Freeform 58">
              <a:extLst>
                <a:ext uri="{FF2B5EF4-FFF2-40B4-BE49-F238E27FC236}">
                  <a16:creationId xmlns:a16="http://schemas.microsoft.com/office/drawing/2014/main" id="{03D20738-2697-CC40-9BBF-681C1D3A8F3B}"/>
                </a:ext>
              </a:extLst>
            </p:cNvPr>
            <p:cNvSpPr>
              <a:spLocks/>
            </p:cNvSpPr>
            <p:nvPr/>
          </p:nvSpPr>
          <p:spPr bwMode="auto">
            <a:xfrm>
              <a:off x="13847199" y="8697860"/>
              <a:ext cx="433388" cy="250825"/>
            </a:xfrm>
            <a:custGeom>
              <a:avLst/>
              <a:gdLst>
                <a:gd name="T0" fmla="*/ 52 w 157"/>
                <a:gd name="T1" fmla="*/ 88 h 91"/>
                <a:gd name="T2" fmla="*/ 68 w 157"/>
                <a:gd name="T3" fmla="*/ 88 h 91"/>
                <a:gd name="T4" fmla="*/ 153 w 157"/>
                <a:gd name="T5" fmla="*/ 39 h 91"/>
                <a:gd name="T6" fmla="*/ 153 w 157"/>
                <a:gd name="T7" fmla="*/ 30 h 91"/>
                <a:gd name="T8" fmla="*/ 105 w 157"/>
                <a:gd name="T9" fmla="*/ 2 h 91"/>
                <a:gd name="T10" fmla="*/ 89 w 157"/>
                <a:gd name="T11" fmla="*/ 2 h 91"/>
                <a:gd name="T12" fmla="*/ 4 w 157"/>
                <a:gd name="T13" fmla="*/ 52 h 91"/>
                <a:gd name="T14" fmla="*/ 4 w 157"/>
                <a:gd name="T15" fmla="*/ 60 h 91"/>
                <a:gd name="T16" fmla="*/ 52 w 157"/>
                <a:gd name="T17" fmla="*/ 88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7" h="91">
                  <a:moveTo>
                    <a:pt x="52" y="88"/>
                  </a:moveTo>
                  <a:cubicBezTo>
                    <a:pt x="57" y="91"/>
                    <a:pt x="63" y="91"/>
                    <a:pt x="68" y="88"/>
                  </a:cubicBezTo>
                  <a:cubicBezTo>
                    <a:pt x="153" y="39"/>
                    <a:pt x="153" y="39"/>
                    <a:pt x="153" y="39"/>
                  </a:cubicBezTo>
                  <a:cubicBezTo>
                    <a:pt x="157" y="37"/>
                    <a:pt x="157" y="33"/>
                    <a:pt x="153" y="30"/>
                  </a:cubicBezTo>
                  <a:cubicBezTo>
                    <a:pt x="105" y="2"/>
                    <a:pt x="105" y="2"/>
                    <a:pt x="105" y="2"/>
                  </a:cubicBezTo>
                  <a:cubicBezTo>
                    <a:pt x="100" y="0"/>
                    <a:pt x="94" y="0"/>
                    <a:pt x="89" y="2"/>
                  </a:cubicBezTo>
                  <a:cubicBezTo>
                    <a:pt x="4" y="52"/>
                    <a:pt x="4" y="52"/>
                    <a:pt x="4" y="52"/>
                  </a:cubicBezTo>
                  <a:cubicBezTo>
                    <a:pt x="0" y="54"/>
                    <a:pt x="0" y="58"/>
                    <a:pt x="4" y="60"/>
                  </a:cubicBezTo>
                  <a:lnTo>
                    <a:pt x="52" y="88"/>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9" name="Freeform 59">
              <a:extLst>
                <a:ext uri="{FF2B5EF4-FFF2-40B4-BE49-F238E27FC236}">
                  <a16:creationId xmlns:a16="http://schemas.microsoft.com/office/drawing/2014/main" id="{83A38889-0EB8-824E-8AAF-01D76CAF2226}"/>
                </a:ext>
              </a:extLst>
            </p:cNvPr>
            <p:cNvSpPr>
              <a:spLocks/>
            </p:cNvSpPr>
            <p:nvPr/>
          </p:nvSpPr>
          <p:spPr bwMode="auto">
            <a:xfrm>
              <a:off x="16079224" y="7237360"/>
              <a:ext cx="331788" cy="192088"/>
            </a:xfrm>
            <a:custGeom>
              <a:avLst/>
              <a:gdLst>
                <a:gd name="T0" fmla="*/ 52 w 120"/>
                <a:gd name="T1" fmla="*/ 68 h 70"/>
                <a:gd name="T2" fmla="*/ 68 w 120"/>
                <a:gd name="T3" fmla="*/ 68 h 70"/>
                <a:gd name="T4" fmla="*/ 116 w 120"/>
                <a:gd name="T5" fmla="*/ 40 h 70"/>
                <a:gd name="T6" fmla="*/ 116 w 120"/>
                <a:gd name="T7" fmla="*/ 31 h 70"/>
                <a:gd name="T8" fmla="*/ 68 w 120"/>
                <a:gd name="T9" fmla="*/ 3 h 70"/>
                <a:gd name="T10" fmla="*/ 53 w 120"/>
                <a:gd name="T11" fmla="*/ 3 h 70"/>
                <a:gd name="T12" fmla="*/ 4 w 120"/>
                <a:gd name="T13" fmla="*/ 31 h 70"/>
                <a:gd name="T14" fmla="*/ 4 w 120"/>
                <a:gd name="T15" fmla="*/ 40 h 70"/>
                <a:gd name="T16" fmla="*/ 52 w 120"/>
                <a:gd name="T17" fmla="*/ 68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0" h="70">
                  <a:moveTo>
                    <a:pt x="52" y="68"/>
                  </a:moveTo>
                  <a:cubicBezTo>
                    <a:pt x="56" y="70"/>
                    <a:pt x="63" y="70"/>
                    <a:pt x="68" y="68"/>
                  </a:cubicBezTo>
                  <a:cubicBezTo>
                    <a:pt x="116" y="40"/>
                    <a:pt x="116" y="40"/>
                    <a:pt x="116" y="40"/>
                  </a:cubicBezTo>
                  <a:cubicBezTo>
                    <a:pt x="120" y="37"/>
                    <a:pt x="120" y="33"/>
                    <a:pt x="116" y="31"/>
                  </a:cubicBezTo>
                  <a:cubicBezTo>
                    <a:pt x="68" y="3"/>
                    <a:pt x="68" y="3"/>
                    <a:pt x="68" y="3"/>
                  </a:cubicBezTo>
                  <a:cubicBezTo>
                    <a:pt x="64" y="0"/>
                    <a:pt x="57" y="0"/>
                    <a:pt x="53" y="3"/>
                  </a:cubicBezTo>
                  <a:cubicBezTo>
                    <a:pt x="4" y="31"/>
                    <a:pt x="4" y="31"/>
                    <a:pt x="4" y="31"/>
                  </a:cubicBezTo>
                  <a:cubicBezTo>
                    <a:pt x="0" y="33"/>
                    <a:pt x="0" y="37"/>
                    <a:pt x="4" y="40"/>
                  </a:cubicBezTo>
                  <a:lnTo>
                    <a:pt x="52" y="68"/>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0" name="Freeform 60">
              <a:extLst>
                <a:ext uri="{FF2B5EF4-FFF2-40B4-BE49-F238E27FC236}">
                  <a16:creationId xmlns:a16="http://schemas.microsoft.com/office/drawing/2014/main" id="{429EEF2C-6A10-CB43-B2C0-A3FBF4D17523}"/>
                </a:ext>
              </a:extLst>
            </p:cNvPr>
            <p:cNvSpPr>
              <a:spLocks/>
            </p:cNvSpPr>
            <p:nvPr/>
          </p:nvSpPr>
          <p:spPr bwMode="auto">
            <a:xfrm>
              <a:off x="14258362" y="8288285"/>
              <a:ext cx="331788" cy="193675"/>
            </a:xfrm>
            <a:custGeom>
              <a:avLst/>
              <a:gdLst>
                <a:gd name="T0" fmla="*/ 52 w 120"/>
                <a:gd name="T1" fmla="*/ 68 h 70"/>
                <a:gd name="T2" fmla="*/ 67 w 120"/>
                <a:gd name="T3" fmla="*/ 68 h 70"/>
                <a:gd name="T4" fmla="*/ 116 w 120"/>
                <a:gd name="T5" fmla="*/ 40 h 70"/>
                <a:gd name="T6" fmla="*/ 116 w 120"/>
                <a:gd name="T7" fmla="*/ 31 h 70"/>
                <a:gd name="T8" fmla="*/ 68 w 120"/>
                <a:gd name="T9" fmla="*/ 3 h 70"/>
                <a:gd name="T10" fmla="*/ 52 w 120"/>
                <a:gd name="T11" fmla="*/ 3 h 70"/>
                <a:gd name="T12" fmla="*/ 4 w 120"/>
                <a:gd name="T13" fmla="*/ 31 h 70"/>
                <a:gd name="T14" fmla="*/ 4 w 120"/>
                <a:gd name="T15" fmla="*/ 40 h 70"/>
                <a:gd name="T16" fmla="*/ 52 w 120"/>
                <a:gd name="T17" fmla="*/ 68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0" h="70">
                  <a:moveTo>
                    <a:pt x="52" y="68"/>
                  </a:moveTo>
                  <a:cubicBezTo>
                    <a:pt x="56" y="70"/>
                    <a:pt x="63" y="70"/>
                    <a:pt x="67" y="68"/>
                  </a:cubicBezTo>
                  <a:cubicBezTo>
                    <a:pt x="116" y="40"/>
                    <a:pt x="116" y="40"/>
                    <a:pt x="116" y="40"/>
                  </a:cubicBezTo>
                  <a:cubicBezTo>
                    <a:pt x="120" y="37"/>
                    <a:pt x="120" y="33"/>
                    <a:pt x="116" y="31"/>
                  </a:cubicBezTo>
                  <a:cubicBezTo>
                    <a:pt x="68" y="3"/>
                    <a:pt x="68" y="3"/>
                    <a:pt x="68" y="3"/>
                  </a:cubicBezTo>
                  <a:cubicBezTo>
                    <a:pt x="64" y="0"/>
                    <a:pt x="57" y="0"/>
                    <a:pt x="52" y="3"/>
                  </a:cubicBezTo>
                  <a:cubicBezTo>
                    <a:pt x="4" y="31"/>
                    <a:pt x="4" y="31"/>
                    <a:pt x="4" y="31"/>
                  </a:cubicBezTo>
                  <a:cubicBezTo>
                    <a:pt x="0" y="33"/>
                    <a:pt x="0" y="37"/>
                    <a:pt x="4" y="40"/>
                  </a:cubicBezTo>
                  <a:lnTo>
                    <a:pt x="52" y="68"/>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1" name="Freeform 61">
              <a:extLst>
                <a:ext uri="{FF2B5EF4-FFF2-40B4-BE49-F238E27FC236}">
                  <a16:creationId xmlns:a16="http://schemas.microsoft.com/office/drawing/2014/main" id="{719F1E7C-6AE7-5A47-AF59-18378BE91CDD}"/>
                </a:ext>
              </a:extLst>
            </p:cNvPr>
            <p:cNvSpPr>
              <a:spLocks/>
            </p:cNvSpPr>
            <p:nvPr/>
          </p:nvSpPr>
          <p:spPr bwMode="auto">
            <a:xfrm>
              <a:off x="13648762" y="8642298"/>
              <a:ext cx="333375" cy="190500"/>
            </a:xfrm>
            <a:custGeom>
              <a:avLst/>
              <a:gdLst>
                <a:gd name="T0" fmla="*/ 53 w 121"/>
                <a:gd name="T1" fmla="*/ 67 h 69"/>
                <a:gd name="T2" fmla="*/ 68 w 121"/>
                <a:gd name="T3" fmla="*/ 67 h 69"/>
                <a:gd name="T4" fmla="*/ 117 w 121"/>
                <a:gd name="T5" fmla="*/ 39 h 69"/>
                <a:gd name="T6" fmla="*/ 117 w 121"/>
                <a:gd name="T7" fmla="*/ 30 h 69"/>
                <a:gd name="T8" fmla="*/ 69 w 121"/>
                <a:gd name="T9" fmla="*/ 2 h 69"/>
                <a:gd name="T10" fmla="*/ 53 w 121"/>
                <a:gd name="T11" fmla="*/ 2 h 69"/>
                <a:gd name="T12" fmla="*/ 5 w 121"/>
                <a:gd name="T13" fmla="*/ 30 h 69"/>
                <a:gd name="T14" fmla="*/ 5 w 121"/>
                <a:gd name="T15" fmla="*/ 39 h 69"/>
                <a:gd name="T16" fmla="*/ 53 w 121"/>
                <a:gd name="T17" fmla="*/ 6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69">
                  <a:moveTo>
                    <a:pt x="53" y="67"/>
                  </a:moveTo>
                  <a:cubicBezTo>
                    <a:pt x="57" y="69"/>
                    <a:pt x="64" y="69"/>
                    <a:pt x="68" y="67"/>
                  </a:cubicBezTo>
                  <a:cubicBezTo>
                    <a:pt x="117" y="39"/>
                    <a:pt x="117" y="39"/>
                    <a:pt x="117" y="39"/>
                  </a:cubicBezTo>
                  <a:cubicBezTo>
                    <a:pt x="121" y="36"/>
                    <a:pt x="121" y="32"/>
                    <a:pt x="117" y="30"/>
                  </a:cubicBezTo>
                  <a:cubicBezTo>
                    <a:pt x="69" y="2"/>
                    <a:pt x="69" y="2"/>
                    <a:pt x="69" y="2"/>
                  </a:cubicBezTo>
                  <a:cubicBezTo>
                    <a:pt x="64" y="0"/>
                    <a:pt x="57" y="0"/>
                    <a:pt x="53" y="2"/>
                  </a:cubicBezTo>
                  <a:cubicBezTo>
                    <a:pt x="5" y="30"/>
                    <a:pt x="5" y="30"/>
                    <a:pt x="5" y="30"/>
                  </a:cubicBezTo>
                  <a:cubicBezTo>
                    <a:pt x="0" y="33"/>
                    <a:pt x="0" y="37"/>
                    <a:pt x="5" y="39"/>
                  </a:cubicBezTo>
                  <a:lnTo>
                    <a:pt x="53" y="67"/>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2" name="Freeform 62">
              <a:extLst>
                <a:ext uri="{FF2B5EF4-FFF2-40B4-BE49-F238E27FC236}">
                  <a16:creationId xmlns:a16="http://schemas.microsoft.com/office/drawing/2014/main" id="{E187CAAF-8A48-8748-BB78-C5C0E23F1AD2}"/>
                </a:ext>
              </a:extLst>
            </p:cNvPr>
            <p:cNvSpPr>
              <a:spLocks/>
            </p:cNvSpPr>
            <p:nvPr/>
          </p:nvSpPr>
          <p:spPr bwMode="auto">
            <a:xfrm>
              <a:off x="13853549" y="8523235"/>
              <a:ext cx="333375" cy="193675"/>
            </a:xfrm>
            <a:custGeom>
              <a:avLst/>
              <a:gdLst>
                <a:gd name="T0" fmla="*/ 52 w 121"/>
                <a:gd name="T1" fmla="*/ 68 h 70"/>
                <a:gd name="T2" fmla="*/ 68 w 121"/>
                <a:gd name="T3" fmla="*/ 68 h 70"/>
                <a:gd name="T4" fmla="*/ 116 w 121"/>
                <a:gd name="T5" fmla="*/ 39 h 70"/>
                <a:gd name="T6" fmla="*/ 116 w 121"/>
                <a:gd name="T7" fmla="*/ 31 h 70"/>
                <a:gd name="T8" fmla="*/ 68 w 121"/>
                <a:gd name="T9" fmla="*/ 3 h 70"/>
                <a:gd name="T10" fmla="*/ 53 w 121"/>
                <a:gd name="T11" fmla="*/ 3 h 70"/>
                <a:gd name="T12" fmla="*/ 4 w 121"/>
                <a:gd name="T13" fmla="*/ 31 h 70"/>
                <a:gd name="T14" fmla="*/ 4 w 121"/>
                <a:gd name="T15" fmla="*/ 40 h 70"/>
                <a:gd name="T16" fmla="*/ 52 w 121"/>
                <a:gd name="T17" fmla="*/ 68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70">
                  <a:moveTo>
                    <a:pt x="52" y="68"/>
                  </a:moveTo>
                  <a:cubicBezTo>
                    <a:pt x="56" y="70"/>
                    <a:pt x="63" y="70"/>
                    <a:pt x="68" y="68"/>
                  </a:cubicBezTo>
                  <a:cubicBezTo>
                    <a:pt x="116" y="39"/>
                    <a:pt x="116" y="39"/>
                    <a:pt x="116" y="39"/>
                  </a:cubicBezTo>
                  <a:cubicBezTo>
                    <a:pt x="121" y="37"/>
                    <a:pt x="121" y="33"/>
                    <a:pt x="116" y="31"/>
                  </a:cubicBezTo>
                  <a:cubicBezTo>
                    <a:pt x="68" y="3"/>
                    <a:pt x="68" y="3"/>
                    <a:pt x="68" y="3"/>
                  </a:cubicBezTo>
                  <a:cubicBezTo>
                    <a:pt x="64" y="0"/>
                    <a:pt x="57" y="0"/>
                    <a:pt x="53" y="3"/>
                  </a:cubicBezTo>
                  <a:cubicBezTo>
                    <a:pt x="4" y="31"/>
                    <a:pt x="4" y="31"/>
                    <a:pt x="4" y="31"/>
                  </a:cubicBezTo>
                  <a:cubicBezTo>
                    <a:pt x="0" y="33"/>
                    <a:pt x="0" y="37"/>
                    <a:pt x="4" y="40"/>
                  </a:cubicBezTo>
                  <a:lnTo>
                    <a:pt x="52" y="68"/>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3" name="Freeform 63">
              <a:extLst>
                <a:ext uri="{FF2B5EF4-FFF2-40B4-BE49-F238E27FC236}">
                  <a16:creationId xmlns:a16="http://schemas.microsoft.com/office/drawing/2014/main" id="{56BF140E-2CC0-054B-ACEC-58629476115B}"/>
                </a:ext>
              </a:extLst>
            </p:cNvPr>
            <p:cNvSpPr>
              <a:spLocks/>
            </p:cNvSpPr>
            <p:nvPr/>
          </p:nvSpPr>
          <p:spPr bwMode="auto">
            <a:xfrm>
              <a:off x="14055162" y="8407348"/>
              <a:ext cx="333375" cy="193675"/>
            </a:xfrm>
            <a:custGeom>
              <a:avLst/>
              <a:gdLst>
                <a:gd name="T0" fmla="*/ 53 w 121"/>
                <a:gd name="T1" fmla="*/ 67 h 70"/>
                <a:gd name="T2" fmla="*/ 68 w 121"/>
                <a:gd name="T3" fmla="*/ 67 h 70"/>
                <a:gd name="T4" fmla="*/ 117 w 121"/>
                <a:gd name="T5" fmla="*/ 39 h 70"/>
                <a:gd name="T6" fmla="*/ 117 w 121"/>
                <a:gd name="T7" fmla="*/ 30 h 70"/>
                <a:gd name="T8" fmla="*/ 68 w 121"/>
                <a:gd name="T9" fmla="*/ 2 h 70"/>
                <a:gd name="T10" fmla="*/ 53 w 121"/>
                <a:gd name="T11" fmla="*/ 2 h 70"/>
                <a:gd name="T12" fmla="*/ 4 w 121"/>
                <a:gd name="T13" fmla="*/ 30 h 70"/>
                <a:gd name="T14" fmla="*/ 4 w 121"/>
                <a:gd name="T15" fmla="*/ 39 h 70"/>
                <a:gd name="T16" fmla="*/ 53 w 121"/>
                <a:gd name="T17" fmla="*/ 6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70">
                  <a:moveTo>
                    <a:pt x="53" y="67"/>
                  </a:moveTo>
                  <a:cubicBezTo>
                    <a:pt x="57" y="70"/>
                    <a:pt x="64" y="70"/>
                    <a:pt x="68" y="67"/>
                  </a:cubicBezTo>
                  <a:cubicBezTo>
                    <a:pt x="117" y="39"/>
                    <a:pt x="117" y="39"/>
                    <a:pt x="117" y="39"/>
                  </a:cubicBezTo>
                  <a:cubicBezTo>
                    <a:pt x="121" y="37"/>
                    <a:pt x="121" y="33"/>
                    <a:pt x="117" y="30"/>
                  </a:cubicBezTo>
                  <a:cubicBezTo>
                    <a:pt x="68" y="2"/>
                    <a:pt x="68" y="2"/>
                    <a:pt x="68" y="2"/>
                  </a:cubicBezTo>
                  <a:cubicBezTo>
                    <a:pt x="64" y="0"/>
                    <a:pt x="57" y="0"/>
                    <a:pt x="53" y="2"/>
                  </a:cubicBezTo>
                  <a:cubicBezTo>
                    <a:pt x="4" y="30"/>
                    <a:pt x="4" y="30"/>
                    <a:pt x="4" y="30"/>
                  </a:cubicBezTo>
                  <a:cubicBezTo>
                    <a:pt x="0" y="33"/>
                    <a:pt x="0" y="37"/>
                    <a:pt x="4" y="39"/>
                  </a:cubicBezTo>
                  <a:lnTo>
                    <a:pt x="53" y="67"/>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4" name="Freeform 64">
              <a:extLst>
                <a:ext uri="{FF2B5EF4-FFF2-40B4-BE49-F238E27FC236}">
                  <a16:creationId xmlns:a16="http://schemas.microsoft.com/office/drawing/2014/main" id="{C8047200-E0AC-0245-8D39-7A7A70DB9711}"/>
                </a:ext>
              </a:extLst>
            </p:cNvPr>
            <p:cNvSpPr>
              <a:spLocks/>
            </p:cNvSpPr>
            <p:nvPr/>
          </p:nvSpPr>
          <p:spPr bwMode="auto">
            <a:xfrm>
              <a:off x="14459974" y="8172398"/>
              <a:ext cx="333375" cy="193675"/>
            </a:xfrm>
            <a:custGeom>
              <a:avLst/>
              <a:gdLst>
                <a:gd name="T0" fmla="*/ 52 w 121"/>
                <a:gd name="T1" fmla="*/ 67 h 70"/>
                <a:gd name="T2" fmla="*/ 68 w 121"/>
                <a:gd name="T3" fmla="*/ 67 h 70"/>
                <a:gd name="T4" fmla="*/ 116 w 121"/>
                <a:gd name="T5" fmla="*/ 39 h 70"/>
                <a:gd name="T6" fmla="*/ 116 w 121"/>
                <a:gd name="T7" fmla="*/ 30 h 70"/>
                <a:gd name="T8" fmla="*/ 68 w 121"/>
                <a:gd name="T9" fmla="*/ 3 h 70"/>
                <a:gd name="T10" fmla="*/ 53 w 121"/>
                <a:gd name="T11" fmla="*/ 3 h 70"/>
                <a:gd name="T12" fmla="*/ 4 w 121"/>
                <a:gd name="T13" fmla="*/ 31 h 70"/>
                <a:gd name="T14" fmla="*/ 4 w 121"/>
                <a:gd name="T15" fmla="*/ 40 h 70"/>
                <a:gd name="T16" fmla="*/ 52 w 121"/>
                <a:gd name="T17" fmla="*/ 6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70">
                  <a:moveTo>
                    <a:pt x="52" y="67"/>
                  </a:moveTo>
                  <a:cubicBezTo>
                    <a:pt x="57" y="70"/>
                    <a:pt x="63" y="70"/>
                    <a:pt x="68" y="67"/>
                  </a:cubicBezTo>
                  <a:cubicBezTo>
                    <a:pt x="116" y="39"/>
                    <a:pt x="116" y="39"/>
                    <a:pt x="116" y="39"/>
                  </a:cubicBezTo>
                  <a:cubicBezTo>
                    <a:pt x="121" y="37"/>
                    <a:pt x="121" y="33"/>
                    <a:pt x="116" y="30"/>
                  </a:cubicBezTo>
                  <a:cubicBezTo>
                    <a:pt x="68" y="3"/>
                    <a:pt x="68" y="3"/>
                    <a:pt x="68" y="3"/>
                  </a:cubicBezTo>
                  <a:cubicBezTo>
                    <a:pt x="64" y="0"/>
                    <a:pt x="57" y="0"/>
                    <a:pt x="53" y="3"/>
                  </a:cubicBezTo>
                  <a:cubicBezTo>
                    <a:pt x="4" y="31"/>
                    <a:pt x="4" y="31"/>
                    <a:pt x="4" y="31"/>
                  </a:cubicBezTo>
                  <a:cubicBezTo>
                    <a:pt x="0" y="33"/>
                    <a:pt x="0" y="37"/>
                    <a:pt x="4" y="40"/>
                  </a:cubicBezTo>
                  <a:lnTo>
                    <a:pt x="52" y="67"/>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5" name="Freeform 65">
              <a:extLst>
                <a:ext uri="{FF2B5EF4-FFF2-40B4-BE49-F238E27FC236}">
                  <a16:creationId xmlns:a16="http://schemas.microsoft.com/office/drawing/2014/main" id="{2E63028C-BECA-3B43-977D-5E9BA68655F8}"/>
                </a:ext>
              </a:extLst>
            </p:cNvPr>
            <p:cNvSpPr>
              <a:spLocks/>
            </p:cNvSpPr>
            <p:nvPr/>
          </p:nvSpPr>
          <p:spPr bwMode="auto">
            <a:xfrm>
              <a:off x="14661587" y="8056510"/>
              <a:ext cx="333375" cy="193675"/>
            </a:xfrm>
            <a:custGeom>
              <a:avLst/>
              <a:gdLst>
                <a:gd name="T0" fmla="*/ 52 w 121"/>
                <a:gd name="T1" fmla="*/ 67 h 70"/>
                <a:gd name="T2" fmla="*/ 68 w 121"/>
                <a:gd name="T3" fmla="*/ 67 h 70"/>
                <a:gd name="T4" fmla="*/ 116 w 121"/>
                <a:gd name="T5" fmla="*/ 39 h 70"/>
                <a:gd name="T6" fmla="*/ 116 w 121"/>
                <a:gd name="T7" fmla="*/ 30 h 70"/>
                <a:gd name="T8" fmla="*/ 68 w 121"/>
                <a:gd name="T9" fmla="*/ 2 h 70"/>
                <a:gd name="T10" fmla="*/ 53 w 121"/>
                <a:gd name="T11" fmla="*/ 2 h 70"/>
                <a:gd name="T12" fmla="*/ 4 w 121"/>
                <a:gd name="T13" fmla="*/ 31 h 70"/>
                <a:gd name="T14" fmla="*/ 4 w 121"/>
                <a:gd name="T15" fmla="*/ 39 h 70"/>
                <a:gd name="T16" fmla="*/ 52 w 121"/>
                <a:gd name="T17" fmla="*/ 6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70">
                  <a:moveTo>
                    <a:pt x="52" y="67"/>
                  </a:moveTo>
                  <a:cubicBezTo>
                    <a:pt x="57" y="70"/>
                    <a:pt x="63" y="70"/>
                    <a:pt x="68" y="67"/>
                  </a:cubicBezTo>
                  <a:cubicBezTo>
                    <a:pt x="116" y="39"/>
                    <a:pt x="116" y="39"/>
                    <a:pt x="116" y="39"/>
                  </a:cubicBezTo>
                  <a:cubicBezTo>
                    <a:pt x="121" y="37"/>
                    <a:pt x="121" y="33"/>
                    <a:pt x="116" y="30"/>
                  </a:cubicBezTo>
                  <a:cubicBezTo>
                    <a:pt x="68" y="2"/>
                    <a:pt x="68" y="2"/>
                    <a:pt x="68" y="2"/>
                  </a:cubicBezTo>
                  <a:cubicBezTo>
                    <a:pt x="64" y="0"/>
                    <a:pt x="57" y="0"/>
                    <a:pt x="53" y="2"/>
                  </a:cubicBezTo>
                  <a:cubicBezTo>
                    <a:pt x="4" y="31"/>
                    <a:pt x="4" y="31"/>
                    <a:pt x="4" y="31"/>
                  </a:cubicBezTo>
                  <a:cubicBezTo>
                    <a:pt x="0" y="33"/>
                    <a:pt x="0" y="37"/>
                    <a:pt x="4" y="39"/>
                  </a:cubicBezTo>
                  <a:lnTo>
                    <a:pt x="52" y="67"/>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6" name="Freeform 66">
              <a:extLst>
                <a:ext uri="{FF2B5EF4-FFF2-40B4-BE49-F238E27FC236}">
                  <a16:creationId xmlns:a16="http://schemas.microsoft.com/office/drawing/2014/main" id="{01398398-91DA-BD45-915B-6A2A65F769DB}"/>
                </a:ext>
              </a:extLst>
            </p:cNvPr>
            <p:cNvSpPr>
              <a:spLocks/>
            </p:cNvSpPr>
            <p:nvPr/>
          </p:nvSpPr>
          <p:spPr bwMode="auto">
            <a:xfrm>
              <a:off x="14863199" y="7940623"/>
              <a:ext cx="333375" cy="190500"/>
            </a:xfrm>
            <a:custGeom>
              <a:avLst/>
              <a:gdLst>
                <a:gd name="T0" fmla="*/ 53 w 121"/>
                <a:gd name="T1" fmla="*/ 67 h 69"/>
                <a:gd name="T2" fmla="*/ 68 w 121"/>
                <a:gd name="T3" fmla="*/ 67 h 69"/>
                <a:gd name="T4" fmla="*/ 117 w 121"/>
                <a:gd name="T5" fmla="*/ 39 h 69"/>
                <a:gd name="T6" fmla="*/ 117 w 121"/>
                <a:gd name="T7" fmla="*/ 30 h 69"/>
                <a:gd name="T8" fmla="*/ 69 w 121"/>
                <a:gd name="T9" fmla="*/ 2 h 69"/>
                <a:gd name="T10" fmla="*/ 53 w 121"/>
                <a:gd name="T11" fmla="*/ 2 h 69"/>
                <a:gd name="T12" fmla="*/ 4 w 121"/>
                <a:gd name="T13" fmla="*/ 30 h 69"/>
                <a:gd name="T14" fmla="*/ 4 w 121"/>
                <a:gd name="T15" fmla="*/ 39 h 69"/>
                <a:gd name="T16" fmla="*/ 53 w 121"/>
                <a:gd name="T17" fmla="*/ 6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69">
                  <a:moveTo>
                    <a:pt x="53" y="67"/>
                  </a:moveTo>
                  <a:cubicBezTo>
                    <a:pt x="57" y="69"/>
                    <a:pt x="64" y="69"/>
                    <a:pt x="68" y="67"/>
                  </a:cubicBezTo>
                  <a:cubicBezTo>
                    <a:pt x="117" y="39"/>
                    <a:pt x="117" y="39"/>
                    <a:pt x="117" y="39"/>
                  </a:cubicBezTo>
                  <a:cubicBezTo>
                    <a:pt x="121" y="36"/>
                    <a:pt x="121" y="32"/>
                    <a:pt x="117" y="30"/>
                  </a:cubicBezTo>
                  <a:cubicBezTo>
                    <a:pt x="69" y="2"/>
                    <a:pt x="69" y="2"/>
                    <a:pt x="69" y="2"/>
                  </a:cubicBezTo>
                  <a:cubicBezTo>
                    <a:pt x="64" y="0"/>
                    <a:pt x="57" y="0"/>
                    <a:pt x="53" y="2"/>
                  </a:cubicBezTo>
                  <a:cubicBezTo>
                    <a:pt x="4" y="30"/>
                    <a:pt x="4" y="30"/>
                    <a:pt x="4" y="30"/>
                  </a:cubicBezTo>
                  <a:cubicBezTo>
                    <a:pt x="0" y="33"/>
                    <a:pt x="0" y="37"/>
                    <a:pt x="4" y="39"/>
                  </a:cubicBezTo>
                  <a:lnTo>
                    <a:pt x="53" y="67"/>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7" name="Freeform 67">
              <a:extLst>
                <a:ext uri="{FF2B5EF4-FFF2-40B4-BE49-F238E27FC236}">
                  <a16:creationId xmlns:a16="http://schemas.microsoft.com/office/drawing/2014/main" id="{66F521D7-CE79-BC46-8B64-797A35F03E4C}"/>
                </a:ext>
              </a:extLst>
            </p:cNvPr>
            <p:cNvSpPr>
              <a:spLocks/>
            </p:cNvSpPr>
            <p:nvPr/>
          </p:nvSpPr>
          <p:spPr bwMode="auto">
            <a:xfrm>
              <a:off x="15066399" y="7821560"/>
              <a:ext cx="331788" cy="193675"/>
            </a:xfrm>
            <a:custGeom>
              <a:avLst/>
              <a:gdLst>
                <a:gd name="T0" fmla="*/ 52 w 120"/>
                <a:gd name="T1" fmla="*/ 68 h 70"/>
                <a:gd name="T2" fmla="*/ 68 w 120"/>
                <a:gd name="T3" fmla="*/ 68 h 70"/>
                <a:gd name="T4" fmla="*/ 116 w 120"/>
                <a:gd name="T5" fmla="*/ 39 h 70"/>
                <a:gd name="T6" fmla="*/ 116 w 120"/>
                <a:gd name="T7" fmla="*/ 31 h 70"/>
                <a:gd name="T8" fmla="*/ 68 w 120"/>
                <a:gd name="T9" fmla="*/ 3 h 70"/>
                <a:gd name="T10" fmla="*/ 53 w 120"/>
                <a:gd name="T11" fmla="*/ 3 h 70"/>
                <a:gd name="T12" fmla="*/ 4 w 120"/>
                <a:gd name="T13" fmla="*/ 31 h 70"/>
                <a:gd name="T14" fmla="*/ 4 w 120"/>
                <a:gd name="T15" fmla="*/ 40 h 70"/>
                <a:gd name="T16" fmla="*/ 52 w 120"/>
                <a:gd name="T17" fmla="*/ 68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0" h="70">
                  <a:moveTo>
                    <a:pt x="52" y="68"/>
                  </a:moveTo>
                  <a:cubicBezTo>
                    <a:pt x="56" y="70"/>
                    <a:pt x="63" y="70"/>
                    <a:pt x="68" y="68"/>
                  </a:cubicBezTo>
                  <a:cubicBezTo>
                    <a:pt x="116" y="39"/>
                    <a:pt x="116" y="39"/>
                    <a:pt x="116" y="39"/>
                  </a:cubicBezTo>
                  <a:cubicBezTo>
                    <a:pt x="120" y="37"/>
                    <a:pt x="120" y="33"/>
                    <a:pt x="116" y="31"/>
                  </a:cubicBezTo>
                  <a:cubicBezTo>
                    <a:pt x="68" y="3"/>
                    <a:pt x="68" y="3"/>
                    <a:pt x="68" y="3"/>
                  </a:cubicBezTo>
                  <a:cubicBezTo>
                    <a:pt x="64" y="0"/>
                    <a:pt x="57" y="0"/>
                    <a:pt x="53" y="3"/>
                  </a:cubicBezTo>
                  <a:cubicBezTo>
                    <a:pt x="4" y="31"/>
                    <a:pt x="4" y="31"/>
                    <a:pt x="4" y="31"/>
                  </a:cubicBezTo>
                  <a:cubicBezTo>
                    <a:pt x="0" y="33"/>
                    <a:pt x="0" y="37"/>
                    <a:pt x="4" y="40"/>
                  </a:cubicBezTo>
                  <a:lnTo>
                    <a:pt x="52" y="68"/>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8" name="Freeform 68">
              <a:extLst>
                <a:ext uri="{FF2B5EF4-FFF2-40B4-BE49-F238E27FC236}">
                  <a16:creationId xmlns:a16="http://schemas.microsoft.com/office/drawing/2014/main" id="{B51A03AA-9822-9B48-ADF4-EE7C4BB83AC7}"/>
                </a:ext>
              </a:extLst>
            </p:cNvPr>
            <p:cNvSpPr>
              <a:spLocks/>
            </p:cNvSpPr>
            <p:nvPr/>
          </p:nvSpPr>
          <p:spPr bwMode="auto">
            <a:xfrm>
              <a:off x="15469624" y="7588198"/>
              <a:ext cx="334963" cy="192088"/>
            </a:xfrm>
            <a:custGeom>
              <a:avLst/>
              <a:gdLst>
                <a:gd name="T0" fmla="*/ 53 w 121"/>
                <a:gd name="T1" fmla="*/ 68 h 70"/>
                <a:gd name="T2" fmla="*/ 68 w 121"/>
                <a:gd name="T3" fmla="*/ 68 h 70"/>
                <a:gd name="T4" fmla="*/ 117 w 121"/>
                <a:gd name="T5" fmla="*/ 40 h 70"/>
                <a:gd name="T6" fmla="*/ 117 w 121"/>
                <a:gd name="T7" fmla="*/ 31 h 70"/>
                <a:gd name="T8" fmla="*/ 69 w 121"/>
                <a:gd name="T9" fmla="*/ 3 h 70"/>
                <a:gd name="T10" fmla="*/ 53 w 121"/>
                <a:gd name="T11" fmla="*/ 3 h 70"/>
                <a:gd name="T12" fmla="*/ 5 w 121"/>
                <a:gd name="T13" fmla="*/ 31 h 70"/>
                <a:gd name="T14" fmla="*/ 5 w 121"/>
                <a:gd name="T15" fmla="*/ 40 h 70"/>
                <a:gd name="T16" fmla="*/ 53 w 121"/>
                <a:gd name="T17" fmla="*/ 68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70">
                  <a:moveTo>
                    <a:pt x="53" y="68"/>
                  </a:moveTo>
                  <a:cubicBezTo>
                    <a:pt x="57" y="70"/>
                    <a:pt x="64" y="70"/>
                    <a:pt x="68" y="68"/>
                  </a:cubicBezTo>
                  <a:cubicBezTo>
                    <a:pt x="117" y="40"/>
                    <a:pt x="117" y="40"/>
                    <a:pt x="117" y="40"/>
                  </a:cubicBezTo>
                  <a:cubicBezTo>
                    <a:pt x="121" y="37"/>
                    <a:pt x="121" y="33"/>
                    <a:pt x="117" y="31"/>
                  </a:cubicBezTo>
                  <a:cubicBezTo>
                    <a:pt x="69" y="3"/>
                    <a:pt x="69" y="3"/>
                    <a:pt x="69" y="3"/>
                  </a:cubicBezTo>
                  <a:cubicBezTo>
                    <a:pt x="64" y="0"/>
                    <a:pt x="58" y="0"/>
                    <a:pt x="53" y="3"/>
                  </a:cubicBezTo>
                  <a:cubicBezTo>
                    <a:pt x="5" y="31"/>
                    <a:pt x="5" y="31"/>
                    <a:pt x="5" y="31"/>
                  </a:cubicBezTo>
                  <a:cubicBezTo>
                    <a:pt x="0" y="33"/>
                    <a:pt x="0" y="37"/>
                    <a:pt x="5" y="40"/>
                  </a:cubicBezTo>
                  <a:lnTo>
                    <a:pt x="53" y="68"/>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9" name="Freeform 69">
              <a:extLst>
                <a:ext uri="{FF2B5EF4-FFF2-40B4-BE49-F238E27FC236}">
                  <a16:creationId xmlns:a16="http://schemas.microsoft.com/office/drawing/2014/main" id="{F6FA320E-3A2C-994D-B217-BECFB703B7EA}"/>
                </a:ext>
              </a:extLst>
            </p:cNvPr>
            <p:cNvSpPr>
              <a:spLocks/>
            </p:cNvSpPr>
            <p:nvPr/>
          </p:nvSpPr>
          <p:spPr bwMode="auto">
            <a:xfrm>
              <a:off x="15674412" y="7472310"/>
              <a:ext cx="333375" cy="192088"/>
            </a:xfrm>
            <a:custGeom>
              <a:avLst/>
              <a:gdLst>
                <a:gd name="T0" fmla="*/ 52 w 121"/>
                <a:gd name="T1" fmla="*/ 67 h 70"/>
                <a:gd name="T2" fmla="*/ 68 w 121"/>
                <a:gd name="T3" fmla="*/ 67 h 70"/>
                <a:gd name="T4" fmla="*/ 116 w 121"/>
                <a:gd name="T5" fmla="*/ 39 h 70"/>
                <a:gd name="T6" fmla="*/ 116 w 121"/>
                <a:gd name="T7" fmla="*/ 30 h 70"/>
                <a:gd name="T8" fmla="*/ 68 w 121"/>
                <a:gd name="T9" fmla="*/ 3 h 70"/>
                <a:gd name="T10" fmla="*/ 53 w 121"/>
                <a:gd name="T11" fmla="*/ 3 h 70"/>
                <a:gd name="T12" fmla="*/ 4 w 121"/>
                <a:gd name="T13" fmla="*/ 31 h 70"/>
                <a:gd name="T14" fmla="*/ 4 w 121"/>
                <a:gd name="T15" fmla="*/ 40 h 70"/>
                <a:gd name="T16" fmla="*/ 52 w 121"/>
                <a:gd name="T17" fmla="*/ 6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70">
                  <a:moveTo>
                    <a:pt x="52" y="67"/>
                  </a:moveTo>
                  <a:cubicBezTo>
                    <a:pt x="57" y="70"/>
                    <a:pt x="63" y="70"/>
                    <a:pt x="68" y="67"/>
                  </a:cubicBezTo>
                  <a:cubicBezTo>
                    <a:pt x="116" y="39"/>
                    <a:pt x="116" y="39"/>
                    <a:pt x="116" y="39"/>
                  </a:cubicBezTo>
                  <a:cubicBezTo>
                    <a:pt x="121" y="37"/>
                    <a:pt x="121" y="33"/>
                    <a:pt x="116" y="30"/>
                  </a:cubicBezTo>
                  <a:cubicBezTo>
                    <a:pt x="68" y="3"/>
                    <a:pt x="68" y="3"/>
                    <a:pt x="68" y="3"/>
                  </a:cubicBezTo>
                  <a:cubicBezTo>
                    <a:pt x="64" y="0"/>
                    <a:pt x="57" y="0"/>
                    <a:pt x="53" y="3"/>
                  </a:cubicBezTo>
                  <a:cubicBezTo>
                    <a:pt x="4" y="31"/>
                    <a:pt x="4" y="31"/>
                    <a:pt x="4" y="31"/>
                  </a:cubicBezTo>
                  <a:cubicBezTo>
                    <a:pt x="0" y="33"/>
                    <a:pt x="0" y="37"/>
                    <a:pt x="4" y="40"/>
                  </a:cubicBezTo>
                  <a:lnTo>
                    <a:pt x="52" y="67"/>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0" name="Freeform 70">
              <a:extLst>
                <a:ext uri="{FF2B5EF4-FFF2-40B4-BE49-F238E27FC236}">
                  <a16:creationId xmlns:a16="http://schemas.microsoft.com/office/drawing/2014/main" id="{C4661E73-36E9-794B-BD17-3B9031CA8040}"/>
                </a:ext>
              </a:extLst>
            </p:cNvPr>
            <p:cNvSpPr>
              <a:spLocks/>
            </p:cNvSpPr>
            <p:nvPr/>
          </p:nvSpPr>
          <p:spPr bwMode="auto">
            <a:xfrm>
              <a:off x="16276074" y="7059560"/>
              <a:ext cx="441325" cy="257175"/>
            </a:xfrm>
            <a:custGeom>
              <a:avLst/>
              <a:gdLst>
                <a:gd name="T0" fmla="*/ 52 w 160"/>
                <a:gd name="T1" fmla="*/ 91 h 93"/>
                <a:gd name="T2" fmla="*/ 68 w 160"/>
                <a:gd name="T3" fmla="*/ 90 h 93"/>
                <a:gd name="T4" fmla="*/ 156 w 160"/>
                <a:gd name="T5" fmla="*/ 40 h 93"/>
                <a:gd name="T6" fmla="*/ 156 w 160"/>
                <a:gd name="T7" fmla="*/ 31 h 93"/>
                <a:gd name="T8" fmla="*/ 108 w 160"/>
                <a:gd name="T9" fmla="*/ 3 h 93"/>
                <a:gd name="T10" fmla="*/ 92 w 160"/>
                <a:gd name="T11" fmla="*/ 3 h 93"/>
                <a:gd name="T12" fmla="*/ 4 w 160"/>
                <a:gd name="T13" fmla="*/ 54 h 93"/>
                <a:gd name="T14" fmla="*/ 4 w 160"/>
                <a:gd name="T15" fmla="*/ 63 h 93"/>
                <a:gd name="T16" fmla="*/ 52 w 160"/>
                <a:gd name="T17" fmla="*/ 91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93">
                  <a:moveTo>
                    <a:pt x="52" y="91"/>
                  </a:moveTo>
                  <a:cubicBezTo>
                    <a:pt x="57" y="93"/>
                    <a:pt x="64" y="93"/>
                    <a:pt x="68" y="90"/>
                  </a:cubicBezTo>
                  <a:cubicBezTo>
                    <a:pt x="156" y="40"/>
                    <a:pt x="156" y="40"/>
                    <a:pt x="156" y="40"/>
                  </a:cubicBezTo>
                  <a:cubicBezTo>
                    <a:pt x="160" y="37"/>
                    <a:pt x="160" y="33"/>
                    <a:pt x="156" y="31"/>
                  </a:cubicBezTo>
                  <a:cubicBezTo>
                    <a:pt x="108" y="3"/>
                    <a:pt x="108" y="3"/>
                    <a:pt x="108" y="3"/>
                  </a:cubicBezTo>
                  <a:cubicBezTo>
                    <a:pt x="104" y="0"/>
                    <a:pt x="97" y="0"/>
                    <a:pt x="92" y="3"/>
                  </a:cubicBezTo>
                  <a:cubicBezTo>
                    <a:pt x="4" y="54"/>
                    <a:pt x="4" y="54"/>
                    <a:pt x="4" y="54"/>
                  </a:cubicBezTo>
                  <a:cubicBezTo>
                    <a:pt x="0" y="56"/>
                    <a:pt x="0" y="60"/>
                    <a:pt x="4" y="63"/>
                  </a:cubicBezTo>
                  <a:lnTo>
                    <a:pt x="52" y="91"/>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1" name="Freeform 71">
              <a:extLst>
                <a:ext uri="{FF2B5EF4-FFF2-40B4-BE49-F238E27FC236}">
                  <a16:creationId xmlns:a16="http://schemas.microsoft.com/office/drawing/2014/main" id="{CBC7F590-CD9F-8A48-9D19-B60589E2520B}"/>
                </a:ext>
              </a:extLst>
            </p:cNvPr>
            <p:cNvSpPr>
              <a:spLocks/>
            </p:cNvSpPr>
            <p:nvPr/>
          </p:nvSpPr>
          <p:spPr bwMode="auto">
            <a:xfrm>
              <a:off x="14766362" y="7831085"/>
              <a:ext cx="287338" cy="165100"/>
            </a:xfrm>
            <a:custGeom>
              <a:avLst/>
              <a:gdLst>
                <a:gd name="T0" fmla="*/ 100 w 104"/>
                <a:gd name="T1" fmla="*/ 18 h 60"/>
                <a:gd name="T2" fmla="*/ 100 w 104"/>
                <a:gd name="T3" fmla="*/ 27 h 60"/>
                <a:gd name="T4" fmla="*/ 47 w 104"/>
                <a:gd name="T5" fmla="*/ 58 h 60"/>
                <a:gd name="T6" fmla="*/ 31 w 104"/>
                <a:gd name="T7" fmla="*/ 58 h 60"/>
                <a:gd name="T8" fmla="*/ 4 w 104"/>
                <a:gd name="T9" fmla="*/ 42 h 60"/>
                <a:gd name="T10" fmla="*/ 4 w 104"/>
                <a:gd name="T11" fmla="*/ 33 h 60"/>
                <a:gd name="T12" fmla="*/ 58 w 104"/>
                <a:gd name="T13" fmla="*/ 2 h 60"/>
                <a:gd name="T14" fmla="*/ 73 w 104"/>
                <a:gd name="T15" fmla="*/ 2 h 60"/>
                <a:gd name="T16" fmla="*/ 100 w 104"/>
                <a:gd name="T17" fmla="*/ 1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4" h="60">
                  <a:moveTo>
                    <a:pt x="100" y="18"/>
                  </a:moveTo>
                  <a:cubicBezTo>
                    <a:pt x="104" y="20"/>
                    <a:pt x="104" y="24"/>
                    <a:pt x="100" y="27"/>
                  </a:cubicBezTo>
                  <a:cubicBezTo>
                    <a:pt x="47" y="58"/>
                    <a:pt x="47" y="58"/>
                    <a:pt x="47" y="58"/>
                  </a:cubicBezTo>
                  <a:cubicBezTo>
                    <a:pt x="43" y="60"/>
                    <a:pt x="36" y="60"/>
                    <a:pt x="31" y="58"/>
                  </a:cubicBezTo>
                  <a:cubicBezTo>
                    <a:pt x="4" y="42"/>
                    <a:pt x="4" y="42"/>
                    <a:pt x="4" y="42"/>
                  </a:cubicBezTo>
                  <a:cubicBezTo>
                    <a:pt x="0" y="39"/>
                    <a:pt x="0" y="35"/>
                    <a:pt x="4" y="33"/>
                  </a:cubicBezTo>
                  <a:cubicBezTo>
                    <a:pt x="58" y="2"/>
                    <a:pt x="58" y="2"/>
                    <a:pt x="58" y="2"/>
                  </a:cubicBezTo>
                  <a:cubicBezTo>
                    <a:pt x="62" y="0"/>
                    <a:pt x="69" y="0"/>
                    <a:pt x="73" y="2"/>
                  </a:cubicBezTo>
                  <a:lnTo>
                    <a:pt x="100" y="18"/>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2" name="Freeform 72">
              <a:extLst>
                <a:ext uri="{FF2B5EF4-FFF2-40B4-BE49-F238E27FC236}">
                  <a16:creationId xmlns:a16="http://schemas.microsoft.com/office/drawing/2014/main" id="{E40D259E-CA6C-7542-A94F-AA2E048F17C0}"/>
                </a:ext>
              </a:extLst>
            </p:cNvPr>
            <p:cNvSpPr>
              <a:spLocks/>
            </p:cNvSpPr>
            <p:nvPr/>
          </p:nvSpPr>
          <p:spPr bwMode="auto">
            <a:xfrm>
              <a:off x="14559987" y="7948560"/>
              <a:ext cx="285750" cy="166688"/>
            </a:xfrm>
            <a:custGeom>
              <a:avLst/>
              <a:gdLst>
                <a:gd name="T0" fmla="*/ 100 w 104"/>
                <a:gd name="T1" fmla="*/ 18 h 60"/>
                <a:gd name="T2" fmla="*/ 100 w 104"/>
                <a:gd name="T3" fmla="*/ 27 h 60"/>
                <a:gd name="T4" fmla="*/ 47 w 104"/>
                <a:gd name="T5" fmla="*/ 58 h 60"/>
                <a:gd name="T6" fmla="*/ 31 w 104"/>
                <a:gd name="T7" fmla="*/ 58 h 60"/>
                <a:gd name="T8" fmla="*/ 4 w 104"/>
                <a:gd name="T9" fmla="*/ 42 h 60"/>
                <a:gd name="T10" fmla="*/ 4 w 104"/>
                <a:gd name="T11" fmla="*/ 33 h 60"/>
                <a:gd name="T12" fmla="*/ 58 w 104"/>
                <a:gd name="T13" fmla="*/ 2 h 60"/>
                <a:gd name="T14" fmla="*/ 73 w 104"/>
                <a:gd name="T15" fmla="*/ 2 h 60"/>
                <a:gd name="T16" fmla="*/ 100 w 104"/>
                <a:gd name="T17" fmla="*/ 1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4" h="60">
                  <a:moveTo>
                    <a:pt x="100" y="18"/>
                  </a:moveTo>
                  <a:cubicBezTo>
                    <a:pt x="104" y="21"/>
                    <a:pt x="104" y="25"/>
                    <a:pt x="100" y="27"/>
                  </a:cubicBezTo>
                  <a:cubicBezTo>
                    <a:pt x="47" y="58"/>
                    <a:pt x="47" y="58"/>
                    <a:pt x="47" y="58"/>
                  </a:cubicBezTo>
                  <a:cubicBezTo>
                    <a:pt x="43" y="60"/>
                    <a:pt x="36" y="60"/>
                    <a:pt x="31" y="58"/>
                  </a:cubicBezTo>
                  <a:cubicBezTo>
                    <a:pt x="4" y="42"/>
                    <a:pt x="4" y="42"/>
                    <a:pt x="4" y="42"/>
                  </a:cubicBezTo>
                  <a:cubicBezTo>
                    <a:pt x="0" y="40"/>
                    <a:pt x="0" y="36"/>
                    <a:pt x="4" y="33"/>
                  </a:cubicBezTo>
                  <a:cubicBezTo>
                    <a:pt x="58" y="2"/>
                    <a:pt x="58" y="2"/>
                    <a:pt x="58" y="2"/>
                  </a:cubicBezTo>
                  <a:cubicBezTo>
                    <a:pt x="62" y="0"/>
                    <a:pt x="69" y="0"/>
                    <a:pt x="73" y="2"/>
                  </a:cubicBezTo>
                  <a:lnTo>
                    <a:pt x="100" y="18"/>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3" name="Freeform 73">
              <a:extLst>
                <a:ext uri="{FF2B5EF4-FFF2-40B4-BE49-F238E27FC236}">
                  <a16:creationId xmlns:a16="http://schemas.microsoft.com/office/drawing/2014/main" id="{A0D374E2-B426-DB49-9820-6F709EA7E8AD}"/>
                </a:ext>
              </a:extLst>
            </p:cNvPr>
            <p:cNvSpPr>
              <a:spLocks/>
            </p:cNvSpPr>
            <p:nvPr/>
          </p:nvSpPr>
          <p:spPr bwMode="auto">
            <a:xfrm>
              <a:off x="13510649" y="8556573"/>
              <a:ext cx="287338" cy="166688"/>
            </a:xfrm>
            <a:custGeom>
              <a:avLst/>
              <a:gdLst>
                <a:gd name="T0" fmla="*/ 100 w 104"/>
                <a:gd name="T1" fmla="*/ 18 h 60"/>
                <a:gd name="T2" fmla="*/ 100 w 104"/>
                <a:gd name="T3" fmla="*/ 27 h 60"/>
                <a:gd name="T4" fmla="*/ 46 w 104"/>
                <a:gd name="T5" fmla="*/ 58 h 60"/>
                <a:gd name="T6" fmla="*/ 31 w 104"/>
                <a:gd name="T7" fmla="*/ 58 h 60"/>
                <a:gd name="T8" fmla="*/ 4 w 104"/>
                <a:gd name="T9" fmla="*/ 42 h 60"/>
                <a:gd name="T10" fmla="*/ 4 w 104"/>
                <a:gd name="T11" fmla="*/ 33 h 60"/>
                <a:gd name="T12" fmla="*/ 57 w 104"/>
                <a:gd name="T13" fmla="*/ 2 h 60"/>
                <a:gd name="T14" fmla="*/ 73 w 104"/>
                <a:gd name="T15" fmla="*/ 2 h 60"/>
                <a:gd name="T16" fmla="*/ 100 w 104"/>
                <a:gd name="T17" fmla="*/ 1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4" h="60">
                  <a:moveTo>
                    <a:pt x="100" y="18"/>
                  </a:moveTo>
                  <a:cubicBezTo>
                    <a:pt x="104" y="20"/>
                    <a:pt x="104" y="24"/>
                    <a:pt x="100" y="27"/>
                  </a:cubicBezTo>
                  <a:cubicBezTo>
                    <a:pt x="46" y="58"/>
                    <a:pt x="46" y="58"/>
                    <a:pt x="46" y="58"/>
                  </a:cubicBezTo>
                  <a:cubicBezTo>
                    <a:pt x="42" y="60"/>
                    <a:pt x="35" y="60"/>
                    <a:pt x="31" y="58"/>
                  </a:cubicBezTo>
                  <a:cubicBezTo>
                    <a:pt x="4" y="42"/>
                    <a:pt x="4" y="42"/>
                    <a:pt x="4" y="42"/>
                  </a:cubicBezTo>
                  <a:cubicBezTo>
                    <a:pt x="0" y="39"/>
                    <a:pt x="0" y="35"/>
                    <a:pt x="4" y="33"/>
                  </a:cubicBezTo>
                  <a:cubicBezTo>
                    <a:pt x="57" y="2"/>
                    <a:pt x="57" y="2"/>
                    <a:pt x="57" y="2"/>
                  </a:cubicBezTo>
                  <a:cubicBezTo>
                    <a:pt x="62" y="0"/>
                    <a:pt x="68" y="0"/>
                    <a:pt x="73" y="2"/>
                  </a:cubicBezTo>
                  <a:lnTo>
                    <a:pt x="100" y="18"/>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4" name="Freeform 74">
              <a:extLst>
                <a:ext uri="{FF2B5EF4-FFF2-40B4-BE49-F238E27FC236}">
                  <a16:creationId xmlns:a16="http://schemas.microsoft.com/office/drawing/2014/main" id="{C7AE6A31-ED30-DF48-9F5E-02E0DB287EE7}"/>
                </a:ext>
              </a:extLst>
            </p:cNvPr>
            <p:cNvSpPr>
              <a:spLocks/>
            </p:cNvSpPr>
            <p:nvPr/>
          </p:nvSpPr>
          <p:spPr bwMode="auto">
            <a:xfrm>
              <a:off x="13718612" y="8435923"/>
              <a:ext cx="288925" cy="165100"/>
            </a:xfrm>
            <a:custGeom>
              <a:avLst/>
              <a:gdLst>
                <a:gd name="T0" fmla="*/ 100 w 105"/>
                <a:gd name="T1" fmla="*/ 18 h 60"/>
                <a:gd name="T2" fmla="*/ 100 w 105"/>
                <a:gd name="T3" fmla="*/ 27 h 60"/>
                <a:gd name="T4" fmla="*/ 47 w 105"/>
                <a:gd name="T5" fmla="*/ 58 h 60"/>
                <a:gd name="T6" fmla="*/ 32 w 105"/>
                <a:gd name="T7" fmla="*/ 58 h 60"/>
                <a:gd name="T8" fmla="*/ 4 w 105"/>
                <a:gd name="T9" fmla="*/ 42 h 60"/>
                <a:gd name="T10" fmla="*/ 4 w 105"/>
                <a:gd name="T11" fmla="*/ 33 h 60"/>
                <a:gd name="T12" fmla="*/ 58 w 105"/>
                <a:gd name="T13" fmla="*/ 3 h 60"/>
                <a:gd name="T14" fmla="*/ 73 w 105"/>
                <a:gd name="T15" fmla="*/ 3 h 60"/>
                <a:gd name="T16" fmla="*/ 100 w 105"/>
                <a:gd name="T17" fmla="*/ 1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 h="60">
                  <a:moveTo>
                    <a:pt x="100" y="18"/>
                  </a:moveTo>
                  <a:cubicBezTo>
                    <a:pt x="105" y="21"/>
                    <a:pt x="105" y="25"/>
                    <a:pt x="100" y="27"/>
                  </a:cubicBezTo>
                  <a:cubicBezTo>
                    <a:pt x="47" y="58"/>
                    <a:pt x="47" y="58"/>
                    <a:pt x="47" y="58"/>
                  </a:cubicBezTo>
                  <a:cubicBezTo>
                    <a:pt x="43" y="60"/>
                    <a:pt x="36" y="60"/>
                    <a:pt x="32" y="58"/>
                  </a:cubicBezTo>
                  <a:cubicBezTo>
                    <a:pt x="4" y="42"/>
                    <a:pt x="4" y="42"/>
                    <a:pt x="4" y="42"/>
                  </a:cubicBezTo>
                  <a:cubicBezTo>
                    <a:pt x="0" y="40"/>
                    <a:pt x="0" y="36"/>
                    <a:pt x="4" y="33"/>
                  </a:cubicBezTo>
                  <a:cubicBezTo>
                    <a:pt x="58" y="3"/>
                    <a:pt x="58" y="3"/>
                    <a:pt x="58" y="3"/>
                  </a:cubicBezTo>
                  <a:cubicBezTo>
                    <a:pt x="62" y="0"/>
                    <a:pt x="69" y="0"/>
                    <a:pt x="73" y="3"/>
                  </a:cubicBezTo>
                  <a:lnTo>
                    <a:pt x="100" y="18"/>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5" name="Freeform 75">
              <a:extLst>
                <a:ext uri="{FF2B5EF4-FFF2-40B4-BE49-F238E27FC236}">
                  <a16:creationId xmlns:a16="http://schemas.microsoft.com/office/drawing/2014/main" id="{1C0A74EE-3542-5E4E-A206-1F1C95AA2BFF}"/>
                </a:ext>
              </a:extLst>
            </p:cNvPr>
            <p:cNvSpPr>
              <a:spLocks/>
            </p:cNvSpPr>
            <p:nvPr/>
          </p:nvSpPr>
          <p:spPr bwMode="auto">
            <a:xfrm>
              <a:off x="13929749" y="8313685"/>
              <a:ext cx="287338" cy="166688"/>
            </a:xfrm>
            <a:custGeom>
              <a:avLst/>
              <a:gdLst>
                <a:gd name="T0" fmla="*/ 100 w 104"/>
                <a:gd name="T1" fmla="*/ 18 h 60"/>
                <a:gd name="T2" fmla="*/ 100 w 104"/>
                <a:gd name="T3" fmla="*/ 27 h 60"/>
                <a:gd name="T4" fmla="*/ 46 w 104"/>
                <a:gd name="T5" fmla="*/ 58 h 60"/>
                <a:gd name="T6" fmla="*/ 31 w 104"/>
                <a:gd name="T7" fmla="*/ 58 h 60"/>
                <a:gd name="T8" fmla="*/ 4 w 104"/>
                <a:gd name="T9" fmla="*/ 42 h 60"/>
                <a:gd name="T10" fmla="*/ 4 w 104"/>
                <a:gd name="T11" fmla="*/ 33 h 60"/>
                <a:gd name="T12" fmla="*/ 57 w 104"/>
                <a:gd name="T13" fmla="*/ 2 h 60"/>
                <a:gd name="T14" fmla="*/ 73 w 104"/>
                <a:gd name="T15" fmla="*/ 2 h 60"/>
                <a:gd name="T16" fmla="*/ 100 w 104"/>
                <a:gd name="T17" fmla="*/ 1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4" h="60">
                  <a:moveTo>
                    <a:pt x="100" y="18"/>
                  </a:moveTo>
                  <a:cubicBezTo>
                    <a:pt x="104" y="21"/>
                    <a:pt x="104" y="25"/>
                    <a:pt x="100" y="27"/>
                  </a:cubicBezTo>
                  <a:cubicBezTo>
                    <a:pt x="46" y="58"/>
                    <a:pt x="46" y="58"/>
                    <a:pt x="46" y="58"/>
                  </a:cubicBezTo>
                  <a:cubicBezTo>
                    <a:pt x="42" y="60"/>
                    <a:pt x="35" y="60"/>
                    <a:pt x="31" y="58"/>
                  </a:cubicBezTo>
                  <a:cubicBezTo>
                    <a:pt x="4" y="42"/>
                    <a:pt x="4" y="42"/>
                    <a:pt x="4" y="42"/>
                  </a:cubicBezTo>
                  <a:cubicBezTo>
                    <a:pt x="0" y="40"/>
                    <a:pt x="0" y="36"/>
                    <a:pt x="4" y="33"/>
                  </a:cubicBezTo>
                  <a:cubicBezTo>
                    <a:pt x="57" y="2"/>
                    <a:pt x="57" y="2"/>
                    <a:pt x="57" y="2"/>
                  </a:cubicBezTo>
                  <a:cubicBezTo>
                    <a:pt x="61" y="0"/>
                    <a:pt x="68" y="0"/>
                    <a:pt x="73" y="2"/>
                  </a:cubicBezTo>
                  <a:lnTo>
                    <a:pt x="100" y="18"/>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6" name="Freeform 76">
              <a:extLst>
                <a:ext uri="{FF2B5EF4-FFF2-40B4-BE49-F238E27FC236}">
                  <a16:creationId xmlns:a16="http://schemas.microsoft.com/office/drawing/2014/main" id="{C2EAFB81-DF9A-4144-A81E-16F029240257}"/>
                </a:ext>
              </a:extLst>
            </p:cNvPr>
            <p:cNvSpPr>
              <a:spLocks/>
            </p:cNvSpPr>
            <p:nvPr/>
          </p:nvSpPr>
          <p:spPr bwMode="auto">
            <a:xfrm>
              <a:off x="14139299" y="8193035"/>
              <a:ext cx="290513" cy="165100"/>
            </a:xfrm>
            <a:custGeom>
              <a:avLst/>
              <a:gdLst>
                <a:gd name="T0" fmla="*/ 100 w 105"/>
                <a:gd name="T1" fmla="*/ 18 h 60"/>
                <a:gd name="T2" fmla="*/ 100 w 105"/>
                <a:gd name="T3" fmla="*/ 27 h 60"/>
                <a:gd name="T4" fmla="*/ 47 w 105"/>
                <a:gd name="T5" fmla="*/ 58 h 60"/>
                <a:gd name="T6" fmla="*/ 32 w 105"/>
                <a:gd name="T7" fmla="*/ 58 h 60"/>
                <a:gd name="T8" fmla="*/ 4 w 105"/>
                <a:gd name="T9" fmla="*/ 42 h 60"/>
                <a:gd name="T10" fmla="*/ 4 w 105"/>
                <a:gd name="T11" fmla="*/ 33 h 60"/>
                <a:gd name="T12" fmla="*/ 58 w 105"/>
                <a:gd name="T13" fmla="*/ 2 h 60"/>
                <a:gd name="T14" fmla="*/ 73 w 105"/>
                <a:gd name="T15" fmla="*/ 2 h 60"/>
                <a:gd name="T16" fmla="*/ 100 w 105"/>
                <a:gd name="T17" fmla="*/ 1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 h="60">
                  <a:moveTo>
                    <a:pt x="100" y="18"/>
                  </a:moveTo>
                  <a:cubicBezTo>
                    <a:pt x="105" y="20"/>
                    <a:pt x="105" y="24"/>
                    <a:pt x="100" y="27"/>
                  </a:cubicBezTo>
                  <a:cubicBezTo>
                    <a:pt x="47" y="58"/>
                    <a:pt x="47" y="58"/>
                    <a:pt x="47" y="58"/>
                  </a:cubicBezTo>
                  <a:cubicBezTo>
                    <a:pt x="43" y="60"/>
                    <a:pt x="36" y="60"/>
                    <a:pt x="32" y="58"/>
                  </a:cubicBezTo>
                  <a:cubicBezTo>
                    <a:pt x="4" y="42"/>
                    <a:pt x="4" y="42"/>
                    <a:pt x="4" y="42"/>
                  </a:cubicBezTo>
                  <a:cubicBezTo>
                    <a:pt x="0" y="39"/>
                    <a:pt x="0" y="35"/>
                    <a:pt x="4" y="33"/>
                  </a:cubicBezTo>
                  <a:cubicBezTo>
                    <a:pt x="58" y="2"/>
                    <a:pt x="58" y="2"/>
                    <a:pt x="58" y="2"/>
                  </a:cubicBezTo>
                  <a:cubicBezTo>
                    <a:pt x="62" y="0"/>
                    <a:pt x="69" y="0"/>
                    <a:pt x="73" y="2"/>
                  </a:cubicBezTo>
                  <a:lnTo>
                    <a:pt x="100" y="18"/>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7" name="Freeform 77">
              <a:extLst>
                <a:ext uri="{FF2B5EF4-FFF2-40B4-BE49-F238E27FC236}">
                  <a16:creationId xmlns:a16="http://schemas.microsoft.com/office/drawing/2014/main" id="{942365A5-BBCF-A747-8FF4-A32CC110FA25}"/>
                </a:ext>
              </a:extLst>
            </p:cNvPr>
            <p:cNvSpPr>
              <a:spLocks/>
            </p:cNvSpPr>
            <p:nvPr/>
          </p:nvSpPr>
          <p:spPr bwMode="auto">
            <a:xfrm>
              <a:off x="14350437" y="8070798"/>
              <a:ext cx="285750" cy="168275"/>
            </a:xfrm>
            <a:custGeom>
              <a:avLst/>
              <a:gdLst>
                <a:gd name="T0" fmla="*/ 100 w 104"/>
                <a:gd name="T1" fmla="*/ 18 h 61"/>
                <a:gd name="T2" fmla="*/ 100 w 104"/>
                <a:gd name="T3" fmla="*/ 27 h 61"/>
                <a:gd name="T4" fmla="*/ 46 w 104"/>
                <a:gd name="T5" fmla="*/ 58 h 61"/>
                <a:gd name="T6" fmla="*/ 31 w 104"/>
                <a:gd name="T7" fmla="*/ 58 h 61"/>
                <a:gd name="T8" fmla="*/ 4 w 104"/>
                <a:gd name="T9" fmla="*/ 42 h 61"/>
                <a:gd name="T10" fmla="*/ 4 w 104"/>
                <a:gd name="T11" fmla="*/ 33 h 61"/>
                <a:gd name="T12" fmla="*/ 57 w 104"/>
                <a:gd name="T13" fmla="*/ 3 h 61"/>
                <a:gd name="T14" fmla="*/ 73 w 104"/>
                <a:gd name="T15" fmla="*/ 3 h 61"/>
                <a:gd name="T16" fmla="*/ 100 w 104"/>
                <a:gd name="T17" fmla="*/ 18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4" h="61">
                  <a:moveTo>
                    <a:pt x="100" y="18"/>
                  </a:moveTo>
                  <a:cubicBezTo>
                    <a:pt x="104" y="21"/>
                    <a:pt x="104" y="25"/>
                    <a:pt x="100" y="27"/>
                  </a:cubicBezTo>
                  <a:cubicBezTo>
                    <a:pt x="46" y="58"/>
                    <a:pt x="46" y="58"/>
                    <a:pt x="46" y="58"/>
                  </a:cubicBezTo>
                  <a:cubicBezTo>
                    <a:pt x="42" y="61"/>
                    <a:pt x="35" y="61"/>
                    <a:pt x="31" y="58"/>
                  </a:cubicBezTo>
                  <a:cubicBezTo>
                    <a:pt x="4" y="42"/>
                    <a:pt x="4" y="42"/>
                    <a:pt x="4" y="42"/>
                  </a:cubicBezTo>
                  <a:cubicBezTo>
                    <a:pt x="0" y="40"/>
                    <a:pt x="0" y="36"/>
                    <a:pt x="4" y="33"/>
                  </a:cubicBezTo>
                  <a:cubicBezTo>
                    <a:pt x="57" y="3"/>
                    <a:pt x="57" y="3"/>
                    <a:pt x="57" y="3"/>
                  </a:cubicBezTo>
                  <a:cubicBezTo>
                    <a:pt x="61" y="0"/>
                    <a:pt x="68" y="0"/>
                    <a:pt x="73" y="3"/>
                  </a:cubicBezTo>
                  <a:lnTo>
                    <a:pt x="100" y="18"/>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8" name="Freeform 78">
              <a:extLst>
                <a:ext uri="{FF2B5EF4-FFF2-40B4-BE49-F238E27FC236}">
                  <a16:creationId xmlns:a16="http://schemas.microsoft.com/office/drawing/2014/main" id="{69C18786-779D-BF4F-99BA-4E0803E4D5B4}"/>
                </a:ext>
              </a:extLst>
            </p:cNvPr>
            <p:cNvSpPr>
              <a:spLocks/>
            </p:cNvSpPr>
            <p:nvPr/>
          </p:nvSpPr>
          <p:spPr bwMode="auto">
            <a:xfrm>
              <a:off x="14975912" y="7708848"/>
              <a:ext cx="290513" cy="166688"/>
            </a:xfrm>
            <a:custGeom>
              <a:avLst/>
              <a:gdLst>
                <a:gd name="T0" fmla="*/ 101 w 105"/>
                <a:gd name="T1" fmla="*/ 18 h 60"/>
                <a:gd name="T2" fmla="*/ 101 w 105"/>
                <a:gd name="T3" fmla="*/ 27 h 60"/>
                <a:gd name="T4" fmla="*/ 47 w 105"/>
                <a:gd name="T5" fmla="*/ 57 h 60"/>
                <a:gd name="T6" fmla="*/ 32 w 105"/>
                <a:gd name="T7" fmla="*/ 57 h 60"/>
                <a:gd name="T8" fmla="*/ 5 w 105"/>
                <a:gd name="T9" fmla="*/ 42 h 60"/>
                <a:gd name="T10" fmla="*/ 5 w 105"/>
                <a:gd name="T11" fmla="*/ 33 h 60"/>
                <a:gd name="T12" fmla="*/ 58 w 105"/>
                <a:gd name="T13" fmla="*/ 2 h 60"/>
                <a:gd name="T14" fmla="*/ 73 w 105"/>
                <a:gd name="T15" fmla="*/ 2 h 60"/>
                <a:gd name="T16" fmla="*/ 101 w 105"/>
                <a:gd name="T17" fmla="*/ 1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 h="60">
                  <a:moveTo>
                    <a:pt x="101" y="18"/>
                  </a:moveTo>
                  <a:cubicBezTo>
                    <a:pt x="105" y="20"/>
                    <a:pt x="105" y="24"/>
                    <a:pt x="101" y="27"/>
                  </a:cubicBezTo>
                  <a:cubicBezTo>
                    <a:pt x="47" y="57"/>
                    <a:pt x="47" y="57"/>
                    <a:pt x="47" y="57"/>
                  </a:cubicBezTo>
                  <a:cubicBezTo>
                    <a:pt x="43" y="60"/>
                    <a:pt x="36" y="60"/>
                    <a:pt x="32" y="57"/>
                  </a:cubicBezTo>
                  <a:cubicBezTo>
                    <a:pt x="5" y="42"/>
                    <a:pt x="5" y="42"/>
                    <a:pt x="5" y="42"/>
                  </a:cubicBezTo>
                  <a:cubicBezTo>
                    <a:pt x="0" y="39"/>
                    <a:pt x="0" y="35"/>
                    <a:pt x="5" y="33"/>
                  </a:cubicBezTo>
                  <a:cubicBezTo>
                    <a:pt x="58" y="2"/>
                    <a:pt x="58" y="2"/>
                    <a:pt x="58" y="2"/>
                  </a:cubicBezTo>
                  <a:cubicBezTo>
                    <a:pt x="62" y="0"/>
                    <a:pt x="69" y="0"/>
                    <a:pt x="73" y="2"/>
                  </a:cubicBezTo>
                  <a:lnTo>
                    <a:pt x="101" y="18"/>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9" name="Freeform 79">
              <a:extLst>
                <a:ext uri="{FF2B5EF4-FFF2-40B4-BE49-F238E27FC236}">
                  <a16:creationId xmlns:a16="http://schemas.microsoft.com/office/drawing/2014/main" id="{E5FA8E73-C076-914A-AD1A-55951CC5DBDD}"/>
                </a:ext>
              </a:extLst>
            </p:cNvPr>
            <p:cNvSpPr>
              <a:spLocks/>
            </p:cNvSpPr>
            <p:nvPr/>
          </p:nvSpPr>
          <p:spPr bwMode="auto">
            <a:xfrm>
              <a:off x="15395012" y="7465960"/>
              <a:ext cx="290513" cy="165100"/>
            </a:xfrm>
            <a:custGeom>
              <a:avLst/>
              <a:gdLst>
                <a:gd name="T0" fmla="*/ 101 w 105"/>
                <a:gd name="T1" fmla="*/ 18 h 60"/>
                <a:gd name="T2" fmla="*/ 101 w 105"/>
                <a:gd name="T3" fmla="*/ 27 h 60"/>
                <a:gd name="T4" fmla="*/ 47 w 105"/>
                <a:gd name="T5" fmla="*/ 58 h 60"/>
                <a:gd name="T6" fmla="*/ 32 w 105"/>
                <a:gd name="T7" fmla="*/ 58 h 60"/>
                <a:gd name="T8" fmla="*/ 5 w 105"/>
                <a:gd name="T9" fmla="*/ 42 h 60"/>
                <a:gd name="T10" fmla="*/ 5 w 105"/>
                <a:gd name="T11" fmla="*/ 33 h 60"/>
                <a:gd name="T12" fmla="*/ 58 w 105"/>
                <a:gd name="T13" fmla="*/ 2 h 60"/>
                <a:gd name="T14" fmla="*/ 73 w 105"/>
                <a:gd name="T15" fmla="*/ 2 h 60"/>
                <a:gd name="T16" fmla="*/ 101 w 105"/>
                <a:gd name="T17" fmla="*/ 1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 h="60">
                  <a:moveTo>
                    <a:pt x="101" y="18"/>
                  </a:moveTo>
                  <a:cubicBezTo>
                    <a:pt x="105" y="20"/>
                    <a:pt x="105" y="24"/>
                    <a:pt x="101" y="27"/>
                  </a:cubicBezTo>
                  <a:cubicBezTo>
                    <a:pt x="47" y="58"/>
                    <a:pt x="47" y="58"/>
                    <a:pt x="47" y="58"/>
                  </a:cubicBezTo>
                  <a:cubicBezTo>
                    <a:pt x="43" y="60"/>
                    <a:pt x="36" y="60"/>
                    <a:pt x="32" y="58"/>
                  </a:cubicBezTo>
                  <a:cubicBezTo>
                    <a:pt x="5" y="42"/>
                    <a:pt x="5" y="42"/>
                    <a:pt x="5" y="42"/>
                  </a:cubicBezTo>
                  <a:cubicBezTo>
                    <a:pt x="0" y="40"/>
                    <a:pt x="0" y="36"/>
                    <a:pt x="5" y="33"/>
                  </a:cubicBezTo>
                  <a:cubicBezTo>
                    <a:pt x="58" y="2"/>
                    <a:pt x="58" y="2"/>
                    <a:pt x="58" y="2"/>
                  </a:cubicBezTo>
                  <a:cubicBezTo>
                    <a:pt x="62" y="0"/>
                    <a:pt x="69" y="0"/>
                    <a:pt x="73" y="2"/>
                  </a:cubicBezTo>
                  <a:lnTo>
                    <a:pt x="101" y="18"/>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0" name="Freeform 80">
              <a:extLst>
                <a:ext uri="{FF2B5EF4-FFF2-40B4-BE49-F238E27FC236}">
                  <a16:creationId xmlns:a16="http://schemas.microsoft.com/office/drawing/2014/main" id="{50E96058-3B3A-D444-80F6-0F77D0A23F54}"/>
                </a:ext>
              </a:extLst>
            </p:cNvPr>
            <p:cNvSpPr>
              <a:spLocks/>
            </p:cNvSpPr>
            <p:nvPr/>
          </p:nvSpPr>
          <p:spPr bwMode="auto">
            <a:xfrm>
              <a:off x="15188637" y="7585023"/>
              <a:ext cx="287338" cy="168275"/>
            </a:xfrm>
            <a:custGeom>
              <a:avLst/>
              <a:gdLst>
                <a:gd name="T0" fmla="*/ 100 w 104"/>
                <a:gd name="T1" fmla="*/ 19 h 61"/>
                <a:gd name="T2" fmla="*/ 100 w 104"/>
                <a:gd name="T3" fmla="*/ 27 h 61"/>
                <a:gd name="T4" fmla="*/ 47 w 104"/>
                <a:gd name="T5" fmla="*/ 58 h 61"/>
                <a:gd name="T6" fmla="*/ 31 w 104"/>
                <a:gd name="T7" fmla="*/ 58 h 61"/>
                <a:gd name="T8" fmla="*/ 4 w 104"/>
                <a:gd name="T9" fmla="*/ 43 h 61"/>
                <a:gd name="T10" fmla="*/ 4 w 104"/>
                <a:gd name="T11" fmla="*/ 34 h 61"/>
                <a:gd name="T12" fmla="*/ 58 w 104"/>
                <a:gd name="T13" fmla="*/ 3 h 61"/>
                <a:gd name="T14" fmla="*/ 73 w 104"/>
                <a:gd name="T15" fmla="*/ 3 h 61"/>
                <a:gd name="T16" fmla="*/ 100 w 104"/>
                <a:gd name="T17" fmla="*/ 1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4" h="61">
                  <a:moveTo>
                    <a:pt x="100" y="19"/>
                  </a:moveTo>
                  <a:cubicBezTo>
                    <a:pt x="104" y="21"/>
                    <a:pt x="104" y="25"/>
                    <a:pt x="100" y="27"/>
                  </a:cubicBezTo>
                  <a:cubicBezTo>
                    <a:pt x="47" y="58"/>
                    <a:pt x="47" y="58"/>
                    <a:pt x="47" y="58"/>
                  </a:cubicBezTo>
                  <a:cubicBezTo>
                    <a:pt x="43" y="61"/>
                    <a:pt x="36" y="61"/>
                    <a:pt x="31" y="58"/>
                  </a:cubicBezTo>
                  <a:cubicBezTo>
                    <a:pt x="4" y="43"/>
                    <a:pt x="4" y="43"/>
                    <a:pt x="4" y="43"/>
                  </a:cubicBezTo>
                  <a:cubicBezTo>
                    <a:pt x="0" y="40"/>
                    <a:pt x="0" y="36"/>
                    <a:pt x="4" y="34"/>
                  </a:cubicBezTo>
                  <a:cubicBezTo>
                    <a:pt x="58" y="3"/>
                    <a:pt x="58" y="3"/>
                    <a:pt x="58" y="3"/>
                  </a:cubicBezTo>
                  <a:cubicBezTo>
                    <a:pt x="62" y="0"/>
                    <a:pt x="69" y="0"/>
                    <a:pt x="73" y="3"/>
                  </a:cubicBezTo>
                  <a:lnTo>
                    <a:pt x="100" y="19"/>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1" name="Freeform 81">
              <a:extLst>
                <a:ext uri="{FF2B5EF4-FFF2-40B4-BE49-F238E27FC236}">
                  <a16:creationId xmlns:a16="http://schemas.microsoft.com/office/drawing/2014/main" id="{774BCCA4-8C1F-1D43-8E08-BA71EAC80056}"/>
                </a:ext>
              </a:extLst>
            </p:cNvPr>
            <p:cNvSpPr>
              <a:spLocks/>
            </p:cNvSpPr>
            <p:nvPr/>
          </p:nvSpPr>
          <p:spPr bwMode="auto">
            <a:xfrm>
              <a:off x="15607737" y="7345310"/>
              <a:ext cx="287338" cy="165100"/>
            </a:xfrm>
            <a:custGeom>
              <a:avLst/>
              <a:gdLst>
                <a:gd name="T0" fmla="*/ 100 w 104"/>
                <a:gd name="T1" fmla="*/ 18 h 60"/>
                <a:gd name="T2" fmla="*/ 100 w 104"/>
                <a:gd name="T3" fmla="*/ 27 h 60"/>
                <a:gd name="T4" fmla="*/ 47 w 104"/>
                <a:gd name="T5" fmla="*/ 58 h 60"/>
                <a:gd name="T6" fmla="*/ 31 w 104"/>
                <a:gd name="T7" fmla="*/ 58 h 60"/>
                <a:gd name="T8" fmla="*/ 4 w 104"/>
                <a:gd name="T9" fmla="*/ 42 h 60"/>
                <a:gd name="T10" fmla="*/ 4 w 104"/>
                <a:gd name="T11" fmla="*/ 33 h 60"/>
                <a:gd name="T12" fmla="*/ 57 w 104"/>
                <a:gd name="T13" fmla="*/ 2 h 60"/>
                <a:gd name="T14" fmla="*/ 73 w 104"/>
                <a:gd name="T15" fmla="*/ 2 h 60"/>
                <a:gd name="T16" fmla="*/ 100 w 104"/>
                <a:gd name="T17" fmla="*/ 1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4" h="60">
                  <a:moveTo>
                    <a:pt x="100" y="18"/>
                  </a:moveTo>
                  <a:cubicBezTo>
                    <a:pt x="104" y="20"/>
                    <a:pt x="104" y="24"/>
                    <a:pt x="100" y="27"/>
                  </a:cubicBezTo>
                  <a:cubicBezTo>
                    <a:pt x="47" y="58"/>
                    <a:pt x="47" y="58"/>
                    <a:pt x="47" y="58"/>
                  </a:cubicBezTo>
                  <a:cubicBezTo>
                    <a:pt x="42" y="60"/>
                    <a:pt x="36" y="60"/>
                    <a:pt x="31" y="58"/>
                  </a:cubicBezTo>
                  <a:cubicBezTo>
                    <a:pt x="4" y="42"/>
                    <a:pt x="4" y="42"/>
                    <a:pt x="4" y="42"/>
                  </a:cubicBezTo>
                  <a:cubicBezTo>
                    <a:pt x="0" y="39"/>
                    <a:pt x="0" y="35"/>
                    <a:pt x="4" y="33"/>
                  </a:cubicBezTo>
                  <a:cubicBezTo>
                    <a:pt x="57" y="2"/>
                    <a:pt x="57" y="2"/>
                    <a:pt x="57" y="2"/>
                  </a:cubicBezTo>
                  <a:cubicBezTo>
                    <a:pt x="62" y="0"/>
                    <a:pt x="69" y="0"/>
                    <a:pt x="73" y="2"/>
                  </a:cubicBezTo>
                  <a:lnTo>
                    <a:pt x="100" y="18"/>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2" name="Freeform 82">
              <a:extLst>
                <a:ext uri="{FF2B5EF4-FFF2-40B4-BE49-F238E27FC236}">
                  <a16:creationId xmlns:a16="http://schemas.microsoft.com/office/drawing/2014/main" id="{6BAE309F-94EB-4849-B769-4EC79999E241}"/>
                </a:ext>
              </a:extLst>
            </p:cNvPr>
            <p:cNvSpPr>
              <a:spLocks/>
            </p:cNvSpPr>
            <p:nvPr/>
          </p:nvSpPr>
          <p:spPr bwMode="auto">
            <a:xfrm>
              <a:off x="15815699" y="7223073"/>
              <a:ext cx="285750" cy="168275"/>
            </a:xfrm>
            <a:custGeom>
              <a:avLst/>
              <a:gdLst>
                <a:gd name="T0" fmla="*/ 100 w 104"/>
                <a:gd name="T1" fmla="*/ 19 h 61"/>
                <a:gd name="T2" fmla="*/ 100 w 104"/>
                <a:gd name="T3" fmla="*/ 28 h 61"/>
                <a:gd name="T4" fmla="*/ 47 w 104"/>
                <a:gd name="T5" fmla="*/ 58 h 61"/>
                <a:gd name="T6" fmla="*/ 31 w 104"/>
                <a:gd name="T7" fmla="*/ 58 h 61"/>
                <a:gd name="T8" fmla="*/ 4 w 104"/>
                <a:gd name="T9" fmla="*/ 43 h 61"/>
                <a:gd name="T10" fmla="*/ 4 w 104"/>
                <a:gd name="T11" fmla="*/ 34 h 61"/>
                <a:gd name="T12" fmla="*/ 57 w 104"/>
                <a:gd name="T13" fmla="*/ 3 h 61"/>
                <a:gd name="T14" fmla="*/ 73 w 104"/>
                <a:gd name="T15" fmla="*/ 3 h 61"/>
                <a:gd name="T16" fmla="*/ 100 w 104"/>
                <a:gd name="T17" fmla="*/ 1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4" h="61">
                  <a:moveTo>
                    <a:pt x="100" y="19"/>
                  </a:moveTo>
                  <a:cubicBezTo>
                    <a:pt x="104" y="21"/>
                    <a:pt x="104" y="25"/>
                    <a:pt x="100" y="28"/>
                  </a:cubicBezTo>
                  <a:cubicBezTo>
                    <a:pt x="47" y="58"/>
                    <a:pt x="47" y="58"/>
                    <a:pt x="47" y="58"/>
                  </a:cubicBezTo>
                  <a:cubicBezTo>
                    <a:pt x="42" y="61"/>
                    <a:pt x="36" y="61"/>
                    <a:pt x="31" y="58"/>
                  </a:cubicBezTo>
                  <a:cubicBezTo>
                    <a:pt x="4" y="43"/>
                    <a:pt x="4" y="43"/>
                    <a:pt x="4" y="43"/>
                  </a:cubicBezTo>
                  <a:cubicBezTo>
                    <a:pt x="0" y="40"/>
                    <a:pt x="0" y="36"/>
                    <a:pt x="4" y="34"/>
                  </a:cubicBezTo>
                  <a:cubicBezTo>
                    <a:pt x="57" y="3"/>
                    <a:pt x="57" y="3"/>
                    <a:pt x="57" y="3"/>
                  </a:cubicBezTo>
                  <a:cubicBezTo>
                    <a:pt x="62" y="0"/>
                    <a:pt x="69" y="0"/>
                    <a:pt x="73" y="3"/>
                  </a:cubicBezTo>
                  <a:lnTo>
                    <a:pt x="100" y="19"/>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3" name="Freeform 83">
              <a:extLst>
                <a:ext uri="{FF2B5EF4-FFF2-40B4-BE49-F238E27FC236}">
                  <a16:creationId xmlns:a16="http://schemas.microsoft.com/office/drawing/2014/main" id="{C403AB5D-A7ED-1E42-A88D-CD462115716C}"/>
                </a:ext>
              </a:extLst>
            </p:cNvPr>
            <p:cNvSpPr>
              <a:spLocks/>
            </p:cNvSpPr>
            <p:nvPr/>
          </p:nvSpPr>
          <p:spPr bwMode="auto">
            <a:xfrm>
              <a:off x="16022074" y="7104010"/>
              <a:ext cx="288925" cy="166688"/>
            </a:xfrm>
            <a:custGeom>
              <a:avLst/>
              <a:gdLst>
                <a:gd name="T0" fmla="*/ 100 w 105"/>
                <a:gd name="T1" fmla="*/ 18 h 60"/>
                <a:gd name="T2" fmla="*/ 100 w 105"/>
                <a:gd name="T3" fmla="*/ 27 h 60"/>
                <a:gd name="T4" fmla="*/ 47 w 105"/>
                <a:gd name="T5" fmla="*/ 58 h 60"/>
                <a:gd name="T6" fmla="*/ 32 w 105"/>
                <a:gd name="T7" fmla="*/ 58 h 60"/>
                <a:gd name="T8" fmla="*/ 4 w 105"/>
                <a:gd name="T9" fmla="*/ 42 h 60"/>
                <a:gd name="T10" fmla="*/ 4 w 105"/>
                <a:gd name="T11" fmla="*/ 33 h 60"/>
                <a:gd name="T12" fmla="*/ 58 w 105"/>
                <a:gd name="T13" fmla="*/ 2 h 60"/>
                <a:gd name="T14" fmla="*/ 73 w 105"/>
                <a:gd name="T15" fmla="*/ 2 h 60"/>
                <a:gd name="T16" fmla="*/ 100 w 105"/>
                <a:gd name="T17" fmla="*/ 1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 h="60">
                  <a:moveTo>
                    <a:pt x="100" y="18"/>
                  </a:moveTo>
                  <a:cubicBezTo>
                    <a:pt x="105" y="20"/>
                    <a:pt x="105" y="24"/>
                    <a:pt x="100" y="27"/>
                  </a:cubicBezTo>
                  <a:cubicBezTo>
                    <a:pt x="47" y="58"/>
                    <a:pt x="47" y="58"/>
                    <a:pt x="47" y="58"/>
                  </a:cubicBezTo>
                  <a:cubicBezTo>
                    <a:pt x="43" y="60"/>
                    <a:pt x="36" y="60"/>
                    <a:pt x="32" y="58"/>
                  </a:cubicBezTo>
                  <a:cubicBezTo>
                    <a:pt x="4" y="42"/>
                    <a:pt x="4" y="42"/>
                    <a:pt x="4" y="42"/>
                  </a:cubicBezTo>
                  <a:cubicBezTo>
                    <a:pt x="0" y="40"/>
                    <a:pt x="0" y="36"/>
                    <a:pt x="4" y="33"/>
                  </a:cubicBezTo>
                  <a:cubicBezTo>
                    <a:pt x="58" y="2"/>
                    <a:pt x="58" y="2"/>
                    <a:pt x="58" y="2"/>
                  </a:cubicBezTo>
                  <a:cubicBezTo>
                    <a:pt x="62" y="0"/>
                    <a:pt x="69" y="0"/>
                    <a:pt x="73" y="2"/>
                  </a:cubicBezTo>
                  <a:lnTo>
                    <a:pt x="100" y="18"/>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4" name="Freeform 84">
              <a:extLst>
                <a:ext uri="{FF2B5EF4-FFF2-40B4-BE49-F238E27FC236}">
                  <a16:creationId xmlns:a16="http://schemas.microsoft.com/office/drawing/2014/main" id="{936BE9E5-B534-E648-A4BF-DE06417270B3}"/>
                </a:ext>
              </a:extLst>
            </p:cNvPr>
            <p:cNvSpPr>
              <a:spLocks/>
            </p:cNvSpPr>
            <p:nvPr/>
          </p:nvSpPr>
          <p:spPr bwMode="auto">
            <a:xfrm>
              <a:off x="16234799" y="6983360"/>
              <a:ext cx="287338" cy="165100"/>
            </a:xfrm>
            <a:custGeom>
              <a:avLst/>
              <a:gdLst>
                <a:gd name="T0" fmla="*/ 100 w 104"/>
                <a:gd name="T1" fmla="*/ 18 h 60"/>
                <a:gd name="T2" fmla="*/ 100 w 104"/>
                <a:gd name="T3" fmla="*/ 27 h 60"/>
                <a:gd name="T4" fmla="*/ 47 w 104"/>
                <a:gd name="T5" fmla="*/ 58 h 60"/>
                <a:gd name="T6" fmla="*/ 31 w 104"/>
                <a:gd name="T7" fmla="*/ 58 h 60"/>
                <a:gd name="T8" fmla="*/ 4 w 104"/>
                <a:gd name="T9" fmla="*/ 42 h 60"/>
                <a:gd name="T10" fmla="*/ 4 w 104"/>
                <a:gd name="T11" fmla="*/ 33 h 60"/>
                <a:gd name="T12" fmla="*/ 57 w 104"/>
                <a:gd name="T13" fmla="*/ 2 h 60"/>
                <a:gd name="T14" fmla="*/ 73 w 104"/>
                <a:gd name="T15" fmla="*/ 2 h 60"/>
                <a:gd name="T16" fmla="*/ 100 w 104"/>
                <a:gd name="T17" fmla="*/ 1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4" h="60">
                  <a:moveTo>
                    <a:pt x="100" y="18"/>
                  </a:moveTo>
                  <a:cubicBezTo>
                    <a:pt x="104" y="20"/>
                    <a:pt x="104" y="24"/>
                    <a:pt x="100" y="27"/>
                  </a:cubicBezTo>
                  <a:cubicBezTo>
                    <a:pt x="47" y="58"/>
                    <a:pt x="47" y="58"/>
                    <a:pt x="47" y="58"/>
                  </a:cubicBezTo>
                  <a:cubicBezTo>
                    <a:pt x="42" y="60"/>
                    <a:pt x="35" y="60"/>
                    <a:pt x="31" y="58"/>
                  </a:cubicBezTo>
                  <a:cubicBezTo>
                    <a:pt x="4" y="42"/>
                    <a:pt x="4" y="42"/>
                    <a:pt x="4" y="42"/>
                  </a:cubicBezTo>
                  <a:cubicBezTo>
                    <a:pt x="0" y="39"/>
                    <a:pt x="0" y="35"/>
                    <a:pt x="4" y="33"/>
                  </a:cubicBezTo>
                  <a:cubicBezTo>
                    <a:pt x="57" y="2"/>
                    <a:pt x="57" y="2"/>
                    <a:pt x="57" y="2"/>
                  </a:cubicBezTo>
                  <a:cubicBezTo>
                    <a:pt x="62" y="0"/>
                    <a:pt x="69" y="0"/>
                    <a:pt x="73" y="2"/>
                  </a:cubicBezTo>
                  <a:lnTo>
                    <a:pt x="100" y="18"/>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5" name="Freeform 85">
              <a:extLst>
                <a:ext uri="{FF2B5EF4-FFF2-40B4-BE49-F238E27FC236}">
                  <a16:creationId xmlns:a16="http://schemas.microsoft.com/office/drawing/2014/main" id="{B339F9A1-18B3-A64E-8F19-FA89ABC15CC7}"/>
                </a:ext>
              </a:extLst>
            </p:cNvPr>
            <p:cNvSpPr>
              <a:spLocks/>
            </p:cNvSpPr>
            <p:nvPr/>
          </p:nvSpPr>
          <p:spPr bwMode="auto">
            <a:xfrm>
              <a:off x="15876024" y="7354835"/>
              <a:ext cx="333375" cy="190500"/>
            </a:xfrm>
            <a:custGeom>
              <a:avLst/>
              <a:gdLst>
                <a:gd name="T0" fmla="*/ 53 w 121"/>
                <a:gd name="T1" fmla="*/ 67 h 69"/>
                <a:gd name="T2" fmla="*/ 68 w 121"/>
                <a:gd name="T3" fmla="*/ 67 h 69"/>
                <a:gd name="T4" fmla="*/ 117 w 121"/>
                <a:gd name="T5" fmla="*/ 39 h 69"/>
                <a:gd name="T6" fmla="*/ 117 w 121"/>
                <a:gd name="T7" fmla="*/ 30 h 69"/>
                <a:gd name="T8" fmla="*/ 69 w 121"/>
                <a:gd name="T9" fmla="*/ 2 h 69"/>
                <a:gd name="T10" fmla="*/ 53 w 121"/>
                <a:gd name="T11" fmla="*/ 2 h 69"/>
                <a:gd name="T12" fmla="*/ 5 w 121"/>
                <a:gd name="T13" fmla="*/ 30 h 69"/>
                <a:gd name="T14" fmla="*/ 5 w 121"/>
                <a:gd name="T15" fmla="*/ 39 h 69"/>
                <a:gd name="T16" fmla="*/ 53 w 121"/>
                <a:gd name="T17" fmla="*/ 6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69">
                  <a:moveTo>
                    <a:pt x="53" y="67"/>
                  </a:moveTo>
                  <a:cubicBezTo>
                    <a:pt x="57" y="69"/>
                    <a:pt x="64" y="69"/>
                    <a:pt x="68" y="67"/>
                  </a:cubicBezTo>
                  <a:cubicBezTo>
                    <a:pt x="117" y="39"/>
                    <a:pt x="117" y="39"/>
                    <a:pt x="117" y="39"/>
                  </a:cubicBezTo>
                  <a:cubicBezTo>
                    <a:pt x="121" y="36"/>
                    <a:pt x="121" y="32"/>
                    <a:pt x="117" y="30"/>
                  </a:cubicBezTo>
                  <a:cubicBezTo>
                    <a:pt x="69" y="2"/>
                    <a:pt x="69" y="2"/>
                    <a:pt x="69" y="2"/>
                  </a:cubicBezTo>
                  <a:cubicBezTo>
                    <a:pt x="64" y="0"/>
                    <a:pt x="57" y="0"/>
                    <a:pt x="53" y="2"/>
                  </a:cubicBezTo>
                  <a:cubicBezTo>
                    <a:pt x="5" y="30"/>
                    <a:pt x="5" y="30"/>
                    <a:pt x="5" y="30"/>
                  </a:cubicBezTo>
                  <a:cubicBezTo>
                    <a:pt x="0" y="33"/>
                    <a:pt x="0" y="37"/>
                    <a:pt x="5" y="39"/>
                  </a:cubicBezTo>
                  <a:lnTo>
                    <a:pt x="53" y="67"/>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6" name="Freeform 86">
              <a:extLst>
                <a:ext uri="{FF2B5EF4-FFF2-40B4-BE49-F238E27FC236}">
                  <a16:creationId xmlns:a16="http://schemas.microsoft.com/office/drawing/2014/main" id="{8478FD07-2354-2148-A6CC-F0DE925B6A06}"/>
                </a:ext>
              </a:extLst>
            </p:cNvPr>
            <p:cNvSpPr>
              <a:spLocks/>
            </p:cNvSpPr>
            <p:nvPr/>
          </p:nvSpPr>
          <p:spPr bwMode="auto">
            <a:xfrm>
              <a:off x="15268012" y="7705673"/>
              <a:ext cx="334963" cy="193675"/>
            </a:xfrm>
            <a:custGeom>
              <a:avLst/>
              <a:gdLst>
                <a:gd name="T0" fmla="*/ 53 w 121"/>
                <a:gd name="T1" fmla="*/ 67 h 70"/>
                <a:gd name="T2" fmla="*/ 68 w 121"/>
                <a:gd name="T3" fmla="*/ 67 h 70"/>
                <a:gd name="T4" fmla="*/ 117 w 121"/>
                <a:gd name="T5" fmla="*/ 39 h 70"/>
                <a:gd name="T6" fmla="*/ 117 w 121"/>
                <a:gd name="T7" fmla="*/ 30 h 70"/>
                <a:gd name="T8" fmla="*/ 68 w 121"/>
                <a:gd name="T9" fmla="*/ 2 h 70"/>
                <a:gd name="T10" fmla="*/ 53 w 121"/>
                <a:gd name="T11" fmla="*/ 2 h 70"/>
                <a:gd name="T12" fmla="*/ 4 w 121"/>
                <a:gd name="T13" fmla="*/ 30 h 70"/>
                <a:gd name="T14" fmla="*/ 4 w 121"/>
                <a:gd name="T15" fmla="*/ 39 h 70"/>
                <a:gd name="T16" fmla="*/ 53 w 121"/>
                <a:gd name="T17" fmla="*/ 6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70">
                  <a:moveTo>
                    <a:pt x="53" y="67"/>
                  </a:moveTo>
                  <a:cubicBezTo>
                    <a:pt x="57" y="70"/>
                    <a:pt x="64" y="70"/>
                    <a:pt x="68" y="67"/>
                  </a:cubicBezTo>
                  <a:cubicBezTo>
                    <a:pt x="117" y="39"/>
                    <a:pt x="117" y="39"/>
                    <a:pt x="117" y="39"/>
                  </a:cubicBezTo>
                  <a:cubicBezTo>
                    <a:pt x="121" y="37"/>
                    <a:pt x="121" y="33"/>
                    <a:pt x="117" y="30"/>
                  </a:cubicBezTo>
                  <a:cubicBezTo>
                    <a:pt x="68" y="2"/>
                    <a:pt x="68" y="2"/>
                    <a:pt x="68" y="2"/>
                  </a:cubicBezTo>
                  <a:cubicBezTo>
                    <a:pt x="64" y="0"/>
                    <a:pt x="57" y="0"/>
                    <a:pt x="53" y="2"/>
                  </a:cubicBezTo>
                  <a:cubicBezTo>
                    <a:pt x="4" y="30"/>
                    <a:pt x="4" y="30"/>
                    <a:pt x="4" y="30"/>
                  </a:cubicBezTo>
                  <a:cubicBezTo>
                    <a:pt x="0" y="33"/>
                    <a:pt x="0" y="37"/>
                    <a:pt x="4" y="39"/>
                  </a:cubicBezTo>
                  <a:lnTo>
                    <a:pt x="53" y="67"/>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7" name="Freeform 87">
              <a:extLst>
                <a:ext uri="{FF2B5EF4-FFF2-40B4-BE49-F238E27FC236}">
                  <a16:creationId xmlns:a16="http://schemas.microsoft.com/office/drawing/2014/main" id="{15C1FE67-83E9-874D-A144-ECC29823E733}"/>
                </a:ext>
              </a:extLst>
            </p:cNvPr>
            <p:cNvSpPr>
              <a:spLocks/>
            </p:cNvSpPr>
            <p:nvPr/>
          </p:nvSpPr>
          <p:spPr bwMode="auto">
            <a:xfrm>
              <a:off x="14044049" y="8780410"/>
              <a:ext cx="487363" cy="282575"/>
            </a:xfrm>
            <a:custGeom>
              <a:avLst/>
              <a:gdLst>
                <a:gd name="T0" fmla="*/ 53 w 177"/>
                <a:gd name="T1" fmla="*/ 99 h 102"/>
                <a:gd name="T2" fmla="*/ 68 w 177"/>
                <a:gd name="T3" fmla="*/ 99 h 102"/>
                <a:gd name="T4" fmla="*/ 173 w 177"/>
                <a:gd name="T5" fmla="*/ 39 h 102"/>
                <a:gd name="T6" fmla="*/ 173 w 177"/>
                <a:gd name="T7" fmla="*/ 30 h 102"/>
                <a:gd name="T8" fmla="*/ 125 w 177"/>
                <a:gd name="T9" fmla="*/ 2 h 102"/>
                <a:gd name="T10" fmla="*/ 110 w 177"/>
                <a:gd name="T11" fmla="*/ 2 h 102"/>
                <a:gd name="T12" fmla="*/ 4 w 177"/>
                <a:gd name="T13" fmla="*/ 63 h 102"/>
                <a:gd name="T14" fmla="*/ 4 w 177"/>
                <a:gd name="T15" fmla="*/ 72 h 102"/>
                <a:gd name="T16" fmla="*/ 53 w 177"/>
                <a:gd name="T17" fmla="*/ 9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7" h="102">
                  <a:moveTo>
                    <a:pt x="53" y="99"/>
                  </a:moveTo>
                  <a:cubicBezTo>
                    <a:pt x="57" y="102"/>
                    <a:pt x="64" y="102"/>
                    <a:pt x="68" y="99"/>
                  </a:cubicBezTo>
                  <a:cubicBezTo>
                    <a:pt x="173" y="39"/>
                    <a:pt x="173" y="39"/>
                    <a:pt x="173" y="39"/>
                  </a:cubicBezTo>
                  <a:cubicBezTo>
                    <a:pt x="177" y="36"/>
                    <a:pt x="177" y="32"/>
                    <a:pt x="173" y="30"/>
                  </a:cubicBezTo>
                  <a:cubicBezTo>
                    <a:pt x="125" y="2"/>
                    <a:pt x="125" y="2"/>
                    <a:pt x="125" y="2"/>
                  </a:cubicBezTo>
                  <a:cubicBezTo>
                    <a:pt x="121" y="0"/>
                    <a:pt x="114" y="0"/>
                    <a:pt x="110" y="2"/>
                  </a:cubicBezTo>
                  <a:cubicBezTo>
                    <a:pt x="4" y="63"/>
                    <a:pt x="4" y="63"/>
                    <a:pt x="4" y="63"/>
                  </a:cubicBezTo>
                  <a:cubicBezTo>
                    <a:pt x="0" y="65"/>
                    <a:pt x="0" y="69"/>
                    <a:pt x="4" y="72"/>
                  </a:cubicBezTo>
                  <a:lnTo>
                    <a:pt x="53" y="99"/>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8" name="Freeform 88">
              <a:extLst>
                <a:ext uri="{FF2B5EF4-FFF2-40B4-BE49-F238E27FC236}">
                  <a16:creationId xmlns:a16="http://schemas.microsoft.com/office/drawing/2014/main" id="{90F426ED-574A-D94A-8D2D-80C94F2C2AB1}"/>
                </a:ext>
              </a:extLst>
            </p:cNvPr>
            <p:cNvSpPr>
              <a:spLocks/>
            </p:cNvSpPr>
            <p:nvPr/>
          </p:nvSpPr>
          <p:spPr bwMode="auto">
            <a:xfrm>
              <a:off x="17263499" y="7573910"/>
              <a:ext cx="269875" cy="153988"/>
            </a:xfrm>
            <a:custGeom>
              <a:avLst/>
              <a:gdLst>
                <a:gd name="T0" fmla="*/ 5 w 98"/>
                <a:gd name="T1" fmla="*/ 40 h 56"/>
                <a:gd name="T2" fmla="*/ 5 w 98"/>
                <a:gd name="T3" fmla="*/ 31 h 56"/>
                <a:gd name="T4" fmla="*/ 55 w 98"/>
                <a:gd name="T5" fmla="*/ 2 h 56"/>
                <a:gd name="T6" fmla="*/ 71 w 98"/>
                <a:gd name="T7" fmla="*/ 2 h 56"/>
                <a:gd name="T8" fmla="*/ 93 w 98"/>
                <a:gd name="T9" fmla="*/ 15 h 56"/>
                <a:gd name="T10" fmla="*/ 94 w 98"/>
                <a:gd name="T11" fmla="*/ 24 h 56"/>
                <a:gd name="T12" fmla="*/ 43 w 98"/>
                <a:gd name="T13" fmla="*/ 53 h 56"/>
                <a:gd name="T14" fmla="*/ 27 w 98"/>
                <a:gd name="T15" fmla="*/ 53 h 56"/>
                <a:gd name="T16" fmla="*/ 5 w 98"/>
                <a:gd name="T17" fmla="*/ 4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56">
                  <a:moveTo>
                    <a:pt x="5" y="40"/>
                  </a:moveTo>
                  <a:cubicBezTo>
                    <a:pt x="0" y="38"/>
                    <a:pt x="0" y="34"/>
                    <a:pt x="5" y="31"/>
                  </a:cubicBezTo>
                  <a:cubicBezTo>
                    <a:pt x="55" y="2"/>
                    <a:pt x="55" y="2"/>
                    <a:pt x="55" y="2"/>
                  </a:cubicBezTo>
                  <a:cubicBezTo>
                    <a:pt x="59" y="0"/>
                    <a:pt x="66" y="0"/>
                    <a:pt x="71" y="2"/>
                  </a:cubicBezTo>
                  <a:cubicBezTo>
                    <a:pt x="93" y="15"/>
                    <a:pt x="93" y="15"/>
                    <a:pt x="93" y="15"/>
                  </a:cubicBezTo>
                  <a:cubicBezTo>
                    <a:pt x="98" y="18"/>
                    <a:pt x="98" y="22"/>
                    <a:pt x="94" y="24"/>
                  </a:cubicBezTo>
                  <a:cubicBezTo>
                    <a:pt x="43" y="53"/>
                    <a:pt x="43" y="53"/>
                    <a:pt x="43" y="53"/>
                  </a:cubicBezTo>
                  <a:cubicBezTo>
                    <a:pt x="39" y="56"/>
                    <a:pt x="32" y="56"/>
                    <a:pt x="27" y="53"/>
                  </a:cubicBezTo>
                  <a:lnTo>
                    <a:pt x="5" y="40"/>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9" name="Freeform 89">
              <a:extLst>
                <a:ext uri="{FF2B5EF4-FFF2-40B4-BE49-F238E27FC236}">
                  <a16:creationId xmlns:a16="http://schemas.microsoft.com/office/drawing/2014/main" id="{81EB0762-05EE-FA44-8809-5524E9F77E3E}"/>
                </a:ext>
              </a:extLst>
            </p:cNvPr>
            <p:cNvSpPr>
              <a:spLocks/>
            </p:cNvSpPr>
            <p:nvPr/>
          </p:nvSpPr>
          <p:spPr bwMode="auto">
            <a:xfrm>
              <a:off x="16965049" y="7631060"/>
              <a:ext cx="368300" cy="212725"/>
            </a:xfrm>
            <a:custGeom>
              <a:avLst/>
              <a:gdLst>
                <a:gd name="T0" fmla="*/ 4 w 133"/>
                <a:gd name="T1" fmla="*/ 41 h 77"/>
                <a:gd name="T2" fmla="*/ 4 w 133"/>
                <a:gd name="T3" fmla="*/ 32 h 77"/>
                <a:gd name="T4" fmla="*/ 55 w 133"/>
                <a:gd name="T5" fmla="*/ 3 h 77"/>
                <a:gd name="T6" fmla="*/ 70 w 133"/>
                <a:gd name="T7" fmla="*/ 3 h 77"/>
                <a:gd name="T8" fmla="*/ 129 w 133"/>
                <a:gd name="T9" fmla="*/ 36 h 77"/>
                <a:gd name="T10" fmla="*/ 129 w 133"/>
                <a:gd name="T11" fmla="*/ 45 h 77"/>
                <a:gd name="T12" fmla="*/ 78 w 133"/>
                <a:gd name="T13" fmla="*/ 74 h 77"/>
                <a:gd name="T14" fmla="*/ 62 w 133"/>
                <a:gd name="T15" fmla="*/ 74 h 77"/>
                <a:gd name="T16" fmla="*/ 4 w 133"/>
                <a:gd name="T17" fmla="*/ 41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77">
                  <a:moveTo>
                    <a:pt x="4" y="41"/>
                  </a:moveTo>
                  <a:cubicBezTo>
                    <a:pt x="0" y="38"/>
                    <a:pt x="0" y="34"/>
                    <a:pt x="4" y="32"/>
                  </a:cubicBezTo>
                  <a:cubicBezTo>
                    <a:pt x="55" y="3"/>
                    <a:pt x="55" y="3"/>
                    <a:pt x="55" y="3"/>
                  </a:cubicBezTo>
                  <a:cubicBezTo>
                    <a:pt x="59" y="0"/>
                    <a:pt x="66" y="0"/>
                    <a:pt x="70" y="3"/>
                  </a:cubicBezTo>
                  <a:cubicBezTo>
                    <a:pt x="129" y="36"/>
                    <a:pt x="129" y="36"/>
                    <a:pt x="129" y="36"/>
                  </a:cubicBezTo>
                  <a:cubicBezTo>
                    <a:pt x="133" y="39"/>
                    <a:pt x="133" y="43"/>
                    <a:pt x="129" y="45"/>
                  </a:cubicBezTo>
                  <a:cubicBezTo>
                    <a:pt x="78" y="74"/>
                    <a:pt x="78" y="74"/>
                    <a:pt x="78" y="74"/>
                  </a:cubicBezTo>
                  <a:cubicBezTo>
                    <a:pt x="74" y="77"/>
                    <a:pt x="67" y="77"/>
                    <a:pt x="62" y="74"/>
                  </a:cubicBezTo>
                  <a:lnTo>
                    <a:pt x="4" y="41"/>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0" name="Freeform 90">
              <a:extLst>
                <a:ext uri="{FF2B5EF4-FFF2-40B4-BE49-F238E27FC236}">
                  <a16:creationId xmlns:a16="http://schemas.microsoft.com/office/drawing/2014/main" id="{6D27A0CF-0245-0F49-997D-367E648C44A1}"/>
                </a:ext>
              </a:extLst>
            </p:cNvPr>
            <p:cNvSpPr>
              <a:spLocks/>
            </p:cNvSpPr>
            <p:nvPr/>
          </p:nvSpPr>
          <p:spPr bwMode="auto">
            <a:xfrm>
              <a:off x="16858687" y="7808860"/>
              <a:ext cx="269875" cy="153988"/>
            </a:xfrm>
            <a:custGeom>
              <a:avLst/>
              <a:gdLst>
                <a:gd name="T0" fmla="*/ 4 w 98"/>
                <a:gd name="T1" fmla="*/ 40 h 56"/>
                <a:gd name="T2" fmla="*/ 4 w 98"/>
                <a:gd name="T3" fmla="*/ 31 h 56"/>
                <a:gd name="T4" fmla="*/ 55 w 98"/>
                <a:gd name="T5" fmla="*/ 2 h 56"/>
                <a:gd name="T6" fmla="*/ 70 w 98"/>
                <a:gd name="T7" fmla="*/ 2 h 56"/>
                <a:gd name="T8" fmla="*/ 93 w 98"/>
                <a:gd name="T9" fmla="*/ 15 h 56"/>
                <a:gd name="T10" fmla="*/ 93 w 98"/>
                <a:gd name="T11" fmla="*/ 24 h 56"/>
                <a:gd name="T12" fmla="*/ 43 w 98"/>
                <a:gd name="T13" fmla="*/ 53 h 56"/>
                <a:gd name="T14" fmla="*/ 27 w 98"/>
                <a:gd name="T15" fmla="*/ 53 h 56"/>
                <a:gd name="T16" fmla="*/ 4 w 98"/>
                <a:gd name="T17" fmla="*/ 4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56">
                  <a:moveTo>
                    <a:pt x="4" y="40"/>
                  </a:moveTo>
                  <a:cubicBezTo>
                    <a:pt x="0" y="38"/>
                    <a:pt x="0" y="34"/>
                    <a:pt x="4" y="31"/>
                  </a:cubicBezTo>
                  <a:cubicBezTo>
                    <a:pt x="55" y="2"/>
                    <a:pt x="55" y="2"/>
                    <a:pt x="55" y="2"/>
                  </a:cubicBezTo>
                  <a:cubicBezTo>
                    <a:pt x="59" y="0"/>
                    <a:pt x="66" y="0"/>
                    <a:pt x="70" y="2"/>
                  </a:cubicBezTo>
                  <a:cubicBezTo>
                    <a:pt x="93" y="15"/>
                    <a:pt x="93" y="15"/>
                    <a:pt x="93" y="15"/>
                  </a:cubicBezTo>
                  <a:cubicBezTo>
                    <a:pt x="98" y="18"/>
                    <a:pt x="98" y="22"/>
                    <a:pt x="93" y="24"/>
                  </a:cubicBezTo>
                  <a:cubicBezTo>
                    <a:pt x="43" y="53"/>
                    <a:pt x="43" y="53"/>
                    <a:pt x="43" y="53"/>
                  </a:cubicBezTo>
                  <a:cubicBezTo>
                    <a:pt x="38" y="56"/>
                    <a:pt x="31" y="56"/>
                    <a:pt x="27" y="53"/>
                  </a:cubicBezTo>
                  <a:lnTo>
                    <a:pt x="4" y="40"/>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1" name="Freeform 91">
              <a:extLst>
                <a:ext uri="{FF2B5EF4-FFF2-40B4-BE49-F238E27FC236}">
                  <a16:creationId xmlns:a16="http://schemas.microsoft.com/office/drawing/2014/main" id="{E004079B-D2CA-644D-B66A-FAD84CCC8313}"/>
                </a:ext>
              </a:extLst>
            </p:cNvPr>
            <p:cNvSpPr>
              <a:spLocks/>
            </p:cNvSpPr>
            <p:nvPr/>
          </p:nvSpPr>
          <p:spPr bwMode="auto">
            <a:xfrm>
              <a:off x="16366562" y="6770635"/>
              <a:ext cx="92075" cy="52388"/>
            </a:xfrm>
            <a:custGeom>
              <a:avLst/>
              <a:gdLst>
                <a:gd name="T0" fmla="*/ 27 w 33"/>
                <a:gd name="T1" fmla="*/ 16 h 19"/>
                <a:gd name="T2" fmla="*/ 6 w 33"/>
                <a:gd name="T3" fmla="*/ 16 h 19"/>
                <a:gd name="T4" fmla="*/ 6 w 33"/>
                <a:gd name="T5" fmla="*/ 3 h 19"/>
                <a:gd name="T6" fmla="*/ 27 w 33"/>
                <a:gd name="T7" fmla="*/ 3 h 19"/>
                <a:gd name="T8" fmla="*/ 27 w 33"/>
                <a:gd name="T9" fmla="*/ 16 h 19"/>
              </a:gdLst>
              <a:ahLst/>
              <a:cxnLst>
                <a:cxn ang="0">
                  <a:pos x="T0" y="T1"/>
                </a:cxn>
                <a:cxn ang="0">
                  <a:pos x="T2" y="T3"/>
                </a:cxn>
                <a:cxn ang="0">
                  <a:pos x="T4" y="T5"/>
                </a:cxn>
                <a:cxn ang="0">
                  <a:pos x="T6" y="T7"/>
                </a:cxn>
                <a:cxn ang="0">
                  <a:pos x="T8" y="T9"/>
                </a:cxn>
              </a:cxnLst>
              <a:rect l="0" t="0" r="r" b="b"/>
              <a:pathLst>
                <a:path w="33" h="19">
                  <a:moveTo>
                    <a:pt x="27" y="16"/>
                  </a:moveTo>
                  <a:cubicBezTo>
                    <a:pt x="21" y="19"/>
                    <a:pt x="12" y="19"/>
                    <a:pt x="6" y="16"/>
                  </a:cubicBezTo>
                  <a:cubicBezTo>
                    <a:pt x="0" y="12"/>
                    <a:pt x="0" y="7"/>
                    <a:pt x="6" y="3"/>
                  </a:cubicBezTo>
                  <a:cubicBezTo>
                    <a:pt x="12" y="0"/>
                    <a:pt x="21" y="0"/>
                    <a:pt x="27" y="3"/>
                  </a:cubicBezTo>
                  <a:cubicBezTo>
                    <a:pt x="33" y="7"/>
                    <a:pt x="33" y="12"/>
                    <a:pt x="27" y="16"/>
                  </a:cubicBezTo>
                  <a:close/>
                </a:path>
              </a:pathLst>
            </a:custGeom>
            <a:solidFill>
              <a:srgbClr val="D1D1D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2" name="Freeform 92">
              <a:extLst>
                <a:ext uri="{FF2B5EF4-FFF2-40B4-BE49-F238E27FC236}">
                  <a16:creationId xmlns:a16="http://schemas.microsoft.com/office/drawing/2014/main" id="{38FB438B-58B5-D349-B926-006959CDC74A}"/>
                </a:ext>
              </a:extLst>
            </p:cNvPr>
            <p:cNvSpPr>
              <a:spLocks/>
            </p:cNvSpPr>
            <p:nvPr/>
          </p:nvSpPr>
          <p:spPr bwMode="auto">
            <a:xfrm>
              <a:off x="15787124" y="8258123"/>
              <a:ext cx="1968500" cy="715963"/>
            </a:xfrm>
            <a:custGeom>
              <a:avLst/>
              <a:gdLst>
                <a:gd name="T0" fmla="*/ 1240 w 1240"/>
                <a:gd name="T1" fmla="*/ 275 h 451"/>
                <a:gd name="T2" fmla="*/ 1220 w 1240"/>
                <a:gd name="T3" fmla="*/ 286 h 451"/>
                <a:gd name="T4" fmla="*/ 1220 w 1240"/>
                <a:gd name="T5" fmla="*/ 286 h 451"/>
                <a:gd name="T6" fmla="*/ 763 w 1240"/>
                <a:gd name="T7" fmla="*/ 23 h 451"/>
                <a:gd name="T8" fmla="*/ 19 w 1240"/>
                <a:gd name="T9" fmla="*/ 451 h 451"/>
                <a:gd name="T10" fmla="*/ 0 w 1240"/>
                <a:gd name="T11" fmla="*/ 440 h 451"/>
                <a:gd name="T12" fmla="*/ 763 w 1240"/>
                <a:gd name="T13" fmla="*/ 0 h 451"/>
                <a:gd name="T14" fmla="*/ 1240 w 1240"/>
                <a:gd name="T15" fmla="*/ 275 h 4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0" h="451">
                  <a:moveTo>
                    <a:pt x="1240" y="275"/>
                  </a:moveTo>
                  <a:lnTo>
                    <a:pt x="1220" y="286"/>
                  </a:lnTo>
                  <a:lnTo>
                    <a:pt x="1220" y="286"/>
                  </a:lnTo>
                  <a:lnTo>
                    <a:pt x="763" y="23"/>
                  </a:lnTo>
                  <a:lnTo>
                    <a:pt x="19" y="451"/>
                  </a:lnTo>
                  <a:lnTo>
                    <a:pt x="0" y="440"/>
                  </a:lnTo>
                  <a:lnTo>
                    <a:pt x="763" y="0"/>
                  </a:lnTo>
                  <a:lnTo>
                    <a:pt x="1240" y="275"/>
                  </a:lnTo>
                  <a:close/>
                </a:path>
              </a:pathLst>
            </a:custGeom>
            <a:solidFill>
              <a:srgbClr val="A5A5A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3" name="Freeform 93">
              <a:extLst>
                <a:ext uri="{FF2B5EF4-FFF2-40B4-BE49-F238E27FC236}">
                  <a16:creationId xmlns:a16="http://schemas.microsoft.com/office/drawing/2014/main" id="{8DD171AE-021B-304C-B859-576D1F3B82C8}"/>
                </a:ext>
              </a:extLst>
            </p:cNvPr>
            <p:cNvSpPr>
              <a:spLocks/>
            </p:cNvSpPr>
            <p:nvPr/>
          </p:nvSpPr>
          <p:spPr bwMode="auto">
            <a:xfrm>
              <a:off x="15817287" y="8294635"/>
              <a:ext cx="1906588" cy="1098550"/>
            </a:xfrm>
            <a:custGeom>
              <a:avLst/>
              <a:gdLst>
                <a:gd name="T0" fmla="*/ 1201 w 1201"/>
                <a:gd name="T1" fmla="*/ 263 h 692"/>
                <a:gd name="T2" fmla="*/ 457 w 1201"/>
                <a:gd name="T3" fmla="*/ 692 h 692"/>
                <a:gd name="T4" fmla="*/ 0 w 1201"/>
                <a:gd name="T5" fmla="*/ 428 h 692"/>
                <a:gd name="T6" fmla="*/ 744 w 1201"/>
                <a:gd name="T7" fmla="*/ 0 h 692"/>
                <a:gd name="T8" fmla="*/ 1201 w 1201"/>
                <a:gd name="T9" fmla="*/ 263 h 692"/>
              </a:gdLst>
              <a:ahLst/>
              <a:cxnLst>
                <a:cxn ang="0">
                  <a:pos x="T0" y="T1"/>
                </a:cxn>
                <a:cxn ang="0">
                  <a:pos x="T2" y="T3"/>
                </a:cxn>
                <a:cxn ang="0">
                  <a:pos x="T4" y="T5"/>
                </a:cxn>
                <a:cxn ang="0">
                  <a:pos x="T6" y="T7"/>
                </a:cxn>
                <a:cxn ang="0">
                  <a:pos x="T8" y="T9"/>
                </a:cxn>
              </a:cxnLst>
              <a:rect l="0" t="0" r="r" b="b"/>
              <a:pathLst>
                <a:path w="1201" h="692">
                  <a:moveTo>
                    <a:pt x="1201" y="263"/>
                  </a:moveTo>
                  <a:lnTo>
                    <a:pt x="457" y="692"/>
                  </a:lnTo>
                  <a:lnTo>
                    <a:pt x="0" y="428"/>
                  </a:lnTo>
                  <a:lnTo>
                    <a:pt x="744" y="0"/>
                  </a:lnTo>
                  <a:lnTo>
                    <a:pt x="1201" y="263"/>
                  </a:lnTo>
                  <a:close/>
                </a:path>
              </a:pathLst>
            </a:custGeom>
            <a:solidFill>
              <a:srgbClr val="D1D1D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4" name="Freeform 94">
              <a:extLst>
                <a:ext uri="{FF2B5EF4-FFF2-40B4-BE49-F238E27FC236}">
                  <a16:creationId xmlns:a16="http://schemas.microsoft.com/office/drawing/2014/main" id="{88901F05-6D64-E84A-87F0-BDDF91B392F9}"/>
                </a:ext>
              </a:extLst>
            </p:cNvPr>
            <p:cNvSpPr>
              <a:spLocks/>
            </p:cNvSpPr>
            <p:nvPr/>
          </p:nvSpPr>
          <p:spPr bwMode="auto">
            <a:xfrm>
              <a:off x="12953437" y="8131123"/>
              <a:ext cx="5797550" cy="2025650"/>
            </a:xfrm>
            <a:custGeom>
              <a:avLst/>
              <a:gdLst>
                <a:gd name="T0" fmla="*/ 2101 w 2101"/>
                <a:gd name="T1" fmla="*/ 0 h 733"/>
                <a:gd name="T2" fmla="*/ 2101 w 2101"/>
                <a:gd name="T3" fmla="*/ 30 h 733"/>
                <a:gd name="T4" fmla="*/ 2065 w 2101"/>
                <a:gd name="T5" fmla="*/ 92 h 733"/>
                <a:gd name="T6" fmla="*/ 1021 w 2101"/>
                <a:gd name="T7" fmla="*/ 695 h 733"/>
                <a:gd name="T8" fmla="*/ 810 w 2101"/>
                <a:gd name="T9" fmla="*/ 695 h 733"/>
                <a:gd name="T10" fmla="*/ 0 w 2101"/>
                <a:gd name="T11" fmla="*/ 228 h 733"/>
                <a:gd name="T12" fmla="*/ 0 w 2101"/>
                <a:gd name="T13" fmla="*/ 198 h 733"/>
                <a:gd name="T14" fmla="*/ 26 w 2101"/>
                <a:gd name="T15" fmla="*/ 213 h 733"/>
                <a:gd name="T16" fmla="*/ 810 w 2101"/>
                <a:gd name="T17" fmla="*/ 665 h 733"/>
                <a:gd name="T18" fmla="*/ 1021 w 2101"/>
                <a:gd name="T19" fmla="*/ 665 h 733"/>
                <a:gd name="T20" fmla="*/ 2065 w 2101"/>
                <a:gd name="T21" fmla="*/ 62 h 733"/>
                <a:gd name="T22" fmla="*/ 2099 w 2101"/>
                <a:gd name="T23" fmla="*/ 15 h 733"/>
                <a:gd name="T24" fmla="*/ 2101 w 2101"/>
                <a:gd name="T25" fmla="*/ 0 h 7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01" h="733">
                  <a:moveTo>
                    <a:pt x="2101" y="0"/>
                  </a:moveTo>
                  <a:cubicBezTo>
                    <a:pt x="2101" y="30"/>
                    <a:pt x="2101" y="30"/>
                    <a:pt x="2101" y="30"/>
                  </a:cubicBezTo>
                  <a:cubicBezTo>
                    <a:pt x="2101" y="54"/>
                    <a:pt x="2089" y="78"/>
                    <a:pt x="2065" y="92"/>
                  </a:cubicBezTo>
                  <a:cubicBezTo>
                    <a:pt x="1021" y="695"/>
                    <a:pt x="1021" y="695"/>
                    <a:pt x="1021" y="695"/>
                  </a:cubicBezTo>
                  <a:cubicBezTo>
                    <a:pt x="955" y="733"/>
                    <a:pt x="875" y="733"/>
                    <a:pt x="810" y="695"/>
                  </a:cubicBezTo>
                  <a:cubicBezTo>
                    <a:pt x="0" y="228"/>
                    <a:pt x="0" y="228"/>
                    <a:pt x="0" y="228"/>
                  </a:cubicBezTo>
                  <a:cubicBezTo>
                    <a:pt x="0" y="198"/>
                    <a:pt x="0" y="198"/>
                    <a:pt x="0" y="198"/>
                  </a:cubicBezTo>
                  <a:cubicBezTo>
                    <a:pt x="26" y="213"/>
                    <a:pt x="26" y="213"/>
                    <a:pt x="26" y="213"/>
                  </a:cubicBezTo>
                  <a:cubicBezTo>
                    <a:pt x="810" y="665"/>
                    <a:pt x="810" y="665"/>
                    <a:pt x="810" y="665"/>
                  </a:cubicBezTo>
                  <a:cubicBezTo>
                    <a:pt x="875" y="703"/>
                    <a:pt x="955" y="703"/>
                    <a:pt x="1021" y="665"/>
                  </a:cubicBezTo>
                  <a:cubicBezTo>
                    <a:pt x="2065" y="62"/>
                    <a:pt x="2065" y="62"/>
                    <a:pt x="2065" y="62"/>
                  </a:cubicBezTo>
                  <a:cubicBezTo>
                    <a:pt x="2084" y="51"/>
                    <a:pt x="2096" y="34"/>
                    <a:pt x="2099" y="15"/>
                  </a:cubicBezTo>
                  <a:cubicBezTo>
                    <a:pt x="2100" y="10"/>
                    <a:pt x="2101" y="5"/>
                    <a:pt x="2101" y="0"/>
                  </a:cubicBezTo>
                  <a:close/>
                </a:path>
              </a:pathLst>
            </a:custGeom>
            <a:solidFill>
              <a:srgbClr val="C1C7D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95" name="Group 394">
            <a:extLst>
              <a:ext uri="{FF2B5EF4-FFF2-40B4-BE49-F238E27FC236}">
                <a16:creationId xmlns:a16="http://schemas.microsoft.com/office/drawing/2014/main" id="{81F5EC3F-E493-E34A-BBA2-248EDA3D67CB}"/>
              </a:ext>
            </a:extLst>
          </p:cNvPr>
          <p:cNvGrpSpPr/>
          <p:nvPr/>
        </p:nvGrpSpPr>
        <p:grpSpPr>
          <a:xfrm>
            <a:off x="18044831" y="4501357"/>
            <a:ext cx="1760255" cy="919082"/>
            <a:chOff x="17506387" y="5621285"/>
            <a:chExt cx="2298700" cy="1370013"/>
          </a:xfrm>
        </p:grpSpPr>
        <p:sp>
          <p:nvSpPr>
            <p:cNvPr id="396" name="Freeform 95">
              <a:extLst>
                <a:ext uri="{FF2B5EF4-FFF2-40B4-BE49-F238E27FC236}">
                  <a16:creationId xmlns:a16="http://schemas.microsoft.com/office/drawing/2014/main" id="{2882EE74-8216-DA49-8C69-397E1A23F819}"/>
                </a:ext>
              </a:extLst>
            </p:cNvPr>
            <p:cNvSpPr>
              <a:spLocks/>
            </p:cNvSpPr>
            <p:nvPr/>
          </p:nvSpPr>
          <p:spPr bwMode="auto">
            <a:xfrm>
              <a:off x="17506387" y="5662560"/>
              <a:ext cx="2298700" cy="1328738"/>
            </a:xfrm>
            <a:custGeom>
              <a:avLst/>
              <a:gdLst>
                <a:gd name="T0" fmla="*/ 800 w 833"/>
                <a:gd name="T1" fmla="*/ 356 h 481"/>
                <a:gd name="T2" fmla="*/ 600 w 833"/>
                <a:gd name="T3" fmla="*/ 468 h 481"/>
                <a:gd name="T4" fmla="*/ 516 w 833"/>
                <a:gd name="T5" fmla="*/ 468 h 481"/>
                <a:gd name="T6" fmla="*/ 31 w 833"/>
                <a:gd name="T7" fmla="*/ 188 h 481"/>
                <a:gd name="T8" fmla="*/ 29 w 833"/>
                <a:gd name="T9" fmla="*/ 126 h 481"/>
                <a:gd name="T10" fmla="*/ 225 w 833"/>
                <a:gd name="T11" fmla="*/ 13 h 481"/>
                <a:gd name="T12" fmla="*/ 308 w 833"/>
                <a:gd name="T13" fmla="*/ 17 h 481"/>
                <a:gd name="T14" fmla="*/ 799 w 833"/>
                <a:gd name="T15" fmla="*/ 295 h 481"/>
                <a:gd name="T16" fmla="*/ 800 w 833"/>
                <a:gd name="T17" fmla="*/ 356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3" h="481">
                  <a:moveTo>
                    <a:pt x="800" y="356"/>
                  </a:moveTo>
                  <a:cubicBezTo>
                    <a:pt x="600" y="468"/>
                    <a:pt x="600" y="468"/>
                    <a:pt x="600" y="468"/>
                  </a:cubicBezTo>
                  <a:cubicBezTo>
                    <a:pt x="577" y="481"/>
                    <a:pt x="539" y="481"/>
                    <a:pt x="516" y="468"/>
                  </a:cubicBezTo>
                  <a:cubicBezTo>
                    <a:pt x="31" y="188"/>
                    <a:pt x="31" y="188"/>
                    <a:pt x="31" y="188"/>
                  </a:cubicBezTo>
                  <a:cubicBezTo>
                    <a:pt x="3" y="172"/>
                    <a:pt x="0" y="143"/>
                    <a:pt x="29" y="126"/>
                  </a:cubicBezTo>
                  <a:cubicBezTo>
                    <a:pt x="225" y="13"/>
                    <a:pt x="225" y="13"/>
                    <a:pt x="225" y="13"/>
                  </a:cubicBezTo>
                  <a:cubicBezTo>
                    <a:pt x="248" y="0"/>
                    <a:pt x="285" y="3"/>
                    <a:pt x="308" y="17"/>
                  </a:cubicBezTo>
                  <a:cubicBezTo>
                    <a:pt x="799" y="295"/>
                    <a:pt x="799" y="295"/>
                    <a:pt x="799" y="295"/>
                  </a:cubicBezTo>
                  <a:cubicBezTo>
                    <a:pt x="809" y="302"/>
                    <a:pt x="833" y="335"/>
                    <a:pt x="800" y="356"/>
                  </a:cubicBezTo>
                </a:path>
              </a:pathLst>
            </a:custGeom>
            <a:solidFill>
              <a:srgbClr val="79BBF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7" name="Freeform 96">
              <a:extLst>
                <a:ext uri="{FF2B5EF4-FFF2-40B4-BE49-F238E27FC236}">
                  <a16:creationId xmlns:a16="http://schemas.microsoft.com/office/drawing/2014/main" id="{73D282D0-D4E8-1746-B653-90E99DDB0E82}"/>
                </a:ext>
              </a:extLst>
            </p:cNvPr>
            <p:cNvSpPr>
              <a:spLocks/>
            </p:cNvSpPr>
            <p:nvPr/>
          </p:nvSpPr>
          <p:spPr bwMode="auto">
            <a:xfrm>
              <a:off x="17506387" y="5626048"/>
              <a:ext cx="2298700" cy="1331913"/>
            </a:xfrm>
            <a:custGeom>
              <a:avLst/>
              <a:gdLst>
                <a:gd name="T0" fmla="*/ 800 w 833"/>
                <a:gd name="T1" fmla="*/ 357 h 482"/>
                <a:gd name="T2" fmla="*/ 600 w 833"/>
                <a:gd name="T3" fmla="*/ 468 h 482"/>
                <a:gd name="T4" fmla="*/ 516 w 833"/>
                <a:gd name="T5" fmla="*/ 468 h 482"/>
                <a:gd name="T6" fmla="*/ 31 w 833"/>
                <a:gd name="T7" fmla="*/ 188 h 482"/>
                <a:gd name="T8" fmla="*/ 29 w 833"/>
                <a:gd name="T9" fmla="*/ 126 h 482"/>
                <a:gd name="T10" fmla="*/ 225 w 833"/>
                <a:gd name="T11" fmla="*/ 14 h 482"/>
                <a:gd name="T12" fmla="*/ 308 w 833"/>
                <a:gd name="T13" fmla="*/ 17 h 482"/>
                <a:gd name="T14" fmla="*/ 799 w 833"/>
                <a:gd name="T15" fmla="*/ 296 h 482"/>
                <a:gd name="T16" fmla="*/ 800 w 833"/>
                <a:gd name="T17" fmla="*/ 357 h 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3" h="482">
                  <a:moveTo>
                    <a:pt x="800" y="357"/>
                  </a:moveTo>
                  <a:cubicBezTo>
                    <a:pt x="600" y="468"/>
                    <a:pt x="600" y="468"/>
                    <a:pt x="600" y="468"/>
                  </a:cubicBezTo>
                  <a:cubicBezTo>
                    <a:pt x="577" y="482"/>
                    <a:pt x="539" y="482"/>
                    <a:pt x="516" y="468"/>
                  </a:cubicBezTo>
                  <a:cubicBezTo>
                    <a:pt x="31" y="188"/>
                    <a:pt x="31" y="188"/>
                    <a:pt x="31" y="188"/>
                  </a:cubicBezTo>
                  <a:cubicBezTo>
                    <a:pt x="3" y="172"/>
                    <a:pt x="0" y="144"/>
                    <a:pt x="29" y="126"/>
                  </a:cubicBezTo>
                  <a:cubicBezTo>
                    <a:pt x="225" y="14"/>
                    <a:pt x="225" y="14"/>
                    <a:pt x="225" y="14"/>
                  </a:cubicBezTo>
                  <a:cubicBezTo>
                    <a:pt x="248" y="0"/>
                    <a:pt x="285" y="4"/>
                    <a:pt x="308" y="17"/>
                  </a:cubicBezTo>
                  <a:cubicBezTo>
                    <a:pt x="799" y="296"/>
                    <a:pt x="799" y="296"/>
                    <a:pt x="799" y="296"/>
                  </a:cubicBezTo>
                  <a:cubicBezTo>
                    <a:pt x="809" y="302"/>
                    <a:pt x="833" y="336"/>
                    <a:pt x="800" y="357"/>
                  </a:cubicBezTo>
                </a:path>
              </a:pathLst>
            </a:custGeom>
            <a:solidFill>
              <a:srgbClr val="4579EE"/>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8" name="Freeform 97">
              <a:extLst>
                <a:ext uri="{FF2B5EF4-FFF2-40B4-BE49-F238E27FC236}">
                  <a16:creationId xmlns:a16="http://schemas.microsoft.com/office/drawing/2014/main" id="{4608E1D8-6FC9-DA4D-A152-7F912C67544A}"/>
                </a:ext>
              </a:extLst>
            </p:cNvPr>
            <p:cNvSpPr>
              <a:spLocks/>
            </p:cNvSpPr>
            <p:nvPr/>
          </p:nvSpPr>
          <p:spPr bwMode="auto">
            <a:xfrm>
              <a:off x="17580999" y="5648273"/>
              <a:ext cx="2130425" cy="1228725"/>
            </a:xfrm>
            <a:custGeom>
              <a:avLst/>
              <a:gdLst>
                <a:gd name="T0" fmla="*/ 189 w 772"/>
                <a:gd name="T1" fmla="*/ 29 h 445"/>
                <a:gd name="T2" fmla="*/ 191 w 772"/>
                <a:gd name="T3" fmla="*/ 31 h 445"/>
                <a:gd name="T4" fmla="*/ 191 w 772"/>
                <a:gd name="T5" fmla="*/ 45 h 445"/>
                <a:gd name="T6" fmla="*/ 80 w 772"/>
                <a:gd name="T7" fmla="*/ 110 h 445"/>
                <a:gd name="T8" fmla="*/ 54 w 772"/>
                <a:gd name="T9" fmla="*/ 110 h 445"/>
                <a:gd name="T10" fmla="*/ 52 w 772"/>
                <a:gd name="T11" fmla="*/ 109 h 445"/>
                <a:gd name="T12" fmla="*/ 39 w 772"/>
                <a:gd name="T13" fmla="*/ 109 h 445"/>
                <a:gd name="T14" fmla="*/ 15 w 772"/>
                <a:gd name="T15" fmla="*/ 122 h 445"/>
                <a:gd name="T16" fmla="*/ 15 w 772"/>
                <a:gd name="T17" fmla="*/ 154 h 445"/>
                <a:gd name="T18" fmla="*/ 504 w 772"/>
                <a:gd name="T19" fmla="*/ 436 h 445"/>
                <a:gd name="T20" fmla="*/ 559 w 772"/>
                <a:gd name="T21" fmla="*/ 436 h 445"/>
                <a:gd name="T22" fmla="*/ 756 w 772"/>
                <a:gd name="T23" fmla="*/ 322 h 445"/>
                <a:gd name="T24" fmla="*/ 756 w 772"/>
                <a:gd name="T25" fmla="*/ 291 h 445"/>
                <a:gd name="T26" fmla="*/ 267 w 772"/>
                <a:gd name="T27" fmla="*/ 8 h 445"/>
                <a:gd name="T28" fmla="*/ 213 w 772"/>
                <a:gd name="T29" fmla="*/ 8 h 445"/>
                <a:gd name="T30" fmla="*/ 189 w 772"/>
                <a:gd name="T31" fmla="*/ 22 h 445"/>
                <a:gd name="T32" fmla="*/ 189 w 772"/>
                <a:gd name="T33" fmla="*/ 29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72" h="445">
                  <a:moveTo>
                    <a:pt x="189" y="29"/>
                  </a:moveTo>
                  <a:cubicBezTo>
                    <a:pt x="191" y="31"/>
                    <a:pt x="191" y="31"/>
                    <a:pt x="191" y="31"/>
                  </a:cubicBezTo>
                  <a:cubicBezTo>
                    <a:pt x="198" y="35"/>
                    <a:pt x="198" y="41"/>
                    <a:pt x="191" y="45"/>
                  </a:cubicBezTo>
                  <a:cubicBezTo>
                    <a:pt x="80" y="110"/>
                    <a:pt x="80" y="110"/>
                    <a:pt x="80" y="110"/>
                  </a:cubicBezTo>
                  <a:cubicBezTo>
                    <a:pt x="72" y="114"/>
                    <a:pt x="61" y="114"/>
                    <a:pt x="54" y="110"/>
                  </a:cubicBezTo>
                  <a:cubicBezTo>
                    <a:pt x="52" y="109"/>
                    <a:pt x="52" y="109"/>
                    <a:pt x="52" y="109"/>
                  </a:cubicBezTo>
                  <a:cubicBezTo>
                    <a:pt x="48" y="107"/>
                    <a:pt x="43" y="107"/>
                    <a:pt x="39" y="109"/>
                  </a:cubicBezTo>
                  <a:cubicBezTo>
                    <a:pt x="15" y="122"/>
                    <a:pt x="15" y="122"/>
                    <a:pt x="15" y="122"/>
                  </a:cubicBezTo>
                  <a:cubicBezTo>
                    <a:pt x="0" y="131"/>
                    <a:pt x="0" y="145"/>
                    <a:pt x="15" y="154"/>
                  </a:cubicBezTo>
                  <a:cubicBezTo>
                    <a:pt x="504" y="436"/>
                    <a:pt x="504" y="436"/>
                    <a:pt x="504" y="436"/>
                  </a:cubicBezTo>
                  <a:cubicBezTo>
                    <a:pt x="520" y="445"/>
                    <a:pt x="544" y="445"/>
                    <a:pt x="559" y="436"/>
                  </a:cubicBezTo>
                  <a:cubicBezTo>
                    <a:pt x="756" y="322"/>
                    <a:pt x="756" y="322"/>
                    <a:pt x="756" y="322"/>
                  </a:cubicBezTo>
                  <a:cubicBezTo>
                    <a:pt x="772" y="314"/>
                    <a:pt x="772" y="299"/>
                    <a:pt x="756" y="291"/>
                  </a:cubicBezTo>
                  <a:cubicBezTo>
                    <a:pt x="267" y="8"/>
                    <a:pt x="267" y="8"/>
                    <a:pt x="267" y="8"/>
                  </a:cubicBezTo>
                  <a:cubicBezTo>
                    <a:pt x="252" y="0"/>
                    <a:pt x="228" y="0"/>
                    <a:pt x="213" y="8"/>
                  </a:cubicBezTo>
                  <a:cubicBezTo>
                    <a:pt x="189" y="22"/>
                    <a:pt x="189" y="22"/>
                    <a:pt x="189" y="22"/>
                  </a:cubicBezTo>
                  <a:cubicBezTo>
                    <a:pt x="185" y="24"/>
                    <a:pt x="185" y="27"/>
                    <a:pt x="189" y="29"/>
                  </a:cubicBezTo>
                </a:path>
              </a:pathLst>
            </a:custGeom>
            <a:solidFill>
              <a:srgbClr val="1B146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9" name="Freeform 98">
              <a:extLst>
                <a:ext uri="{FF2B5EF4-FFF2-40B4-BE49-F238E27FC236}">
                  <a16:creationId xmlns:a16="http://schemas.microsoft.com/office/drawing/2014/main" id="{F5843794-831B-1248-93CA-B98AEBD943D9}"/>
                </a:ext>
              </a:extLst>
            </p:cNvPr>
            <p:cNvSpPr>
              <a:spLocks noEditPoints="1"/>
            </p:cNvSpPr>
            <p:nvPr/>
          </p:nvSpPr>
          <p:spPr bwMode="auto">
            <a:xfrm>
              <a:off x="17539724" y="5621285"/>
              <a:ext cx="2217738" cy="1281113"/>
            </a:xfrm>
            <a:custGeom>
              <a:avLst/>
              <a:gdLst>
                <a:gd name="T0" fmla="*/ 220 w 804"/>
                <a:gd name="T1" fmla="*/ 11 h 464"/>
                <a:gd name="T2" fmla="*/ 19 w 804"/>
                <a:gd name="T3" fmla="*/ 127 h 464"/>
                <a:gd name="T4" fmla="*/ 19 w 804"/>
                <a:gd name="T5" fmla="*/ 168 h 464"/>
                <a:gd name="T6" fmla="*/ 513 w 804"/>
                <a:gd name="T7" fmla="*/ 453 h 464"/>
                <a:gd name="T8" fmla="*/ 583 w 804"/>
                <a:gd name="T9" fmla="*/ 453 h 464"/>
                <a:gd name="T10" fmla="*/ 784 w 804"/>
                <a:gd name="T11" fmla="*/ 337 h 464"/>
                <a:gd name="T12" fmla="*/ 784 w 804"/>
                <a:gd name="T13" fmla="*/ 296 h 464"/>
                <a:gd name="T14" fmla="*/ 291 w 804"/>
                <a:gd name="T15" fmla="*/ 11 h 464"/>
                <a:gd name="T16" fmla="*/ 220 w 804"/>
                <a:gd name="T17" fmla="*/ 11 h 464"/>
                <a:gd name="T18" fmla="*/ 771 w 804"/>
                <a:gd name="T19" fmla="*/ 301 h 464"/>
                <a:gd name="T20" fmla="*/ 771 w 804"/>
                <a:gd name="T21" fmla="*/ 332 h 464"/>
                <a:gd name="T22" fmla="*/ 574 w 804"/>
                <a:gd name="T23" fmla="*/ 446 h 464"/>
                <a:gd name="T24" fmla="*/ 519 w 804"/>
                <a:gd name="T25" fmla="*/ 446 h 464"/>
                <a:gd name="T26" fmla="*/ 30 w 804"/>
                <a:gd name="T27" fmla="*/ 164 h 464"/>
                <a:gd name="T28" fmla="*/ 30 w 804"/>
                <a:gd name="T29" fmla="*/ 132 h 464"/>
                <a:gd name="T30" fmla="*/ 54 w 804"/>
                <a:gd name="T31" fmla="*/ 118 h 464"/>
                <a:gd name="T32" fmla="*/ 67 w 804"/>
                <a:gd name="T33" fmla="*/ 118 h 464"/>
                <a:gd name="T34" fmla="*/ 69 w 804"/>
                <a:gd name="T35" fmla="*/ 120 h 464"/>
                <a:gd name="T36" fmla="*/ 95 w 804"/>
                <a:gd name="T37" fmla="*/ 120 h 464"/>
                <a:gd name="T38" fmla="*/ 206 w 804"/>
                <a:gd name="T39" fmla="*/ 55 h 464"/>
                <a:gd name="T40" fmla="*/ 206 w 804"/>
                <a:gd name="T41" fmla="*/ 40 h 464"/>
                <a:gd name="T42" fmla="*/ 204 w 804"/>
                <a:gd name="T43" fmla="*/ 39 h 464"/>
                <a:gd name="T44" fmla="*/ 204 w 804"/>
                <a:gd name="T45" fmla="*/ 32 h 464"/>
                <a:gd name="T46" fmla="*/ 228 w 804"/>
                <a:gd name="T47" fmla="*/ 18 h 464"/>
                <a:gd name="T48" fmla="*/ 282 w 804"/>
                <a:gd name="T49" fmla="*/ 18 h 464"/>
                <a:gd name="T50" fmla="*/ 771 w 804"/>
                <a:gd name="T51" fmla="*/ 301 h 4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04" h="464">
                  <a:moveTo>
                    <a:pt x="220" y="11"/>
                  </a:moveTo>
                  <a:cubicBezTo>
                    <a:pt x="19" y="127"/>
                    <a:pt x="19" y="127"/>
                    <a:pt x="19" y="127"/>
                  </a:cubicBezTo>
                  <a:cubicBezTo>
                    <a:pt x="0" y="139"/>
                    <a:pt x="0" y="157"/>
                    <a:pt x="19" y="168"/>
                  </a:cubicBezTo>
                  <a:cubicBezTo>
                    <a:pt x="513" y="453"/>
                    <a:pt x="513" y="453"/>
                    <a:pt x="513" y="453"/>
                  </a:cubicBezTo>
                  <a:cubicBezTo>
                    <a:pt x="532" y="464"/>
                    <a:pt x="564" y="464"/>
                    <a:pt x="583" y="453"/>
                  </a:cubicBezTo>
                  <a:cubicBezTo>
                    <a:pt x="784" y="337"/>
                    <a:pt x="784" y="337"/>
                    <a:pt x="784" y="337"/>
                  </a:cubicBezTo>
                  <a:cubicBezTo>
                    <a:pt x="804" y="326"/>
                    <a:pt x="804" y="308"/>
                    <a:pt x="784" y="296"/>
                  </a:cubicBezTo>
                  <a:cubicBezTo>
                    <a:pt x="291" y="11"/>
                    <a:pt x="291" y="11"/>
                    <a:pt x="291" y="11"/>
                  </a:cubicBezTo>
                  <a:cubicBezTo>
                    <a:pt x="271" y="0"/>
                    <a:pt x="240" y="0"/>
                    <a:pt x="220" y="11"/>
                  </a:cubicBezTo>
                  <a:moveTo>
                    <a:pt x="771" y="301"/>
                  </a:moveTo>
                  <a:cubicBezTo>
                    <a:pt x="786" y="309"/>
                    <a:pt x="786" y="324"/>
                    <a:pt x="771" y="332"/>
                  </a:cubicBezTo>
                  <a:cubicBezTo>
                    <a:pt x="574" y="446"/>
                    <a:pt x="574" y="446"/>
                    <a:pt x="574" y="446"/>
                  </a:cubicBezTo>
                  <a:cubicBezTo>
                    <a:pt x="559" y="455"/>
                    <a:pt x="535" y="455"/>
                    <a:pt x="519" y="446"/>
                  </a:cubicBezTo>
                  <a:cubicBezTo>
                    <a:pt x="30" y="164"/>
                    <a:pt x="30" y="164"/>
                    <a:pt x="30" y="164"/>
                  </a:cubicBezTo>
                  <a:cubicBezTo>
                    <a:pt x="15" y="155"/>
                    <a:pt x="15" y="141"/>
                    <a:pt x="30" y="132"/>
                  </a:cubicBezTo>
                  <a:cubicBezTo>
                    <a:pt x="54" y="118"/>
                    <a:pt x="54" y="118"/>
                    <a:pt x="54" y="118"/>
                  </a:cubicBezTo>
                  <a:cubicBezTo>
                    <a:pt x="58" y="116"/>
                    <a:pt x="63" y="116"/>
                    <a:pt x="67" y="118"/>
                  </a:cubicBezTo>
                  <a:cubicBezTo>
                    <a:pt x="69" y="120"/>
                    <a:pt x="69" y="120"/>
                    <a:pt x="69" y="120"/>
                  </a:cubicBezTo>
                  <a:cubicBezTo>
                    <a:pt x="76" y="124"/>
                    <a:pt x="87" y="124"/>
                    <a:pt x="95" y="120"/>
                  </a:cubicBezTo>
                  <a:cubicBezTo>
                    <a:pt x="206" y="55"/>
                    <a:pt x="206" y="55"/>
                    <a:pt x="206" y="55"/>
                  </a:cubicBezTo>
                  <a:cubicBezTo>
                    <a:pt x="213" y="51"/>
                    <a:pt x="213" y="45"/>
                    <a:pt x="206" y="40"/>
                  </a:cubicBezTo>
                  <a:cubicBezTo>
                    <a:pt x="204" y="39"/>
                    <a:pt x="204" y="39"/>
                    <a:pt x="204" y="39"/>
                  </a:cubicBezTo>
                  <a:cubicBezTo>
                    <a:pt x="200" y="37"/>
                    <a:pt x="200" y="34"/>
                    <a:pt x="204" y="32"/>
                  </a:cubicBezTo>
                  <a:cubicBezTo>
                    <a:pt x="228" y="18"/>
                    <a:pt x="228" y="18"/>
                    <a:pt x="228" y="18"/>
                  </a:cubicBezTo>
                  <a:cubicBezTo>
                    <a:pt x="243" y="10"/>
                    <a:pt x="267" y="10"/>
                    <a:pt x="282" y="18"/>
                  </a:cubicBezTo>
                  <a:cubicBezTo>
                    <a:pt x="771" y="301"/>
                    <a:pt x="771" y="301"/>
                    <a:pt x="771" y="301"/>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0" name="Freeform 99">
              <a:extLst>
                <a:ext uri="{FF2B5EF4-FFF2-40B4-BE49-F238E27FC236}">
                  <a16:creationId xmlns:a16="http://schemas.microsoft.com/office/drawing/2014/main" id="{43EFC1D7-6C5D-B34E-AA76-5B342D26E121}"/>
                </a:ext>
              </a:extLst>
            </p:cNvPr>
            <p:cNvSpPr>
              <a:spLocks/>
            </p:cNvSpPr>
            <p:nvPr/>
          </p:nvSpPr>
          <p:spPr bwMode="auto">
            <a:xfrm>
              <a:off x="17861987" y="5808610"/>
              <a:ext cx="114300" cy="66675"/>
            </a:xfrm>
            <a:custGeom>
              <a:avLst/>
              <a:gdLst>
                <a:gd name="T0" fmla="*/ 39 w 41"/>
                <a:gd name="T1" fmla="*/ 5 h 24"/>
                <a:gd name="T2" fmla="*/ 7 w 41"/>
                <a:gd name="T3" fmla="*/ 23 h 24"/>
                <a:gd name="T4" fmla="*/ 2 w 41"/>
                <a:gd name="T5" fmla="*/ 23 h 24"/>
                <a:gd name="T6" fmla="*/ 1 w 41"/>
                <a:gd name="T7" fmla="*/ 20 h 24"/>
                <a:gd name="T8" fmla="*/ 33 w 41"/>
                <a:gd name="T9" fmla="*/ 1 h 24"/>
                <a:gd name="T10" fmla="*/ 39 w 41"/>
                <a:gd name="T11" fmla="*/ 1 h 24"/>
                <a:gd name="T12" fmla="*/ 39 w 41"/>
                <a:gd name="T13" fmla="*/ 5 h 24"/>
              </a:gdLst>
              <a:ahLst/>
              <a:cxnLst>
                <a:cxn ang="0">
                  <a:pos x="T0" y="T1"/>
                </a:cxn>
                <a:cxn ang="0">
                  <a:pos x="T2" y="T3"/>
                </a:cxn>
                <a:cxn ang="0">
                  <a:pos x="T4" y="T5"/>
                </a:cxn>
                <a:cxn ang="0">
                  <a:pos x="T6" y="T7"/>
                </a:cxn>
                <a:cxn ang="0">
                  <a:pos x="T8" y="T9"/>
                </a:cxn>
                <a:cxn ang="0">
                  <a:pos x="T10" y="T11"/>
                </a:cxn>
                <a:cxn ang="0">
                  <a:pos x="T12" y="T13"/>
                </a:cxn>
              </a:cxnLst>
              <a:rect l="0" t="0" r="r" b="b"/>
              <a:pathLst>
                <a:path w="41" h="24">
                  <a:moveTo>
                    <a:pt x="39" y="5"/>
                  </a:moveTo>
                  <a:cubicBezTo>
                    <a:pt x="7" y="23"/>
                    <a:pt x="7" y="23"/>
                    <a:pt x="7" y="23"/>
                  </a:cubicBezTo>
                  <a:cubicBezTo>
                    <a:pt x="6" y="24"/>
                    <a:pt x="3" y="24"/>
                    <a:pt x="2" y="23"/>
                  </a:cubicBezTo>
                  <a:cubicBezTo>
                    <a:pt x="0" y="22"/>
                    <a:pt x="0" y="20"/>
                    <a:pt x="1" y="20"/>
                  </a:cubicBezTo>
                  <a:cubicBezTo>
                    <a:pt x="33" y="1"/>
                    <a:pt x="33" y="1"/>
                    <a:pt x="33" y="1"/>
                  </a:cubicBezTo>
                  <a:cubicBezTo>
                    <a:pt x="35" y="0"/>
                    <a:pt x="37" y="1"/>
                    <a:pt x="39" y="1"/>
                  </a:cubicBezTo>
                  <a:cubicBezTo>
                    <a:pt x="40" y="2"/>
                    <a:pt x="41" y="4"/>
                    <a:pt x="39" y="5"/>
                  </a:cubicBezTo>
                  <a:close/>
                </a:path>
              </a:pathLst>
            </a:custGeom>
            <a:solidFill>
              <a:srgbClr val="4579EE"/>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1" name="Freeform 100">
              <a:extLst>
                <a:ext uri="{FF2B5EF4-FFF2-40B4-BE49-F238E27FC236}">
                  <a16:creationId xmlns:a16="http://schemas.microsoft.com/office/drawing/2014/main" id="{0BF2176B-1DAB-0A44-90FA-89A339B91A2B}"/>
                </a:ext>
              </a:extLst>
            </p:cNvPr>
            <p:cNvSpPr>
              <a:spLocks/>
            </p:cNvSpPr>
            <p:nvPr/>
          </p:nvSpPr>
          <p:spPr bwMode="auto">
            <a:xfrm>
              <a:off x="17981049" y="5781623"/>
              <a:ext cx="44450" cy="23813"/>
            </a:xfrm>
            <a:custGeom>
              <a:avLst/>
              <a:gdLst>
                <a:gd name="T0" fmla="*/ 13 w 16"/>
                <a:gd name="T1" fmla="*/ 1 h 9"/>
                <a:gd name="T2" fmla="*/ 13 w 16"/>
                <a:gd name="T3" fmla="*/ 7 h 9"/>
                <a:gd name="T4" fmla="*/ 3 w 16"/>
                <a:gd name="T5" fmla="*/ 7 h 9"/>
                <a:gd name="T6" fmla="*/ 3 w 16"/>
                <a:gd name="T7" fmla="*/ 1 h 9"/>
                <a:gd name="T8" fmla="*/ 13 w 16"/>
                <a:gd name="T9" fmla="*/ 1 h 9"/>
              </a:gdLst>
              <a:ahLst/>
              <a:cxnLst>
                <a:cxn ang="0">
                  <a:pos x="T0" y="T1"/>
                </a:cxn>
                <a:cxn ang="0">
                  <a:pos x="T2" y="T3"/>
                </a:cxn>
                <a:cxn ang="0">
                  <a:pos x="T4" y="T5"/>
                </a:cxn>
                <a:cxn ang="0">
                  <a:pos x="T6" y="T7"/>
                </a:cxn>
                <a:cxn ang="0">
                  <a:pos x="T8" y="T9"/>
                </a:cxn>
              </a:cxnLst>
              <a:rect l="0" t="0" r="r" b="b"/>
              <a:pathLst>
                <a:path w="16" h="9">
                  <a:moveTo>
                    <a:pt x="13" y="1"/>
                  </a:moveTo>
                  <a:cubicBezTo>
                    <a:pt x="16" y="3"/>
                    <a:pt x="16" y="6"/>
                    <a:pt x="13" y="7"/>
                  </a:cubicBezTo>
                  <a:cubicBezTo>
                    <a:pt x="10" y="9"/>
                    <a:pt x="6" y="9"/>
                    <a:pt x="3" y="7"/>
                  </a:cubicBezTo>
                  <a:cubicBezTo>
                    <a:pt x="0" y="6"/>
                    <a:pt x="0" y="3"/>
                    <a:pt x="3" y="1"/>
                  </a:cubicBezTo>
                  <a:cubicBezTo>
                    <a:pt x="6" y="0"/>
                    <a:pt x="10" y="0"/>
                    <a:pt x="13" y="1"/>
                  </a:cubicBezTo>
                  <a:close/>
                </a:path>
              </a:pathLst>
            </a:custGeom>
            <a:solidFill>
              <a:srgbClr val="4579EE"/>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2" name="Freeform 101">
              <a:extLst>
                <a:ext uri="{FF2B5EF4-FFF2-40B4-BE49-F238E27FC236}">
                  <a16:creationId xmlns:a16="http://schemas.microsoft.com/office/drawing/2014/main" id="{E1A30017-FE9A-C647-8ABB-665827AB71FF}"/>
                </a:ext>
              </a:extLst>
            </p:cNvPr>
            <p:cNvSpPr>
              <a:spLocks/>
            </p:cNvSpPr>
            <p:nvPr/>
          </p:nvSpPr>
          <p:spPr bwMode="auto">
            <a:xfrm>
              <a:off x="17671487" y="6156273"/>
              <a:ext cx="36513" cy="31750"/>
            </a:xfrm>
            <a:custGeom>
              <a:avLst/>
              <a:gdLst>
                <a:gd name="T0" fmla="*/ 11 w 13"/>
                <a:gd name="T1" fmla="*/ 11 h 11"/>
                <a:gd name="T2" fmla="*/ 2 w 13"/>
                <a:gd name="T3" fmla="*/ 5 h 11"/>
                <a:gd name="T4" fmla="*/ 0 w 13"/>
                <a:gd name="T5" fmla="*/ 2 h 11"/>
                <a:gd name="T6" fmla="*/ 2 w 13"/>
                <a:gd name="T7" fmla="*/ 0 h 11"/>
                <a:gd name="T8" fmla="*/ 11 w 13"/>
                <a:gd name="T9" fmla="*/ 6 h 11"/>
                <a:gd name="T10" fmla="*/ 13 w 13"/>
                <a:gd name="T11" fmla="*/ 9 h 11"/>
                <a:gd name="T12" fmla="*/ 11 w 13"/>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3" h="11">
                  <a:moveTo>
                    <a:pt x="11" y="11"/>
                  </a:moveTo>
                  <a:cubicBezTo>
                    <a:pt x="2" y="5"/>
                    <a:pt x="2" y="5"/>
                    <a:pt x="2" y="5"/>
                  </a:cubicBezTo>
                  <a:cubicBezTo>
                    <a:pt x="1" y="5"/>
                    <a:pt x="0" y="3"/>
                    <a:pt x="0" y="2"/>
                  </a:cubicBezTo>
                  <a:cubicBezTo>
                    <a:pt x="0" y="0"/>
                    <a:pt x="1" y="0"/>
                    <a:pt x="2" y="0"/>
                  </a:cubicBezTo>
                  <a:cubicBezTo>
                    <a:pt x="11" y="6"/>
                    <a:pt x="11" y="6"/>
                    <a:pt x="11" y="6"/>
                  </a:cubicBezTo>
                  <a:cubicBezTo>
                    <a:pt x="12" y="6"/>
                    <a:pt x="13" y="8"/>
                    <a:pt x="13" y="9"/>
                  </a:cubicBezTo>
                  <a:cubicBezTo>
                    <a:pt x="13" y="11"/>
                    <a:pt x="12" y="11"/>
                    <a:pt x="11" y="11"/>
                  </a:cubicBezTo>
                  <a:close/>
                </a:path>
              </a:pathLst>
            </a:custGeom>
            <a:solidFill>
              <a:srgbClr val="689DD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3" name="Freeform 102">
              <a:extLst>
                <a:ext uri="{FF2B5EF4-FFF2-40B4-BE49-F238E27FC236}">
                  <a16:creationId xmlns:a16="http://schemas.microsoft.com/office/drawing/2014/main" id="{C7F033E3-4DE6-554A-824C-BF0C80B9AE58}"/>
                </a:ext>
              </a:extLst>
            </p:cNvPr>
            <p:cNvSpPr>
              <a:spLocks/>
            </p:cNvSpPr>
            <p:nvPr/>
          </p:nvSpPr>
          <p:spPr bwMode="auto">
            <a:xfrm>
              <a:off x="17619099" y="6107060"/>
              <a:ext cx="20638" cy="66675"/>
            </a:xfrm>
            <a:custGeom>
              <a:avLst/>
              <a:gdLst>
                <a:gd name="T0" fmla="*/ 7 w 7"/>
                <a:gd name="T1" fmla="*/ 24 h 24"/>
                <a:gd name="T2" fmla="*/ 2 w 7"/>
                <a:gd name="T3" fmla="*/ 21 h 24"/>
                <a:gd name="T4" fmla="*/ 3 w 7"/>
                <a:gd name="T5" fmla="*/ 0 h 24"/>
                <a:gd name="T6" fmla="*/ 7 w 7"/>
                <a:gd name="T7" fmla="*/ 2 h 24"/>
                <a:gd name="T8" fmla="*/ 7 w 7"/>
                <a:gd name="T9" fmla="*/ 24 h 24"/>
              </a:gdLst>
              <a:ahLst/>
              <a:cxnLst>
                <a:cxn ang="0">
                  <a:pos x="T0" y="T1"/>
                </a:cxn>
                <a:cxn ang="0">
                  <a:pos x="T2" y="T3"/>
                </a:cxn>
                <a:cxn ang="0">
                  <a:pos x="T4" y="T5"/>
                </a:cxn>
                <a:cxn ang="0">
                  <a:pos x="T6" y="T7"/>
                </a:cxn>
                <a:cxn ang="0">
                  <a:pos x="T8" y="T9"/>
                </a:cxn>
              </a:cxnLst>
              <a:rect l="0" t="0" r="r" b="b"/>
              <a:pathLst>
                <a:path w="7" h="24">
                  <a:moveTo>
                    <a:pt x="7" y="24"/>
                  </a:moveTo>
                  <a:cubicBezTo>
                    <a:pt x="2" y="21"/>
                    <a:pt x="2" y="21"/>
                    <a:pt x="2" y="21"/>
                  </a:cubicBezTo>
                  <a:cubicBezTo>
                    <a:pt x="0" y="15"/>
                    <a:pt x="1" y="5"/>
                    <a:pt x="3" y="0"/>
                  </a:cubicBezTo>
                  <a:cubicBezTo>
                    <a:pt x="7" y="2"/>
                    <a:pt x="7" y="2"/>
                    <a:pt x="7" y="2"/>
                  </a:cubicBezTo>
                  <a:cubicBezTo>
                    <a:pt x="6" y="8"/>
                    <a:pt x="5" y="18"/>
                    <a:pt x="7" y="24"/>
                  </a:cubicBezTo>
                  <a:close/>
                </a:path>
              </a:pathLst>
            </a:custGeom>
            <a:solidFill>
              <a:srgbClr val="689DD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4" name="Freeform 103">
              <a:extLst>
                <a:ext uri="{FF2B5EF4-FFF2-40B4-BE49-F238E27FC236}">
                  <a16:creationId xmlns:a16="http://schemas.microsoft.com/office/drawing/2014/main" id="{7B42D754-BF8F-A948-86CB-8FAD73FCC0F7}"/>
                </a:ext>
              </a:extLst>
            </p:cNvPr>
            <p:cNvSpPr>
              <a:spLocks/>
            </p:cNvSpPr>
            <p:nvPr/>
          </p:nvSpPr>
          <p:spPr bwMode="auto">
            <a:xfrm>
              <a:off x="17779437" y="6218185"/>
              <a:ext cx="74613" cy="60325"/>
            </a:xfrm>
            <a:custGeom>
              <a:avLst/>
              <a:gdLst>
                <a:gd name="T0" fmla="*/ 25 w 27"/>
                <a:gd name="T1" fmla="*/ 21 h 22"/>
                <a:gd name="T2" fmla="*/ 2 w 27"/>
                <a:gd name="T3" fmla="*/ 8 h 22"/>
                <a:gd name="T4" fmla="*/ 0 w 27"/>
                <a:gd name="T5" fmla="*/ 3 h 22"/>
                <a:gd name="T6" fmla="*/ 2 w 27"/>
                <a:gd name="T7" fmla="*/ 1 h 22"/>
                <a:gd name="T8" fmla="*/ 25 w 27"/>
                <a:gd name="T9" fmla="*/ 14 h 22"/>
                <a:gd name="T10" fmla="*/ 27 w 27"/>
                <a:gd name="T11" fmla="*/ 19 h 22"/>
                <a:gd name="T12" fmla="*/ 25 w 27"/>
                <a:gd name="T13" fmla="*/ 21 h 22"/>
              </a:gdLst>
              <a:ahLst/>
              <a:cxnLst>
                <a:cxn ang="0">
                  <a:pos x="T0" y="T1"/>
                </a:cxn>
                <a:cxn ang="0">
                  <a:pos x="T2" y="T3"/>
                </a:cxn>
                <a:cxn ang="0">
                  <a:pos x="T4" y="T5"/>
                </a:cxn>
                <a:cxn ang="0">
                  <a:pos x="T6" y="T7"/>
                </a:cxn>
                <a:cxn ang="0">
                  <a:pos x="T8" y="T9"/>
                </a:cxn>
                <a:cxn ang="0">
                  <a:pos x="T10" y="T11"/>
                </a:cxn>
                <a:cxn ang="0">
                  <a:pos x="T12" y="T13"/>
                </a:cxn>
              </a:cxnLst>
              <a:rect l="0" t="0" r="r" b="b"/>
              <a:pathLst>
                <a:path w="27" h="22">
                  <a:moveTo>
                    <a:pt x="25" y="21"/>
                  </a:moveTo>
                  <a:cubicBezTo>
                    <a:pt x="2" y="8"/>
                    <a:pt x="2" y="8"/>
                    <a:pt x="2" y="8"/>
                  </a:cubicBezTo>
                  <a:cubicBezTo>
                    <a:pt x="1" y="7"/>
                    <a:pt x="0" y="5"/>
                    <a:pt x="0" y="3"/>
                  </a:cubicBezTo>
                  <a:cubicBezTo>
                    <a:pt x="0" y="1"/>
                    <a:pt x="1" y="0"/>
                    <a:pt x="2" y="1"/>
                  </a:cubicBezTo>
                  <a:cubicBezTo>
                    <a:pt x="25" y="14"/>
                    <a:pt x="25" y="14"/>
                    <a:pt x="25" y="14"/>
                  </a:cubicBezTo>
                  <a:cubicBezTo>
                    <a:pt x="26" y="15"/>
                    <a:pt x="27" y="17"/>
                    <a:pt x="27" y="19"/>
                  </a:cubicBezTo>
                  <a:cubicBezTo>
                    <a:pt x="27" y="21"/>
                    <a:pt x="26" y="22"/>
                    <a:pt x="25" y="21"/>
                  </a:cubicBezTo>
                  <a:close/>
                </a:path>
              </a:pathLst>
            </a:custGeom>
            <a:solidFill>
              <a:srgbClr val="689DD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5" name="Freeform 104">
              <a:extLst>
                <a:ext uri="{FF2B5EF4-FFF2-40B4-BE49-F238E27FC236}">
                  <a16:creationId xmlns:a16="http://schemas.microsoft.com/office/drawing/2014/main" id="{BBC98201-D79A-DA44-B4A8-A8231E158452}"/>
                </a:ext>
              </a:extLst>
            </p:cNvPr>
            <p:cNvSpPr>
              <a:spLocks/>
            </p:cNvSpPr>
            <p:nvPr/>
          </p:nvSpPr>
          <p:spPr bwMode="auto">
            <a:xfrm>
              <a:off x="17871512" y="6270573"/>
              <a:ext cx="76200" cy="60325"/>
            </a:xfrm>
            <a:custGeom>
              <a:avLst/>
              <a:gdLst>
                <a:gd name="T0" fmla="*/ 25 w 28"/>
                <a:gd name="T1" fmla="*/ 21 h 22"/>
                <a:gd name="T2" fmla="*/ 3 w 28"/>
                <a:gd name="T3" fmla="*/ 8 h 22"/>
                <a:gd name="T4" fmla="*/ 0 w 28"/>
                <a:gd name="T5" fmla="*/ 3 h 22"/>
                <a:gd name="T6" fmla="*/ 0 w 28"/>
                <a:gd name="T7" fmla="*/ 3 h 22"/>
                <a:gd name="T8" fmla="*/ 3 w 28"/>
                <a:gd name="T9" fmla="*/ 1 h 22"/>
                <a:gd name="T10" fmla="*/ 25 w 28"/>
                <a:gd name="T11" fmla="*/ 14 h 22"/>
                <a:gd name="T12" fmla="*/ 28 w 28"/>
                <a:gd name="T13" fmla="*/ 19 h 22"/>
                <a:gd name="T14" fmla="*/ 25 w 28"/>
                <a:gd name="T15" fmla="*/ 21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22">
                  <a:moveTo>
                    <a:pt x="25" y="21"/>
                  </a:moveTo>
                  <a:cubicBezTo>
                    <a:pt x="3" y="8"/>
                    <a:pt x="3" y="8"/>
                    <a:pt x="3" y="8"/>
                  </a:cubicBezTo>
                  <a:cubicBezTo>
                    <a:pt x="1" y="7"/>
                    <a:pt x="0" y="5"/>
                    <a:pt x="0" y="3"/>
                  </a:cubicBezTo>
                  <a:cubicBezTo>
                    <a:pt x="0" y="3"/>
                    <a:pt x="0" y="3"/>
                    <a:pt x="0" y="3"/>
                  </a:cubicBezTo>
                  <a:cubicBezTo>
                    <a:pt x="0" y="1"/>
                    <a:pt x="1" y="0"/>
                    <a:pt x="3" y="1"/>
                  </a:cubicBezTo>
                  <a:cubicBezTo>
                    <a:pt x="25" y="14"/>
                    <a:pt x="25" y="14"/>
                    <a:pt x="25" y="14"/>
                  </a:cubicBezTo>
                  <a:cubicBezTo>
                    <a:pt x="26" y="15"/>
                    <a:pt x="28" y="17"/>
                    <a:pt x="28" y="19"/>
                  </a:cubicBezTo>
                  <a:cubicBezTo>
                    <a:pt x="28" y="21"/>
                    <a:pt x="26" y="22"/>
                    <a:pt x="25" y="21"/>
                  </a:cubicBezTo>
                  <a:close/>
                </a:path>
              </a:pathLst>
            </a:custGeom>
            <a:solidFill>
              <a:srgbClr val="689DD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6" name="Freeform 105">
              <a:extLst>
                <a:ext uri="{FF2B5EF4-FFF2-40B4-BE49-F238E27FC236}">
                  <a16:creationId xmlns:a16="http://schemas.microsoft.com/office/drawing/2014/main" id="{944D9881-0898-A84E-83D3-93120A5C4CAF}"/>
                </a:ext>
              </a:extLst>
            </p:cNvPr>
            <p:cNvSpPr>
              <a:spLocks/>
            </p:cNvSpPr>
            <p:nvPr/>
          </p:nvSpPr>
          <p:spPr bwMode="auto">
            <a:xfrm>
              <a:off x="18809724" y="6792860"/>
              <a:ext cx="15875" cy="68263"/>
            </a:xfrm>
            <a:custGeom>
              <a:avLst/>
              <a:gdLst>
                <a:gd name="T0" fmla="*/ 6 w 6"/>
                <a:gd name="T1" fmla="*/ 25 h 25"/>
                <a:gd name="T2" fmla="*/ 2 w 6"/>
                <a:gd name="T3" fmla="*/ 22 h 25"/>
                <a:gd name="T4" fmla="*/ 2 w 6"/>
                <a:gd name="T5" fmla="*/ 0 h 25"/>
                <a:gd name="T6" fmla="*/ 6 w 6"/>
                <a:gd name="T7" fmla="*/ 3 h 25"/>
                <a:gd name="T8" fmla="*/ 6 w 6"/>
                <a:gd name="T9" fmla="*/ 25 h 25"/>
              </a:gdLst>
              <a:ahLst/>
              <a:cxnLst>
                <a:cxn ang="0">
                  <a:pos x="T0" y="T1"/>
                </a:cxn>
                <a:cxn ang="0">
                  <a:pos x="T2" y="T3"/>
                </a:cxn>
                <a:cxn ang="0">
                  <a:pos x="T4" y="T5"/>
                </a:cxn>
                <a:cxn ang="0">
                  <a:pos x="T6" y="T7"/>
                </a:cxn>
                <a:cxn ang="0">
                  <a:pos x="T8" y="T9"/>
                </a:cxn>
              </a:cxnLst>
              <a:rect l="0" t="0" r="r" b="b"/>
              <a:pathLst>
                <a:path w="6" h="25">
                  <a:moveTo>
                    <a:pt x="6" y="25"/>
                  </a:moveTo>
                  <a:cubicBezTo>
                    <a:pt x="2" y="22"/>
                    <a:pt x="2" y="22"/>
                    <a:pt x="2" y="22"/>
                  </a:cubicBezTo>
                  <a:cubicBezTo>
                    <a:pt x="0" y="15"/>
                    <a:pt x="0" y="7"/>
                    <a:pt x="2" y="0"/>
                  </a:cubicBezTo>
                  <a:cubicBezTo>
                    <a:pt x="6" y="3"/>
                    <a:pt x="6" y="3"/>
                    <a:pt x="6" y="3"/>
                  </a:cubicBezTo>
                  <a:cubicBezTo>
                    <a:pt x="5" y="10"/>
                    <a:pt x="5" y="18"/>
                    <a:pt x="6" y="25"/>
                  </a:cubicBezTo>
                  <a:close/>
                </a:path>
              </a:pathLst>
            </a:custGeom>
            <a:solidFill>
              <a:srgbClr val="689DD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7" name="Freeform 106">
              <a:extLst>
                <a:ext uri="{FF2B5EF4-FFF2-40B4-BE49-F238E27FC236}">
                  <a16:creationId xmlns:a16="http://schemas.microsoft.com/office/drawing/2014/main" id="{BB6E4561-8BB4-794C-89C2-C355146D26BC}"/>
                </a:ext>
              </a:extLst>
            </p:cNvPr>
            <p:cNvSpPr>
              <a:spLocks/>
            </p:cNvSpPr>
            <p:nvPr/>
          </p:nvSpPr>
          <p:spPr bwMode="auto">
            <a:xfrm>
              <a:off x="19338362" y="6783335"/>
              <a:ext cx="11113" cy="17463"/>
            </a:xfrm>
            <a:custGeom>
              <a:avLst/>
              <a:gdLst>
                <a:gd name="T0" fmla="*/ 4 w 4"/>
                <a:gd name="T1" fmla="*/ 2 h 6"/>
                <a:gd name="T2" fmla="*/ 2 w 4"/>
                <a:gd name="T3" fmla="*/ 5 h 6"/>
                <a:gd name="T4" fmla="*/ 0 w 4"/>
                <a:gd name="T5" fmla="*/ 4 h 6"/>
                <a:gd name="T6" fmla="*/ 2 w 4"/>
                <a:gd name="T7" fmla="*/ 0 h 6"/>
                <a:gd name="T8" fmla="*/ 4 w 4"/>
                <a:gd name="T9" fmla="*/ 2 h 6"/>
              </a:gdLst>
              <a:ahLst/>
              <a:cxnLst>
                <a:cxn ang="0">
                  <a:pos x="T0" y="T1"/>
                </a:cxn>
                <a:cxn ang="0">
                  <a:pos x="T2" y="T3"/>
                </a:cxn>
                <a:cxn ang="0">
                  <a:pos x="T4" y="T5"/>
                </a:cxn>
                <a:cxn ang="0">
                  <a:pos x="T6" y="T7"/>
                </a:cxn>
                <a:cxn ang="0">
                  <a:pos x="T8" y="T9"/>
                </a:cxn>
              </a:cxnLst>
              <a:rect l="0" t="0" r="r" b="b"/>
              <a:pathLst>
                <a:path w="4" h="6">
                  <a:moveTo>
                    <a:pt x="4" y="2"/>
                  </a:moveTo>
                  <a:cubicBezTo>
                    <a:pt x="4" y="3"/>
                    <a:pt x="3" y="5"/>
                    <a:pt x="2" y="5"/>
                  </a:cubicBezTo>
                  <a:cubicBezTo>
                    <a:pt x="1" y="6"/>
                    <a:pt x="0" y="6"/>
                    <a:pt x="0" y="4"/>
                  </a:cubicBezTo>
                  <a:cubicBezTo>
                    <a:pt x="0" y="3"/>
                    <a:pt x="1" y="1"/>
                    <a:pt x="2" y="0"/>
                  </a:cubicBezTo>
                  <a:cubicBezTo>
                    <a:pt x="3" y="0"/>
                    <a:pt x="4" y="0"/>
                    <a:pt x="4" y="2"/>
                  </a:cubicBezTo>
                  <a:close/>
                </a:path>
              </a:pathLst>
            </a:custGeom>
            <a:solidFill>
              <a:srgbClr val="1B56B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8" name="Freeform 107">
              <a:extLst>
                <a:ext uri="{FF2B5EF4-FFF2-40B4-BE49-F238E27FC236}">
                  <a16:creationId xmlns:a16="http://schemas.microsoft.com/office/drawing/2014/main" id="{179439D9-F9BE-B044-95AC-A2B8554A7ACF}"/>
                </a:ext>
              </a:extLst>
            </p:cNvPr>
            <p:cNvSpPr>
              <a:spLocks/>
            </p:cNvSpPr>
            <p:nvPr/>
          </p:nvSpPr>
          <p:spPr bwMode="auto">
            <a:xfrm>
              <a:off x="19484412" y="6697610"/>
              <a:ext cx="14288" cy="17463"/>
            </a:xfrm>
            <a:custGeom>
              <a:avLst/>
              <a:gdLst>
                <a:gd name="T0" fmla="*/ 5 w 5"/>
                <a:gd name="T1" fmla="*/ 2 h 6"/>
                <a:gd name="T2" fmla="*/ 2 w 5"/>
                <a:gd name="T3" fmla="*/ 6 h 6"/>
                <a:gd name="T4" fmla="*/ 0 w 5"/>
                <a:gd name="T5" fmla="*/ 4 h 6"/>
                <a:gd name="T6" fmla="*/ 2 w 5"/>
                <a:gd name="T7" fmla="*/ 0 h 6"/>
                <a:gd name="T8" fmla="*/ 5 w 5"/>
                <a:gd name="T9" fmla="*/ 2 h 6"/>
              </a:gdLst>
              <a:ahLst/>
              <a:cxnLst>
                <a:cxn ang="0">
                  <a:pos x="T0" y="T1"/>
                </a:cxn>
                <a:cxn ang="0">
                  <a:pos x="T2" y="T3"/>
                </a:cxn>
                <a:cxn ang="0">
                  <a:pos x="T4" y="T5"/>
                </a:cxn>
                <a:cxn ang="0">
                  <a:pos x="T6" y="T7"/>
                </a:cxn>
                <a:cxn ang="0">
                  <a:pos x="T8" y="T9"/>
                </a:cxn>
              </a:cxnLst>
              <a:rect l="0" t="0" r="r" b="b"/>
              <a:pathLst>
                <a:path w="5" h="6">
                  <a:moveTo>
                    <a:pt x="5" y="2"/>
                  </a:moveTo>
                  <a:cubicBezTo>
                    <a:pt x="5" y="3"/>
                    <a:pt x="4" y="5"/>
                    <a:pt x="2" y="6"/>
                  </a:cubicBezTo>
                  <a:cubicBezTo>
                    <a:pt x="1" y="6"/>
                    <a:pt x="0" y="6"/>
                    <a:pt x="0" y="4"/>
                  </a:cubicBezTo>
                  <a:cubicBezTo>
                    <a:pt x="0" y="3"/>
                    <a:pt x="1" y="1"/>
                    <a:pt x="2" y="0"/>
                  </a:cubicBezTo>
                  <a:cubicBezTo>
                    <a:pt x="4" y="0"/>
                    <a:pt x="5" y="0"/>
                    <a:pt x="5" y="2"/>
                  </a:cubicBezTo>
                  <a:close/>
                </a:path>
              </a:pathLst>
            </a:custGeom>
            <a:solidFill>
              <a:srgbClr val="1B56B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9" name="Freeform 108">
              <a:extLst>
                <a:ext uri="{FF2B5EF4-FFF2-40B4-BE49-F238E27FC236}">
                  <a16:creationId xmlns:a16="http://schemas.microsoft.com/office/drawing/2014/main" id="{EACC6F97-A0DC-1C4E-A671-4C5D98252D64}"/>
                </a:ext>
              </a:extLst>
            </p:cNvPr>
            <p:cNvSpPr>
              <a:spLocks/>
            </p:cNvSpPr>
            <p:nvPr/>
          </p:nvSpPr>
          <p:spPr bwMode="auto">
            <a:xfrm>
              <a:off x="19300262" y="6800798"/>
              <a:ext cx="15875" cy="23813"/>
            </a:xfrm>
            <a:custGeom>
              <a:avLst/>
              <a:gdLst>
                <a:gd name="T0" fmla="*/ 6 w 6"/>
                <a:gd name="T1" fmla="*/ 3 h 9"/>
                <a:gd name="T2" fmla="*/ 3 w 6"/>
                <a:gd name="T3" fmla="*/ 8 h 9"/>
                <a:gd name="T4" fmla="*/ 0 w 6"/>
                <a:gd name="T5" fmla="*/ 6 h 9"/>
                <a:gd name="T6" fmla="*/ 3 w 6"/>
                <a:gd name="T7" fmla="*/ 1 h 9"/>
                <a:gd name="T8" fmla="*/ 6 w 6"/>
                <a:gd name="T9" fmla="*/ 3 h 9"/>
              </a:gdLst>
              <a:ahLst/>
              <a:cxnLst>
                <a:cxn ang="0">
                  <a:pos x="T0" y="T1"/>
                </a:cxn>
                <a:cxn ang="0">
                  <a:pos x="T2" y="T3"/>
                </a:cxn>
                <a:cxn ang="0">
                  <a:pos x="T4" y="T5"/>
                </a:cxn>
                <a:cxn ang="0">
                  <a:pos x="T6" y="T7"/>
                </a:cxn>
                <a:cxn ang="0">
                  <a:pos x="T8" y="T9"/>
                </a:cxn>
              </a:cxnLst>
              <a:rect l="0" t="0" r="r" b="b"/>
              <a:pathLst>
                <a:path w="6" h="9">
                  <a:moveTo>
                    <a:pt x="6" y="3"/>
                  </a:moveTo>
                  <a:cubicBezTo>
                    <a:pt x="6" y="5"/>
                    <a:pt x="4" y="7"/>
                    <a:pt x="3" y="8"/>
                  </a:cubicBezTo>
                  <a:cubicBezTo>
                    <a:pt x="1" y="9"/>
                    <a:pt x="0" y="8"/>
                    <a:pt x="0" y="6"/>
                  </a:cubicBezTo>
                  <a:cubicBezTo>
                    <a:pt x="0" y="4"/>
                    <a:pt x="1" y="2"/>
                    <a:pt x="3" y="1"/>
                  </a:cubicBezTo>
                  <a:cubicBezTo>
                    <a:pt x="4" y="0"/>
                    <a:pt x="6" y="1"/>
                    <a:pt x="6" y="3"/>
                  </a:cubicBezTo>
                  <a:close/>
                </a:path>
              </a:pathLst>
            </a:custGeom>
            <a:solidFill>
              <a:srgbClr val="1B56B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0" name="Freeform 109">
              <a:extLst>
                <a:ext uri="{FF2B5EF4-FFF2-40B4-BE49-F238E27FC236}">
                  <a16:creationId xmlns:a16="http://schemas.microsoft.com/office/drawing/2014/main" id="{61310063-B18C-624E-B4DE-62931C7A9AEF}"/>
                </a:ext>
              </a:extLst>
            </p:cNvPr>
            <p:cNvSpPr>
              <a:spLocks/>
            </p:cNvSpPr>
            <p:nvPr/>
          </p:nvSpPr>
          <p:spPr bwMode="auto">
            <a:xfrm>
              <a:off x="19273274" y="6816673"/>
              <a:ext cx="15875" cy="25400"/>
            </a:xfrm>
            <a:custGeom>
              <a:avLst/>
              <a:gdLst>
                <a:gd name="T0" fmla="*/ 6 w 6"/>
                <a:gd name="T1" fmla="*/ 3 h 9"/>
                <a:gd name="T2" fmla="*/ 3 w 6"/>
                <a:gd name="T3" fmla="*/ 8 h 9"/>
                <a:gd name="T4" fmla="*/ 0 w 6"/>
                <a:gd name="T5" fmla="*/ 6 h 9"/>
                <a:gd name="T6" fmla="*/ 3 w 6"/>
                <a:gd name="T7" fmla="*/ 1 h 9"/>
                <a:gd name="T8" fmla="*/ 6 w 6"/>
                <a:gd name="T9" fmla="*/ 3 h 9"/>
              </a:gdLst>
              <a:ahLst/>
              <a:cxnLst>
                <a:cxn ang="0">
                  <a:pos x="T0" y="T1"/>
                </a:cxn>
                <a:cxn ang="0">
                  <a:pos x="T2" y="T3"/>
                </a:cxn>
                <a:cxn ang="0">
                  <a:pos x="T4" y="T5"/>
                </a:cxn>
                <a:cxn ang="0">
                  <a:pos x="T6" y="T7"/>
                </a:cxn>
                <a:cxn ang="0">
                  <a:pos x="T8" y="T9"/>
                </a:cxn>
              </a:cxnLst>
              <a:rect l="0" t="0" r="r" b="b"/>
              <a:pathLst>
                <a:path w="6" h="9">
                  <a:moveTo>
                    <a:pt x="6" y="3"/>
                  </a:moveTo>
                  <a:cubicBezTo>
                    <a:pt x="6" y="4"/>
                    <a:pt x="5" y="7"/>
                    <a:pt x="3" y="8"/>
                  </a:cubicBezTo>
                  <a:cubicBezTo>
                    <a:pt x="1" y="9"/>
                    <a:pt x="0" y="8"/>
                    <a:pt x="0" y="6"/>
                  </a:cubicBezTo>
                  <a:cubicBezTo>
                    <a:pt x="0" y="4"/>
                    <a:pt x="1" y="2"/>
                    <a:pt x="3" y="1"/>
                  </a:cubicBezTo>
                  <a:cubicBezTo>
                    <a:pt x="5" y="0"/>
                    <a:pt x="6" y="1"/>
                    <a:pt x="6" y="3"/>
                  </a:cubicBezTo>
                  <a:close/>
                </a:path>
              </a:pathLst>
            </a:custGeom>
            <a:solidFill>
              <a:srgbClr val="1B56B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1" name="Freeform 110">
              <a:extLst>
                <a:ext uri="{FF2B5EF4-FFF2-40B4-BE49-F238E27FC236}">
                  <a16:creationId xmlns:a16="http://schemas.microsoft.com/office/drawing/2014/main" id="{E8EE13F8-F50C-454B-B965-1F6AC5173C4E}"/>
                </a:ext>
              </a:extLst>
            </p:cNvPr>
            <p:cNvSpPr>
              <a:spLocks/>
            </p:cNvSpPr>
            <p:nvPr/>
          </p:nvSpPr>
          <p:spPr bwMode="auto">
            <a:xfrm>
              <a:off x="19244699" y="6834135"/>
              <a:ext cx="17463" cy="22225"/>
            </a:xfrm>
            <a:custGeom>
              <a:avLst/>
              <a:gdLst>
                <a:gd name="T0" fmla="*/ 6 w 6"/>
                <a:gd name="T1" fmla="*/ 2 h 8"/>
                <a:gd name="T2" fmla="*/ 3 w 6"/>
                <a:gd name="T3" fmla="*/ 7 h 8"/>
                <a:gd name="T4" fmla="*/ 0 w 6"/>
                <a:gd name="T5" fmla="*/ 6 h 8"/>
                <a:gd name="T6" fmla="*/ 3 w 6"/>
                <a:gd name="T7" fmla="*/ 1 h 8"/>
                <a:gd name="T8" fmla="*/ 6 w 6"/>
                <a:gd name="T9" fmla="*/ 2 h 8"/>
              </a:gdLst>
              <a:ahLst/>
              <a:cxnLst>
                <a:cxn ang="0">
                  <a:pos x="T0" y="T1"/>
                </a:cxn>
                <a:cxn ang="0">
                  <a:pos x="T2" y="T3"/>
                </a:cxn>
                <a:cxn ang="0">
                  <a:pos x="T4" y="T5"/>
                </a:cxn>
                <a:cxn ang="0">
                  <a:pos x="T6" y="T7"/>
                </a:cxn>
                <a:cxn ang="0">
                  <a:pos x="T8" y="T9"/>
                </a:cxn>
              </a:cxnLst>
              <a:rect l="0" t="0" r="r" b="b"/>
              <a:pathLst>
                <a:path w="6" h="8">
                  <a:moveTo>
                    <a:pt x="6" y="2"/>
                  </a:moveTo>
                  <a:cubicBezTo>
                    <a:pt x="6" y="4"/>
                    <a:pt x="5" y="6"/>
                    <a:pt x="3" y="7"/>
                  </a:cubicBezTo>
                  <a:cubicBezTo>
                    <a:pt x="1" y="8"/>
                    <a:pt x="0" y="8"/>
                    <a:pt x="0" y="6"/>
                  </a:cubicBezTo>
                  <a:cubicBezTo>
                    <a:pt x="0" y="4"/>
                    <a:pt x="1" y="2"/>
                    <a:pt x="3" y="1"/>
                  </a:cubicBezTo>
                  <a:cubicBezTo>
                    <a:pt x="5" y="0"/>
                    <a:pt x="6" y="0"/>
                    <a:pt x="6" y="2"/>
                  </a:cubicBezTo>
                  <a:close/>
                </a:path>
              </a:pathLst>
            </a:custGeom>
            <a:solidFill>
              <a:srgbClr val="1B56B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2" name="Freeform 111">
              <a:extLst>
                <a:ext uri="{FF2B5EF4-FFF2-40B4-BE49-F238E27FC236}">
                  <a16:creationId xmlns:a16="http://schemas.microsoft.com/office/drawing/2014/main" id="{D673BAF6-9DEF-984E-AB88-191D1ADFA541}"/>
                </a:ext>
              </a:extLst>
            </p:cNvPr>
            <p:cNvSpPr>
              <a:spLocks/>
            </p:cNvSpPr>
            <p:nvPr/>
          </p:nvSpPr>
          <p:spPr bwMode="auto">
            <a:xfrm>
              <a:off x="19217712" y="6846835"/>
              <a:ext cx="15875" cy="25400"/>
            </a:xfrm>
            <a:custGeom>
              <a:avLst/>
              <a:gdLst>
                <a:gd name="T0" fmla="*/ 6 w 6"/>
                <a:gd name="T1" fmla="*/ 3 h 9"/>
                <a:gd name="T2" fmla="*/ 3 w 6"/>
                <a:gd name="T3" fmla="*/ 8 h 9"/>
                <a:gd name="T4" fmla="*/ 0 w 6"/>
                <a:gd name="T5" fmla="*/ 6 h 9"/>
                <a:gd name="T6" fmla="*/ 3 w 6"/>
                <a:gd name="T7" fmla="*/ 1 h 9"/>
                <a:gd name="T8" fmla="*/ 6 w 6"/>
                <a:gd name="T9" fmla="*/ 3 h 9"/>
              </a:gdLst>
              <a:ahLst/>
              <a:cxnLst>
                <a:cxn ang="0">
                  <a:pos x="T0" y="T1"/>
                </a:cxn>
                <a:cxn ang="0">
                  <a:pos x="T2" y="T3"/>
                </a:cxn>
                <a:cxn ang="0">
                  <a:pos x="T4" y="T5"/>
                </a:cxn>
                <a:cxn ang="0">
                  <a:pos x="T6" y="T7"/>
                </a:cxn>
                <a:cxn ang="0">
                  <a:pos x="T8" y="T9"/>
                </a:cxn>
              </a:cxnLst>
              <a:rect l="0" t="0" r="r" b="b"/>
              <a:pathLst>
                <a:path w="6" h="9">
                  <a:moveTo>
                    <a:pt x="6" y="3"/>
                  </a:moveTo>
                  <a:cubicBezTo>
                    <a:pt x="6" y="5"/>
                    <a:pt x="5" y="7"/>
                    <a:pt x="3" y="8"/>
                  </a:cubicBezTo>
                  <a:cubicBezTo>
                    <a:pt x="1" y="9"/>
                    <a:pt x="0" y="8"/>
                    <a:pt x="0" y="6"/>
                  </a:cubicBezTo>
                  <a:cubicBezTo>
                    <a:pt x="0" y="5"/>
                    <a:pt x="1" y="2"/>
                    <a:pt x="3" y="1"/>
                  </a:cubicBezTo>
                  <a:cubicBezTo>
                    <a:pt x="5" y="0"/>
                    <a:pt x="6" y="1"/>
                    <a:pt x="6" y="3"/>
                  </a:cubicBezTo>
                  <a:close/>
                </a:path>
              </a:pathLst>
            </a:custGeom>
            <a:solidFill>
              <a:srgbClr val="1B56B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3" name="Freeform 112">
              <a:extLst>
                <a:ext uri="{FF2B5EF4-FFF2-40B4-BE49-F238E27FC236}">
                  <a16:creationId xmlns:a16="http://schemas.microsoft.com/office/drawing/2014/main" id="{A44107B3-6202-F345-9BA2-01251D3A3378}"/>
                </a:ext>
              </a:extLst>
            </p:cNvPr>
            <p:cNvSpPr>
              <a:spLocks/>
            </p:cNvSpPr>
            <p:nvPr/>
          </p:nvSpPr>
          <p:spPr bwMode="auto">
            <a:xfrm>
              <a:off x="19189137" y="6864298"/>
              <a:ext cx="17463" cy="23813"/>
            </a:xfrm>
            <a:custGeom>
              <a:avLst/>
              <a:gdLst>
                <a:gd name="T0" fmla="*/ 6 w 6"/>
                <a:gd name="T1" fmla="*/ 3 h 9"/>
                <a:gd name="T2" fmla="*/ 3 w 6"/>
                <a:gd name="T3" fmla="*/ 8 h 9"/>
                <a:gd name="T4" fmla="*/ 0 w 6"/>
                <a:gd name="T5" fmla="*/ 6 h 9"/>
                <a:gd name="T6" fmla="*/ 3 w 6"/>
                <a:gd name="T7" fmla="*/ 1 h 9"/>
                <a:gd name="T8" fmla="*/ 6 w 6"/>
                <a:gd name="T9" fmla="*/ 3 h 9"/>
              </a:gdLst>
              <a:ahLst/>
              <a:cxnLst>
                <a:cxn ang="0">
                  <a:pos x="T0" y="T1"/>
                </a:cxn>
                <a:cxn ang="0">
                  <a:pos x="T2" y="T3"/>
                </a:cxn>
                <a:cxn ang="0">
                  <a:pos x="T4" y="T5"/>
                </a:cxn>
                <a:cxn ang="0">
                  <a:pos x="T6" y="T7"/>
                </a:cxn>
                <a:cxn ang="0">
                  <a:pos x="T8" y="T9"/>
                </a:cxn>
              </a:cxnLst>
              <a:rect l="0" t="0" r="r" b="b"/>
              <a:pathLst>
                <a:path w="6" h="9">
                  <a:moveTo>
                    <a:pt x="6" y="3"/>
                  </a:moveTo>
                  <a:cubicBezTo>
                    <a:pt x="6" y="5"/>
                    <a:pt x="5" y="7"/>
                    <a:pt x="3" y="8"/>
                  </a:cubicBezTo>
                  <a:cubicBezTo>
                    <a:pt x="1" y="9"/>
                    <a:pt x="0" y="8"/>
                    <a:pt x="0" y="6"/>
                  </a:cubicBezTo>
                  <a:cubicBezTo>
                    <a:pt x="0" y="4"/>
                    <a:pt x="1" y="2"/>
                    <a:pt x="3" y="1"/>
                  </a:cubicBezTo>
                  <a:cubicBezTo>
                    <a:pt x="5" y="0"/>
                    <a:pt x="6" y="1"/>
                    <a:pt x="6" y="3"/>
                  </a:cubicBezTo>
                  <a:close/>
                </a:path>
              </a:pathLst>
            </a:custGeom>
            <a:solidFill>
              <a:srgbClr val="1B56B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4" name="Freeform 113">
              <a:extLst>
                <a:ext uri="{FF2B5EF4-FFF2-40B4-BE49-F238E27FC236}">
                  <a16:creationId xmlns:a16="http://schemas.microsoft.com/office/drawing/2014/main" id="{31AA5B65-3807-D545-8D3A-C6A5556D920F}"/>
                </a:ext>
              </a:extLst>
            </p:cNvPr>
            <p:cNvSpPr>
              <a:spLocks/>
            </p:cNvSpPr>
            <p:nvPr/>
          </p:nvSpPr>
          <p:spPr bwMode="auto">
            <a:xfrm>
              <a:off x="19162149" y="6880173"/>
              <a:ext cx="15875" cy="25400"/>
            </a:xfrm>
            <a:custGeom>
              <a:avLst/>
              <a:gdLst>
                <a:gd name="T0" fmla="*/ 6 w 6"/>
                <a:gd name="T1" fmla="*/ 3 h 9"/>
                <a:gd name="T2" fmla="*/ 3 w 6"/>
                <a:gd name="T3" fmla="*/ 8 h 9"/>
                <a:gd name="T4" fmla="*/ 0 w 6"/>
                <a:gd name="T5" fmla="*/ 6 h 9"/>
                <a:gd name="T6" fmla="*/ 3 w 6"/>
                <a:gd name="T7" fmla="*/ 1 h 9"/>
                <a:gd name="T8" fmla="*/ 6 w 6"/>
                <a:gd name="T9" fmla="*/ 3 h 9"/>
              </a:gdLst>
              <a:ahLst/>
              <a:cxnLst>
                <a:cxn ang="0">
                  <a:pos x="T0" y="T1"/>
                </a:cxn>
                <a:cxn ang="0">
                  <a:pos x="T2" y="T3"/>
                </a:cxn>
                <a:cxn ang="0">
                  <a:pos x="T4" y="T5"/>
                </a:cxn>
                <a:cxn ang="0">
                  <a:pos x="T6" y="T7"/>
                </a:cxn>
                <a:cxn ang="0">
                  <a:pos x="T8" y="T9"/>
                </a:cxn>
              </a:cxnLst>
              <a:rect l="0" t="0" r="r" b="b"/>
              <a:pathLst>
                <a:path w="6" h="9">
                  <a:moveTo>
                    <a:pt x="6" y="3"/>
                  </a:moveTo>
                  <a:cubicBezTo>
                    <a:pt x="6" y="4"/>
                    <a:pt x="5" y="7"/>
                    <a:pt x="3" y="8"/>
                  </a:cubicBezTo>
                  <a:cubicBezTo>
                    <a:pt x="1" y="9"/>
                    <a:pt x="0" y="8"/>
                    <a:pt x="0" y="6"/>
                  </a:cubicBezTo>
                  <a:cubicBezTo>
                    <a:pt x="0" y="4"/>
                    <a:pt x="1" y="2"/>
                    <a:pt x="3" y="1"/>
                  </a:cubicBezTo>
                  <a:cubicBezTo>
                    <a:pt x="5" y="0"/>
                    <a:pt x="6" y="1"/>
                    <a:pt x="6" y="3"/>
                  </a:cubicBezTo>
                  <a:close/>
                </a:path>
              </a:pathLst>
            </a:custGeom>
            <a:solidFill>
              <a:srgbClr val="1B56B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5" name="Freeform 114">
              <a:extLst>
                <a:ext uri="{FF2B5EF4-FFF2-40B4-BE49-F238E27FC236}">
                  <a16:creationId xmlns:a16="http://schemas.microsoft.com/office/drawing/2014/main" id="{49E59767-0AEF-6F4D-8B65-EBB20DE858E4}"/>
                </a:ext>
              </a:extLst>
            </p:cNvPr>
            <p:cNvSpPr>
              <a:spLocks/>
            </p:cNvSpPr>
            <p:nvPr/>
          </p:nvSpPr>
          <p:spPr bwMode="auto">
            <a:xfrm>
              <a:off x="19655862" y="6592835"/>
              <a:ext cx="17463" cy="25400"/>
            </a:xfrm>
            <a:custGeom>
              <a:avLst/>
              <a:gdLst>
                <a:gd name="T0" fmla="*/ 6 w 6"/>
                <a:gd name="T1" fmla="*/ 3 h 9"/>
                <a:gd name="T2" fmla="*/ 3 w 6"/>
                <a:gd name="T3" fmla="*/ 8 h 9"/>
                <a:gd name="T4" fmla="*/ 0 w 6"/>
                <a:gd name="T5" fmla="*/ 6 h 9"/>
                <a:gd name="T6" fmla="*/ 3 w 6"/>
                <a:gd name="T7" fmla="*/ 1 h 9"/>
                <a:gd name="T8" fmla="*/ 6 w 6"/>
                <a:gd name="T9" fmla="*/ 3 h 9"/>
              </a:gdLst>
              <a:ahLst/>
              <a:cxnLst>
                <a:cxn ang="0">
                  <a:pos x="T0" y="T1"/>
                </a:cxn>
                <a:cxn ang="0">
                  <a:pos x="T2" y="T3"/>
                </a:cxn>
                <a:cxn ang="0">
                  <a:pos x="T4" y="T5"/>
                </a:cxn>
                <a:cxn ang="0">
                  <a:pos x="T6" y="T7"/>
                </a:cxn>
                <a:cxn ang="0">
                  <a:pos x="T8" y="T9"/>
                </a:cxn>
              </a:cxnLst>
              <a:rect l="0" t="0" r="r" b="b"/>
              <a:pathLst>
                <a:path w="6" h="9">
                  <a:moveTo>
                    <a:pt x="6" y="3"/>
                  </a:moveTo>
                  <a:cubicBezTo>
                    <a:pt x="6" y="5"/>
                    <a:pt x="5" y="7"/>
                    <a:pt x="3" y="8"/>
                  </a:cubicBezTo>
                  <a:cubicBezTo>
                    <a:pt x="2" y="9"/>
                    <a:pt x="0" y="8"/>
                    <a:pt x="0" y="6"/>
                  </a:cubicBezTo>
                  <a:cubicBezTo>
                    <a:pt x="0" y="4"/>
                    <a:pt x="2" y="2"/>
                    <a:pt x="3" y="1"/>
                  </a:cubicBezTo>
                  <a:cubicBezTo>
                    <a:pt x="5" y="0"/>
                    <a:pt x="6" y="1"/>
                    <a:pt x="6" y="3"/>
                  </a:cubicBezTo>
                  <a:close/>
                </a:path>
              </a:pathLst>
            </a:custGeom>
            <a:solidFill>
              <a:srgbClr val="1B56B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6" name="Freeform 115">
              <a:extLst>
                <a:ext uri="{FF2B5EF4-FFF2-40B4-BE49-F238E27FC236}">
                  <a16:creationId xmlns:a16="http://schemas.microsoft.com/office/drawing/2014/main" id="{D5E9086A-5C09-DD42-A65D-78F17A62AED3}"/>
                </a:ext>
              </a:extLst>
            </p:cNvPr>
            <p:cNvSpPr>
              <a:spLocks/>
            </p:cNvSpPr>
            <p:nvPr/>
          </p:nvSpPr>
          <p:spPr bwMode="auto">
            <a:xfrm>
              <a:off x="19630462" y="6610298"/>
              <a:ext cx="14288" cy="23813"/>
            </a:xfrm>
            <a:custGeom>
              <a:avLst/>
              <a:gdLst>
                <a:gd name="T0" fmla="*/ 5 w 5"/>
                <a:gd name="T1" fmla="*/ 3 h 9"/>
                <a:gd name="T2" fmla="*/ 3 w 5"/>
                <a:gd name="T3" fmla="*/ 8 h 9"/>
                <a:gd name="T4" fmla="*/ 0 w 5"/>
                <a:gd name="T5" fmla="*/ 6 h 9"/>
                <a:gd name="T6" fmla="*/ 3 w 5"/>
                <a:gd name="T7" fmla="*/ 1 h 9"/>
                <a:gd name="T8" fmla="*/ 5 w 5"/>
                <a:gd name="T9" fmla="*/ 3 h 9"/>
              </a:gdLst>
              <a:ahLst/>
              <a:cxnLst>
                <a:cxn ang="0">
                  <a:pos x="T0" y="T1"/>
                </a:cxn>
                <a:cxn ang="0">
                  <a:pos x="T2" y="T3"/>
                </a:cxn>
                <a:cxn ang="0">
                  <a:pos x="T4" y="T5"/>
                </a:cxn>
                <a:cxn ang="0">
                  <a:pos x="T6" y="T7"/>
                </a:cxn>
                <a:cxn ang="0">
                  <a:pos x="T8" y="T9"/>
                </a:cxn>
              </a:cxnLst>
              <a:rect l="0" t="0" r="r" b="b"/>
              <a:pathLst>
                <a:path w="5" h="9">
                  <a:moveTo>
                    <a:pt x="5" y="3"/>
                  </a:moveTo>
                  <a:cubicBezTo>
                    <a:pt x="5" y="5"/>
                    <a:pt x="4" y="7"/>
                    <a:pt x="3" y="8"/>
                  </a:cubicBezTo>
                  <a:cubicBezTo>
                    <a:pt x="1" y="9"/>
                    <a:pt x="0" y="8"/>
                    <a:pt x="0" y="6"/>
                  </a:cubicBezTo>
                  <a:cubicBezTo>
                    <a:pt x="0" y="4"/>
                    <a:pt x="1" y="2"/>
                    <a:pt x="3" y="1"/>
                  </a:cubicBezTo>
                  <a:cubicBezTo>
                    <a:pt x="4" y="0"/>
                    <a:pt x="5" y="1"/>
                    <a:pt x="5" y="3"/>
                  </a:cubicBezTo>
                  <a:close/>
                </a:path>
              </a:pathLst>
            </a:custGeom>
            <a:solidFill>
              <a:srgbClr val="1B56B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7" name="Freeform 116">
              <a:extLst>
                <a:ext uri="{FF2B5EF4-FFF2-40B4-BE49-F238E27FC236}">
                  <a16:creationId xmlns:a16="http://schemas.microsoft.com/office/drawing/2014/main" id="{FA7B8731-46EF-D943-908F-B92320880DFF}"/>
                </a:ext>
              </a:extLst>
            </p:cNvPr>
            <p:cNvSpPr>
              <a:spLocks/>
            </p:cNvSpPr>
            <p:nvPr/>
          </p:nvSpPr>
          <p:spPr bwMode="auto">
            <a:xfrm>
              <a:off x="19603474" y="6626173"/>
              <a:ext cx="17463" cy="25400"/>
            </a:xfrm>
            <a:custGeom>
              <a:avLst/>
              <a:gdLst>
                <a:gd name="T0" fmla="*/ 6 w 6"/>
                <a:gd name="T1" fmla="*/ 2 h 9"/>
                <a:gd name="T2" fmla="*/ 3 w 6"/>
                <a:gd name="T3" fmla="*/ 8 h 9"/>
                <a:gd name="T4" fmla="*/ 0 w 6"/>
                <a:gd name="T5" fmla="*/ 6 h 9"/>
                <a:gd name="T6" fmla="*/ 3 w 6"/>
                <a:gd name="T7" fmla="*/ 1 h 9"/>
                <a:gd name="T8" fmla="*/ 6 w 6"/>
                <a:gd name="T9" fmla="*/ 2 h 9"/>
              </a:gdLst>
              <a:ahLst/>
              <a:cxnLst>
                <a:cxn ang="0">
                  <a:pos x="T0" y="T1"/>
                </a:cxn>
                <a:cxn ang="0">
                  <a:pos x="T2" y="T3"/>
                </a:cxn>
                <a:cxn ang="0">
                  <a:pos x="T4" y="T5"/>
                </a:cxn>
                <a:cxn ang="0">
                  <a:pos x="T6" y="T7"/>
                </a:cxn>
                <a:cxn ang="0">
                  <a:pos x="T8" y="T9"/>
                </a:cxn>
              </a:cxnLst>
              <a:rect l="0" t="0" r="r" b="b"/>
              <a:pathLst>
                <a:path w="6" h="9">
                  <a:moveTo>
                    <a:pt x="6" y="2"/>
                  </a:moveTo>
                  <a:cubicBezTo>
                    <a:pt x="6" y="4"/>
                    <a:pt x="4" y="7"/>
                    <a:pt x="3" y="8"/>
                  </a:cubicBezTo>
                  <a:cubicBezTo>
                    <a:pt x="1" y="9"/>
                    <a:pt x="0" y="8"/>
                    <a:pt x="0" y="6"/>
                  </a:cubicBezTo>
                  <a:cubicBezTo>
                    <a:pt x="0" y="4"/>
                    <a:pt x="1" y="2"/>
                    <a:pt x="3" y="1"/>
                  </a:cubicBezTo>
                  <a:cubicBezTo>
                    <a:pt x="4" y="0"/>
                    <a:pt x="6" y="1"/>
                    <a:pt x="6" y="2"/>
                  </a:cubicBezTo>
                  <a:close/>
                </a:path>
              </a:pathLst>
            </a:custGeom>
            <a:solidFill>
              <a:srgbClr val="1B56B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8" name="Freeform 117">
              <a:extLst>
                <a:ext uri="{FF2B5EF4-FFF2-40B4-BE49-F238E27FC236}">
                  <a16:creationId xmlns:a16="http://schemas.microsoft.com/office/drawing/2014/main" id="{8F614B9F-2AFE-A94B-BBD0-F27D9DE534D8}"/>
                </a:ext>
              </a:extLst>
            </p:cNvPr>
            <p:cNvSpPr>
              <a:spLocks/>
            </p:cNvSpPr>
            <p:nvPr/>
          </p:nvSpPr>
          <p:spPr bwMode="auto">
            <a:xfrm>
              <a:off x="19576487" y="6643635"/>
              <a:ext cx="15875" cy="22225"/>
            </a:xfrm>
            <a:custGeom>
              <a:avLst/>
              <a:gdLst>
                <a:gd name="T0" fmla="*/ 6 w 6"/>
                <a:gd name="T1" fmla="*/ 2 h 8"/>
                <a:gd name="T2" fmla="*/ 3 w 6"/>
                <a:gd name="T3" fmla="*/ 7 h 8"/>
                <a:gd name="T4" fmla="*/ 0 w 6"/>
                <a:gd name="T5" fmla="*/ 6 h 8"/>
                <a:gd name="T6" fmla="*/ 3 w 6"/>
                <a:gd name="T7" fmla="*/ 0 h 8"/>
                <a:gd name="T8" fmla="*/ 6 w 6"/>
                <a:gd name="T9" fmla="*/ 2 h 8"/>
              </a:gdLst>
              <a:ahLst/>
              <a:cxnLst>
                <a:cxn ang="0">
                  <a:pos x="T0" y="T1"/>
                </a:cxn>
                <a:cxn ang="0">
                  <a:pos x="T2" y="T3"/>
                </a:cxn>
                <a:cxn ang="0">
                  <a:pos x="T4" y="T5"/>
                </a:cxn>
                <a:cxn ang="0">
                  <a:pos x="T6" y="T7"/>
                </a:cxn>
                <a:cxn ang="0">
                  <a:pos x="T8" y="T9"/>
                </a:cxn>
              </a:cxnLst>
              <a:rect l="0" t="0" r="r" b="b"/>
              <a:pathLst>
                <a:path w="6" h="8">
                  <a:moveTo>
                    <a:pt x="6" y="2"/>
                  </a:moveTo>
                  <a:cubicBezTo>
                    <a:pt x="6" y="4"/>
                    <a:pt x="4" y="6"/>
                    <a:pt x="3" y="7"/>
                  </a:cubicBezTo>
                  <a:cubicBezTo>
                    <a:pt x="1" y="8"/>
                    <a:pt x="0" y="8"/>
                    <a:pt x="0" y="6"/>
                  </a:cubicBezTo>
                  <a:cubicBezTo>
                    <a:pt x="0" y="4"/>
                    <a:pt x="1" y="1"/>
                    <a:pt x="3" y="0"/>
                  </a:cubicBezTo>
                  <a:cubicBezTo>
                    <a:pt x="4" y="0"/>
                    <a:pt x="6" y="0"/>
                    <a:pt x="6" y="2"/>
                  </a:cubicBezTo>
                  <a:close/>
                </a:path>
              </a:pathLst>
            </a:custGeom>
            <a:solidFill>
              <a:srgbClr val="1B56B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9" name="Freeform 118">
              <a:extLst>
                <a:ext uri="{FF2B5EF4-FFF2-40B4-BE49-F238E27FC236}">
                  <a16:creationId xmlns:a16="http://schemas.microsoft.com/office/drawing/2014/main" id="{7E3E8811-5EAC-4A4D-91B2-C50AE9CA2F49}"/>
                </a:ext>
              </a:extLst>
            </p:cNvPr>
            <p:cNvSpPr>
              <a:spLocks/>
            </p:cNvSpPr>
            <p:nvPr/>
          </p:nvSpPr>
          <p:spPr bwMode="auto">
            <a:xfrm>
              <a:off x="19547912" y="6656335"/>
              <a:ext cx="17463" cy="25400"/>
            </a:xfrm>
            <a:custGeom>
              <a:avLst/>
              <a:gdLst>
                <a:gd name="T0" fmla="*/ 6 w 6"/>
                <a:gd name="T1" fmla="*/ 3 h 9"/>
                <a:gd name="T2" fmla="*/ 3 w 6"/>
                <a:gd name="T3" fmla="*/ 8 h 9"/>
                <a:gd name="T4" fmla="*/ 0 w 6"/>
                <a:gd name="T5" fmla="*/ 6 h 9"/>
                <a:gd name="T6" fmla="*/ 3 w 6"/>
                <a:gd name="T7" fmla="*/ 1 h 9"/>
                <a:gd name="T8" fmla="*/ 6 w 6"/>
                <a:gd name="T9" fmla="*/ 3 h 9"/>
              </a:gdLst>
              <a:ahLst/>
              <a:cxnLst>
                <a:cxn ang="0">
                  <a:pos x="T0" y="T1"/>
                </a:cxn>
                <a:cxn ang="0">
                  <a:pos x="T2" y="T3"/>
                </a:cxn>
                <a:cxn ang="0">
                  <a:pos x="T4" y="T5"/>
                </a:cxn>
                <a:cxn ang="0">
                  <a:pos x="T6" y="T7"/>
                </a:cxn>
                <a:cxn ang="0">
                  <a:pos x="T8" y="T9"/>
                </a:cxn>
              </a:cxnLst>
              <a:rect l="0" t="0" r="r" b="b"/>
              <a:pathLst>
                <a:path w="6" h="9">
                  <a:moveTo>
                    <a:pt x="6" y="3"/>
                  </a:moveTo>
                  <a:cubicBezTo>
                    <a:pt x="6" y="5"/>
                    <a:pt x="4" y="7"/>
                    <a:pt x="3" y="8"/>
                  </a:cubicBezTo>
                  <a:cubicBezTo>
                    <a:pt x="1" y="9"/>
                    <a:pt x="0" y="8"/>
                    <a:pt x="0" y="6"/>
                  </a:cubicBezTo>
                  <a:cubicBezTo>
                    <a:pt x="0" y="4"/>
                    <a:pt x="1" y="2"/>
                    <a:pt x="3" y="1"/>
                  </a:cubicBezTo>
                  <a:cubicBezTo>
                    <a:pt x="4" y="0"/>
                    <a:pt x="6" y="1"/>
                    <a:pt x="6" y="3"/>
                  </a:cubicBezTo>
                  <a:close/>
                </a:path>
              </a:pathLst>
            </a:custGeom>
            <a:solidFill>
              <a:srgbClr val="1B56B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0" name="Freeform 119">
              <a:extLst>
                <a:ext uri="{FF2B5EF4-FFF2-40B4-BE49-F238E27FC236}">
                  <a16:creationId xmlns:a16="http://schemas.microsoft.com/office/drawing/2014/main" id="{B25810C9-C7F9-2C42-96A3-EACD697CF3C7}"/>
                </a:ext>
              </a:extLst>
            </p:cNvPr>
            <p:cNvSpPr>
              <a:spLocks/>
            </p:cNvSpPr>
            <p:nvPr/>
          </p:nvSpPr>
          <p:spPr bwMode="auto">
            <a:xfrm>
              <a:off x="19520924" y="6673798"/>
              <a:ext cx="15875" cy="23813"/>
            </a:xfrm>
            <a:custGeom>
              <a:avLst/>
              <a:gdLst>
                <a:gd name="T0" fmla="*/ 6 w 6"/>
                <a:gd name="T1" fmla="*/ 3 h 9"/>
                <a:gd name="T2" fmla="*/ 3 w 6"/>
                <a:gd name="T3" fmla="*/ 8 h 9"/>
                <a:gd name="T4" fmla="*/ 0 w 6"/>
                <a:gd name="T5" fmla="*/ 6 h 9"/>
                <a:gd name="T6" fmla="*/ 3 w 6"/>
                <a:gd name="T7" fmla="*/ 1 h 9"/>
                <a:gd name="T8" fmla="*/ 6 w 6"/>
                <a:gd name="T9" fmla="*/ 3 h 9"/>
              </a:gdLst>
              <a:ahLst/>
              <a:cxnLst>
                <a:cxn ang="0">
                  <a:pos x="T0" y="T1"/>
                </a:cxn>
                <a:cxn ang="0">
                  <a:pos x="T2" y="T3"/>
                </a:cxn>
                <a:cxn ang="0">
                  <a:pos x="T4" y="T5"/>
                </a:cxn>
                <a:cxn ang="0">
                  <a:pos x="T6" y="T7"/>
                </a:cxn>
                <a:cxn ang="0">
                  <a:pos x="T8" y="T9"/>
                </a:cxn>
              </a:cxnLst>
              <a:rect l="0" t="0" r="r" b="b"/>
              <a:pathLst>
                <a:path w="6" h="9">
                  <a:moveTo>
                    <a:pt x="6" y="3"/>
                  </a:moveTo>
                  <a:cubicBezTo>
                    <a:pt x="6" y="5"/>
                    <a:pt x="4" y="7"/>
                    <a:pt x="3" y="8"/>
                  </a:cubicBezTo>
                  <a:cubicBezTo>
                    <a:pt x="1" y="9"/>
                    <a:pt x="0" y="8"/>
                    <a:pt x="0" y="6"/>
                  </a:cubicBezTo>
                  <a:cubicBezTo>
                    <a:pt x="0" y="4"/>
                    <a:pt x="1" y="2"/>
                    <a:pt x="3" y="1"/>
                  </a:cubicBezTo>
                  <a:cubicBezTo>
                    <a:pt x="4" y="0"/>
                    <a:pt x="6" y="1"/>
                    <a:pt x="6" y="3"/>
                  </a:cubicBezTo>
                  <a:close/>
                </a:path>
              </a:pathLst>
            </a:custGeom>
            <a:solidFill>
              <a:srgbClr val="1B56B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1" name="Freeform 120">
              <a:extLst>
                <a:ext uri="{FF2B5EF4-FFF2-40B4-BE49-F238E27FC236}">
                  <a16:creationId xmlns:a16="http://schemas.microsoft.com/office/drawing/2014/main" id="{D62D5F9E-E781-4E48-B9E3-CBB9273254BD}"/>
                </a:ext>
              </a:extLst>
            </p:cNvPr>
            <p:cNvSpPr>
              <a:spLocks/>
            </p:cNvSpPr>
            <p:nvPr/>
          </p:nvSpPr>
          <p:spPr bwMode="auto">
            <a:xfrm>
              <a:off x="19382812" y="6718248"/>
              <a:ext cx="71438" cy="63500"/>
            </a:xfrm>
            <a:custGeom>
              <a:avLst/>
              <a:gdLst>
                <a:gd name="T0" fmla="*/ 22 w 26"/>
                <a:gd name="T1" fmla="*/ 10 h 23"/>
                <a:gd name="T2" fmla="*/ 3 w 26"/>
                <a:gd name="T3" fmla="*/ 21 h 23"/>
                <a:gd name="T4" fmla="*/ 0 w 26"/>
                <a:gd name="T5" fmla="*/ 19 h 23"/>
                <a:gd name="T6" fmla="*/ 3 w 26"/>
                <a:gd name="T7" fmla="*/ 12 h 23"/>
                <a:gd name="T8" fmla="*/ 22 w 26"/>
                <a:gd name="T9" fmla="*/ 1 h 23"/>
                <a:gd name="T10" fmla="*/ 26 w 26"/>
                <a:gd name="T11" fmla="*/ 4 h 23"/>
                <a:gd name="T12" fmla="*/ 22 w 26"/>
                <a:gd name="T13" fmla="*/ 10 h 23"/>
              </a:gdLst>
              <a:ahLst/>
              <a:cxnLst>
                <a:cxn ang="0">
                  <a:pos x="T0" y="T1"/>
                </a:cxn>
                <a:cxn ang="0">
                  <a:pos x="T2" y="T3"/>
                </a:cxn>
                <a:cxn ang="0">
                  <a:pos x="T4" y="T5"/>
                </a:cxn>
                <a:cxn ang="0">
                  <a:pos x="T6" y="T7"/>
                </a:cxn>
                <a:cxn ang="0">
                  <a:pos x="T8" y="T9"/>
                </a:cxn>
                <a:cxn ang="0">
                  <a:pos x="T10" y="T11"/>
                </a:cxn>
                <a:cxn ang="0">
                  <a:pos x="T12" y="T13"/>
                </a:cxn>
              </a:cxnLst>
              <a:rect l="0" t="0" r="r" b="b"/>
              <a:pathLst>
                <a:path w="26" h="23">
                  <a:moveTo>
                    <a:pt x="22" y="10"/>
                  </a:moveTo>
                  <a:cubicBezTo>
                    <a:pt x="3" y="21"/>
                    <a:pt x="3" y="21"/>
                    <a:pt x="3" y="21"/>
                  </a:cubicBezTo>
                  <a:cubicBezTo>
                    <a:pt x="1" y="23"/>
                    <a:pt x="0" y="21"/>
                    <a:pt x="0" y="19"/>
                  </a:cubicBezTo>
                  <a:cubicBezTo>
                    <a:pt x="0" y="16"/>
                    <a:pt x="1" y="14"/>
                    <a:pt x="3" y="12"/>
                  </a:cubicBezTo>
                  <a:cubicBezTo>
                    <a:pt x="22" y="1"/>
                    <a:pt x="22" y="1"/>
                    <a:pt x="22" y="1"/>
                  </a:cubicBezTo>
                  <a:cubicBezTo>
                    <a:pt x="24" y="0"/>
                    <a:pt x="26" y="2"/>
                    <a:pt x="26" y="4"/>
                  </a:cubicBezTo>
                  <a:cubicBezTo>
                    <a:pt x="26" y="6"/>
                    <a:pt x="24" y="9"/>
                    <a:pt x="22" y="10"/>
                  </a:cubicBezTo>
                  <a:close/>
                </a:path>
              </a:pathLst>
            </a:custGeom>
            <a:solidFill>
              <a:srgbClr val="1B56B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2" name="Freeform 121">
              <a:extLst>
                <a:ext uri="{FF2B5EF4-FFF2-40B4-BE49-F238E27FC236}">
                  <a16:creationId xmlns:a16="http://schemas.microsoft.com/office/drawing/2014/main" id="{63DA739A-3405-8843-8D98-A5D7D42B444E}"/>
                </a:ext>
              </a:extLst>
            </p:cNvPr>
            <p:cNvSpPr>
              <a:spLocks noEditPoints="1"/>
            </p:cNvSpPr>
            <p:nvPr/>
          </p:nvSpPr>
          <p:spPr bwMode="auto">
            <a:xfrm>
              <a:off x="18063599" y="6061023"/>
              <a:ext cx="155575" cy="98425"/>
            </a:xfrm>
            <a:custGeom>
              <a:avLst/>
              <a:gdLst>
                <a:gd name="T0" fmla="*/ 28 w 56"/>
                <a:gd name="T1" fmla="*/ 2 h 36"/>
                <a:gd name="T2" fmla="*/ 16 w 56"/>
                <a:gd name="T3" fmla="*/ 1 h 36"/>
                <a:gd name="T4" fmla="*/ 6 w 56"/>
                <a:gd name="T5" fmla="*/ 4 h 36"/>
                <a:gd name="T6" fmla="*/ 0 w 56"/>
                <a:gd name="T7" fmla="*/ 12 h 36"/>
                <a:gd name="T8" fmla="*/ 8 w 56"/>
                <a:gd name="T9" fmla="*/ 20 h 36"/>
                <a:gd name="T10" fmla="*/ 21 w 56"/>
                <a:gd name="T11" fmla="*/ 24 h 36"/>
                <a:gd name="T12" fmla="*/ 34 w 56"/>
                <a:gd name="T13" fmla="*/ 20 h 36"/>
                <a:gd name="T14" fmla="*/ 39 w 56"/>
                <a:gd name="T15" fmla="*/ 16 h 36"/>
                <a:gd name="T16" fmla="*/ 39 w 56"/>
                <a:gd name="T17" fmla="*/ 10 h 36"/>
                <a:gd name="T18" fmla="*/ 40 w 56"/>
                <a:gd name="T19" fmla="*/ 10 h 36"/>
                <a:gd name="T20" fmla="*/ 51 w 56"/>
                <a:gd name="T21" fmla="*/ 22 h 36"/>
                <a:gd name="T22" fmla="*/ 45 w 56"/>
                <a:gd name="T23" fmla="*/ 32 h 36"/>
                <a:gd name="T24" fmla="*/ 41 w 56"/>
                <a:gd name="T25" fmla="*/ 33 h 36"/>
                <a:gd name="T26" fmla="*/ 38 w 56"/>
                <a:gd name="T27" fmla="*/ 35 h 36"/>
                <a:gd name="T28" fmla="*/ 40 w 56"/>
                <a:gd name="T29" fmla="*/ 36 h 36"/>
                <a:gd name="T30" fmla="*/ 47 w 56"/>
                <a:gd name="T31" fmla="*/ 33 h 36"/>
                <a:gd name="T32" fmla="*/ 55 w 56"/>
                <a:gd name="T33" fmla="*/ 26 h 36"/>
                <a:gd name="T34" fmla="*/ 53 w 56"/>
                <a:gd name="T35" fmla="*/ 17 h 36"/>
                <a:gd name="T36" fmla="*/ 40 w 56"/>
                <a:gd name="T37" fmla="*/ 7 h 36"/>
                <a:gd name="T38" fmla="*/ 28 w 56"/>
                <a:gd name="T39" fmla="*/ 2 h 36"/>
                <a:gd name="T40" fmla="*/ 16 w 56"/>
                <a:gd name="T41" fmla="*/ 3 h 36"/>
                <a:gd name="T42" fmla="*/ 25 w 56"/>
                <a:gd name="T43" fmla="*/ 4 h 36"/>
                <a:gd name="T44" fmla="*/ 33 w 56"/>
                <a:gd name="T45" fmla="*/ 7 h 36"/>
                <a:gd name="T46" fmla="*/ 36 w 56"/>
                <a:gd name="T47" fmla="*/ 10 h 36"/>
                <a:gd name="T48" fmla="*/ 36 w 56"/>
                <a:gd name="T49" fmla="*/ 15 h 36"/>
                <a:gd name="T50" fmla="*/ 31 w 56"/>
                <a:gd name="T51" fmla="*/ 19 h 36"/>
                <a:gd name="T52" fmla="*/ 21 w 56"/>
                <a:gd name="T53" fmla="*/ 22 h 36"/>
                <a:gd name="T54" fmla="*/ 10 w 56"/>
                <a:gd name="T55" fmla="*/ 19 h 36"/>
                <a:gd name="T56" fmla="*/ 4 w 56"/>
                <a:gd name="T57" fmla="*/ 12 h 36"/>
                <a:gd name="T58" fmla="*/ 9 w 56"/>
                <a:gd name="T59" fmla="*/ 5 h 36"/>
                <a:gd name="T60" fmla="*/ 16 w 56"/>
                <a:gd name="T61" fmla="*/ 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36">
                  <a:moveTo>
                    <a:pt x="28" y="2"/>
                  </a:moveTo>
                  <a:cubicBezTo>
                    <a:pt x="24" y="1"/>
                    <a:pt x="20" y="0"/>
                    <a:pt x="16" y="1"/>
                  </a:cubicBezTo>
                  <a:cubicBezTo>
                    <a:pt x="12" y="1"/>
                    <a:pt x="9" y="2"/>
                    <a:pt x="6" y="4"/>
                  </a:cubicBezTo>
                  <a:cubicBezTo>
                    <a:pt x="2" y="6"/>
                    <a:pt x="0" y="9"/>
                    <a:pt x="0" y="12"/>
                  </a:cubicBezTo>
                  <a:cubicBezTo>
                    <a:pt x="1" y="15"/>
                    <a:pt x="3" y="18"/>
                    <a:pt x="8" y="20"/>
                  </a:cubicBezTo>
                  <a:cubicBezTo>
                    <a:pt x="12" y="23"/>
                    <a:pt x="16" y="24"/>
                    <a:pt x="21" y="24"/>
                  </a:cubicBezTo>
                  <a:cubicBezTo>
                    <a:pt x="25" y="24"/>
                    <a:pt x="30" y="23"/>
                    <a:pt x="34" y="20"/>
                  </a:cubicBezTo>
                  <a:cubicBezTo>
                    <a:pt x="36" y="19"/>
                    <a:pt x="38" y="18"/>
                    <a:pt x="39" y="16"/>
                  </a:cubicBezTo>
                  <a:cubicBezTo>
                    <a:pt x="40" y="14"/>
                    <a:pt x="40" y="12"/>
                    <a:pt x="39" y="10"/>
                  </a:cubicBezTo>
                  <a:cubicBezTo>
                    <a:pt x="40" y="10"/>
                    <a:pt x="40" y="10"/>
                    <a:pt x="40" y="10"/>
                  </a:cubicBezTo>
                  <a:cubicBezTo>
                    <a:pt x="46" y="14"/>
                    <a:pt x="50" y="18"/>
                    <a:pt x="51" y="22"/>
                  </a:cubicBezTo>
                  <a:cubicBezTo>
                    <a:pt x="52" y="26"/>
                    <a:pt x="50" y="29"/>
                    <a:pt x="45" y="32"/>
                  </a:cubicBezTo>
                  <a:cubicBezTo>
                    <a:pt x="44" y="32"/>
                    <a:pt x="43" y="33"/>
                    <a:pt x="41" y="33"/>
                  </a:cubicBezTo>
                  <a:cubicBezTo>
                    <a:pt x="40" y="34"/>
                    <a:pt x="39" y="34"/>
                    <a:pt x="38" y="35"/>
                  </a:cubicBezTo>
                  <a:cubicBezTo>
                    <a:pt x="40" y="36"/>
                    <a:pt x="40" y="36"/>
                    <a:pt x="40" y="36"/>
                  </a:cubicBezTo>
                  <a:cubicBezTo>
                    <a:pt x="43" y="36"/>
                    <a:pt x="45" y="35"/>
                    <a:pt x="47" y="33"/>
                  </a:cubicBezTo>
                  <a:cubicBezTo>
                    <a:pt x="51" y="31"/>
                    <a:pt x="54" y="28"/>
                    <a:pt x="55" y="26"/>
                  </a:cubicBezTo>
                  <a:cubicBezTo>
                    <a:pt x="56" y="23"/>
                    <a:pt x="55" y="20"/>
                    <a:pt x="53" y="17"/>
                  </a:cubicBezTo>
                  <a:cubicBezTo>
                    <a:pt x="50" y="13"/>
                    <a:pt x="46" y="10"/>
                    <a:pt x="40" y="7"/>
                  </a:cubicBezTo>
                  <a:cubicBezTo>
                    <a:pt x="36" y="4"/>
                    <a:pt x="32" y="3"/>
                    <a:pt x="28" y="2"/>
                  </a:cubicBezTo>
                  <a:close/>
                  <a:moveTo>
                    <a:pt x="16" y="3"/>
                  </a:moveTo>
                  <a:cubicBezTo>
                    <a:pt x="19" y="3"/>
                    <a:pt x="22" y="3"/>
                    <a:pt x="25" y="4"/>
                  </a:cubicBezTo>
                  <a:cubicBezTo>
                    <a:pt x="28" y="4"/>
                    <a:pt x="31" y="5"/>
                    <a:pt x="33" y="7"/>
                  </a:cubicBezTo>
                  <a:cubicBezTo>
                    <a:pt x="35" y="8"/>
                    <a:pt x="36" y="9"/>
                    <a:pt x="36" y="10"/>
                  </a:cubicBezTo>
                  <a:cubicBezTo>
                    <a:pt x="37" y="12"/>
                    <a:pt x="37" y="13"/>
                    <a:pt x="36" y="15"/>
                  </a:cubicBezTo>
                  <a:cubicBezTo>
                    <a:pt x="35" y="16"/>
                    <a:pt x="34" y="18"/>
                    <a:pt x="31" y="19"/>
                  </a:cubicBezTo>
                  <a:cubicBezTo>
                    <a:pt x="28" y="21"/>
                    <a:pt x="25" y="22"/>
                    <a:pt x="21" y="22"/>
                  </a:cubicBezTo>
                  <a:cubicBezTo>
                    <a:pt x="18" y="22"/>
                    <a:pt x="14" y="21"/>
                    <a:pt x="10" y="19"/>
                  </a:cubicBezTo>
                  <a:cubicBezTo>
                    <a:pt x="7" y="16"/>
                    <a:pt x="5" y="14"/>
                    <a:pt x="4" y="12"/>
                  </a:cubicBezTo>
                  <a:cubicBezTo>
                    <a:pt x="4" y="9"/>
                    <a:pt x="6" y="7"/>
                    <a:pt x="9" y="5"/>
                  </a:cubicBezTo>
                  <a:cubicBezTo>
                    <a:pt x="11" y="4"/>
                    <a:pt x="14" y="3"/>
                    <a:pt x="16" y="3"/>
                  </a:cubicBezTo>
                  <a:close/>
                </a:path>
              </a:pathLst>
            </a:custGeom>
            <a:solidFill>
              <a:srgbClr val="F9FAF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3" name="Freeform 122">
              <a:extLst>
                <a:ext uri="{FF2B5EF4-FFF2-40B4-BE49-F238E27FC236}">
                  <a16:creationId xmlns:a16="http://schemas.microsoft.com/office/drawing/2014/main" id="{204E492F-BBFD-8144-B204-051E57967237}"/>
                </a:ext>
              </a:extLst>
            </p:cNvPr>
            <p:cNvSpPr>
              <a:spLocks noEditPoints="1"/>
            </p:cNvSpPr>
            <p:nvPr/>
          </p:nvSpPr>
          <p:spPr bwMode="auto">
            <a:xfrm>
              <a:off x="18182662" y="6046735"/>
              <a:ext cx="101600" cy="57150"/>
            </a:xfrm>
            <a:custGeom>
              <a:avLst/>
              <a:gdLst>
                <a:gd name="T0" fmla="*/ 35 w 37"/>
                <a:gd name="T1" fmla="*/ 20 h 21"/>
                <a:gd name="T2" fmla="*/ 34 w 37"/>
                <a:gd name="T3" fmla="*/ 17 h 21"/>
                <a:gd name="T4" fmla="*/ 29 w 37"/>
                <a:gd name="T5" fmla="*/ 17 h 21"/>
                <a:gd name="T6" fmla="*/ 30 w 37"/>
                <a:gd name="T7" fmla="*/ 20 h 21"/>
                <a:gd name="T8" fmla="*/ 35 w 37"/>
                <a:gd name="T9" fmla="*/ 20 h 21"/>
                <a:gd name="T10" fmla="*/ 35 w 37"/>
                <a:gd name="T11" fmla="*/ 20 h 21"/>
                <a:gd name="T12" fmla="*/ 5 w 37"/>
                <a:gd name="T13" fmla="*/ 5 h 21"/>
                <a:gd name="T14" fmla="*/ 8 w 37"/>
                <a:gd name="T15" fmla="*/ 5 h 21"/>
                <a:gd name="T16" fmla="*/ 9 w 37"/>
                <a:gd name="T17" fmla="*/ 3 h 21"/>
                <a:gd name="T18" fmla="*/ 7 w 37"/>
                <a:gd name="T19" fmla="*/ 2 h 21"/>
                <a:gd name="T20" fmla="*/ 2 w 37"/>
                <a:gd name="T21" fmla="*/ 1 h 21"/>
                <a:gd name="T22" fmla="*/ 2 w 37"/>
                <a:gd name="T23" fmla="*/ 4 h 21"/>
                <a:gd name="T24" fmla="*/ 5 w 37"/>
                <a:gd name="T25" fmla="*/ 5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7" h="21">
                  <a:moveTo>
                    <a:pt x="35" y="20"/>
                  </a:moveTo>
                  <a:cubicBezTo>
                    <a:pt x="37" y="19"/>
                    <a:pt x="36" y="18"/>
                    <a:pt x="34" y="17"/>
                  </a:cubicBezTo>
                  <a:cubicBezTo>
                    <a:pt x="32" y="16"/>
                    <a:pt x="31" y="16"/>
                    <a:pt x="29" y="17"/>
                  </a:cubicBezTo>
                  <a:cubicBezTo>
                    <a:pt x="27" y="18"/>
                    <a:pt x="28" y="19"/>
                    <a:pt x="30" y="20"/>
                  </a:cubicBezTo>
                  <a:cubicBezTo>
                    <a:pt x="32" y="21"/>
                    <a:pt x="33" y="21"/>
                    <a:pt x="35" y="20"/>
                  </a:cubicBezTo>
                  <a:cubicBezTo>
                    <a:pt x="35" y="20"/>
                    <a:pt x="35" y="20"/>
                    <a:pt x="35" y="20"/>
                  </a:cubicBezTo>
                  <a:close/>
                  <a:moveTo>
                    <a:pt x="5" y="5"/>
                  </a:moveTo>
                  <a:cubicBezTo>
                    <a:pt x="6" y="5"/>
                    <a:pt x="7" y="5"/>
                    <a:pt x="8" y="5"/>
                  </a:cubicBezTo>
                  <a:cubicBezTo>
                    <a:pt x="9" y="4"/>
                    <a:pt x="9" y="4"/>
                    <a:pt x="9" y="3"/>
                  </a:cubicBezTo>
                  <a:cubicBezTo>
                    <a:pt x="9" y="3"/>
                    <a:pt x="8" y="2"/>
                    <a:pt x="7" y="2"/>
                  </a:cubicBezTo>
                  <a:cubicBezTo>
                    <a:pt x="5" y="0"/>
                    <a:pt x="3" y="0"/>
                    <a:pt x="2" y="1"/>
                  </a:cubicBezTo>
                  <a:cubicBezTo>
                    <a:pt x="0" y="2"/>
                    <a:pt x="0" y="3"/>
                    <a:pt x="2" y="4"/>
                  </a:cubicBezTo>
                  <a:cubicBezTo>
                    <a:pt x="3" y="5"/>
                    <a:pt x="4" y="5"/>
                    <a:pt x="5" y="5"/>
                  </a:cubicBezTo>
                  <a:close/>
                </a:path>
              </a:pathLst>
            </a:custGeom>
            <a:solidFill>
              <a:srgbClr val="F9FAF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4" name="Freeform 123">
              <a:extLst>
                <a:ext uri="{FF2B5EF4-FFF2-40B4-BE49-F238E27FC236}">
                  <a16:creationId xmlns:a16="http://schemas.microsoft.com/office/drawing/2014/main" id="{3CC7AAC7-FDF5-274B-BBE1-F89124A7D91B}"/>
                </a:ext>
              </a:extLst>
            </p:cNvPr>
            <p:cNvSpPr>
              <a:spLocks noEditPoints="1"/>
            </p:cNvSpPr>
            <p:nvPr/>
          </p:nvSpPr>
          <p:spPr bwMode="auto">
            <a:xfrm>
              <a:off x="18238224" y="5975298"/>
              <a:ext cx="134938" cy="93663"/>
            </a:xfrm>
            <a:custGeom>
              <a:avLst/>
              <a:gdLst>
                <a:gd name="T0" fmla="*/ 43 w 49"/>
                <a:gd name="T1" fmla="*/ 14 h 34"/>
                <a:gd name="T2" fmla="*/ 35 w 49"/>
                <a:gd name="T3" fmla="*/ 18 h 34"/>
                <a:gd name="T4" fmla="*/ 4 w 49"/>
                <a:gd name="T5" fmla="*/ 0 h 34"/>
                <a:gd name="T6" fmla="*/ 0 w 49"/>
                <a:gd name="T7" fmla="*/ 2 h 34"/>
                <a:gd name="T8" fmla="*/ 10 w 49"/>
                <a:gd name="T9" fmla="*/ 33 h 34"/>
                <a:gd name="T10" fmla="*/ 12 w 49"/>
                <a:gd name="T11" fmla="*/ 34 h 34"/>
                <a:gd name="T12" fmla="*/ 35 w 49"/>
                <a:gd name="T13" fmla="*/ 21 h 34"/>
                <a:gd name="T14" fmla="*/ 46 w 49"/>
                <a:gd name="T15" fmla="*/ 28 h 34"/>
                <a:gd name="T16" fmla="*/ 49 w 49"/>
                <a:gd name="T17" fmla="*/ 26 h 34"/>
                <a:gd name="T18" fmla="*/ 38 w 49"/>
                <a:gd name="T19" fmla="*/ 20 h 34"/>
                <a:gd name="T20" fmla="*/ 45 w 49"/>
                <a:gd name="T21" fmla="*/ 15 h 34"/>
                <a:gd name="T22" fmla="*/ 43 w 49"/>
                <a:gd name="T23" fmla="*/ 14 h 34"/>
                <a:gd name="T24" fmla="*/ 13 w 49"/>
                <a:gd name="T25" fmla="*/ 31 h 34"/>
                <a:gd name="T26" fmla="*/ 6 w 49"/>
                <a:gd name="T27" fmla="*/ 9 h 34"/>
                <a:gd name="T28" fmla="*/ 4 w 49"/>
                <a:gd name="T29" fmla="*/ 3 h 34"/>
                <a:gd name="T30" fmla="*/ 4 w 49"/>
                <a:gd name="T31" fmla="*/ 3 h 34"/>
                <a:gd name="T32" fmla="*/ 19 w 49"/>
                <a:gd name="T33" fmla="*/ 12 h 34"/>
                <a:gd name="T34" fmla="*/ 32 w 49"/>
                <a:gd name="T35" fmla="*/ 20 h 34"/>
                <a:gd name="T36" fmla="*/ 13 w 49"/>
                <a:gd name="T37" fmla="*/ 3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9" h="34">
                  <a:moveTo>
                    <a:pt x="43" y="14"/>
                  </a:moveTo>
                  <a:cubicBezTo>
                    <a:pt x="35" y="18"/>
                    <a:pt x="35" y="18"/>
                    <a:pt x="35" y="18"/>
                  </a:cubicBezTo>
                  <a:cubicBezTo>
                    <a:pt x="4" y="0"/>
                    <a:pt x="4" y="0"/>
                    <a:pt x="4" y="0"/>
                  </a:cubicBezTo>
                  <a:cubicBezTo>
                    <a:pt x="0" y="2"/>
                    <a:pt x="0" y="2"/>
                    <a:pt x="0" y="2"/>
                  </a:cubicBezTo>
                  <a:cubicBezTo>
                    <a:pt x="10" y="33"/>
                    <a:pt x="10" y="33"/>
                    <a:pt x="10" y="33"/>
                  </a:cubicBezTo>
                  <a:cubicBezTo>
                    <a:pt x="12" y="34"/>
                    <a:pt x="12" y="34"/>
                    <a:pt x="12" y="34"/>
                  </a:cubicBezTo>
                  <a:cubicBezTo>
                    <a:pt x="35" y="21"/>
                    <a:pt x="35" y="21"/>
                    <a:pt x="35" y="21"/>
                  </a:cubicBezTo>
                  <a:cubicBezTo>
                    <a:pt x="46" y="28"/>
                    <a:pt x="46" y="28"/>
                    <a:pt x="46" y="28"/>
                  </a:cubicBezTo>
                  <a:cubicBezTo>
                    <a:pt x="49" y="26"/>
                    <a:pt x="49" y="26"/>
                    <a:pt x="49" y="26"/>
                  </a:cubicBezTo>
                  <a:cubicBezTo>
                    <a:pt x="38" y="20"/>
                    <a:pt x="38" y="20"/>
                    <a:pt x="38" y="20"/>
                  </a:cubicBezTo>
                  <a:cubicBezTo>
                    <a:pt x="45" y="15"/>
                    <a:pt x="45" y="15"/>
                    <a:pt x="45" y="15"/>
                  </a:cubicBezTo>
                  <a:cubicBezTo>
                    <a:pt x="43" y="14"/>
                    <a:pt x="43" y="14"/>
                    <a:pt x="43" y="14"/>
                  </a:cubicBezTo>
                  <a:close/>
                  <a:moveTo>
                    <a:pt x="13" y="31"/>
                  </a:moveTo>
                  <a:cubicBezTo>
                    <a:pt x="6" y="9"/>
                    <a:pt x="6" y="9"/>
                    <a:pt x="6" y="9"/>
                  </a:cubicBezTo>
                  <a:cubicBezTo>
                    <a:pt x="5" y="6"/>
                    <a:pt x="4" y="4"/>
                    <a:pt x="4" y="3"/>
                  </a:cubicBezTo>
                  <a:cubicBezTo>
                    <a:pt x="4" y="3"/>
                    <a:pt x="4" y="3"/>
                    <a:pt x="4" y="3"/>
                  </a:cubicBezTo>
                  <a:cubicBezTo>
                    <a:pt x="8" y="6"/>
                    <a:pt x="13" y="9"/>
                    <a:pt x="19" y="12"/>
                  </a:cubicBezTo>
                  <a:cubicBezTo>
                    <a:pt x="32" y="20"/>
                    <a:pt x="32" y="20"/>
                    <a:pt x="32" y="20"/>
                  </a:cubicBezTo>
                  <a:cubicBezTo>
                    <a:pt x="13" y="31"/>
                    <a:pt x="13" y="31"/>
                    <a:pt x="13" y="31"/>
                  </a:cubicBezTo>
                  <a:close/>
                </a:path>
              </a:pathLst>
            </a:custGeom>
            <a:solidFill>
              <a:srgbClr val="F9FAF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5" name="Freeform 124">
              <a:extLst>
                <a:ext uri="{FF2B5EF4-FFF2-40B4-BE49-F238E27FC236}">
                  <a16:creationId xmlns:a16="http://schemas.microsoft.com/office/drawing/2014/main" id="{96ECADAF-04DB-9349-87CD-02B2E546DFEA}"/>
                </a:ext>
              </a:extLst>
            </p:cNvPr>
            <p:cNvSpPr>
              <a:spLocks/>
            </p:cNvSpPr>
            <p:nvPr/>
          </p:nvSpPr>
          <p:spPr bwMode="auto">
            <a:xfrm>
              <a:off x="18314424" y="5927673"/>
              <a:ext cx="138113" cy="77788"/>
            </a:xfrm>
            <a:custGeom>
              <a:avLst/>
              <a:gdLst>
                <a:gd name="T0" fmla="*/ 6 w 50"/>
                <a:gd name="T1" fmla="*/ 0 h 28"/>
                <a:gd name="T2" fmla="*/ 3 w 50"/>
                <a:gd name="T3" fmla="*/ 2 h 28"/>
                <a:gd name="T4" fmla="*/ 0 w 50"/>
                <a:gd name="T5" fmla="*/ 14 h 28"/>
                <a:gd name="T6" fmla="*/ 4 w 50"/>
                <a:gd name="T7" fmla="*/ 14 h 28"/>
                <a:gd name="T8" fmla="*/ 6 w 50"/>
                <a:gd name="T9" fmla="*/ 5 h 28"/>
                <a:gd name="T10" fmla="*/ 6 w 50"/>
                <a:gd name="T11" fmla="*/ 4 h 28"/>
                <a:gd name="T12" fmla="*/ 15 w 50"/>
                <a:gd name="T13" fmla="*/ 9 h 28"/>
                <a:gd name="T14" fmla="*/ 47 w 50"/>
                <a:gd name="T15" fmla="*/ 28 h 28"/>
                <a:gd name="T16" fmla="*/ 50 w 50"/>
                <a:gd name="T17" fmla="*/ 26 h 28"/>
                <a:gd name="T18" fmla="*/ 6 w 50"/>
                <a:gd name="T19"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28">
                  <a:moveTo>
                    <a:pt x="6" y="0"/>
                  </a:moveTo>
                  <a:cubicBezTo>
                    <a:pt x="3" y="2"/>
                    <a:pt x="3" y="2"/>
                    <a:pt x="3" y="2"/>
                  </a:cubicBezTo>
                  <a:cubicBezTo>
                    <a:pt x="0" y="14"/>
                    <a:pt x="0" y="14"/>
                    <a:pt x="0" y="14"/>
                  </a:cubicBezTo>
                  <a:cubicBezTo>
                    <a:pt x="4" y="14"/>
                    <a:pt x="4" y="14"/>
                    <a:pt x="4" y="14"/>
                  </a:cubicBezTo>
                  <a:cubicBezTo>
                    <a:pt x="5" y="8"/>
                    <a:pt x="6" y="5"/>
                    <a:pt x="6" y="5"/>
                  </a:cubicBezTo>
                  <a:cubicBezTo>
                    <a:pt x="6" y="4"/>
                    <a:pt x="6" y="4"/>
                    <a:pt x="6" y="4"/>
                  </a:cubicBezTo>
                  <a:cubicBezTo>
                    <a:pt x="9" y="6"/>
                    <a:pt x="12" y="7"/>
                    <a:pt x="15" y="9"/>
                  </a:cubicBezTo>
                  <a:cubicBezTo>
                    <a:pt x="47" y="28"/>
                    <a:pt x="47" y="28"/>
                    <a:pt x="47" y="28"/>
                  </a:cubicBezTo>
                  <a:cubicBezTo>
                    <a:pt x="50" y="26"/>
                    <a:pt x="50" y="26"/>
                    <a:pt x="50" y="26"/>
                  </a:cubicBezTo>
                  <a:cubicBezTo>
                    <a:pt x="6" y="0"/>
                    <a:pt x="6" y="0"/>
                    <a:pt x="6" y="0"/>
                  </a:cubicBezTo>
                  <a:close/>
                </a:path>
              </a:pathLst>
            </a:custGeom>
            <a:solidFill>
              <a:srgbClr val="F9FAF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6" name="Freeform 125">
              <a:extLst>
                <a:ext uri="{FF2B5EF4-FFF2-40B4-BE49-F238E27FC236}">
                  <a16:creationId xmlns:a16="http://schemas.microsoft.com/office/drawing/2014/main" id="{7E55EC46-678A-C64C-A350-B62995394BC1}"/>
                </a:ext>
              </a:extLst>
            </p:cNvPr>
            <p:cNvSpPr>
              <a:spLocks/>
            </p:cNvSpPr>
            <p:nvPr/>
          </p:nvSpPr>
          <p:spPr bwMode="auto">
            <a:xfrm>
              <a:off x="19220887" y="6596010"/>
              <a:ext cx="233363" cy="134938"/>
            </a:xfrm>
            <a:custGeom>
              <a:avLst/>
              <a:gdLst>
                <a:gd name="T0" fmla="*/ 85 w 85"/>
                <a:gd name="T1" fmla="*/ 2 h 49"/>
                <a:gd name="T2" fmla="*/ 4 w 85"/>
                <a:gd name="T3" fmla="*/ 48 h 49"/>
                <a:gd name="T4" fmla="*/ 1 w 85"/>
                <a:gd name="T5" fmla="*/ 48 h 49"/>
                <a:gd name="T6" fmla="*/ 1 w 85"/>
                <a:gd name="T7" fmla="*/ 47 h 49"/>
                <a:gd name="T8" fmla="*/ 82 w 85"/>
                <a:gd name="T9" fmla="*/ 0 h 49"/>
                <a:gd name="T10" fmla="*/ 85 w 85"/>
                <a:gd name="T11" fmla="*/ 0 h 49"/>
                <a:gd name="T12" fmla="*/ 85 w 85"/>
                <a:gd name="T13" fmla="*/ 2 h 49"/>
              </a:gdLst>
              <a:ahLst/>
              <a:cxnLst>
                <a:cxn ang="0">
                  <a:pos x="T0" y="T1"/>
                </a:cxn>
                <a:cxn ang="0">
                  <a:pos x="T2" y="T3"/>
                </a:cxn>
                <a:cxn ang="0">
                  <a:pos x="T4" y="T5"/>
                </a:cxn>
                <a:cxn ang="0">
                  <a:pos x="T6" y="T7"/>
                </a:cxn>
                <a:cxn ang="0">
                  <a:pos x="T8" y="T9"/>
                </a:cxn>
                <a:cxn ang="0">
                  <a:pos x="T10" y="T11"/>
                </a:cxn>
                <a:cxn ang="0">
                  <a:pos x="T12" y="T13"/>
                </a:cxn>
              </a:cxnLst>
              <a:rect l="0" t="0" r="r" b="b"/>
              <a:pathLst>
                <a:path w="85" h="49">
                  <a:moveTo>
                    <a:pt x="85" y="2"/>
                  </a:moveTo>
                  <a:cubicBezTo>
                    <a:pt x="4" y="48"/>
                    <a:pt x="4" y="48"/>
                    <a:pt x="4" y="48"/>
                  </a:cubicBezTo>
                  <a:cubicBezTo>
                    <a:pt x="3" y="49"/>
                    <a:pt x="2" y="49"/>
                    <a:pt x="1" y="48"/>
                  </a:cubicBezTo>
                  <a:cubicBezTo>
                    <a:pt x="0" y="48"/>
                    <a:pt x="0" y="47"/>
                    <a:pt x="1" y="47"/>
                  </a:cubicBezTo>
                  <a:cubicBezTo>
                    <a:pt x="82" y="0"/>
                    <a:pt x="82" y="0"/>
                    <a:pt x="82" y="0"/>
                  </a:cubicBezTo>
                  <a:cubicBezTo>
                    <a:pt x="83" y="0"/>
                    <a:pt x="84" y="0"/>
                    <a:pt x="85" y="0"/>
                  </a:cubicBezTo>
                  <a:cubicBezTo>
                    <a:pt x="85" y="1"/>
                    <a:pt x="85" y="1"/>
                    <a:pt x="85" y="2"/>
                  </a:cubicBezTo>
                  <a:close/>
                </a:path>
              </a:pathLst>
            </a:custGeom>
            <a:solidFill>
              <a:srgbClr val="FE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7" name="Freeform 126">
              <a:extLst>
                <a:ext uri="{FF2B5EF4-FFF2-40B4-BE49-F238E27FC236}">
                  <a16:creationId xmlns:a16="http://schemas.microsoft.com/office/drawing/2014/main" id="{F549223C-CFA4-8A46-BBEB-02C0FEF2B77B}"/>
                </a:ext>
              </a:extLst>
            </p:cNvPr>
            <p:cNvSpPr>
              <a:spLocks/>
            </p:cNvSpPr>
            <p:nvPr/>
          </p:nvSpPr>
          <p:spPr bwMode="auto">
            <a:xfrm>
              <a:off x="18077887" y="5941960"/>
              <a:ext cx="101600" cy="57150"/>
            </a:xfrm>
            <a:custGeom>
              <a:avLst/>
              <a:gdLst>
                <a:gd name="T0" fmla="*/ 36 w 37"/>
                <a:gd name="T1" fmla="*/ 11 h 21"/>
                <a:gd name="T2" fmla="*/ 19 w 37"/>
                <a:gd name="T3" fmla="*/ 21 h 21"/>
                <a:gd name="T4" fmla="*/ 16 w 37"/>
                <a:gd name="T5" fmla="*/ 21 h 21"/>
                <a:gd name="T6" fmla="*/ 1 w 37"/>
                <a:gd name="T7" fmla="*/ 12 h 21"/>
                <a:gd name="T8" fmla="*/ 1 w 37"/>
                <a:gd name="T9" fmla="*/ 11 h 21"/>
                <a:gd name="T10" fmla="*/ 18 w 37"/>
                <a:gd name="T11" fmla="*/ 0 h 21"/>
                <a:gd name="T12" fmla="*/ 21 w 37"/>
                <a:gd name="T13" fmla="*/ 0 h 21"/>
                <a:gd name="T14" fmla="*/ 36 w 37"/>
                <a:gd name="T15" fmla="*/ 9 h 21"/>
                <a:gd name="T16" fmla="*/ 36 w 37"/>
                <a:gd name="T17" fmla="*/ 1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21">
                  <a:moveTo>
                    <a:pt x="36" y="11"/>
                  </a:moveTo>
                  <a:cubicBezTo>
                    <a:pt x="19" y="21"/>
                    <a:pt x="19" y="21"/>
                    <a:pt x="19" y="21"/>
                  </a:cubicBezTo>
                  <a:cubicBezTo>
                    <a:pt x="18" y="21"/>
                    <a:pt x="16" y="21"/>
                    <a:pt x="16" y="21"/>
                  </a:cubicBezTo>
                  <a:cubicBezTo>
                    <a:pt x="1" y="12"/>
                    <a:pt x="1" y="12"/>
                    <a:pt x="1" y="12"/>
                  </a:cubicBezTo>
                  <a:cubicBezTo>
                    <a:pt x="0" y="12"/>
                    <a:pt x="0" y="11"/>
                    <a:pt x="1" y="11"/>
                  </a:cubicBezTo>
                  <a:cubicBezTo>
                    <a:pt x="18" y="0"/>
                    <a:pt x="18" y="0"/>
                    <a:pt x="18" y="0"/>
                  </a:cubicBezTo>
                  <a:cubicBezTo>
                    <a:pt x="19" y="0"/>
                    <a:pt x="20" y="0"/>
                    <a:pt x="21" y="0"/>
                  </a:cubicBezTo>
                  <a:cubicBezTo>
                    <a:pt x="36" y="9"/>
                    <a:pt x="36" y="9"/>
                    <a:pt x="36" y="9"/>
                  </a:cubicBezTo>
                  <a:cubicBezTo>
                    <a:pt x="37" y="9"/>
                    <a:pt x="37" y="10"/>
                    <a:pt x="36" y="11"/>
                  </a:cubicBezTo>
                  <a:close/>
                </a:path>
              </a:pathLst>
            </a:custGeom>
            <a:solidFill>
              <a:srgbClr val="F9FAF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8" name="Freeform 127">
              <a:extLst>
                <a:ext uri="{FF2B5EF4-FFF2-40B4-BE49-F238E27FC236}">
                  <a16:creationId xmlns:a16="http://schemas.microsoft.com/office/drawing/2014/main" id="{D4F2BED2-B4D5-2949-89CB-A75A02E8D9E7}"/>
                </a:ext>
              </a:extLst>
            </p:cNvPr>
            <p:cNvSpPr>
              <a:spLocks/>
            </p:cNvSpPr>
            <p:nvPr/>
          </p:nvSpPr>
          <p:spPr bwMode="auto">
            <a:xfrm>
              <a:off x="18092174" y="5908623"/>
              <a:ext cx="65088" cy="46038"/>
            </a:xfrm>
            <a:custGeom>
              <a:avLst/>
              <a:gdLst>
                <a:gd name="T0" fmla="*/ 18 w 24"/>
                <a:gd name="T1" fmla="*/ 15 h 17"/>
                <a:gd name="T2" fmla="*/ 12 w 24"/>
                <a:gd name="T3" fmla="*/ 14 h 17"/>
                <a:gd name="T4" fmla="*/ 7 w 24"/>
                <a:gd name="T5" fmla="*/ 11 h 17"/>
                <a:gd name="T6" fmla="*/ 7 w 24"/>
                <a:gd name="T7" fmla="*/ 4 h 17"/>
                <a:gd name="T8" fmla="*/ 20 w 24"/>
                <a:gd name="T9" fmla="*/ 4 h 17"/>
                <a:gd name="T10" fmla="*/ 22 w 24"/>
                <a:gd name="T11" fmla="*/ 5 h 17"/>
                <a:gd name="T12" fmla="*/ 24 w 24"/>
                <a:gd name="T13" fmla="*/ 4 h 17"/>
                <a:gd name="T14" fmla="*/ 22 w 24"/>
                <a:gd name="T15" fmla="*/ 2 h 17"/>
                <a:gd name="T16" fmla="*/ 5 w 24"/>
                <a:gd name="T17" fmla="*/ 2 h 17"/>
                <a:gd name="T18" fmla="*/ 5 w 24"/>
                <a:gd name="T19" fmla="*/ 12 h 17"/>
                <a:gd name="T20" fmla="*/ 10 w 24"/>
                <a:gd name="T21" fmla="*/ 15 h 17"/>
                <a:gd name="T22" fmla="*/ 21 w 24"/>
                <a:gd name="T23" fmla="*/ 17 h 17"/>
                <a:gd name="T24" fmla="*/ 18 w 24"/>
                <a:gd name="T25" fmla="*/ 15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 h="17">
                  <a:moveTo>
                    <a:pt x="18" y="15"/>
                  </a:moveTo>
                  <a:cubicBezTo>
                    <a:pt x="16" y="15"/>
                    <a:pt x="14" y="15"/>
                    <a:pt x="12" y="14"/>
                  </a:cubicBezTo>
                  <a:cubicBezTo>
                    <a:pt x="7" y="11"/>
                    <a:pt x="7" y="11"/>
                    <a:pt x="7" y="11"/>
                  </a:cubicBezTo>
                  <a:cubicBezTo>
                    <a:pt x="4" y="9"/>
                    <a:pt x="4" y="6"/>
                    <a:pt x="7" y="4"/>
                  </a:cubicBezTo>
                  <a:cubicBezTo>
                    <a:pt x="11" y="2"/>
                    <a:pt x="16" y="2"/>
                    <a:pt x="20" y="4"/>
                  </a:cubicBezTo>
                  <a:cubicBezTo>
                    <a:pt x="22" y="5"/>
                    <a:pt x="22" y="5"/>
                    <a:pt x="22" y="5"/>
                  </a:cubicBezTo>
                  <a:cubicBezTo>
                    <a:pt x="24" y="4"/>
                    <a:pt x="24" y="4"/>
                    <a:pt x="24" y="4"/>
                  </a:cubicBezTo>
                  <a:cubicBezTo>
                    <a:pt x="22" y="2"/>
                    <a:pt x="22" y="2"/>
                    <a:pt x="22" y="2"/>
                  </a:cubicBezTo>
                  <a:cubicBezTo>
                    <a:pt x="17" y="0"/>
                    <a:pt x="10" y="0"/>
                    <a:pt x="5" y="2"/>
                  </a:cubicBezTo>
                  <a:cubicBezTo>
                    <a:pt x="0" y="5"/>
                    <a:pt x="0" y="9"/>
                    <a:pt x="5" y="12"/>
                  </a:cubicBezTo>
                  <a:cubicBezTo>
                    <a:pt x="10" y="15"/>
                    <a:pt x="10" y="15"/>
                    <a:pt x="10" y="15"/>
                  </a:cubicBezTo>
                  <a:cubicBezTo>
                    <a:pt x="13" y="17"/>
                    <a:pt x="17" y="17"/>
                    <a:pt x="21" y="17"/>
                  </a:cubicBezTo>
                  <a:lnTo>
                    <a:pt x="18" y="15"/>
                  </a:lnTo>
                  <a:close/>
                </a:path>
              </a:pathLst>
            </a:custGeom>
            <a:solidFill>
              <a:srgbClr val="F9FAF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9" name="Freeform 128">
              <a:extLst>
                <a:ext uri="{FF2B5EF4-FFF2-40B4-BE49-F238E27FC236}">
                  <a16:creationId xmlns:a16="http://schemas.microsoft.com/office/drawing/2014/main" id="{27A6F921-0BE5-DE45-B26C-7E8CA2BE7442}"/>
                </a:ext>
              </a:extLst>
            </p:cNvPr>
            <p:cNvSpPr>
              <a:spLocks/>
            </p:cNvSpPr>
            <p:nvPr/>
          </p:nvSpPr>
          <p:spPr bwMode="auto">
            <a:xfrm>
              <a:off x="18157262" y="6234060"/>
              <a:ext cx="44450" cy="30163"/>
            </a:xfrm>
            <a:custGeom>
              <a:avLst/>
              <a:gdLst>
                <a:gd name="T0" fmla="*/ 13 w 16"/>
                <a:gd name="T1" fmla="*/ 4 h 11"/>
                <a:gd name="T2" fmla="*/ 11 w 16"/>
                <a:gd name="T3" fmla="*/ 4 h 11"/>
                <a:gd name="T4" fmla="*/ 8 w 16"/>
                <a:gd name="T5" fmla="*/ 5 h 11"/>
                <a:gd name="T6" fmla="*/ 5 w 16"/>
                <a:gd name="T7" fmla="*/ 5 h 11"/>
                <a:gd name="T8" fmla="*/ 4 w 16"/>
                <a:gd name="T9" fmla="*/ 6 h 11"/>
                <a:gd name="T10" fmla="*/ 2 w 16"/>
                <a:gd name="T11" fmla="*/ 5 h 11"/>
                <a:gd name="T12" fmla="*/ 1 w 16"/>
                <a:gd name="T13" fmla="*/ 4 h 11"/>
                <a:gd name="T14" fmla="*/ 3 w 16"/>
                <a:gd name="T15" fmla="*/ 2 h 11"/>
                <a:gd name="T16" fmla="*/ 6 w 16"/>
                <a:gd name="T17" fmla="*/ 1 h 11"/>
                <a:gd name="T18" fmla="*/ 6 w 16"/>
                <a:gd name="T19" fmla="*/ 0 h 11"/>
                <a:gd name="T20" fmla="*/ 2 w 16"/>
                <a:gd name="T21" fmla="*/ 1 h 11"/>
                <a:gd name="T22" fmla="*/ 0 w 16"/>
                <a:gd name="T23" fmla="*/ 4 h 11"/>
                <a:gd name="T24" fmla="*/ 1 w 16"/>
                <a:gd name="T25" fmla="*/ 6 h 11"/>
                <a:gd name="T26" fmla="*/ 4 w 16"/>
                <a:gd name="T27" fmla="*/ 6 h 11"/>
                <a:gd name="T28" fmla="*/ 8 w 16"/>
                <a:gd name="T29" fmla="*/ 6 h 11"/>
                <a:gd name="T30" fmla="*/ 11 w 16"/>
                <a:gd name="T31" fmla="*/ 5 h 11"/>
                <a:gd name="T32" fmla="*/ 13 w 16"/>
                <a:gd name="T33" fmla="*/ 5 h 11"/>
                <a:gd name="T34" fmla="*/ 14 w 16"/>
                <a:gd name="T35" fmla="*/ 5 h 11"/>
                <a:gd name="T36" fmla="*/ 15 w 16"/>
                <a:gd name="T37" fmla="*/ 7 h 11"/>
                <a:gd name="T38" fmla="*/ 13 w 16"/>
                <a:gd name="T39" fmla="*/ 9 h 11"/>
                <a:gd name="T40" fmla="*/ 9 w 16"/>
                <a:gd name="T41" fmla="*/ 10 h 11"/>
                <a:gd name="T42" fmla="*/ 10 w 16"/>
                <a:gd name="T43" fmla="*/ 11 h 11"/>
                <a:gd name="T44" fmla="*/ 14 w 16"/>
                <a:gd name="T45" fmla="*/ 9 h 11"/>
                <a:gd name="T46" fmla="*/ 16 w 16"/>
                <a:gd name="T47" fmla="*/ 7 h 11"/>
                <a:gd name="T48" fmla="*/ 15 w 16"/>
                <a:gd name="T49" fmla="*/ 5 h 11"/>
                <a:gd name="T50" fmla="*/ 13 w 16"/>
                <a:gd name="T51" fmla="*/ 4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11">
                  <a:moveTo>
                    <a:pt x="13" y="4"/>
                  </a:moveTo>
                  <a:cubicBezTo>
                    <a:pt x="13" y="4"/>
                    <a:pt x="12" y="4"/>
                    <a:pt x="11" y="4"/>
                  </a:cubicBezTo>
                  <a:cubicBezTo>
                    <a:pt x="10" y="4"/>
                    <a:pt x="9" y="4"/>
                    <a:pt x="8" y="5"/>
                  </a:cubicBezTo>
                  <a:cubicBezTo>
                    <a:pt x="7" y="5"/>
                    <a:pt x="6" y="5"/>
                    <a:pt x="5" y="5"/>
                  </a:cubicBezTo>
                  <a:cubicBezTo>
                    <a:pt x="4" y="6"/>
                    <a:pt x="4" y="6"/>
                    <a:pt x="4" y="6"/>
                  </a:cubicBezTo>
                  <a:cubicBezTo>
                    <a:pt x="3" y="5"/>
                    <a:pt x="3" y="5"/>
                    <a:pt x="2" y="5"/>
                  </a:cubicBezTo>
                  <a:cubicBezTo>
                    <a:pt x="1" y="5"/>
                    <a:pt x="1" y="4"/>
                    <a:pt x="1" y="4"/>
                  </a:cubicBezTo>
                  <a:cubicBezTo>
                    <a:pt x="1" y="3"/>
                    <a:pt x="2" y="2"/>
                    <a:pt x="3" y="2"/>
                  </a:cubicBezTo>
                  <a:cubicBezTo>
                    <a:pt x="4" y="1"/>
                    <a:pt x="5" y="1"/>
                    <a:pt x="6" y="1"/>
                  </a:cubicBezTo>
                  <a:cubicBezTo>
                    <a:pt x="6" y="0"/>
                    <a:pt x="6" y="0"/>
                    <a:pt x="6" y="0"/>
                  </a:cubicBezTo>
                  <a:cubicBezTo>
                    <a:pt x="4" y="0"/>
                    <a:pt x="3" y="1"/>
                    <a:pt x="2" y="1"/>
                  </a:cubicBezTo>
                  <a:cubicBezTo>
                    <a:pt x="1" y="2"/>
                    <a:pt x="0" y="3"/>
                    <a:pt x="0" y="4"/>
                  </a:cubicBezTo>
                  <a:cubicBezTo>
                    <a:pt x="0" y="4"/>
                    <a:pt x="0" y="5"/>
                    <a:pt x="1" y="6"/>
                  </a:cubicBezTo>
                  <a:cubicBezTo>
                    <a:pt x="2" y="6"/>
                    <a:pt x="3" y="6"/>
                    <a:pt x="4" y="6"/>
                  </a:cubicBezTo>
                  <a:cubicBezTo>
                    <a:pt x="5" y="6"/>
                    <a:pt x="6" y="6"/>
                    <a:pt x="8" y="6"/>
                  </a:cubicBezTo>
                  <a:cubicBezTo>
                    <a:pt x="9" y="5"/>
                    <a:pt x="10" y="5"/>
                    <a:pt x="11" y="5"/>
                  </a:cubicBezTo>
                  <a:cubicBezTo>
                    <a:pt x="11" y="5"/>
                    <a:pt x="12" y="5"/>
                    <a:pt x="13" y="5"/>
                  </a:cubicBezTo>
                  <a:cubicBezTo>
                    <a:pt x="13" y="5"/>
                    <a:pt x="14" y="5"/>
                    <a:pt x="14" y="5"/>
                  </a:cubicBezTo>
                  <a:cubicBezTo>
                    <a:pt x="15" y="6"/>
                    <a:pt x="15" y="6"/>
                    <a:pt x="15" y="7"/>
                  </a:cubicBezTo>
                  <a:cubicBezTo>
                    <a:pt x="15" y="8"/>
                    <a:pt x="14" y="8"/>
                    <a:pt x="13" y="9"/>
                  </a:cubicBezTo>
                  <a:cubicBezTo>
                    <a:pt x="12" y="10"/>
                    <a:pt x="11" y="10"/>
                    <a:pt x="9" y="10"/>
                  </a:cubicBezTo>
                  <a:cubicBezTo>
                    <a:pt x="10" y="11"/>
                    <a:pt x="10" y="11"/>
                    <a:pt x="10" y="11"/>
                  </a:cubicBezTo>
                  <a:cubicBezTo>
                    <a:pt x="11" y="11"/>
                    <a:pt x="13" y="10"/>
                    <a:pt x="14" y="9"/>
                  </a:cubicBezTo>
                  <a:cubicBezTo>
                    <a:pt x="15" y="8"/>
                    <a:pt x="16" y="8"/>
                    <a:pt x="16" y="7"/>
                  </a:cubicBezTo>
                  <a:cubicBezTo>
                    <a:pt x="16" y="6"/>
                    <a:pt x="16" y="5"/>
                    <a:pt x="15" y="5"/>
                  </a:cubicBezTo>
                  <a:cubicBezTo>
                    <a:pt x="14" y="4"/>
                    <a:pt x="14" y="4"/>
                    <a:pt x="13" y="4"/>
                  </a:cubicBezTo>
                  <a:close/>
                </a:path>
              </a:pathLst>
            </a:custGeom>
            <a:solidFill>
              <a:srgbClr val="F9FAF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0" name="Freeform 129">
              <a:extLst>
                <a:ext uri="{FF2B5EF4-FFF2-40B4-BE49-F238E27FC236}">
                  <a16:creationId xmlns:a16="http://schemas.microsoft.com/office/drawing/2014/main" id="{9941421B-28C1-BE49-AB0B-5CAC5C899D92}"/>
                </a:ext>
              </a:extLst>
            </p:cNvPr>
            <p:cNvSpPr>
              <a:spLocks/>
            </p:cNvSpPr>
            <p:nvPr/>
          </p:nvSpPr>
          <p:spPr bwMode="auto">
            <a:xfrm>
              <a:off x="18187424" y="6222948"/>
              <a:ext cx="47625" cy="25400"/>
            </a:xfrm>
            <a:custGeom>
              <a:avLst/>
              <a:gdLst>
                <a:gd name="T0" fmla="*/ 0 w 17"/>
                <a:gd name="T1" fmla="*/ 4 h 9"/>
                <a:gd name="T2" fmla="*/ 6 w 17"/>
                <a:gd name="T3" fmla="*/ 7 h 9"/>
                <a:gd name="T4" fmla="*/ 13 w 17"/>
                <a:gd name="T5" fmla="*/ 8 h 9"/>
                <a:gd name="T6" fmla="*/ 14 w 17"/>
                <a:gd name="T7" fmla="*/ 5 h 9"/>
                <a:gd name="T8" fmla="*/ 15 w 17"/>
                <a:gd name="T9" fmla="*/ 5 h 9"/>
                <a:gd name="T10" fmla="*/ 16 w 17"/>
                <a:gd name="T11" fmla="*/ 6 h 9"/>
                <a:gd name="T12" fmla="*/ 17 w 17"/>
                <a:gd name="T13" fmla="*/ 5 h 9"/>
                <a:gd name="T14" fmla="*/ 7 w 17"/>
                <a:gd name="T15" fmla="*/ 0 h 9"/>
                <a:gd name="T16" fmla="*/ 7 w 17"/>
                <a:gd name="T17" fmla="*/ 0 h 9"/>
                <a:gd name="T18" fmla="*/ 12 w 17"/>
                <a:gd name="T19" fmla="*/ 3 h 9"/>
                <a:gd name="T20" fmla="*/ 14 w 17"/>
                <a:gd name="T21" fmla="*/ 5 h 9"/>
                <a:gd name="T22" fmla="*/ 12 w 17"/>
                <a:gd name="T23" fmla="*/ 7 h 9"/>
                <a:gd name="T24" fmla="*/ 10 w 17"/>
                <a:gd name="T25" fmla="*/ 8 h 9"/>
                <a:gd name="T26" fmla="*/ 7 w 17"/>
                <a:gd name="T27" fmla="*/ 7 h 9"/>
                <a:gd name="T28" fmla="*/ 1 w 17"/>
                <a:gd name="T29" fmla="*/ 4 h 9"/>
                <a:gd name="T30" fmla="*/ 0 w 17"/>
                <a:gd name="T31" fmla="*/ 4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 h="9">
                  <a:moveTo>
                    <a:pt x="0" y="4"/>
                  </a:moveTo>
                  <a:cubicBezTo>
                    <a:pt x="6" y="7"/>
                    <a:pt x="6" y="7"/>
                    <a:pt x="6" y="7"/>
                  </a:cubicBezTo>
                  <a:cubicBezTo>
                    <a:pt x="8" y="9"/>
                    <a:pt x="11" y="9"/>
                    <a:pt x="13" y="8"/>
                  </a:cubicBezTo>
                  <a:cubicBezTo>
                    <a:pt x="14" y="7"/>
                    <a:pt x="15" y="6"/>
                    <a:pt x="14" y="5"/>
                  </a:cubicBezTo>
                  <a:cubicBezTo>
                    <a:pt x="15" y="5"/>
                    <a:pt x="15" y="5"/>
                    <a:pt x="15" y="5"/>
                  </a:cubicBezTo>
                  <a:cubicBezTo>
                    <a:pt x="16" y="6"/>
                    <a:pt x="16" y="6"/>
                    <a:pt x="16" y="6"/>
                  </a:cubicBezTo>
                  <a:cubicBezTo>
                    <a:pt x="17" y="5"/>
                    <a:pt x="17" y="5"/>
                    <a:pt x="17" y="5"/>
                  </a:cubicBezTo>
                  <a:cubicBezTo>
                    <a:pt x="7" y="0"/>
                    <a:pt x="7" y="0"/>
                    <a:pt x="7" y="0"/>
                  </a:cubicBezTo>
                  <a:cubicBezTo>
                    <a:pt x="7" y="0"/>
                    <a:pt x="7" y="0"/>
                    <a:pt x="7" y="0"/>
                  </a:cubicBezTo>
                  <a:cubicBezTo>
                    <a:pt x="12" y="3"/>
                    <a:pt x="12" y="3"/>
                    <a:pt x="12" y="3"/>
                  </a:cubicBezTo>
                  <a:cubicBezTo>
                    <a:pt x="13" y="4"/>
                    <a:pt x="14" y="5"/>
                    <a:pt x="14" y="5"/>
                  </a:cubicBezTo>
                  <a:cubicBezTo>
                    <a:pt x="14" y="6"/>
                    <a:pt x="13" y="6"/>
                    <a:pt x="12" y="7"/>
                  </a:cubicBezTo>
                  <a:cubicBezTo>
                    <a:pt x="11" y="8"/>
                    <a:pt x="10" y="8"/>
                    <a:pt x="10" y="8"/>
                  </a:cubicBezTo>
                  <a:cubicBezTo>
                    <a:pt x="9" y="8"/>
                    <a:pt x="8" y="7"/>
                    <a:pt x="7" y="7"/>
                  </a:cubicBezTo>
                  <a:cubicBezTo>
                    <a:pt x="1" y="4"/>
                    <a:pt x="1" y="4"/>
                    <a:pt x="1" y="4"/>
                  </a:cubicBezTo>
                  <a:cubicBezTo>
                    <a:pt x="0" y="4"/>
                    <a:pt x="0" y="4"/>
                    <a:pt x="0" y="4"/>
                  </a:cubicBezTo>
                  <a:close/>
                </a:path>
              </a:pathLst>
            </a:custGeom>
            <a:solidFill>
              <a:srgbClr val="F9FAF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1" name="Freeform 130">
              <a:extLst>
                <a:ext uri="{FF2B5EF4-FFF2-40B4-BE49-F238E27FC236}">
                  <a16:creationId xmlns:a16="http://schemas.microsoft.com/office/drawing/2014/main" id="{471E3276-BC16-CC4F-9D5C-3F34F6FA1A5D}"/>
                </a:ext>
              </a:extLst>
            </p:cNvPr>
            <p:cNvSpPr>
              <a:spLocks/>
            </p:cNvSpPr>
            <p:nvPr/>
          </p:nvSpPr>
          <p:spPr bwMode="auto">
            <a:xfrm>
              <a:off x="18219174" y="6207073"/>
              <a:ext cx="42863" cy="23813"/>
            </a:xfrm>
            <a:custGeom>
              <a:avLst/>
              <a:gdLst>
                <a:gd name="T0" fmla="*/ 16 w 16"/>
                <a:gd name="T1" fmla="*/ 5 h 9"/>
                <a:gd name="T2" fmla="*/ 10 w 16"/>
                <a:gd name="T3" fmla="*/ 2 h 9"/>
                <a:gd name="T4" fmla="*/ 3 w 16"/>
                <a:gd name="T5" fmla="*/ 2 h 9"/>
                <a:gd name="T6" fmla="*/ 2 w 16"/>
                <a:gd name="T7" fmla="*/ 4 h 9"/>
                <a:gd name="T8" fmla="*/ 2 w 16"/>
                <a:gd name="T9" fmla="*/ 4 h 9"/>
                <a:gd name="T10" fmla="*/ 0 w 16"/>
                <a:gd name="T11" fmla="*/ 4 h 9"/>
                <a:gd name="T12" fmla="*/ 0 w 16"/>
                <a:gd name="T13" fmla="*/ 4 h 9"/>
                <a:gd name="T14" fmla="*/ 9 w 16"/>
                <a:gd name="T15" fmla="*/ 9 h 9"/>
                <a:gd name="T16" fmla="*/ 10 w 16"/>
                <a:gd name="T17" fmla="*/ 9 h 9"/>
                <a:gd name="T18" fmla="*/ 5 w 16"/>
                <a:gd name="T19" fmla="*/ 6 h 9"/>
                <a:gd name="T20" fmla="*/ 3 w 16"/>
                <a:gd name="T21" fmla="*/ 4 h 9"/>
                <a:gd name="T22" fmla="*/ 4 w 16"/>
                <a:gd name="T23" fmla="*/ 2 h 9"/>
                <a:gd name="T24" fmla="*/ 7 w 16"/>
                <a:gd name="T25" fmla="*/ 1 h 9"/>
                <a:gd name="T26" fmla="*/ 9 w 16"/>
                <a:gd name="T27" fmla="*/ 2 h 9"/>
                <a:gd name="T28" fmla="*/ 15 w 16"/>
                <a:gd name="T29" fmla="*/ 6 h 9"/>
                <a:gd name="T30" fmla="*/ 16 w 16"/>
                <a:gd name="T31"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 h="9">
                  <a:moveTo>
                    <a:pt x="16" y="5"/>
                  </a:moveTo>
                  <a:cubicBezTo>
                    <a:pt x="10" y="2"/>
                    <a:pt x="10" y="2"/>
                    <a:pt x="10" y="2"/>
                  </a:cubicBezTo>
                  <a:cubicBezTo>
                    <a:pt x="8" y="0"/>
                    <a:pt x="6" y="0"/>
                    <a:pt x="3" y="2"/>
                  </a:cubicBezTo>
                  <a:cubicBezTo>
                    <a:pt x="2" y="2"/>
                    <a:pt x="1" y="3"/>
                    <a:pt x="2" y="4"/>
                  </a:cubicBezTo>
                  <a:cubicBezTo>
                    <a:pt x="2" y="4"/>
                    <a:pt x="2" y="4"/>
                    <a:pt x="2" y="4"/>
                  </a:cubicBezTo>
                  <a:cubicBezTo>
                    <a:pt x="0" y="4"/>
                    <a:pt x="0" y="4"/>
                    <a:pt x="0" y="4"/>
                  </a:cubicBezTo>
                  <a:cubicBezTo>
                    <a:pt x="0" y="4"/>
                    <a:pt x="0" y="4"/>
                    <a:pt x="0" y="4"/>
                  </a:cubicBezTo>
                  <a:cubicBezTo>
                    <a:pt x="9" y="9"/>
                    <a:pt x="9" y="9"/>
                    <a:pt x="9" y="9"/>
                  </a:cubicBezTo>
                  <a:cubicBezTo>
                    <a:pt x="10" y="9"/>
                    <a:pt x="10" y="9"/>
                    <a:pt x="10" y="9"/>
                  </a:cubicBezTo>
                  <a:cubicBezTo>
                    <a:pt x="5" y="6"/>
                    <a:pt x="5" y="6"/>
                    <a:pt x="5" y="6"/>
                  </a:cubicBezTo>
                  <a:cubicBezTo>
                    <a:pt x="3" y="5"/>
                    <a:pt x="3" y="5"/>
                    <a:pt x="3" y="4"/>
                  </a:cubicBezTo>
                  <a:cubicBezTo>
                    <a:pt x="3" y="3"/>
                    <a:pt x="3" y="3"/>
                    <a:pt x="4" y="2"/>
                  </a:cubicBezTo>
                  <a:cubicBezTo>
                    <a:pt x="5" y="2"/>
                    <a:pt x="6" y="1"/>
                    <a:pt x="7" y="1"/>
                  </a:cubicBezTo>
                  <a:cubicBezTo>
                    <a:pt x="7" y="1"/>
                    <a:pt x="8" y="2"/>
                    <a:pt x="9" y="2"/>
                  </a:cubicBezTo>
                  <a:cubicBezTo>
                    <a:pt x="15" y="6"/>
                    <a:pt x="15" y="6"/>
                    <a:pt x="15" y="6"/>
                  </a:cubicBezTo>
                  <a:cubicBezTo>
                    <a:pt x="16" y="5"/>
                    <a:pt x="16" y="5"/>
                    <a:pt x="16" y="5"/>
                  </a:cubicBezTo>
                  <a:close/>
                </a:path>
              </a:pathLst>
            </a:custGeom>
            <a:solidFill>
              <a:srgbClr val="F9FAF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2" name="Freeform 131">
              <a:extLst>
                <a:ext uri="{FF2B5EF4-FFF2-40B4-BE49-F238E27FC236}">
                  <a16:creationId xmlns:a16="http://schemas.microsoft.com/office/drawing/2014/main" id="{22473B3F-197A-0F44-8331-3B7CD78923A3}"/>
                </a:ext>
              </a:extLst>
            </p:cNvPr>
            <p:cNvSpPr>
              <a:spLocks noEditPoints="1"/>
            </p:cNvSpPr>
            <p:nvPr/>
          </p:nvSpPr>
          <p:spPr bwMode="auto">
            <a:xfrm>
              <a:off x="18249337" y="6184848"/>
              <a:ext cx="41275" cy="30163"/>
            </a:xfrm>
            <a:custGeom>
              <a:avLst/>
              <a:gdLst>
                <a:gd name="T0" fmla="*/ 0 w 15"/>
                <a:gd name="T1" fmla="*/ 7 h 11"/>
                <a:gd name="T2" fmla="*/ 3 w 15"/>
                <a:gd name="T3" fmla="*/ 9 h 11"/>
                <a:gd name="T4" fmla="*/ 7 w 15"/>
                <a:gd name="T5" fmla="*/ 11 h 11"/>
                <a:gd name="T6" fmla="*/ 12 w 15"/>
                <a:gd name="T7" fmla="*/ 10 h 11"/>
                <a:gd name="T8" fmla="*/ 13 w 15"/>
                <a:gd name="T9" fmla="*/ 7 h 11"/>
                <a:gd name="T10" fmla="*/ 13 w 15"/>
                <a:gd name="T11" fmla="*/ 7 h 11"/>
                <a:gd name="T12" fmla="*/ 15 w 15"/>
                <a:gd name="T13" fmla="*/ 8 h 11"/>
                <a:gd name="T14" fmla="*/ 15 w 15"/>
                <a:gd name="T15" fmla="*/ 7 h 11"/>
                <a:gd name="T16" fmla="*/ 2 w 15"/>
                <a:gd name="T17" fmla="*/ 0 h 11"/>
                <a:gd name="T18" fmla="*/ 1 w 15"/>
                <a:gd name="T19" fmla="*/ 0 h 11"/>
                <a:gd name="T20" fmla="*/ 5 w 15"/>
                <a:gd name="T21" fmla="*/ 2 h 11"/>
                <a:gd name="T22" fmla="*/ 7 w 15"/>
                <a:gd name="T23" fmla="*/ 3 h 11"/>
                <a:gd name="T24" fmla="*/ 7 w 15"/>
                <a:gd name="T25" fmla="*/ 3 h 11"/>
                <a:gd name="T26" fmla="*/ 4 w 15"/>
                <a:gd name="T27" fmla="*/ 3 h 11"/>
                <a:gd name="T28" fmla="*/ 2 w 15"/>
                <a:gd name="T29" fmla="*/ 4 h 11"/>
                <a:gd name="T30" fmla="*/ 0 w 15"/>
                <a:gd name="T31" fmla="*/ 7 h 11"/>
                <a:gd name="T32" fmla="*/ 6 w 15"/>
                <a:gd name="T33" fmla="*/ 4 h 11"/>
                <a:gd name="T34" fmla="*/ 10 w 15"/>
                <a:gd name="T35" fmla="*/ 5 h 11"/>
                <a:gd name="T36" fmla="*/ 10 w 15"/>
                <a:gd name="T37" fmla="*/ 5 h 11"/>
                <a:gd name="T38" fmla="*/ 12 w 15"/>
                <a:gd name="T39" fmla="*/ 7 h 11"/>
                <a:gd name="T40" fmla="*/ 11 w 15"/>
                <a:gd name="T41" fmla="*/ 9 h 11"/>
                <a:gd name="T42" fmla="*/ 4 w 15"/>
                <a:gd name="T43" fmla="*/ 9 h 11"/>
                <a:gd name="T44" fmla="*/ 2 w 15"/>
                <a:gd name="T45" fmla="*/ 6 h 11"/>
                <a:gd name="T46" fmla="*/ 3 w 15"/>
                <a:gd name="T47" fmla="*/ 5 h 11"/>
                <a:gd name="T48" fmla="*/ 6 w 15"/>
                <a:gd name="T49" fmla="*/ 4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 h="11">
                  <a:moveTo>
                    <a:pt x="0" y="7"/>
                  </a:moveTo>
                  <a:cubicBezTo>
                    <a:pt x="0" y="7"/>
                    <a:pt x="1" y="8"/>
                    <a:pt x="3" y="9"/>
                  </a:cubicBezTo>
                  <a:cubicBezTo>
                    <a:pt x="4" y="10"/>
                    <a:pt x="6" y="11"/>
                    <a:pt x="7" y="11"/>
                  </a:cubicBezTo>
                  <a:cubicBezTo>
                    <a:pt x="9" y="11"/>
                    <a:pt x="10" y="10"/>
                    <a:pt x="12" y="10"/>
                  </a:cubicBezTo>
                  <a:cubicBezTo>
                    <a:pt x="13" y="9"/>
                    <a:pt x="13" y="8"/>
                    <a:pt x="13" y="7"/>
                  </a:cubicBezTo>
                  <a:cubicBezTo>
                    <a:pt x="13" y="7"/>
                    <a:pt x="13" y="7"/>
                    <a:pt x="13" y="7"/>
                  </a:cubicBezTo>
                  <a:cubicBezTo>
                    <a:pt x="15" y="8"/>
                    <a:pt x="15" y="8"/>
                    <a:pt x="15" y="8"/>
                  </a:cubicBezTo>
                  <a:cubicBezTo>
                    <a:pt x="15" y="7"/>
                    <a:pt x="15" y="7"/>
                    <a:pt x="15" y="7"/>
                  </a:cubicBezTo>
                  <a:cubicBezTo>
                    <a:pt x="2" y="0"/>
                    <a:pt x="2" y="0"/>
                    <a:pt x="2" y="0"/>
                  </a:cubicBezTo>
                  <a:cubicBezTo>
                    <a:pt x="1" y="0"/>
                    <a:pt x="1" y="0"/>
                    <a:pt x="1" y="0"/>
                  </a:cubicBezTo>
                  <a:cubicBezTo>
                    <a:pt x="5" y="2"/>
                    <a:pt x="5" y="2"/>
                    <a:pt x="5" y="2"/>
                  </a:cubicBezTo>
                  <a:cubicBezTo>
                    <a:pt x="5" y="2"/>
                    <a:pt x="6" y="3"/>
                    <a:pt x="7" y="3"/>
                  </a:cubicBezTo>
                  <a:cubicBezTo>
                    <a:pt x="7" y="3"/>
                    <a:pt x="7" y="3"/>
                    <a:pt x="7" y="3"/>
                  </a:cubicBezTo>
                  <a:cubicBezTo>
                    <a:pt x="6" y="3"/>
                    <a:pt x="5" y="3"/>
                    <a:pt x="4" y="3"/>
                  </a:cubicBezTo>
                  <a:cubicBezTo>
                    <a:pt x="3" y="3"/>
                    <a:pt x="3" y="4"/>
                    <a:pt x="2" y="4"/>
                  </a:cubicBezTo>
                  <a:cubicBezTo>
                    <a:pt x="1" y="5"/>
                    <a:pt x="0" y="6"/>
                    <a:pt x="0" y="7"/>
                  </a:cubicBezTo>
                  <a:close/>
                  <a:moveTo>
                    <a:pt x="6" y="4"/>
                  </a:moveTo>
                  <a:cubicBezTo>
                    <a:pt x="7" y="4"/>
                    <a:pt x="8" y="4"/>
                    <a:pt x="10" y="5"/>
                  </a:cubicBezTo>
                  <a:cubicBezTo>
                    <a:pt x="10" y="5"/>
                    <a:pt x="10" y="5"/>
                    <a:pt x="10" y="5"/>
                  </a:cubicBezTo>
                  <a:cubicBezTo>
                    <a:pt x="11" y="6"/>
                    <a:pt x="12" y="7"/>
                    <a:pt x="12" y="7"/>
                  </a:cubicBezTo>
                  <a:cubicBezTo>
                    <a:pt x="12" y="8"/>
                    <a:pt x="12" y="9"/>
                    <a:pt x="11" y="9"/>
                  </a:cubicBezTo>
                  <a:cubicBezTo>
                    <a:pt x="9" y="10"/>
                    <a:pt x="6" y="10"/>
                    <a:pt x="4" y="9"/>
                  </a:cubicBezTo>
                  <a:cubicBezTo>
                    <a:pt x="2" y="8"/>
                    <a:pt x="2" y="7"/>
                    <a:pt x="2" y="6"/>
                  </a:cubicBezTo>
                  <a:cubicBezTo>
                    <a:pt x="1" y="6"/>
                    <a:pt x="2" y="5"/>
                    <a:pt x="3" y="5"/>
                  </a:cubicBezTo>
                  <a:cubicBezTo>
                    <a:pt x="4" y="4"/>
                    <a:pt x="5" y="4"/>
                    <a:pt x="6" y="4"/>
                  </a:cubicBezTo>
                  <a:close/>
                </a:path>
              </a:pathLst>
            </a:custGeom>
            <a:solidFill>
              <a:srgbClr val="F9FAF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3" name="Freeform 132">
              <a:extLst>
                <a:ext uri="{FF2B5EF4-FFF2-40B4-BE49-F238E27FC236}">
                  <a16:creationId xmlns:a16="http://schemas.microsoft.com/office/drawing/2014/main" id="{840D035C-7A71-7B42-AC26-88F7DAF7F739}"/>
                </a:ext>
              </a:extLst>
            </p:cNvPr>
            <p:cNvSpPr>
              <a:spLocks noEditPoints="1"/>
            </p:cNvSpPr>
            <p:nvPr/>
          </p:nvSpPr>
          <p:spPr bwMode="auto">
            <a:xfrm>
              <a:off x="18276324" y="6176910"/>
              <a:ext cx="38100" cy="22225"/>
            </a:xfrm>
            <a:custGeom>
              <a:avLst/>
              <a:gdLst>
                <a:gd name="T0" fmla="*/ 14 w 14"/>
                <a:gd name="T1" fmla="*/ 5 h 8"/>
                <a:gd name="T2" fmla="*/ 8 w 14"/>
                <a:gd name="T3" fmla="*/ 1 h 8"/>
                <a:gd name="T4" fmla="*/ 5 w 14"/>
                <a:gd name="T5" fmla="*/ 0 h 8"/>
                <a:gd name="T6" fmla="*/ 2 w 14"/>
                <a:gd name="T7" fmla="*/ 1 h 8"/>
                <a:gd name="T8" fmla="*/ 0 w 14"/>
                <a:gd name="T9" fmla="*/ 3 h 8"/>
                <a:gd name="T10" fmla="*/ 1 w 14"/>
                <a:gd name="T11" fmla="*/ 4 h 8"/>
                <a:gd name="T12" fmla="*/ 3 w 14"/>
                <a:gd name="T13" fmla="*/ 2 h 8"/>
                <a:gd name="T14" fmla="*/ 5 w 14"/>
                <a:gd name="T15" fmla="*/ 1 h 8"/>
                <a:gd name="T16" fmla="*/ 8 w 14"/>
                <a:gd name="T17" fmla="*/ 2 h 8"/>
                <a:gd name="T18" fmla="*/ 8 w 14"/>
                <a:gd name="T19" fmla="*/ 2 h 8"/>
                <a:gd name="T20" fmla="*/ 7 w 14"/>
                <a:gd name="T21" fmla="*/ 3 h 8"/>
                <a:gd name="T22" fmla="*/ 4 w 14"/>
                <a:gd name="T23" fmla="*/ 6 h 8"/>
                <a:gd name="T24" fmla="*/ 5 w 14"/>
                <a:gd name="T25" fmla="*/ 7 h 8"/>
                <a:gd name="T26" fmla="*/ 8 w 14"/>
                <a:gd name="T27" fmla="*/ 8 h 8"/>
                <a:gd name="T28" fmla="*/ 11 w 14"/>
                <a:gd name="T29" fmla="*/ 7 h 8"/>
                <a:gd name="T30" fmla="*/ 12 w 14"/>
                <a:gd name="T31" fmla="*/ 6 h 8"/>
                <a:gd name="T32" fmla="*/ 12 w 14"/>
                <a:gd name="T33" fmla="*/ 5 h 8"/>
                <a:gd name="T34" fmla="*/ 12 w 14"/>
                <a:gd name="T35" fmla="*/ 5 h 8"/>
                <a:gd name="T36" fmla="*/ 14 w 14"/>
                <a:gd name="T37" fmla="*/ 5 h 8"/>
                <a:gd name="T38" fmla="*/ 14 w 14"/>
                <a:gd name="T39" fmla="*/ 5 h 8"/>
                <a:gd name="T40" fmla="*/ 8 w 14"/>
                <a:gd name="T41" fmla="*/ 7 h 8"/>
                <a:gd name="T42" fmla="*/ 6 w 14"/>
                <a:gd name="T43" fmla="*/ 7 h 8"/>
                <a:gd name="T44" fmla="*/ 5 w 14"/>
                <a:gd name="T45" fmla="*/ 6 h 8"/>
                <a:gd name="T46" fmla="*/ 7 w 14"/>
                <a:gd name="T47" fmla="*/ 4 h 8"/>
                <a:gd name="T48" fmla="*/ 9 w 14"/>
                <a:gd name="T49" fmla="*/ 3 h 8"/>
                <a:gd name="T50" fmla="*/ 10 w 14"/>
                <a:gd name="T51" fmla="*/ 3 h 8"/>
                <a:gd name="T52" fmla="*/ 11 w 14"/>
                <a:gd name="T53" fmla="*/ 5 h 8"/>
                <a:gd name="T54" fmla="*/ 10 w 14"/>
                <a:gd name="T55" fmla="*/ 7 h 8"/>
                <a:gd name="T56" fmla="*/ 8 w 14"/>
                <a:gd name="T57" fmla="*/ 7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4" h="8">
                  <a:moveTo>
                    <a:pt x="14" y="5"/>
                  </a:moveTo>
                  <a:cubicBezTo>
                    <a:pt x="8" y="1"/>
                    <a:pt x="8" y="1"/>
                    <a:pt x="8" y="1"/>
                  </a:cubicBezTo>
                  <a:cubicBezTo>
                    <a:pt x="7" y="1"/>
                    <a:pt x="6" y="0"/>
                    <a:pt x="5" y="0"/>
                  </a:cubicBezTo>
                  <a:cubicBezTo>
                    <a:pt x="4" y="0"/>
                    <a:pt x="3" y="1"/>
                    <a:pt x="2" y="1"/>
                  </a:cubicBezTo>
                  <a:cubicBezTo>
                    <a:pt x="1" y="2"/>
                    <a:pt x="0" y="3"/>
                    <a:pt x="0" y="3"/>
                  </a:cubicBezTo>
                  <a:cubicBezTo>
                    <a:pt x="1" y="4"/>
                    <a:pt x="1" y="4"/>
                    <a:pt x="1" y="4"/>
                  </a:cubicBezTo>
                  <a:cubicBezTo>
                    <a:pt x="1" y="3"/>
                    <a:pt x="2" y="2"/>
                    <a:pt x="3" y="2"/>
                  </a:cubicBezTo>
                  <a:cubicBezTo>
                    <a:pt x="4" y="1"/>
                    <a:pt x="4" y="1"/>
                    <a:pt x="5" y="1"/>
                  </a:cubicBezTo>
                  <a:cubicBezTo>
                    <a:pt x="6" y="1"/>
                    <a:pt x="7" y="1"/>
                    <a:pt x="8" y="2"/>
                  </a:cubicBezTo>
                  <a:cubicBezTo>
                    <a:pt x="8" y="2"/>
                    <a:pt x="8" y="2"/>
                    <a:pt x="8" y="2"/>
                  </a:cubicBezTo>
                  <a:cubicBezTo>
                    <a:pt x="7" y="3"/>
                    <a:pt x="7" y="3"/>
                    <a:pt x="7" y="3"/>
                  </a:cubicBezTo>
                  <a:cubicBezTo>
                    <a:pt x="5" y="4"/>
                    <a:pt x="4" y="5"/>
                    <a:pt x="4" y="6"/>
                  </a:cubicBezTo>
                  <a:cubicBezTo>
                    <a:pt x="4" y="6"/>
                    <a:pt x="4" y="7"/>
                    <a:pt x="5" y="7"/>
                  </a:cubicBezTo>
                  <a:cubicBezTo>
                    <a:pt x="6" y="8"/>
                    <a:pt x="7" y="8"/>
                    <a:pt x="8" y="8"/>
                  </a:cubicBezTo>
                  <a:cubicBezTo>
                    <a:pt x="9" y="8"/>
                    <a:pt x="10" y="8"/>
                    <a:pt x="11" y="7"/>
                  </a:cubicBezTo>
                  <a:cubicBezTo>
                    <a:pt x="11" y="7"/>
                    <a:pt x="12" y="7"/>
                    <a:pt x="12" y="6"/>
                  </a:cubicBezTo>
                  <a:cubicBezTo>
                    <a:pt x="12" y="6"/>
                    <a:pt x="12" y="5"/>
                    <a:pt x="12" y="5"/>
                  </a:cubicBezTo>
                  <a:cubicBezTo>
                    <a:pt x="12" y="5"/>
                    <a:pt x="12" y="5"/>
                    <a:pt x="12" y="5"/>
                  </a:cubicBezTo>
                  <a:cubicBezTo>
                    <a:pt x="14" y="5"/>
                    <a:pt x="14" y="5"/>
                    <a:pt x="14" y="5"/>
                  </a:cubicBezTo>
                  <a:cubicBezTo>
                    <a:pt x="14" y="5"/>
                    <a:pt x="14" y="5"/>
                    <a:pt x="14" y="5"/>
                  </a:cubicBezTo>
                  <a:close/>
                  <a:moveTo>
                    <a:pt x="8" y="7"/>
                  </a:moveTo>
                  <a:cubicBezTo>
                    <a:pt x="7" y="7"/>
                    <a:pt x="7" y="7"/>
                    <a:pt x="6" y="7"/>
                  </a:cubicBezTo>
                  <a:cubicBezTo>
                    <a:pt x="5" y="7"/>
                    <a:pt x="5" y="6"/>
                    <a:pt x="5" y="6"/>
                  </a:cubicBezTo>
                  <a:cubicBezTo>
                    <a:pt x="5" y="5"/>
                    <a:pt x="6" y="4"/>
                    <a:pt x="7" y="4"/>
                  </a:cubicBezTo>
                  <a:cubicBezTo>
                    <a:pt x="9" y="3"/>
                    <a:pt x="9" y="3"/>
                    <a:pt x="9" y="3"/>
                  </a:cubicBezTo>
                  <a:cubicBezTo>
                    <a:pt x="10" y="3"/>
                    <a:pt x="10" y="3"/>
                    <a:pt x="10" y="3"/>
                  </a:cubicBezTo>
                  <a:cubicBezTo>
                    <a:pt x="11" y="4"/>
                    <a:pt x="11" y="4"/>
                    <a:pt x="11" y="5"/>
                  </a:cubicBezTo>
                  <a:cubicBezTo>
                    <a:pt x="11" y="6"/>
                    <a:pt x="11" y="6"/>
                    <a:pt x="10" y="7"/>
                  </a:cubicBezTo>
                  <a:cubicBezTo>
                    <a:pt x="9" y="7"/>
                    <a:pt x="9" y="7"/>
                    <a:pt x="8" y="7"/>
                  </a:cubicBezTo>
                  <a:close/>
                </a:path>
              </a:pathLst>
            </a:custGeom>
            <a:solidFill>
              <a:srgbClr val="F9FAF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4" name="Freeform 133">
              <a:extLst>
                <a:ext uri="{FF2B5EF4-FFF2-40B4-BE49-F238E27FC236}">
                  <a16:creationId xmlns:a16="http://schemas.microsoft.com/office/drawing/2014/main" id="{0F830593-A032-AB4D-BA43-B6B96375BBBC}"/>
                </a:ext>
              </a:extLst>
            </p:cNvPr>
            <p:cNvSpPr>
              <a:spLocks/>
            </p:cNvSpPr>
            <p:nvPr/>
          </p:nvSpPr>
          <p:spPr bwMode="auto">
            <a:xfrm>
              <a:off x="18295374" y="6159448"/>
              <a:ext cx="41275" cy="33338"/>
            </a:xfrm>
            <a:custGeom>
              <a:avLst/>
              <a:gdLst>
                <a:gd name="T0" fmla="*/ 12 w 15"/>
                <a:gd name="T1" fmla="*/ 8 h 12"/>
                <a:gd name="T2" fmla="*/ 13 w 15"/>
                <a:gd name="T3" fmla="*/ 9 h 12"/>
                <a:gd name="T4" fmla="*/ 14 w 15"/>
                <a:gd name="T5" fmla="*/ 10 h 12"/>
                <a:gd name="T6" fmla="*/ 14 w 15"/>
                <a:gd name="T7" fmla="*/ 11 h 12"/>
                <a:gd name="T8" fmla="*/ 13 w 15"/>
                <a:gd name="T9" fmla="*/ 11 h 12"/>
                <a:gd name="T10" fmla="*/ 12 w 15"/>
                <a:gd name="T11" fmla="*/ 12 h 12"/>
                <a:gd name="T12" fmla="*/ 13 w 15"/>
                <a:gd name="T13" fmla="*/ 12 h 12"/>
                <a:gd name="T14" fmla="*/ 14 w 15"/>
                <a:gd name="T15" fmla="*/ 12 h 12"/>
                <a:gd name="T16" fmla="*/ 15 w 15"/>
                <a:gd name="T17" fmla="*/ 11 h 12"/>
                <a:gd name="T18" fmla="*/ 15 w 15"/>
                <a:gd name="T19" fmla="*/ 10 h 12"/>
                <a:gd name="T20" fmla="*/ 14 w 15"/>
                <a:gd name="T21" fmla="*/ 9 h 12"/>
                <a:gd name="T22" fmla="*/ 8 w 15"/>
                <a:gd name="T23" fmla="*/ 0 h 12"/>
                <a:gd name="T24" fmla="*/ 7 w 15"/>
                <a:gd name="T25" fmla="*/ 1 h 12"/>
                <a:gd name="T26" fmla="*/ 10 w 15"/>
                <a:gd name="T27" fmla="*/ 5 h 12"/>
                <a:gd name="T28" fmla="*/ 12 w 15"/>
                <a:gd name="T29" fmla="*/ 7 h 12"/>
                <a:gd name="T30" fmla="*/ 12 w 15"/>
                <a:gd name="T31" fmla="*/ 7 h 12"/>
                <a:gd name="T32" fmla="*/ 8 w 15"/>
                <a:gd name="T33" fmla="*/ 6 h 12"/>
                <a:gd name="T34" fmla="*/ 1 w 15"/>
                <a:gd name="T35" fmla="*/ 4 h 12"/>
                <a:gd name="T36" fmla="*/ 0 w 15"/>
                <a:gd name="T37" fmla="*/ 5 h 12"/>
                <a:gd name="T38" fmla="*/ 12 w 15"/>
                <a:gd name="T39" fmla="*/ 8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12">
                  <a:moveTo>
                    <a:pt x="12" y="8"/>
                  </a:moveTo>
                  <a:cubicBezTo>
                    <a:pt x="13" y="8"/>
                    <a:pt x="13" y="9"/>
                    <a:pt x="13" y="9"/>
                  </a:cubicBezTo>
                  <a:cubicBezTo>
                    <a:pt x="14" y="10"/>
                    <a:pt x="14" y="10"/>
                    <a:pt x="14" y="10"/>
                  </a:cubicBezTo>
                  <a:cubicBezTo>
                    <a:pt x="14" y="10"/>
                    <a:pt x="14" y="11"/>
                    <a:pt x="14" y="11"/>
                  </a:cubicBezTo>
                  <a:cubicBezTo>
                    <a:pt x="14" y="11"/>
                    <a:pt x="14" y="11"/>
                    <a:pt x="13" y="11"/>
                  </a:cubicBezTo>
                  <a:cubicBezTo>
                    <a:pt x="13" y="12"/>
                    <a:pt x="13" y="12"/>
                    <a:pt x="12" y="12"/>
                  </a:cubicBezTo>
                  <a:cubicBezTo>
                    <a:pt x="13" y="12"/>
                    <a:pt x="13" y="12"/>
                    <a:pt x="13" y="12"/>
                  </a:cubicBezTo>
                  <a:cubicBezTo>
                    <a:pt x="13" y="12"/>
                    <a:pt x="14" y="12"/>
                    <a:pt x="14" y="12"/>
                  </a:cubicBezTo>
                  <a:cubicBezTo>
                    <a:pt x="15" y="12"/>
                    <a:pt x="15" y="11"/>
                    <a:pt x="15" y="11"/>
                  </a:cubicBezTo>
                  <a:cubicBezTo>
                    <a:pt x="15" y="11"/>
                    <a:pt x="15" y="11"/>
                    <a:pt x="15" y="10"/>
                  </a:cubicBezTo>
                  <a:cubicBezTo>
                    <a:pt x="15" y="10"/>
                    <a:pt x="15" y="9"/>
                    <a:pt x="14" y="9"/>
                  </a:cubicBezTo>
                  <a:cubicBezTo>
                    <a:pt x="8" y="0"/>
                    <a:pt x="8" y="0"/>
                    <a:pt x="8" y="0"/>
                  </a:cubicBezTo>
                  <a:cubicBezTo>
                    <a:pt x="7" y="1"/>
                    <a:pt x="7" y="1"/>
                    <a:pt x="7" y="1"/>
                  </a:cubicBezTo>
                  <a:cubicBezTo>
                    <a:pt x="10" y="5"/>
                    <a:pt x="10" y="5"/>
                    <a:pt x="10" y="5"/>
                  </a:cubicBezTo>
                  <a:cubicBezTo>
                    <a:pt x="11" y="6"/>
                    <a:pt x="12" y="7"/>
                    <a:pt x="12" y="7"/>
                  </a:cubicBezTo>
                  <a:cubicBezTo>
                    <a:pt x="12" y="7"/>
                    <a:pt x="12" y="7"/>
                    <a:pt x="12" y="7"/>
                  </a:cubicBezTo>
                  <a:cubicBezTo>
                    <a:pt x="11" y="7"/>
                    <a:pt x="10" y="7"/>
                    <a:pt x="8" y="6"/>
                  </a:cubicBezTo>
                  <a:cubicBezTo>
                    <a:pt x="1" y="4"/>
                    <a:pt x="1" y="4"/>
                    <a:pt x="1" y="4"/>
                  </a:cubicBezTo>
                  <a:cubicBezTo>
                    <a:pt x="0" y="5"/>
                    <a:pt x="0" y="5"/>
                    <a:pt x="0" y="5"/>
                  </a:cubicBezTo>
                  <a:cubicBezTo>
                    <a:pt x="12" y="8"/>
                    <a:pt x="12" y="8"/>
                    <a:pt x="12" y="8"/>
                  </a:cubicBezTo>
                  <a:close/>
                </a:path>
              </a:pathLst>
            </a:custGeom>
            <a:solidFill>
              <a:srgbClr val="F9FAF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5" name="Freeform 134">
              <a:extLst>
                <a:ext uri="{FF2B5EF4-FFF2-40B4-BE49-F238E27FC236}">
                  <a16:creationId xmlns:a16="http://schemas.microsoft.com/office/drawing/2014/main" id="{AE3DF66C-3026-6A47-8045-C3F798E3EF25}"/>
                </a:ext>
              </a:extLst>
            </p:cNvPr>
            <p:cNvSpPr>
              <a:spLocks/>
            </p:cNvSpPr>
            <p:nvPr/>
          </p:nvSpPr>
          <p:spPr bwMode="auto">
            <a:xfrm>
              <a:off x="18339824" y="6167385"/>
              <a:ext cx="11113" cy="9525"/>
            </a:xfrm>
            <a:custGeom>
              <a:avLst/>
              <a:gdLst>
                <a:gd name="T0" fmla="*/ 0 w 4"/>
                <a:gd name="T1" fmla="*/ 0 h 3"/>
                <a:gd name="T2" fmla="*/ 4 w 4"/>
                <a:gd name="T3" fmla="*/ 3 h 3"/>
                <a:gd name="T4" fmla="*/ 4 w 4"/>
                <a:gd name="T5" fmla="*/ 3 h 3"/>
                <a:gd name="T6" fmla="*/ 2 w 4"/>
                <a:gd name="T7" fmla="*/ 0 h 3"/>
                <a:gd name="T8" fmla="*/ 1 w 4"/>
                <a:gd name="T9" fmla="*/ 0 h 3"/>
                <a:gd name="T10" fmla="*/ 0 w 4"/>
                <a:gd name="T11" fmla="*/ 0 h 3"/>
              </a:gdLst>
              <a:ahLst/>
              <a:cxnLst>
                <a:cxn ang="0">
                  <a:pos x="T0" y="T1"/>
                </a:cxn>
                <a:cxn ang="0">
                  <a:pos x="T2" y="T3"/>
                </a:cxn>
                <a:cxn ang="0">
                  <a:pos x="T4" y="T5"/>
                </a:cxn>
                <a:cxn ang="0">
                  <a:pos x="T6" y="T7"/>
                </a:cxn>
                <a:cxn ang="0">
                  <a:pos x="T8" y="T9"/>
                </a:cxn>
                <a:cxn ang="0">
                  <a:pos x="T10" y="T11"/>
                </a:cxn>
              </a:cxnLst>
              <a:rect l="0" t="0" r="r" b="b"/>
              <a:pathLst>
                <a:path w="4" h="3">
                  <a:moveTo>
                    <a:pt x="0" y="0"/>
                  </a:moveTo>
                  <a:cubicBezTo>
                    <a:pt x="1" y="1"/>
                    <a:pt x="3" y="2"/>
                    <a:pt x="4" y="3"/>
                  </a:cubicBezTo>
                  <a:cubicBezTo>
                    <a:pt x="4" y="3"/>
                    <a:pt x="4" y="3"/>
                    <a:pt x="4" y="3"/>
                  </a:cubicBezTo>
                  <a:cubicBezTo>
                    <a:pt x="4" y="2"/>
                    <a:pt x="3" y="1"/>
                    <a:pt x="2" y="0"/>
                  </a:cubicBezTo>
                  <a:cubicBezTo>
                    <a:pt x="1" y="0"/>
                    <a:pt x="1" y="0"/>
                    <a:pt x="1" y="0"/>
                  </a:cubicBezTo>
                  <a:cubicBezTo>
                    <a:pt x="0" y="0"/>
                    <a:pt x="0" y="0"/>
                    <a:pt x="0" y="0"/>
                  </a:cubicBezTo>
                  <a:close/>
                </a:path>
              </a:pathLst>
            </a:custGeom>
            <a:solidFill>
              <a:srgbClr val="F9FAF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6" name="Freeform 135">
              <a:extLst>
                <a:ext uri="{FF2B5EF4-FFF2-40B4-BE49-F238E27FC236}">
                  <a16:creationId xmlns:a16="http://schemas.microsoft.com/office/drawing/2014/main" id="{2C9663F6-F959-DB49-8B7F-6554214313E3}"/>
                </a:ext>
              </a:extLst>
            </p:cNvPr>
            <p:cNvSpPr>
              <a:spLocks/>
            </p:cNvSpPr>
            <p:nvPr/>
          </p:nvSpPr>
          <p:spPr bwMode="auto">
            <a:xfrm>
              <a:off x="18336649" y="6129285"/>
              <a:ext cx="47625" cy="30163"/>
            </a:xfrm>
            <a:custGeom>
              <a:avLst/>
              <a:gdLst>
                <a:gd name="T0" fmla="*/ 14 w 17"/>
                <a:gd name="T1" fmla="*/ 4 h 11"/>
                <a:gd name="T2" fmla="*/ 12 w 17"/>
                <a:gd name="T3" fmla="*/ 4 h 11"/>
                <a:gd name="T4" fmla="*/ 8 w 17"/>
                <a:gd name="T5" fmla="*/ 5 h 11"/>
                <a:gd name="T6" fmla="*/ 6 w 17"/>
                <a:gd name="T7" fmla="*/ 6 h 11"/>
                <a:gd name="T8" fmla="*/ 4 w 17"/>
                <a:gd name="T9" fmla="*/ 6 h 11"/>
                <a:gd name="T10" fmla="*/ 3 w 17"/>
                <a:gd name="T11" fmla="*/ 5 h 11"/>
                <a:gd name="T12" fmla="*/ 2 w 17"/>
                <a:gd name="T13" fmla="*/ 4 h 11"/>
                <a:gd name="T14" fmla="*/ 3 w 17"/>
                <a:gd name="T15" fmla="*/ 2 h 11"/>
                <a:gd name="T16" fmla="*/ 7 w 17"/>
                <a:gd name="T17" fmla="*/ 1 h 11"/>
                <a:gd name="T18" fmla="*/ 6 w 17"/>
                <a:gd name="T19" fmla="*/ 0 h 11"/>
                <a:gd name="T20" fmla="*/ 3 w 17"/>
                <a:gd name="T21" fmla="*/ 2 h 11"/>
                <a:gd name="T22" fmla="*/ 1 w 17"/>
                <a:gd name="T23" fmla="*/ 4 h 11"/>
                <a:gd name="T24" fmla="*/ 2 w 17"/>
                <a:gd name="T25" fmla="*/ 6 h 11"/>
                <a:gd name="T26" fmla="*/ 5 w 17"/>
                <a:gd name="T27" fmla="*/ 6 h 11"/>
                <a:gd name="T28" fmla="*/ 9 w 17"/>
                <a:gd name="T29" fmla="*/ 6 h 11"/>
                <a:gd name="T30" fmla="*/ 11 w 17"/>
                <a:gd name="T31" fmla="*/ 5 h 11"/>
                <a:gd name="T32" fmla="*/ 13 w 17"/>
                <a:gd name="T33" fmla="*/ 5 h 11"/>
                <a:gd name="T34" fmla="*/ 15 w 17"/>
                <a:gd name="T35" fmla="*/ 6 h 11"/>
                <a:gd name="T36" fmla="*/ 16 w 17"/>
                <a:gd name="T37" fmla="*/ 7 h 11"/>
                <a:gd name="T38" fmla="*/ 14 w 17"/>
                <a:gd name="T39" fmla="*/ 9 h 11"/>
                <a:gd name="T40" fmla="*/ 10 w 17"/>
                <a:gd name="T41" fmla="*/ 11 h 11"/>
                <a:gd name="T42" fmla="*/ 11 w 17"/>
                <a:gd name="T43" fmla="*/ 11 h 11"/>
                <a:gd name="T44" fmla="*/ 15 w 17"/>
                <a:gd name="T45" fmla="*/ 9 h 11"/>
                <a:gd name="T46" fmla="*/ 17 w 17"/>
                <a:gd name="T47" fmla="*/ 7 h 11"/>
                <a:gd name="T48" fmla="*/ 15 w 17"/>
                <a:gd name="T49" fmla="*/ 5 h 11"/>
                <a:gd name="T50" fmla="*/ 14 w 17"/>
                <a:gd name="T51" fmla="*/ 4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7" h="11">
                  <a:moveTo>
                    <a:pt x="14" y="4"/>
                  </a:moveTo>
                  <a:cubicBezTo>
                    <a:pt x="13" y="4"/>
                    <a:pt x="12" y="4"/>
                    <a:pt x="12" y="4"/>
                  </a:cubicBezTo>
                  <a:cubicBezTo>
                    <a:pt x="11" y="4"/>
                    <a:pt x="10" y="5"/>
                    <a:pt x="8" y="5"/>
                  </a:cubicBezTo>
                  <a:cubicBezTo>
                    <a:pt x="7" y="5"/>
                    <a:pt x="6" y="6"/>
                    <a:pt x="6" y="6"/>
                  </a:cubicBezTo>
                  <a:cubicBezTo>
                    <a:pt x="5" y="6"/>
                    <a:pt x="4" y="6"/>
                    <a:pt x="4" y="6"/>
                  </a:cubicBezTo>
                  <a:cubicBezTo>
                    <a:pt x="4" y="6"/>
                    <a:pt x="3" y="5"/>
                    <a:pt x="3" y="5"/>
                  </a:cubicBezTo>
                  <a:cubicBezTo>
                    <a:pt x="2" y="5"/>
                    <a:pt x="2" y="4"/>
                    <a:pt x="2" y="4"/>
                  </a:cubicBezTo>
                  <a:cubicBezTo>
                    <a:pt x="2" y="3"/>
                    <a:pt x="2" y="3"/>
                    <a:pt x="3" y="2"/>
                  </a:cubicBezTo>
                  <a:cubicBezTo>
                    <a:pt x="4" y="2"/>
                    <a:pt x="5" y="1"/>
                    <a:pt x="7" y="1"/>
                  </a:cubicBezTo>
                  <a:cubicBezTo>
                    <a:pt x="6" y="0"/>
                    <a:pt x="6" y="0"/>
                    <a:pt x="6" y="0"/>
                  </a:cubicBezTo>
                  <a:cubicBezTo>
                    <a:pt x="5" y="0"/>
                    <a:pt x="4" y="1"/>
                    <a:pt x="3" y="2"/>
                  </a:cubicBezTo>
                  <a:cubicBezTo>
                    <a:pt x="1" y="2"/>
                    <a:pt x="1" y="3"/>
                    <a:pt x="1" y="4"/>
                  </a:cubicBezTo>
                  <a:cubicBezTo>
                    <a:pt x="0" y="5"/>
                    <a:pt x="1" y="5"/>
                    <a:pt x="2" y="6"/>
                  </a:cubicBezTo>
                  <a:cubicBezTo>
                    <a:pt x="3" y="6"/>
                    <a:pt x="4" y="6"/>
                    <a:pt x="5" y="6"/>
                  </a:cubicBezTo>
                  <a:cubicBezTo>
                    <a:pt x="5" y="6"/>
                    <a:pt x="7" y="6"/>
                    <a:pt x="9" y="6"/>
                  </a:cubicBezTo>
                  <a:cubicBezTo>
                    <a:pt x="10" y="5"/>
                    <a:pt x="11" y="5"/>
                    <a:pt x="11" y="5"/>
                  </a:cubicBezTo>
                  <a:cubicBezTo>
                    <a:pt x="12" y="5"/>
                    <a:pt x="13" y="5"/>
                    <a:pt x="13" y="5"/>
                  </a:cubicBezTo>
                  <a:cubicBezTo>
                    <a:pt x="14" y="5"/>
                    <a:pt x="14" y="5"/>
                    <a:pt x="15" y="6"/>
                  </a:cubicBezTo>
                  <a:cubicBezTo>
                    <a:pt x="15" y="6"/>
                    <a:pt x="16" y="6"/>
                    <a:pt x="16" y="7"/>
                  </a:cubicBezTo>
                  <a:cubicBezTo>
                    <a:pt x="15" y="8"/>
                    <a:pt x="15" y="8"/>
                    <a:pt x="14" y="9"/>
                  </a:cubicBezTo>
                  <a:cubicBezTo>
                    <a:pt x="12" y="10"/>
                    <a:pt x="11" y="10"/>
                    <a:pt x="10" y="11"/>
                  </a:cubicBezTo>
                  <a:cubicBezTo>
                    <a:pt x="11" y="11"/>
                    <a:pt x="11" y="11"/>
                    <a:pt x="11" y="11"/>
                  </a:cubicBezTo>
                  <a:cubicBezTo>
                    <a:pt x="12" y="11"/>
                    <a:pt x="13" y="10"/>
                    <a:pt x="15" y="9"/>
                  </a:cubicBezTo>
                  <a:cubicBezTo>
                    <a:pt x="16" y="9"/>
                    <a:pt x="17" y="8"/>
                    <a:pt x="17" y="7"/>
                  </a:cubicBezTo>
                  <a:cubicBezTo>
                    <a:pt x="17" y="6"/>
                    <a:pt x="16" y="6"/>
                    <a:pt x="15" y="5"/>
                  </a:cubicBezTo>
                  <a:cubicBezTo>
                    <a:pt x="15" y="5"/>
                    <a:pt x="14" y="4"/>
                    <a:pt x="14" y="4"/>
                  </a:cubicBezTo>
                  <a:close/>
                </a:path>
              </a:pathLst>
            </a:custGeom>
            <a:solidFill>
              <a:srgbClr val="F9FAF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7" name="Freeform 136">
              <a:extLst>
                <a:ext uri="{FF2B5EF4-FFF2-40B4-BE49-F238E27FC236}">
                  <a16:creationId xmlns:a16="http://schemas.microsoft.com/office/drawing/2014/main" id="{97A080B9-7BD6-1E44-A66E-854E551AC472}"/>
                </a:ext>
              </a:extLst>
            </p:cNvPr>
            <p:cNvSpPr>
              <a:spLocks noEditPoints="1"/>
            </p:cNvSpPr>
            <p:nvPr/>
          </p:nvSpPr>
          <p:spPr bwMode="auto">
            <a:xfrm>
              <a:off x="18373162" y="6121348"/>
              <a:ext cx="38100" cy="22225"/>
            </a:xfrm>
            <a:custGeom>
              <a:avLst/>
              <a:gdLst>
                <a:gd name="T0" fmla="*/ 13 w 14"/>
                <a:gd name="T1" fmla="*/ 5 h 8"/>
                <a:gd name="T2" fmla="*/ 14 w 14"/>
                <a:gd name="T3" fmla="*/ 4 h 8"/>
                <a:gd name="T4" fmla="*/ 13 w 14"/>
                <a:gd name="T5" fmla="*/ 4 h 8"/>
                <a:gd name="T6" fmla="*/ 12 w 14"/>
                <a:gd name="T7" fmla="*/ 5 h 8"/>
                <a:gd name="T8" fmla="*/ 11 w 14"/>
                <a:gd name="T9" fmla="*/ 6 h 8"/>
                <a:gd name="T10" fmla="*/ 8 w 14"/>
                <a:gd name="T11" fmla="*/ 7 h 8"/>
                <a:gd name="T12" fmla="*/ 4 w 14"/>
                <a:gd name="T13" fmla="*/ 6 h 8"/>
                <a:gd name="T14" fmla="*/ 11 w 14"/>
                <a:gd name="T15" fmla="*/ 2 h 8"/>
                <a:gd name="T16" fmla="*/ 10 w 14"/>
                <a:gd name="T17" fmla="*/ 1 h 8"/>
                <a:gd name="T18" fmla="*/ 6 w 14"/>
                <a:gd name="T19" fmla="*/ 0 h 8"/>
                <a:gd name="T20" fmla="*/ 2 w 14"/>
                <a:gd name="T21" fmla="*/ 1 h 8"/>
                <a:gd name="T22" fmla="*/ 1 w 14"/>
                <a:gd name="T23" fmla="*/ 3 h 8"/>
                <a:gd name="T24" fmla="*/ 3 w 14"/>
                <a:gd name="T25" fmla="*/ 6 h 8"/>
                <a:gd name="T26" fmla="*/ 8 w 14"/>
                <a:gd name="T27" fmla="*/ 7 h 8"/>
                <a:gd name="T28" fmla="*/ 12 w 14"/>
                <a:gd name="T29" fmla="*/ 6 h 8"/>
                <a:gd name="T30" fmla="*/ 13 w 14"/>
                <a:gd name="T31" fmla="*/ 5 h 8"/>
                <a:gd name="T32" fmla="*/ 6 w 14"/>
                <a:gd name="T33" fmla="*/ 1 h 8"/>
                <a:gd name="T34" fmla="*/ 9 w 14"/>
                <a:gd name="T35" fmla="*/ 2 h 8"/>
                <a:gd name="T36" fmla="*/ 3 w 14"/>
                <a:gd name="T37" fmla="*/ 5 h 8"/>
                <a:gd name="T38" fmla="*/ 2 w 14"/>
                <a:gd name="T39" fmla="*/ 3 h 8"/>
                <a:gd name="T40" fmla="*/ 3 w 14"/>
                <a:gd name="T41" fmla="*/ 1 h 8"/>
                <a:gd name="T42" fmla="*/ 6 w 14"/>
                <a:gd name="T43" fmla="*/ 1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 h="8">
                  <a:moveTo>
                    <a:pt x="13" y="5"/>
                  </a:moveTo>
                  <a:cubicBezTo>
                    <a:pt x="14" y="5"/>
                    <a:pt x="14" y="5"/>
                    <a:pt x="14" y="4"/>
                  </a:cubicBezTo>
                  <a:cubicBezTo>
                    <a:pt x="13" y="4"/>
                    <a:pt x="13" y="4"/>
                    <a:pt x="13" y="4"/>
                  </a:cubicBezTo>
                  <a:cubicBezTo>
                    <a:pt x="13" y="4"/>
                    <a:pt x="13" y="5"/>
                    <a:pt x="12" y="5"/>
                  </a:cubicBezTo>
                  <a:cubicBezTo>
                    <a:pt x="12" y="5"/>
                    <a:pt x="12" y="6"/>
                    <a:pt x="11" y="6"/>
                  </a:cubicBezTo>
                  <a:cubicBezTo>
                    <a:pt x="10" y="7"/>
                    <a:pt x="9" y="7"/>
                    <a:pt x="8" y="7"/>
                  </a:cubicBezTo>
                  <a:cubicBezTo>
                    <a:pt x="6" y="7"/>
                    <a:pt x="5" y="6"/>
                    <a:pt x="4" y="6"/>
                  </a:cubicBezTo>
                  <a:cubicBezTo>
                    <a:pt x="11" y="2"/>
                    <a:pt x="11" y="2"/>
                    <a:pt x="11" y="2"/>
                  </a:cubicBezTo>
                  <a:cubicBezTo>
                    <a:pt x="10" y="1"/>
                    <a:pt x="10" y="1"/>
                    <a:pt x="10" y="1"/>
                  </a:cubicBezTo>
                  <a:cubicBezTo>
                    <a:pt x="9" y="1"/>
                    <a:pt x="7" y="0"/>
                    <a:pt x="6" y="0"/>
                  </a:cubicBezTo>
                  <a:cubicBezTo>
                    <a:pt x="4" y="0"/>
                    <a:pt x="3" y="0"/>
                    <a:pt x="2" y="1"/>
                  </a:cubicBezTo>
                  <a:cubicBezTo>
                    <a:pt x="1" y="2"/>
                    <a:pt x="0" y="3"/>
                    <a:pt x="1" y="3"/>
                  </a:cubicBezTo>
                  <a:cubicBezTo>
                    <a:pt x="1" y="4"/>
                    <a:pt x="2" y="5"/>
                    <a:pt x="3" y="6"/>
                  </a:cubicBezTo>
                  <a:cubicBezTo>
                    <a:pt x="4" y="7"/>
                    <a:pt x="6" y="7"/>
                    <a:pt x="8" y="7"/>
                  </a:cubicBezTo>
                  <a:cubicBezTo>
                    <a:pt x="9" y="8"/>
                    <a:pt x="11" y="7"/>
                    <a:pt x="12" y="6"/>
                  </a:cubicBezTo>
                  <a:cubicBezTo>
                    <a:pt x="12" y="6"/>
                    <a:pt x="13" y="6"/>
                    <a:pt x="13" y="5"/>
                  </a:cubicBezTo>
                  <a:close/>
                  <a:moveTo>
                    <a:pt x="6" y="1"/>
                  </a:moveTo>
                  <a:cubicBezTo>
                    <a:pt x="7" y="1"/>
                    <a:pt x="8" y="1"/>
                    <a:pt x="9" y="2"/>
                  </a:cubicBezTo>
                  <a:cubicBezTo>
                    <a:pt x="3" y="5"/>
                    <a:pt x="3" y="5"/>
                    <a:pt x="3" y="5"/>
                  </a:cubicBezTo>
                  <a:cubicBezTo>
                    <a:pt x="2" y="4"/>
                    <a:pt x="2" y="4"/>
                    <a:pt x="2" y="3"/>
                  </a:cubicBezTo>
                  <a:cubicBezTo>
                    <a:pt x="2" y="3"/>
                    <a:pt x="2" y="2"/>
                    <a:pt x="3" y="1"/>
                  </a:cubicBezTo>
                  <a:cubicBezTo>
                    <a:pt x="4" y="1"/>
                    <a:pt x="5" y="1"/>
                    <a:pt x="6" y="1"/>
                  </a:cubicBezTo>
                  <a:close/>
                </a:path>
              </a:pathLst>
            </a:custGeom>
            <a:solidFill>
              <a:srgbClr val="F9FAF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8" name="Freeform 137">
              <a:extLst>
                <a:ext uri="{FF2B5EF4-FFF2-40B4-BE49-F238E27FC236}">
                  <a16:creationId xmlns:a16="http://schemas.microsoft.com/office/drawing/2014/main" id="{364B3D5A-35D5-2049-8B7A-A5C36BECEA1D}"/>
                </a:ext>
              </a:extLst>
            </p:cNvPr>
            <p:cNvSpPr>
              <a:spLocks noEditPoints="1"/>
            </p:cNvSpPr>
            <p:nvPr/>
          </p:nvSpPr>
          <p:spPr bwMode="auto">
            <a:xfrm>
              <a:off x="18395387" y="6103885"/>
              <a:ext cx="41275" cy="31750"/>
            </a:xfrm>
            <a:custGeom>
              <a:avLst/>
              <a:gdLst>
                <a:gd name="T0" fmla="*/ 15 w 15"/>
                <a:gd name="T1" fmla="*/ 4 h 11"/>
                <a:gd name="T2" fmla="*/ 13 w 15"/>
                <a:gd name="T3" fmla="*/ 2 h 11"/>
                <a:gd name="T4" fmla="*/ 8 w 15"/>
                <a:gd name="T5" fmla="*/ 0 h 11"/>
                <a:gd name="T6" fmla="*/ 4 w 15"/>
                <a:gd name="T7" fmla="*/ 1 h 11"/>
                <a:gd name="T8" fmla="*/ 3 w 15"/>
                <a:gd name="T9" fmla="*/ 4 h 11"/>
                <a:gd name="T10" fmla="*/ 3 w 15"/>
                <a:gd name="T11" fmla="*/ 4 h 11"/>
                <a:gd name="T12" fmla="*/ 1 w 15"/>
                <a:gd name="T13" fmla="*/ 3 h 11"/>
                <a:gd name="T14" fmla="*/ 0 w 15"/>
                <a:gd name="T15" fmla="*/ 4 h 11"/>
                <a:gd name="T16" fmla="*/ 14 w 15"/>
                <a:gd name="T17" fmla="*/ 11 h 11"/>
                <a:gd name="T18" fmla="*/ 15 w 15"/>
                <a:gd name="T19" fmla="*/ 11 h 11"/>
                <a:gd name="T20" fmla="*/ 11 w 15"/>
                <a:gd name="T21" fmla="*/ 9 h 11"/>
                <a:gd name="T22" fmla="*/ 10 w 15"/>
                <a:gd name="T23" fmla="*/ 8 h 11"/>
                <a:gd name="T24" fmla="*/ 9 w 15"/>
                <a:gd name="T25" fmla="*/ 8 h 11"/>
                <a:gd name="T26" fmla="*/ 9 w 15"/>
                <a:gd name="T27" fmla="*/ 8 h 11"/>
                <a:gd name="T28" fmla="*/ 14 w 15"/>
                <a:gd name="T29" fmla="*/ 7 h 11"/>
                <a:gd name="T30" fmla="*/ 15 w 15"/>
                <a:gd name="T31" fmla="*/ 4 h 11"/>
                <a:gd name="T32" fmla="*/ 10 w 15"/>
                <a:gd name="T33" fmla="*/ 7 h 11"/>
                <a:gd name="T34" fmla="*/ 6 w 15"/>
                <a:gd name="T35" fmla="*/ 6 h 11"/>
                <a:gd name="T36" fmla="*/ 6 w 15"/>
                <a:gd name="T37" fmla="*/ 6 h 11"/>
                <a:gd name="T38" fmla="*/ 3 w 15"/>
                <a:gd name="T39" fmla="*/ 4 h 11"/>
                <a:gd name="T40" fmla="*/ 5 w 15"/>
                <a:gd name="T41" fmla="*/ 2 h 11"/>
                <a:gd name="T42" fmla="*/ 12 w 15"/>
                <a:gd name="T43" fmla="*/ 2 h 11"/>
                <a:gd name="T44" fmla="*/ 14 w 15"/>
                <a:gd name="T45" fmla="*/ 4 h 11"/>
                <a:gd name="T46" fmla="*/ 13 w 15"/>
                <a:gd name="T47" fmla="*/ 6 h 11"/>
                <a:gd name="T48" fmla="*/ 10 w 15"/>
                <a:gd name="T49" fmla="*/ 7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 h="11">
                  <a:moveTo>
                    <a:pt x="15" y="4"/>
                  </a:moveTo>
                  <a:cubicBezTo>
                    <a:pt x="15" y="4"/>
                    <a:pt x="14" y="3"/>
                    <a:pt x="13" y="2"/>
                  </a:cubicBezTo>
                  <a:cubicBezTo>
                    <a:pt x="11" y="1"/>
                    <a:pt x="10" y="0"/>
                    <a:pt x="8" y="0"/>
                  </a:cubicBezTo>
                  <a:cubicBezTo>
                    <a:pt x="7" y="0"/>
                    <a:pt x="5" y="1"/>
                    <a:pt x="4" y="1"/>
                  </a:cubicBezTo>
                  <a:cubicBezTo>
                    <a:pt x="3" y="2"/>
                    <a:pt x="2" y="3"/>
                    <a:pt x="3" y="4"/>
                  </a:cubicBezTo>
                  <a:cubicBezTo>
                    <a:pt x="3" y="4"/>
                    <a:pt x="3" y="4"/>
                    <a:pt x="3" y="4"/>
                  </a:cubicBezTo>
                  <a:cubicBezTo>
                    <a:pt x="1" y="3"/>
                    <a:pt x="1" y="3"/>
                    <a:pt x="1" y="3"/>
                  </a:cubicBezTo>
                  <a:cubicBezTo>
                    <a:pt x="0" y="4"/>
                    <a:pt x="0" y="4"/>
                    <a:pt x="0" y="4"/>
                  </a:cubicBezTo>
                  <a:cubicBezTo>
                    <a:pt x="14" y="11"/>
                    <a:pt x="14" y="11"/>
                    <a:pt x="14" y="11"/>
                  </a:cubicBezTo>
                  <a:cubicBezTo>
                    <a:pt x="15" y="11"/>
                    <a:pt x="15" y="11"/>
                    <a:pt x="15" y="11"/>
                  </a:cubicBezTo>
                  <a:cubicBezTo>
                    <a:pt x="11" y="9"/>
                    <a:pt x="11" y="9"/>
                    <a:pt x="11" y="9"/>
                  </a:cubicBezTo>
                  <a:cubicBezTo>
                    <a:pt x="11" y="9"/>
                    <a:pt x="10" y="8"/>
                    <a:pt x="10" y="8"/>
                  </a:cubicBezTo>
                  <a:cubicBezTo>
                    <a:pt x="9" y="8"/>
                    <a:pt x="9" y="8"/>
                    <a:pt x="9" y="8"/>
                  </a:cubicBezTo>
                  <a:cubicBezTo>
                    <a:pt x="9" y="8"/>
                    <a:pt x="9" y="8"/>
                    <a:pt x="9" y="8"/>
                  </a:cubicBezTo>
                  <a:cubicBezTo>
                    <a:pt x="11" y="8"/>
                    <a:pt x="12" y="8"/>
                    <a:pt x="14" y="7"/>
                  </a:cubicBezTo>
                  <a:cubicBezTo>
                    <a:pt x="15" y="6"/>
                    <a:pt x="15" y="5"/>
                    <a:pt x="15" y="4"/>
                  </a:cubicBezTo>
                  <a:close/>
                  <a:moveTo>
                    <a:pt x="10" y="7"/>
                  </a:moveTo>
                  <a:cubicBezTo>
                    <a:pt x="9" y="7"/>
                    <a:pt x="7" y="7"/>
                    <a:pt x="6" y="6"/>
                  </a:cubicBezTo>
                  <a:cubicBezTo>
                    <a:pt x="6" y="6"/>
                    <a:pt x="6" y="6"/>
                    <a:pt x="6" y="6"/>
                  </a:cubicBezTo>
                  <a:cubicBezTo>
                    <a:pt x="4" y="5"/>
                    <a:pt x="4" y="4"/>
                    <a:pt x="3" y="4"/>
                  </a:cubicBezTo>
                  <a:cubicBezTo>
                    <a:pt x="3" y="3"/>
                    <a:pt x="4" y="2"/>
                    <a:pt x="5" y="2"/>
                  </a:cubicBezTo>
                  <a:cubicBezTo>
                    <a:pt x="7" y="1"/>
                    <a:pt x="9" y="1"/>
                    <a:pt x="12" y="2"/>
                  </a:cubicBezTo>
                  <a:cubicBezTo>
                    <a:pt x="13" y="3"/>
                    <a:pt x="14" y="4"/>
                    <a:pt x="14" y="4"/>
                  </a:cubicBezTo>
                  <a:cubicBezTo>
                    <a:pt x="14" y="5"/>
                    <a:pt x="14" y="6"/>
                    <a:pt x="13" y="6"/>
                  </a:cubicBezTo>
                  <a:cubicBezTo>
                    <a:pt x="12" y="7"/>
                    <a:pt x="11" y="7"/>
                    <a:pt x="10" y="7"/>
                  </a:cubicBezTo>
                  <a:close/>
                </a:path>
              </a:pathLst>
            </a:custGeom>
            <a:solidFill>
              <a:srgbClr val="F9FAF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9" name="Freeform 138">
              <a:extLst>
                <a:ext uri="{FF2B5EF4-FFF2-40B4-BE49-F238E27FC236}">
                  <a16:creationId xmlns:a16="http://schemas.microsoft.com/office/drawing/2014/main" id="{F144917B-7F4B-C540-8F30-598A50EEFAF9}"/>
                </a:ext>
              </a:extLst>
            </p:cNvPr>
            <p:cNvSpPr>
              <a:spLocks/>
            </p:cNvSpPr>
            <p:nvPr/>
          </p:nvSpPr>
          <p:spPr bwMode="auto">
            <a:xfrm>
              <a:off x="18419199" y="6092773"/>
              <a:ext cx="41275" cy="17463"/>
            </a:xfrm>
            <a:custGeom>
              <a:avLst/>
              <a:gdLst>
                <a:gd name="T0" fmla="*/ 11 w 15"/>
                <a:gd name="T1" fmla="*/ 6 h 6"/>
                <a:gd name="T2" fmla="*/ 9 w 15"/>
                <a:gd name="T3" fmla="*/ 5 h 6"/>
                <a:gd name="T4" fmla="*/ 3 w 15"/>
                <a:gd name="T5" fmla="*/ 2 h 6"/>
                <a:gd name="T6" fmla="*/ 6 w 15"/>
                <a:gd name="T7" fmla="*/ 0 h 6"/>
                <a:gd name="T8" fmla="*/ 5 w 15"/>
                <a:gd name="T9" fmla="*/ 0 h 6"/>
                <a:gd name="T10" fmla="*/ 3 w 15"/>
                <a:gd name="T11" fmla="*/ 1 h 6"/>
                <a:gd name="T12" fmla="*/ 0 w 15"/>
                <a:gd name="T13" fmla="*/ 0 h 6"/>
                <a:gd name="T14" fmla="*/ 0 w 15"/>
                <a:gd name="T15" fmla="*/ 0 h 6"/>
                <a:gd name="T16" fmla="*/ 2 w 15"/>
                <a:gd name="T17" fmla="*/ 2 h 6"/>
                <a:gd name="T18" fmla="*/ 1 w 15"/>
                <a:gd name="T19" fmla="*/ 3 h 6"/>
                <a:gd name="T20" fmla="*/ 1 w 15"/>
                <a:gd name="T21" fmla="*/ 3 h 6"/>
                <a:gd name="T22" fmla="*/ 2 w 15"/>
                <a:gd name="T23" fmla="*/ 2 h 6"/>
                <a:gd name="T24" fmla="*/ 8 w 15"/>
                <a:gd name="T25" fmla="*/ 5 h 6"/>
                <a:gd name="T26" fmla="*/ 11 w 15"/>
                <a:gd name="T27" fmla="*/ 6 h 6"/>
                <a:gd name="T28" fmla="*/ 13 w 15"/>
                <a:gd name="T29" fmla="*/ 6 h 6"/>
                <a:gd name="T30" fmla="*/ 15 w 15"/>
                <a:gd name="T31" fmla="*/ 5 h 6"/>
                <a:gd name="T32" fmla="*/ 14 w 15"/>
                <a:gd name="T33" fmla="*/ 4 h 6"/>
                <a:gd name="T34" fmla="*/ 13 w 15"/>
                <a:gd name="T35" fmla="*/ 5 h 6"/>
                <a:gd name="T36" fmla="*/ 11 w 15"/>
                <a:gd name="T37"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 h="6">
                  <a:moveTo>
                    <a:pt x="11" y="6"/>
                  </a:moveTo>
                  <a:cubicBezTo>
                    <a:pt x="10" y="6"/>
                    <a:pt x="10" y="5"/>
                    <a:pt x="9" y="5"/>
                  </a:cubicBezTo>
                  <a:cubicBezTo>
                    <a:pt x="3" y="2"/>
                    <a:pt x="3" y="2"/>
                    <a:pt x="3" y="2"/>
                  </a:cubicBezTo>
                  <a:cubicBezTo>
                    <a:pt x="6" y="0"/>
                    <a:pt x="6" y="0"/>
                    <a:pt x="6" y="0"/>
                  </a:cubicBezTo>
                  <a:cubicBezTo>
                    <a:pt x="5" y="0"/>
                    <a:pt x="5" y="0"/>
                    <a:pt x="5" y="0"/>
                  </a:cubicBezTo>
                  <a:cubicBezTo>
                    <a:pt x="3" y="1"/>
                    <a:pt x="3" y="1"/>
                    <a:pt x="3" y="1"/>
                  </a:cubicBezTo>
                  <a:cubicBezTo>
                    <a:pt x="0" y="0"/>
                    <a:pt x="0" y="0"/>
                    <a:pt x="0" y="0"/>
                  </a:cubicBezTo>
                  <a:cubicBezTo>
                    <a:pt x="0" y="0"/>
                    <a:pt x="0" y="0"/>
                    <a:pt x="0" y="0"/>
                  </a:cubicBezTo>
                  <a:cubicBezTo>
                    <a:pt x="2" y="2"/>
                    <a:pt x="2" y="2"/>
                    <a:pt x="2" y="2"/>
                  </a:cubicBezTo>
                  <a:cubicBezTo>
                    <a:pt x="1" y="3"/>
                    <a:pt x="1" y="3"/>
                    <a:pt x="1" y="3"/>
                  </a:cubicBezTo>
                  <a:cubicBezTo>
                    <a:pt x="1" y="3"/>
                    <a:pt x="1" y="3"/>
                    <a:pt x="1" y="3"/>
                  </a:cubicBezTo>
                  <a:cubicBezTo>
                    <a:pt x="2" y="2"/>
                    <a:pt x="2" y="2"/>
                    <a:pt x="2" y="2"/>
                  </a:cubicBezTo>
                  <a:cubicBezTo>
                    <a:pt x="8" y="5"/>
                    <a:pt x="8" y="5"/>
                    <a:pt x="8" y="5"/>
                  </a:cubicBezTo>
                  <a:cubicBezTo>
                    <a:pt x="9" y="6"/>
                    <a:pt x="10" y="6"/>
                    <a:pt x="11" y="6"/>
                  </a:cubicBezTo>
                  <a:cubicBezTo>
                    <a:pt x="12" y="6"/>
                    <a:pt x="13" y="6"/>
                    <a:pt x="13" y="6"/>
                  </a:cubicBezTo>
                  <a:cubicBezTo>
                    <a:pt x="14" y="5"/>
                    <a:pt x="14" y="5"/>
                    <a:pt x="15" y="5"/>
                  </a:cubicBezTo>
                  <a:cubicBezTo>
                    <a:pt x="14" y="4"/>
                    <a:pt x="14" y="4"/>
                    <a:pt x="14" y="4"/>
                  </a:cubicBezTo>
                  <a:cubicBezTo>
                    <a:pt x="14" y="5"/>
                    <a:pt x="13" y="5"/>
                    <a:pt x="13" y="5"/>
                  </a:cubicBezTo>
                  <a:cubicBezTo>
                    <a:pt x="12" y="6"/>
                    <a:pt x="12" y="6"/>
                    <a:pt x="11" y="6"/>
                  </a:cubicBezTo>
                  <a:close/>
                </a:path>
              </a:pathLst>
            </a:custGeom>
            <a:solidFill>
              <a:srgbClr val="F9FAF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0" name="Freeform 139">
              <a:extLst>
                <a:ext uri="{FF2B5EF4-FFF2-40B4-BE49-F238E27FC236}">
                  <a16:creationId xmlns:a16="http://schemas.microsoft.com/office/drawing/2014/main" id="{A2DC17E7-73A2-524C-B007-AB23064C826C}"/>
                </a:ext>
              </a:extLst>
            </p:cNvPr>
            <p:cNvSpPr>
              <a:spLocks noEditPoints="1"/>
            </p:cNvSpPr>
            <p:nvPr/>
          </p:nvSpPr>
          <p:spPr bwMode="auto">
            <a:xfrm>
              <a:off x="18444599" y="6080073"/>
              <a:ext cx="38100" cy="22225"/>
            </a:xfrm>
            <a:custGeom>
              <a:avLst/>
              <a:gdLst>
                <a:gd name="T0" fmla="*/ 13 w 14"/>
                <a:gd name="T1" fmla="*/ 6 h 8"/>
                <a:gd name="T2" fmla="*/ 14 w 14"/>
                <a:gd name="T3" fmla="*/ 5 h 8"/>
                <a:gd name="T4" fmla="*/ 13 w 14"/>
                <a:gd name="T5" fmla="*/ 4 h 8"/>
                <a:gd name="T6" fmla="*/ 12 w 14"/>
                <a:gd name="T7" fmla="*/ 5 h 8"/>
                <a:gd name="T8" fmla="*/ 11 w 14"/>
                <a:gd name="T9" fmla="*/ 6 h 8"/>
                <a:gd name="T10" fmla="*/ 7 w 14"/>
                <a:gd name="T11" fmla="*/ 7 h 8"/>
                <a:gd name="T12" fmla="*/ 4 w 14"/>
                <a:gd name="T13" fmla="*/ 6 h 8"/>
                <a:gd name="T14" fmla="*/ 10 w 14"/>
                <a:gd name="T15" fmla="*/ 2 h 8"/>
                <a:gd name="T16" fmla="*/ 9 w 14"/>
                <a:gd name="T17" fmla="*/ 2 h 8"/>
                <a:gd name="T18" fmla="*/ 5 w 14"/>
                <a:gd name="T19" fmla="*/ 0 h 8"/>
                <a:gd name="T20" fmla="*/ 2 w 14"/>
                <a:gd name="T21" fmla="*/ 1 h 8"/>
                <a:gd name="T22" fmla="*/ 0 w 14"/>
                <a:gd name="T23" fmla="*/ 4 h 8"/>
                <a:gd name="T24" fmla="*/ 3 w 14"/>
                <a:gd name="T25" fmla="*/ 6 h 8"/>
                <a:gd name="T26" fmla="*/ 7 w 14"/>
                <a:gd name="T27" fmla="*/ 8 h 8"/>
                <a:gd name="T28" fmla="*/ 12 w 14"/>
                <a:gd name="T29" fmla="*/ 7 h 8"/>
                <a:gd name="T30" fmla="*/ 13 w 14"/>
                <a:gd name="T31" fmla="*/ 6 h 8"/>
                <a:gd name="T32" fmla="*/ 5 w 14"/>
                <a:gd name="T33" fmla="*/ 1 h 8"/>
                <a:gd name="T34" fmla="*/ 9 w 14"/>
                <a:gd name="T35" fmla="*/ 2 h 8"/>
                <a:gd name="T36" fmla="*/ 3 w 14"/>
                <a:gd name="T37" fmla="*/ 5 h 8"/>
                <a:gd name="T38" fmla="*/ 1 w 14"/>
                <a:gd name="T39" fmla="*/ 3 h 8"/>
                <a:gd name="T40" fmla="*/ 3 w 14"/>
                <a:gd name="T41" fmla="*/ 2 h 8"/>
                <a:gd name="T42" fmla="*/ 5 w 14"/>
                <a:gd name="T43" fmla="*/ 1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 h="8">
                  <a:moveTo>
                    <a:pt x="13" y="6"/>
                  </a:moveTo>
                  <a:cubicBezTo>
                    <a:pt x="13" y="5"/>
                    <a:pt x="14" y="5"/>
                    <a:pt x="14" y="5"/>
                  </a:cubicBezTo>
                  <a:cubicBezTo>
                    <a:pt x="13" y="4"/>
                    <a:pt x="13" y="4"/>
                    <a:pt x="13" y="4"/>
                  </a:cubicBezTo>
                  <a:cubicBezTo>
                    <a:pt x="13" y="5"/>
                    <a:pt x="12" y="5"/>
                    <a:pt x="12" y="5"/>
                  </a:cubicBezTo>
                  <a:cubicBezTo>
                    <a:pt x="12" y="6"/>
                    <a:pt x="11" y="6"/>
                    <a:pt x="11" y="6"/>
                  </a:cubicBezTo>
                  <a:cubicBezTo>
                    <a:pt x="10" y="7"/>
                    <a:pt x="9" y="7"/>
                    <a:pt x="7" y="7"/>
                  </a:cubicBezTo>
                  <a:cubicBezTo>
                    <a:pt x="6" y="7"/>
                    <a:pt x="5" y="7"/>
                    <a:pt x="4" y="6"/>
                  </a:cubicBezTo>
                  <a:cubicBezTo>
                    <a:pt x="10" y="2"/>
                    <a:pt x="10" y="2"/>
                    <a:pt x="10" y="2"/>
                  </a:cubicBezTo>
                  <a:cubicBezTo>
                    <a:pt x="9" y="2"/>
                    <a:pt x="9" y="2"/>
                    <a:pt x="9" y="2"/>
                  </a:cubicBezTo>
                  <a:cubicBezTo>
                    <a:pt x="8" y="1"/>
                    <a:pt x="7" y="0"/>
                    <a:pt x="5" y="0"/>
                  </a:cubicBezTo>
                  <a:cubicBezTo>
                    <a:pt x="4" y="0"/>
                    <a:pt x="3" y="1"/>
                    <a:pt x="2" y="1"/>
                  </a:cubicBezTo>
                  <a:cubicBezTo>
                    <a:pt x="1" y="2"/>
                    <a:pt x="0" y="3"/>
                    <a:pt x="0" y="4"/>
                  </a:cubicBezTo>
                  <a:cubicBezTo>
                    <a:pt x="0" y="5"/>
                    <a:pt x="1" y="5"/>
                    <a:pt x="3" y="6"/>
                  </a:cubicBezTo>
                  <a:cubicBezTo>
                    <a:pt x="4" y="7"/>
                    <a:pt x="6" y="8"/>
                    <a:pt x="7" y="8"/>
                  </a:cubicBezTo>
                  <a:cubicBezTo>
                    <a:pt x="9" y="8"/>
                    <a:pt x="10" y="7"/>
                    <a:pt x="12" y="7"/>
                  </a:cubicBezTo>
                  <a:cubicBezTo>
                    <a:pt x="12" y="6"/>
                    <a:pt x="13" y="6"/>
                    <a:pt x="13" y="6"/>
                  </a:cubicBezTo>
                  <a:close/>
                  <a:moveTo>
                    <a:pt x="5" y="1"/>
                  </a:moveTo>
                  <a:cubicBezTo>
                    <a:pt x="6" y="1"/>
                    <a:pt x="7" y="1"/>
                    <a:pt x="9" y="2"/>
                  </a:cubicBezTo>
                  <a:cubicBezTo>
                    <a:pt x="3" y="5"/>
                    <a:pt x="3" y="5"/>
                    <a:pt x="3" y="5"/>
                  </a:cubicBezTo>
                  <a:cubicBezTo>
                    <a:pt x="2" y="5"/>
                    <a:pt x="1" y="4"/>
                    <a:pt x="1" y="3"/>
                  </a:cubicBezTo>
                  <a:cubicBezTo>
                    <a:pt x="1" y="3"/>
                    <a:pt x="2" y="2"/>
                    <a:pt x="3" y="2"/>
                  </a:cubicBezTo>
                  <a:cubicBezTo>
                    <a:pt x="3" y="1"/>
                    <a:pt x="4" y="1"/>
                    <a:pt x="5" y="1"/>
                  </a:cubicBezTo>
                  <a:close/>
                </a:path>
              </a:pathLst>
            </a:custGeom>
            <a:solidFill>
              <a:srgbClr val="F9FAF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1" name="Freeform 140">
              <a:extLst>
                <a:ext uri="{FF2B5EF4-FFF2-40B4-BE49-F238E27FC236}">
                  <a16:creationId xmlns:a16="http://schemas.microsoft.com/office/drawing/2014/main" id="{65811488-EC44-1140-90E0-FF4438455D30}"/>
                </a:ext>
              </a:extLst>
            </p:cNvPr>
            <p:cNvSpPr>
              <a:spLocks/>
            </p:cNvSpPr>
            <p:nvPr/>
          </p:nvSpPr>
          <p:spPr bwMode="auto">
            <a:xfrm>
              <a:off x="18466824" y="6054673"/>
              <a:ext cx="57150" cy="33338"/>
            </a:xfrm>
            <a:custGeom>
              <a:avLst/>
              <a:gdLst>
                <a:gd name="T0" fmla="*/ 21 w 21"/>
                <a:gd name="T1" fmla="*/ 5 h 12"/>
                <a:gd name="T2" fmla="*/ 15 w 21"/>
                <a:gd name="T3" fmla="*/ 2 h 12"/>
                <a:gd name="T4" fmla="*/ 12 w 21"/>
                <a:gd name="T5" fmla="*/ 1 h 12"/>
                <a:gd name="T6" fmla="*/ 9 w 21"/>
                <a:gd name="T7" fmla="*/ 1 h 12"/>
                <a:gd name="T8" fmla="*/ 8 w 21"/>
                <a:gd name="T9" fmla="*/ 3 h 12"/>
                <a:gd name="T10" fmla="*/ 8 w 21"/>
                <a:gd name="T11" fmla="*/ 4 h 12"/>
                <a:gd name="T12" fmla="*/ 8 w 21"/>
                <a:gd name="T13" fmla="*/ 4 h 12"/>
                <a:gd name="T14" fmla="*/ 3 w 21"/>
                <a:gd name="T15" fmla="*/ 5 h 12"/>
                <a:gd name="T16" fmla="*/ 2 w 21"/>
                <a:gd name="T17" fmla="*/ 6 h 12"/>
                <a:gd name="T18" fmla="*/ 2 w 21"/>
                <a:gd name="T19" fmla="*/ 7 h 12"/>
                <a:gd name="T20" fmla="*/ 2 w 21"/>
                <a:gd name="T21" fmla="*/ 7 h 12"/>
                <a:gd name="T22" fmla="*/ 1 w 21"/>
                <a:gd name="T23" fmla="*/ 6 h 12"/>
                <a:gd name="T24" fmla="*/ 0 w 21"/>
                <a:gd name="T25" fmla="*/ 7 h 12"/>
                <a:gd name="T26" fmla="*/ 9 w 21"/>
                <a:gd name="T27" fmla="*/ 12 h 12"/>
                <a:gd name="T28" fmla="*/ 10 w 21"/>
                <a:gd name="T29" fmla="*/ 12 h 12"/>
                <a:gd name="T30" fmla="*/ 5 w 21"/>
                <a:gd name="T31" fmla="*/ 9 h 12"/>
                <a:gd name="T32" fmla="*/ 3 w 21"/>
                <a:gd name="T33" fmla="*/ 7 h 12"/>
                <a:gd name="T34" fmla="*/ 4 w 21"/>
                <a:gd name="T35" fmla="*/ 5 h 12"/>
                <a:gd name="T36" fmla="*/ 9 w 21"/>
                <a:gd name="T37" fmla="*/ 5 h 12"/>
                <a:gd name="T38" fmla="*/ 15 w 21"/>
                <a:gd name="T39" fmla="*/ 9 h 12"/>
                <a:gd name="T40" fmla="*/ 16 w 21"/>
                <a:gd name="T41" fmla="*/ 8 h 12"/>
                <a:gd name="T42" fmla="*/ 10 w 21"/>
                <a:gd name="T43" fmla="*/ 5 h 12"/>
                <a:gd name="T44" fmla="*/ 9 w 21"/>
                <a:gd name="T45" fmla="*/ 3 h 12"/>
                <a:gd name="T46" fmla="*/ 10 w 21"/>
                <a:gd name="T47" fmla="*/ 2 h 12"/>
                <a:gd name="T48" fmla="*/ 12 w 21"/>
                <a:gd name="T49" fmla="*/ 1 h 12"/>
                <a:gd name="T50" fmla="*/ 15 w 21"/>
                <a:gd name="T51" fmla="*/ 2 h 12"/>
                <a:gd name="T52" fmla="*/ 21 w 21"/>
                <a:gd name="T53" fmla="*/ 6 h 12"/>
                <a:gd name="T54" fmla="*/ 21 w 21"/>
                <a:gd name="T55" fmla="*/ 5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 h="12">
                  <a:moveTo>
                    <a:pt x="21" y="5"/>
                  </a:moveTo>
                  <a:cubicBezTo>
                    <a:pt x="15" y="2"/>
                    <a:pt x="15" y="2"/>
                    <a:pt x="15" y="2"/>
                  </a:cubicBezTo>
                  <a:cubicBezTo>
                    <a:pt x="14" y="1"/>
                    <a:pt x="13" y="1"/>
                    <a:pt x="12" y="1"/>
                  </a:cubicBezTo>
                  <a:cubicBezTo>
                    <a:pt x="11" y="0"/>
                    <a:pt x="10" y="1"/>
                    <a:pt x="9" y="1"/>
                  </a:cubicBezTo>
                  <a:cubicBezTo>
                    <a:pt x="8" y="2"/>
                    <a:pt x="8" y="2"/>
                    <a:pt x="8" y="3"/>
                  </a:cubicBezTo>
                  <a:cubicBezTo>
                    <a:pt x="8" y="3"/>
                    <a:pt x="8" y="4"/>
                    <a:pt x="8" y="4"/>
                  </a:cubicBezTo>
                  <a:cubicBezTo>
                    <a:pt x="8" y="4"/>
                    <a:pt x="8" y="4"/>
                    <a:pt x="8" y="4"/>
                  </a:cubicBezTo>
                  <a:cubicBezTo>
                    <a:pt x="6" y="4"/>
                    <a:pt x="5" y="4"/>
                    <a:pt x="3" y="5"/>
                  </a:cubicBezTo>
                  <a:cubicBezTo>
                    <a:pt x="3" y="5"/>
                    <a:pt x="2" y="5"/>
                    <a:pt x="2" y="6"/>
                  </a:cubicBezTo>
                  <a:cubicBezTo>
                    <a:pt x="2" y="6"/>
                    <a:pt x="2" y="7"/>
                    <a:pt x="2" y="7"/>
                  </a:cubicBezTo>
                  <a:cubicBezTo>
                    <a:pt x="2" y="7"/>
                    <a:pt x="2" y="7"/>
                    <a:pt x="2" y="7"/>
                  </a:cubicBezTo>
                  <a:cubicBezTo>
                    <a:pt x="1" y="6"/>
                    <a:pt x="1" y="6"/>
                    <a:pt x="1" y="6"/>
                  </a:cubicBezTo>
                  <a:cubicBezTo>
                    <a:pt x="0" y="7"/>
                    <a:pt x="0" y="7"/>
                    <a:pt x="0" y="7"/>
                  </a:cubicBezTo>
                  <a:cubicBezTo>
                    <a:pt x="9" y="12"/>
                    <a:pt x="9" y="12"/>
                    <a:pt x="9" y="12"/>
                  </a:cubicBezTo>
                  <a:cubicBezTo>
                    <a:pt x="10" y="12"/>
                    <a:pt x="10" y="12"/>
                    <a:pt x="10" y="12"/>
                  </a:cubicBezTo>
                  <a:cubicBezTo>
                    <a:pt x="5" y="9"/>
                    <a:pt x="5" y="9"/>
                    <a:pt x="5" y="9"/>
                  </a:cubicBezTo>
                  <a:cubicBezTo>
                    <a:pt x="4" y="8"/>
                    <a:pt x="3" y="7"/>
                    <a:pt x="3" y="7"/>
                  </a:cubicBezTo>
                  <a:cubicBezTo>
                    <a:pt x="3" y="6"/>
                    <a:pt x="3" y="6"/>
                    <a:pt x="4" y="5"/>
                  </a:cubicBezTo>
                  <a:cubicBezTo>
                    <a:pt x="6" y="4"/>
                    <a:pt x="7" y="4"/>
                    <a:pt x="9" y="5"/>
                  </a:cubicBezTo>
                  <a:cubicBezTo>
                    <a:pt x="15" y="9"/>
                    <a:pt x="15" y="9"/>
                    <a:pt x="15" y="9"/>
                  </a:cubicBezTo>
                  <a:cubicBezTo>
                    <a:pt x="16" y="8"/>
                    <a:pt x="16" y="8"/>
                    <a:pt x="16" y="8"/>
                  </a:cubicBezTo>
                  <a:cubicBezTo>
                    <a:pt x="10" y="5"/>
                    <a:pt x="10" y="5"/>
                    <a:pt x="10" y="5"/>
                  </a:cubicBezTo>
                  <a:cubicBezTo>
                    <a:pt x="9" y="5"/>
                    <a:pt x="9" y="4"/>
                    <a:pt x="9" y="3"/>
                  </a:cubicBezTo>
                  <a:cubicBezTo>
                    <a:pt x="9" y="3"/>
                    <a:pt x="9" y="2"/>
                    <a:pt x="10" y="2"/>
                  </a:cubicBezTo>
                  <a:cubicBezTo>
                    <a:pt x="11" y="1"/>
                    <a:pt x="11" y="1"/>
                    <a:pt x="12" y="1"/>
                  </a:cubicBezTo>
                  <a:cubicBezTo>
                    <a:pt x="13" y="1"/>
                    <a:pt x="14" y="2"/>
                    <a:pt x="15" y="2"/>
                  </a:cubicBezTo>
                  <a:cubicBezTo>
                    <a:pt x="21" y="6"/>
                    <a:pt x="21" y="6"/>
                    <a:pt x="21" y="6"/>
                  </a:cubicBezTo>
                  <a:cubicBezTo>
                    <a:pt x="21" y="5"/>
                    <a:pt x="21" y="5"/>
                    <a:pt x="21" y="5"/>
                  </a:cubicBezTo>
                  <a:close/>
                </a:path>
              </a:pathLst>
            </a:custGeom>
            <a:solidFill>
              <a:srgbClr val="F9FAF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2" name="Freeform 141">
              <a:extLst>
                <a:ext uri="{FF2B5EF4-FFF2-40B4-BE49-F238E27FC236}">
                  <a16:creationId xmlns:a16="http://schemas.microsoft.com/office/drawing/2014/main" id="{1182F47E-92D9-2243-A4EE-A95355037420}"/>
                </a:ext>
              </a:extLst>
            </p:cNvPr>
            <p:cNvSpPr>
              <a:spLocks noEditPoints="1"/>
            </p:cNvSpPr>
            <p:nvPr/>
          </p:nvSpPr>
          <p:spPr bwMode="auto">
            <a:xfrm>
              <a:off x="18496987" y="6040385"/>
              <a:ext cx="52388" cy="22225"/>
            </a:xfrm>
            <a:custGeom>
              <a:avLst/>
              <a:gdLst>
                <a:gd name="T0" fmla="*/ 7 w 19"/>
                <a:gd name="T1" fmla="*/ 2 h 8"/>
                <a:gd name="T2" fmla="*/ 7 w 19"/>
                <a:gd name="T3" fmla="*/ 3 h 8"/>
                <a:gd name="T4" fmla="*/ 6 w 19"/>
                <a:gd name="T5" fmla="*/ 3 h 8"/>
                <a:gd name="T6" fmla="*/ 6 w 19"/>
                <a:gd name="T7" fmla="*/ 3 h 8"/>
                <a:gd name="T8" fmla="*/ 4 w 19"/>
                <a:gd name="T9" fmla="*/ 2 h 8"/>
                <a:gd name="T10" fmla="*/ 1 w 19"/>
                <a:gd name="T11" fmla="*/ 0 h 8"/>
                <a:gd name="T12" fmla="*/ 0 w 19"/>
                <a:gd name="T13" fmla="*/ 1 h 8"/>
                <a:gd name="T14" fmla="*/ 13 w 19"/>
                <a:gd name="T15" fmla="*/ 8 h 8"/>
                <a:gd name="T16" fmla="*/ 14 w 19"/>
                <a:gd name="T17" fmla="*/ 8 h 8"/>
                <a:gd name="T18" fmla="*/ 13 w 19"/>
                <a:gd name="T19" fmla="*/ 7 h 8"/>
                <a:gd name="T20" fmla="*/ 13 w 19"/>
                <a:gd name="T21" fmla="*/ 7 h 8"/>
                <a:gd name="T22" fmla="*/ 15 w 19"/>
                <a:gd name="T23" fmla="*/ 7 h 8"/>
                <a:gd name="T24" fmla="*/ 17 w 19"/>
                <a:gd name="T25" fmla="*/ 6 h 8"/>
                <a:gd name="T26" fmla="*/ 19 w 19"/>
                <a:gd name="T27" fmla="*/ 4 h 8"/>
                <a:gd name="T28" fmla="*/ 17 w 19"/>
                <a:gd name="T29" fmla="*/ 1 h 8"/>
                <a:gd name="T30" fmla="*/ 12 w 19"/>
                <a:gd name="T31" fmla="*/ 0 h 8"/>
                <a:gd name="T32" fmla="*/ 8 w 19"/>
                <a:gd name="T33" fmla="*/ 1 h 8"/>
                <a:gd name="T34" fmla="*/ 7 w 19"/>
                <a:gd name="T35" fmla="*/ 2 h 8"/>
                <a:gd name="T36" fmla="*/ 16 w 19"/>
                <a:gd name="T37" fmla="*/ 2 h 8"/>
                <a:gd name="T38" fmla="*/ 18 w 19"/>
                <a:gd name="T39" fmla="*/ 4 h 8"/>
                <a:gd name="T40" fmla="*/ 17 w 19"/>
                <a:gd name="T41" fmla="*/ 6 h 8"/>
                <a:gd name="T42" fmla="*/ 14 w 19"/>
                <a:gd name="T43" fmla="*/ 7 h 8"/>
                <a:gd name="T44" fmla="*/ 10 w 19"/>
                <a:gd name="T45" fmla="*/ 5 h 8"/>
                <a:gd name="T46" fmla="*/ 10 w 19"/>
                <a:gd name="T47" fmla="*/ 5 h 8"/>
                <a:gd name="T48" fmla="*/ 7 w 19"/>
                <a:gd name="T49" fmla="*/ 3 h 8"/>
                <a:gd name="T50" fmla="*/ 9 w 19"/>
                <a:gd name="T51" fmla="*/ 1 h 8"/>
                <a:gd name="T52" fmla="*/ 16 w 19"/>
                <a:gd name="T53" fmla="*/ 2 h 8"/>
                <a:gd name="T54" fmla="*/ 16 w 19"/>
                <a:gd name="T55" fmla="*/ 2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9" h="8">
                  <a:moveTo>
                    <a:pt x="7" y="2"/>
                  </a:moveTo>
                  <a:cubicBezTo>
                    <a:pt x="6" y="2"/>
                    <a:pt x="6" y="3"/>
                    <a:pt x="7" y="3"/>
                  </a:cubicBezTo>
                  <a:cubicBezTo>
                    <a:pt x="6" y="3"/>
                    <a:pt x="6" y="3"/>
                    <a:pt x="6" y="3"/>
                  </a:cubicBezTo>
                  <a:cubicBezTo>
                    <a:pt x="6" y="3"/>
                    <a:pt x="6" y="3"/>
                    <a:pt x="6" y="3"/>
                  </a:cubicBezTo>
                  <a:cubicBezTo>
                    <a:pt x="5" y="3"/>
                    <a:pt x="5" y="2"/>
                    <a:pt x="4" y="2"/>
                  </a:cubicBezTo>
                  <a:cubicBezTo>
                    <a:pt x="1" y="0"/>
                    <a:pt x="1" y="0"/>
                    <a:pt x="1" y="0"/>
                  </a:cubicBezTo>
                  <a:cubicBezTo>
                    <a:pt x="0" y="1"/>
                    <a:pt x="0" y="1"/>
                    <a:pt x="0" y="1"/>
                  </a:cubicBezTo>
                  <a:cubicBezTo>
                    <a:pt x="13" y="8"/>
                    <a:pt x="13" y="8"/>
                    <a:pt x="13" y="8"/>
                  </a:cubicBezTo>
                  <a:cubicBezTo>
                    <a:pt x="14" y="8"/>
                    <a:pt x="14" y="8"/>
                    <a:pt x="14" y="8"/>
                  </a:cubicBezTo>
                  <a:cubicBezTo>
                    <a:pt x="13" y="7"/>
                    <a:pt x="13" y="7"/>
                    <a:pt x="13" y="7"/>
                  </a:cubicBezTo>
                  <a:cubicBezTo>
                    <a:pt x="13" y="7"/>
                    <a:pt x="13" y="7"/>
                    <a:pt x="13" y="7"/>
                  </a:cubicBezTo>
                  <a:cubicBezTo>
                    <a:pt x="14" y="7"/>
                    <a:pt x="15" y="7"/>
                    <a:pt x="15" y="7"/>
                  </a:cubicBezTo>
                  <a:cubicBezTo>
                    <a:pt x="16" y="7"/>
                    <a:pt x="17" y="7"/>
                    <a:pt x="17" y="6"/>
                  </a:cubicBezTo>
                  <a:cubicBezTo>
                    <a:pt x="19" y="5"/>
                    <a:pt x="19" y="5"/>
                    <a:pt x="19" y="4"/>
                  </a:cubicBezTo>
                  <a:cubicBezTo>
                    <a:pt x="19" y="3"/>
                    <a:pt x="18" y="2"/>
                    <a:pt x="17" y="1"/>
                  </a:cubicBezTo>
                  <a:cubicBezTo>
                    <a:pt x="15" y="0"/>
                    <a:pt x="14" y="0"/>
                    <a:pt x="12" y="0"/>
                  </a:cubicBezTo>
                  <a:cubicBezTo>
                    <a:pt x="11" y="0"/>
                    <a:pt x="9" y="0"/>
                    <a:pt x="8" y="1"/>
                  </a:cubicBezTo>
                  <a:cubicBezTo>
                    <a:pt x="7" y="1"/>
                    <a:pt x="7" y="1"/>
                    <a:pt x="7" y="2"/>
                  </a:cubicBezTo>
                  <a:close/>
                  <a:moveTo>
                    <a:pt x="16" y="2"/>
                  </a:moveTo>
                  <a:cubicBezTo>
                    <a:pt x="17" y="2"/>
                    <a:pt x="18" y="3"/>
                    <a:pt x="18" y="4"/>
                  </a:cubicBezTo>
                  <a:cubicBezTo>
                    <a:pt x="18" y="5"/>
                    <a:pt x="18" y="5"/>
                    <a:pt x="17" y="6"/>
                  </a:cubicBezTo>
                  <a:cubicBezTo>
                    <a:pt x="16" y="6"/>
                    <a:pt x="15" y="7"/>
                    <a:pt x="14" y="7"/>
                  </a:cubicBezTo>
                  <a:cubicBezTo>
                    <a:pt x="12" y="6"/>
                    <a:pt x="11" y="6"/>
                    <a:pt x="10" y="5"/>
                  </a:cubicBezTo>
                  <a:cubicBezTo>
                    <a:pt x="10" y="5"/>
                    <a:pt x="10" y="5"/>
                    <a:pt x="10" y="5"/>
                  </a:cubicBezTo>
                  <a:cubicBezTo>
                    <a:pt x="8" y="4"/>
                    <a:pt x="7" y="4"/>
                    <a:pt x="7" y="3"/>
                  </a:cubicBezTo>
                  <a:cubicBezTo>
                    <a:pt x="7" y="2"/>
                    <a:pt x="8" y="2"/>
                    <a:pt x="9" y="1"/>
                  </a:cubicBezTo>
                  <a:cubicBezTo>
                    <a:pt x="11" y="0"/>
                    <a:pt x="13" y="0"/>
                    <a:pt x="16" y="2"/>
                  </a:cubicBezTo>
                  <a:cubicBezTo>
                    <a:pt x="16" y="2"/>
                    <a:pt x="16" y="2"/>
                    <a:pt x="16" y="2"/>
                  </a:cubicBezTo>
                  <a:close/>
                </a:path>
              </a:pathLst>
            </a:custGeom>
            <a:solidFill>
              <a:srgbClr val="F9FAF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3" name="Freeform 142">
              <a:extLst>
                <a:ext uri="{FF2B5EF4-FFF2-40B4-BE49-F238E27FC236}">
                  <a16:creationId xmlns:a16="http://schemas.microsoft.com/office/drawing/2014/main" id="{F52D80B7-3964-BE4E-89A6-0DA96CBB8F8E}"/>
                </a:ext>
              </a:extLst>
            </p:cNvPr>
            <p:cNvSpPr>
              <a:spLocks noEditPoints="1"/>
            </p:cNvSpPr>
            <p:nvPr/>
          </p:nvSpPr>
          <p:spPr bwMode="auto">
            <a:xfrm>
              <a:off x="18541437" y="6024510"/>
              <a:ext cx="38100" cy="19050"/>
            </a:xfrm>
            <a:custGeom>
              <a:avLst/>
              <a:gdLst>
                <a:gd name="T0" fmla="*/ 13 w 14"/>
                <a:gd name="T1" fmla="*/ 5 h 7"/>
                <a:gd name="T2" fmla="*/ 14 w 14"/>
                <a:gd name="T3" fmla="*/ 4 h 7"/>
                <a:gd name="T4" fmla="*/ 13 w 14"/>
                <a:gd name="T5" fmla="*/ 4 h 7"/>
                <a:gd name="T6" fmla="*/ 12 w 14"/>
                <a:gd name="T7" fmla="*/ 5 h 7"/>
                <a:gd name="T8" fmla="*/ 11 w 14"/>
                <a:gd name="T9" fmla="*/ 6 h 7"/>
                <a:gd name="T10" fmla="*/ 7 w 14"/>
                <a:gd name="T11" fmla="*/ 7 h 7"/>
                <a:gd name="T12" fmla="*/ 4 w 14"/>
                <a:gd name="T13" fmla="*/ 6 h 7"/>
                <a:gd name="T14" fmla="*/ 10 w 14"/>
                <a:gd name="T15" fmla="*/ 2 h 7"/>
                <a:gd name="T16" fmla="*/ 10 w 14"/>
                <a:gd name="T17" fmla="*/ 1 h 7"/>
                <a:gd name="T18" fmla="*/ 6 w 14"/>
                <a:gd name="T19" fmla="*/ 0 h 7"/>
                <a:gd name="T20" fmla="*/ 2 w 14"/>
                <a:gd name="T21" fmla="*/ 1 h 7"/>
                <a:gd name="T22" fmla="*/ 0 w 14"/>
                <a:gd name="T23" fmla="*/ 3 h 7"/>
                <a:gd name="T24" fmla="*/ 3 w 14"/>
                <a:gd name="T25" fmla="*/ 6 h 7"/>
                <a:gd name="T26" fmla="*/ 7 w 14"/>
                <a:gd name="T27" fmla="*/ 7 h 7"/>
                <a:gd name="T28" fmla="*/ 12 w 14"/>
                <a:gd name="T29" fmla="*/ 6 h 7"/>
                <a:gd name="T30" fmla="*/ 13 w 14"/>
                <a:gd name="T31" fmla="*/ 5 h 7"/>
                <a:gd name="T32" fmla="*/ 5 w 14"/>
                <a:gd name="T33" fmla="*/ 1 h 7"/>
                <a:gd name="T34" fmla="*/ 9 w 14"/>
                <a:gd name="T35" fmla="*/ 2 h 7"/>
                <a:gd name="T36" fmla="*/ 3 w 14"/>
                <a:gd name="T37" fmla="*/ 5 h 7"/>
                <a:gd name="T38" fmla="*/ 1 w 14"/>
                <a:gd name="T39" fmla="*/ 3 h 7"/>
                <a:gd name="T40" fmla="*/ 3 w 14"/>
                <a:gd name="T41" fmla="*/ 1 h 7"/>
                <a:gd name="T42" fmla="*/ 5 w 14"/>
                <a:gd name="T43" fmla="*/ 1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 h="7">
                  <a:moveTo>
                    <a:pt x="13" y="5"/>
                  </a:moveTo>
                  <a:cubicBezTo>
                    <a:pt x="13" y="5"/>
                    <a:pt x="14" y="5"/>
                    <a:pt x="14" y="4"/>
                  </a:cubicBezTo>
                  <a:cubicBezTo>
                    <a:pt x="13" y="4"/>
                    <a:pt x="13" y="4"/>
                    <a:pt x="13" y="4"/>
                  </a:cubicBezTo>
                  <a:cubicBezTo>
                    <a:pt x="13" y="4"/>
                    <a:pt x="12" y="5"/>
                    <a:pt x="12" y="5"/>
                  </a:cubicBezTo>
                  <a:cubicBezTo>
                    <a:pt x="12" y="5"/>
                    <a:pt x="11" y="6"/>
                    <a:pt x="11" y="6"/>
                  </a:cubicBezTo>
                  <a:cubicBezTo>
                    <a:pt x="10" y="6"/>
                    <a:pt x="9" y="7"/>
                    <a:pt x="7" y="7"/>
                  </a:cubicBezTo>
                  <a:cubicBezTo>
                    <a:pt x="6" y="7"/>
                    <a:pt x="5" y="6"/>
                    <a:pt x="4" y="6"/>
                  </a:cubicBezTo>
                  <a:cubicBezTo>
                    <a:pt x="10" y="2"/>
                    <a:pt x="10" y="2"/>
                    <a:pt x="10" y="2"/>
                  </a:cubicBezTo>
                  <a:cubicBezTo>
                    <a:pt x="10" y="1"/>
                    <a:pt x="10" y="1"/>
                    <a:pt x="10" y="1"/>
                  </a:cubicBezTo>
                  <a:cubicBezTo>
                    <a:pt x="8" y="1"/>
                    <a:pt x="7" y="0"/>
                    <a:pt x="6" y="0"/>
                  </a:cubicBezTo>
                  <a:cubicBezTo>
                    <a:pt x="4" y="0"/>
                    <a:pt x="3" y="0"/>
                    <a:pt x="2" y="1"/>
                  </a:cubicBezTo>
                  <a:cubicBezTo>
                    <a:pt x="1" y="2"/>
                    <a:pt x="0" y="2"/>
                    <a:pt x="0" y="3"/>
                  </a:cubicBezTo>
                  <a:cubicBezTo>
                    <a:pt x="0" y="4"/>
                    <a:pt x="1" y="5"/>
                    <a:pt x="3" y="6"/>
                  </a:cubicBezTo>
                  <a:cubicBezTo>
                    <a:pt x="4" y="7"/>
                    <a:pt x="6" y="7"/>
                    <a:pt x="7" y="7"/>
                  </a:cubicBezTo>
                  <a:cubicBezTo>
                    <a:pt x="9" y="7"/>
                    <a:pt x="10" y="7"/>
                    <a:pt x="12" y="6"/>
                  </a:cubicBezTo>
                  <a:cubicBezTo>
                    <a:pt x="12" y="6"/>
                    <a:pt x="13" y="6"/>
                    <a:pt x="13" y="5"/>
                  </a:cubicBezTo>
                  <a:close/>
                  <a:moveTo>
                    <a:pt x="5" y="1"/>
                  </a:moveTo>
                  <a:cubicBezTo>
                    <a:pt x="7" y="1"/>
                    <a:pt x="8" y="1"/>
                    <a:pt x="9" y="2"/>
                  </a:cubicBezTo>
                  <a:cubicBezTo>
                    <a:pt x="3" y="5"/>
                    <a:pt x="3" y="5"/>
                    <a:pt x="3" y="5"/>
                  </a:cubicBezTo>
                  <a:cubicBezTo>
                    <a:pt x="2" y="4"/>
                    <a:pt x="1" y="4"/>
                    <a:pt x="1" y="3"/>
                  </a:cubicBezTo>
                  <a:cubicBezTo>
                    <a:pt x="1" y="2"/>
                    <a:pt x="2" y="2"/>
                    <a:pt x="3" y="1"/>
                  </a:cubicBezTo>
                  <a:cubicBezTo>
                    <a:pt x="3" y="1"/>
                    <a:pt x="4" y="1"/>
                    <a:pt x="5" y="1"/>
                  </a:cubicBezTo>
                  <a:close/>
                </a:path>
              </a:pathLst>
            </a:custGeom>
            <a:solidFill>
              <a:srgbClr val="F9FAF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4" name="Freeform 143">
              <a:extLst>
                <a:ext uri="{FF2B5EF4-FFF2-40B4-BE49-F238E27FC236}">
                  <a16:creationId xmlns:a16="http://schemas.microsoft.com/office/drawing/2014/main" id="{4CC7B2B8-9333-0D41-887C-6574725A1024}"/>
                </a:ext>
              </a:extLst>
            </p:cNvPr>
            <p:cNvSpPr>
              <a:spLocks/>
            </p:cNvSpPr>
            <p:nvPr/>
          </p:nvSpPr>
          <p:spPr bwMode="auto">
            <a:xfrm>
              <a:off x="18563662" y="6010223"/>
              <a:ext cx="26988" cy="22225"/>
            </a:xfrm>
            <a:custGeom>
              <a:avLst/>
              <a:gdLst>
                <a:gd name="T0" fmla="*/ 2 w 10"/>
                <a:gd name="T1" fmla="*/ 2 h 8"/>
                <a:gd name="T2" fmla="*/ 3 w 10"/>
                <a:gd name="T3" fmla="*/ 3 h 8"/>
                <a:gd name="T4" fmla="*/ 3 w 10"/>
                <a:gd name="T5" fmla="*/ 3 h 8"/>
                <a:gd name="T6" fmla="*/ 1 w 10"/>
                <a:gd name="T7" fmla="*/ 2 h 8"/>
                <a:gd name="T8" fmla="*/ 0 w 10"/>
                <a:gd name="T9" fmla="*/ 3 h 8"/>
                <a:gd name="T10" fmla="*/ 9 w 10"/>
                <a:gd name="T11" fmla="*/ 8 h 8"/>
                <a:gd name="T12" fmla="*/ 10 w 10"/>
                <a:gd name="T13" fmla="*/ 7 h 8"/>
                <a:gd name="T14" fmla="*/ 5 w 10"/>
                <a:gd name="T15" fmla="*/ 4 h 8"/>
                <a:gd name="T16" fmla="*/ 3 w 10"/>
                <a:gd name="T17" fmla="*/ 3 h 8"/>
                <a:gd name="T18" fmla="*/ 4 w 10"/>
                <a:gd name="T19" fmla="*/ 1 h 8"/>
                <a:gd name="T20" fmla="*/ 6 w 10"/>
                <a:gd name="T21" fmla="*/ 0 h 8"/>
                <a:gd name="T22" fmla="*/ 5 w 10"/>
                <a:gd name="T23" fmla="*/ 0 h 8"/>
                <a:gd name="T24" fmla="*/ 4 w 10"/>
                <a:gd name="T25" fmla="*/ 0 h 8"/>
                <a:gd name="T26" fmla="*/ 2 w 10"/>
                <a:gd name="T27" fmla="*/ 2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 h="8">
                  <a:moveTo>
                    <a:pt x="2" y="2"/>
                  </a:moveTo>
                  <a:cubicBezTo>
                    <a:pt x="2" y="2"/>
                    <a:pt x="2" y="2"/>
                    <a:pt x="3" y="3"/>
                  </a:cubicBezTo>
                  <a:cubicBezTo>
                    <a:pt x="3" y="3"/>
                    <a:pt x="3" y="3"/>
                    <a:pt x="3" y="3"/>
                  </a:cubicBezTo>
                  <a:cubicBezTo>
                    <a:pt x="1" y="2"/>
                    <a:pt x="1" y="2"/>
                    <a:pt x="1" y="2"/>
                  </a:cubicBezTo>
                  <a:cubicBezTo>
                    <a:pt x="0" y="3"/>
                    <a:pt x="0" y="3"/>
                    <a:pt x="0" y="3"/>
                  </a:cubicBezTo>
                  <a:cubicBezTo>
                    <a:pt x="9" y="8"/>
                    <a:pt x="9" y="8"/>
                    <a:pt x="9" y="8"/>
                  </a:cubicBezTo>
                  <a:cubicBezTo>
                    <a:pt x="10" y="7"/>
                    <a:pt x="10" y="7"/>
                    <a:pt x="10" y="7"/>
                  </a:cubicBezTo>
                  <a:cubicBezTo>
                    <a:pt x="5" y="4"/>
                    <a:pt x="5" y="4"/>
                    <a:pt x="5" y="4"/>
                  </a:cubicBezTo>
                  <a:cubicBezTo>
                    <a:pt x="4" y="4"/>
                    <a:pt x="3" y="3"/>
                    <a:pt x="3" y="3"/>
                  </a:cubicBezTo>
                  <a:cubicBezTo>
                    <a:pt x="3" y="2"/>
                    <a:pt x="3" y="1"/>
                    <a:pt x="4" y="1"/>
                  </a:cubicBezTo>
                  <a:cubicBezTo>
                    <a:pt x="5" y="1"/>
                    <a:pt x="5" y="0"/>
                    <a:pt x="6" y="0"/>
                  </a:cubicBezTo>
                  <a:cubicBezTo>
                    <a:pt x="5" y="0"/>
                    <a:pt x="5" y="0"/>
                    <a:pt x="5" y="0"/>
                  </a:cubicBezTo>
                  <a:cubicBezTo>
                    <a:pt x="4" y="0"/>
                    <a:pt x="4" y="0"/>
                    <a:pt x="4" y="0"/>
                  </a:cubicBezTo>
                  <a:cubicBezTo>
                    <a:pt x="3" y="1"/>
                    <a:pt x="3" y="1"/>
                    <a:pt x="2" y="2"/>
                  </a:cubicBezTo>
                  <a:close/>
                </a:path>
              </a:pathLst>
            </a:custGeom>
            <a:solidFill>
              <a:srgbClr val="F9FAF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5" name="Freeform 144">
              <a:extLst>
                <a:ext uri="{FF2B5EF4-FFF2-40B4-BE49-F238E27FC236}">
                  <a16:creationId xmlns:a16="http://schemas.microsoft.com/office/drawing/2014/main" id="{77C70021-F499-E041-8B2A-6D627226F6AB}"/>
                </a:ext>
              </a:extLst>
            </p:cNvPr>
            <p:cNvSpPr>
              <a:spLocks/>
            </p:cNvSpPr>
            <p:nvPr/>
          </p:nvSpPr>
          <p:spPr bwMode="auto">
            <a:xfrm>
              <a:off x="18593824" y="5987998"/>
              <a:ext cx="38100" cy="19050"/>
            </a:xfrm>
            <a:custGeom>
              <a:avLst/>
              <a:gdLst>
                <a:gd name="T0" fmla="*/ 1 w 14"/>
                <a:gd name="T1" fmla="*/ 0 h 7"/>
                <a:gd name="T2" fmla="*/ 1 w 14"/>
                <a:gd name="T3" fmla="*/ 0 h 7"/>
                <a:gd name="T4" fmla="*/ 0 w 14"/>
                <a:gd name="T5" fmla="*/ 4 h 7"/>
                <a:gd name="T6" fmla="*/ 1 w 14"/>
                <a:gd name="T7" fmla="*/ 4 h 7"/>
                <a:gd name="T8" fmla="*/ 1 w 14"/>
                <a:gd name="T9" fmla="*/ 1 h 7"/>
                <a:gd name="T10" fmla="*/ 1 w 14"/>
                <a:gd name="T11" fmla="*/ 1 h 7"/>
                <a:gd name="T12" fmla="*/ 4 w 14"/>
                <a:gd name="T13" fmla="*/ 2 h 7"/>
                <a:gd name="T14" fmla="*/ 13 w 14"/>
                <a:gd name="T15" fmla="*/ 7 h 7"/>
                <a:gd name="T16" fmla="*/ 14 w 14"/>
                <a:gd name="T17" fmla="*/ 7 h 7"/>
                <a:gd name="T18" fmla="*/ 1 w 14"/>
                <a:gd name="T19"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7">
                  <a:moveTo>
                    <a:pt x="1" y="0"/>
                  </a:moveTo>
                  <a:cubicBezTo>
                    <a:pt x="1" y="0"/>
                    <a:pt x="1" y="0"/>
                    <a:pt x="1" y="0"/>
                  </a:cubicBezTo>
                  <a:cubicBezTo>
                    <a:pt x="0" y="4"/>
                    <a:pt x="0" y="4"/>
                    <a:pt x="0" y="4"/>
                  </a:cubicBezTo>
                  <a:cubicBezTo>
                    <a:pt x="1" y="4"/>
                    <a:pt x="1" y="4"/>
                    <a:pt x="1" y="4"/>
                  </a:cubicBezTo>
                  <a:cubicBezTo>
                    <a:pt x="1" y="2"/>
                    <a:pt x="1" y="1"/>
                    <a:pt x="1" y="1"/>
                  </a:cubicBezTo>
                  <a:cubicBezTo>
                    <a:pt x="1" y="1"/>
                    <a:pt x="1" y="1"/>
                    <a:pt x="1" y="1"/>
                  </a:cubicBezTo>
                  <a:cubicBezTo>
                    <a:pt x="2" y="1"/>
                    <a:pt x="3" y="2"/>
                    <a:pt x="4" y="2"/>
                  </a:cubicBezTo>
                  <a:cubicBezTo>
                    <a:pt x="13" y="7"/>
                    <a:pt x="13" y="7"/>
                    <a:pt x="13" y="7"/>
                  </a:cubicBezTo>
                  <a:cubicBezTo>
                    <a:pt x="14" y="7"/>
                    <a:pt x="14" y="7"/>
                    <a:pt x="14" y="7"/>
                  </a:cubicBezTo>
                  <a:cubicBezTo>
                    <a:pt x="1" y="0"/>
                    <a:pt x="1" y="0"/>
                    <a:pt x="1" y="0"/>
                  </a:cubicBezTo>
                  <a:close/>
                </a:path>
              </a:pathLst>
            </a:custGeom>
            <a:solidFill>
              <a:srgbClr val="F9FAF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6" name="Freeform 145">
              <a:extLst>
                <a:ext uri="{FF2B5EF4-FFF2-40B4-BE49-F238E27FC236}">
                  <a16:creationId xmlns:a16="http://schemas.microsoft.com/office/drawing/2014/main" id="{D32E8860-71AA-C948-9498-C0C5CB26CBF4}"/>
                </a:ext>
              </a:extLst>
            </p:cNvPr>
            <p:cNvSpPr>
              <a:spLocks/>
            </p:cNvSpPr>
            <p:nvPr/>
          </p:nvSpPr>
          <p:spPr bwMode="auto">
            <a:xfrm>
              <a:off x="18616049" y="5972123"/>
              <a:ext cx="52388" cy="26988"/>
            </a:xfrm>
            <a:custGeom>
              <a:avLst/>
              <a:gdLst>
                <a:gd name="T0" fmla="*/ 18 w 19"/>
                <a:gd name="T1" fmla="*/ 5 h 10"/>
                <a:gd name="T2" fmla="*/ 11 w 19"/>
                <a:gd name="T3" fmla="*/ 9 h 10"/>
                <a:gd name="T4" fmla="*/ 11 w 19"/>
                <a:gd name="T5" fmla="*/ 9 h 10"/>
                <a:gd name="T6" fmla="*/ 11 w 19"/>
                <a:gd name="T7" fmla="*/ 5 h 10"/>
                <a:gd name="T8" fmla="*/ 10 w 19"/>
                <a:gd name="T9" fmla="*/ 2 h 10"/>
                <a:gd name="T10" fmla="*/ 9 w 19"/>
                <a:gd name="T11" fmla="*/ 0 h 10"/>
                <a:gd name="T12" fmla="*/ 5 w 19"/>
                <a:gd name="T13" fmla="*/ 0 h 10"/>
                <a:gd name="T14" fmla="*/ 2 w 19"/>
                <a:gd name="T15" fmla="*/ 1 h 10"/>
                <a:gd name="T16" fmla="*/ 0 w 19"/>
                <a:gd name="T17" fmla="*/ 3 h 10"/>
                <a:gd name="T18" fmla="*/ 1 w 19"/>
                <a:gd name="T19" fmla="*/ 3 h 10"/>
                <a:gd name="T20" fmla="*/ 3 w 19"/>
                <a:gd name="T21" fmla="*/ 1 h 10"/>
                <a:gd name="T22" fmla="*/ 5 w 19"/>
                <a:gd name="T23" fmla="*/ 0 h 10"/>
                <a:gd name="T24" fmla="*/ 8 w 19"/>
                <a:gd name="T25" fmla="*/ 1 h 10"/>
                <a:gd name="T26" fmla="*/ 9 w 19"/>
                <a:gd name="T27" fmla="*/ 2 h 10"/>
                <a:gd name="T28" fmla="*/ 10 w 19"/>
                <a:gd name="T29" fmla="*/ 3 h 10"/>
                <a:gd name="T30" fmla="*/ 10 w 19"/>
                <a:gd name="T31" fmla="*/ 6 h 10"/>
                <a:gd name="T32" fmla="*/ 10 w 19"/>
                <a:gd name="T33" fmla="*/ 10 h 10"/>
                <a:gd name="T34" fmla="*/ 11 w 19"/>
                <a:gd name="T35" fmla="*/ 10 h 10"/>
                <a:gd name="T36" fmla="*/ 19 w 19"/>
                <a:gd name="T37" fmla="*/ 6 h 10"/>
                <a:gd name="T38" fmla="*/ 18 w 19"/>
                <a:gd name="T39" fmla="*/ 5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 h="10">
                  <a:moveTo>
                    <a:pt x="18" y="5"/>
                  </a:moveTo>
                  <a:cubicBezTo>
                    <a:pt x="11" y="9"/>
                    <a:pt x="11" y="9"/>
                    <a:pt x="11" y="9"/>
                  </a:cubicBezTo>
                  <a:cubicBezTo>
                    <a:pt x="11" y="9"/>
                    <a:pt x="11" y="9"/>
                    <a:pt x="11" y="9"/>
                  </a:cubicBezTo>
                  <a:cubicBezTo>
                    <a:pt x="11" y="5"/>
                    <a:pt x="11" y="5"/>
                    <a:pt x="11" y="5"/>
                  </a:cubicBezTo>
                  <a:cubicBezTo>
                    <a:pt x="11" y="4"/>
                    <a:pt x="11" y="3"/>
                    <a:pt x="10" y="2"/>
                  </a:cubicBezTo>
                  <a:cubicBezTo>
                    <a:pt x="10" y="2"/>
                    <a:pt x="10" y="1"/>
                    <a:pt x="9" y="0"/>
                  </a:cubicBezTo>
                  <a:cubicBezTo>
                    <a:pt x="8" y="0"/>
                    <a:pt x="7" y="0"/>
                    <a:pt x="5" y="0"/>
                  </a:cubicBezTo>
                  <a:cubicBezTo>
                    <a:pt x="4" y="0"/>
                    <a:pt x="3" y="0"/>
                    <a:pt x="2" y="1"/>
                  </a:cubicBezTo>
                  <a:cubicBezTo>
                    <a:pt x="1" y="1"/>
                    <a:pt x="0" y="2"/>
                    <a:pt x="0" y="3"/>
                  </a:cubicBezTo>
                  <a:cubicBezTo>
                    <a:pt x="1" y="3"/>
                    <a:pt x="1" y="3"/>
                    <a:pt x="1" y="3"/>
                  </a:cubicBezTo>
                  <a:cubicBezTo>
                    <a:pt x="1" y="2"/>
                    <a:pt x="2" y="2"/>
                    <a:pt x="3" y="1"/>
                  </a:cubicBezTo>
                  <a:cubicBezTo>
                    <a:pt x="4" y="1"/>
                    <a:pt x="4" y="0"/>
                    <a:pt x="5" y="0"/>
                  </a:cubicBezTo>
                  <a:cubicBezTo>
                    <a:pt x="6" y="0"/>
                    <a:pt x="7" y="1"/>
                    <a:pt x="8" y="1"/>
                  </a:cubicBezTo>
                  <a:cubicBezTo>
                    <a:pt x="8" y="1"/>
                    <a:pt x="9" y="2"/>
                    <a:pt x="9" y="2"/>
                  </a:cubicBezTo>
                  <a:cubicBezTo>
                    <a:pt x="9" y="2"/>
                    <a:pt x="10" y="3"/>
                    <a:pt x="10" y="3"/>
                  </a:cubicBezTo>
                  <a:cubicBezTo>
                    <a:pt x="10" y="4"/>
                    <a:pt x="10" y="5"/>
                    <a:pt x="10" y="6"/>
                  </a:cubicBezTo>
                  <a:cubicBezTo>
                    <a:pt x="10" y="10"/>
                    <a:pt x="10" y="10"/>
                    <a:pt x="10" y="10"/>
                  </a:cubicBezTo>
                  <a:cubicBezTo>
                    <a:pt x="11" y="10"/>
                    <a:pt x="11" y="10"/>
                    <a:pt x="11" y="10"/>
                  </a:cubicBezTo>
                  <a:cubicBezTo>
                    <a:pt x="19" y="6"/>
                    <a:pt x="19" y="6"/>
                    <a:pt x="19" y="6"/>
                  </a:cubicBezTo>
                  <a:cubicBezTo>
                    <a:pt x="18" y="5"/>
                    <a:pt x="18" y="5"/>
                    <a:pt x="18" y="5"/>
                  </a:cubicBezTo>
                  <a:close/>
                </a:path>
              </a:pathLst>
            </a:custGeom>
            <a:solidFill>
              <a:srgbClr val="F9FAF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7" name="Freeform 146">
              <a:extLst>
                <a:ext uri="{FF2B5EF4-FFF2-40B4-BE49-F238E27FC236}">
                  <a16:creationId xmlns:a16="http://schemas.microsoft.com/office/drawing/2014/main" id="{B1B50714-7E7A-8B4E-BBD2-04533BEE7752}"/>
                </a:ext>
              </a:extLst>
            </p:cNvPr>
            <p:cNvSpPr>
              <a:spLocks/>
            </p:cNvSpPr>
            <p:nvPr/>
          </p:nvSpPr>
          <p:spPr bwMode="auto">
            <a:xfrm>
              <a:off x="18968474" y="6648398"/>
              <a:ext cx="146050" cy="77788"/>
            </a:xfrm>
            <a:custGeom>
              <a:avLst/>
              <a:gdLst>
                <a:gd name="T0" fmla="*/ 26 w 53"/>
                <a:gd name="T1" fmla="*/ 0 h 28"/>
                <a:gd name="T2" fmla="*/ 9 w 53"/>
                <a:gd name="T3" fmla="*/ 4 h 28"/>
                <a:gd name="T4" fmla="*/ 9 w 53"/>
                <a:gd name="T5" fmla="*/ 24 h 28"/>
                <a:gd name="T6" fmla="*/ 26 w 53"/>
                <a:gd name="T7" fmla="*/ 28 h 28"/>
                <a:gd name="T8" fmla="*/ 43 w 53"/>
                <a:gd name="T9" fmla="*/ 24 h 28"/>
                <a:gd name="T10" fmla="*/ 43 w 53"/>
                <a:gd name="T11" fmla="*/ 4 h 28"/>
                <a:gd name="T12" fmla="*/ 26 w 53"/>
                <a:gd name="T13" fmla="*/ 0 h 28"/>
              </a:gdLst>
              <a:ahLst/>
              <a:cxnLst>
                <a:cxn ang="0">
                  <a:pos x="T0" y="T1"/>
                </a:cxn>
                <a:cxn ang="0">
                  <a:pos x="T2" y="T3"/>
                </a:cxn>
                <a:cxn ang="0">
                  <a:pos x="T4" y="T5"/>
                </a:cxn>
                <a:cxn ang="0">
                  <a:pos x="T6" y="T7"/>
                </a:cxn>
                <a:cxn ang="0">
                  <a:pos x="T8" y="T9"/>
                </a:cxn>
                <a:cxn ang="0">
                  <a:pos x="T10" y="T11"/>
                </a:cxn>
                <a:cxn ang="0">
                  <a:pos x="T12" y="T13"/>
                </a:cxn>
              </a:cxnLst>
              <a:rect l="0" t="0" r="r" b="b"/>
              <a:pathLst>
                <a:path w="53" h="28">
                  <a:moveTo>
                    <a:pt x="26" y="0"/>
                  </a:moveTo>
                  <a:cubicBezTo>
                    <a:pt x="20" y="0"/>
                    <a:pt x="14" y="1"/>
                    <a:pt x="9" y="4"/>
                  </a:cubicBezTo>
                  <a:cubicBezTo>
                    <a:pt x="0" y="10"/>
                    <a:pt x="0" y="18"/>
                    <a:pt x="9" y="24"/>
                  </a:cubicBezTo>
                  <a:cubicBezTo>
                    <a:pt x="14" y="27"/>
                    <a:pt x="20" y="28"/>
                    <a:pt x="26" y="28"/>
                  </a:cubicBezTo>
                  <a:cubicBezTo>
                    <a:pt x="32" y="28"/>
                    <a:pt x="39" y="27"/>
                    <a:pt x="43" y="24"/>
                  </a:cubicBezTo>
                  <a:cubicBezTo>
                    <a:pt x="53" y="18"/>
                    <a:pt x="53" y="10"/>
                    <a:pt x="43" y="4"/>
                  </a:cubicBezTo>
                  <a:cubicBezTo>
                    <a:pt x="39" y="1"/>
                    <a:pt x="32" y="0"/>
                    <a:pt x="26" y="0"/>
                  </a:cubicBezTo>
                </a:path>
              </a:pathLst>
            </a:custGeom>
            <a:solidFill>
              <a:srgbClr val="140F4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8" name="Freeform 147">
              <a:extLst>
                <a:ext uri="{FF2B5EF4-FFF2-40B4-BE49-F238E27FC236}">
                  <a16:creationId xmlns:a16="http://schemas.microsoft.com/office/drawing/2014/main" id="{75386100-AADD-B649-AF08-299889B040C1}"/>
                </a:ext>
              </a:extLst>
            </p:cNvPr>
            <p:cNvSpPr>
              <a:spLocks/>
            </p:cNvSpPr>
            <p:nvPr/>
          </p:nvSpPr>
          <p:spPr bwMode="auto">
            <a:xfrm>
              <a:off x="19043087" y="6689673"/>
              <a:ext cx="6350" cy="3175"/>
            </a:xfrm>
            <a:custGeom>
              <a:avLst/>
              <a:gdLst>
                <a:gd name="T0" fmla="*/ 1 w 2"/>
                <a:gd name="T1" fmla="*/ 0 h 1"/>
                <a:gd name="T2" fmla="*/ 1 w 2"/>
                <a:gd name="T3" fmla="*/ 1 h 1"/>
                <a:gd name="T4" fmla="*/ 2 w 2"/>
                <a:gd name="T5" fmla="*/ 1 h 1"/>
                <a:gd name="T6" fmla="*/ 2 w 2"/>
                <a:gd name="T7" fmla="*/ 0 h 1"/>
                <a:gd name="T8" fmla="*/ 1 w 2"/>
                <a:gd name="T9" fmla="*/ 0 h 1"/>
              </a:gdLst>
              <a:ahLst/>
              <a:cxnLst>
                <a:cxn ang="0">
                  <a:pos x="T0" y="T1"/>
                </a:cxn>
                <a:cxn ang="0">
                  <a:pos x="T2" y="T3"/>
                </a:cxn>
                <a:cxn ang="0">
                  <a:pos x="T4" y="T5"/>
                </a:cxn>
                <a:cxn ang="0">
                  <a:pos x="T6" y="T7"/>
                </a:cxn>
                <a:cxn ang="0">
                  <a:pos x="T8" y="T9"/>
                </a:cxn>
              </a:cxnLst>
              <a:rect l="0" t="0" r="r" b="b"/>
              <a:pathLst>
                <a:path w="2" h="1">
                  <a:moveTo>
                    <a:pt x="1" y="0"/>
                  </a:moveTo>
                  <a:cubicBezTo>
                    <a:pt x="0" y="0"/>
                    <a:pt x="0" y="0"/>
                    <a:pt x="1" y="1"/>
                  </a:cubicBezTo>
                  <a:cubicBezTo>
                    <a:pt x="1" y="1"/>
                    <a:pt x="2" y="1"/>
                    <a:pt x="2" y="1"/>
                  </a:cubicBezTo>
                  <a:cubicBezTo>
                    <a:pt x="2" y="0"/>
                    <a:pt x="2" y="0"/>
                    <a:pt x="2" y="0"/>
                  </a:cubicBezTo>
                  <a:cubicBezTo>
                    <a:pt x="2" y="0"/>
                    <a:pt x="1" y="0"/>
                    <a:pt x="1"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9" name="Freeform 148">
              <a:extLst>
                <a:ext uri="{FF2B5EF4-FFF2-40B4-BE49-F238E27FC236}">
                  <a16:creationId xmlns:a16="http://schemas.microsoft.com/office/drawing/2014/main" id="{3C164B88-21B1-E244-A9C2-75DA926B0C47}"/>
                </a:ext>
              </a:extLst>
            </p:cNvPr>
            <p:cNvSpPr>
              <a:spLocks noEditPoints="1"/>
            </p:cNvSpPr>
            <p:nvPr/>
          </p:nvSpPr>
          <p:spPr bwMode="auto">
            <a:xfrm>
              <a:off x="19001812" y="6665860"/>
              <a:ext cx="69850" cy="38100"/>
            </a:xfrm>
            <a:custGeom>
              <a:avLst/>
              <a:gdLst>
                <a:gd name="T0" fmla="*/ 0 w 25"/>
                <a:gd name="T1" fmla="*/ 5 h 14"/>
                <a:gd name="T2" fmla="*/ 2 w 25"/>
                <a:gd name="T3" fmla="*/ 6 h 14"/>
                <a:gd name="T4" fmla="*/ 2 w 25"/>
                <a:gd name="T5" fmla="*/ 6 h 14"/>
                <a:gd name="T6" fmla="*/ 9 w 25"/>
                <a:gd name="T7" fmla="*/ 7 h 14"/>
                <a:gd name="T8" fmla="*/ 9 w 25"/>
                <a:gd name="T9" fmla="*/ 7 h 14"/>
                <a:gd name="T10" fmla="*/ 20 w 25"/>
                <a:gd name="T11" fmla="*/ 14 h 14"/>
                <a:gd name="T12" fmla="*/ 23 w 25"/>
                <a:gd name="T13" fmla="*/ 14 h 14"/>
                <a:gd name="T14" fmla="*/ 24 w 25"/>
                <a:gd name="T15" fmla="*/ 13 h 14"/>
                <a:gd name="T16" fmla="*/ 24 w 25"/>
                <a:gd name="T17" fmla="*/ 12 h 14"/>
                <a:gd name="T18" fmla="*/ 13 w 25"/>
                <a:gd name="T19" fmla="*/ 5 h 14"/>
                <a:gd name="T20" fmla="*/ 13 w 25"/>
                <a:gd name="T21" fmla="*/ 5 h 14"/>
                <a:gd name="T22" fmla="*/ 11 w 25"/>
                <a:gd name="T23" fmla="*/ 1 h 14"/>
                <a:gd name="T24" fmla="*/ 10 w 25"/>
                <a:gd name="T25" fmla="*/ 1 h 14"/>
                <a:gd name="T26" fmla="*/ 11 w 25"/>
                <a:gd name="T27" fmla="*/ 1 h 14"/>
                <a:gd name="T28" fmla="*/ 9 w 25"/>
                <a:gd name="T29" fmla="*/ 0 h 14"/>
                <a:gd name="T30" fmla="*/ 0 w 25"/>
                <a:gd name="T31" fmla="*/ 5 h 14"/>
                <a:gd name="T32" fmla="*/ 17 w 25"/>
                <a:gd name="T33" fmla="*/ 9 h 14"/>
                <a:gd name="T34" fmla="*/ 17 w 25"/>
                <a:gd name="T35" fmla="*/ 10 h 14"/>
                <a:gd name="T36" fmla="*/ 15 w 25"/>
                <a:gd name="T37" fmla="*/ 10 h 14"/>
                <a:gd name="T38" fmla="*/ 13 w 25"/>
                <a:gd name="T39" fmla="*/ 8 h 14"/>
                <a:gd name="T40" fmla="*/ 13 w 25"/>
                <a:gd name="T41" fmla="*/ 7 h 14"/>
                <a:gd name="T42" fmla="*/ 15 w 25"/>
                <a:gd name="T43" fmla="*/ 7 h 14"/>
                <a:gd name="T44" fmla="*/ 17 w 25"/>
                <a:gd name="T45"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 h="14">
                  <a:moveTo>
                    <a:pt x="0" y="5"/>
                  </a:moveTo>
                  <a:cubicBezTo>
                    <a:pt x="2" y="6"/>
                    <a:pt x="2" y="6"/>
                    <a:pt x="2" y="6"/>
                  </a:cubicBezTo>
                  <a:cubicBezTo>
                    <a:pt x="2" y="6"/>
                    <a:pt x="2" y="6"/>
                    <a:pt x="2" y="6"/>
                  </a:cubicBezTo>
                  <a:cubicBezTo>
                    <a:pt x="4" y="7"/>
                    <a:pt x="6" y="7"/>
                    <a:pt x="9" y="7"/>
                  </a:cubicBezTo>
                  <a:cubicBezTo>
                    <a:pt x="9" y="7"/>
                    <a:pt x="9" y="7"/>
                    <a:pt x="9" y="7"/>
                  </a:cubicBezTo>
                  <a:cubicBezTo>
                    <a:pt x="20" y="14"/>
                    <a:pt x="20" y="14"/>
                    <a:pt x="20" y="14"/>
                  </a:cubicBezTo>
                  <a:cubicBezTo>
                    <a:pt x="21" y="14"/>
                    <a:pt x="22" y="14"/>
                    <a:pt x="23" y="14"/>
                  </a:cubicBezTo>
                  <a:cubicBezTo>
                    <a:pt x="24" y="13"/>
                    <a:pt x="24" y="13"/>
                    <a:pt x="24" y="13"/>
                  </a:cubicBezTo>
                  <a:cubicBezTo>
                    <a:pt x="25" y="13"/>
                    <a:pt x="25" y="12"/>
                    <a:pt x="24" y="12"/>
                  </a:cubicBezTo>
                  <a:cubicBezTo>
                    <a:pt x="13" y="5"/>
                    <a:pt x="13" y="5"/>
                    <a:pt x="13" y="5"/>
                  </a:cubicBezTo>
                  <a:cubicBezTo>
                    <a:pt x="13" y="5"/>
                    <a:pt x="13" y="5"/>
                    <a:pt x="13" y="5"/>
                  </a:cubicBezTo>
                  <a:cubicBezTo>
                    <a:pt x="13" y="3"/>
                    <a:pt x="13" y="2"/>
                    <a:pt x="11" y="1"/>
                  </a:cubicBezTo>
                  <a:cubicBezTo>
                    <a:pt x="10" y="1"/>
                    <a:pt x="10" y="1"/>
                    <a:pt x="10" y="1"/>
                  </a:cubicBezTo>
                  <a:cubicBezTo>
                    <a:pt x="10" y="1"/>
                    <a:pt x="11" y="1"/>
                    <a:pt x="11" y="1"/>
                  </a:cubicBezTo>
                  <a:cubicBezTo>
                    <a:pt x="9" y="0"/>
                    <a:pt x="9" y="0"/>
                    <a:pt x="9" y="0"/>
                  </a:cubicBezTo>
                  <a:lnTo>
                    <a:pt x="0" y="5"/>
                  </a:lnTo>
                  <a:close/>
                  <a:moveTo>
                    <a:pt x="17" y="9"/>
                  </a:moveTo>
                  <a:cubicBezTo>
                    <a:pt x="18" y="9"/>
                    <a:pt x="18" y="9"/>
                    <a:pt x="17" y="10"/>
                  </a:cubicBezTo>
                  <a:cubicBezTo>
                    <a:pt x="17" y="10"/>
                    <a:pt x="16" y="10"/>
                    <a:pt x="15" y="10"/>
                  </a:cubicBezTo>
                  <a:cubicBezTo>
                    <a:pt x="13" y="8"/>
                    <a:pt x="13" y="8"/>
                    <a:pt x="13" y="8"/>
                  </a:cubicBezTo>
                  <a:cubicBezTo>
                    <a:pt x="12" y="8"/>
                    <a:pt x="12" y="7"/>
                    <a:pt x="13" y="7"/>
                  </a:cubicBezTo>
                  <a:cubicBezTo>
                    <a:pt x="13" y="7"/>
                    <a:pt x="14" y="7"/>
                    <a:pt x="15" y="7"/>
                  </a:cubicBezTo>
                  <a:lnTo>
                    <a:pt x="17" y="9"/>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0" name="Freeform 149">
              <a:extLst>
                <a:ext uri="{FF2B5EF4-FFF2-40B4-BE49-F238E27FC236}">
                  <a16:creationId xmlns:a16="http://schemas.microsoft.com/office/drawing/2014/main" id="{F9F776BC-9C2F-EF42-B13F-58A1849751CD}"/>
                </a:ext>
              </a:extLst>
            </p:cNvPr>
            <p:cNvSpPr>
              <a:spLocks/>
            </p:cNvSpPr>
            <p:nvPr/>
          </p:nvSpPr>
          <p:spPr bwMode="auto">
            <a:xfrm>
              <a:off x="19311374" y="6453135"/>
              <a:ext cx="146050" cy="74613"/>
            </a:xfrm>
            <a:custGeom>
              <a:avLst/>
              <a:gdLst>
                <a:gd name="T0" fmla="*/ 27 w 53"/>
                <a:gd name="T1" fmla="*/ 0 h 27"/>
                <a:gd name="T2" fmla="*/ 10 w 53"/>
                <a:gd name="T3" fmla="*/ 4 h 27"/>
                <a:gd name="T4" fmla="*/ 10 w 53"/>
                <a:gd name="T5" fmla="*/ 23 h 27"/>
                <a:gd name="T6" fmla="*/ 27 w 53"/>
                <a:gd name="T7" fmla="*/ 27 h 27"/>
                <a:gd name="T8" fmla="*/ 44 w 53"/>
                <a:gd name="T9" fmla="*/ 23 h 27"/>
                <a:gd name="T10" fmla="*/ 44 w 53"/>
                <a:gd name="T11" fmla="*/ 4 h 27"/>
                <a:gd name="T12" fmla="*/ 27 w 53"/>
                <a:gd name="T13" fmla="*/ 0 h 27"/>
              </a:gdLst>
              <a:ahLst/>
              <a:cxnLst>
                <a:cxn ang="0">
                  <a:pos x="T0" y="T1"/>
                </a:cxn>
                <a:cxn ang="0">
                  <a:pos x="T2" y="T3"/>
                </a:cxn>
                <a:cxn ang="0">
                  <a:pos x="T4" y="T5"/>
                </a:cxn>
                <a:cxn ang="0">
                  <a:pos x="T6" y="T7"/>
                </a:cxn>
                <a:cxn ang="0">
                  <a:pos x="T8" y="T9"/>
                </a:cxn>
                <a:cxn ang="0">
                  <a:pos x="T10" y="T11"/>
                </a:cxn>
                <a:cxn ang="0">
                  <a:pos x="T12" y="T13"/>
                </a:cxn>
              </a:cxnLst>
              <a:rect l="0" t="0" r="r" b="b"/>
              <a:pathLst>
                <a:path w="53" h="27">
                  <a:moveTo>
                    <a:pt x="27" y="0"/>
                  </a:moveTo>
                  <a:cubicBezTo>
                    <a:pt x="21" y="0"/>
                    <a:pt x="14" y="1"/>
                    <a:pt x="10" y="4"/>
                  </a:cubicBezTo>
                  <a:cubicBezTo>
                    <a:pt x="0" y="9"/>
                    <a:pt x="0" y="18"/>
                    <a:pt x="10" y="23"/>
                  </a:cubicBezTo>
                  <a:cubicBezTo>
                    <a:pt x="14" y="26"/>
                    <a:pt x="21" y="27"/>
                    <a:pt x="27" y="27"/>
                  </a:cubicBezTo>
                  <a:cubicBezTo>
                    <a:pt x="33" y="27"/>
                    <a:pt x="39" y="26"/>
                    <a:pt x="44" y="23"/>
                  </a:cubicBezTo>
                  <a:cubicBezTo>
                    <a:pt x="53" y="18"/>
                    <a:pt x="53" y="9"/>
                    <a:pt x="44" y="4"/>
                  </a:cubicBezTo>
                  <a:cubicBezTo>
                    <a:pt x="39" y="1"/>
                    <a:pt x="33" y="0"/>
                    <a:pt x="27" y="0"/>
                  </a:cubicBezTo>
                </a:path>
              </a:pathLst>
            </a:custGeom>
            <a:solidFill>
              <a:srgbClr val="261E5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1" name="Freeform 150">
              <a:extLst>
                <a:ext uri="{FF2B5EF4-FFF2-40B4-BE49-F238E27FC236}">
                  <a16:creationId xmlns:a16="http://schemas.microsoft.com/office/drawing/2014/main" id="{143B2C47-7622-7F4C-9520-C1970186B669}"/>
                </a:ext>
              </a:extLst>
            </p:cNvPr>
            <p:cNvSpPr>
              <a:spLocks noEditPoints="1"/>
            </p:cNvSpPr>
            <p:nvPr/>
          </p:nvSpPr>
          <p:spPr bwMode="auto">
            <a:xfrm>
              <a:off x="19355824" y="6472185"/>
              <a:ext cx="65088" cy="38100"/>
            </a:xfrm>
            <a:custGeom>
              <a:avLst/>
              <a:gdLst>
                <a:gd name="T0" fmla="*/ 9 w 24"/>
                <a:gd name="T1" fmla="*/ 6 h 14"/>
                <a:gd name="T2" fmla="*/ 9 w 24"/>
                <a:gd name="T3" fmla="*/ 8 h 14"/>
                <a:gd name="T4" fmla="*/ 14 w 24"/>
                <a:gd name="T5" fmla="*/ 8 h 14"/>
                <a:gd name="T6" fmla="*/ 14 w 24"/>
                <a:gd name="T7" fmla="*/ 6 h 14"/>
                <a:gd name="T8" fmla="*/ 9 w 24"/>
                <a:gd name="T9" fmla="*/ 6 h 14"/>
                <a:gd name="T10" fmla="*/ 13 w 24"/>
                <a:gd name="T11" fmla="*/ 1 h 14"/>
                <a:gd name="T12" fmla="*/ 11 w 24"/>
                <a:gd name="T13" fmla="*/ 2 h 14"/>
                <a:gd name="T14" fmla="*/ 10 w 24"/>
                <a:gd name="T15" fmla="*/ 2 h 14"/>
                <a:gd name="T16" fmla="*/ 8 w 24"/>
                <a:gd name="T17" fmla="*/ 1 h 14"/>
                <a:gd name="T18" fmla="*/ 7 w 24"/>
                <a:gd name="T19" fmla="*/ 1 h 14"/>
                <a:gd name="T20" fmla="*/ 2 w 24"/>
                <a:gd name="T21" fmla="*/ 4 h 14"/>
                <a:gd name="T22" fmla="*/ 2 w 24"/>
                <a:gd name="T23" fmla="*/ 5 h 14"/>
                <a:gd name="T24" fmla="*/ 3 w 24"/>
                <a:gd name="T25" fmla="*/ 6 h 14"/>
                <a:gd name="T26" fmla="*/ 3 w 24"/>
                <a:gd name="T27" fmla="*/ 7 h 14"/>
                <a:gd name="T28" fmla="*/ 1 w 24"/>
                <a:gd name="T29" fmla="*/ 8 h 14"/>
                <a:gd name="T30" fmla="*/ 1 w 24"/>
                <a:gd name="T31" fmla="*/ 10 h 14"/>
                <a:gd name="T32" fmla="*/ 8 w 24"/>
                <a:gd name="T33" fmla="*/ 14 h 14"/>
                <a:gd name="T34" fmla="*/ 11 w 24"/>
                <a:gd name="T35" fmla="*/ 14 h 14"/>
                <a:gd name="T36" fmla="*/ 23 w 24"/>
                <a:gd name="T37" fmla="*/ 7 h 14"/>
                <a:gd name="T38" fmla="*/ 23 w 24"/>
                <a:gd name="T39" fmla="*/ 5 h 14"/>
                <a:gd name="T40" fmla="*/ 16 w 24"/>
                <a:gd name="T41" fmla="*/ 1 h 14"/>
                <a:gd name="T42" fmla="*/ 13 w 24"/>
                <a:gd name="T43" fmla="*/ 1 h 14"/>
                <a:gd name="T44" fmla="*/ 16 w 24"/>
                <a:gd name="T45" fmla="*/ 9 h 14"/>
                <a:gd name="T46" fmla="*/ 8 w 24"/>
                <a:gd name="T47" fmla="*/ 9 h 14"/>
                <a:gd name="T48" fmla="*/ 8 w 24"/>
                <a:gd name="T49" fmla="*/ 5 h 14"/>
                <a:gd name="T50" fmla="*/ 16 w 24"/>
                <a:gd name="T51" fmla="*/ 5 h 14"/>
                <a:gd name="T52" fmla="*/ 16 w 24"/>
                <a:gd name="T53" fmla="*/ 9 h 14"/>
                <a:gd name="T54" fmla="*/ 15 w 24"/>
                <a:gd name="T55" fmla="*/ 3 h 14"/>
                <a:gd name="T56" fmla="*/ 14 w 24"/>
                <a:gd name="T57" fmla="*/ 3 h 14"/>
                <a:gd name="T58" fmla="*/ 14 w 24"/>
                <a:gd name="T59" fmla="*/ 2 h 14"/>
                <a:gd name="T60" fmla="*/ 15 w 24"/>
                <a:gd name="T61" fmla="*/ 2 h 14"/>
                <a:gd name="T62" fmla="*/ 15 w 24"/>
                <a:gd name="T63"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4" h="14">
                  <a:moveTo>
                    <a:pt x="9" y="6"/>
                  </a:moveTo>
                  <a:cubicBezTo>
                    <a:pt x="8" y="6"/>
                    <a:pt x="8" y="8"/>
                    <a:pt x="9" y="8"/>
                  </a:cubicBezTo>
                  <a:cubicBezTo>
                    <a:pt x="11" y="9"/>
                    <a:pt x="13" y="9"/>
                    <a:pt x="14" y="8"/>
                  </a:cubicBezTo>
                  <a:cubicBezTo>
                    <a:pt x="15" y="8"/>
                    <a:pt x="15" y="6"/>
                    <a:pt x="14" y="6"/>
                  </a:cubicBezTo>
                  <a:cubicBezTo>
                    <a:pt x="13" y="5"/>
                    <a:pt x="11" y="5"/>
                    <a:pt x="9" y="6"/>
                  </a:cubicBezTo>
                  <a:close/>
                  <a:moveTo>
                    <a:pt x="13" y="1"/>
                  </a:moveTo>
                  <a:cubicBezTo>
                    <a:pt x="11" y="2"/>
                    <a:pt x="11" y="2"/>
                    <a:pt x="11" y="2"/>
                  </a:cubicBezTo>
                  <a:cubicBezTo>
                    <a:pt x="10" y="2"/>
                    <a:pt x="10" y="2"/>
                    <a:pt x="10" y="2"/>
                  </a:cubicBezTo>
                  <a:cubicBezTo>
                    <a:pt x="8" y="1"/>
                    <a:pt x="8" y="1"/>
                    <a:pt x="8" y="1"/>
                  </a:cubicBezTo>
                  <a:cubicBezTo>
                    <a:pt x="7" y="1"/>
                    <a:pt x="7" y="1"/>
                    <a:pt x="7" y="1"/>
                  </a:cubicBezTo>
                  <a:cubicBezTo>
                    <a:pt x="2" y="4"/>
                    <a:pt x="2" y="4"/>
                    <a:pt x="2" y="4"/>
                  </a:cubicBezTo>
                  <a:cubicBezTo>
                    <a:pt x="2" y="5"/>
                    <a:pt x="2" y="5"/>
                    <a:pt x="2" y="5"/>
                  </a:cubicBezTo>
                  <a:cubicBezTo>
                    <a:pt x="3" y="6"/>
                    <a:pt x="3" y="6"/>
                    <a:pt x="3" y="6"/>
                  </a:cubicBezTo>
                  <a:cubicBezTo>
                    <a:pt x="3" y="7"/>
                    <a:pt x="3" y="7"/>
                    <a:pt x="3" y="7"/>
                  </a:cubicBezTo>
                  <a:cubicBezTo>
                    <a:pt x="1" y="8"/>
                    <a:pt x="1" y="8"/>
                    <a:pt x="1" y="8"/>
                  </a:cubicBezTo>
                  <a:cubicBezTo>
                    <a:pt x="0" y="8"/>
                    <a:pt x="0" y="9"/>
                    <a:pt x="1" y="10"/>
                  </a:cubicBezTo>
                  <a:cubicBezTo>
                    <a:pt x="8" y="14"/>
                    <a:pt x="8" y="14"/>
                    <a:pt x="8" y="14"/>
                  </a:cubicBezTo>
                  <a:cubicBezTo>
                    <a:pt x="9" y="14"/>
                    <a:pt x="10" y="14"/>
                    <a:pt x="11" y="14"/>
                  </a:cubicBezTo>
                  <a:cubicBezTo>
                    <a:pt x="23" y="7"/>
                    <a:pt x="23" y="7"/>
                    <a:pt x="23" y="7"/>
                  </a:cubicBezTo>
                  <a:cubicBezTo>
                    <a:pt x="24" y="6"/>
                    <a:pt x="24" y="5"/>
                    <a:pt x="23" y="5"/>
                  </a:cubicBezTo>
                  <a:cubicBezTo>
                    <a:pt x="16" y="1"/>
                    <a:pt x="16" y="1"/>
                    <a:pt x="16" y="1"/>
                  </a:cubicBezTo>
                  <a:cubicBezTo>
                    <a:pt x="15" y="0"/>
                    <a:pt x="14" y="0"/>
                    <a:pt x="13" y="1"/>
                  </a:cubicBezTo>
                  <a:close/>
                  <a:moveTo>
                    <a:pt x="16" y="9"/>
                  </a:moveTo>
                  <a:cubicBezTo>
                    <a:pt x="13" y="10"/>
                    <a:pt x="10" y="10"/>
                    <a:pt x="8" y="9"/>
                  </a:cubicBezTo>
                  <a:cubicBezTo>
                    <a:pt x="6" y="8"/>
                    <a:pt x="6" y="6"/>
                    <a:pt x="8" y="5"/>
                  </a:cubicBezTo>
                  <a:cubicBezTo>
                    <a:pt x="10" y="4"/>
                    <a:pt x="13" y="4"/>
                    <a:pt x="16" y="5"/>
                  </a:cubicBezTo>
                  <a:cubicBezTo>
                    <a:pt x="18" y="6"/>
                    <a:pt x="18" y="8"/>
                    <a:pt x="16" y="9"/>
                  </a:cubicBezTo>
                  <a:close/>
                  <a:moveTo>
                    <a:pt x="15" y="3"/>
                  </a:moveTo>
                  <a:cubicBezTo>
                    <a:pt x="14" y="3"/>
                    <a:pt x="14" y="3"/>
                    <a:pt x="14" y="3"/>
                  </a:cubicBezTo>
                  <a:cubicBezTo>
                    <a:pt x="14" y="2"/>
                    <a:pt x="14" y="2"/>
                    <a:pt x="14" y="2"/>
                  </a:cubicBezTo>
                  <a:cubicBezTo>
                    <a:pt x="15" y="2"/>
                    <a:pt x="15" y="2"/>
                    <a:pt x="15" y="2"/>
                  </a:cubicBezTo>
                  <a:lnTo>
                    <a:pt x="15" y="3"/>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2" name="Freeform 151">
              <a:extLst>
                <a:ext uri="{FF2B5EF4-FFF2-40B4-BE49-F238E27FC236}">
                  <a16:creationId xmlns:a16="http://schemas.microsoft.com/office/drawing/2014/main" id="{7F9AA185-1965-814C-9031-F471DC0C0992}"/>
                </a:ext>
              </a:extLst>
            </p:cNvPr>
            <p:cNvSpPr>
              <a:spLocks/>
            </p:cNvSpPr>
            <p:nvPr/>
          </p:nvSpPr>
          <p:spPr bwMode="auto">
            <a:xfrm>
              <a:off x="18149324" y="5707010"/>
              <a:ext cx="19050" cy="11113"/>
            </a:xfrm>
            <a:custGeom>
              <a:avLst/>
              <a:gdLst>
                <a:gd name="T0" fmla="*/ 12 w 12"/>
                <a:gd name="T1" fmla="*/ 5 h 7"/>
                <a:gd name="T2" fmla="*/ 12 w 12"/>
                <a:gd name="T3" fmla="*/ 5 h 7"/>
                <a:gd name="T4" fmla="*/ 11 w 12"/>
                <a:gd name="T5" fmla="*/ 7 h 7"/>
                <a:gd name="T6" fmla="*/ 11 w 12"/>
                <a:gd name="T7" fmla="*/ 7 h 7"/>
                <a:gd name="T8" fmla="*/ 0 w 12"/>
                <a:gd name="T9" fmla="*/ 2 h 7"/>
                <a:gd name="T10" fmla="*/ 0 w 12"/>
                <a:gd name="T11" fmla="*/ 2 h 7"/>
                <a:gd name="T12" fmla="*/ 2 w 12"/>
                <a:gd name="T13" fmla="*/ 0 h 7"/>
                <a:gd name="T14" fmla="*/ 4 w 12"/>
                <a:gd name="T15" fmla="*/ 0 h 7"/>
                <a:gd name="T16" fmla="*/ 12 w 12"/>
                <a:gd name="T17"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7">
                  <a:moveTo>
                    <a:pt x="12" y="5"/>
                  </a:moveTo>
                  <a:lnTo>
                    <a:pt x="12" y="5"/>
                  </a:lnTo>
                  <a:lnTo>
                    <a:pt x="11" y="7"/>
                  </a:lnTo>
                  <a:lnTo>
                    <a:pt x="11" y="7"/>
                  </a:lnTo>
                  <a:lnTo>
                    <a:pt x="0" y="2"/>
                  </a:lnTo>
                  <a:lnTo>
                    <a:pt x="0" y="2"/>
                  </a:lnTo>
                  <a:lnTo>
                    <a:pt x="2" y="0"/>
                  </a:lnTo>
                  <a:lnTo>
                    <a:pt x="4" y="0"/>
                  </a:lnTo>
                  <a:lnTo>
                    <a:pt x="12" y="5"/>
                  </a:lnTo>
                  <a:close/>
                </a:path>
              </a:pathLst>
            </a:custGeom>
            <a:solidFill>
              <a:srgbClr val="FCFCF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3" name="Freeform 152">
              <a:extLst>
                <a:ext uri="{FF2B5EF4-FFF2-40B4-BE49-F238E27FC236}">
                  <a16:creationId xmlns:a16="http://schemas.microsoft.com/office/drawing/2014/main" id="{E802D0BF-03DD-614B-A900-3788C021040C}"/>
                </a:ext>
              </a:extLst>
            </p:cNvPr>
            <p:cNvSpPr>
              <a:spLocks/>
            </p:cNvSpPr>
            <p:nvPr/>
          </p:nvSpPr>
          <p:spPr bwMode="auto">
            <a:xfrm>
              <a:off x="18146149" y="5711773"/>
              <a:ext cx="14288" cy="9525"/>
            </a:xfrm>
            <a:custGeom>
              <a:avLst/>
              <a:gdLst>
                <a:gd name="T0" fmla="*/ 9 w 9"/>
                <a:gd name="T1" fmla="*/ 4 h 6"/>
                <a:gd name="T2" fmla="*/ 9 w 9"/>
                <a:gd name="T3" fmla="*/ 6 h 6"/>
                <a:gd name="T4" fmla="*/ 9 w 9"/>
                <a:gd name="T5" fmla="*/ 6 h 6"/>
                <a:gd name="T6" fmla="*/ 7 w 9"/>
                <a:gd name="T7" fmla="*/ 6 h 6"/>
                <a:gd name="T8" fmla="*/ 0 w 9"/>
                <a:gd name="T9" fmla="*/ 2 h 6"/>
                <a:gd name="T10" fmla="*/ 0 w 9"/>
                <a:gd name="T11" fmla="*/ 2 h 6"/>
                <a:gd name="T12" fmla="*/ 2 w 9"/>
                <a:gd name="T13" fmla="*/ 0 h 6"/>
                <a:gd name="T14" fmla="*/ 4 w 9"/>
                <a:gd name="T15" fmla="*/ 0 h 6"/>
                <a:gd name="T16" fmla="*/ 9 w 9"/>
                <a:gd name="T17" fmla="*/ 4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6">
                  <a:moveTo>
                    <a:pt x="9" y="4"/>
                  </a:moveTo>
                  <a:lnTo>
                    <a:pt x="9" y="6"/>
                  </a:lnTo>
                  <a:lnTo>
                    <a:pt x="9" y="6"/>
                  </a:lnTo>
                  <a:lnTo>
                    <a:pt x="7" y="6"/>
                  </a:lnTo>
                  <a:lnTo>
                    <a:pt x="0" y="2"/>
                  </a:lnTo>
                  <a:lnTo>
                    <a:pt x="0" y="2"/>
                  </a:lnTo>
                  <a:lnTo>
                    <a:pt x="2" y="0"/>
                  </a:lnTo>
                  <a:lnTo>
                    <a:pt x="4" y="0"/>
                  </a:lnTo>
                  <a:lnTo>
                    <a:pt x="9" y="4"/>
                  </a:lnTo>
                  <a:close/>
                </a:path>
              </a:pathLst>
            </a:custGeom>
            <a:solidFill>
              <a:srgbClr val="FCFCF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4" name="Freeform 153">
              <a:extLst>
                <a:ext uri="{FF2B5EF4-FFF2-40B4-BE49-F238E27FC236}">
                  <a16:creationId xmlns:a16="http://schemas.microsoft.com/office/drawing/2014/main" id="{F3EB3179-BA31-2945-A1AB-52450329BB1E}"/>
                </a:ext>
              </a:extLst>
            </p:cNvPr>
            <p:cNvSpPr>
              <a:spLocks/>
            </p:cNvSpPr>
            <p:nvPr/>
          </p:nvSpPr>
          <p:spPr bwMode="auto">
            <a:xfrm>
              <a:off x="18144562" y="5718123"/>
              <a:ext cx="11113" cy="7938"/>
            </a:xfrm>
            <a:custGeom>
              <a:avLst/>
              <a:gdLst>
                <a:gd name="T0" fmla="*/ 7 w 7"/>
                <a:gd name="T1" fmla="*/ 3 h 5"/>
                <a:gd name="T2" fmla="*/ 7 w 7"/>
                <a:gd name="T3" fmla="*/ 3 h 5"/>
                <a:gd name="T4" fmla="*/ 5 w 7"/>
                <a:gd name="T5" fmla="*/ 5 h 5"/>
                <a:gd name="T6" fmla="*/ 5 w 7"/>
                <a:gd name="T7" fmla="*/ 5 h 5"/>
                <a:gd name="T8" fmla="*/ 0 w 7"/>
                <a:gd name="T9" fmla="*/ 2 h 5"/>
                <a:gd name="T10" fmla="*/ 0 w 7"/>
                <a:gd name="T11" fmla="*/ 2 h 5"/>
                <a:gd name="T12" fmla="*/ 1 w 7"/>
                <a:gd name="T13" fmla="*/ 0 h 5"/>
                <a:gd name="T14" fmla="*/ 3 w 7"/>
                <a:gd name="T15" fmla="*/ 0 h 5"/>
                <a:gd name="T16" fmla="*/ 7 w 7"/>
                <a:gd name="T17" fmla="*/ 3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5">
                  <a:moveTo>
                    <a:pt x="7" y="3"/>
                  </a:moveTo>
                  <a:lnTo>
                    <a:pt x="7" y="3"/>
                  </a:lnTo>
                  <a:lnTo>
                    <a:pt x="5" y="5"/>
                  </a:lnTo>
                  <a:lnTo>
                    <a:pt x="5" y="5"/>
                  </a:lnTo>
                  <a:lnTo>
                    <a:pt x="0" y="2"/>
                  </a:lnTo>
                  <a:lnTo>
                    <a:pt x="0" y="2"/>
                  </a:lnTo>
                  <a:lnTo>
                    <a:pt x="1" y="0"/>
                  </a:lnTo>
                  <a:lnTo>
                    <a:pt x="3" y="0"/>
                  </a:lnTo>
                  <a:lnTo>
                    <a:pt x="7" y="3"/>
                  </a:lnTo>
                  <a:close/>
                </a:path>
              </a:pathLst>
            </a:custGeom>
            <a:solidFill>
              <a:srgbClr val="FCFCF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5" name="Freeform 154">
              <a:extLst>
                <a:ext uri="{FF2B5EF4-FFF2-40B4-BE49-F238E27FC236}">
                  <a16:creationId xmlns:a16="http://schemas.microsoft.com/office/drawing/2014/main" id="{A82D0EA5-CDB8-374E-A19D-4AB60251CAAE}"/>
                </a:ext>
              </a:extLst>
            </p:cNvPr>
            <p:cNvSpPr>
              <a:spLocks/>
            </p:cNvSpPr>
            <p:nvPr/>
          </p:nvSpPr>
          <p:spPr bwMode="auto">
            <a:xfrm>
              <a:off x="18141387" y="5722885"/>
              <a:ext cx="7938" cy="6350"/>
            </a:xfrm>
            <a:custGeom>
              <a:avLst/>
              <a:gdLst>
                <a:gd name="T0" fmla="*/ 5 w 5"/>
                <a:gd name="T1" fmla="*/ 2 h 4"/>
                <a:gd name="T2" fmla="*/ 5 w 5"/>
                <a:gd name="T3" fmla="*/ 2 h 4"/>
                <a:gd name="T4" fmla="*/ 3 w 5"/>
                <a:gd name="T5" fmla="*/ 4 h 4"/>
                <a:gd name="T6" fmla="*/ 3 w 5"/>
                <a:gd name="T7" fmla="*/ 4 h 4"/>
                <a:gd name="T8" fmla="*/ 0 w 5"/>
                <a:gd name="T9" fmla="*/ 2 h 4"/>
                <a:gd name="T10" fmla="*/ 0 w 5"/>
                <a:gd name="T11" fmla="*/ 2 h 4"/>
                <a:gd name="T12" fmla="*/ 2 w 5"/>
                <a:gd name="T13" fmla="*/ 0 h 4"/>
                <a:gd name="T14" fmla="*/ 2 w 5"/>
                <a:gd name="T15" fmla="*/ 0 h 4"/>
                <a:gd name="T16" fmla="*/ 5 w 5"/>
                <a:gd name="T17"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4">
                  <a:moveTo>
                    <a:pt x="5" y="2"/>
                  </a:moveTo>
                  <a:lnTo>
                    <a:pt x="5" y="2"/>
                  </a:lnTo>
                  <a:lnTo>
                    <a:pt x="3" y="4"/>
                  </a:lnTo>
                  <a:lnTo>
                    <a:pt x="3" y="4"/>
                  </a:lnTo>
                  <a:lnTo>
                    <a:pt x="0" y="2"/>
                  </a:lnTo>
                  <a:lnTo>
                    <a:pt x="0" y="2"/>
                  </a:lnTo>
                  <a:lnTo>
                    <a:pt x="2" y="0"/>
                  </a:lnTo>
                  <a:lnTo>
                    <a:pt x="2" y="0"/>
                  </a:lnTo>
                  <a:lnTo>
                    <a:pt x="5" y="2"/>
                  </a:lnTo>
                  <a:close/>
                </a:path>
              </a:pathLst>
            </a:custGeom>
            <a:solidFill>
              <a:srgbClr val="FCFCF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6" name="Freeform 155">
              <a:extLst>
                <a:ext uri="{FF2B5EF4-FFF2-40B4-BE49-F238E27FC236}">
                  <a16:creationId xmlns:a16="http://schemas.microsoft.com/office/drawing/2014/main" id="{6E92ECA1-3C3C-394D-8D86-6212EAF4EE01}"/>
                </a:ext>
              </a:extLst>
            </p:cNvPr>
            <p:cNvSpPr>
              <a:spLocks/>
            </p:cNvSpPr>
            <p:nvPr/>
          </p:nvSpPr>
          <p:spPr bwMode="auto">
            <a:xfrm>
              <a:off x="18166787" y="5692723"/>
              <a:ext cx="20638" cy="11113"/>
            </a:xfrm>
            <a:custGeom>
              <a:avLst/>
              <a:gdLst>
                <a:gd name="T0" fmla="*/ 2 w 8"/>
                <a:gd name="T1" fmla="*/ 4 h 4"/>
                <a:gd name="T2" fmla="*/ 0 w 8"/>
                <a:gd name="T3" fmla="*/ 4 h 4"/>
                <a:gd name="T4" fmla="*/ 8 w 8"/>
                <a:gd name="T5" fmla="*/ 0 h 4"/>
                <a:gd name="T6" fmla="*/ 8 w 8"/>
                <a:gd name="T7" fmla="*/ 1 h 4"/>
                <a:gd name="T8" fmla="*/ 4 w 8"/>
                <a:gd name="T9" fmla="*/ 2 h 4"/>
                <a:gd name="T10" fmla="*/ 2 w 8"/>
                <a:gd name="T11" fmla="*/ 4 h 4"/>
              </a:gdLst>
              <a:ahLst/>
              <a:cxnLst>
                <a:cxn ang="0">
                  <a:pos x="T0" y="T1"/>
                </a:cxn>
                <a:cxn ang="0">
                  <a:pos x="T2" y="T3"/>
                </a:cxn>
                <a:cxn ang="0">
                  <a:pos x="T4" y="T5"/>
                </a:cxn>
                <a:cxn ang="0">
                  <a:pos x="T6" y="T7"/>
                </a:cxn>
                <a:cxn ang="0">
                  <a:pos x="T8" y="T9"/>
                </a:cxn>
                <a:cxn ang="0">
                  <a:pos x="T10" y="T11"/>
                </a:cxn>
              </a:cxnLst>
              <a:rect l="0" t="0" r="r" b="b"/>
              <a:pathLst>
                <a:path w="8" h="4">
                  <a:moveTo>
                    <a:pt x="2" y="4"/>
                  </a:moveTo>
                  <a:cubicBezTo>
                    <a:pt x="1" y="4"/>
                    <a:pt x="0" y="4"/>
                    <a:pt x="0" y="4"/>
                  </a:cubicBezTo>
                  <a:cubicBezTo>
                    <a:pt x="0" y="2"/>
                    <a:pt x="3" y="0"/>
                    <a:pt x="8" y="0"/>
                  </a:cubicBezTo>
                  <a:cubicBezTo>
                    <a:pt x="8" y="0"/>
                    <a:pt x="8" y="1"/>
                    <a:pt x="8" y="1"/>
                  </a:cubicBezTo>
                  <a:cubicBezTo>
                    <a:pt x="6" y="1"/>
                    <a:pt x="5" y="1"/>
                    <a:pt x="4" y="2"/>
                  </a:cubicBezTo>
                  <a:cubicBezTo>
                    <a:pt x="2" y="3"/>
                    <a:pt x="2" y="3"/>
                    <a:pt x="2" y="4"/>
                  </a:cubicBezTo>
                  <a:close/>
                </a:path>
              </a:pathLst>
            </a:custGeom>
            <a:solidFill>
              <a:srgbClr val="FCFCF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7" name="Freeform 156">
              <a:extLst>
                <a:ext uri="{FF2B5EF4-FFF2-40B4-BE49-F238E27FC236}">
                  <a16:creationId xmlns:a16="http://schemas.microsoft.com/office/drawing/2014/main" id="{260F5E6B-8C38-D14D-A4B0-F492038EA984}"/>
                </a:ext>
              </a:extLst>
            </p:cNvPr>
            <p:cNvSpPr>
              <a:spLocks/>
            </p:cNvSpPr>
            <p:nvPr/>
          </p:nvSpPr>
          <p:spPr bwMode="auto">
            <a:xfrm>
              <a:off x="18174724" y="5695898"/>
              <a:ext cx="12700" cy="7938"/>
            </a:xfrm>
            <a:custGeom>
              <a:avLst/>
              <a:gdLst>
                <a:gd name="T0" fmla="*/ 2 w 5"/>
                <a:gd name="T1" fmla="*/ 3 h 3"/>
                <a:gd name="T2" fmla="*/ 0 w 5"/>
                <a:gd name="T3" fmla="*/ 3 h 3"/>
                <a:gd name="T4" fmla="*/ 5 w 5"/>
                <a:gd name="T5" fmla="*/ 0 h 3"/>
                <a:gd name="T6" fmla="*/ 5 w 5"/>
                <a:gd name="T7" fmla="*/ 2 h 3"/>
                <a:gd name="T8" fmla="*/ 2 w 5"/>
                <a:gd name="T9" fmla="*/ 3 h 3"/>
              </a:gdLst>
              <a:ahLst/>
              <a:cxnLst>
                <a:cxn ang="0">
                  <a:pos x="T0" y="T1"/>
                </a:cxn>
                <a:cxn ang="0">
                  <a:pos x="T2" y="T3"/>
                </a:cxn>
                <a:cxn ang="0">
                  <a:pos x="T4" y="T5"/>
                </a:cxn>
                <a:cxn ang="0">
                  <a:pos x="T6" y="T7"/>
                </a:cxn>
                <a:cxn ang="0">
                  <a:pos x="T8" y="T9"/>
                </a:cxn>
              </a:cxnLst>
              <a:rect l="0" t="0" r="r" b="b"/>
              <a:pathLst>
                <a:path w="5" h="3">
                  <a:moveTo>
                    <a:pt x="2" y="3"/>
                  </a:moveTo>
                  <a:cubicBezTo>
                    <a:pt x="1" y="3"/>
                    <a:pt x="0" y="3"/>
                    <a:pt x="0" y="3"/>
                  </a:cubicBezTo>
                  <a:cubicBezTo>
                    <a:pt x="0" y="2"/>
                    <a:pt x="2" y="0"/>
                    <a:pt x="5" y="0"/>
                  </a:cubicBezTo>
                  <a:cubicBezTo>
                    <a:pt x="5" y="1"/>
                    <a:pt x="5" y="1"/>
                    <a:pt x="5" y="2"/>
                  </a:cubicBezTo>
                  <a:cubicBezTo>
                    <a:pt x="3" y="2"/>
                    <a:pt x="2" y="2"/>
                    <a:pt x="2" y="3"/>
                  </a:cubicBezTo>
                  <a:close/>
                </a:path>
              </a:pathLst>
            </a:custGeom>
            <a:solidFill>
              <a:srgbClr val="FCFCF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8" name="Freeform 157">
              <a:extLst>
                <a:ext uri="{FF2B5EF4-FFF2-40B4-BE49-F238E27FC236}">
                  <a16:creationId xmlns:a16="http://schemas.microsoft.com/office/drawing/2014/main" id="{3057FF3F-146A-F14D-B9B1-1457A9BB9B01}"/>
                </a:ext>
              </a:extLst>
            </p:cNvPr>
            <p:cNvSpPr>
              <a:spLocks/>
            </p:cNvSpPr>
            <p:nvPr/>
          </p:nvSpPr>
          <p:spPr bwMode="auto">
            <a:xfrm>
              <a:off x="18182662" y="5700660"/>
              <a:ext cx="4763" cy="3175"/>
            </a:xfrm>
            <a:custGeom>
              <a:avLst/>
              <a:gdLst>
                <a:gd name="T0" fmla="*/ 2 w 2"/>
                <a:gd name="T1" fmla="*/ 0 h 1"/>
                <a:gd name="T2" fmla="*/ 2 w 2"/>
                <a:gd name="T3" fmla="*/ 1 h 1"/>
                <a:gd name="T4" fmla="*/ 0 w 2"/>
                <a:gd name="T5" fmla="*/ 1 h 1"/>
                <a:gd name="T6" fmla="*/ 2 w 2"/>
                <a:gd name="T7" fmla="*/ 0 h 1"/>
              </a:gdLst>
              <a:ahLst/>
              <a:cxnLst>
                <a:cxn ang="0">
                  <a:pos x="T0" y="T1"/>
                </a:cxn>
                <a:cxn ang="0">
                  <a:pos x="T2" y="T3"/>
                </a:cxn>
                <a:cxn ang="0">
                  <a:pos x="T4" y="T5"/>
                </a:cxn>
                <a:cxn ang="0">
                  <a:pos x="T6" y="T7"/>
                </a:cxn>
              </a:cxnLst>
              <a:rect l="0" t="0" r="r" b="b"/>
              <a:pathLst>
                <a:path w="2" h="1">
                  <a:moveTo>
                    <a:pt x="2" y="0"/>
                  </a:moveTo>
                  <a:cubicBezTo>
                    <a:pt x="2" y="1"/>
                    <a:pt x="2" y="1"/>
                    <a:pt x="2" y="1"/>
                  </a:cubicBezTo>
                  <a:cubicBezTo>
                    <a:pt x="1" y="1"/>
                    <a:pt x="0" y="1"/>
                    <a:pt x="0" y="1"/>
                  </a:cubicBezTo>
                  <a:cubicBezTo>
                    <a:pt x="0" y="1"/>
                    <a:pt x="1" y="0"/>
                    <a:pt x="2" y="0"/>
                  </a:cubicBezTo>
                  <a:close/>
                </a:path>
              </a:pathLst>
            </a:custGeom>
            <a:solidFill>
              <a:srgbClr val="FCFCF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9" name="Freeform 158">
              <a:extLst>
                <a:ext uri="{FF2B5EF4-FFF2-40B4-BE49-F238E27FC236}">
                  <a16:creationId xmlns:a16="http://schemas.microsoft.com/office/drawing/2014/main" id="{F4B85522-17F6-AC40-98C8-7862F371825F}"/>
                </a:ext>
              </a:extLst>
            </p:cNvPr>
            <p:cNvSpPr>
              <a:spLocks noEditPoints="1"/>
            </p:cNvSpPr>
            <p:nvPr/>
          </p:nvSpPr>
          <p:spPr bwMode="auto">
            <a:xfrm>
              <a:off x="18190599" y="5668910"/>
              <a:ext cx="44450" cy="23813"/>
            </a:xfrm>
            <a:custGeom>
              <a:avLst/>
              <a:gdLst>
                <a:gd name="T0" fmla="*/ 6 w 16"/>
                <a:gd name="T1" fmla="*/ 9 h 9"/>
                <a:gd name="T2" fmla="*/ 5 w 16"/>
                <a:gd name="T3" fmla="*/ 9 h 9"/>
                <a:gd name="T4" fmla="*/ 1 w 16"/>
                <a:gd name="T5" fmla="*/ 7 h 9"/>
                <a:gd name="T6" fmla="*/ 1 w 16"/>
                <a:gd name="T7" fmla="*/ 6 h 9"/>
                <a:gd name="T8" fmla="*/ 10 w 16"/>
                <a:gd name="T9" fmla="*/ 1 h 9"/>
                <a:gd name="T10" fmla="*/ 11 w 16"/>
                <a:gd name="T11" fmla="*/ 1 h 9"/>
                <a:gd name="T12" fmla="*/ 12 w 16"/>
                <a:gd name="T13" fmla="*/ 1 h 9"/>
                <a:gd name="T14" fmla="*/ 15 w 16"/>
                <a:gd name="T15" fmla="*/ 3 h 9"/>
                <a:gd name="T16" fmla="*/ 15 w 16"/>
                <a:gd name="T17" fmla="*/ 4 h 9"/>
                <a:gd name="T18" fmla="*/ 6 w 16"/>
                <a:gd name="T19" fmla="*/ 9 h 9"/>
                <a:gd name="T20" fmla="*/ 6 w 16"/>
                <a:gd name="T21" fmla="*/ 9 h 9"/>
                <a:gd name="T22" fmla="*/ 11 w 16"/>
                <a:gd name="T23" fmla="*/ 0 h 9"/>
                <a:gd name="T24" fmla="*/ 10 w 16"/>
                <a:gd name="T25" fmla="*/ 0 h 9"/>
                <a:gd name="T26" fmla="*/ 1 w 16"/>
                <a:gd name="T27" fmla="*/ 5 h 9"/>
                <a:gd name="T28" fmla="*/ 1 w 16"/>
                <a:gd name="T29" fmla="*/ 7 h 9"/>
                <a:gd name="T30" fmla="*/ 4 w 16"/>
                <a:gd name="T31" fmla="*/ 9 h 9"/>
                <a:gd name="T32" fmla="*/ 6 w 16"/>
                <a:gd name="T33" fmla="*/ 9 h 9"/>
                <a:gd name="T34" fmla="*/ 7 w 16"/>
                <a:gd name="T35" fmla="*/ 9 h 9"/>
                <a:gd name="T36" fmla="*/ 16 w 16"/>
                <a:gd name="T37" fmla="*/ 4 h 9"/>
                <a:gd name="T38" fmla="*/ 16 w 16"/>
                <a:gd name="T39" fmla="*/ 2 h 9"/>
                <a:gd name="T40" fmla="*/ 12 w 16"/>
                <a:gd name="T41" fmla="*/ 0 h 9"/>
                <a:gd name="T42" fmla="*/ 11 w 16"/>
                <a:gd name="T43"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9">
                  <a:moveTo>
                    <a:pt x="6" y="9"/>
                  </a:moveTo>
                  <a:cubicBezTo>
                    <a:pt x="5" y="9"/>
                    <a:pt x="5" y="9"/>
                    <a:pt x="5" y="9"/>
                  </a:cubicBezTo>
                  <a:cubicBezTo>
                    <a:pt x="1" y="7"/>
                    <a:pt x="1" y="7"/>
                    <a:pt x="1" y="7"/>
                  </a:cubicBezTo>
                  <a:cubicBezTo>
                    <a:pt x="1" y="6"/>
                    <a:pt x="1" y="6"/>
                    <a:pt x="1" y="6"/>
                  </a:cubicBezTo>
                  <a:cubicBezTo>
                    <a:pt x="10" y="1"/>
                    <a:pt x="10" y="1"/>
                    <a:pt x="10" y="1"/>
                  </a:cubicBezTo>
                  <a:cubicBezTo>
                    <a:pt x="10" y="1"/>
                    <a:pt x="11" y="1"/>
                    <a:pt x="11" y="1"/>
                  </a:cubicBezTo>
                  <a:cubicBezTo>
                    <a:pt x="11" y="1"/>
                    <a:pt x="11" y="1"/>
                    <a:pt x="12" y="1"/>
                  </a:cubicBezTo>
                  <a:cubicBezTo>
                    <a:pt x="15" y="3"/>
                    <a:pt x="15" y="3"/>
                    <a:pt x="15" y="3"/>
                  </a:cubicBezTo>
                  <a:cubicBezTo>
                    <a:pt x="15" y="3"/>
                    <a:pt x="15" y="3"/>
                    <a:pt x="15" y="4"/>
                  </a:cubicBezTo>
                  <a:cubicBezTo>
                    <a:pt x="6" y="9"/>
                    <a:pt x="6" y="9"/>
                    <a:pt x="6" y="9"/>
                  </a:cubicBezTo>
                  <a:cubicBezTo>
                    <a:pt x="6" y="9"/>
                    <a:pt x="6" y="9"/>
                    <a:pt x="6" y="9"/>
                  </a:cubicBezTo>
                  <a:moveTo>
                    <a:pt x="11" y="0"/>
                  </a:moveTo>
                  <a:cubicBezTo>
                    <a:pt x="10" y="0"/>
                    <a:pt x="10" y="0"/>
                    <a:pt x="10" y="0"/>
                  </a:cubicBezTo>
                  <a:cubicBezTo>
                    <a:pt x="1" y="5"/>
                    <a:pt x="1" y="5"/>
                    <a:pt x="1" y="5"/>
                  </a:cubicBezTo>
                  <a:cubicBezTo>
                    <a:pt x="0" y="6"/>
                    <a:pt x="0" y="7"/>
                    <a:pt x="1" y="7"/>
                  </a:cubicBezTo>
                  <a:cubicBezTo>
                    <a:pt x="4" y="9"/>
                    <a:pt x="4" y="9"/>
                    <a:pt x="4" y="9"/>
                  </a:cubicBezTo>
                  <a:cubicBezTo>
                    <a:pt x="5" y="9"/>
                    <a:pt x="5" y="9"/>
                    <a:pt x="6" y="9"/>
                  </a:cubicBezTo>
                  <a:cubicBezTo>
                    <a:pt x="6" y="9"/>
                    <a:pt x="7" y="9"/>
                    <a:pt x="7" y="9"/>
                  </a:cubicBezTo>
                  <a:cubicBezTo>
                    <a:pt x="16" y="4"/>
                    <a:pt x="16" y="4"/>
                    <a:pt x="16" y="4"/>
                  </a:cubicBezTo>
                  <a:cubicBezTo>
                    <a:pt x="16" y="3"/>
                    <a:pt x="16" y="3"/>
                    <a:pt x="16" y="2"/>
                  </a:cubicBezTo>
                  <a:cubicBezTo>
                    <a:pt x="12" y="0"/>
                    <a:pt x="12" y="0"/>
                    <a:pt x="12" y="0"/>
                  </a:cubicBezTo>
                  <a:cubicBezTo>
                    <a:pt x="12" y="0"/>
                    <a:pt x="11" y="0"/>
                    <a:pt x="11" y="0"/>
                  </a:cubicBezTo>
                </a:path>
              </a:pathLst>
            </a:custGeom>
            <a:solidFill>
              <a:srgbClr val="75719E"/>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0" name="Freeform 159">
              <a:extLst>
                <a:ext uri="{FF2B5EF4-FFF2-40B4-BE49-F238E27FC236}">
                  <a16:creationId xmlns:a16="http://schemas.microsoft.com/office/drawing/2014/main" id="{852C2736-C26D-F549-AFD4-5D4E625712BF}"/>
                </a:ext>
              </a:extLst>
            </p:cNvPr>
            <p:cNvSpPr>
              <a:spLocks/>
            </p:cNvSpPr>
            <p:nvPr/>
          </p:nvSpPr>
          <p:spPr bwMode="auto">
            <a:xfrm>
              <a:off x="18196949" y="5670498"/>
              <a:ext cx="34925" cy="19050"/>
            </a:xfrm>
            <a:custGeom>
              <a:avLst/>
              <a:gdLst>
                <a:gd name="T0" fmla="*/ 22 w 22"/>
                <a:gd name="T1" fmla="*/ 4 h 12"/>
                <a:gd name="T2" fmla="*/ 22 w 22"/>
                <a:gd name="T3" fmla="*/ 4 h 12"/>
                <a:gd name="T4" fmla="*/ 7 w 22"/>
                <a:gd name="T5" fmla="*/ 12 h 12"/>
                <a:gd name="T6" fmla="*/ 5 w 22"/>
                <a:gd name="T7" fmla="*/ 12 h 12"/>
                <a:gd name="T8" fmla="*/ 0 w 22"/>
                <a:gd name="T9" fmla="*/ 9 h 12"/>
                <a:gd name="T10" fmla="*/ 0 w 22"/>
                <a:gd name="T11" fmla="*/ 9 h 12"/>
                <a:gd name="T12" fmla="*/ 15 w 22"/>
                <a:gd name="T13" fmla="*/ 0 h 12"/>
                <a:gd name="T14" fmla="*/ 15 w 22"/>
                <a:gd name="T15" fmla="*/ 0 h 12"/>
                <a:gd name="T16" fmla="*/ 22 w 22"/>
                <a:gd name="T17"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 h="12">
                  <a:moveTo>
                    <a:pt x="22" y="4"/>
                  </a:moveTo>
                  <a:lnTo>
                    <a:pt x="22" y="4"/>
                  </a:lnTo>
                  <a:lnTo>
                    <a:pt x="7" y="12"/>
                  </a:lnTo>
                  <a:lnTo>
                    <a:pt x="5" y="12"/>
                  </a:lnTo>
                  <a:lnTo>
                    <a:pt x="0" y="9"/>
                  </a:lnTo>
                  <a:lnTo>
                    <a:pt x="0" y="9"/>
                  </a:lnTo>
                  <a:lnTo>
                    <a:pt x="15" y="0"/>
                  </a:lnTo>
                  <a:lnTo>
                    <a:pt x="15" y="0"/>
                  </a:lnTo>
                  <a:lnTo>
                    <a:pt x="22" y="4"/>
                  </a:lnTo>
                  <a:close/>
                </a:path>
              </a:pathLst>
            </a:custGeom>
            <a:solidFill>
              <a:srgbClr val="FCFCF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1" name="Freeform 160">
              <a:extLst>
                <a:ext uri="{FF2B5EF4-FFF2-40B4-BE49-F238E27FC236}">
                  <a16:creationId xmlns:a16="http://schemas.microsoft.com/office/drawing/2014/main" id="{91E8B850-E198-744B-8847-72578F04BAF1}"/>
                </a:ext>
              </a:extLst>
            </p:cNvPr>
            <p:cNvSpPr>
              <a:spLocks/>
            </p:cNvSpPr>
            <p:nvPr/>
          </p:nvSpPr>
          <p:spPr bwMode="auto">
            <a:xfrm>
              <a:off x="18228699" y="5670498"/>
              <a:ext cx="3175" cy="3175"/>
            </a:xfrm>
            <a:custGeom>
              <a:avLst/>
              <a:gdLst>
                <a:gd name="T0" fmla="*/ 1 w 1"/>
                <a:gd name="T1" fmla="*/ 0 h 1"/>
                <a:gd name="T2" fmla="*/ 1 w 1"/>
                <a:gd name="T3" fmla="*/ 1 h 1"/>
                <a:gd name="T4" fmla="*/ 0 w 1"/>
                <a:gd name="T5" fmla="*/ 0 h 1"/>
                <a:gd name="T6" fmla="*/ 1 w 1"/>
                <a:gd name="T7" fmla="*/ 0 h 1"/>
              </a:gdLst>
              <a:ahLst/>
              <a:cxnLst>
                <a:cxn ang="0">
                  <a:pos x="T0" y="T1"/>
                </a:cxn>
                <a:cxn ang="0">
                  <a:pos x="T2" y="T3"/>
                </a:cxn>
                <a:cxn ang="0">
                  <a:pos x="T4" y="T5"/>
                </a:cxn>
                <a:cxn ang="0">
                  <a:pos x="T6" y="T7"/>
                </a:cxn>
              </a:cxnLst>
              <a:rect l="0" t="0" r="r" b="b"/>
              <a:pathLst>
                <a:path w="1" h="1">
                  <a:moveTo>
                    <a:pt x="1" y="0"/>
                  </a:moveTo>
                  <a:cubicBezTo>
                    <a:pt x="1" y="0"/>
                    <a:pt x="1" y="0"/>
                    <a:pt x="1" y="1"/>
                  </a:cubicBezTo>
                  <a:cubicBezTo>
                    <a:pt x="1" y="0"/>
                    <a:pt x="0" y="0"/>
                    <a:pt x="0" y="0"/>
                  </a:cubicBezTo>
                  <a:cubicBezTo>
                    <a:pt x="0" y="0"/>
                    <a:pt x="1" y="0"/>
                    <a:pt x="1" y="0"/>
                  </a:cubicBezTo>
                  <a:close/>
                </a:path>
              </a:pathLst>
            </a:custGeom>
            <a:solidFill>
              <a:srgbClr val="FCFCF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62" name="Group 461">
            <a:extLst>
              <a:ext uri="{FF2B5EF4-FFF2-40B4-BE49-F238E27FC236}">
                <a16:creationId xmlns:a16="http://schemas.microsoft.com/office/drawing/2014/main" id="{1DB87AF3-8E52-624F-88EF-A6FD47574118}"/>
              </a:ext>
            </a:extLst>
          </p:cNvPr>
          <p:cNvGrpSpPr/>
          <p:nvPr/>
        </p:nvGrpSpPr>
        <p:grpSpPr>
          <a:xfrm>
            <a:off x="20122320" y="3208054"/>
            <a:ext cx="803542" cy="1091610"/>
            <a:chOff x="19876524" y="4243335"/>
            <a:chExt cx="1049338" cy="1627188"/>
          </a:xfrm>
        </p:grpSpPr>
        <p:sp>
          <p:nvSpPr>
            <p:cNvPr id="463" name="Freeform 161">
              <a:extLst>
                <a:ext uri="{FF2B5EF4-FFF2-40B4-BE49-F238E27FC236}">
                  <a16:creationId xmlns:a16="http://schemas.microsoft.com/office/drawing/2014/main" id="{B9CC658D-E348-C24A-A6FD-1B481E6BA936}"/>
                </a:ext>
              </a:extLst>
            </p:cNvPr>
            <p:cNvSpPr>
              <a:spLocks/>
            </p:cNvSpPr>
            <p:nvPr/>
          </p:nvSpPr>
          <p:spPr bwMode="auto">
            <a:xfrm>
              <a:off x="19876524" y="5262510"/>
              <a:ext cx="1049338" cy="608013"/>
            </a:xfrm>
            <a:custGeom>
              <a:avLst/>
              <a:gdLst>
                <a:gd name="T0" fmla="*/ 313 w 380"/>
                <a:gd name="T1" fmla="*/ 39 h 220"/>
                <a:gd name="T2" fmla="*/ 313 w 380"/>
                <a:gd name="T3" fmla="*/ 181 h 220"/>
                <a:gd name="T4" fmla="*/ 68 w 380"/>
                <a:gd name="T5" fmla="*/ 181 h 220"/>
                <a:gd name="T6" fmla="*/ 68 w 380"/>
                <a:gd name="T7" fmla="*/ 39 h 220"/>
                <a:gd name="T8" fmla="*/ 313 w 380"/>
                <a:gd name="T9" fmla="*/ 39 h 220"/>
              </a:gdLst>
              <a:ahLst/>
              <a:cxnLst>
                <a:cxn ang="0">
                  <a:pos x="T0" y="T1"/>
                </a:cxn>
                <a:cxn ang="0">
                  <a:pos x="T2" y="T3"/>
                </a:cxn>
                <a:cxn ang="0">
                  <a:pos x="T4" y="T5"/>
                </a:cxn>
                <a:cxn ang="0">
                  <a:pos x="T6" y="T7"/>
                </a:cxn>
                <a:cxn ang="0">
                  <a:pos x="T8" y="T9"/>
                </a:cxn>
              </a:cxnLst>
              <a:rect l="0" t="0" r="r" b="b"/>
              <a:pathLst>
                <a:path w="380" h="220">
                  <a:moveTo>
                    <a:pt x="313" y="39"/>
                  </a:moveTo>
                  <a:cubicBezTo>
                    <a:pt x="380" y="78"/>
                    <a:pt x="380" y="142"/>
                    <a:pt x="313" y="181"/>
                  </a:cubicBezTo>
                  <a:cubicBezTo>
                    <a:pt x="245" y="220"/>
                    <a:pt x="135" y="220"/>
                    <a:pt x="68" y="181"/>
                  </a:cubicBezTo>
                  <a:cubicBezTo>
                    <a:pt x="0" y="142"/>
                    <a:pt x="0" y="78"/>
                    <a:pt x="68" y="39"/>
                  </a:cubicBezTo>
                  <a:cubicBezTo>
                    <a:pt x="135" y="0"/>
                    <a:pt x="245" y="0"/>
                    <a:pt x="313" y="39"/>
                  </a:cubicBezTo>
                </a:path>
              </a:pathLst>
            </a:custGeom>
            <a:solidFill>
              <a:srgbClr val="03033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4" name="Freeform 162">
              <a:extLst>
                <a:ext uri="{FF2B5EF4-FFF2-40B4-BE49-F238E27FC236}">
                  <a16:creationId xmlns:a16="http://schemas.microsoft.com/office/drawing/2014/main" id="{7CC79676-FF64-AE45-B4DB-A44775530A2D}"/>
                </a:ext>
              </a:extLst>
            </p:cNvPr>
            <p:cNvSpPr>
              <a:spLocks/>
            </p:cNvSpPr>
            <p:nvPr/>
          </p:nvSpPr>
          <p:spPr bwMode="auto">
            <a:xfrm>
              <a:off x="19876524" y="5245048"/>
              <a:ext cx="1049338" cy="604838"/>
            </a:xfrm>
            <a:custGeom>
              <a:avLst/>
              <a:gdLst>
                <a:gd name="T0" fmla="*/ 313 w 380"/>
                <a:gd name="T1" fmla="*/ 39 h 219"/>
                <a:gd name="T2" fmla="*/ 313 w 380"/>
                <a:gd name="T3" fmla="*/ 180 h 219"/>
                <a:gd name="T4" fmla="*/ 68 w 380"/>
                <a:gd name="T5" fmla="*/ 180 h 219"/>
                <a:gd name="T6" fmla="*/ 68 w 380"/>
                <a:gd name="T7" fmla="*/ 39 h 219"/>
                <a:gd name="T8" fmla="*/ 313 w 380"/>
                <a:gd name="T9" fmla="*/ 39 h 219"/>
              </a:gdLst>
              <a:ahLst/>
              <a:cxnLst>
                <a:cxn ang="0">
                  <a:pos x="T0" y="T1"/>
                </a:cxn>
                <a:cxn ang="0">
                  <a:pos x="T2" y="T3"/>
                </a:cxn>
                <a:cxn ang="0">
                  <a:pos x="T4" y="T5"/>
                </a:cxn>
                <a:cxn ang="0">
                  <a:pos x="T6" y="T7"/>
                </a:cxn>
                <a:cxn ang="0">
                  <a:pos x="T8" y="T9"/>
                </a:cxn>
              </a:cxnLst>
              <a:rect l="0" t="0" r="r" b="b"/>
              <a:pathLst>
                <a:path w="380" h="219">
                  <a:moveTo>
                    <a:pt x="313" y="39"/>
                  </a:moveTo>
                  <a:cubicBezTo>
                    <a:pt x="380" y="78"/>
                    <a:pt x="380" y="141"/>
                    <a:pt x="313" y="180"/>
                  </a:cubicBezTo>
                  <a:cubicBezTo>
                    <a:pt x="245" y="219"/>
                    <a:pt x="135" y="219"/>
                    <a:pt x="68" y="180"/>
                  </a:cubicBezTo>
                  <a:cubicBezTo>
                    <a:pt x="0" y="141"/>
                    <a:pt x="0" y="78"/>
                    <a:pt x="68" y="39"/>
                  </a:cubicBezTo>
                  <a:cubicBezTo>
                    <a:pt x="135" y="0"/>
                    <a:pt x="245" y="0"/>
                    <a:pt x="313" y="39"/>
                  </a:cubicBezTo>
                </a:path>
              </a:pathLst>
            </a:custGeom>
            <a:solidFill>
              <a:srgbClr val="0E0C5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5" name="Freeform 163">
              <a:extLst>
                <a:ext uri="{FF2B5EF4-FFF2-40B4-BE49-F238E27FC236}">
                  <a16:creationId xmlns:a16="http://schemas.microsoft.com/office/drawing/2014/main" id="{1BC6BA82-960F-B249-9267-8886959A8A49}"/>
                </a:ext>
              </a:extLst>
            </p:cNvPr>
            <p:cNvSpPr>
              <a:spLocks noEditPoints="1"/>
            </p:cNvSpPr>
            <p:nvPr/>
          </p:nvSpPr>
          <p:spPr bwMode="auto">
            <a:xfrm>
              <a:off x="19946374" y="4243335"/>
              <a:ext cx="908050" cy="571500"/>
            </a:xfrm>
            <a:custGeom>
              <a:avLst/>
              <a:gdLst>
                <a:gd name="T0" fmla="*/ 281 w 329"/>
                <a:gd name="T1" fmla="*/ 37 h 207"/>
                <a:gd name="T2" fmla="*/ 50 w 329"/>
                <a:gd name="T3" fmla="*/ 37 h 207"/>
                <a:gd name="T4" fmla="*/ 2 w 329"/>
                <a:gd name="T5" fmla="*/ 108 h 207"/>
                <a:gd name="T6" fmla="*/ 50 w 329"/>
                <a:gd name="T7" fmla="*/ 170 h 207"/>
                <a:gd name="T8" fmla="*/ 281 w 329"/>
                <a:gd name="T9" fmla="*/ 170 h 207"/>
                <a:gd name="T10" fmla="*/ 328 w 329"/>
                <a:gd name="T11" fmla="*/ 112 h 207"/>
                <a:gd name="T12" fmla="*/ 329 w 329"/>
                <a:gd name="T13" fmla="*/ 104 h 207"/>
                <a:gd name="T14" fmla="*/ 281 w 329"/>
                <a:gd name="T15" fmla="*/ 37 h 207"/>
                <a:gd name="T16" fmla="*/ 295 w 329"/>
                <a:gd name="T17" fmla="*/ 136 h 207"/>
                <a:gd name="T18" fmla="*/ 265 w 329"/>
                <a:gd name="T19" fmla="*/ 161 h 207"/>
                <a:gd name="T20" fmla="*/ 66 w 329"/>
                <a:gd name="T21" fmla="*/ 161 h 207"/>
                <a:gd name="T22" fmla="*/ 36 w 329"/>
                <a:gd name="T23" fmla="*/ 136 h 207"/>
                <a:gd name="T24" fmla="*/ 66 w 329"/>
                <a:gd name="T25" fmla="*/ 46 h 207"/>
                <a:gd name="T26" fmla="*/ 265 w 329"/>
                <a:gd name="T27" fmla="*/ 46 h 207"/>
                <a:gd name="T28" fmla="*/ 295 w 329"/>
                <a:gd name="T29" fmla="*/ 136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9" h="207">
                  <a:moveTo>
                    <a:pt x="281" y="37"/>
                  </a:moveTo>
                  <a:cubicBezTo>
                    <a:pt x="217" y="0"/>
                    <a:pt x="114" y="0"/>
                    <a:pt x="50" y="37"/>
                  </a:cubicBezTo>
                  <a:cubicBezTo>
                    <a:pt x="16" y="57"/>
                    <a:pt x="0" y="83"/>
                    <a:pt x="2" y="108"/>
                  </a:cubicBezTo>
                  <a:cubicBezTo>
                    <a:pt x="4" y="131"/>
                    <a:pt x="20" y="153"/>
                    <a:pt x="50" y="170"/>
                  </a:cubicBezTo>
                  <a:cubicBezTo>
                    <a:pt x="114" y="207"/>
                    <a:pt x="217" y="207"/>
                    <a:pt x="281" y="170"/>
                  </a:cubicBezTo>
                  <a:cubicBezTo>
                    <a:pt x="309" y="154"/>
                    <a:pt x="325" y="133"/>
                    <a:pt x="328" y="112"/>
                  </a:cubicBezTo>
                  <a:cubicBezTo>
                    <a:pt x="329" y="104"/>
                    <a:pt x="329" y="104"/>
                    <a:pt x="329" y="104"/>
                  </a:cubicBezTo>
                  <a:cubicBezTo>
                    <a:pt x="329" y="80"/>
                    <a:pt x="313" y="55"/>
                    <a:pt x="281" y="37"/>
                  </a:cubicBezTo>
                  <a:close/>
                  <a:moveTo>
                    <a:pt x="295" y="136"/>
                  </a:moveTo>
                  <a:cubicBezTo>
                    <a:pt x="288" y="145"/>
                    <a:pt x="278" y="154"/>
                    <a:pt x="265" y="161"/>
                  </a:cubicBezTo>
                  <a:cubicBezTo>
                    <a:pt x="210" y="193"/>
                    <a:pt x="121" y="193"/>
                    <a:pt x="66" y="161"/>
                  </a:cubicBezTo>
                  <a:cubicBezTo>
                    <a:pt x="53" y="154"/>
                    <a:pt x="43" y="145"/>
                    <a:pt x="36" y="136"/>
                  </a:cubicBezTo>
                  <a:cubicBezTo>
                    <a:pt x="14" y="106"/>
                    <a:pt x="24" y="70"/>
                    <a:pt x="66" y="46"/>
                  </a:cubicBezTo>
                  <a:cubicBezTo>
                    <a:pt x="121" y="14"/>
                    <a:pt x="210" y="14"/>
                    <a:pt x="265" y="46"/>
                  </a:cubicBezTo>
                  <a:cubicBezTo>
                    <a:pt x="307" y="70"/>
                    <a:pt x="317" y="106"/>
                    <a:pt x="295" y="136"/>
                  </a:cubicBezTo>
                  <a:close/>
                </a:path>
              </a:pathLst>
            </a:custGeom>
            <a:solidFill>
              <a:srgbClr val="C1C7D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6" name="Freeform 164">
              <a:extLst>
                <a:ext uri="{FF2B5EF4-FFF2-40B4-BE49-F238E27FC236}">
                  <a16:creationId xmlns:a16="http://schemas.microsoft.com/office/drawing/2014/main" id="{FE5BA5F4-8E76-7943-8A18-41B10E6A7E98}"/>
                </a:ext>
              </a:extLst>
            </p:cNvPr>
            <p:cNvSpPr>
              <a:spLocks/>
            </p:cNvSpPr>
            <p:nvPr/>
          </p:nvSpPr>
          <p:spPr bwMode="auto">
            <a:xfrm>
              <a:off x="20044799" y="4459235"/>
              <a:ext cx="714375" cy="317500"/>
            </a:xfrm>
            <a:custGeom>
              <a:avLst/>
              <a:gdLst>
                <a:gd name="T0" fmla="*/ 259 w 259"/>
                <a:gd name="T1" fmla="*/ 58 h 115"/>
                <a:gd name="T2" fmla="*/ 229 w 259"/>
                <a:gd name="T3" fmla="*/ 83 h 115"/>
                <a:gd name="T4" fmla="*/ 30 w 259"/>
                <a:gd name="T5" fmla="*/ 83 h 115"/>
                <a:gd name="T6" fmla="*/ 0 w 259"/>
                <a:gd name="T7" fmla="*/ 58 h 115"/>
                <a:gd name="T8" fmla="*/ 30 w 259"/>
                <a:gd name="T9" fmla="*/ 32 h 115"/>
                <a:gd name="T10" fmla="*/ 229 w 259"/>
                <a:gd name="T11" fmla="*/ 32 h 115"/>
                <a:gd name="T12" fmla="*/ 259 w 259"/>
                <a:gd name="T13" fmla="*/ 58 h 115"/>
              </a:gdLst>
              <a:ahLst/>
              <a:cxnLst>
                <a:cxn ang="0">
                  <a:pos x="T0" y="T1"/>
                </a:cxn>
                <a:cxn ang="0">
                  <a:pos x="T2" y="T3"/>
                </a:cxn>
                <a:cxn ang="0">
                  <a:pos x="T4" y="T5"/>
                </a:cxn>
                <a:cxn ang="0">
                  <a:pos x="T6" y="T7"/>
                </a:cxn>
                <a:cxn ang="0">
                  <a:pos x="T8" y="T9"/>
                </a:cxn>
                <a:cxn ang="0">
                  <a:pos x="T10" y="T11"/>
                </a:cxn>
                <a:cxn ang="0">
                  <a:pos x="T12" y="T13"/>
                </a:cxn>
              </a:cxnLst>
              <a:rect l="0" t="0" r="r" b="b"/>
              <a:pathLst>
                <a:path w="259" h="115">
                  <a:moveTo>
                    <a:pt x="259" y="58"/>
                  </a:moveTo>
                  <a:cubicBezTo>
                    <a:pt x="252" y="67"/>
                    <a:pt x="242" y="76"/>
                    <a:pt x="229" y="83"/>
                  </a:cubicBezTo>
                  <a:cubicBezTo>
                    <a:pt x="174" y="115"/>
                    <a:pt x="85" y="115"/>
                    <a:pt x="30" y="83"/>
                  </a:cubicBezTo>
                  <a:cubicBezTo>
                    <a:pt x="17" y="76"/>
                    <a:pt x="7" y="67"/>
                    <a:pt x="0" y="58"/>
                  </a:cubicBezTo>
                  <a:cubicBezTo>
                    <a:pt x="7" y="48"/>
                    <a:pt x="17" y="40"/>
                    <a:pt x="30" y="32"/>
                  </a:cubicBezTo>
                  <a:cubicBezTo>
                    <a:pt x="85" y="0"/>
                    <a:pt x="174" y="0"/>
                    <a:pt x="229" y="32"/>
                  </a:cubicBezTo>
                  <a:cubicBezTo>
                    <a:pt x="242" y="40"/>
                    <a:pt x="252" y="48"/>
                    <a:pt x="259" y="58"/>
                  </a:cubicBezTo>
                  <a:close/>
                </a:path>
              </a:pathLst>
            </a:custGeom>
            <a:solidFill>
              <a:srgbClr val="352A2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7" name="Freeform 165">
              <a:extLst>
                <a:ext uri="{FF2B5EF4-FFF2-40B4-BE49-F238E27FC236}">
                  <a16:creationId xmlns:a16="http://schemas.microsoft.com/office/drawing/2014/main" id="{00F891CD-0142-B644-B112-789833110E99}"/>
                </a:ext>
              </a:extLst>
            </p:cNvPr>
            <p:cNvSpPr>
              <a:spLocks/>
            </p:cNvSpPr>
            <p:nvPr/>
          </p:nvSpPr>
          <p:spPr bwMode="auto">
            <a:xfrm>
              <a:off x="19987649" y="5010098"/>
              <a:ext cx="830263" cy="533400"/>
            </a:xfrm>
            <a:custGeom>
              <a:avLst/>
              <a:gdLst>
                <a:gd name="T0" fmla="*/ 301 w 301"/>
                <a:gd name="T1" fmla="*/ 3 h 193"/>
                <a:gd name="T2" fmla="*/ 298 w 301"/>
                <a:gd name="T3" fmla="*/ 31 h 193"/>
                <a:gd name="T4" fmla="*/ 298 w 301"/>
                <a:gd name="T5" fmla="*/ 32 h 193"/>
                <a:gd name="T6" fmla="*/ 293 w 301"/>
                <a:gd name="T7" fmla="*/ 106 h 193"/>
                <a:gd name="T8" fmla="*/ 292 w 301"/>
                <a:gd name="T9" fmla="*/ 113 h 193"/>
                <a:gd name="T10" fmla="*/ 292 w 301"/>
                <a:gd name="T11" fmla="*/ 113 h 193"/>
                <a:gd name="T12" fmla="*/ 281 w 301"/>
                <a:gd name="T13" fmla="*/ 138 h 193"/>
                <a:gd name="T14" fmla="*/ 251 w 301"/>
                <a:gd name="T15" fmla="*/ 164 h 193"/>
                <a:gd name="T16" fmla="*/ 193 w 301"/>
                <a:gd name="T17" fmla="*/ 185 h 193"/>
                <a:gd name="T18" fmla="*/ 50 w 301"/>
                <a:gd name="T19" fmla="*/ 164 h 193"/>
                <a:gd name="T20" fmla="*/ 19 w 301"/>
                <a:gd name="T21" fmla="*/ 138 h 193"/>
                <a:gd name="T22" fmla="*/ 9 w 301"/>
                <a:gd name="T23" fmla="*/ 113 h 193"/>
                <a:gd name="T24" fmla="*/ 8 w 301"/>
                <a:gd name="T25" fmla="*/ 113 h 193"/>
                <a:gd name="T26" fmla="*/ 8 w 301"/>
                <a:gd name="T27" fmla="*/ 106 h 193"/>
                <a:gd name="T28" fmla="*/ 8 w 301"/>
                <a:gd name="T29" fmla="*/ 106 h 193"/>
                <a:gd name="T30" fmla="*/ 0 w 301"/>
                <a:gd name="T31" fmla="*/ 0 h 193"/>
                <a:gd name="T32" fmla="*/ 12 w 301"/>
                <a:gd name="T33" fmla="*/ 30 h 193"/>
                <a:gd name="T34" fmla="*/ 39 w 301"/>
                <a:gd name="T35" fmla="*/ 55 h 193"/>
                <a:gd name="T36" fmla="*/ 44 w 301"/>
                <a:gd name="T37" fmla="*/ 58 h 193"/>
                <a:gd name="T38" fmla="*/ 257 w 301"/>
                <a:gd name="T39" fmla="*/ 58 h 193"/>
                <a:gd name="T40" fmla="*/ 262 w 301"/>
                <a:gd name="T41" fmla="*/ 55 h 193"/>
                <a:gd name="T42" fmla="*/ 289 w 301"/>
                <a:gd name="T43" fmla="*/ 30 h 193"/>
                <a:gd name="T44" fmla="*/ 301 w 301"/>
                <a:gd name="T45" fmla="*/ 3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1" h="193">
                  <a:moveTo>
                    <a:pt x="301" y="3"/>
                  </a:moveTo>
                  <a:cubicBezTo>
                    <a:pt x="298" y="31"/>
                    <a:pt x="298" y="31"/>
                    <a:pt x="298" y="31"/>
                  </a:cubicBezTo>
                  <a:cubicBezTo>
                    <a:pt x="298" y="32"/>
                    <a:pt x="298" y="32"/>
                    <a:pt x="298" y="32"/>
                  </a:cubicBezTo>
                  <a:cubicBezTo>
                    <a:pt x="293" y="106"/>
                    <a:pt x="293" y="106"/>
                    <a:pt x="293" y="106"/>
                  </a:cubicBezTo>
                  <a:cubicBezTo>
                    <a:pt x="292" y="113"/>
                    <a:pt x="292" y="113"/>
                    <a:pt x="292" y="113"/>
                  </a:cubicBezTo>
                  <a:cubicBezTo>
                    <a:pt x="292" y="113"/>
                    <a:pt x="292" y="113"/>
                    <a:pt x="292" y="113"/>
                  </a:cubicBezTo>
                  <a:cubicBezTo>
                    <a:pt x="291" y="122"/>
                    <a:pt x="287" y="130"/>
                    <a:pt x="281" y="138"/>
                  </a:cubicBezTo>
                  <a:cubicBezTo>
                    <a:pt x="275" y="148"/>
                    <a:pt x="264" y="156"/>
                    <a:pt x="251" y="164"/>
                  </a:cubicBezTo>
                  <a:cubicBezTo>
                    <a:pt x="234" y="174"/>
                    <a:pt x="214" y="181"/>
                    <a:pt x="193" y="185"/>
                  </a:cubicBezTo>
                  <a:cubicBezTo>
                    <a:pt x="144" y="193"/>
                    <a:pt x="89" y="187"/>
                    <a:pt x="50" y="164"/>
                  </a:cubicBezTo>
                  <a:cubicBezTo>
                    <a:pt x="36" y="156"/>
                    <a:pt x="26" y="148"/>
                    <a:pt x="19" y="138"/>
                  </a:cubicBezTo>
                  <a:cubicBezTo>
                    <a:pt x="13" y="130"/>
                    <a:pt x="10" y="122"/>
                    <a:pt x="9" y="113"/>
                  </a:cubicBezTo>
                  <a:cubicBezTo>
                    <a:pt x="8" y="113"/>
                    <a:pt x="8" y="113"/>
                    <a:pt x="8" y="113"/>
                  </a:cubicBezTo>
                  <a:cubicBezTo>
                    <a:pt x="8" y="106"/>
                    <a:pt x="8" y="106"/>
                    <a:pt x="8" y="106"/>
                  </a:cubicBezTo>
                  <a:cubicBezTo>
                    <a:pt x="8" y="106"/>
                    <a:pt x="8" y="106"/>
                    <a:pt x="8" y="106"/>
                  </a:cubicBezTo>
                  <a:cubicBezTo>
                    <a:pt x="0" y="0"/>
                    <a:pt x="0" y="0"/>
                    <a:pt x="0" y="0"/>
                  </a:cubicBezTo>
                  <a:cubicBezTo>
                    <a:pt x="1" y="11"/>
                    <a:pt x="5" y="21"/>
                    <a:pt x="12" y="30"/>
                  </a:cubicBezTo>
                  <a:cubicBezTo>
                    <a:pt x="18" y="39"/>
                    <a:pt x="27" y="47"/>
                    <a:pt x="39" y="55"/>
                  </a:cubicBezTo>
                  <a:cubicBezTo>
                    <a:pt x="41" y="56"/>
                    <a:pt x="42" y="57"/>
                    <a:pt x="44" y="58"/>
                  </a:cubicBezTo>
                  <a:cubicBezTo>
                    <a:pt x="103" y="92"/>
                    <a:pt x="198" y="92"/>
                    <a:pt x="257" y="58"/>
                  </a:cubicBezTo>
                  <a:cubicBezTo>
                    <a:pt x="259" y="57"/>
                    <a:pt x="260" y="56"/>
                    <a:pt x="262" y="55"/>
                  </a:cubicBezTo>
                  <a:cubicBezTo>
                    <a:pt x="273" y="47"/>
                    <a:pt x="282" y="39"/>
                    <a:pt x="289" y="30"/>
                  </a:cubicBezTo>
                  <a:cubicBezTo>
                    <a:pt x="295" y="22"/>
                    <a:pt x="299" y="12"/>
                    <a:pt x="301" y="3"/>
                  </a:cubicBezTo>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8" name="Freeform 166">
              <a:extLst>
                <a:ext uri="{FF2B5EF4-FFF2-40B4-BE49-F238E27FC236}">
                  <a16:creationId xmlns:a16="http://schemas.microsoft.com/office/drawing/2014/main" id="{54046B57-B641-8541-84F0-120272A93C9A}"/>
                </a:ext>
              </a:extLst>
            </p:cNvPr>
            <p:cNvSpPr>
              <a:spLocks/>
            </p:cNvSpPr>
            <p:nvPr/>
          </p:nvSpPr>
          <p:spPr bwMode="auto">
            <a:xfrm>
              <a:off x="20011462" y="5322835"/>
              <a:ext cx="781050" cy="425450"/>
            </a:xfrm>
            <a:custGeom>
              <a:avLst/>
              <a:gdLst>
                <a:gd name="T0" fmla="*/ 283 w 283"/>
                <a:gd name="T1" fmla="*/ 0 h 154"/>
                <a:gd name="T2" fmla="*/ 278 w 283"/>
                <a:gd name="T3" fmla="*/ 70 h 154"/>
                <a:gd name="T4" fmla="*/ 278 w 283"/>
                <a:gd name="T5" fmla="*/ 70 h 154"/>
                <a:gd name="T6" fmla="*/ 238 w 283"/>
                <a:gd name="T7" fmla="*/ 124 h 154"/>
                <a:gd name="T8" fmla="*/ 45 w 283"/>
                <a:gd name="T9" fmla="*/ 124 h 154"/>
                <a:gd name="T10" fmla="*/ 5 w 283"/>
                <a:gd name="T11" fmla="*/ 70 h 154"/>
                <a:gd name="T12" fmla="*/ 5 w 283"/>
                <a:gd name="T13" fmla="*/ 70 h 154"/>
                <a:gd name="T14" fmla="*/ 0 w 283"/>
                <a:gd name="T15" fmla="*/ 0 h 154"/>
                <a:gd name="T16" fmla="*/ 10 w 283"/>
                <a:gd name="T17" fmla="*/ 25 h 154"/>
                <a:gd name="T18" fmla="*/ 41 w 283"/>
                <a:gd name="T19" fmla="*/ 51 h 154"/>
                <a:gd name="T20" fmla="*/ 184 w 283"/>
                <a:gd name="T21" fmla="*/ 72 h 154"/>
                <a:gd name="T22" fmla="*/ 242 w 283"/>
                <a:gd name="T23" fmla="*/ 51 h 154"/>
                <a:gd name="T24" fmla="*/ 272 w 283"/>
                <a:gd name="T25" fmla="*/ 25 h 154"/>
                <a:gd name="T26" fmla="*/ 283 w 283"/>
                <a:gd name="T27"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3" h="154">
                  <a:moveTo>
                    <a:pt x="283" y="0"/>
                  </a:moveTo>
                  <a:cubicBezTo>
                    <a:pt x="278" y="70"/>
                    <a:pt x="278" y="70"/>
                    <a:pt x="278" y="70"/>
                  </a:cubicBezTo>
                  <a:cubicBezTo>
                    <a:pt x="278" y="70"/>
                    <a:pt x="278" y="70"/>
                    <a:pt x="278" y="70"/>
                  </a:cubicBezTo>
                  <a:cubicBezTo>
                    <a:pt x="277" y="89"/>
                    <a:pt x="264" y="109"/>
                    <a:pt x="238" y="124"/>
                  </a:cubicBezTo>
                  <a:cubicBezTo>
                    <a:pt x="185" y="154"/>
                    <a:pt x="98" y="154"/>
                    <a:pt x="45" y="124"/>
                  </a:cubicBezTo>
                  <a:cubicBezTo>
                    <a:pt x="19" y="109"/>
                    <a:pt x="6" y="89"/>
                    <a:pt x="5" y="70"/>
                  </a:cubicBezTo>
                  <a:cubicBezTo>
                    <a:pt x="5" y="70"/>
                    <a:pt x="5" y="70"/>
                    <a:pt x="5" y="70"/>
                  </a:cubicBezTo>
                  <a:cubicBezTo>
                    <a:pt x="0" y="0"/>
                    <a:pt x="0" y="0"/>
                    <a:pt x="0" y="0"/>
                  </a:cubicBezTo>
                  <a:cubicBezTo>
                    <a:pt x="1" y="9"/>
                    <a:pt x="4" y="17"/>
                    <a:pt x="10" y="25"/>
                  </a:cubicBezTo>
                  <a:cubicBezTo>
                    <a:pt x="17" y="35"/>
                    <a:pt x="27" y="43"/>
                    <a:pt x="41" y="51"/>
                  </a:cubicBezTo>
                  <a:cubicBezTo>
                    <a:pt x="80" y="74"/>
                    <a:pt x="135" y="80"/>
                    <a:pt x="184" y="72"/>
                  </a:cubicBezTo>
                  <a:cubicBezTo>
                    <a:pt x="205" y="68"/>
                    <a:pt x="225" y="61"/>
                    <a:pt x="242" y="51"/>
                  </a:cubicBezTo>
                  <a:cubicBezTo>
                    <a:pt x="255" y="43"/>
                    <a:pt x="266" y="35"/>
                    <a:pt x="272" y="25"/>
                  </a:cubicBezTo>
                  <a:cubicBezTo>
                    <a:pt x="278" y="17"/>
                    <a:pt x="282" y="9"/>
                    <a:pt x="283" y="0"/>
                  </a:cubicBezTo>
                </a:path>
              </a:pathLst>
            </a:custGeom>
            <a:solidFill>
              <a:srgbClr val="7B97D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9" name="Freeform 167">
              <a:extLst>
                <a:ext uri="{FF2B5EF4-FFF2-40B4-BE49-F238E27FC236}">
                  <a16:creationId xmlns:a16="http://schemas.microsoft.com/office/drawing/2014/main" id="{2E193F6A-676E-DF47-979A-947820EBB0A7}"/>
                </a:ext>
              </a:extLst>
            </p:cNvPr>
            <p:cNvSpPr>
              <a:spLocks/>
            </p:cNvSpPr>
            <p:nvPr/>
          </p:nvSpPr>
          <p:spPr bwMode="auto">
            <a:xfrm>
              <a:off x="19951137" y="4541785"/>
              <a:ext cx="900113" cy="723900"/>
            </a:xfrm>
            <a:custGeom>
              <a:avLst/>
              <a:gdLst>
                <a:gd name="T0" fmla="*/ 326 w 326"/>
                <a:gd name="T1" fmla="*/ 4 h 262"/>
                <a:gd name="T2" fmla="*/ 314 w 326"/>
                <a:gd name="T3" fmla="*/ 167 h 262"/>
                <a:gd name="T4" fmla="*/ 314 w 326"/>
                <a:gd name="T5" fmla="*/ 167 h 262"/>
                <a:gd name="T6" fmla="*/ 314 w 326"/>
                <a:gd name="T7" fmla="*/ 173 h 262"/>
                <a:gd name="T8" fmla="*/ 314 w 326"/>
                <a:gd name="T9" fmla="*/ 173 h 262"/>
                <a:gd name="T10" fmla="*/ 302 w 326"/>
                <a:gd name="T11" fmla="*/ 200 h 262"/>
                <a:gd name="T12" fmla="*/ 275 w 326"/>
                <a:gd name="T13" fmla="*/ 225 h 262"/>
                <a:gd name="T14" fmla="*/ 270 w 326"/>
                <a:gd name="T15" fmla="*/ 228 h 262"/>
                <a:gd name="T16" fmla="*/ 57 w 326"/>
                <a:gd name="T17" fmla="*/ 228 h 262"/>
                <a:gd name="T18" fmla="*/ 52 w 326"/>
                <a:gd name="T19" fmla="*/ 225 h 262"/>
                <a:gd name="T20" fmla="*/ 25 w 326"/>
                <a:gd name="T21" fmla="*/ 200 h 262"/>
                <a:gd name="T22" fmla="*/ 13 w 326"/>
                <a:gd name="T23" fmla="*/ 170 h 262"/>
                <a:gd name="T24" fmla="*/ 0 w 326"/>
                <a:gd name="T25" fmla="*/ 0 h 262"/>
                <a:gd name="T26" fmla="*/ 0 w 326"/>
                <a:gd name="T27" fmla="*/ 0 h 262"/>
                <a:gd name="T28" fmla="*/ 48 w 326"/>
                <a:gd name="T29" fmla="*/ 62 h 262"/>
                <a:gd name="T30" fmla="*/ 110 w 326"/>
                <a:gd name="T31" fmla="*/ 85 h 262"/>
                <a:gd name="T32" fmla="*/ 110 w 326"/>
                <a:gd name="T33" fmla="*/ 85 h 262"/>
                <a:gd name="T34" fmla="*/ 279 w 326"/>
                <a:gd name="T35" fmla="*/ 62 h 262"/>
                <a:gd name="T36" fmla="*/ 326 w 326"/>
                <a:gd name="T37" fmla="*/ 4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26" h="262">
                  <a:moveTo>
                    <a:pt x="326" y="4"/>
                  </a:moveTo>
                  <a:cubicBezTo>
                    <a:pt x="314" y="167"/>
                    <a:pt x="314" y="167"/>
                    <a:pt x="314" y="167"/>
                  </a:cubicBezTo>
                  <a:cubicBezTo>
                    <a:pt x="314" y="167"/>
                    <a:pt x="314" y="167"/>
                    <a:pt x="314" y="167"/>
                  </a:cubicBezTo>
                  <a:cubicBezTo>
                    <a:pt x="314" y="173"/>
                    <a:pt x="314" y="173"/>
                    <a:pt x="314" y="173"/>
                  </a:cubicBezTo>
                  <a:cubicBezTo>
                    <a:pt x="314" y="173"/>
                    <a:pt x="314" y="173"/>
                    <a:pt x="314" y="173"/>
                  </a:cubicBezTo>
                  <a:cubicBezTo>
                    <a:pt x="312" y="182"/>
                    <a:pt x="308" y="191"/>
                    <a:pt x="302" y="200"/>
                  </a:cubicBezTo>
                  <a:cubicBezTo>
                    <a:pt x="295" y="209"/>
                    <a:pt x="286" y="217"/>
                    <a:pt x="275" y="225"/>
                  </a:cubicBezTo>
                  <a:cubicBezTo>
                    <a:pt x="273" y="226"/>
                    <a:pt x="271" y="227"/>
                    <a:pt x="270" y="228"/>
                  </a:cubicBezTo>
                  <a:cubicBezTo>
                    <a:pt x="211" y="262"/>
                    <a:pt x="116" y="262"/>
                    <a:pt x="57" y="228"/>
                  </a:cubicBezTo>
                  <a:cubicBezTo>
                    <a:pt x="55" y="227"/>
                    <a:pt x="54" y="226"/>
                    <a:pt x="52" y="225"/>
                  </a:cubicBezTo>
                  <a:cubicBezTo>
                    <a:pt x="40" y="217"/>
                    <a:pt x="31" y="209"/>
                    <a:pt x="25" y="200"/>
                  </a:cubicBezTo>
                  <a:cubicBezTo>
                    <a:pt x="18" y="191"/>
                    <a:pt x="14" y="181"/>
                    <a:pt x="13" y="170"/>
                  </a:cubicBezTo>
                  <a:cubicBezTo>
                    <a:pt x="0" y="0"/>
                    <a:pt x="0" y="0"/>
                    <a:pt x="0" y="0"/>
                  </a:cubicBezTo>
                  <a:cubicBezTo>
                    <a:pt x="0" y="0"/>
                    <a:pt x="0" y="0"/>
                    <a:pt x="0" y="0"/>
                  </a:cubicBezTo>
                  <a:cubicBezTo>
                    <a:pt x="2" y="23"/>
                    <a:pt x="18" y="45"/>
                    <a:pt x="48" y="62"/>
                  </a:cubicBezTo>
                  <a:cubicBezTo>
                    <a:pt x="66" y="73"/>
                    <a:pt x="87" y="80"/>
                    <a:pt x="110" y="85"/>
                  </a:cubicBezTo>
                  <a:cubicBezTo>
                    <a:pt x="110" y="85"/>
                    <a:pt x="110" y="85"/>
                    <a:pt x="110" y="85"/>
                  </a:cubicBezTo>
                  <a:cubicBezTo>
                    <a:pt x="167" y="96"/>
                    <a:pt x="233" y="89"/>
                    <a:pt x="279" y="62"/>
                  </a:cubicBezTo>
                  <a:cubicBezTo>
                    <a:pt x="307" y="46"/>
                    <a:pt x="323" y="25"/>
                    <a:pt x="326" y="4"/>
                  </a:cubicBezTo>
                  <a:close/>
                </a:path>
              </a:pathLst>
            </a:custGeom>
            <a:solidFill>
              <a:srgbClr val="7B97D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0" name="Freeform 168">
              <a:extLst>
                <a:ext uri="{FF2B5EF4-FFF2-40B4-BE49-F238E27FC236}">
                  <a16:creationId xmlns:a16="http://schemas.microsoft.com/office/drawing/2014/main" id="{34ACA427-80D8-7847-8FE2-A074CA2B0BB5}"/>
                </a:ext>
              </a:extLst>
            </p:cNvPr>
            <p:cNvSpPr>
              <a:spLocks/>
            </p:cNvSpPr>
            <p:nvPr/>
          </p:nvSpPr>
          <p:spPr bwMode="auto">
            <a:xfrm>
              <a:off x="19984474" y="4281435"/>
              <a:ext cx="836613" cy="336550"/>
            </a:xfrm>
            <a:custGeom>
              <a:avLst/>
              <a:gdLst>
                <a:gd name="T0" fmla="*/ 281 w 303"/>
                <a:gd name="T1" fmla="*/ 122 h 122"/>
                <a:gd name="T2" fmla="*/ 251 w 303"/>
                <a:gd name="T3" fmla="*/ 96 h 122"/>
                <a:gd name="T4" fmla="*/ 52 w 303"/>
                <a:gd name="T5" fmla="*/ 96 h 122"/>
                <a:gd name="T6" fmla="*/ 22 w 303"/>
                <a:gd name="T7" fmla="*/ 122 h 122"/>
                <a:gd name="T8" fmla="*/ 52 w 303"/>
                <a:gd name="T9" fmla="*/ 32 h 122"/>
                <a:gd name="T10" fmla="*/ 251 w 303"/>
                <a:gd name="T11" fmla="*/ 32 h 122"/>
                <a:gd name="T12" fmla="*/ 281 w 303"/>
                <a:gd name="T13" fmla="*/ 122 h 122"/>
              </a:gdLst>
              <a:ahLst/>
              <a:cxnLst>
                <a:cxn ang="0">
                  <a:pos x="T0" y="T1"/>
                </a:cxn>
                <a:cxn ang="0">
                  <a:pos x="T2" y="T3"/>
                </a:cxn>
                <a:cxn ang="0">
                  <a:pos x="T4" y="T5"/>
                </a:cxn>
                <a:cxn ang="0">
                  <a:pos x="T6" y="T7"/>
                </a:cxn>
                <a:cxn ang="0">
                  <a:pos x="T8" y="T9"/>
                </a:cxn>
                <a:cxn ang="0">
                  <a:pos x="T10" y="T11"/>
                </a:cxn>
                <a:cxn ang="0">
                  <a:pos x="T12" y="T13"/>
                </a:cxn>
              </a:cxnLst>
              <a:rect l="0" t="0" r="r" b="b"/>
              <a:pathLst>
                <a:path w="303" h="122">
                  <a:moveTo>
                    <a:pt x="281" y="122"/>
                  </a:moveTo>
                  <a:cubicBezTo>
                    <a:pt x="274" y="112"/>
                    <a:pt x="264" y="104"/>
                    <a:pt x="251" y="96"/>
                  </a:cubicBezTo>
                  <a:cubicBezTo>
                    <a:pt x="196" y="64"/>
                    <a:pt x="107" y="64"/>
                    <a:pt x="52" y="96"/>
                  </a:cubicBezTo>
                  <a:cubicBezTo>
                    <a:pt x="39" y="104"/>
                    <a:pt x="29" y="112"/>
                    <a:pt x="22" y="122"/>
                  </a:cubicBezTo>
                  <a:cubicBezTo>
                    <a:pt x="0" y="92"/>
                    <a:pt x="10" y="56"/>
                    <a:pt x="52" y="32"/>
                  </a:cubicBezTo>
                  <a:cubicBezTo>
                    <a:pt x="107" y="0"/>
                    <a:pt x="196" y="0"/>
                    <a:pt x="251" y="32"/>
                  </a:cubicBezTo>
                  <a:cubicBezTo>
                    <a:pt x="293" y="56"/>
                    <a:pt x="303" y="92"/>
                    <a:pt x="281" y="122"/>
                  </a:cubicBezTo>
                  <a:close/>
                </a:path>
              </a:pathLst>
            </a:custGeom>
            <a:solidFill>
              <a:srgbClr val="9DACC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1" name="Freeform 169">
              <a:extLst>
                <a:ext uri="{FF2B5EF4-FFF2-40B4-BE49-F238E27FC236}">
                  <a16:creationId xmlns:a16="http://schemas.microsoft.com/office/drawing/2014/main" id="{1F69D36A-A235-FB42-A446-2D142EA0D68C}"/>
                </a:ext>
              </a:extLst>
            </p:cNvPr>
            <p:cNvSpPr>
              <a:spLocks/>
            </p:cNvSpPr>
            <p:nvPr/>
          </p:nvSpPr>
          <p:spPr bwMode="auto">
            <a:xfrm>
              <a:off x="20200374" y="4564010"/>
              <a:ext cx="407988" cy="63500"/>
            </a:xfrm>
            <a:custGeom>
              <a:avLst/>
              <a:gdLst>
                <a:gd name="T0" fmla="*/ 0 w 148"/>
                <a:gd name="T1" fmla="*/ 23 h 23"/>
                <a:gd name="T2" fmla="*/ 5 w 148"/>
                <a:gd name="T3" fmla="*/ 19 h 23"/>
                <a:gd name="T4" fmla="*/ 21 w 148"/>
                <a:gd name="T5" fmla="*/ 11 h 23"/>
                <a:gd name="T6" fmla="*/ 32 w 148"/>
                <a:gd name="T7" fmla="*/ 7 h 23"/>
                <a:gd name="T8" fmla="*/ 45 w 148"/>
                <a:gd name="T9" fmla="*/ 3 h 23"/>
                <a:gd name="T10" fmla="*/ 59 w 148"/>
                <a:gd name="T11" fmla="*/ 1 h 23"/>
                <a:gd name="T12" fmla="*/ 74 w 148"/>
                <a:gd name="T13" fmla="*/ 0 h 23"/>
                <a:gd name="T14" fmla="*/ 78 w 148"/>
                <a:gd name="T15" fmla="*/ 0 h 23"/>
                <a:gd name="T16" fmla="*/ 81 w 148"/>
                <a:gd name="T17" fmla="*/ 1 h 23"/>
                <a:gd name="T18" fmla="*/ 89 w 148"/>
                <a:gd name="T19" fmla="*/ 1 h 23"/>
                <a:gd name="T20" fmla="*/ 103 w 148"/>
                <a:gd name="T21" fmla="*/ 4 h 23"/>
                <a:gd name="T22" fmla="*/ 115 w 148"/>
                <a:gd name="T23" fmla="*/ 7 h 23"/>
                <a:gd name="T24" fmla="*/ 126 w 148"/>
                <a:gd name="T25" fmla="*/ 11 h 23"/>
                <a:gd name="T26" fmla="*/ 136 w 148"/>
                <a:gd name="T27" fmla="*/ 16 h 23"/>
                <a:gd name="T28" fmla="*/ 142 w 148"/>
                <a:gd name="T29" fmla="*/ 19 h 23"/>
                <a:gd name="T30" fmla="*/ 148 w 148"/>
                <a:gd name="T31" fmla="*/ 23 h 23"/>
                <a:gd name="T32" fmla="*/ 142 w 148"/>
                <a:gd name="T33" fmla="*/ 20 h 23"/>
                <a:gd name="T34" fmla="*/ 135 w 148"/>
                <a:gd name="T35" fmla="*/ 16 h 23"/>
                <a:gd name="T36" fmla="*/ 126 w 148"/>
                <a:gd name="T37" fmla="*/ 13 h 23"/>
                <a:gd name="T38" fmla="*/ 115 w 148"/>
                <a:gd name="T39" fmla="*/ 9 h 23"/>
                <a:gd name="T40" fmla="*/ 109 w 148"/>
                <a:gd name="T41" fmla="*/ 7 h 23"/>
                <a:gd name="T42" fmla="*/ 102 w 148"/>
                <a:gd name="T43" fmla="*/ 6 h 23"/>
                <a:gd name="T44" fmla="*/ 88 w 148"/>
                <a:gd name="T45" fmla="*/ 3 h 23"/>
                <a:gd name="T46" fmla="*/ 81 w 148"/>
                <a:gd name="T47" fmla="*/ 3 h 23"/>
                <a:gd name="T48" fmla="*/ 78 w 148"/>
                <a:gd name="T49" fmla="*/ 3 h 23"/>
                <a:gd name="T50" fmla="*/ 74 w 148"/>
                <a:gd name="T51" fmla="*/ 3 h 23"/>
                <a:gd name="T52" fmla="*/ 59 w 148"/>
                <a:gd name="T53" fmla="*/ 3 h 23"/>
                <a:gd name="T54" fmla="*/ 46 w 148"/>
                <a:gd name="T55" fmla="*/ 5 h 23"/>
                <a:gd name="T56" fmla="*/ 33 w 148"/>
                <a:gd name="T57" fmla="*/ 9 h 23"/>
                <a:gd name="T58" fmla="*/ 22 w 148"/>
                <a:gd name="T59" fmla="*/ 12 h 23"/>
                <a:gd name="T60" fmla="*/ 13 w 148"/>
                <a:gd name="T61" fmla="*/ 16 h 23"/>
                <a:gd name="T62" fmla="*/ 6 w 148"/>
                <a:gd name="T63" fmla="*/ 19 h 23"/>
                <a:gd name="T64" fmla="*/ 0 w 148"/>
                <a:gd name="T65"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48" h="23">
                  <a:moveTo>
                    <a:pt x="0" y="23"/>
                  </a:moveTo>
                  <a:cubicBezTo>
                    <a:pt x="0" y="23"/>
                    <a:pt x="2" y="21"/>
                    <a:pt x="5" y="19"/>
                  </a:cubicBezTo>
                  <a:cubicBezTo>
                    <a:pt x="9" y="17"/>
                    <a:pt x="14" y="14"/>
                    <a:pt x="21" y="11"/>
                  </a:cubicBezTo>
                  <a:cubicBezTo>
                    <a:pt x="25" y="10"/>
                    <a:pt x="28" y="8"/>
                    <a:pt x="32" y="7"/>
                  </a:cubicBezTo>
                  <a:cubicBezTo>
                    <a:pt x="36" y="6"/>
                    <a:pt x="41" y="4"/>
                    <a:pt x="45" y="3"/>
                  </a:cubicBezTo>
                  <a:cubicBezTo>
                    <a:pt x="50" y="2"/>
                    <a:pt x="54" y="2"/>
                    <a:pt x="59" y="1"/>
                  </a:cubicBezTo>
                  <a:cubicBezTo>
                    <a:pt x="64" y="1"/>
                    <a:pt x="69" y="0"/>
                    <a:pt x="74" y="0"/>
                  </a:cubicBezTo>
                  <a:cubicBezTo>
                    <a:pt x="78" y="0"/>
                    <a:pt x="78" y="0"/>
                    <a:pt x="78" y="0"/>
                  </a:cubicBezTo>
                  <a:cubicBezTo>
                    <a:pt x="81" y="1"/>
                    <a:pt x="81" y="1"/>
                    <a:pt x="81" y="1"/>
                  </a:cubicBezTo>
                  <a:cubicBezTo>
                    <a:pt x="84" y="1"/>
                    <a:pt x="86" y="1"/>
                    <a:pt x="89" y="1"/>
                  </a:cubicBezTo>
                  <a:cubicBezTo>
                    <a:pt x="93" y="2"/>
                    <a:pt x="98" y="3"/>
                    <a:pt x="103" y="4"/>
                  </a:cubicBezTo>
                  <a:cubicBezTo>
                    <a:pt x="107" y="5"/>
                    <a:pt x="111" y="6"/>
                    <a:pt x="115" y="7"/>
                  </a:cubicBezTo>
                  <a:cubicBezTo>
                    <a:pt x="119" y="8"/>
                    <a:pt x="123" y="10"/>
                    <a:pt x="126" y="11"/>
                  </a:cubicBezTo>
                  <a:cubicBezTo>
                    <a:pt x="130" y="13"/>
                    <a:pt x="133" y="14"/>
                    <a:pt x="136" y="16"/>
                  </a:cubicBezTo>
                  <a:cubicBezTo>
                    <a:pt x="138" y="17"/>
                    <a:pt x="141" y="18"/>
                    <a:pt x="142" y="19"/>
                  </a:cubicBezTo>
                  <a:cubicBezTo>
                    <a:pt x="146" y="22"/>
                    <a:pt x="148" y="23"/>
                    <a:pt x="148" y="23"/>
                  </a:cubicBezTo>
                  <a:cubicBezTo>
                    <a:pt x="148" y="23"/>
                    <a:pt x="146" y="22"/>
                    <a:pt x="142" y="20"/>
                  </a:cubicBezTo>
                  <a:cubicBezTo>
                    <a:pt x="140" y="19"/>
                    <a:pt x="138" y="18"/>
                    <a:pt x="135" y="16"/>
                  </a:cubicBezTo>
                  <a:cubicBezTo>
                    <a:pt x="133" y="15"/>
                    <a:pt x="129" y="14"/>
                    <a:pt x="126" y="13"/>
                  </a:cubicBezTo>
                  <a:cubicBezTo>
                    <a:pt x="123" y="11"/>
                    <a:pt x="119" y="10"/>
                    <a:pt x="115" y="9"/>
                  </a:cubicBezTo>
                  <a:cubicBezTo>
                    <a:pt x="113" y="8"/>
                    <a:pt x="111" y="8"/>
                    <a:pt x="109" y="7"/>
                  </a:cubicBezTo>
                  <a:cubicBezTo>
                    <a:pt x="107" y="7"/>
                    <a:pt x="104" y="6"/>
                    <a:pt x="102" y="6"/>
                  </a:cubicBezTo>
                  <a:cubicBezTo>
                    <a:pt x="98" y="5"/>
                    <a:pt x="93" y="4"/>
                    <a:pt x="88" y="3"/>
                  </a:cubicBezTo>
                  <a:cubicBezTo>
                    <a:pt x="86" y="3"/>
                    <a:pt x="84" y="3"/>
                    <a:pt x="81" y="3"/>
                  </a:cubicBezTo>
                  <a:cubicBezTo>
                    <a:pt x="78" y="3"/>
                    <a:pt x="78" y="3"/>
                    <a:pt x="78" y="3"/>
                  </a:cubicBezTo>
                  <a:cubicBezTo>
                    <a:pt x="74" y="3"/>
                    <a:pt x="74" y="3"/>
                    <a:pt x="74" y="3"/>
                  </a:cubicBezTo>
                  <a:cubicBezTo>
                    <a:pt x="69" y="3"/>
                    <a:pt x="64" y="3"/>
                    <a:pt x="59" y="3"/>
                  </a:cubicBezTo>
                  <a:cubicBezTo>
                    <a:pt x="55" y="4"/>
                    <a:pt x="50" y="4"/>
                    <a:pt x="46" y="5"/>
                  </a:cubicBezTo>
                  <a:cubicBezTo>
                    <a:pt x="41" y="6"/>
                    <a:pt x="37" y="7"/>
                    <a:pt x="33" y="9"/>
                  </a:cubicBezTo>
                  <a:cubicBezTo>
                    <a:pt x="29" y="10"/>
                    <a:pt x="25" y="11"/>
                    <a:pt x="22" y="12"/>
                  </a:cubicBezTo>
                  <a:cubicBezTo>
                    <a:pt x="18" y="14"/>
                    <a:pt x="15" y="15"/>
                    <a:pt x="13" y="16"/>
                  </a:cubicBezTo>
                  <a:cubicBezTo>
                    <a:pt x="10" y="17"/>
                    <a:pt x="8" y="18"/>
                    <a:pt x="6" y="19"/>
                  </a:cubicBezTo>
                  <a:cubicBezTo>
                    <a:pt x="2" y="21"/>
                    <a:pt x="0" y="23"/>
                    <a:pt x="0" y="23"/>
                  </a:cubicBezTo>
                  <a:close/>
                </a:path>
              </a:pathLst>
            </a:custGeom>
            <a:solidFill>
              <a:srgbClr val="47393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2" name="Freeform 170">
              <a:extLst>
                <a:ext uri="{FF2B5EF4-FFF2-40B4-BE49-F238E27FC236}">
                  <a16:creationId xmlns:a16="http://schemas.microsoft.com/office/drawing/2014/main" id="{5E4F9A4C-6980-354B-87EE-75B1F1A061B1}"/>
                </a:ext>
              </a:extLst>
            </p:cNvPr>
            <p:cNvSpPr>
              <a:spLocks/>
            </p:cNvSpPr>
            <p:nvPr/>
          </p:nvSpPr>
          <p:spPr bwMode="auto">
            <a:xfrm>
              <a:off x="20119412" y="4508448"/>
              <a:ext cx="568325" cy="82550"/>
            </a:xfrm>
            <a:custGeom>
              <a:avLst/>
              <a:gdLst>
                <a:gd name="T0" fmla="*/ 0 w 206"/>
                <a:gd name="T1" fmla="*/ 30 h 30"/>
                <a:gd name="T2" fmla="*/ 8 w 206"/>
                <a:gd name="T3" fmla="*/ 25 h 30"/>
                <a:gd name="T4" fmla="*/ 30 w 206"/>
                <a:gd name="T5" fmla="*/ 14 h 30"/>
                <a:gd name="T6" fmla="*/ 45 w 206"/>
                <a:gd name="T7" fmla="*/ 9 h 30"/>
                <a:gd name="T8" fmla="*/ 63 w 206"/>
                <a:gd name="T9" fmla="*/ 4 h 30"/>
                <a:gd name="T10" fmla="*/ 83 w 206"/>
                <a:gd name="T11" fmla="*/ 1 h 30"/>
                <a:gd name="T12" fmla="*/ 103 w 206"/>
                <a:gd name="T13" fmla="*/ 0 h 30"/>
                <a:gd name="T14" fmla="*/ 108 w 206"/>
                <a:gd name="T15" fmla="*/ 0 h 30"/>
                <a:gd name="T16" fmla="*/ 113 w 206"/>
                <a:gd name="T17" fmla="*/ 0 h 30"/>
                <a:gd name="T18" fmla="*/ 123 w 206"/>
                <a:gd name="T19" fmla="*/ 1 h 30"/>
                <a:gd name="T20" fmla="*/ 143 w 206"/>
                <a:gd name="T21" fmla="*/ 4 h 30"/>
                <a:gd name="T22" fmla="*/ 152 w 206"/>
                <a:gd name="T23" fmla="*/ 6 h 30"/>
                <a:gd name="T24" fmla="*/ 160 w 206"/>
                <a:gd name="T25" fmla="*/ 9 h 30"/>
                <a:gd name="T26" fmla="*/ 164 w 206"/>
                <a:gd name="T27" fmla="*/ 10 h 30"/>
                <a:gd name="T28" fmla="*/ 168 w 206"/>
                <a:gd name="T29" fmla="*/ 12 h 30"/>
                <a:gd name="T30" fmla="*/ 176 w 206"/>
                <a:gd name="T31" fmla="*/ 15 h 30"/>
                <a:gd name="T32" fmla="*/ 188 w 206"/>
                <a:gd name="T33" fmla="*/ 20 h 30"/>
                <a:gd name="T34" fmla="*/ 198 w 206"/>
                <a:gd name="T35" fmla="*/ 25 h 30"/>
                <a:gd name="T36" fmla="*/ 206 w 206"/>
                <a:gd name="T37" fmla="*/ 30 h 30"/>
                <a:gd name="T38" fmla="*/ 197 w 206"/>
                <a:gd name="T39" fmla="*/ 26 h 30"/>
                <a:gd name="T40" fmla="*/ 188 w 206"/>
                <a:gd name="T41" fmla="*/ 21 h 30"/>
                <a:gd name="T42" fmla="*/ 175 w 206"/>
                <a:gd name="T43" fmla="*/ 16 h 30"/>
                <a:gd name="T44" fmla="*/ 168 w 206"/>
                <a:gd name="T45" fmla="*/ 13 h 30"/>
                <a:gd name="T46" fmla="*/ 164 w 206"/>
                <a:gd name="T47" fmla="*/ 12 h 30"/>
                <a:gd name="T48" fmla="*/ 160 w 206"/>
                <a:gd name="T49" fmla="*/ 11 h 30"/>
                <a:gd name="T50" fmla="*/ 151 w 206"/>
                <a:gd name="T51" fmla="*/ 8 h 30"/>
                <a:gd name="T52" fmla="*/ 142 w 206"/>
                <a:gd name="T53" fmla="*/ 6 h 30"/>
                <a:gd name="T54" fmla="*/ 123 w 206"/>
                <a:gd name="T55" fmla="*/ 3 h 30"/>
                <a:gd name="T56" fmla="*/ 113 w 206"/>
                <a:gd name="T57" fmla="*/ 2 h 30"/>
                <a:gd name="T58" fmla="*/ 108 w 206"/>
                <a:gd name="T59" fmla="*/ 2 h 30"/>
                <a:gd name="T60" fmla="*/ 103 w 206"/>
                <a:gd name="T61" fmla="*/ 2 h 30"/>
                <a:gd name="T62" fmla="*/ 83 w 206"/>
                <a:gd name="T63" fmla="*/ 3 h 30"/>
                <a:gd name="T64" fmla="*/ 64 w 206"/>
                <a:gd name="T65" fmla="*/ 6 h 30"/>
                <a:gd name="T66" fmla="*/ 46 w 206"/>
                <a:gd name="T67" fmla="*/ 10 h 30"/>
                <a:gd name="T68" fmla="*/ 31 w 206"/>
                <a:gd name="T69" fmla="*/ 15 h 30"/>
                <a:gd name="T70" fmla="*/ 18 w 206"/>
                <a:gd name="T71" fmla="*/ 21 h 30"/>
                <a:gd name="T72" fmla="*/ 8 w 206"/>
                <a:gd name="T73" fmla="*/ 26 h 30"/>
                <a:gd name="T74" fmla="*/ 0 w 206"/>
                <a:gd name="T75"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06" h="30">
                  <a:moveTo>
                    <a:pt x="0" y="30"/>
                  </a:moveTo>
                  <a:cubicBezTo>
                    <a:pt x="0" y="30"/>
                    <a:pt x="3" y="28"/>
                    <a:pt x="8" y="25"/>
                  </a:cubicBezTo>
                  <a:cubicBezTo>
                    <a:pt x="13" y="22"/>
                    <a:pt x="21" y="18"/>
                    <a:pt x="30" y="14"/>
                  </a:cubicBezTo>
                  <a:cubicBezTo>
                    <a:pt x="35" y="12"/>
                    <a:pt x="40" y="10"/>
                    <a:pt x="45" y="9"/>
                  </a:cubicBezTo>
                  <a:cubicBezTo>
                    <a:pt x="51" y="7"/>
                    <a:pt x="57" y="5"/>
                    <a:pt x="63" y="4"/>
                  </a:cubicBezTo>
                  <a:cubicBezTo>
                    <a:pt x="69" y="2"/>
                    <a:pt x="76" y="2"/>
                    <a:pt x="83" y="1"/>
                  </a:cubicBezTo>
                  <a:cubicBezTo>
                    <a:pt x="89" y="0"/>
                    <a:pt x="96" y="0"/>
                    <a:pt x="103" y="0"/>
                  </a:cubicBezTo>
                  <a:cubicBezTo>
                    <a:pt x="108" y="0"/>
                    <a:pt x="108" y="0"/>
                    <a:pt x="108" y="0"/>
                  </a:cubicBezTo>
                  <a:cubicBezTo>
                    <a:pt x="113" y="0"/>
                    <a:pt x="113" y="0"/>
                    <a:pt x="113" y="0"/>
                  </a:cubicBezTo>
                  <a:cubicBezTo>
                    <a:pt x="116" y="0"/>
                    <a:pt x="120" y="0"/>
                    <a:pt x="123" y="1"/>
                  </a:cubicBezTo>
                  <a:cubicBezTo>
                    <a:pt x="130" y="2"/>
                    <a:pt x="136" y="3"/>
                    <a:pt x="143" y="4"/>
                  </a:cubicBezTo>
                  <a:cubicBezTo>
                    <a:pt x="146" y="5"/>
                    <a:pt x="149" y="6"/>
                    <a:pt x="152" y="6"/>
                  </a:cubicBezTo>
                  <a:cubicBezTo>
                    <a:pt x="155" y="7"/>
                    <a:pt x="157" y="8"/>
                    <a:pt x="160" y="9"/>
                  </a:cubicBezTo>
                  <a:cubicBezTo>
                    <a:pt x="162" y="9"/>
                    <a:pt x="163" y="10"/>
                    <a:pt x="164" y="10"/>
                  </a:cubicBezTo>
                  <a:cubicBezTo>
                    <a:pt x="166" y="11"/>
                    <a:pt x="167" y="11"/>
                    <a:pt x="168" y="12"/>
                  </a:cubicBezTo>
                  <a:cubicBezTo>
                    <a:pt x="171" y="13"/>
                    <a:pt x="173" y="14"/>
                    <a:pt x="176" y="15"/>
                  </a:cubicBezTo>
                  <a:cubicBezTo>
                    <a:pt x="180" y="17"/>
                    <a:pt x="185" y="18"/>
                    <a:pt x="188" y="20"/>
                  </a:cubicBezTo>
                  <a:cubicBezTo>
                    <a:pt x="192" y="22"/>
                    <a:pt x="195" y="24"/>
                    <a:pt x="198" y="25"/>
                  </a:cubicBezTo>
                  <a:cubicBezTo>
                    <a:pt x="203" y="28"/>
                    <a:pt x="206" y="30"/>
                    <a:pt x="206" y="30"/>
                  </a:cubicBezTo>
                  <a:cubicBezTo>
                    <a:pt x="206" y="30"/>
                    <a:pt x="203" y="29"/>
                    <a:pt x="197" y="26"/>
                  </a:cubicBezTo>
                  <a:cubicBezTo>
                    <a:pt x="195" y="24"/>
                    <a:pt x="192" y="23"/>
                    <a:pt x="188" y="21"/>
                  </a:cubicBezTo>
                  <a:cubicBezTo>
                    <a:pt x="184" y="19"/>
                    <a:pt x="180" y="18"/>
                    <a:pt x="175" y="16"/>
                  </a:cubicBezTo>
                  <a:cubicBezTo>
                    <a:pt x="173" y="15"/>
                    <a:pt x="170" y="14"/>
                    <a:pt x="168" y="13"/>
                  </a:cubicBezTo>
                  <a:cubicBezTo>
                    <a:pt x="166" y="13"/>
                    <a:pt x="165" y="12"/>
                    <a:pt x="164" y="12"/>
                  </a:cubicBezTo>
                  <a:cubicBezTo>
                    <a:pt x="162" y="11"/>
                    <a:pt x="161" y="11"/>
                    <a:pt x="160" y="11"/>
                  </a:cubicBezTo>
                  <a:cubicBezTo>
                    <a:pt x="157" y="10"/>
                    <a:pt x="154" y="9"/>
                    <a:pt x="151" y="8"/>
                  </a:cubicBezTo>
                  <a:cubicBezTo>
                    <a:pt x="148" y="7"/>
                    <a:pt x="145" y="7"/>
                    <a:pt x="142" y="6"/>
                  </a:cubicBezTo>
                  <a:cubicBezTo>
                    <a:pt x="136" y="5"/>
                    <a:pt x="129" y="4"/>
                    <a:pt x="123" y="3"/>
                  </a:cubicBezTo>
                  <a:cubicBezTo>
                    <a:pt x="120" y="3"/>
                    <a:pt x="116" y="2"/>
                    <a:pt x="113" y="2"/>
                  </a:cubicBezTo>
                  <a:cubicBezTo>
                    <a:pt x="108" y="2"/>
                    <a:pt x="108" y="2"/>
                    <a:pt x="108" y="2"/>
                  </a:cubicBezTo>
                  <a:cubicBezTo>
                    <a:pt x="103" y="2"/>
                    <a:pt x="103" y="2"/>
                    <a:pt x="103" y="2"/>
                  </a:cubicBezTo>
                  <a:cubicBezTo>
                    <a:pt x="96" y="2"/>
                    <a:pt x="89" y="2"/>
                    <a:pt x="83" y="3"/>
                  </a:cubicBezTo>
                  <a:cubicBezTo>
                    <a:pt x="76" y="4"/>
                    <a:pt x="70" y="4"/>
                    <a:pt x="64" y="6"/>
                  </a:cubicBezTo>
                  <a:cubicBezTo>
                    <a:pt x="57" y="7"/>
                    <a:pt x="52" y="9"/>
                    <a:pt x="46" y="10"/>
                  </a:cubicBezTo>
                  <a:cubicBezTo>
                    <a:pt x="40" y="12"/>
                    <a:pt x="35" y="14"/>
                    <a:pt x="31" y="15"/>
                  </a:cubicBezTo>
                  <a:cubicBezTo>
                    <a:pt x="26" y="17"/>
                    <a:pt x="22" y="19"/>
                    <a:pt x="18" y="21"/>
                  </a:cubicBezTo>
                  <a:cubicBezTo>
                    <a:pt x="14" y="22"/>
                    <a:pt x="11" y="24"/>
                    <a:pt x="8" y="26"/>
                  </a:cubicBezTo>
                  <a:cubicBezTo>
                    <a:pt x="3" y="28"/>
                    <a:pt x="0" y="30"/>
                    <a:pt x="0" y="30"/>
                  </a:cubicBezTo>
                  <a:close/>
                </a:path>
              </a:pathLst>
            </a:custGeom>
            <a:solidFill>
              <a:srgbClr val="47393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3" name="Freeform 171">
              <a:extLst>
                <a:ext uri="{FF2B5EF4-FFF2-40B4-BE49-F238E27FC236}">
                  <a16:creationId xmlns:a16="http://schemas.microsoft.com/office/drawing/2014/main" id="{4299DF31-5675-0B4C-9874-BF66AA3627D4}"/>
                </a:ext>
              </a:extLst>
            </p:cNvPr>
            <p:cNvSpPr>
              <a:spLocks/>
            </p:cNvSpPr>
            <p:nvPr/>
          </p:nvSpPr>
          <p:spPr bwMode="auto">
            <a:xfrm>
              <a:off x="20282924" y="4621160"/>
              <a:ext cx="242888" cy="36513"/>
            </a:xfrm>
            <a:custGeom>
              <a:avLst/>
              <a:gdLst>
                <a:gd name="T0" fmla="*/ 0 w 88"/>
                <a:gd name="T1" fmla="*/ 13 h 13"/>
                <a:gd name="T2" fmla="*/ 4 w 88"/>
                <a:gd name="T3" fmla="*/ 11 h 13"/>
                <a:gd name="T4" fmla="*/ 8 w 88"/>
                <a:gd name="T5" fmla="*/ 9 h 13"/>
                <a:gd name="T6" fmla="*/ 13 w 88"/>
                <a:gd name="T7" fmla="*/ 6 h 13"/>
                <a:gd name="T8" fmla="*/ 19 w 88"/>
                <a:gd name="T9" fmla="*/ 4 h 13"/>
                <a:gd name="T10" fmla="*/ 27 w 88"/>
                <a:gd name="T11" fmla="*/ 2 h 13"/>
                <a:gd name="T12" fmla="*/ 35 w 88"/>
                <a:gd name="T13" fmla="*/ 0 h 13"/>
                <a:gd name="T14" fmla="*/ 40 w 88"/>
                <a:gd name="T15" fmla="*/ 0 h 13"/>
                <a:gd name="T16" fmla="*/ 44 w 88"/>
                <a:gd name="T17" fmla="*/ 0 h 13"/>
                <a:gd name="T18" fmla="*/ 46 w 88"/>
                <a:gd name="T19" fmla="*/ 0 h 13"/>
                <a:gd name="T20" fmla="*/ 48 w 88"/>
                <a:gd name="T21" fmla="*/ 0 h 13"/>
                <a:gd name="T22" fmla="*/ 53 w 88"/>
                <a:gd name="T23" fmla="*/ 0 h 13"/>
                <a:gd name="T24" fmla="*/ 57 w 88"/>
                <a:gd name="T25" fmla="*/ 1 h 13"/>
                <a:gd name="T26" fmla="*/ 61 w 88"/>
                <a:gd name="T27" fmla="*/ 2 h 13"/>
                <a:gd name="T28" fmla="*/ 68 w 88"/>
                <a:gd name="T29" fmla="*/ 4 h 13"/>
                <a:gd name="T30" fmla="*/ 75 w 88"/>
                <a:gd name="T31" fmla="*/ 7 h 13"/>
                <a:gd name="T32" fmla="*/ 80 w 88"/>
                <a:gd name="T33" fmla="*/ 9 h 13"/>
                <a:gd name="T34" fmla="*/ 84 w 88"/>
                <a:gd name="T35" fmla="*/ 11 h 13"/>
                <a:gd name="T36" fmla="*/ 88 w 88"/>
                <a:gd name="T37" fmla="*/ 13 h 13"/>
                <a:gd name="T38" fmla="*/ 84 w 88"/>
                <a:gd name="T39" fmla="*/ 12 h 13"/>
                <a:gd name="T40" fmla="*/ 80 w 88"/>
                <a:gd name="T41" fmla="*/ 10 h 13"/>
                <a:gd name="T42" fmla="*/ 74 w 88"/>
                <a:gd name="T43" fmla="*/ 8 h 13"/>
                <a:gd name="T44" fmla="*/ 68 w 88"/>
                <a:gd name="T45" fmla="*/ 6 h 13"/>
                <a:gd name="T46" fmla="*/ 60 w 88"/>
                <a:gd name="T47" fmla="*/ 4 h 13"/>
                <a:gd name="T48" fmla="*/ 52 w 88"/>
                <a:gd name="T49" fmla="*/ 3 h 13"/>
                <a:gd name="T50" fmla="*/ 48 w 88"/>
                <a:gd name="T51" fmla="*/ 2 h 13"/>
                <a:gd name="T52" fmla="*/ 46 w 88"/>
                <a:gd name="T53" fmla="*/ 2 h 13"/>
                <a:gd name="T54" fmla="*/ 44 w 88"/>
                <a:gd name="T55" fmla="*/ 2 h 13"/>
                <a:gd name="T56" fmla="*/ 40 w 88"/>
                <a:gd name="T57" fmla="*/ 2 h 13"/>
                <a:gd name="T58" fmla="*/ 35 w 88"/>
                <a:gd name="T59" fmla="*/ 3 h 13"/>
                <a:gd name="T60" fmla="*/ 27 w 88"/>
                <a:gd name="T61" fmla="*/ 4 h 13"/>
                <a:gd name="T62" fmla="*/ 24 w 88"/>
                <a:gd name="T63" fmla="*/ 4 h 13"/>
                <a:gd name="T64" fmla="*/ 20 w 88"/>
                <a:gd name="T65" fmla="*/ 5 h 13"/>
                <a:gd name="T66" fmla="*/ 13 w 88"/>
                <a:gd name="T67" fmla="*/ 7 h 13"/>
                <a:gd name="T68" fmla="*/ 4 w 88"/>
                <a:gd name="T69" fmla="*/ 12 h 13"/>
                <a:gd name="T70" fmla="*/ 0 w 88"/>
                <a:gd name="T71"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8" h="13">
                  <a:moveTo>
                    <a:pt x="0" y="13"/>
                  </a:moveTo>
                  <a:cubicBezTo>
                    <a:pt x="0" y="13"/>
                    <a:pt x="1" y="12"/>
                    <a:pt x="4" y="11"/>
                  </a:cubicBezTo>
                  <a:cubicBezTo>
                    <a:pt x="5" y="10"/>
                    <a:pt x="6" y="10"/>
                    <a:pt x="8" y="9"/>
                  </a:cubicBezTo>
                  <a:cubicBezTo>
                    <a:pt x="9" y="8"/>
                    <a:pt x="11" y="7"/>
                    <a:pt x="13" y="6"/>
                  </a:cubicBezTo>
                  <a:cubicBezTo>
                    <a:pt x="15" y="5"/>
                    <a:pt x="17" y="5"/>
                    <a:pt x="19" y="4"/>
                  </a:cubicBezTo>
                  <a:cubicBezTo>
                    <a:pt x="22" y="3"/>
                    <a:pt x="24" y="2"/>
                    <a:pt x="27" y="2"/>
                  </a:cubicBezTo>
                  <a:cubicBezTo>
                    <a:pt x="30" y="1"/>
                    <a:pt x="32" y="0"/>
                    <a:pt x="35" y="0"/>
                  </a:cubicBezTo>
                  <a:cubicBezTo>
                    <a:pt x="37" y="0"/>
                    <a:pt x="38" y="0"/>
                    <a:pt x="40" y="0"/>
                  </a:cubicBezTo>
                  <a:cubicBezTo>
                    <a:pt x="44" y="0"/>
                    <a:pt x="44" y="0"/>
                    <a:pt x="44" y="0"/>
                  </a:cubicBezTo>
                  <a:cubicBezTo>
                    <a:pt x="46" y="0"/>
                    <a:pt x="46" y="0"/>
                    <a:pt x="46" y="0"/>
                  </a:cubicBezTo>
                  <a:cubicBezTo>
                    <a:pt x="48" y="0"/>
                    <a:pt x="48" y="0"/>
                    <a:pt x="48" y="0"/>
                  </a:cubicBezTo>
                  <a:cubicBezTo>
                    <a:pt x="50" y="0"/>
                    <a:pt x="51" y="0"/>
                    <a:pt x="53" y="0"/>
                  </a:cubicBezTo>
                  <a:cubicBezTo>
                    <a:pt x="54" y="0"/>
                    <a:pt x="55" y="1"/>
                    <a:pt x="57" y="1"/>
                  </a:cubicBezTo>
                  <a:cubicBezTo>
                    <a:pt x="58" y="1"/>
                    <a:pt x="60" y="1"/>
                    <a:pt x="61" y="2"/>
                  </a:cubicBezTo>
                  <a:cubicBezTo>
                    <a:pt x="64" y="2"/>
                    <a:pt x="66" y="3"/>
                    <a:pt x="68" y="4"/>
                  </a:cubicBezTo>
                  <a:cubicBezTo>
                    <a:pt x="71" y="5"/>
                    <a:pt x="73" y="6"/>
                    <a:pt x="75" y="7"/>
                  </a:cubicBezTo>
                  <a:cubicBezTo>
                    <a:pt x="77" y="7"/>
                    <a:pt x="79" y="8"/>
                    <a:pt x="80" y="9"/>
                  </a:cubicBezTo>
                  <a:cubicBezTo>
                    <a:pt x="82" y="10"/>
                    <a:pt x="83" y="11"/>
                    <a:pt x="84" y="11"/>
                  </a:cubicBezTo>
                  <a:cubicBezTo>
                    <a:pt x="86" y="13"/>
                    <a:pt x="88" y="13"/>
                    <a:pt x="88" y="13"/>
                  </a:cubicBezTo>
                  <a:cubicBezTo>
                    <a:pt x="88" y="13"/>
                    <a:pt x="86" y="13"/>
                    <a:pt x="84" y="12"/>
                  </a:cubicBezTo>
                  <a:cubicBezTo>
                    <a:pt x="83" y="11"/>
                    <a:pt x="81" y="11"/>
                    <a:pt x="80" y="10"/>
                  </a:cubicBezTo>
                  <a:cubicBezTo>
                    <a:pt x="78" y="9"/>
                    <a:pt x="76" y="9"/>
                    <a:pt x="74" y="8"/>
                  </a:cubicBezTo>
                  <a:cubicBezTo>
                    <a:pt x="72" y="7"/>
                    <a:pt x="70" y="6"/>
                    <a:pt x="68" y="6"/>
                  </a:cubicBezTo>
                  <a:cubicBezTo>
                    <a:pt x="65" y="5"/>
                    <a:pt x="63" y="4"/>
                    <a:pt x="60" y="4"/>
                  </a:cubicBezTo>
                  <a:cubicBezTo>
                    <a:pt x="58" y="3"/>
                    <a:pt x="55" y="3"/>
                    <a:pt x="52" y="3"/>
                  </a:cubicBezTo>
                  <a:cubicBezTo>
                    <a:pt x="51" y="2"/>
                    <a:pt x="50" y="2"/>
                    <a:pt x="48" y="2"/>
                  </a:cubicBezTo>
                  <a:cubicBezTo>
                    <a:pt x="46" y="2"/>
                    <a:pt x="46" y="2"/>
                    <a:pt x="46" y="2"/>
                  </a:cubicBezTo>
                  <a:cubicBezTo>
                    <a:pt x="44" y="2"/>
                    <a:pt x="44" y="2"/>
                    <a:pt x="44" y="2"/>
                  </a:cubicBezTo>
                  <a:cubicBezTo>
                    <a:pt x="40" y="2"/>
                    <a:pt x="40" y="2"/>
                    <a:pt x="40" y="2"/>
                  </a:cubicBezTo>
                  <a:cubicBezTo>
                    <a:pt x="38" y="2"/>
                    <a:pt x="37" y="2"/>
                    <a:pt x="35" y="3"/>
                  </a:cubicBezTo>
                  <a:cubicBezTo>
                    <a:pt x="33" y="3"/>
                    <a:pt x="30" y="3"/>
                    <a:pt x="27" y="4"/>
                  </a:cubicBezTo>
                  <a:cubicBezTo>
                    <a:pt x="26" y="4"/>
                    <a:pt x="25" y="4"/>
                    <a:pt x="24" y="4"/>
                  </a:cubicBezTo>
                  <a:cubicBezTo>
                    <a:pt x="22" y="5"/>
                    <a:pt x="21" y="5"/>
                    <a:pt x="20" y="5"/>
                  </a:cubicBezTo>
                  <a:cubicBezTo>
                    <a:pt x="18" y="6"/>
                    <a:pt x="15" y="7"/>
                    <a:pt x="13" y="7"/>
                  </a:cubicBezTo>
                  <a:cubicBezTo>
                    <a:pt x="9" y="9"/>
                    <a:pt x="6" y="10"/>
                    <a:pt x="4" y="12"/>
                  </a:cubicBezTo>
                  <a:cubicBezTo>
                    <a:pt x="2" y="13"/>
                    <a:pt x="0" y="13"/>
                    <a:pt x="0" y="13"/>
                  </a:cubicBezTo>
                  <a:close/>
                </a:path>
              </a:pathLst>
            </a:custGeom>
            <a:solidFill>
              <a:srgbClr val="47393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4" name="Freeform 172">
              <a:extLst>
                <a:ext uri="{FF2B5EF4-FFF2-40B4-BE49-F238E27FC236}">
                  <a16:creationId xmlns:a16="http://schemas.microsoft.com/office/drawing/2014/main" id="{B911A2B8-8371-2A4F-85F9-03097FC253E6}"/>
                </a:ext>
              </a:extLst>
            </p:cNvPr>
            <p:cNvSpPr>
              <a:spLocks/>
            </p:cNvSpPr>
            <p:nvPr/>
          </p:nvSpPr>
          <p:spPr bwMode="auto">
            <a:xfrm>
              <a:off x="20519462" y="5098998"/>
              <a:ext cx="290513" cy="422275"/>
            </a:xfrm>
            <a:custGeom>
              <a:avLst/>
              <a:gdLst>
                <a:gd name="T0" fmla="*/ 105 w 105"/>
                <a:gd name="T1" fmla="*/ 0 h 153"/>
                <a:gd name="T2" fmla="*/ 0 w 105"/>
                <a:gd name="T3" fmla="*/ 153 h 153"/>
                <a:gd name="T4" fmla="*/ 0 w 105"/>
                <a:gd name="T5" fmla="*/ 153 h 153"/>
                <a:gd name="T6" fmla="*/ 0 w 105"/>
                <a:gd name="T7" fmla="*/ 153 h 153"/>
                <a:gd name="T8" fmla="*/ 58 w 105"/>
                <a:gd name="T9" fmla="*/ 132 h 153"/>
                <a:gd name="T10" fmla="*/ 88 w 105"/>
                <a:gd name="T11" fmla="*/ 106 h 153"/>
                <a:gd name="T12" fmla="*/ 99 w 105"/>
                <a:gd name="T13" fmla="*/ 81 h 153"/>
                <a:gd name="T14" fmla="*/ 99 w 105"/>
                <a:gd name="T15" fmla="*/ 81 h 153"/>
                <a:gd name="T16" fmla="*/ 99 w 105"/>
                <a:gd name="T17" fmla="*/ 81 h 153"/>
                <a:gd name="T18" fmla="*/ 100 w 105"/>
                <a:gd name="T19" fmla="*/ 74 h 153"/>
                <a:gd name="T20" fmla="*/ 105 w 105"/>
                <a:gd name="T21"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5" h="153">
                  <a:moveTo>
                    <a:pt x="105" y="0"/>
                  </a:moveTo>
                  <a:cubicBezTo>
                    <a:pt x="91" y="89"/>
                    <a:pt x="48" y="133"/>
                    <a:pt x="0" y="153"/>
                  </a:cubicBezTo>
                  <a:cubicBezTo>
                    <a:pt x="0" y="153"/>
                    <a:pt x="0" y="153"/>
                    <a:pt x="0" y="153"/>
                  </a:cubicBezTo>
                  <a:cubicBezTo>
                    <a:pt x="0" y="153"/>
                    <a:pt x="0" y="153"/>
                    <a:pt x="0" y="153"/>
                  </a:cubicBezTo>
                  <a:cubicBezTo>
                    <a:pt x="21" y="149"/>
                    <a:pt x="41" y="142"/>
                    <a:pt x="58" y="132"/>
                  </a:cubicBezTo>
                  <a:cubicBezTo>
                    <a:pt x="71" y="124"/>
                    <a:pt x="82" y="116"/>
                    <a:pt x="88" y="106"/>
                  </a:cubicBezTo>
                  <a:cubicBezTo>
                    <a:pt x="94" y="98"/>
                    <a:pt x="98" y="90"/>
                    <a:pt x="99" y="81"/>
                  </a:cubicBezTo>
                  <a:cubicBezTo>
                    <a:pt x="99" y="81"/>
                    <a:pt x="99" y="81"/>
                    <a:pt x="99" y="81"/>
                  </a:cubicBezTo>
                  <a:cubicBezTo>
                    <a:pt x="99" y="81"/>
                    <a:pt x="99" y="81"/>
                    <a:pt x="99" y="81"/>
                  </a:cubicBezTo>
                  <a:cubicBezTo>
                    <a:pt x="100" y="74"/>
                    <a:pt x="100" y="74"/>
                    <a:pt x="100" y="74"/>
                  </a:cubicBezTo>
                  <a:cubicBezTo>
                    <a:pt x="105" y="0"/>
                    <a:pt x="105" y="0"/>
                    <a:pt x="105" y="0"/>
                  </a:cubicBezTo>
                </a:path>
              </a:pathLst>
            </a:custGeom>
            <a:solidFill>
              <a:srgbClr val="19225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5" name="Freeform 173">
              <a:extLst>
                <a:ext uri="{FF2B5EF4-FFF2-40B4-BE49-F238E27FC236}">
                  <a16:creationId xmlns:a16="http://schemas.microsoft.com/office/drawing/2014/main" id="{03E807DF-6D4A-E145-B798-5D3F4993296E}"/>
                </a:ext>
              </a:extLst>
            </p:cNvPr>
            <p:cNvSpPr>
              <a:spLocks/>
            </p:cNvSpPr>
            <p:nvPr/>
          </p:nvSpPr>
          <p:spPr bwMode="auto">
            <a:xfrm>
              <a:off x="20025749" y="5322835"/>
              <a:ext cx="766763" cy="406400"/>
            </a:xfrm>
            <a:custGeom>
              <a:avLst/>
              <a:gdLst>
                <a:gd name="T0" fmla="*/ 278 w 278"/>
                <a:gd name="T1" fmla="*/ 0 h 147"/>
                <a:gd name="T2" fmla="*/ 267 w 278"/>
                <a:gd name="T3" fmla="*/ 25 h 147"/>
                <a:gd name="T4" fmla="*/ 237 w 278"/>
                <a:gd name="T5" fmla="*/ 51 h 147"/>
                <a:gd name="T6" fmla="*/ 179 w 278"/>
                <a:gd name="T7" fmla="*/ 72 h 147"/>
                <a:gd name="T8" fmla="*/ 179 w 278"/>
                <a:gd name="T9" fmla="*/ 72 h 147"/>
                <a:gd name="T10" fmla="*/ 99 w 278"/>
                <a:gd name="T11" fmla="*/ 86 h 147"/>
                <a:gd name="T12" fmla="*/ 0 w 278"/>
                <a:gd name="T13" fmla="*/ 70 h 147"/>
                <a:gd name="T14" fmla="*/ 40 w 278"/>
                <a:gd name="T15" fmla="*/ 124 h 147"/>
                <a:gd name="T16" fmla="*/ 136 w 278"/>
                <a:gd name="T17" fmla="*/ 147 h 147"/>
                <a:gd name="T18" fmla="*/ 233 w 278"/>
                <a:gd name="T19" fmla="*/ 124 h 147"/>
                <a:gd name="T20" fmla="*/ 273 w 278"/>
                <a:gd name="T21" fmla="*/ 70 h 147"/>
                <a:gd name="T22" fmla="*/ 273 w 278"/>
                <a:gd name="T23" fmla="*/ 70 h 147"/>
                <a:gd name="T24" fmla="*/ 278 w 278"/>
                <a:gd name="T25" fmla="*/ 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8" h="147">
                  <a:moveTo>
                    <a:pt x="278" y="0"/>
                  </a:moveTo>
                  <a:cubicBezTo>
                    <a:pt x="277" y="9"/>
                    <a:pt x="273" y="17"/>
                    <a:pt x="267" y="25"/>
                  </a:cubicBezTo>
                  <a:cubicBezTo>
                    <a:pt x="261" y="35"/>
                    <a:pt x="250" y="43"/>
                    <a:pt x="237" y="51"/>
                  </a:cubicBezTo>
                  <a:cubicBezTo>
                    <a:pt x="220" y="61"/>
                    <a:pt x="200" y="68"/>
                    <a:pt x="179" y="72"/>
                  </a:cubicBezTo>
                  <a:cubicBezTo>
                    <a:pt x="179" y="72"/>
                    <a:pt x="179" y="72"/>
                    <a:pt x="179" y="72"/>
                  </a:cubicBezTo>
                  <a:cubicBezTo>
                    <a:pt x="153" y="83"/>
                    <a:pt x="125" y="86"/>
                    <a:pt x="99" y="86"/>
                  </a:cubicBezTo>
                  <a:cubicBezTo>
                    <a:pt x="46" y="86"/>
                    <a:pt x="3" y="71"/>
                    <a:pt x="0" y="70"/>
                  </a:cubicBezTo>
                  <a:cubicBezTo>
                    <a:pt x="1" y="89"/>
                    <a:pt x="14" y="109"/>
                    <a:pt x="40" y="124"/>
                  </a:cubicBezTo>
                  <a:cubicBezTo>
                    <a:pt x="66" y="139"/>
                    <a:pt x="101" y="147"/>
                    <a:pt x="136" y="147"/>
                  </a:cubicBezTo>
                  <a:cubicBezTo>
                    <a:pt x="171" y="147"/>
                    <a:pt x="206" y="139"/>
                    <a:pt x="233" y="124"/>
                  </a:cubicBezTo>
                  <a:cubicBezTo>
                    <a:pt x="259" y="109"/>
                    <a:pt x="272" y="89"/>
                    <a:pt x="273" y="70"/>
                  </a:cubicBezTo>
                  <a:cubicBezTo>
                    <a:pt x="273" y="70"/>
                    <a:pt x="273" y="70"/>
                    <a:pt x="273" y="70"/>
                  </a:cubicBezTo>
                  <a:cubicBezTo>
                    <a:pt x="278" y="0"/>
                    <a:pt x="278" y="0"/>
                    <a:pt x="278" y="0"/>
                  </a:cubicBezTo>
                </a:path>
              </a:pathLst>
            </a:custGeom>
            <a:solidFill>
              <a:srgbClr val="4C5B9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76" name="Group 475">
            <a:extLst>
              <a:ext uri="{FF2B5EF4-FFF2-40B4-BE49-F238E27FC236}">
                <a16:creationId xmlns:a16="http://schemas.microsoft.com/office/drawing/2014/main" id="{BFB029D7-8D5B-FD45-ADB9-97632E1A1D55}"/>
              </a:ext>
            </a:extLst>
          </p:cNvPr>
          <p:cNvGrpSpPr/>
          <p:nvPr/>
        </p:nvGrpSpPr>
        <p:grpSpPr>
          <a:xfrm>
            <a:off x="11266396" y="8178539"/>
            <a:ext cx="2368078" cy="1596412"/>
            <a:chOff x="10542024" y="8966148"/>
            <a:chExt cx="3092450" cy="2379662"/>
          </a:xfrm>
        </p:grpSpPr>
        <p:sp>
          <p:nvSpPr>
            <p:cNvPr id="477" name="Freeform 176">
              <a:extLst>
                <a:ext uri="{FF2B5EF4-FFF2-40B4-BE49-F238E27FC236}">
                  <a16:creationId xmlns:a16="http://schemas.microsoft.com/office/drawing/2014/main" id="{E8F1FCC5-9FF0-C947-85C8-7D148BE18768}"/>
                </a:ext>
              </a:extLst>
            </p:cNvPr>
            <p:cNvSpPr>
              <a:spLocks/>
            </p:cNvSpPr>
            <p:nvPr/>
          </p:nvSpPr>
          <p:spPr bwMode="auto">
            <a:xfrm>
              <a:off x="10542024" y="9075685"/>
              <a:ext cx="3092450" cy="2270125"/>
            </a:xfrm>
            <a:custGeom>
              <a:avLst/>
              <a:gdLst>
                <a:gd name="T0" fmla="*/ 1086 w 1121"/>
                <a:gd name="T1" fmla="*/ 382 h 822"/>
                <a:gd name="T2" fmla="*/ 891 w 1121"/>
                <a:gd name="T3" fmla="*/ 317 h 822"/>
                <a:gd name="T4" fmla="*/ 876 w 1121"/>
                <a:gd name="T5" fmla="*/ 314 h 822"/>
                <a:gd name="T6" fmla="*/ 858 w 1121"/>
                <a:gd name="T7" fmla="*/ 303 h 822"/>
                <a:gd name="T8" fmla="*/ 762 w 1121"/>
                <a:gd name="T9" fmla="*/ 248 h 822"/>
                <a:gd name="T10" fmla="*/ 666 w 1121"/>
                <a:gd name="T11" fmla="*/ 192 h 822"/>
                <a:gd name="T12" fmla="*/ 570 w 1121"/>
                <a:gd name="T13" fmla="*/ 137 h 822"/>
                <a:gd name="T14" fmla="*/ 474 w 1121"/>
                <a:gd name="T15" fmla="*/ 81 h 822"/>
                <a:gd name="T16" fmla="*/ 378 w 1121"/>
                <a:gd name="T17" fmla="*/ 26 h 822"/>
                <a:gd name="T18" fmla="*/ 356 w 1121"/>
                <a:gd name="T19" fmla="*/ 13 h 822"/>
                <a:gd name="T20" fmla="*/ 285 w 1121"/>
                <a:gd name="T21" fmla="*/ 10 h 822"/>
                <a:gd name="T22" fmla="*/ 115 w 1121"/>
                <a:gd name="T23" fmla="*/ 108 h 822"/>
                <a:gd name="T24" fmla="*/ 120 w 1121"/>
                <a:gd name="T25" fmla="*/ 149 h 822"/>
                <a:gd name="T26" fmla="*/ 142 w 1121"/>
                <a:gd name="T27" fmla="*/ 162 h 822"/>
                <a:gd name="T28" fmla="*/ 205 w 1121"/>
                <a:gd name="T29" fmla="*/ 198 h 822"/>
                <a:gd name="T30" fmla="*/ 170 w 1121"/>
                <a:gd name="T31" fmla="*/ 192 h 822"/>
                <a:gd name="T32" fmla="*/ 137 w 1121"/>
                <a:gd name="T33" fmla="*/ 186 h 822"/>
                <a:gd name="T34" fmla="*/ 74 w 1121"/>
                <a:gd name="T35" fmla="*/ 206 h 822"/>
                <a:gd name="T36" fmla="*/ 8 w 1121"/>
                <a:gd name="T37" fmla="*/ 335 h 822"/>
                <a:gd name="T38" fmla="*/ 41 w 1121"/>
                <a:gd name="T39" fmla="*/ 371 h 822"/>
                <a:gd name="T40" fmla="*/ 75 w 1121"/>
                <a:gd name="T41" fmla="*/ 377 h 822"/>
                <a:gd name="T42" fmla="*/ 167 w 1121"/>
                <a:gd name="T43" fmla="*/ 393 h 822"/>
                <a:gd name="T44" fmla="*/ 133 w 1121"/>
                <a:gd name="T45" fmla="*/ 396 h 822"/>
                <a:gd name="T46" fmla="*/ 99 w 1121"/>
                <a:gd name="T47" fmla="*/ 400 h 822"/>
                <a:gd name="T48" fmla="*/ 60 w 1121"/>
                <a:gd name="T49" fmla="*/ 434 h 822"/>
                <a:gd name="T50" fmla="*/ 106 w 1121"/>
                <a:gd name="T51" fmla="*/ 567 h 822"/>
                <a:gd name="T52" fmla="*/ 165 w 1121"/>
                <a:gd name="T53" fmla="*/ 589 h 822"/>
                <a:gd name="T54" fmla="*/ 182 w 1121"/>
                <a:gd name="T55" fmla="*/ 587 h 822"/>
                <a:gd name="T56" fmla="*/ 190 w 1121"/>
                <a:gd name="T57" fmla="*/ 605 h 822"/>
                <a:gd name="T58" fmla="*/ 321 w 1121"/>
                <a:gd name="T59" fmla="*/ 716 h 822"/>
                <a:gd name="T60" fmla="*/ 391 w 1121"/>
                <a:gd name="T61" fmla="*/ 724 h 822"/>
                <a:gd name="T62" fmla="*/ 420 w 1121"/>
                <a:gd name="T63" fmla="*/ 712 h 822"/>
                <a:gd name="T64" fmla="*/ 441 w 1121"/>
                <a:gd name="T65" fmla="*/ 704 h 822"/>
                <a:gd name="T66" fmla="*/ 438 w 1121"/>
                <a:gd name="T67" fmla="*/ 707 h 822"/>
                <a:gd name="T68" fmla="*/ 456 w 1121"/>
                <a:gd name="T69" fmla="*/ 747 h 822"/>
                <a:gd name="T70" fmla="*/ 658 w 1121"/>
                <a:gd name="T71" fmla="*/ 814 h 822"/>
                <a:gd name="T72" fmla="*/ 726 w 1121"/>
                <a:gd name="T73" fmla="*/ 804 h 822"/>
                <a:gd name="T74" fmla="*/ 744 w 1121"/>
                <a:gd name="T75" fmla="*/ 786 h 822"/>
                <a:gd name="T76" fmla="*/ 812 w 1121"/>
                <a:gd name="T77" fmla="*/ 718 h 822"/>
                <a:gd name="T78" fmla="*/ 880 w 1121"/>
                <a:gd name="T79" fmla="*/ 650 h 822"/>
                <a:gd name="T80" fmla="*/ 948 w 1121"/>
                <a:gd name="T81" fmla="*/ 583 h 822"/>
                <a:gd name="T82" fmla="*/ 1016 w 1121"/>
                <a:gd name="T83" fmla="*/ 515 h 822"/>
                <a:gd name="T84" fmla="*/ 1084 w 1121"/>
                <a:gd name="T85" fmla="*/ 447 h 822"/>
                <a:gd name="T86" fmla="*/ 1106 w 1121"/>
                <a:gd name="T87" fmla="*/ 425 h 822"/>
                <a:gd name="T88" fmla="*/ 1086 w 1121"/>
                <a:gd name="T89" fmla="*/ 382 h 8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121" h="822">
                  <a:moveTo>
                    <a:pt x="1086" y="382"/>
                  </a:moveTo>
                  <a:cubicBezTo>
                    <a:pt x="891" y="317"/>
                    <a:pt x="891" y="317"/>
                    <a:pt x="891" y="317"/>
                  </a:cubicBezTo>
                  <a:cubicBezTo>
                    <a:pt x="886" y="315"/>
                    <a:pt x="881" y="314"/>
                    <a:pt x="876" y="314"/>
                  </a:cubicBezTo>
                  <a:cubicBezTo>
                    <a:pt x="858" y="303"/>
                    <a:pt x="858" y="303"/>
                    <a:pt x="858" y="303"/>
                  </a:cubicBezTo>
                  <a:cubicBezTo>
                    <a:pt x="762" y="248"/>
                    <a:pt x="762" y="248"/>
                    <a:pt x="762" y="248"/>
                  </a:cubicBezTo>
                  <a:cubicBezTo>
                    <a:pt x="666" y="192"/>
                    <a:pt x="666" y="192"/>
                    <a:pt x="666" y="192"/>
                  </a:cubicBezTo>
                  <a:cubicBezTo>
                    <a:pt x="570" y="137"/>
                    <a:pt x="570" y="137"/>
                    <a:pt x="570" y="137"/>
                  </a:cubicBezTo>
                  <a:cubicBezTo>
                    <a:pt x="474" y="81"/>
                    <a:pt x="474" y="81"/>
                    <a:pt x="474" y="81"/>
                  </a:cubicBezTo>
                  <a:cubicBezTo>
                    <a:pt x="378" y="26"/>
                    <a:pt x="378" y="26"/>
                    <a:pt x="378" y="26"/>
                  </a:cubicBezTo>
                  <a:cubicBezTo>
                    <a:pt x="356" y="13"/>
                    <a:pt x="356" y="13"/>
                    <a:pt x="356" y="13"/>
                  </a:cubicBezTo>
                  <a:cubicBezTo>
                    <a:pt x="335" y="1"/>
                    <a:pt x="303" y="0"/>
                    <a:pt x="285" y="10"/>
                  </a:cubicBezTo>
                  <a:cubicBezTo>
                    <a:pt x="115" y="108"/>
                    <a:pt x="115" y="108"/>
                    <a:pt x="115" y="108"/>
                  </a:cubicBezTo>
                  <a:cubicBezTo>
                    <a:pt x="97" y="119"/>
                    <a:pt x="99" y="137"/>
                    <a:pt x="120" y="149"/>
                  </a:cubicBezTo>
                  <a:cubicBezTo>
                    <a:pt x="142" y="162"/>
                    <a:pt x="142" y="162"/>
                    <a:pt x="142" y="162"/>
                  </a:cubicBezTo>
                  <a:cubicBezTo>
                    <a:pt x="205" y="198"/>
                    <a:pt x="205" y="198"/>
                    <a:pt x="205" y="198"/>
                  </a:cubicBezTo>
                  <a:cubicBezTo>
                    <a:pt x="170" y="192"/>
                    <a:pt x="170" y="192"/>
                    <a:pt x="170" y="192"/>
                  </a:cubicBezTo>
                  <a:cubicBezTo>
                    <a:pt x="137" y="186"/>
                    <a:pt x="137" y="186"/>
                    <a:pt x="137" y="186"/>
                  </a:cubicBezTo>
                  <a:cubicBezTo>
                    <a:pt x="110" y="182"/>
                    <a:pt x="82" y="191"/>
                    <a:pt x="74" y="206"/>
                  </a:cubicBezTo>
                  <a:cubicBezTo>
                    <a:pt x="8" y="335"/>
                    <a:pt x="8" y="335"/>
                    <a:pt x="8" y="335"/>
                  </a:cubicBezTo>
                  <a:cubicBezTo>
                    <a:pt x="0" y="350"/>
                    <a:pt x="15" y="366"/>
                    <a:pt x="41" y="371"/>
                  </a:cubicBezTo>
                  <a:cubicBezTo>
                    <a:pt x="75" y="377"/>
                    <a:pt x="75" y="377"/>
                    <a:pt x="75" y="377"/>
                  </a:cubicBezTo>
                  <a:cubicBezTo>
                    <a:pt x="167" y="393"/>
                    <a:pt x="167" y="393"/>
                    <a:pt x="167" y="393"/>
                  </a:cubicBezTo>
                  <a:cubicBezTo>
                    <a:pt x="133" y="396"/>
                    <a:pt x="133" y="396"/>
                    <a:pt x="133" y="396"/>
                  </a:cubicBezTo>
                  <a:cubicBezTo>
                    <a:pt x="99" y="400"/>
                    <a:pt x="99" y="400"/>
                    <a:pt x="99" y="400"/>
                  </a:cubicBezTo>
                  <a:cubicBezTo>
                    <a:pt x="72" y="404"/>
                    <a:pt x="55" y="419"/>
                    <a:pt x="60" y="434"/>
                  </a:cubicBezTo>
                  <a:cubicBezTo>
                    <a:pt x="106" y="567"/>
                    <a:pt x="106" y="567"/>
                    <a:pt x="106" y="567"/>
                  </a:cubicBezTo>
                  <a:cubicBezTo>
                    <a:pt x="112" y="582"/>
                    <a:pt x="138" y="592"/>
                    <a:pt x="165" y="589"/>
                  </a:cubicBezTo>
                  <a:cubicBezTo>
                    <a:pt x="182" y="587"/>
                    <a:pt x="182" y="587"/>
                    <a:pt x="182" y="587"/>
                  </a:cubicBezTo>
                  <a:cubicBezTo>
                    <a:pt x="181" y="593"/>
                    <a:pt x="184" y="599"/>
                    <a:pt x="190" y="605"/>
                  </a:cubicBezTo>
                  <a:cubicBezTo>
                    <a:pt x="321" y="716"/>
                    <a:pt x="321" y="716"/>
                    <a:pt x="321" y="716"/>
                  </a:cubicBezTo>
                  <a:cubicBezTo>
                    <a:pt x="337" y="729"/>
                    <a:pt x="368" y="733"/>
                    <a:pt x="391" y="724"/>
                  </a:cubicBezTo>
                  <a:cubicBezTo>
                    <a:pt x="420" y="712"/>
                    <a:pt x="420" y="712"/>
                    <a:pt x="420" y="712"/>
                  </a:cubicBezTo>
                  <a:cubicBezTo>
                    <a:pt x="441" y="704"/>
                    <a:pt x="441" y="704"/>
                    <a:pt x="441" y="704"/>
                  </a:cubicBezTo>
                  <a:cubicBezTo>
                    <a:pt x="438" y="707"/>
                    <a:pt x="438" y="707"/>
                    <a:pt x="438" y="707"/>
                  </a:cubicBezTo>
                  <a:cubicBezTo>
                    <a:pt x="424" y="721"/>
                    <a:pt x="432" y="739"/>
                    <a:pt x="456" y="747"/>
                  </a:cubicBezTo>
                  <a:cubicBezTo>
                    <a:pt x="658" y="814"/>
                    <a:pt x="658" y="814"/>
                    <a:pt x="658" y="814"/>
                  </a:cubicBezTo>
                  <a:cubicBezTo>
                    <a:pt x="682" y="822"/>
                    <a:pt x="713" y="817"/>
                    <a:pt x="726" y="804"/>
                  </a:cubicBezTo>
                  <a:cubicBezTo>
                    <a:pt x="744" y="786"/>
                    <a:pt x="744" y="786"/>
                    <a:pt x="744" y="786"/>
                  </a:cubicBezTo>
                  <a:cubicBezTo>
                    <a:pt x="812" y="718"/>
                    <a:pt x="812" y="718"/>
                    <a:pt x="812" y="718"/>
                  </a:cubicBezTo>
                  <a:cubicBezTo>
                    <a:pt x="880" y="650"/>
                    <a:pt x="880" y="650"/>
                    <a:pt x="880" y="650"/>
                  </a:cubicBezTo>
                  <a:cubicBezTo>
                    <a:pt x="948" y="583"/>
                    <a:pt x="948" y="583"/>
                    <a:pt x="948" y="583"/>
                  </a:cubicBezTo>
                  <a:cubicBezTo>
                    <a:pt x="1016" y="515"/>
                    <a:pt x="1016" y="515"/>
                    <a:pt x="1016" y="515"/>
                  </a:cubicBezTo>
                  <a:cubicBezTo>
                    <a:pt x="1084" y="447"/>
                    <a:pt x="1084" y="447"/>
                    <a:pt x="1084" y="447"/>
                  </a:cubicBezTo>
                  <a:cubicBezTo>
                    <a:pt x="1106" y="425"/>
                    <a:pt x="1106" y="425"/>
                    <a:pt x="1106" y="425"/>
                  </a:cubicBezTo>
                  <a:cubicBezTo>
                    <a:pt x="1121" y="410"/>
                    <a:pt x="1112" y="391"/>
                    <a:pt x="1086" y="382"/>
                  </a:cubicBezTo>
                  <a:close/>
                </a:path>
              </a:pathLst>
            </a:custGeom>
            <a:solidFill>
              <a:srgbClr val="51698E"/>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8" name="Freeform 177">
              <a:extLst>
                <a:ext uri="{FF2B5EF4-FFF2-40B4-BE49-F238E27FC236}">
                  <a16:creationId xmlns:a16="http://schemas.microsoft.com/office/drawing/2014/main" id="{FAC6C8D5-9C16-464A-B798-2A7E6495ABFF}"/>
                </a:ext>
              </a:extLst>
            </p:cNvPr>
            <p:cNvSpPr>
              <a:spLocks/>
            </p:cNvSpPr>
            <p:nvPr/>
          </p:nvSpPr>
          <p:spPr bwMode="auto">
            <a:xfrm>
              <a:off x="10934137" y="9037585"/>
              <a:ext cx="915988" cy="527050"/>
            </a:xfrm>
            <a:custGeom>
              <a:avLst/>
              <a:gdLst>
                <a:gd name="T0" fmla="*/ 577 w 577"/>
                <a:gd name="T1" fmla="*/ 96 h 332"/>
                <a:gd name="T2" fmla="*/ 167 w 577"/>
                <a:gd name="T3" fmla="*/ 332 h 332"/>
                <a:gd name="T4" fmla="*/ 0 w 577"/>
                <a:gd name="T5" fmla="*/ 237 h 332"/>
                <a:gd name="T6" fmla="*/ 410 w 577"/>
                <a:gd name="T7" fmla="*/ 0 h 332"/>
                <a:gd name="T8" fmla="*/ 577 w 577"/>
                <a:gd name="T9" fmla="*/ 96 h 332"/>
              </a:gdLst>
              <a:ahLst/>
              <a:cxnLst>
                <a:cxn ang="0">
                  <a:pos x="T0" y="T1"/>
                </a:cxn>
                <a:cxn ang="0">
                  <a:pos x="T2" y="T3"/>
                </a:cxn>
                <a:cxn ang="0">
                  <a:pos x="T4" y="T5"/>
                </a:cxn>
                <a:cxn ang="0">
                  <a:pos x="T6" y="T7"/>
                </a:cxn>
                <a:cxn ang="0">
                  <a:pos x="T8" y="T9"/>
                </a:cxn>
              </a:cxnLst>
              <a:rect l="0" t="0" r="r" b="b"/>
              <a:pathLst>
                <a:path w="577" h="332">
                  <a:moveTo>
                    <a:pt x="577" y="96"/>
                  </a:moveTo>
                  <a:lnTo>
                    <a:pt x="167" y="332"/>
                  </a:lnTo>
                  <a:lnTo>
                    <a:pt x="0" y="237"/>
                  </a:lnTo>
                  <a:lnTo>
                    <a:pt x="410" y="0"/>
                  </a:lnTo>
                  <a:lnTo>
                    <a:pt x="577" y="96"/>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9" name="Freeform 178">
              <a:extLst>
                <a:ext uri="{FF2B5EF4-FFF2-40B4-BE49-F238E27FC236}">
                  <a16:creationId xmlns:a16="http://schemas.microsoft.com/office/drawing/2014/main" id="{37F6EC40-5081-0F46-93EE-A1106EB77C0F}"/>
                </a:ext>
              </a:extLst>
            </p:cNvPr>
            <p:cNvSpPr>
              <a:spLocks/>
            </p:cNvSpPr>
            <p:nvPr/>
          </p:nvSpPr>
          <p:spPr bwMode="auto">
            <a:xfrm>
              <a:off x="11199249" y="9189985"/>
              <a:ext cx="915988" cy="530225"/>
            </a:xfrm>
            <a:custGeom>
              <a:avLst/>
              <a:gdLst>
                <a:gd name="T0" fmla="*/ 577 w 577"/>
                <a:gd name="T1" fmla="*/ 97 h 334"/>
                <a:gd name="T2" fmla="*/ 166 w 577"/>
                <a:gd name="T3" fmla="*/ 334 h 334"/>
                <a:gd name="T4" fmla="*/ 0 w 577"/>
                <a:gd name="T5" fmla="*/ 236 h 334"/>
                <a:gd name="T6" fmla="*/ 410 w 577"/>
                <a:gd name="T7" fmla="*/ 0 h 334"/>
                <a:gd name="T8" fmla="*/ 577 w 577"/>
                <a:gd name="T9" fmla="*/ 97 h 334"/>
              </a:gdLst>
              <a:ahLst/>
              <a:cxnLst>
                <a:cxn ang="0">
                  <a:pos x="T0" y="T1"/>
                </a:cxn>
                <a:cxn ang="0">
                  <a:pos x="T2" y="T3"/>
                </a:cxn>
                <a:cxn ang="0">
                  <a:pos x="T4" y="T5"/>
                </a:cxn>
                <a:cxn ang="0">
                  <a:pos x="T6" y="T7"/>
                </a:cxn>
                <a:cxn ang="0">
                  <a:pos x="T8" y="T9"/>
                </a:cxn>
              </a:cxnLst>
              <a:rect l="0" t="0" r="r" b="b"/>
              <a:pathLst>
                <a:path w="577" h="334">
                  <a:moveTo>
                    <a:pt x="577" y="97"/>
                  </a:moveTo>
                  <a:lnTo>
                    <a:pt x="166" y="334"/>
                  </a:lnTo>
                  <a:lnTo>
                    <a:pt x="0" y="236"/>
                  </a:lnTo>
                  <a:lnTo>
                    <a:pt x="410" y="0"/>
                  </a:lnTo>
                  <a:lnTo>
                    <a:pt x="577" y="97"/>
                  </a:lnTo>
                  <a:close/>
                </a:path>
              </a:pathLst>
            </a:custGeom>
            <a:solidFill>
              <a:srgbClr val="0E0C5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0" name="Freeform 179">
              <a:extLst>
                <a:ext uri="{FF2B5EF4-FFF2-40B4-BE49-F238E27FC236}">
                  <a16:creationId xmlns:a16="http://schemas.microsoft.com/office/drawing/2014/main" id="{3C282820-07C8-8E45-B43B-BE44DA63398A}"/>
                </a:ext>
              </a:extLst>
            </p:cNvPr>
            <p:cNvSpPr>
              <a:spLocks/>
            </p:cNvSpPr>
            <p:nvPr/>
          </p:nvSpPr>
          <p:spPr bwMode="auto">
            <a:xfrm>
              <a:off x="11462774" y="9343973"/>
              <a:ext cx="915988" cy="527050"/>
            </a:xfrm>
            <a:custGeom>
              <a:avLst/>
              <a:gdLst>
                <a:gd name="T0" fmla="*/ 577 w 577"/>
                <a:gd name="T1" fmla="*/ 96 h 332"/>
                <a:gd name="T2" fmla="*/ 167 w 577"/>
                <a:gd name="T3" fmla="*/ 332 h 332"/>
                <a:gd name="T4" fmla="*/ 0 w 577"/>
                <a:gd name="T5" fmla="*/ 237 h 332"/>
                <a:gd name="T6" fmla="*/ 411 w 577"/>
                <a:gd name="T7" fmla="*/ 0 h 332"/>
                <a:gd name="T8" fmla="*/ 577 w 577"/>
                <a:gd name="T9" fmla="*/ 96 h 332"/>
              </a:gdLst>
              <a:ahLst/>
              <a:cxnLst>
                <a:cxn ang="0">
                  <a:pos x="T0" y="T1"/>
                </a:cxn>
                <a:cxn ang="0">
                  <a:pos x="T2" y="T3"/>
                </a:cxn>
                <a:cxn ang="0">
                  <a:pos x="T4" y="T5"/>
                </a:cxn>
                <a:cxn ang="0">
                  <a:pos x="T6" y="T7"/>
                </a:cxn>
                <a:cxn ang="0">
                  <a:pos x="T8" y="T9"/>
                </a:cxn>
              </a:cxnLst>
              <a:rect l="0" t="0" r="r" b="b"/>
              <a:pathLst>
                <a:path w="577" h="332">
                  <a:moveTo>
                    <a:pt x="577" y="96"/>
                  </a:moveTo>
                  <a:lnTo>
                    <a:pt x="167" y="332"/>
                  </a:lnTo>
                  <a:lnTo>
                    <a:pt x="0" y="237"/>
                  </a:lnTo>
                  <a:lnTo>
                    <a:pt x="411" y="0"/>
                  </a:lnTo>
                  <a:lnTo>
                    <a:pt x="577" y="96"/>
                  </a:lnTo>
                  <a:close/>
                </a:path>
              </a:pathLst>
            </a:custGeom>
            <a:solidFill>
              <a:srgbClr val="1B146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1" name="Freeform 180">
              <a:extLst>
                <a:ext uri="{FF2B5EF4-FFF2-40B4-BE49-F238E27FC236}">
                  <a16:creationId xmlns:a16="http://schemas.microsoft.com/office/drawing/2014/main" id="{0B6A571D-B9CC-7640-BD0C-EFB4427937D8}"/>
                </a:ext>
              </a:extLst>
            </p:cNvPr>
            <p:cNvSpPr>
              <a:spLocks/>
            </p:cNvSpPr>
            <p:nvPr/>
          </p:nvSpPr>
          <p:spPr bwMode="auto">
            <a:xfrm>
              <a:off x="11727887" y="9496373"/>
              <a:ext cx="915988" cy="530225"/>
            </a:xfrm>
            <a:custGeom>
              <a:avLst/>
              <a:gdLst>
                <a:gd name="T0" fmla="*/ 577 w 577"/>
                <a:gd name="T1" fmla="*/ 97 h 334"/>
                <a:gd name="T2" fmla="*/ 167 w 577"/>
                <a:gd name="T3" fmla="*/ 334 h 334"/>
                <a:gd name="T4" fmla="*/ 0 w 577"/>
                <a:gd name="T5" fmla="*/ 236 h 334"/>
                <a:gd name="T6" fmla="*/ 410 w 577"/>
                <a:gd name="T7" fmla="*/ 0 h 334"/>
                <a:gd name="T8" fmla="*/ 577 w 577"/>
                <a:gd name="T9" fmla="*/ 97 h 334"/>
              </a:gdLst>
              <a:ahLst/>
              <a:cxnLst>
                <a:cxn ang="0">
                  <a:pos x="T0" y="T1"/>
                </a:cxn>
                <a:cxn ang="0">
                  <a:pos x="T2" y="T3"/>
                </a:cxn>
                <a:cxn ang="0">
                  <a:pos x="T4" y="T5"/>
                </a:cxn>
                <a:cxn ang="0">
                  <a:pos x="T6" y="T7"/>
                </a:cxn>
                <a:cxn ang="0">
                  <a:pos x="T8" y="T9"/>
                </a:cxn>
              </a:cxnLst>
              <a:rect l="0" t="0" r="r" b="b"/>
              <a:pathLst>
                <a:path w="577" h="334">
                  <a:moveTo>
                    <a:pt x="577" y="97"/>
                  </a:moveTo>
                  <a:lnTo>
                    <a:pt x="167" y="334"/>
                  </a:lnTo>
                  <a:lnTo>
                    <a:pt x="0" y="236"/>
                  </a:lnTo>
                  <a:lnTo>
                    <a:pt x="410" y="0"/>
                  </a:lnTo>
                  <a:lnTo>
                    <a:pt x="577" y="97"/>
                  </a:lnTo>
                  <a:close/>
                </a:path>
              </a:pathLst>
            </a:custGeom>
            <a:solidFill>
              <a:srgbClr val="131B2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2" name="Freeform 181">
              <a:extLst>
                <a:ext uri="{FF2B5EF4-FFF2-40B4-BE49-F238E27FC236}">
                  <a16:creationId xmlns:a16="http://schemas.microsoft.com/office/drawing/2014/main" id="{BEDCA158-B4B7-1F4D-84A0-B4D15714E321}"/>
                </a:ext>
              </a:extLst>
            </p:cNvPr>
            <p:cNvSpPr>
              <a:spLocks/>
            </p:cNvSpPr>
            <p:nvPr/>
          </p:nvSpPr>
          <p:spPr bwMode="auto">
            <a:xfrm>
              <a:off x="11992999" y="9650360"/>
              <a:ext cx="915988" cy="527050"/>
            </a:xfrm>
            <a:custGeom>
              <a:avLst/>
              <a:gdLst>
                <a:gd name="T0" fmla="*/ 577 w 577"/>
                <a:gd name="T1" fmla="*/ 96 h 332"/>
                <a:gd name="T2" fmla="*/ 167 w 577"/>
                <a:gd name="T3" fmla="*/ 332 h 332"/>
                <a:gd name="T4" fmla="*/ 0 w 577"/>
                <a:gd name="T5" fmla="*/ 237 h 332"/>
                <a:gd name="T6" fmla="*/ 410 w 577"/>
                <a:gd name="T7" fmla="*/ 0 h 332"/>
                <a:gd name="T8" fmla="*/ 577 w 577"/>
                <a:gd name="T9" fmla="*/ 96 h 332"/>
              </a:gdLst>
              <a:ahLst/>
              <a:cxnLst>
                <a:cxn ang="0">
                  <a:pos x="T0" y="T1"/>
                </a:cxn>
                <a:cxn ang="0">
                  <a:pos x="T2" y="T3"/>
                </a:cxn>
                <a:cxn ang="0">
                  <a:pos x="T4" y="T5"/>
                </a:cxn>
                <a:cxn ang="0">
                  <a:pos x="T6" y="T7"/>
                </a:cxn>
                <a:cxn ang="0">
                  <a:pos x="T8" y="T9"/>
                </a:cxn>
              </a:cxnLst>
              <a:rect l="0" t="0" r="r" b="b"/>
              <a:pathLst>
                <a:path w="577" h="332">
                  <a:moveTo>
                    <a:pt x="577" y="96"/>
                  </a:moveTo>
                  <a:lnTo>
                    <a:pt x="167" y="332"/>
                  </a:lnTo>
                  <a:lnTo>
                    <a:pt x="0" y="237"/>
                  </a:lnTo>
                  <a:lnTo>
                    <a:pt x="410" y="0"/>
                  </a:lnTo>
                  <a:lnTo>
                    <a:pt x="577" y="96"/>
                  </a:lnTo>
                  <a:close/>
                </a:path>
              </a:pathLst>
            </a:custGeom>
            <a:solidFill>
              <a:srgbClr val="3B4C7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3" name="Freeform 182">
              <a:extLst>
                <a:ext uri="{FF2B5EF4-FFF2-40B4-BE49-F238E27FC236}">
                  <a16:creationId xmlns:a16="http://schemas.microsoft.com/office/drawing/2014/main" id="{408CD2E1-DC7D-E241-BA24-B5A0A798BA84}"/>
                </a:ext>
              </a:extLst>
            </p:cNvPr>
            <p:cNvSpPr>
              <a:spLocks/>
            </p:cNvSpPr>
            <p:nvPr/>
          </p:nvSpPr>
          <p:spPr bwMode="auto">
            <a:xfrm>
              <a:off x="10808724" y="8966148"/>
              <a:ext cx="776288" cy="447675"/>
            </a:xfrm>
            <a:custGeom>
              <a:avLst/>
              <a:gdLst>
                <a:gd name="T0" fmla="*/ 281 w 281"/>
                <a:gd name="T1" fmla="*/ 26 h 162"/>
                <a:gd name="T2" fmla="*/ 45 w 281"/>
                <a:gd name="T3" fmla="*/ 162 h 162"/>
                <a:gd name="T4" fmla="*/ 23 w 281"/>
                <a:gd name="T5" fmla="*/ 149 h 162"/>
                <a:gd name="T6" fmla="*/ 18 w 281"/>
                <a:gd name="T7" fmla="*/ 108 h 162"/>
                <a:gd name="T8" fmla="*/ 188 w 281"/>
                <a:gd name="T9" fmla="*/ 10 h 162"/>
                <a:gd name="T10" fmla="*/ 259 w 281"/>
                <a:gd name="T11" fmla="*/ 13 h 162"/>
                <a:gd name="T12" fmla="*/ 281 w 281"/>
                <a:gd name="T13" fmla="*/ 26 h 162"/>
              </a:gdLst>
              <a:ahLst/>
              <a:cxnLst>
                <a:cxn ang="0">
                  <a:pos x="T0" y="T1"/>
                </a:cxn>
                <a:cxn ang="0">
                  <a:pos x="T2" y="T3"/>
                </a:cxn>
                <a:cxn ang="0">
                  <a:pos x="T4" y="T5"/>
                </a:cxn>
                <a:cxn ang="0">
                  <a:pos x="T6" y="T7"/>
                </a:cxn>
                <a:cxn ang="0">
                  <a:pos x="T8" y="T9"/>
                </a:cxn>
                <a:cxn ang="0">
                  <a:pos x="T10" y="T11"/>
                </a:cxn>
                <a:cxn ang="0">
                  <a:pos x="T12" y="T13"/>
                </a:cxn>
              </a:cxnLst>
              <a:rect l="0" t="0" r="r" b="b"/>
              <a:pathLst>
                <a:path w="281" h="162">
                  <a:moveTo>
                    <a:pt x="281" y="26"/>
                  </a:moveTo>
                  <a:cubicBezTo>
                    <a:pt x="45" y="162"/>
                    <a:pt x="45" y="162"/>
                    <a:pt x="45" y="162"/>
                  </a:cubicBezTo>
                  <a:cubicBezTo>
                    <a:pt x="23" y="149"/>
                    <a:pt x="23" y="149"/>
                    <a:pt x="23" y="149"/>
                  </a:cubicBezTo>
                  <a:cubicBezTo>
                    <a:pt x="2" y="137"/>
                    <a:pt x="0" y="119"/>
                    <a:pt x="18" y="108"/>
                  </a:cubicBezTo>
                  <a:cubicBezTo>
                    <a:pt x="188" y="10"/>
                    <a:pt x="188" y="10"/>
                    <a:pt x="188" y="10"/>
                  </a:cubicBezTo>
                  <a:cubicBezTo>
                    <a:pt x="206" y="0"/>
                    <a:pt x="238" y="1"/>
                    <a:pt x="259" y="13"/>
                  </a:cubicBezTo>
                  <a:lnTo>
                    <a:pt x="281" y="26"/>
                  </a:lnTo>
                  <a:close/>
                </a:path>
              </a:pathLst>
            </a:custGeom>
            <a:solidFill>
              <a:srgbClr val="DBE3F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4" name="Freeform 183">
              <a:extLst>
                <a:ext uri="{FF2B5EF4-FFF2-40B4-BE49-F238E27FC236}">
                  <a16:creationId xmlns:a16="http://schemas.microsoft.com/office/drawing/2014/main" id="{65564DB2-ACD8-B448-85BB-7E1D27DDD391}"/>
                </a:ext>
              </a:extLst>
            </p:cNvPr>
            <p:cNvSpPr>
              <a:spLocks/>
            </p:cNvSpPr>
            <p:nvPr/>
          </p:nvSpPr>
          <p:spPr bwMode="auto">
            <a:xfrm>
              <a:off x="12258112" y="9802760"/>
              <a:ext cx="800100" cy="460375"/>
            </a:xfrm>
            <a:custGeom>
              <a:avLst/>
              <a:gdLst>
                <a:gd name="T0" fmla="*/ 236 w 290"/>
                <a:gd name="T1" fmla="*/ 0 h 167"/>
                <a:gd name="T2" fmla="*/ 0 w 290"/>
                <a:gd name="T3" fmla="*/ 136 h 167"/>
                <a:gd name="T4" fmla="*/ 29 w 290"/>
                <a:gd name="T5" fmla="*/ 153 h 167"/>
                <a:gd name="T6" fmla="*/ 105 w 290"/>
                <a:gd name="T7" fmla="*/ 156 h 167"/>
                <a:gd name="T8" fmla="*/ 270 w 290"/>
                <a:gd name="T9" fmla="*/ 61 h 167"/>
                <a:gd name="T10" fmla="*/ 265 w 290"/>
                <a:gd name="T11" fmla="*/ 17 h 167"/>
                <a:gd name="T12" fmla="*/ 236 w 290"/>
                <a:gd name="T13" fmla="*/ 0 h 167"/>
              </a:gdLst>
              <a:ahLst/>
              <a:cxnLst>
                <a:cxn ang="0">
                  <a:pos x="T0" y="T1"/>
                </a:cxn>
                <a:cxn ang="0">
                  <a:pos x="T2" y="T3"/>
                </a:cxn>
                <a:cxn ang="0">
                  <a:pos x="T4" y="T5"/>
                </a:cxn>
                <a:cxn ang="0">
                  <a:pos x="T6" y="T7"/>
                </a:cxn>
                <a:cxn ang="0">
                  <a:pos x="T8" y="T9"/>
                </a:cxn>
                <a:cxn ang="0">
                  <a:pos x="T10" y="T11"/>
                </a:cxn>
                <a:cxn ang="0">
                  <a:pos x="T12" y="T13"/>
                </a:cxn>
              </a:cxnLst>
              <a:rect l="0" t="0" r="r" b="b"/>
              <a:pathLst>
                <a:path w="290" h="167">
                  <a:moveTo>
                    <a:pt x="236" y="0"/>
                  </a:moveTo>
                  <a:cubicBezTo>
                    <a:pt x="0" y="136"/>
                    <a:pt x="0" y="136"/>
                    <a:pt x="0" y="136"/>
                  </a:cubicBezTo>
                  <a:cubicBezTo>
                    <a:pt x="29" y="153"/>
                    <a:pt x="29" y="153"/>
                    <a:pt x="29" y="153"/>
                  </a:cubicBezTo>
                  <a:cubicBezTo>
                    <a:pt x="51" y="166"/>
                    <a:pt x="86" y="167"/>
                    <a:pt x="105" y="156"/>
                  </a:cubicBezTo>
                  <a:cubicBezTo>
                    <a:pt x="270" y="61"/>
                    <a:pt x="270" y="61"/>
                    <a:pt x="270" y="61"/>
                  </a:cubicBezTo>
                  <a:cubicBezTo>
                    <a:pt x="290" y="49"/>
                    <a:pt x="287" y="30"/>
                    <a:pt x="265" y="17"/>
                  </a:cubicBezTo>
                  <a:lnTo>
                    <a:pt x="236" y="0"/>
                  </a:lnTo>
                  <a:close/>
                </a:path>
              </a:pathLst>
            </a:custGeom>
            <a:solidFill>
              <a:srgbClr val="DBE3F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5" name="Freeform 184">
              <a:extLst>
                <a:ext uri="{FF2B5EF4-FFF2-40B4-BE49-F238E27FC236}">
                  <a16:creationId xmlns:a16="http://schemas.microsoft.com/office/drawing/2014/main" id="{DF39FBAE-3D09-FB4D-BBD1-3534503DF53F}"/>
                </a:ext>
              </a:extLst>
            </p:cNvPr>
            <p:cNvSpPr>
              <a:spLocks/>
            </p:cNvSpPr>
            <p:nvPr/>
          </p:nvSpPr>
          <p:spPr bwMode="auto">
            <a:xfrm>
              <a:off x="10748399" y="9496373"/>
              <a:ext cx="620713" cy="571500"/>
            </a:xfrm>
            <a:custGeom>
              <a:avLst/>
              <a:gdLst>
                <a:gd name="T0" fmla="*/ 391 w 391"/>
                <a:gd name="T1" fmla="*/ 40 h 360"/>
                <a:gd name="T2" fmla="*/ 226 w 391"/>
                <a:gd name="T3" fmla="*/ 360 h 360"/>
                <a:gd name="T4" fmla="*/ 0 w 391"/>
                <a:gd name="T5" fmla="*/ 322 h 360"/>
                <a:gd name="T6" fmla="*/ 165 w 391"/>
                <a:gd name="T7" fmla="*/ 0 h 360"/>
                <a:gd name="T8" fmla="*/ 391 w 391"/>
                <a:gd name="T9" fmla="*/ 40 h 360"/>
              </a:gdLst>
              <a:ahLst/>
              <a:cxnLst>
                <a:cxn ang="0">
                  <a:pos x="T0" y="T1"/>
                </a:cxn>
                <a:cxn ang="0">
                  <a:pos x="T2" y="T3"/>
                </a:cxn>
                <a:cxn ang="0">
                  <a:pos x="T4" y="T5"/>
                </a:cxn>
                <a:cxn ang="0">
                  <a:pos x="T6" y="T7"/>
                </a:cxn>
                <a:cxn ang="0">
                  <a:pos x="T8" y="T9"/>
                </a:cxn>
              </a:cxnLst>
              <a:rect l="0" t="0" r="r" b="b"/>
              <a:pathLst>
                <a:path w="391" h="360">
                  <a:moveTo>
                    <a:pt x="391" y="40"/>
                  </a:moveTo>
                  <a:lnTo>
                    <a:pt x="226" y="360"/>
                  </a:lnTo>
                  <a:lnTo>
                    <a:pt x="0" y="322"/>
                  </a:lnTo>
                  <a:lnTo>
                    <a:pt x="165" y="0"/>
                  </a:lnTo>
                  <a:lnTo>
                    <a:pt x="391" y="40"/>
                  </a:lnTo>
                  <a:close/>
                </a:path>
              </a:pathLst>
            </a:custGeom>
            <a:solidFill>
              <a:srgbClr val="0250C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6" name="Freeform 185">
              <a:extLst>
                <a:ext uri="{FF2B5EF4-FFF2-40B4-BE49-F238E27FC236}">
                  <a16:creationId xmlns:a16="http://schemas.microsoft.com/office/drawing/2014/main" id="{9E35E449-C10C-2945-B14B-E7EE9452426B}"/>
                </a:ext>
              </a:extLst>
            </p:cNvPr>
            <p:cNvSpPr>
              <a:spLocks/>
            </p:cNvSpPr>
            <p:nvPr/>
          </p:nvSpPr>
          <p:spPr bwMode="auto">
            <a:xfrm>
              <a:off x="11107174" y="9559873"/>
              <a:ext cx="620713" cy="571500"/>
            </a:xfrm>
            <a:custGeom>
              <a:avLst/>
              <a:gdLst>
                <a:gd name="T0" fmla="*/ 391 w 391"/>
                <a:gd name="T1" fmla="*/ 38 h 360"/>
                <a:gd name="T2" fmla="*/ 226 w 391"/>
                <a:gd name="T3" fmla="*/ 360 h 360"/>
                <a:gd name="T4" fmla="*/ 0 w 391"/>
                <a:gd name="T5" fmla="*/ 320 h 360"/>
                <a:gd name="T6" fmla="*/ 165 w 391"/>
                <a:gd name="T7" fmla="*/ 0 h 360"/>
                <a:gd name="T8" fmla="*/ 391 w 391"/>
                <a:gd name="T9" fmla="*/ 38 h 360"/>
              </a:gdLst>
              <a:ahLst/>
              <a:cxnLst>
                <a:cxn ang="0">
                  <a:pos x="T0" y="T1"/>
                </a:cxn>
                <a:cxn ang="0">
                  <a:pos x="T2" y="T3"/>
                </a:cxn>
                <a:cxn ang="0">
                  <a:pos x="T4" y="T5"/>
                </a:cxn>
                <a:cxn ang="0">
                  <a:pos x="T6" y="T7"/>
                </a:cxn>
                <a:cxn ang="0">
                  <a:pos x="T8" y="T9"/>
                </a:cxn>
              </a:cxnLst>
              <a:rect l="0" t="0" r="r" b="b"/>
              <a:pathLst>
                <a:path w="391" h="360">
                  <a:moveTo>
                    <a:pt x="391" y="38"/>
                  </a:moveTo>
                  <a:lnTo>
                    <a:pt x="226" y="360"/>
                  </a:lnTo>
                  <a:lnTo>
                    <a:pt x="0" y="320"/>
                  </a:lnTo>
                  <a:lnTo>
                    <a:pt x="165" y="0"/>
                  </a:lnTo>
                  <a:lnTo>
                    <a:pt x="391" y="38"/>
                  </a:lnTo>
                  <a:close/>
                </a:path>
              </a:pathLst>
            </a:custGeom>
            <a:solidFill>
              <a:srgbClr val="165AD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7" name="Freeform 186">
              <a:extLst>
                <a:ext uri="{FF2B5EF4-FFF2-40B4-BE49-F238E27FC236}">
                  <a16:creationId xmlns:a16="http://schemas.microsoft.com/office/drawing/2014/main" id="{6C4C0534-82AB-0E4E-A793-363819FA254F}"/>
                </a:ext>
              </a:extLst>
            </p:cNvPr>
            <p:cNvSpPr>
              <a:spLocks/>
            </p:cNvSpPr>
            <p:nvPr/>
          </p:nvSpPr>
          <p:spPr bwMode="auto">
            <a:xfrm>
              <a:off x="11465949" y="9620198"/>
              <a:ext cx="620713" cy="571500"/>
            </a:xfrm>
            <a:custGeom>
              <a:avLst/>
              <a:gdLst>
                <a:gd name="T0" fmla="*/ 391 w 391"/>
                <a:gd name="T1" fmla="*/ 38 h 360"/>
                <a:gd name="T2" fmla="*/ 226 w 391"/>
                <a:gd name="T3" fmla="*/ 360 h 360"/>
                <a:gd name="T4" fmla="*/ 0 w 391"/>
                <a:gd name="T5" fmla="*/ 322 h 360"/>
                <a:gd name="T6" fmla="*/ 165 w 391"/>
                <a:gd name="T7" fmla="*/ 0 h 360"/>
                <a:gd name="T8" fmla="*/ 391 w 391"/>
                <a:gd name="T9" fmla="*/ 38 h 360"/>
              </a:gdLst>
              <a:ahLst/>
              <a:cxnLst>
                <a:cxn ang="0">
                  <a:pos x="T0" y="T1"/>
                </a:cxn>
                <a:cxn ang="0">
                  <a:pos x="T2" y="T3"/>
                </a:cxn>
                <a:cxn ang="0">
                  <a:pos x="T4" y="T5"/>
                </a:cxn>
                <a:cxn ang="0">
                  <a:pos x="T6" y="T7"/>
                </a:cxn>
                <a:cxn ang="0">
                  <a:pos x="T8" y="T9"/>
                </a:cxn>
              </a:cxnLst>
              <a:rect l="0" t="0" r="r" b="b"/>
              <a:pathLst>
                <a:path w="391" h="360">
                  <a:moveTo>
                    <a:pt x="391" y="38"/>
                  </a:moveTo>
                  <a:lnTo>
                    <a:pt x="226" y="360"/>
                  </a:lnTo>
                  <a:lnTo>
                    <a:pt x="0" y="322"/>
                  </a:lnTo>
                  <a:lnTo>
                    <a:pt x="165" y="0"/>
                  </a:lnTo>
                  <a:lnTo>
                    <a:pt x="391" y="38"/>
                  </a:lnTo>
                  <a:close/>
                </a:path>
              </a:pathLst>
            </a:custGeom>
            <a:solidFill>
              <a:srgbClr val="2E70E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8" name="Freeform 187">
              <a:extLst>
                <a:ext uri="{FF2B5EF4-FFF2-40B4-BE49-F238E27FC236}">
                  <a16:creationId xmlns:a16="http://schemas.microsoft.com/office/drawing/2014/main" id="{C7C910D5-D5AE-5C40-8CCA-110A3FC3ABC3}"/>
                </a:ext>
              </a:extLst>
            </p:cNvPr>
            <p:cNvSpPr>
              <a:spLocks/>
            </p:cNvSpPr>
            <p:nvPr/>
          </p:nvSpPr>
          <p:spPr bwMode="auto">
            <a:xfrm>
              <a:off x="11824724" y="9680523"/>
              <a:ext cx="620713" cy="571500"/>
            </a:xfrm>
            <a:custGeom>
              <a:avLst/>
              <a:gdLst>
                <a:gd name="T0" fmla="*/ 391 w 391"/>
                <a:gd name="T1" fmla="*/ 40 h 360"/>
                <a:gd name="T2" fmla="*/ 226 w 391"/>
                <a:gd name="T3" fmla="*/ 360 h 360"/>
                <a:gd name="T4" fmla="*/ 0 w 391"/>
                <a:gd name="T5" fmla="*/ 322 h 360"/>
                <a:gd name="T6" fmla="*/ 165 w 391"/>
                <a:gd name="T7" fmla="*/ 0 h 360"/>
                <a:gd name="T8" fmla="*/ 391 w 391"/>
                <a:gd name="T9" fmla="*/ 40 h 360"/>
              </a:gdLst>
              <a:ahLst/>
              <a:cxnLst>
                <a:cxn ang="0">
                  <a:pos x="T0" y="T1"/>
                </a:cxn>
                <a:cxn ang="0">
                  <a:pos x="T2" y="T3"/>
                </a:cxn>
                <a:cxn ang="0">
                  <a:pos x="T4" y="T5"/>
                </a:cxn>
                <a:cxn ang="0">
                  <a:pos x="T6" y="T7"/>
                </a:cxn>
                <a:cxn ang="0">
                  <a:pos x="T8" y="T9"/>
                </a:cxn>
              </a:cxnLst>
              <a:rect l="0" t="0" r="r" b="b"/>
              <a:pathLst>
                <a:path w="391" h="360">
                  <a:moveTo>
                    <a:pt x="391" y="40"/>
                  </a:moveTo>
                  <a:lnTo>
                    <a:pt x="226" y="360"/>
                  </a:lnTo>
                  <a:lnTo>
                    <a:pt x="0" y="322"/>
                  </a:lnTo>
                  <a:lnTo>
                    <a:pt x="165" y="0"/>
                  </a:lnTo>
                  <a:lnTo>
                    <a:pt x="391" y="40"/>
                  </a:lnTo>
                  <a:close/>
                </a:path>
              </a:pathLst>
            </a:custGeom>
            <a:solidFill>
              <a:srgbClr val="4579EE"/>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9" name="Freeform 188">
              <a:extLst>
                <a:ext uri="{FF2B5EF4-FFF2-40B4-BE49-F238E27FC236}">
                  <a16:creationId xmlns:a16="http://schemas.microsoft.com/office/drawing/2014/main" id="{86E23198-A2CD-A744-9E37-DA9E85D313E0}"/>
                </a:ext>
              </a:extLst>
            </p:cNvPr>
            <p:cNvSpPr>
              <a:spLocks/>
            </p:cNvSpPr>
            <p:nvPr/>
          </p:nvSpPr>
          <p:spPr bwMode="auto">
            <a:xfrm>
              <a:off x="12183499" y="9744023"/>
              <a:ext cx="623888" cy="571500"/>
            </a:xfrm>
            <a:custGeom>
              <a:avLst/>
              <a:gdLst>
                <a:gd name="T0" fmla="*/ 393 w 393"/>
                <a:gd name="T1" fmla="*/ 39 h 360"/>
                <a:gd name="T2" fmla="*/ 226 w 393"/>
                <a:gd name="T3" fmla="*/ 360 h 360"/>
                <a:gd name="T4" fmla="*/ 0 w 393"/>
                <a:gd name="T5" fmla="*/ 320 h 360"/>
                <a:gd name="T6" fmla="*/ 165 w 393"/>
                <a:gd name="T7" fmla="*/ 0 h 360"/>
                <a:gd name="T8" fmla="*/ 393 w 393"/>
                <a:gd name="T9" fmla="*/ 39 h 360"/>
              </a:gdLst>
              <a:ahLst/>
              <a:cxnLst>
                <a:cxn ang="0">
                  <a:pos x="T0" y="T1"/>
                </a:cxn>
                <a:cxn ang="0">
                  <a:pos x="T2" y="T3"/>
                </a:cxn>
                <a:cxn ang="0">
                  <a:pos x="T4" y="T5"/>
                </a:cxn>
                <a:cxn ang="0">
                  <a:pos x="T6" y="T7"/>
                </a:cxn>
                <a:cxn ang="0">
                  <a:pos x="T8" y="T9"/>
                </a:cxn>
              </a:cxnLst>
              <a:rect l="0" t="0" r="r" b="b"/>
              <a:pathLst>
                <a:path w="393" h="360">
                  <a:moveTo>
                    <a:pt x="393" y="39"/>
                  </a:moveTo>
                  <a:lnTo>
                    <a:pt x="226" y="360"/>
                  </a:lnTo>
                  <a:lnTo>
                    <a:pt x="0" y="320"/>
                  </a:lnTo>
                  <a:lnTo>
                    <a:pt x="165" y="0"/>
                  </a:lnTo>
                  <a:lnTo>
                    <a:pt x="393" y="39"/>
                  </a:lnTo>
                  <a:close/>
                </a:path>
              </a:pathLst>
            </a:custGeom>
            <a:solidFill>
              <a:srgbClr val="9FCE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0" name="Freeform 189">
              <a:extLst>
                <a:ext uri="{FF2B5EF4-FFF2-40B4-BE49-F238E27FC236}">
                  <a16:creationId xmlns:a16="http://schemas.microsoft.com/office/drawing/2014/main" id="{4CA2DB41-5A7B-4E43-B789-866B86051327}"/>
                </a:ext>
              </a:extLst>
            </p:cNvPr>
            <p:cNvSpPr>
              <a:spLocks/>
            </p:cNvSpPr>
            <p:nvPr/>
          </p:nvSpPr>
          <p:spPr bwMode="auto">
            <a:xfrm>
              <a:off x="10542024" y="9467798"/>
              <a:ext cx="468313" cy="539750"/>
            </a:xfrm>
            <a:custGeom>
              <a:avLst/>
              <a:gdLst>
                <a:gd name="T0" fmla="*/ 170 w 170"/>
                <a:gd name="T1" fmla="*/ 10 h 195"/>
                <a:gd name="T2" fmla="*/ 75 w 170"/>
                <a:gd name="T3" fmla="*/ 195 h 195"/>
                <a:gd name="T4" fmla="*/ 41 w 170"/>
                <a:gd name="T5" fmla="*/ 189 h 195"/>
                <a:gd name="T6" fmla="*/ 8 w 170"/>
                <a:gd name="T7" fmla="*/ 153 h 195"/>
                <a:gd name="T8" fmla="*/ 74 w 170"/>
                <a:gd name="T9" fmla="*/ 24 h 195"/>
                <a:gd name="T10" fmla="*/ 137 w 170"/>
                <a:gd name="T11" fmla="*/ 4 h 195"/>
                <a:gd name="T12" fmla="*/ 170 w 170"/>
                <a:gd name="T13" fmla="*/ 10 h 195"/>
              </a:gdLst>
              <a:ahLst/>
              <a:cxnLst>
                <a:cxn ang="0">
                  <a:pos x="T0" y="T1"/>
                </a:cxn>
                <a:cxn ang="0">
                  <a:pos x="T2" y="T3"/>
                </a:cxn>
                <a:cxn ang="0">
                  <a:pos x="T4" y="T5"/>
                </a:cxn>
                <a:cxn ang="0">
                  <a:pos x="T6" y="T7"/>
                </a:cxn>
                <a:cxn ang="0">
                  <a:pos x="T8" y="T9"/>
                </a:cxn>
                <a:cxn ang="0">
                  <a:pos x="T10" y="T11"/>
                </a:cxn>
                <a:cxn ang="0">
                  <a:pos x="T12" y="T13"/>
                </a:cxn>
              </a:cxnLst>
              <a:rect l="0" t="0" r="r" b="b"/>
              <a:pathLst>
                <a:path w="170" h="195">
                  <a:moveTo>
                    <a:pt x="170" y="10"/>
                  </a:moveTo>
                  <a:cubicBezTo>
                    <a:pt x="75" y="195"/>
                    <a:pt x="75" y="195"/>
                    <a:pt x="75" y="195"/>
                  </a:cubicBezTo>
                  <a:cubicBezTo>
                    <a:pt x="41" y="189"/>
                    <a:pt x="41" y="189"/>
                    <a:pt x="41" y="189"/>
                  </a:cubicBezTo>
                  <a:cubicBezTo>
                    <a:pt x="15" y="184"/>
                    <a:pt x="0" y="168"/>
                    <a:pt x="8" y="153"/>
                  </a:cubicBezTo>
                  <a:cubicBezTo>
                    <a:pt x="74" y="24"/>
                    <a:pt x="74" y="24"/>
                    <a:pt x="74" y="24"/>
                  </a:cubicBezTo>
                  <a:cubicBezTo>
                    <a:pt x="82" y="9"/>
                    <a:pt x="110" y="0"/>
                    <a:pt x="137" y="4"/>
                  </a:cubicBezTo>
                  <a:lnTo>
                    <a:pt x="170" y="10"/>
                  </a:lnTo>
                  <a:close/>
                </a:path>
              </a:pathLst>
            </a:custGeom>
            <a:solidFill>
              <a:srgbClr val="DBE3F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1" name="Freeform 190">
              <a:extLst>
                <a:ext uri="{FF2B5EF4-FFF2-40B4-BE49-F238E27FC236}">
                  <a16:creationId xmlns:a16="http://schemas.microsoft.com/office/drawing/2014/main" id="{EA1ACF79-069C-494E-AB42-AD8F28930026}"/>
                </a:ext>
              </a:extLst>
            </p:cNvPr>
            <p:cNvSpPr>
              <a:spLocks/>
            </p:cNvSpPr>
            <p:nvPr/>
          </p:nvSpPr>
          <p:spPr bwMode="auto">
            <a:xfrm>
              <a:off x="12542274" y="9805935"/>
              <a:ext cx="504825" cy="542925"/>
            </a:xfrm>
            <a:custGeom>
              <a:avLst/>
              <a:gdLst>
                <a:gd name="T0" fmla="*/ 96 w 183"/>
                <a:gd name="T1" fmla="*/ 0 h 197"/>
                <a:gd name="T2" fmla="*/ 0 w 183"/>
                <a:gd name="T3" fmla="*/ 185 h 197"/>
                <a:gd name="T4" fmla="*/ 43 w 183"/>
                <a:gd name="T5" fmla="*/ 192 h 197"/>
                <a:gd name="T6" fmla="*/ 110 w 183"/>
                <a:gd name="T7" fmla="*/ 171 h 197"/>
                <a:gd name="T8" fmla="*/ 175 w 183"/>
                <a:gd name="T9" fmla="*/ 46 h 197"/>
                <a:gd name="T10" fmla="*/ 138 w 183"/>
                <a:gd name="T11" fmla="*/ 8 h 197"/>
                <a:gd name="T12" fmla="*/ 96 w 183"/>
                <a:gd name="T13" fmla="*/ 0 h 197"/>
              </a:gdLst>
              <a:ahLst/>
              <a:cxnLst>
                <a:cxn ang="0">
                  <a:pos x="T0" y="T1"/>
                </a:cxn>
                <a:cxn ang="0">
                  <a:pos x="T2" y="T3"/>
                </a:cxn>
                <a:cxn ang="0">
                  <a:pos x="T4" y="T5"/>
                </a:cxn>
                <a:cxn ang="0">
                  <a:pos x="T6" y="T7"/>
                </a:cxn>
                <a:cxn ang="0">
                  <a:pos x="T8" y="T9"/>
                </a:cxn>
                <a:cxn ang="0">
                  <a:pos x="T10" y="T11"/>
                </a:cxn>
                <a:cxn ang="0">
                  <a:pos x="T12" y="T13"/>
                </a:cxn>
              </a:cxnLst>
              <a:rect l="0" t="0" r="r" b="b"/>
              <a:pathLst>
                <a:path w="183" h="197">
                  <a:moveTo>
                    <a:pt x="96" y="0"/>
                  </a:moveTo>
                  <a:cubicBezTo>
                    <a:pt x="0" y="185"/>
                    <a:pt x="0" y="185"/>
                    <a:pt x="0" y="185"/>
                  </a:cubicBezTo>
                  <a:cubicBezTo>
                    <a:pt x="43" y="192"/>
                    <a:pt x="43" y="192"/>
                    <a:pt x="43" y="192"/>
                  </a:cubicBezTo>
                  <a:cubicBezTo>
                    <a:pt x="72" y="197"/>
                    <a:pt x="102" y="188"/>
                    <a:pt x="110" y="171"/>
                  </a:cubicBezTo>
                  <a:cubicBezTo>
                    <a:pt x="175" y="46"/>
                    <a:pt x="175" y="46"/>
                    <a:pt x="175" y="46"/>
                  </a:cubicBezTo>
                  <a:cubicBezTo>
                    <a:pt x="183" y="30"/>
                    <a:pt x="167" y="13"/>
                    <a:pt x="138" y="8"/>
                  </a:cubicBezTo>
                  <a:lnTo>
                    <a:pt x="96" y="0"/>
                  </a:lnTo>
                  <a:close/>
                </a:path>
              </a:pathLst>
            </a:custGeom>
            <a:solidFill>
              <a:srgbClr val="DBE3F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2" name="Freeform 191">
              <a:extLst>
                <a:ext uri="{FF2B5EF4-FFF2-40B4-BE49-F238E27FC236}">
                  <a16:creationId xmlns:a16="http://schemas.microsoft.com/office/drawing/2014/main" id="{7B52742F-C6C4-5D42-B9EE-DA8761DDAE8A}"/>
                </a:ext>
              </a:extLst>
            </p:cNvPr>
            <p:cNvSpPr>
              <a:spLocks/>
            </p:cNvSpPr>
            <p:nvPr/>
          </p:nvSpPr>
          <p:spPr bwMode="auto">
            <a:xfrm>
              <a:off x="10908737" y="10018660"/>
              <a:ext cx="549275" cy="561975"/>
            </a:xfrm>
            <a:custGeom>
              <a:avLst/>
              <a:gdLst>
                <a:gd name="T0" fmla="*/ 233 w 346"/>
                <a:gd name="T1" fmla="*/ 0 h 354"/>
                <a:gd name="T2" fmla="*/ 346 w 346"/>
                <a:gd name="T3" fmla="*/ 328 h 354"/>
                <a:gd name="T4" fmla="*/ 115 w 346"/>
                <a:gd name="T5" fmla="*/ 354 h 354"/>
                <a:gd name="T6" fmla="*/ 0 w 346"/>
                <a:gd name="T7" fmla="*/ 26 h 354"/>
                <a:gd name="T8" fmla="*/ 233 w 346"/>
                <a:gd name="T9" fmla="*/ 0 h 354"/>
              </a:gdLst>
              <a:ahLst/>
              <a:cxnLst>
                <a:cxn ang="0">
                  <a:pos x="T0" y="T1"/>
                </a:cxn>
                <a:cxn ang="0">
                  <a:pos x="T2" y="T3"/>
                </a:cxn>
                <a:cxn ang="0">
                  <a:pos x="T4" y="T5"/>
                </a:cxn>
                <a:cxn ang="0">
                  <a:pos x="T6" y="T7"/>
                </a:cxn>
                <a:cxn ang="0">
                  <a:pos x="T8" y="T9"/>
                </a:cxn>
              </a:cxnLst>
              <a:rect l="0" t="0" r="r" b="b"/>
              <a:pathLst>
                <a:path w="346" h="354">
                  <a:moveTo>
                    <a:pt x="233" y="0"/>
                  </a:moveTo>
                  <a:lnTo>
                    <a:pt x="346" y="328"/>
                  </a:lnTo>
                  <a:lnTo>
                    <a:pt x="115" y="354"/>
                  </a:lnTo>
                  <a:lnTo>
                    <a:pt x="0" y="26"/>
                  </a:lnTo>
                  <a:lnTo>
                    <a:pt x="233" y="0"/>
                  </a:lnTo>
                  <a:close/>
                </a:path>
              </a:pathLst>
            </a:custGeom>
            <a:solidFill>
              <a:srgbClr val="FC590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3" name="Freeform 192">
              <a:extLst>
                <a:ext uri="{FF2B5EF4-FFF2-40B4-BE49-F238E27FC236}">
                  <a16:creationId xmlns:a16="http://schemas.microsoft.com/office/drawing/2014/main" id="{5DBB1968-7C40-9645-A091-27611E4BD9C9}"/>
                </a:ext>
              </a:extLst>
            </p:cNvPr>
            <p:cNvSpPr>
              <a:spLocks/>
            </p:cNvSpPr>
            <p:nvPr/>
          </p:nvSpPr>
          <p:spPr bwMode="auto">
            <a:xfrm>
              <a:off x="11278624" y="9974210"/>
              <a:ext cx="546100" cy="565150"/>
            </a:xfrm>
            <a:custGeom>
              <a:avLst/>
              <a:gdLst>
                <a:gd name="T0" fmla="*/ 231 w 344"/>
                <a:gd name="T1" fmla="*/ 0 h 356"/>
                <a:gd name="T2" fmla="*/ 344 w 344"/>
                <a:gd name="T3" fmla="*/ 328 h 356"/>
                <a:gd name="T4" fmla="*/ 113 w 344"/>
                <a:gd name="T5" fmla="*/ 356 h 356"/>
                <a:gd name="T6" fmla="*/ 0 w 344"/>
                <a:gd name="T7" fmla="*/ 28 h 356"/>
                <a:gd name="T8" fmla="*/ 231 w 344"/>
                <a:gd name="T9" fmla="*/ 0 h 356"/>
              </a:gdLst>
              <a:ahLst/>
              <a:cxnLst>
                <a:cxn ang="0">
                  <a:pos x="T0" y="T1"/>
                </a:cxn>
                <a:cxn ang="0">
                  <a:pos x="T2" y="T3"/>
                </a:cxn>
                <a:cxn ang="0">
                  <a:pos x="T4" y="T5"/>
                </a:cxn>
                <a:cxn ang="0">
                  <a:pos x="T6" y="T7"/>
                </a:cxn>
                <a:cxn ang="0">
                  <a:pos x="T8" y="T9"/>
                </a:cxn>
              </a:cxnLst>
              <a:rect l="0" t="0" r="r" b="b"/>
              <a:pathLst>
                <a:path w="344" h="356">
                  <a:moveTo>
                    <a:pt x="231" y="0"/>
                  </a:moveTo>
                  <a:lnTo>
                    <a:pt x="344" y="328"/>
                  </a:lnTo>
                  <a:lnTo>
                    <a:pt x="113" y="356"/>
                  </a:lnTo>
                  <a:lnTo>
                    <a:pt x="0" y="28"/>
                  </a:lnTo>
                  <a:lnTo>
                    <a:pt x="231" y="0"/>
                  </a:lnTo>
                  <a:close/>
                </a:path>
              </a:pathLst>
            </a:custGeom>
            <a:solidFill>
              <a:srgbClr val="F9763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4" name="Freeform 193">
              <a:extLst>
                <a:ext uri="{FF2B5EF4-FFF2-40B4-BE49-F238E27FC236}">
                  <a16:creationId xmlns:a16="http://schemas.microsoft.com/office/drawing/2014/main" id="{DF659415-1576-CA4D-9C10-C6D17268D972}"/>
                </a:ext>
              </a:extLst>
            </p:cNvPr>
            <p:cNvSpPr>
              <a:spLocks/>
            </p:cNvSpPr>
            <p:nvPr/>
          </p:nvSpPr>
          <p:spPr bwMode="auto">
            <a:xfrm>
              <a:off x="11645337" y="9932935"/>
              <a:ext cx="549275" cy="561975"/>
            </a:xfrm>
            <a:custGeom>
              <a:avLst/>
              <a:gdLst>
                <a:gd name="T0" fmla="*/ 231 w 346"/>
                <a:gd name="T1" fmla="*/ 0 h 354"/>
                <a:gd name="T2" fmla="*/ 346 w 346"/>
                <a:gd name="T3" fmla="*/ 328 h 354"/>
                <a:gd name="T4" fmla="*/ 113 w 346"/>
                <a:gd name="T5" fmla="*/ 354 h 354"/>
                <a:gd name="T6" fmla="*/ 0 w 346"/>
                <a:gd name="T7" fmla="*/ 26 h 354"/>
                <a:gd name="T8" fmla="*/ 231 w 346"/>
                <a:gd name="T9" fmla="*/ 0 h 354"/>
              </a:gdLst>
              <a:ahLst/>
              <a:cxnLst>
                <a:cxn ang="0">
                  <a:pos x="T0" y="T1"/>
                </a:cxn>
                <a:cxn ang="0">
                  <a:pos x="T2" y="T3"/>
                </a:cxn>
                <a:cxn ang="0">
                  <a:pos x="T4" y="T5"/>
                </a:cxn>
                <a:cxn ang="0">
                  <a:pos x="T6" y="T7"/>
                </a:cxn>
                <a:cxn ang="0">
                  <a:pos x="T8" y="T9"/>
                </a:cxn>
              </a:cxnLst>
              <a:rect l="0" t="0" r="r" b="b"/>
              <a:pathLst>
                <a:path w="346" h="354">
                  <a:moveTo>
                    <a:pt x="231" y="0"/>
                  </a:moveTo>
                  <a:lnTo>
                    <a:pt x="346" y="328"/>
                  </a:lnTo>
                  <a:lnTo>
                    <a:pt x="113" y="354"/>
                  </a:lnTo>
                  <a:lnTo>
                    <a:pt x="0" y="26"/>
                  </a:lnTo>
                  <a:lnTo>
                    <a:pt x="231" y="0"/>
                  </a:lnTo>
                  <a:close/>
                </a:path>
              </a:pathLst>
            </a:custGeom>
            <a:solidFill>
              <a:srgbClr val="F99D7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5" name="Freeform 194">
              <a:extLst>
                <a:ext uri="{FF2B5EF4-FFF2-40B4-BE49-F238E27FC236}">
                  <a16:creationId xmlns:a16="http://schemas.microsoft.com/office/drawing/2014/main" id="{E7EBD0E4-8624-3C4F-AD77-512683CFB9E8}"/>
                </a:ext>
              </a:extLst>
            </p:cNvPr>
            <p:cNvSpPr>
              <a:spLocks/>
            </p:cNvSpPr>
            <p:nvPr/>
          </p:nvSpPr>
          <p:spPr bwMode="auto">
            <a:xfrm>
              <a:off x="12012049" y="9890073"/>
              <a:ext cx="549275" cy="563563"/>
            </a:xfrm>
            <a:custGeom>
              <a:avLst/>
              <a:gdLst>
                <a:gd name="T0" fmla="*/ 231 w 346"/>
                <a:gd name="T1" fmla="*/ 0 h 355"/>
                <a:gd name="T2" fmla="*/ 346 w 346"/>
                <a:gd name="T3" fmla="*/ 328 h 355"/>
                <a:gd name="T4" fmla="*/ 115 w 346"/>
                <a:gd name="T5" fmla="*/ 355 h 355"/>
                <a:gd name="T6" fmla="*/ 0 w 346"/>
                <a:gd name="T7" fmla="*/ 27 h 355"/>
                <a:gd name="T8" fmla="*/ 231 w 346"/>
                <a:gd name="T9" fmla="*/ 0 h 355"/>
              </a:gdLst>
              <a:ahLst/>
              <a:cxnLst>
                <a:cxn ang="0">
                  <a:pos x="T0" y="T1"/>
                </a:cxn>
                <a:cxn ang="0">
                  <a:pos x="T2" y="T3"/>
                </a:cxn>
                <a:cxn ang="0">
                  <a:pos x="T4" y="T5"/>
                </a:cxn>
                <a:cxn ang="0">
                  <a:pos x="T6" y="T7"/>
                </a:cxn>
                <a:cxn ang="0">
                  <a:pos x="T8" y="T9"/>
                </a:cxn>
              </a:cxnLst>
              <a:rect l="0" t="0" r="r" b="b"/>
              <a:pathLst>
                <a:path w="346" h="355">
                  <a:moveTo>
                    <a:pt x="231" y="0"/>
                  </a:moveTo>
                  <a:lnTo>
                    <a:pt x="346" y="328"/>
                  </a:lnTo>
                  <a:lnTo>
                    <a:pt x="115" y="355"/>
                  </a:lnTo>
                  <a:lnTo>
                    <a:pt x="0" y="27"/>
                  </a:lnTo>
                  <a:lnTo>
                    <a:pt x="231" y="0"/>
                  </a:lnTo>
                  <a:close/>
                </a:path>
              </a:pathLst>
            </a:custGeom>
            <a:solidFill>
              <a:srgbClr val="F9B19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6" name="Freeform 195">
              <a:extLst>
                <a:ext uri="{FF2B5EF4-FFF2-40B4-BE49-F238E27FC236}">
                  <a16:creationId xmlns:a16="http://schemas.microsoft.com/office/drawing/2014/main" id="{C2FC93D1-719A-D14A-B72B-E2DBA16C3335}"/>
                </a:ext>
              </a:extLst>
            </p:cNvPr>
            <p:cNvSpPr>
              <a:spLocks/>
            </p:cNvSpPr>
            <p:nvPr/>
          </p:nvSpPr>
          <p:spPr bwMode="auto">
            <a:xfrm>
              <a:off x="12378762" y="9847210"/>
              <a:ext cx="549275" cy="563563"/>
            </a:xfrm>
            <a:custGeom>
              <a:avLst/>
              <a:gdLst>
                <a:gd name="T0" fmla="*/ 232 w 346"/>
                <a:gd name="T1" fmla="*/ 0 h 355"/>
                <a:gd name="T2" fmla="*/ 346 w 346"/>
                <a:gd name="T3" fmla="*/ 328 h 355"/>
                <a:gd name="T4" fmla="*/ 115 w 346"/>
                <a:gd name="T5" fmla="*/ 355 h 355"/>
                <a:gd name="T6" fmla="*/ 0 w 346"/>
                <a:gd name="T7" fmla="*/ 27 h 355"/>
                <a:gd name="T8" fmla="*/ 232 w 346"/>
                <a:gd name="T9" fmla="*/ 0 h 355"/>
              </a:gdLst>
              <a:ahLst/>
              <a:cxnLst>
                <a:cxn ang="0">
                  <a:pos x="T0" y="T1"/>
                </a:cxn>
                <a:cxn ang="0">
                  <a:pos x="T2" y="T3"/>
                </a:cxn>
                <a:cxn ang="0">
                  <a:pos x="T4" y="T5"/>
                </a:cxn>
                <a:cxn ang="0">
                  <a:pos x="T6" y="T7"/>
                </a:cxn>
                <a:cxn ang="0">
                  <a:pos x="T8" y="T9"/>
                </a:cxn>
              </a:cxnLst>
              <a:rect l="0" t="0" r="r" b="b"/>
              <a:pathLst>
                <a:path w="346" h="355">
                  <a:moveTo>
                    <a:pt x="232" y="0"/>
                  </a:moveTo>
                  <a:lnTo>
                    <a:pt x="346" y="328"/>
                  </a:lnTo>
                  <a:lnTo>
                    <a:pt x="115" y="355"/>
                  </a:lnTo>
                  <a:lnTo>
                    <a:pt x="0" y="27"/>
                  </a:lnTo>
                  <a:lnTo>
                    <a:pt x="232" y="0"/>
                  </a:lnTo>
                  <a:close/>
                </a:path>
              </a:pathLst>
            </a:custGeom>
            <a:solidFill>
              <a:srgbClr val="F9C3A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7" name="Freeform 196">
              <a:extLst>
                <a:ext uri="{FF2B5EF4-FFF2-40B4-BE49-F238E27FC236}">
                  <a16:creationId xmlns:a16="http://schemas.microsoft.com/office/drawing/2014/main" id="{67390FEF-76C9-E440-A002-3448F67181BB}"/>
                </a:ext>
              </a:extLst>
            </p:cNvPr>
            <p:cNvSpPr>
              <a:spLocks/>
            </p:cNvSpPr>
            <p:nvPr/>
          </p:nvSpPr>
          <p:spPr bwMode="auto">
            <a:xfrm>
              <a:off x="10692837" y="10059935"/>
              <a:ext cx="398463" cy="541338"/>
            </a:xfrm>
            <a:custGeom>
              <a:avLst/>
              <a:gdLst>
                <a:gd name="T0" fmla="*/ 78 w 144"/>
                <a:gd name="T1" fmla="*/ 0 h 196"/>
                <a:gd name="T2" fmla="*/ 144 w 144"/>
                <a:gd name="T3" fmla="*/ 189 h 196"/>
                <a:gd name="T4" fmla="*/ 110 w 144"/>
                <a:gd name="T5" fmla="*/ 193 h 196"/>
                <a:gd name="T6" fmla="*/ 51 w 144"/>
                <a:gd name="T7" fmla="*/ 170 h 196"/>
                <a:gd name="T8" fmla="*/ 5 w 144"/>
                <a:gd name="T9" fmla="*/ 38 h 196"/>
                <a:gd name="T10" fmla="*/ 44 w 144"/>
                <a:gd name="T11" fmla="*/ 4 h 196"/>
                <a:gd name="T12" fmla="*/ 78 w 144"/>
                <a:gd name="T13" fmla="*/ 0 h 196"/>
              </a:gdLst>
              <a:ahLst/>
              <a:cxnLst>
                <a:cxn ang="0">
                  <a:pos x="T0" y="T1"/>
                </a:cxn>
                <a:cxn ang="0">
                  <a:pos x="T2" y="T3"/>
                </a:cxn>
                <a:cxn ang="0">
                  <a:pos x="T4" y="T5"/>
                </a:cxn>
                <a:cxn ang="0">
                  <a:pos x="T6" y="T7"/>
                </a:cxn>
                <a:cxn ang="0">
                  <a:pos x="T8" y="T9"/>
                </a:cxn>
                <a:cxn ang="0">
                  <a:pos x="T10" y="T11"/>
                </a:cxn>
                <a:cxn ang="0">
                  <a:pos x="T12" y="T13"/>
                </a:cxn>
              </a:cxnLst>
              <a:rect l="0" t="0" r="r" b="b"/>
              <a:pathLst>
                <a:path w="144" h="196">
                  <a:moveTo>
                    <a:pt x="78" y="0"/>
                  </a:moveTo>
                  <a:cubicBezTo>
                    <a:pt x="144" y="189"/>
                    <a:pt x="144" y="189"/>
                    <a:pt x="144" y="189"/>
                  </a:cubicBezTo>
                  <a:cubicBezTo>
                    <a:pt x="110" y="193"/>
                    <a:pt x="110" y="193"/>
                    <a:pt x="110" y="193"/>
                  </a:cubicBezTo>
                  <a:cubicBezTo>
                    <a:pt x="83" y="196"/>
                    <a:pt x="57" y="186"/>
                    <a:pt x="51" y="170"/>
                  </a:cubicBezTo>
                  <a:cubicBezTo>
                    <a:pt x="5" y="38"/>
                    <a:pt x="5" y="38"/>
                    <a:pt x="5" y="38"/>
                  </a:cubicBezTo>
                  <a:cubicBezTo>
                    <a:pt x="0" y="23"/>
                    <a:pt x="17" y="8"/>
                    <a:pt x="44" y="4"/>
                  </a:cubicBezTo>
                  <a:lnTo>
                    <a:pt x="78" y="0"/>
                  </a:lnTo>
                  <a:close/>
                </a:path>
              </a:pathLst>
            </a:custGeom>
            <a:solidFill>
              <a:srgbClr val="DBE3F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8" name="Freeform 197">
              <a:extLst>
                <a:ext uri="{FF2B5EF4-FFF2-40B4-BE49-F238E27FC236}">
                  <a16:creationId xmlns:a16="http://schemas.microsoft.com/office/drawing/2014/main" id="{5FD1A419-73AD-3E43-9F9F-679DBF4A0675}"/>
                </a:ext>
              </a:extLst>
            </p:cNvPr>
            <p:cNvSpPr>
              <a:spLocks/>
            </p:cNvSpPr>
            <p:nvPr/>
          </p:nvSpPr>
          <p:spPr bwMode="auto">
            <a:xfrm>
              <a:off x="12747062" y="9824985"/>
              <a:ext cx="434975" cy="542925"/>
            </a:xfrm>
            <a:custGeom>
              <a:avLst/>
              <a:gdLst>
                <a:gd name="T0" fmla="*/ 0 w 158"/>
                <a:gd name="T1" fmla="*/ 8 h 197"/>
                <a:gd name="T2" fmla="*/ 66 w 158"/>
                <a:gd name="T3" fmla="*/ 197 h 197"/>
                <a:gd name="T4" fmla="*/ 110 w 158"/>
                <a:gd name="T5" fmla="*/ 192 h 197"/>
                <a:gd name="T6" fmla="*/ 152 w 158"/>
                <a:gd name="T7" fmla="*/ 155 h 197"/>
                <a:gd name="T8" fmla="*/ 107 w 158"/>
                <a:gd name="T9" fmla="*/ 27 h 197"/>
                <a:gd name="T10" fmla="*/ 44 w 158"/>
                <a:gd name="T11" fmla="*/ 3 h 197"/>
                <a:gd name="T12" fmla="*/ 0 w 158"/>
                <a:gd name="T13" fmla="*/ 8 h 197"/>
              </a:gdLst>
              <a:ahLst/>
              <a:cxnLst>
                <a:cxn ang="0">
                  <a:pos x="T0" y="T1"/>
                </a:cxn>
                <a:cxn ang="0">
                  <a:pos x="T2" y="T3"/>
                </a:cxn>
                <a:cxn ang="0">
                  <a:pos x="T4" y="T5"/>
                </a:cxn>
                <a:cxn ang="0">
                  <a:pos x="T6" y="T7"/>
                </a:cxn>
                <a:cxn ang="0">
                  <a:pos x="T8" y="T9"/>
                </a:cxn>
                <a:cxn ang="0">
                  <a:pos x="T10" y="T11"/>
                </a:cxn>
                <a:cxn ang="0">
                  <a:pos x="T12" y="T13"/>
                </a:cxn>
              </a:cxnLst>
              <a:rect l="0" t="0" r="r" b="b"/>
              <a:pathLst>
                <a:path w="158" h="197">
                  <a:moveTo>
                    <a:pt x="0" y="8"/>
                  </a:moveTo>
                  <a:cubicBezTo>
                    <a:pt x="66" y="197"/>
                    <a:pt x="66" y="197"/>
                    <a:pt x="66" y="197"/>
                  </a:cubicBezTo>
                  <a:cubicBezTo>
                    <a:pt x="110" y="192"/>
                    <a:pt x="110" y="192"/>
                    <a:pt x="110" y="192"/>
                  </a:cubicBezTo>
                  <a:cubicBezTo>
                    <a:pt x="139" y="188"/>
                    <a:pt x="158" y="172"/>
                    <a:pt x="152" y="155"/>
                  </a:cubicBezTo>
                  <a:cubicBezTo>
                    <a:pt x="107" y="27"/>
                    <a:pt x="107" y="27"/>
                    <a:pt x="107" y="27"/>
                  </a:cubicBezTo>
                  <a:cubicBezTo>
                    <a:pt x="101" y="10"/>
                    <a:pt x="73" y="0"/>
                    <a:pt x="44" y="3"/>
                  </a:cubicBezTo>
                  <a:lnTo>
                    <a:pt x="0" y="8"/>
                  </a:lnTo>
                  <a:close/>
                </a:path>
              </a:pathLst>
            </a:custGeom>
            <a:solidFill>
              <a:srgbClr val="DBE3F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9" name="Freeform 198">
              <a:extLst>
                <a:ext uri="{FF2B5EF4-FFF2-40B4-BE49-F238E27FC236}">
                  <a16:creationId xmlns:a16="http://schemas.microsoft.com/office/drawing/2014/main" id="{81439DE5-35BC-F846-A50A-E8563C1C4234}"/>
                </a:ext>
              </a:extLst>
            </p:cNvPr>
            <p:cNvSpPr>
              <a:spLocks/>
            </p:cNvSpPr>
            <p:nvPr/>
          </p:nvSpPr>
          <p:spPr bwMode="auto">
            <a:xfrm>
              <a:off x="11181787" y="10371085"/>
              <a:ext cx="828675" cy="560388"/>
            </a:xfrm>
            <a:custGeom>
              <a:avLst/>
              <a:gdLst>
                <a:gd name="T0" fmla="*/ 197 w 522"/>
                <a:gd name="T1" fmla="*/ 0 h 353"/>
                <a:gd name="T2" fmla="*/ 522 w 522"/>
                <a:gd name="T3" fmla="*/ 277 h 353"/>
                <a:gd name="T4" fmla="*/ 327 w 522"/>
                <a:gd name="T5" fmla="*/ 353 h 353"/>
                <a:gd name="T6" fmla="*/ 0 w 522"/>
                <a:gd name="T7" fmla="*/ 77 h 353"/>
                <a:gd name="T8" fmla="*/ 197 w 522"/>
                <a:gd name="T9" fmla="*/ 0 h 353"/>
              </a:gdLst>
              <a:ahLst/>
              <a:cxnLst>
                <a:cxn ang="0">
                  <a:pos x="T0" y="T1"/>
                </a:cxn>
                <a:cxn ang="0">
                  <a:pos x="T2" y="T3"/>
                </a:cxn>
                <a:cxn ang="0">
                  <a:pos x="T4" y="T5"/>
                </a:cxn>
                <a:cxn ang="0">
                  <a:pos x="T6" y="T7"/>
                </a:cxn>
                <a:cxn ang="0">
                  <a:pos x="T8" y="T9"/>
                </a:cxn>
              </a:cxnLst>
              <a:rect l="0" t="0" r="r" b="b"/>
              <a:pathLst>
                <a:path w="522" h="353">
                  <a:moveTo>
                    <a:pt x="197" y="0"/>
                  </a:moveTo>
                  <a:lnTo>
                    <a:pt x="522" y="277"/>
                  </a:lnTo>
                  <a:lnTo>
                    <a:pt x="327" y="353"/>
                  </a:lnTo>
                  <a:lnTo>
                    <a:pt x="0" y="77"/>
                  </a:lnTo>
                  <a:lnTo>
                    <a:pt x="197" y="0"/>
                  </a:lnTo>
                  <a:close/>
                </a:path>
              </a:pathLst>
            </a:custGeom>
            <a:solidFill>
              <a:srgbClr val="72037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0" name="Freeform 199">
              <a:extLst>
                <a:ext uri="{FF2B5EF4-FFF2-40B4-BE49-F238E27FC236}">
                  <a16:creationId xmlns:a16="http://schemas.microsoft.com/office/drawing/2014/main" id="{00B89047-551D-7544-8E29-6F00A0E4E9AD}"/>
                </a:ext>
              </a:extLst>
            </p:cNvPr>
            <p:cNvSpPr>
              <a:spLocks/>
            </p:cNvSpPr>
            <p:nvPr/>
          </p:nvSpPr>
          <p:spPr bwMode="auto">
            <a:xfrm>
              <a:off x="11494524" y="10250435"/>
              <a:ext cx="823913" cy="560388"/>
            </a:xfrm>
            <a:custGeom>
              <a:avLst/>
              <a:gdLst>
                <a:gd name="T0" fmla="*/ 194 w 519"/>
                <a:gd name="T1" fmla="*/ 0 h 353"/>
                <a:gd name="T2" fmla="*/ 519 w 519"/>
                <a:gd name="T3" fmla="*/ 276 h 353"/>
                <a:gd name="T4" fmla="*/ 325 w 519"/>
                <a:gd name="T5" fmla="*/ 353 h 353"/>
                <a:gd name="T6" fmla="*/ 0 w 519"/>
                <a:gd name="T7" fmla="*/ 76 h 353"/>
                <a:gd name="T8" fmla="*/ 194 w 519"/>
                <a:gd name="T9" fmla="*/ 0 h 353"/>
              </a:gdLst>
              <a:ahLst/>
              <a:cxnLst>
                <a:cxn ang="0">
                  <a:pos x="T0" y="T1"/>
                </a:cxn>
                <a:cxn ang="0">
                  <a:pos x="T2" y="T3"/>
                </a:cxn>
                <a:cxn ang="0">
                  <a:pos x="T4" y="T5"/>
                </a:cxn>
                <a:cxn ang="0">
                  <a:pos x="T6" y="T7"/>
                </a:cxn>
                <a:cxn ang="0">
                  <a:pos x="T8" y="T9"/>
                </a:cxn>
              </a:cxnLst>
              <a:rect l="0" t="0" r="r" b="b"/>
              <a:pathLst>
                <a:path w="519" h="353">
                  <a:moveTo>
                    <a:pt x="194" y="0"/>
                  </a:moveTo>
                  <a:lnTo>
                    <a:pt x="519" y="276"/>
                  </a:lnTo>
                  <a:lnTo>
                    <a:pt x="325" y="353"/>
                  </a:lnTo>
                  <a:lnTo>
                    <a:pt x="0" y="76"/>
                  </a:lnTo>
                  <a:lnTo>
                    <a:pt x="194" y="0"/>
                  </a:lnTo>
                  <a:close/>
                </a:path>
              </a:pathLst>
            </a:custGeom>
            <a:solidFill>
              <a:srgbClr val="92069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1" name="Freeform 200">
              <a:extLst>
                <a:ext uri="{FF2B5EF4-FFF2-40B4-BE49-F238E27FC236}">
                  <a16:creationId xmlns:a16="http://schemas.microsoft.com/office/drawing/2014/main" id="{DBA1E550-0A1A-494E-ACA0-245E284D8A77}"/>
                </a:ext>
              </a:extLst>
            </p:cNvPr>
            <p:cNvSpPr>
              <a:spLocks/>
            </p:cNvSpPr>
            <p:nvPr/>
          </p:nvSpPr>
          <p:spPr bwMode="auto">
            <a:xfrm>
              <a:off x="11802499" y="10128198"/>
              <a:ext cx="828675" cy="560388"/>
            </a:xfrm>
            <a:custGeom>
              <a:avLst/>
              <a:gdLst>
                <a:gd name="T0" fmla="*/ 195 w 522"/>
                <a:gd name="T1" fmla="*/ 0 h 353"/>
                <a:gd name="T2" fmla="*/ 522 w 522"/>
                <a:gd name="T3" fmla="*/ 277 h 353"/>
                <a:gd name="T4" fmla="*/ 325 w 522"/>
                <a:gd name="T5" fmla="*/ 353 h 353"/>
                <a:gd name="T6" fmla="*/ 0 w 522"/>
                <a:gd name="T7" fmla="*/ 77 h 353"/>
                <a:gd name="T8" fmla="*/ 195 w 522"/>
                <a:gd name="T9" fmla="*/ 0 h 353"/>
              </a:gdLst>
              <a:ahLst/>
              <a:cxnLst>
                <a:cxn ang="0">
                  <a:pos x="T0" y="T1"/>
                </a:cxn>
                <a:cxn ang="0">
                  <a:pos x="T2" y="T3"/>
                </a:cxn>
                <a:cxn ang="0">
                  <a:pos x="T4" y="T5"/>
                </a:cxn>
                <a:cxn ang="0">
                  <a:pos x="T6" y="T7"/>
                </a:cxn>
                <a:cxn ang="0">
                  <a:pos x="T8" y="T9"/>
                </a:cxn>
              </a:cxnLst>
              <a:rect l="0" t="0" r="r" b="b"/>
              <a:pathLst>
                <a:path w="522" h="353">
                  <a:moveTo>
                    <a:pt x="195" y="0"/>
                  </a:moveTo>
                  <a:lnTo>
                    <a:pt x="522" y="277"/>
                  </a:lnTo>
                  <a:lnTo>
                    <a:pt x="325" y="353"/>
                  </a:lnTo>
                  <a:lnTo>
                    <a:pt x="0" y="77"/>
                  </a:lnTo>
                  <a:lnTo>
                    <a:pt x="195" y="0"/>
                  </a:lnTo>
                  <a:close/>
                </a:path>
              </a:pathLst>
            </a:custGeom>
            <a:solidFill>
              <a:srgbClr val="B208B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2" name="Freeform 201">
              <a:extLst>
                <a:ext uri="{FF2B5EF4-FFF2-40B4-BE49-F238E27FC236}">
                  <a16:creationId xmlns:a16="http://schemas.microsoft.com/office/drawing/2014/main" id="{E2C75216-9177-214E-BD02-5C0E8F53B6BF}"/>
                </a:ext>
              </a:extLst>
            </p:cNvPr>
            <p:cNvSpPr>
              <a:spLocks/>
            </p:cNvSpPr>
            <p:nvPr/>
          </p:nvSpPr>
          <p:spPr bwMode="auto">
            <a:xfrm>
              <a:off x="12112062" y="10007548"/>
              <a:ext cx="827088" cy="560388"/>
            </a:xfrm>
            <a:custGeom>
              <a:avLst/>
              <a:gdLst>
                <a:gd name="T0" fmla="*/ 195 w 521"/>
                <a:gd name="T1" fmla="*/ 0 h 353"/>
                <a:gd name="T2" fmla="*/ 521 w 521"/>
                <a:gd name="T3" fmla="*/ 276 h 353"/>
                <a:gd name="T4" fmla="*/ 327 w 521"/>
                <a:gd name="T5" fmla="*/ 353 h 353"/>
                <a:gd name="T6" fmla="*/ 0 w 521"/>
                <a:gd name="T7" fmla="*/ 76 h 353"/>
                <a:gd name="T8" fmla="*/ 195 w 521"/>
                <a:gd name="T9" fmla="*/ 0 h 353"/>
              </a:gdLst>
              <a:ahLst/>
              <a:cxnLst>
                <a:cxn ang="0">
                  <a:pos x="T0" y="T1"/>
                </a:cxn>
                <a:cxn ang="0">
                  <a:pos x="T2" y="T3"/>
                </a:cxn>
                <a:cxn ang="0">
                  <a:pos x="T4" y="T5"/>
                </a:cxn>
                <a:cxn ang="0">
                  <a:pos x="T6" y="T7"/>
                </a:cxn>
                <a:cxn ang="0">
                  <a:pos x="T8" y="T9"/>
                </a:cxn>
              </a:cxnLst>
              <a:rect l="0" t="0" r="r" b="b"/>
              <a:pathLst>
                <a:path w="521" h="353">
                  <a:moveTo>
                    <a:pt x="195" y="0"/>
                  </a:moveTo>
                  <a:lnTo>
                    <a:pt x="521" y="276"/>
                  </a:lnTo>
                  <a:lnTo>
                    <a:pt x="327" y="353"/>
                  </a:lnTo>
                  <a:lnTo>
                    <a:pt x="0" y="76"/>
                  </a:lnTo>
                  <a:lnTo>
                    <a:pt x="195" y="0"/>
                  </a:lnTo>
                  <a:close/>
                </a:path>
              </a:pathLst>
            </a:custGeom>
            <a:solidFill>
              <a:srgbClr val="D507D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3" name="Freeform 202">
              <a:extLst>
                <a:ext uri="{FF2B5EF4-FFF2-40B4-BE49-F238E27FC236}">
                  <a16:creationId xmlns:a16="http://schemas.microsoft.com/office/drawing/2014/main" id="{C6844930-D467-1A49-9826-4072C3F82510}"/>
                </a:ext>
              </a:extLst>
            </p:cNvPr>
            <p:cNvSpPr>
              <a:spLocks/>
            </p:cNvSpPr>
            <p:nvPr/>
          </p:nvSpPr>
          <p:spPr bwMode="auto">
            <a:xfrm>
              <a:off x="12421624" y="9885310"/>
              <a:ext cx="827088" cy="560388"/>
            </a:xfrm>
            <a:custGeom>
              <a:avLst/>
              <a:gdLst>
                <a:gd name="T0" fmla="*/ 196 w 521"/>
                <a:gd name="T1" fmla="*/ 0 h 353"/>
                <a:gd name="T2" fmla="*/ 521 w 521"/>
                <a:gd name="T3" fmla="*/ 277 h 353"/>
                <a:gd name="T4" fmla="*/ 326 w 521"/>
                <a:gd name="T5" fmla="*/ 353 h 353"/>
                <a:gd name="T6" fmla="*/ 0 w 521"/>
                <a:gd name="T7" fmla="*/ 77 h 353"/>
                <a:gd name="T8" fmla="*/ 196 w 521"/>
                <a:gd name="T9" fmla="*/ 0 h 353"/>
              </a:gdLst>
              <a:ahLst/>
              <a:cxnLst>
                <a:cxn ang="0">
                  <a:pos x="T0" y="T1"/>
                </a:cxn>
                <a:cxn ang="0">
                  <a:pos x="T2" y="T3"/>
                </a:cxn>
                <a:cxn ang="0">
                  <a:pos x="T4" y="T5"/>
                </a:cxn>
                <a:cxn ang="0">
                  <a:pos x="T6" y="T7"/>
                </a:cxn>
                <a:cxn ang="0">
                  <a:pos x="T8" y="T9"/>
                </a:cxn>
              </a:cxnLst>
              <a:rect l="0" t="0" r="r" b="b"/>
              <a:pathLst>
                <a:path w="521" h="353">
                  <a:moveTo>
                    <a:pt x="196" y="0"/>
                  </a:moveTo>
                  <a:lnTo>
                    <a:pt x="521" y="277"/>
                  </a:lnTo>
                  <a:lnTo>
                    <a:pt x="326" y="353"/>
                  </a:lnTo>
                  <a:lnTo>
                    <a:pt x="0" y="77"/>
                  </a:lnTo>
                  <a:lnTo>
                    <a:pt x="196" y="0"/>
                  </a:lnTo>
                  <a:close/>
                </a:path>
              </a:pathLst>
            </a:custGeom>
            <a:solidFill>
              <a:srgbClr val="F20BF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4" name="Freeform 203">
              <a:extLst>
                <a:ext uri="{FF2B5EF4-FFF2-40B4-BE49-F238E27FC236}">
                  <a16:creationId xmlns:a16="http://schemas.microsoft.com/office/drawing/2014/main" id="{F654830D-8692-5F4C-9D56-881FDE792D3C}"/>
                </a:ext>
              </a:extLst>
            </p:cNvPr>
            <p:cNvSpPr>
              <a:spLocks/>
            </p:cNvSpPr>
            <p:nvPr/>
          </p:nvSpPr>
          <p:spPr bwMode="auto">
            <a:xfrm>
              <a:off x="11024624" y="10493323"/>
              <a:ext cx="676275" cy="496888"/>
            </a:xfrm>
            <a:custGeom>
              <a:avLst/>
              <a:gdLst>
                <a:gd name="T0" fmla="*/ 57 w 245"/>
                <a:gd name="T1" fmla="*/ 0 h 180"/>
                <a:gd name="T2" fmla="*/ 245 w 245"/>
                <a:gd name="T3" fmla="*/ 159 h 180"/>
                <a:gd name="T4" fmla="*/ 216 w 245"/>
                <a:gd name="T5" fmla="*/ 171 h 180"/>
                <a:gd name="T6" fmla="*/ 146 w 245"/>
                <a:gd name="T7" fmla="*/ 163 h 180"/>
                <a:gd name="T8" fmla="*/ 15 w 245"/>
                <a:gd name="T9" fmla="*/ 52 h 180"/>
                <a:gd name="T10" fmla="*/ 28 w 245"/>
                <a:gd name="T11" fmla="*/ 12 h 180"/>
                <a:gd name="T12" fmla="*/ 57 w 245"/>
                <a:gd name="T13" fmla="*/ 0 h 180"/>
              </a:gdLst>
              <a:ahLst/>
              <a:cxnLst>
                <a:cxn ang="0">
                  <a:pos x="T0" y="T1"/>
                </a:cxn>
                <a:cxn ang="0">
                  <a:pos x="T2" y="T3"/>
                </a:cxn>
                <a:cxn ang="0">
                  <a:pos x="T4" y="T5"/>
                </a:cxn>
                <a:cxn ang="0">
                  <a:pos x="T6" y="T7"/>
                </a:cxn>
                <a:cxn ang="0">
                  <a:pos x="T8" y="T9"/>
                </a:cxn>
                <a:cxn ang="0">
                  <a:pos x="T10" y="T11"/>
                </a:cxn>
                <a:cxn ang="0">
                  <a:pos x="T12" y="T13"/>
                </a:cxn>
              </a:cxnLst>
              <a:rect l="0" t="0" r="r" b="b"/>
              <a:pathLst>
                <a:path w="245" h="180">
                  <a:moveTo>
                    <a:pt x="57" y="0"/>
                  </a:moveTo>
                  <a:cubicBezTo>
                    <a:pt x="245" y="159"/>
                    <a:pt x="245" y="159"/>
                    <a:pt x="245" y="159"/>
                  </a:cubicBezTo>
                  <a:cubicBezTo>
                    <a:pt x="216" y="171"/>
                    <a:pt x="216" y="171"/>
                    <a:pt x="216" y="171"/>
                  </a:cubicBezTo>
                  <a:cubicBezTo>
                    <a:pt x="193" y="180"/>
                    <a:pt x="162" y="176"/>
                    <a:pt x="146" y="163"/>
                  </a:cubicBezTo>
                  <a:cubicBezTo>
                    <a:pt x="15" y="52"/>
                    <a:pt x="15" y="52"/>
                    <a:pt x="15" y="52"/>
                  </a:cubicBezTo>
                  <a:cubicBezTo>
                    <a:pt x="0" y="39"/>
                    <a:pt x="6" y="21"/>
                    <a:pt x="28" y="12"/>
                  </a:cubicBezTo>
                  <a:lnTo>
                    <a:pt x="57" y="0"/>
                  </a:lnTo>
                  <a:close/>
                </a:path>
              </a:pathLst>
            </a:custGeom>
            <a:solidFill>
              <a:srgbClr val="DBE3F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5" name="Freeform 204">
              <a:extLst>
                <a:ext uri="{FF2B5EF4-FFF2-40B4-BE49-F238E27FC236}">
                  <a16:creationId xmlns:a16="http://schemas.microsoft.com/office/drawing/2014/main" id="{43C4FBDC-5BCB-FD45-AAE5-C330F4E4456F}"/>
                </a:ext>
              </a:extLst>
            </p:cNvPr>
            <p:cNvSpPr>
              <a:spLocks/>
            </p:cNvSpPr>
            <p:nvPr/>
          </p:nvSpPr>
          <p:spPr bwMode="auto">
            <a:xfrm>
              <a:off x="12732774" y="9818635"/>
              <a:ext cx="703263" cy="506413"/>
            </a:xfrm>
            <a:custGeom>
              <a:avLst/>
              <a:gdLst>
                <a:gd name="T0" fmla="*/ 0 w 255"/>
                <a:gd name="T1" fmla="*/ 24 h 183"/>
                <a:gd name="T2" fmla="*/ 187 w 255"/>
                <a:gd name="T3" fmla="*/ 183 h 183"/>
                <a:gd name="T4" fmla="*/ 224 w 255"/>
                <a:gd name="T5" fmla="*/ 168 h 183"/>
                <a:gd name="T6" fmla="*/ 238 w 255"/>
                <a:gd name="T7" fmla="*/ 125 h 183"/>
                <a:gd name="T8" fmla="*/ 111 w 255"/>
                <a:gd name="T9" fmla="*/ 18 h 183"/>
                <a:gd name="T10" fmla="*/ 37 w 255"/>
                <a:gd name="T11" fmla="*/ 9 h 183"/>
                <a:gd name="T12" fmla="*/ 0 w 255"/>
                <a:gd name="T13" fmla="*/ 24 h 183"/>
              </a:gdLst>
              <a:ahLst/>
              <a:cxnLst>
                <a:cxn ang="0">
                  <a:pos x="T0" y="T1"/>
                </a:cxn>
                <a:cxn ang="0">
                  <a:pos x="T2" y="T3"/>
                </a:cxn>
                <a:cxn ang="0">
                  <a:pos x="T4" y="T5"/>
                </a:cxn>
                <a:cxn ang="0">
                  <a:pos x="T6" y="T7"/>
                </a:cxn>
                <a:cxn ang="0">
                  <a:pos x="T8" y="T9"/>
                </a:cxn>
                <a:cxn ang="0">
                  <a:pos x="T10" y="T11"/>
                </a:cxn>
                <a:cxn ang="0">
                  <a:pos x="T12" y="T13"/>
                </a:cxn>
              </a:cxnLst>
              <a:rect l="0" t="0" r="r" b="b"/>
              <a:pathLst>
                <a:path w="255" h="183">
                  <a:moveTo>
                    <a:pt x="0" y="24"/>
                  </a:moveTo>
                  <a:cubicBezTo>
                    <a:pt x="187" y="183"/>
                    <a:pt x="187" y="183"/>
                    <a:pt x="187" y="183"/>
                  </a:cubicBezTo>
                  <a:cubicBezTo>
                    <a:pt x="224" y="168"/>
                    <a:pt x="224" y="168"/>
                    <a:pt x="224" y="168"/>
                  </a:cubicBezTo>
                  <a:cubicBezTo>
                    <a:pt x="249" y="159"/>
                    <a:pt x="255" y="139"/>
                    <a:pt x="238" y="125"/>
                  </a:cubicBezTo>
                  <a:cubicBezTo>
                    <a:pt x="111" y="18"/>
                    <a:pt x="111" y="18"/>
                    <a:pt x="111" y="18"/>
                  </a:cubicBezTo>
                  <a:cubicBezTo>
                    <a:pt x="95" y="3"/>
                    <a:pt x="61" y="0"/>
                    <a:pt x="37" y="9"/>
                  </a:cubicBezTo>
                  <a:lnTo>
                    <a:pt x="0" y="24"/>
                  </a:lnTo>
                  <a:close/>
                </a:path>
              </a:pathLst>
            </a:custGeom>
            <a:solidFill>
              <a:srgbClr val="DBE3F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6" name="Freeform 206">
              <a:extLst>
                <a:ext uri="{FF2B5EF4-FFF2-40B4-BE49-F238E27FC236}">
                  <a16:creationId xmlns:a16="http://schemas.microsoft.com/office/drawing/2014/main" id="{92BEA886-76EC-714D-84F8-31E2F354D200}"/>
                </a:ext>
              </a:extLst>
            </p:cNvPr>
            <p:cNvSpPr>
              <a:spLocks/>
            </p:cNvSpPr>
            <p:nvPr/>
          </p:nvSpPr>
          <p:spPr bwMode="auto">
            <a:xfrm>
              <a:off x="11797737" y="10683823"/>
              <a:ext cx="984250" cy="452438"/>
            </a:xfrm>
            <a:custGeom>
              <a:avLst/>
              <a:gdLst>
                <a:gd name="T0" fmla="*/ 118 w 620"/>
                <a:gd name="T1" fmla="*/ 0 h 285"/>
                <a:gd name="T2" fmla="*/ 620 w 620"/>
                <a:gd name="T3" fmla="*/ 167 h 285"/>
                <a:gd name="T4" fmla="*/ 502 w 620"/>
                <a:gd name="T5" fmla="*/ 285 h 285"/>
                <a:gd name="T6" fmla="*/ 0 w 620"/>
                <a:gd name="T7" fmla="*/ 118 h 285"/>
                <a:gd name="T8" fmla="*/ 118 w 620"/>
                <a:gd name="T9" fmla="*/ 0 h 285"/>
              </a:gdLst>
              <a:ahLst/>
              <a:cxnLst>
                <a:cxn ang="0">
                  <a:pos x="T0" y="T1"/>
                </a:cxn>
                <a:cxn ang="0">
                  <a:pos x="T2" y="T3"/>
                </a:cxn>
                <a:cxn ang="0">
                  <a:pos x="T4" y="T5"/>
                </a:cxn>
                <a:cxn ang="0">
                  <a:pos x="T6" y="T7"/>
                </a:cxn>
                <a:cxn ang="0">
                  <a:pos x="T8" y="T9"/>
                </a:cxn>
              </a:cxnLst>
              <a:rect l="0" t="0" r="r" b="b"/>
              <a:pathLst>
                <a:path w="620" h="285">
                  <a:moveTo>
                    <a:pt x="118" y="0"/>
                  </a:moveTo>
                  <a:lnTo>
                    <a:pt x="620" y="167"/>
                  </a:lnTo>
                  <a:lnTo>
                    <a:pt x="502" y="285"/>
                  </a:lnTo>
                  <a:lnTo>
                    <a:pt x="0" y="118"/>
                  </a:lnTo>
                  <a:lnTo>
                    <a:pt x="118" y="0"/>
                  </a:lnTo>
                  <a:close/>
                </a:path>
              </a:pathLst>
            </a:custGeom>
            <a:solidFill>
              <a:srgbClr val="00A2F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7" name="Freeform 207">
              <a:extLst>
                <a:ext uri="{FF2B5EF4-FFF2-40B4-BE49-F238E27FC236}">
                  <a16:creationId xmlns:a16="http://schemas.microsoft.com/office/drawing/2014/main" id="{6F846E0E-227C-D34F-B09D-9B309F91D4F7}"/>
                </a:ext>
              </a:extLst>
            </p:cNvPr>
            <p:cNvSpPr>
              <a:spLocks/>
            </p:cNvSpPr>
            <p:nvPr/>
          </p:nvSpPr>
          <p:spPr bwMode="auto">
            <a:xfrm>
              <a:off x="11985062" y="10494910"/>
              <a:ext cx="984250" cy="454025"/>
            </a:xfrm>
            <a:custGeom>
              <a:avLst/>
              <a:gdLst>
                <a:gd name="T0" fmla="*/ 118 w 620"/>
                <a:gd name="T1" fmla="*/ 0 h 286"/>
                <a:gd name="T2" fmla="*/ 620 w 620"/>
                <a:gd name="T3" fmla="*/ 168 h 286"/>
                <a:gd name="T4" fmla="*/ 502 w 620"/>
                <a:gd name="T5" fmla="*/ 286 h 286"/>
                <a:gd name="T6" fmla="*/ 0 w 620"/>
                <a:gd name="T7" fmla="*/ 119 h 286"/>
                <a:gd name="T8" fmla="*/ 118 w 620"/>
                <a:gd name="T9" fmla="*/ 0 h 286"/>
              </a:gdLst>
              <a:ahLst/>
              <a:cxnLst>
                <a:cxn ang="0">
                  <a:pos x="T0" y="T1"/>
                </a:cxn>
                <a:cxn ang="0">
                  <a:pos x="T2" y="T3"/>
                </a:cxn>
                <a:cxn ang="0">
                  <a:pos x="T4" y="T5"/>
                </a:cxn>
                <a:cxn ang="0">
                  <a:pos x="T6" y="T7"/>
                </a:cxn>
                <a:cxn ang="0">
                  <a:pos x="T8" y="T9"/>
                </a:cxn>
              </a:cxnLst>
              <a:rect l="0" t="0" r="r" b="b"/>
              <a:pathLst>
                <a:path w="620" h="286">
                  <a:moveTo>
                    <a:pt x="118" y="0"/>
                  </a:moveTo>
                  <a:lnTo>
                    <a:pt x="620" y="168"/>
                  </a:lnTo>
                  <a:lnTo>
                    <a:pt x="502" y="286"/>
                  </a:lnTo>
                  <a:lnTo>
                    <a:pt x="0" y="119"/>
                  </a:lnTo>
                  <a:lnTo>
                    <a:pt x="118" y="0"/>
                  </a:lnTo>
                  <a:close/>
                </a:path>
              </a:pathLst>
            </a:custGeom>
            <a:solidFill>
              <a:srgbClr val="1EB6F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8" name="Freeform 208">
              <a:extLst>
                <a:ext uri="{FF2B5EF4-FFF2-40B4-BE49-F238E27FC236}">
                  <a16:creationId xmlns:a16="http://schemas.microsoft.com/office/drawing/2014/main" id="{11B9DBF1-B824-3248-92FE-89596CFB6343}"/>
                </a:ext>
              </a:extLst>
            </p:cNvPr>
            <p:cNvSpPr>
              <a:spLocks/>
            </p:cNvSpPr>
            <p:nvPr/>
          </p:nvSpPr>
          <p:spPr bwMode="auto">
            <a:xfrm>
              <a:off x="12172387" y="10307585"/>
              <a:ext cx="985838" cy="454025"/>
            </a:xfrm>
            <a:custGeom>
              <a:avLst/>
              <a:gdLst>
                <a:gd name="T0" fmla="*/ 118 w 621"/>
                <a:gd name="T1" fmla="*/ 0 h 286"/>
                <a:gd name="T2" fmla="*/ 621 w 621"/>
                <a:gd name="T3" fmla="*/ 169 h 286"/>
                <a:gd name="T4" fmla="*/ 502 w 621"/>
                <a:gd name="T5" fmla="*/ 286 h 286"/>
                <a:gd name="T6" fmla="*/ 0 w 621"/>
                <a:gd name="T7" fmla="*/ 118 h 286"/>
                <a:gd name="T8" fmla="*/ 118 w 621"/>
                <a:gd name="T9" fmla="*/ 0 h 286"/>
              </a:gdLst>
              <a:ahLst/>
              <a:cxnLst>
                <a:cxn ang="0">
                  <a:pos x="T0" y="T1"/>
                </a:cxn>
                <a:cxn ang="0">
                  <a:pos x="T2" y="T3"/>
                </a:cxn>
                <a:cxn ang="0">
                  <a:pos x="T4" y="T5"/>
                </a:cxn>
                <a:cxn ang="0">
                  <a:pos x="T6" y="T7"/>
                </a:cxn>
                <a:cxn ang="0">
                  <a:pos x="T8" y="T9"/>
                </a:cxn>
              </a:cxnLst>
              <a:rect l="0" t="0" r="r" b="b"/>
              <a:pathLst>
                <a:path w="621" h="286">
                  <a:moveTo>
                    <a:pt x="118" y="0"/>
                  </a:moveTo>
                  <a:lnTo>
                    <a:pt x="621" y="169"/>
                  </a:lnTo>
                  <a:lnTo>
                    <a:pt x="502" y="286"/>
                  </a:lnTo>
                  <a:lnTo>
                    <a:pt x="0" y="118"/>
                  </a:lnTo>
                  <a:lnTo>
                    <a:pt x="118" y="0"/>
                  </a:lnTo>
                  <a:close/>
                </a:path>
              </a:pathLst>
            </a:custGeom>
            <a:solidFill>
              <a:srgbClr val="43C1F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9" name="Freeform 209">
              <a:extLst>
                <a:ext uri="{FF2B5EF4-FFF2-40B4-BE49-F238E27FC236}">
                  <a16:creationId xmlns:a16="http://schemas.microsoft.com/office/drawing/2014/main" id="{EBA8B231-7FB7-0B4C-B85B-1C895BC9A371}"/>
                </a:ext>
              </a:extLst>
            </p:cNvPr>
            <p:cNvSpPr>
              <a:spLocks/>
            </p:cNvSpPr>
            <p:nvPr/>
          </p:nvSpPr>
          <p:spPr bwMode="auto">
            <a:xfrm>
              <a:off x="12359712" y="10120260"/>
              <a:ext cx="985838" cy="455613"/>
            </a:xfrm>
            <a:custGeom>
              <a:avLst/>
              <a:gdLst>
                <a:gd name="T0" fmla="*/ 119 w 621"/>
                <a:gd name="T1" fmla="*/ 0 h 287"/>
                <a:gd name="T2" fmla="*/ 621 w 621"/>
                <a:gd name="T3" fmla="*/ 169 h 287"/>
                <a:gd name="T4" fmla="*/ 503 w 621"/>
                <a:gd name="T5" fmla="*/ 287 h 287"/>
                <a:gd name="T6" fmla="*/ 0 w 621"/>
                <a:gd name="T7" fmla="*/ 118 h 287"/>
                <a:gd name="T8" fmla="*/ 119 w 621"/>
                <a:gd name="T9" fmla="*/ 0 h 287"/>
              </a:gdLst>
              <a:ahLst/>
              <a:cxnLst>
                <a:cxn ang="0">
                  <a:pos x="T0" y="T1"/>
                </a:cxn>
                <a:cxn ang="0">
                  <a:pos x="T2" y="T3"/>
                </a:cxn>
                <a:cxn ang="0">
                  <a:pos x="T4" y="T5"/>
                </a:cxn>
                <a:cxn ang="0">
                  <a:pos x="T6" y="T7"/>
                </a:cxn>
                <a:cxn ang="0">
                  <a:pos x="T8" y="T9"/>
                </a:cxn>
              </a:cxnLst>
              <a:rect l="0" t="0" r="r" b="b"/>
              <a:pathLst>
                <a:path w="621" h="287">
                  <a:moveTo>
                    <a:pt x="119" y="0"/>
                  </a:moveTo>
                  <a:lnTo>
                    <a:pt x="621" y="169"/>
                  </a:lnTo>
                  <a:lnTo>
                    <a:pt x="503" y="287"/>
                  </a:lnTo>
                  <a:lnTo>
                    <a:pt x="0" y="118"/>
                  </a:lnTo>
                  <a:lnTo>
                    <a:pt x="119" y="0"/>
                  </a:lnTo>
                  <a:close/>
                </a:path>
              </a:pathLst>
            </a:custGeom>
            <a:solidFill>
              <a:srgbClr val="64D0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0" name="Freeform 210">
              <a:extLst>
                <a:ext uri="{FF2B5EF4-FFF2-40B4-BE49-F238E27FC236}">
                  <a16:creationId xmlns:a16="http://schemas.microsoft.com/office/drawing/2014/main" id="{3F53BF3A-1644-B641-BF03-864FD09E8C02}"/>
                </a:ext>
              </a:extLst>
            </p:cNvPr>
            <p:cNvSpPr>
              <a:spLocks/>
            </p:cNvSpPr>
            <p:nvPr/>
          </p:nvSpPr>
          <p:spPr bwMode="auto">
            <a:xfrm>
              <a:off x="12548624" y="9934523"/>
              <a:ext cx="984250" cy="454025"/>
            </a:xfrm>
            <a:custGeom>
              <a:avLst/>
              <a:gdLst>
                <a:gd name="T0" fmla="*/ 118 w 620"/>
                <a:gd name="T1" fmla="*/ 0 h 286"/>
                <a:gd name="T2" fmla="*/ 620 w 620"/>
                <a:gd name="T3" fmla="*/ 167 h 286"/>
                <a:gd name="T4" fmla="*/ 502 w 620"/>
                <a:gd name="T5" fmla="*/ 286 h 286"/>
                <a:gd name="T6" fmla="*/ 0 w 620"/>
                <a:gd name="T7" fmla="*/ 117 h 286"/>
                <a:gd name="T8" fmla="*/ 118 w 620"/>
                <a:gd name="T9" fmla="*/ 0 h 286"/>
              </a:gdLst>
              <a:ahLst/>
              <a:cxnLst>
                <a:cxn ang="0">
                  <a:pos x="T0" y="T1"/>
                </a:cxn>
                <a:cxn ang="0">
                  <a:pos x="T2" y="T3"/>
                </a:cxn>
                <a:cxn ang="0">
                  <a:pos x="T4" y="T5"/>
                </a:cxn>
                <a:cxn ang="0">
                  <a:pos x="T6" y="T7"/>
                </a:cxn>
                <a:cxn ang="0">
                  <a:pos x="T8" y="T9"/>
                </a:cxn>
              </a:cxnLst>
              <a:rect l="0" t="0" r="r" b="b"/>
              <a:pathLst>
                <a:path w="620" h="286">
                  <a:moveTo>
                    <a:pt x="118" y="0"/>
                  </a:moveTo>
                  <a:lnTo>
                    <a:pt x="620" y="167"/>
                  </a:lnTo>
                  <a:lnTo>
                    <a:pt x="502" y="286"/>
                  </a:lnTo>
                  <a:lnTo>
                    <a:pt x="0" y="117"/>
                  </a:lnTo>
                  <a:lnTo>
                    <a:pt x="118" y="0"/>
                  </a:lnTo>
                  <a:close/>
                </a:path>
              </a:pathLst>
            </a:custGeom>
            <a:solidFill>
              <a:srgbClr val="8FD9F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1" name="Freeform 211">
              <a:extLst>
                <a:ext uri="{FF2B5EF4-FFF2-40B4-BE49-F238E27FC236}">
                  <a16:creationId xmlns:a16="http://schemas.microsoft.com/office/drawing/2014/main" id="{B5B74654-4A31-ED4E-8C5E-60BC2E4BEF31}"/>
                </a:ext>
              </a:extLst>
            </p:cNvPr>
            <p:cNvSpPr>
              <a:spLocks/>
            </p:cNvSpPr>
            <p:nvPr/>
          </p:nvSpPr>
          <p:spPr bwMode="auto">
            <a:xfrm>
              <a:off x="11712012" y="10871148"/>
              <a:ext cx="882650" cy="365125"/>
            </a:xfrm>
            <a:custGeom>
              <a:avLst/>
              <a:gdLst>
                <a:gd name="T0" fmla="*/ 31 w 320"/>
                <a:gd name="T1" fmla="*/ 0 h 132"/>
                <a:gd name="T2" fmla="*/ 320 w 320"/>
                <a:gd name="T3" fmla="*/ 96 h 132"/>
                <a:gd name="T4" fmla="*/ 302 w 320"/>
                <a:gd name="T5" fmla="*/ 114 h 132"/>
                <a:gd name="T6" fmla="*/ 234 w 320"/>
                <a:gd name="T7" fmla="*/ 124 h 132"/>
                <a:gd name="T8" fmla="*/ 32 w 320"/>
                <a:gd name="T9" fmla="*/ 57 h 132"/>
                <a:gd name="T10" fmla="*/ 14 w 320"/>
                <a:gd name="T11" fmla="*/ 17 h 132"/>
                <a:gd name="T12" fmla="*/ 31 w 320"/>
                <a:gd name="T13" fmla="*/ 0 h 132"/>
              </a:gdLst>
              <a:ahLst/>
              <a:cxnLst>
                <a:cxn ang="0">
                  <a:pos x="T0" y="T1"/>
                </a:cxn>
                <a:cxn ang="0">
                  <a:pos x="T2" y="T3"/>
                </a:cxn>
                <a:cxn ang="0">
                  <a:pos x="T4" y="T5"/>
                </a:cxn>
                <a:cxn ang="0">
                  <a:pos x="T6" y="T7"/>
                </a:cxn>
                <a:cxn ang="0">
                  <a:pos x="T8" y="T9"/>
                </a:cxn>
                <a:cxn ang="0">
                  <a:pos x="T10" y="T11"/>
                </a:cxn>
                <a:cxn ang="0">
                  <a:pos x="T12" y="T13"/>
                </a:cxn>
              </a:cxnLst>
              <a:rect l="0" t="0" r="r" b="b"/>
              <a:pathLst>
                <a:path w="320" h="132">
                  <a:moveTo>
                    <a:pt x="31" y="0"/>
                  </a:moveTo>
                  <a:cubicBezTo>
                    <a:pt x="320" y="96"/>
                    <a:pt x="320" y="96"/>
                    <a:pt x="320" y="96"/>
                  </a:cubicBezTo>
                  <a:cubicBezTo>
                    <a:pt x="302" y="114"/>
                    <a:pt x="302" y="114"/>
                    <a:pt x="302" y="114"/>
                  </a:cubicBezTo>
                  <a:cubicBezTo>
                    <a:pt x="289" y="127"/>
                    <a:pt x="258" y="132"/>
                    <a:pt x="234" y="124"/>
                  </a:cubicBezTo>
                  <a:cubicBezTo>
                    <a:pt x="32" y="57"/>
                    <a:pt x="32" y="57"/>
                    <a:pt x="32" y="57"/>
                  </a:cubicBezTo>
                  <a:cubicBezTo>
                    <a:pt x="8" y="49"/>
                    <a:pt x="0" y="31"/>
                    <a:pt x="14" y="17"/>
                  </a:cubicBezTo>
                  <a:lnTo>
                    <a:pt x="31" y="0"/>
                  </a:lnTo>
                  <a:close/>
                </a:path>
              </a:pathLst>
            </a:custGeom>
            <a:solidFill>
              <a:srgbClr val="DBE3F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2" name="Freeform 212">
              <a:extLst>
                <a:ext uri="{FF2B5EF4-FFF2-40B4-BE49-F238E27FC236}">
                  <a16:creationId xmlns:a16="http://schemas.microsoft.com/office/drawing/2014/main" id="{86DC47B7-C7C6-F44D-8571-43E16AB92A8E}"/>
                </a:ext>
              </a:extLst>
            </p:cNvPr>
            <p:cNvSpPr>
              <a:spLocks/>
            </p:cNvSpPr>
            <p:nvPr/>
          </p:nvSpPr>
          <p:spPr bwMode="auto">
            <a:xfrm>
              <a:off x="12735949" y="9817048"/>
              <a:ext cx="898525" cy="382588"/>
            </a:xfrm>
            <a:custGeom>
              <a:avLst/>
              <a:gdLst>
                <a:gd name="T0" fmla="*/ 0 w 326"/>
                <a:gd name="T1" fmla="*/ 43 h 139"/>
                <a:gd name="T2" fmla="*/ 289 w 326"/>
                <a:gd name="T3" fmla="*/ 139 h 139"/>
                <a:gd name="T4" fmla="*/ 311 w 326"/>
                <a:gd name="T5" fmla="*/ 117 h 139"/>
                <a:gd name="T6" fmla="*/ 291 w 326"/>
                <a:gd name="T7" fmla="*/ 74 h 139"/>
                <a:gd name="T8" fmla="*/ 96 w 326"/>
                <a:gd name="T9" fmla="*/ 9 h 139"/>
                <a:gd name="T10" fmla="*/ 23 w 326"/>
                <a:gd name="T11" fmla="*/ 20 h 139"/>
                <a:gd name="T12" fmla="*/ 0 w 326"/>
                <a:gd name="T13" fmla="*/ 43 h 139"/>
              </a:gdLst>
              <a:ahLst/>
              <a:cxnLst>
                <a:cxn ang="0">
                  <a:pos x="T0" y="T1"/>
                </a:cxn>
                <a:cxn ang="0">
                  <a:pos x="T2" y="T3"/>
                </a:cxn>
                <a:cxn ang="0">
                  <a:pos x="T4" y="T5"/>
                </a:cxn>
                <a:cxn ang="0">
                  <a:pos x="T6" y="T7"/>
                </a:cxn>
                <a:cxn ang="0">
                  <a:pos x="T8" y="T9"/>
                </a:cxn>
                <a:cxn ang="0">
                  <a:pos x="T10" y="T11"/>
                </a:cxn>
                <a:cxn ang="0">
                  <a:pos x="T12" y="T13"/>
                </a:cxn>
              </a:cxnLst>
              <a:rect l="0" t="0" r="r" b="b"/>
              <a:pathLst>
                <a:path w="326" h="139">
                  <a:moveTo>
                    <a:pt x="0" y="43"/>
                  </a:moveTo>
                  <a:cubicBezTo>
                    <a:pt x="289" y="139"/>
                    <a:pt x="289" y="139"/>
                    <a:pt x="289" y="139"/>
                  </a:cubicBezTo>
                  <a:cubicBezTo>
                    <a:pt x="311" y="117"/>
                    <a:pt x="311" y="117"/>
                    <a:pt x="311" y="117"/>
                  </a:cubicBezTo>
                  <a:cubicBezTo>
                    <a:pt x="326" y="102"/>
                    <a:pt x="317" y="83"/>
                    <a:pt x="291" y="74"/>
                  </a:cubicBezTo>
                  <a:cubicBezTo>
                    <a:pt x="96" y="9"/>
                    <a:pt x="96" y="9"/>
                    <a:pt x="96" y="9"/>
                  </a:cubicBezTo>
                  <a:cubicBezTo>
                    <a:pt x="70" y="0"/>
                    <a:pt x="37" y="5"/>
                    <a:pt x="23" y="20"/>
                  </a:cubicBezTo>
                  <a:lnTo>
                    <a:pt x="0" y="43"/>
                  </a:lnTo>
                  <a:close/>
                </a:path>
              </a:pathLst>
            </a:custGeom>
            <a:solidFill>
              <a:srgbClr val="DBE3F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3" name="Freeform 213">
              <a:extLst>
                <a:ext uri="{FF2B5EF4-FFF2-40B4-BE49-F238E27FC236}">
                  <a16:creationId xmlns:a16="http://schemas.microsoft.com/office/drawing/2014/main" id="{41BAECF6-4FEF-2C40-BBC9-7E00D9C455D3}"/>
                </a:ext>
              </a:extLst>
            </p:cNvPr>
            <p:cNvSpPr>
              <a:spLocks/>
            </p:cNvSpPr>
            <p:nvPr/>
          </p:nvSpPr>
          <p:spPr bwMode="auto">
            <a:xfrm>
              <a:off x="12834374" y="9863085"/>
              <a:ext cx="93663" cy="52388"/>
            </a:xfrm>
            <a:custGeom>
              <a:avLst/>
              <a:gdLst>
                <a:gd name="T0" fmla="*/ 28 w 34"/>
                <a:gd name="T1" fmla="*/ 3 h 19"/>
                <a:gd name="T2" fmla="*/ 28 w 34"/>
                <a:gd name="T3" fmla="*/ 16 h 19"/>
                <a:gd name="T4" fmla="*/ 6 w 34"/>
                <a:gd name="T5" fmla="*/ 16 h 19"/>
                <a:gd name="T6" fmla="*/ 6 w 34"/>
                <a:gd name="T7" fmla="*/ 3 h 19"/>
                <a:gd name="T8" fmla="*/ 28 w 34"/>
                <a:gd name="T9" fmla="*/ 3 h 19"/>
              </a:gdLst>
              <a:ahLst/>
              <a:cxnLst>
                <a:cxn ang="0">
                  <a:pos x="T0" y="T1"/>
                </a:cxn>
                <a:cxn ang="0">
                  <a:pos x="T2" y="T3"/>
                </a:cxn>
                <a:cxn ang="0">
                  <a:pos x="T4" y="T5"/>
                </a:cxn>
                <a:cxn ang="0">
                  <a:pos x="T6" y="T7"/>
                </a:cxn>
                <a:cxn ang="0">
                  <a:pos x="T8" y="T9"/>
                </a:cxn>
              </a:cxnLst>
              <a:rect l="0" t="0" r="r" b="b"/>
              <a:pathLst>
                <a:path w="34" h="19">
                  <a:moveTo>
                    <a:pt x="28" y="3"/>
                  </a:moveTo>
                  <a:cubicBezTo>
                    <a:pt x="34" y="7"/>
                    <a:pt x="34" y="12"/>
                    <a:pt x="28" y="16"/>
                  </a:cubicBezTo>
                  <a:cubicBezTo>
                    <a:pt x="22" y="19"/>
                    <a:pt x="12" y="19"/>
                    <a:pt x="6" y="16"/>
                  </a:cubicBezTo>
                  <a:cubicBezTo>
                    <a:pt x="0" y="12"/>
                    <a:pt x="0" y="7"/>
                    <a:pt x="6" y="3"/>
                  </a:cubicBezTo>
                  <a:cubicBezTo>
                    <a:pt x="12" y="0"/>
                    <a:pt x="22" y="0"/>
                    <a:pt x="28" y="3"/>
                  </a:cubicBezTo>
                  <a:close/>
                </a:path>
              </a:pathLst>
            </a:custGeom>
            <a:solidFill>
              <a:srgbClr val="AAB9D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14" name="Group 513">
            <a:extLst>
              <a:ext uri="{FF2B5EF4-FFF2-40B4-BE49-F238E27FC236}">
                <a16:creationId xmlns:a16="http://schemas.microsoft.com/office/drawing/2014/main" id="{68B0C500-A3F4-1543-A267-0D1963F15348}"/>
              </a:ext>
            </a:extLst>
          </p:cNvPr>
          <p:cNvGrpSpPr/>
          <p:nvPr/>
        </p:nvGrpSpPr>
        <p:grpSpPr>
          <a:xfrm>
            <a:off x="20805746" y="5727415"/>
            <a:ext cx="3136366" cy="1515474"/>
            <a:chOff x="19846362" y="6554735"/>
            <a:chExt cx="4095750" cy="2259013"/>
          </a:xfrm>
        </p:grpSpPr>
        <p:sp>
          <p:nvSpPr>
            <p:cNvPr id="515" name="Freeform 214">
              <a:extLst>
                <a:ext uri="{FF2B5EF4-FFF2-40B4-BE49-F238E27FC236}">
                  <a16:creationId xmlns:a16="http://schemas.microsoft.com/office/drawing/2014/main" id="{7EE338F6-8570-3745-A964-FC4BD4AA3E2C}"/>
                </a:ext>
              </a:extLst>
            </p:cNvPr>
            <p:cNvSpPr>
              <a:spLocks/>
            </p:cNvSpPr>
            <p:nvPr/>
          </p:nvSpPr>
          <p:spPr bwMode="auto">
            <a:xfrm>
              <a:off x="19846362" y="6615060"/>
              <a:ext cx="4095750" cy="2198688"/>
            </a:xfrm>
            <a:custGeom>
              <a:avLst/>
              <a:gdLst>
                <a:gd name="T0" fmla="*/ 2580 w 2580"/>
                <a:gd name="T1" fmla="*/ 874 h 1385"/>
                <a:gd name="T2" fmla="*/ 1695 w 2580"/>
                <a:gd name="T3" fmla="*/ 1385 h 1385"/>
                <a:gd name="T4" fmla="*/ 1693 w 2580"/>
                <a:gd name="T5" fmla="*/ 1385 h 1385"/>
                <a:gd name="T6" fmla="*/ 1330 w 2580"/>
                <a:gd name="T7" fmla="*/ 1385 h 1385"/>
                <a:gd name="T8" fmla="*/ 0 w 2580"/>
                <a:gd name="T9" fmla="*/ 618 h 1385"/>
                <a:gd name="T10" fmla="*/ 1069 w 2580"/>
                <a:gd name="T11" fmla="*/ 0 h 1385"/>
                <a:gd name="T12" fmla="*/ 2580 w 2580"/>
                <a:gd name="T13" fmla="*/ 874 h 1385"/>
              </a:gdLst>
              <a:ahLst/>
              <a:cxnLst>
                <a:cxn ang="0">
                  <a:pos x="T0" y="T1"/>
                </a:cxn>
                <a:cxn ang="0">
                  <a:pos x="T2" y="T3"/>
                </a:cxn>
                <a:cxn ang="0">
                  <a:pos x="T4" y="T5"/>
                </a:cxn>
                <a:cxn ang="0">
                  <a:pos x="T6" y="T7"/>
                </a:cxn>
                <a:cxn ang="0">
                  <a:pos x="T8" y="T9"/>
                </a:cxn>
                <a:cxn ang="0">
                  <a:pos x="T10" y="T11"/>
                </a:cxn>
                <a:cxn ang="0">
                  <a:pos x="T12" y="T13"/>
                </a:cxn>
              </a:cxnLst>
              <a:rect l="0" t="0" r="r" b="b"/>
              <a:pathLst>
                <a:path w="2580" h="1385">
                  <a:moveTo>
                    <a:pt x="2580" y="874"/>
                  </a:moveTo>
                  <a:lnTo>
                    <a:pt x="1695" y="1385"/>
                  </a:lnTo>
                  <a:lnTo>
                    <a:pt x="1693" y="1385"/>
                  </a:lnTo>
                  <a:lnTo>
                    <a:pt x="1330" y="1385"/>
                  </a:lnTo>
                  <a:lnTo>
                    <a:pt x="0" y="618"/>
                  </a:lnTo>
                  <a:lnTo>
                    <a:pt x="1069" y="0"/>
                  </a:lnTo>
                  <a:lnTo>
                    <a:pt x="2580" y="874"/>
                  </a:lnTo>
                  <a:close/>
                </a:path>
              </a:pathLst>
            </a:custGeom>
            <a:solidFill>
              <a:srgbClr val="51698E"/>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6" name="Freeform 215">
              <a:extLst>
                <a:ext uri="{FF2B5EF4-FFF2-40B4-BE49-F238E27FC236}">
                  <a16:creationId xmlns:a16="http://schemas.microsoft.com/office/drawing/2014/main" id="{D0DDE1E9-7950-2040-974A-C742E91136CA}"/>
                </a:ext>
              </a:extLst>
            </p:cNvPr>
            <p:cNvSpPr>
              <a:spLocks/>
            </p:cNvSpPr>
            <p:nvPr/>
          </p:nvSpPr>
          <p:spPr bwMode="auto">
            <a:xfrm>
              <a:off x="19846362" y="6554735"/>
              <a:ext cx="4095750" cy="2198688"/>
            </a:xfrm>
            <a:custGeom>
              <a:avLst/>
              <a:gdLst>
                <a:gd name="T0" fmla="*/ 2580 w 2580"/>
                <a:gd name="T1" fmla="*/ 873 h 1385"/>
                <a:gd name="T2" fmla="*/ 1695 w 2580"/>
                <a:gd name="T3" fmla="*/ 1385 h 1385"/>
                <a:gd name="T4" fmla="*/ 1693 w 2580"/>
                <a:gd name="T5" fmla="*/ 1385 h 1385"/>
                <a:gd name="T6" fmla="*/ 1330 w 2580"/>
                <a:gd name="T7" fmla="*/ 1385 h 1385"/>
                <a:gd name="T8" fmla="*/ 0 w 2580"/>
                <a:gd name="T9" fmla="*/ 618 h 1385"/>
                <a:gd name="T10" fmla="*/ 1069 w 2580"/>
                <a:gd name="T11" fmla="*/ 0 h 1385"/>
                <a:gd name="T12" fmla="*/ 2580 w 2580"/>
                <a:gd name="T13" fmla="*/ 873 h 1385"/>
              </a:gdLst>
              <a:ahLst/>
              <a:cxnLst>
                <a:cxn ang="0">
                  <a:pos x="T0" y="T1"/>
                </a:cxn>
                <a:cxn ang="0">
                  <a:pos x="T2" y="T3"/>
                </a:cxn>
                <a:cxn ang="0">
                  <a:pos x="T4" y="T5"/>
                </a:cxn>
                <a:cxn ang="0">
                  <a:pos x="T6" y="T7"/>
                </a:cxn>
                <a:cxn ang="0">
                  <a:pos x="T8" y="T9"/>
                </a:cxn>
                <a:cxn ang="0">
                  <a:pos x="T10" y="T11"/>
                </a:cxn>
                <a:cxn ang="0">
                  <a:pos x="T12" y="T13"/>
                </a:cxn>
              </a:cxnLst>
              <a:rect l="0" t="0" r="r" b="b"/>
              <a:pathLst>
                <a:path w="2580" h="1385">
                  <a:moveTo>
                    <a:pt x="2580" y="873"/>
                  </a:moveTo>
                  <a:lnTo>
                    <a:pt x="1695" y="1385"/>
                  </a:lnTo>
                  <a:lnTo>
                    <a:pt x="1693" y="1385"/>
                  </a:lnTo>
                  <a:lnTo>
                    <a:pt x="1330" y="1385"/>
                  </a:lnTo>
                  <a:lnTo>
                    <a:pt x="0" y="618"/>
                  </a:lnTo>
                  <a:lnTo>
                    <a:pt x="1069" y="0"/>
                  </a:lnTo>
                  <a:lnTo>
                    <a:pt x="2580" y="873"/>
                  </a:lnTo>
                  <a:close/>
                </a:path>
              </a:pathLst>
            </a:custGeom>
            <a:solidFill>
              <a:srgbClr val="F6F8F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7" name="Freeform 216">
              <a:extLst>
                <a:ext uri="{FF2B5EF4-FFF2-40B4-BE49-F238E27FC236}">
                  <a16:creationId xmlns:a16="http://schemas.microsoft.com/office/drawing/2014/main" id="{8F0F9C37-6CFA-8C49-9F38-C89E694A485A}"/>
                </a:ext>
              </a:extLst>
            </p:cNvPr>
            <p:cNvSpPr>
              <a:spLocks noEditPoints="1"/>
            </p:cNvSpPr>
            <p:nvPr/>
          </p:nvSpPr>
          <p:spPr bwMode="auto">
            <a:xfrm>
              <a:off x="20735362" y="7267523"/>
              <a:ext cx="2119313" cy="1222375"/>
            </a:xfrm>
            <a:custGeom>
              <a:avLst/>
              <a:gdLst>
                <a:gd name="T0" fmla="*/ 1267 w 1335"/>
                <a:gd name="T1" fmla="*/ 503 h 770"/>
                <a:gd name="T2" fmla="*/ 1260 w 1335"/>
                <a:gd name="T3" fmla="*/ 497 h 770"/>
                <a:gd name="T4" fmla="*/ 1055 w 1335"/>
                <a:gd name="T5" fmla="*/ 379 h 770"/>
                <a:gd name="T6" fmla="*/ 968 w 1335"/>
                <a:gd name="T7" fmla="*/ 330 h 770"/>
                <a:gd name="T8" fmla="*/ 963 w 1335"/>
                <a:gd name="T9" fmla="*/ 325 h 770"/>
                <a:gd name="T10" fmla="*/ 815 w 1335"/>
                <a:gd name="T11" fmla="*/ 240 h 770"/>
                <a:gd name="T12" fmla="*/ 712 w 1335"/>
                <a:gd name="T13" fmla="*/ 182 h 770"/>
                <a:gd name="T14" fmla="*/ 705 w 1335"/>
                <a:gd name="T15" fmla="*/ 177 h 770"/>
                <a:gd name="T16" fmla="*/ 486 w 1335"/>
                <a:gd name="T17" fmla="*/ 50 h 770"/>
                <a:gd name="T18" fmla="*/ 480 w 1335"/>
                <a:gd name="T19" fmla="*/ 47 h 770"/>
                <a:gd name="T20" fmla="*/ 396 w 1335"/>
                <a:gd name="T21" fmla="*/ 0 h 770"/>
                <a:gd name="T22" fmla="*/ 334 w 1335"/>
                <a:gd name="T23" fmla="*/ 36 h 770"/>
                <a:gd name="T24" fmla="*/ 327 w 1335"/>
                <a:gd name="T25" fmla="*/ 40 h 770"/>
                <a:gd name="T26" fmla="*/ 33 w 1335"/>
                <a:gd name="T27" fmla="*/ 210 h 770"/>
                <a:gd name="T28" fmla="*/ 26 w 1335"/>
                <a:gd name="T29" fmla="*/ 214 h 770"/>
                <a:gd name="T30" fmla="*/ 0 w 1335"/>
                <a:gd name="T31" fmla="*/ 228 h 770"/>
                <a:gd name="T32" fmla="*/ 87 w 1335"/>
                <a:gd name="T33" fmla="*/ 278 h 770"/>
                <a:gd name="T34" fmla="*/ 92 w 1335"/>
                <a:gd name="T35" fmla="*/ 282 h 770"/>
                <a:gd name="T36" fmla="*/ 327 w 1335"/>
                <a:gd name="T37" fmla="*/ 417 h 770"/>
                <a:gd name="T38" fmla="*/ 332 w 1335"/>
                <a:gd name="T39" fmla="*/ 419 h 770"/>
                <a:gd name="T40" fmla="*/ 532 w 1335"/>
                <a:gd name="T41" fmla="*/ 536 h 770"/>
                <a:gd name="T42" fmla="*/ 537 w 1335"/>
                <a:gd name="T43" fmla="*/ 537 h 770"/>
                <a:gd name="T44" fmla="*/ 938 w 1335"/>
                <a:gd name="T45" fmla="*/ 770 h 770"/>
                <a:gd name="T46" fmla="*/ 1335 w 1335"/>
                <a:gd name="T47" fmla="*/ 541 h 770"/>
                <a:gd name="T48" fmla="*/ 1267 w 1335"/>
                <a:gd name="T49" fmla="*/ 503 h 770"/>
                <a:gd name="T50" fmla="*/ 549 w 1335"/>
                <a:gd name="T51" fmla="*/ 537 h 770"/>
                <a:gd name="T52" fmla="*/ 540 w 1335"/>
                <a:gd name="T53" fmla="*/ 532 h 770"/>
                <a:gd name="T54" fmla="*/ 344 w 1335"/>
                <a:gd name="T55" fmla="*/ 419 h 770"/>
                <a:gd name="T56" fmla="*/ 335 w 1335"/>
                <a:gd name="T57" fmla="*/ 414 h 770"/>
                <a:gd name="T58" fmla="*/ 104 w 1335"/>
                <a:gd name="T59" fmla="*/ 280 h 770"/>
                <a:gd name="T60" fmla="*/ 95 w 1335"/>
                <a:gd name="T61" fmla="*/ 275 h 770"/>
                <a:gd name="T62" fmla="*/ 14 w 1335"/>
                <a:gd name="T63" fmla="*/ 228 h 770"/>
                <a:gd name="T64" fmla="*/ 33 w 1335"/>
                <a:gd name="T65" fmla="*/ 217 h 770"/>
                <a:gd name="T66" fmla="*/ 33 w 1335"/>
                <a:gd name="T67" fmla="*/ 217 h 770"/>
                <a:gd name="T68" fmla="*/ 36 w 1335"/>
                <a:gd name="T69" fmla="*/ 216 h 770"/>
                <a:gd name="T70" fmla="*/ 340 w 1335"/>
                <a:gd name="T71" fmla="*/ 40 h 770"/>
                <a:gd name="T72" fmla="*/ 396 w 1335"/>
                <a:gd name="T73" fmla="*/ 7 h 770"/>
                <a:gd name="T74" fmla="*/ 803 w 1335"/>
                <a:gd name="T75" fmla="*/ 242 h 770"/>
                <a:gd name="T76" fmla="*/ 813 w 1335"/>
                <a:gd name="T77" fmla="*/ 247 h 770"/>
                <a:gd name="T78" fmla="*/ 1043 w 1335"/>
                <a:gd name="T79" fmla="*/ 381 h 770"/>
                <a:gd name="T80" fmla="*/ 1053 w 1335"/>
                <a:gd name="T81" fmla="*/ 386 h 770"/>
                <a:gd name="T82" fmla="*/ 1248 w 1335"/>
                <a:gd name="T83" fmla="*/ 499 h 770"/>
                <a:gd name="T84" fmla="*/ 1258 w 1335"/>
                <a:gd name="T85" fmla="*/ 504 h 770"/>
                <a:gd name="T86" fmla="*/ 1321 w 1335"/>
                <a:gd name="T87" fmla="*/ 541 h 770"/>
                <a:gd name="T88" fmla="*/ 938 w 1335"/>
                <a:gd name="T89" fmla="*/ 762 h 770"/>
                <a:gd name="T90" fmla="*/ 549 w 1335"/>
                <a:gd name="T91" fmla="*/ 537 h 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35" h="770">
                  <a:moveTo>
                    <a:pt x="1267" y="503"/>
                  </a:moveTo>
                  <a:lnTo>
                    <a:pt x="1260" y="497"/>
                  </a:lnTo>
                  <a:lnTo>
                    <a:pt x="1055" y="379"/>
                  </a:lnTo>
                  <a:lnTo>
                    <a:pt x="968" y="330"/>
                  </a:lnTo>
                  <a:lnTo>
                    <a:pt x="963" y="325"/>
                  </a:lnTo>
                  <a:lnTo>
                    <a:pt x="815" y="240"/>
                  </a:lnTo>
                  <a:lnTo>
                    <a:pt x="712" y="182"/>
                  </a:lnTo>
                  <a:lnTo>
                    <a:pt x="705" y="177"/>
                  </a:lnTo>
                  <a:lnTo>
                    <a:pt x="486" y="50"/>
                  </a:lnTo>
                  <a:lnTo>
                    <a:pt x="480" y="47"/>
                  </a:lnTo>
                  <a:lnTo>
                    <a:pt x="396" y="0"/>
                  </a:lnTo>
                  <a:lnTo>
                    <a:pt x="334" y="36"/>
                  </a:lnTo>
                  <a:lnTo>
                    <a:pt x="327" y="40"/>
                  </a:lnTo>
                  <a:lnTo>
                    <a:pt x="33" y="210"/>
                  </a:lnTo>
                  <a:lnTo>
                    <a:pt x="26" y="214"/>
                  </a:lnTo>
                  <a:lnTo>
                    <a:pt x="0" y="228"/>
                  </a:lnTo>
                  <a:lnTo>
                    <a:pt x="87" y="278"/>
                  </a:lnTo>
                  <a:lnTo>
                    <a:pt x="92" y="282"/>
                  </a:lnTo>
                  <a:lnTo>
                    <a:pt x="327" y="417"/>
                  </a:lnTo>
                  <a:lnTo>
                    <a:pt x="332" y="419"/>
                  </a:lnTo>
                  <a:lnTo>
                    <a:pt x="532" y="536"/>
                  </a:lnTo>
                  <a:lnTo>
                    <a:pt x="537" y="537"/>
                  </a:lnTo>
                  <a:lnTo>
                    <a:pt x="938" y="770"/>
                  </a:lnTo>
                  <a:lnTo>
                    <a:pt x="1335" y="541"/>
                  </a:lnTo>
                  <a:lnTo>
                    <a:pt x="1267" y="503"/>
                  </a:lnTo>
                  <a:close/>
                  <a:moveTo>
                    <a:pt x="549" y="537"/>
                  </a:moveTo>
                  <a:lnTo>
                    <a:pt x="540" y="532"/>
                  </a:lnTo>
                  <a:lnTo>
                    <a:pt x="344" y="419"/>
                  </a:lnTo>
                  <a:lnTo>
                    <a:pt x="335" y="414"/>
                  </a:lnTo>
                  <a:lnTo>
                    <a:pt x="104" y="280"/>
                  </a:lnTo>
                  <a:lnTo>
                    <a:pt x="95" y="275"/>
                  </a:lnTo>
                  <a:lnTo>
                    <a:pt x="14" y="228"/>
                  </a:lnTo>
                  <a:lnTo>
                    <a:pt x="33" y="217"/>
                  </a:lnTo>
                  <a:lnTo>
                    <a:pt x="33" y="217"/>
                  </a:lnTo>
                  <a:lnTo>
                    <a:pt x="36" y="216"/>
                  </a:lnTo>
                  <a:lnTo>
                    <a:pt x="340" y="40"/>
                  </a:lnTo>
                  <a:lnTo>
                    <a:pt x="396" y="7"/>
                  </a:lnTo>
                  <a:lnTo>
                    <a:pt x="803" y="242"/>
                  </a:lnTo>
                  <a:lnTo>
                    <a:pt x="813" y="247"/>
                  </a:lnTo>
                  <a:lnTo>
                    <a:pt x="1043" y="381"/>
                  </a:lnTo>
                  <a:lnTo>
                    <a:pt x="1053" y="386"/>
                  </a:lnTo>
                  <a:lnTo>
                    <a:pt x="1248" y="499"/>
                  </a:lnTo>
                  <a:lnTo>
                    <a:pt x="1258" y="504"/>
                  </a:lnTo>
                  <a:lnTo>
                    <a:pt x="1321" y="541"/>
                  </a:lnTo>
                  <a:lnTo>
                    <a:pt x="938" y="762"/>
                  </a:lnTo>
                  <a:lnTo>
                    <a:pt x="549" y="537"/>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8" name="Freeform 217">
              <a:extLst>
                <a:ext uri="{FF2B5EF4-FFF2-40B4-BE49-F238E27FC236}">
                  <a16:creationId xmlns:a16="http://schemas.microsoft.com/office/drawing/2014/main" id="{74A5DD32-4B93-5D44-A883-F8C590710153}"/>
                </a:ext>
              </a:extLst>
            </p:cNvPr>
            <p:cNvSpPr>
              <a:spLocks/>
            </p:cNvSpPr>
            <p:nvPr/>
          </p:nvSpPr>
          <p:spPr bwMode="auto">
            <a:xfrm>
              <a:off x="21491012" y="7253235"/>
              <a:ext cx="530225" cy="306388"/>
            </a:xfrm>
            <a:custGeom>
              <a:avLst/>
              <a:gdLst>
                <a:gd name="T0" fmla="*/ 334 w 334"/>
                <a:gd name="T1" fmla="*/ 134 h 193"/>
                <a:gd name="T2" fmla="*/ 233 w 334"/>
                <a:gd name="T3" fmla="*/ 193 h 193"/>
                <a:gd name="T4" fmla="*/ 226 w 334"/>
                <a:gd name="T5" fmla="*/ 188 h 193"/>
                <a:gd name="T6" fmla="*/ 320 w 334"/>
                <a:gd name="T7" fmla="*/ 134 h 193"/>
                <a:gd name="T8" fmla="*/ 101 w 334"/>
                <a:gd name="T9" fmla="*/ 7 h 193"/>
                <a:gd name="T10" fmla="*/ 7 w 334"/>
                <a:gd name="T11" fmla="*/ 63 h 193"/>
                <a:gd name="T12" fmla="*/ 0 w 334"/>
                <a:gd name="T13" fmla="*/ 58 h 193"/>
                <a:gd name="T14" fmla="*/ 101 w 334"/>
                <a:gd name="T15" fmla="*/ 0 h 193"/>
                <a:gd name="T16" fmla="*/ 334 w 334"/>
                <a:gd name="T17" fmla="*/ 134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4" h="193">
                  <a:moveTo>
                    <a:pt x="334" y="134"/>
                  </a:moveTo>
                  <a:lnTo>
                    <a:pt x="233" y="193"/>
                  </a:lnTo>
                  <a:lnTo>
                    <a:pt x="226" y="188"/>
                  </a:lnTo>
                  <a:lnTo>
                    <a:pt x="320" y="134"/>
                  </a:lnTo>
                  <a:lnTo>
                    <a:pt x="101" y="7"/>
                  </a:lnTo>
                  <a:lnTo>
                    <a:pt x="7" y="63"/>
                  </a:lnTo>
                  <a:lnTo>
                    <a:pt x="0" y="58"/>
                  </a:lnTo>
                  <a:lnTo>
                    <a:pt x="101" y="0"/>
                  </a:lnTo>
                  <a:lnTo>
                    <a:pt x="334" y="134"/>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9" name="Freeform 218">
              <a:extLst>
                <a:ext uri="{FF2B5EF4-FFF2-40B4-BE49-F238E27FC236}">
                  <a16:creationId xmlns:a16="http://schemas.microsoft.com/office/drawing/2014/main" id="{2C915C16-2C76-F342-A35D-542B8C65ED73}"/>
                </a:ext>
              </a:extLst>
            </p:cNvPr>
            <p:cNvSpPr>
              <a:spLocks/>
            </p:cNvSpPr>
            <p:nvPr/>
          </p:nvSpPr>
          <p:spPr bwMode="auto">
            <a:xfrm>
              <a:off x="22256187" y="7485010"/>
              <a:ext cx="1009650" cy="582613"/>
            </a:xfrm>
            <a:custGeom>
              <a:avLst/>
              <a:gdLst>
                <a:gd name="T0" fmla="*/ 636 w 636"/>
                <a:gd name="T1" fmla="*/ 176 h 367"/>
                <a:gd name="T2" fmla="*/ 305 w 636"/>
                <a:gd name="T3" fmla="*/ 367 h 367"/>
                <a:gd name="T4" fmla="*/ 299 w 636"/>
                <a:gd name="T5" fmla="*/ 362 h 367"/>
                <a:gd name="T6" fmla="*/ 622 w 636"/>
                <a:gd name="T7" fmla="*/ 176 h 367"/>
                <a:gd name="T8" fmla="*/ 330 w 636"/>
                <a:gd name="T9" fmla="*/ 9 h 367"/>
                <a:gd name="T10" fmla="*/ 8 w 636"/>
                <a:gd name="T11" fmla="*/ 195 h 367"/>
                <a:gd name="T12" fmla="*/ 0 w 636"/>
                <a:gd name="T13" fmla="*/ 190 h 367"/>
                <a:gd name="T14" fmla="*/ 330 w 636"/>
                <a:gd name="T15" fmla="*/ 0 h 367"/>
                <a:gd name="T16" fmla="*/ 636 w 636"/>
                <a:gd name="T17" fmla="*/ 176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6" h="367">
                  <a:moveTo>
                    <a:pt x="636" y="176"/>
                  </a:moveTo>
                  <a:lnTo>
                    <a:pt x="305" y="367"/>
                  </a:lnTo>
                  <a:lnTo>
                    <a:pt x="299" y="362"/>
                  </a:lnTo>
                  <a:lnTo>
                    <a:pt x="622" y="176"/>
                  </a:lnTo>
                  <a:lnTo>
                    <a:pt x="330" y="9"/>
                  </a:lnTo>
                  <a:lnTo>
                    <a:pt x="8" y="195"/>
                  </a:lnTo>
                  <a:lnTo>
                    <a:pt x="0" y="190"/>
                  </a:lnTo>
                  <a:lnTo>
                    <a:pt x="330" y="0"/>
                  </a:lnTo>
                  <a:lnTo>
                    <a:pt x="636" y="176"/>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0" name="Freeform 219">
              <a:extLst>
                <a:ext uri="{FF2B5EF4-FFF2-40B4-BE49-F238E27FC236}">
                  <a16:creationId xmlns:a16="http://schemas.microsoft.com/office/drawing/2014/main" id="{08E80494-920A-0041-BAAC-C4E33E282E9D}"/>
                </a:ext>
              </a:extLst>
            </p:cNvPr>
            <p:cNvSpPr>
              <a:spLocks noEditPoints="1"/>
            </p:cNvSpPr>
            <p:nvPr/>
          </p:nvSpPr>
          <p:spPr bwMode="auto">
            <a:xfrm>
              <a:off x="20616299" y="7234185"/>
              <a:ext cx="658813" cy="377825"/>
            </a:xfrm>
            <a:custGeom>
              <a:avLst/>
              <a:gdLst>
                <a:gd name="T0" fmla="*/ 409 w 415"/>
                <a:gd name="T1" fmla="*/ 57 h 238"/>
                <a:gd name="T2" fmla="*/ 308 w 415"/>
                <a:gd name="T3" fmla="*/ 0 h 238"/>
                <a:gd name="T4" fmla="*/ 0 w 415"/>
                <a:gd name="T5" fmla="*/ 177 h 238"/>
                <a:gd name="T6" fmla="*/ 101 w 415"/>
                <a:gd name="T7" fmla="*/ 235 h 238"/>
                <a:gd name="T8" fmla="*/ 108 w 415"/>
                <a:gd name="T9" fmla="*/ 238 h 238"/>
                <a:gd name="T10" fmla="*/ 108 w 415"/>
                <a:gd name="T11" fmla="*/ 238 h 238"/>
                <a:gd name="T12" fmla="*/ 111 w 415"/>
                <a:gd name="T13" fmla="*/ 237 h 238"/>
                <a:gd name="T14" fmla="*/ 415 w 415"/>
                <a:gd name="T15" fmla="*/ 61 h 238"/>
                <a:gd name="T16" fmla="*/ 409 w 415"/>
                <a:gd name="T17" fmla="*/ 57 h 238"/>
                <a:gd name="T18" fmla="*/ 108 w 415"/>
                <a:gd name="T19" fmla="*/ 231 h 238"/>
                <a:gd name="T20" fmla="*/ 14 w 415"/>
                <a:gd name="T21" fmla="*/ 177 h 238"/>
                <a:gd name="T22" fmla="*/ 308 w 415"/>
                <a:gd name="T23" fmla="*/ 7 h 238"/>
                <a:gd name="T24" fmla="*/ 402 w 415"/>
                <a:gd name="T25" fmla="*/ 61 h 238"/>
                <a:gd name="T26" fmla="*/ 108 w 415"/>
                <a:gd name="T27" fmla="*/ 231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15" h="238">
                  <a:moveTo>
                    <a:pt x="409" y="57"/>
                  </a:moveTo>
                  <a:lnTo>
                    <a:pt x="308" y="0"/>
                  </a:lnTo>
                  <a:lnTo>
                    <a:pt x="0" y="177"/>
                  </a:lnTo>
                  <a:lnTo>
                    <a:pt x="101" y="235"/>
                  </a:lnTo>
                  <a:lnTo>
                    <a:pt x="108" y="238"/>
                  </a:lnTo>
                  <a:lnTo>
                    <a:pt x="108" y="238"/>
                  </a:lnTo>
                  <a:lnTo>
                    <a:pt x="111" y="237"/>
                  </a:lnTo>
                  <a:lnTo>
                    <a:pt x="415" y="61"/>
                  </a:lnTo>
                  <a:lnTo>
                    <a:pt x="409" y="57"/>
                  </a:lnTo>
                  <a:close/>
                  <a:moveTo>
                    <a:pt x="108" y="231"/>
                  </a:moveTo>
                  <a:lnTo>
                    <a:pt x="14" y="177"/>
                  </a:lnTo>
                  <a:lnTo>
                    <a:pt x="308" y="7"/>
                  </a:lnTo>
                  <a:lnTo>
                    <a:pt x="402" y="61"/>
                  </a:lnTo>
                  <a:lnTo>
                    <a:pt x="108" y="231"/>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1" name="Freeform 220">
              <a:extLst>
                <a:ext uri="{FF2B5EF4-FFF2-40B4-BE49-F238E27FC236}">
                  <a16:creationId xmlns:a16="http://schemas.microsoft.com/office/drawing/2014/main" id="{DEEC1E2F-40EC-9C4A-8971-B1CD6A8ED27A}"/>
                </a:ext>
              </a:extLst>
            </p:cNvPr>
            <p:cNvSpPr>
              <a:spLocks/>
            </p:cNvSpPr>
            <p:nvPr/>
          </p:nvSpPr>
          <p:spPr bwMode="auto">
            <a:xfrm>
              <a:off x="20873474" y="7651698"/>
              <a:ext cx="1155700" cy="63500"/>
            </a:xfrm>
            <a:custGeom>
              <a:avLst/>
              <a:gdLst>
                <a:gd name="T0" fmla="*/ 728 w 728"/>
                <a:gd name="T1" fmla="*/ 5 h 40"/>
                <a:gd name="T2" fmla="*/ 0 w 728"/>
                <a:gd name="T3" fmla="*/ 40 h 40"/>
                <a:gd name="T4" fmla="*/ 0 w 728"/>
                <a:gd name="T5" fmla="*/ 33 h 40"/>
                <a:gd name="T6" fmla="*/ 726 w 728"/>
                <a:gd name="T7" fmla="*/ 0 h 40"/>
                <a:gd name="T8" fmla="*/ 728 w 728"/>
                <a:gd name="T9" fmla="*/ 5 h 40"/>
              </a:gdLst>
              <a:ahLst/>
              <a:cxnLst>
                <a:cxn ang="0">
                  <a:pos x="T0" y="T1"/>
                </a:cxn>
                <a:cxn ang="0">
                  <a:pos x="T2" y="T3"/>
                </a:cxn>
                <a:cxn ang="0">
                  <a:pos x="T4" y="T5"/>
                </a:cxn>
                <a:cxn ang="0">
                  <a:pos x="T6" y="T7"/>
                </a:cxn>
                <a:cxn ang="0">
                  <a:pos x="T8" y="T9"/>
                </a:cxn>
              </a:cxnLst>
              <a:rect l="0" t="0" r="r" b="b"/>
              <a:pathLst>
                <a:path w="728" h="40">
                  <a:moveTo>
                    <a:pt x="728" y="5"/>
                  </a:moveTo>
                  <a:lnTo>
                    <a:pt x="0" y="40"/>
                  </a:lnTo>
                  <a:lnTo>
                    <a:pt x="0" y="33"/>
                  </a:lnTo>
                  <a:lnTo>
                    <a:pt x="726" y="0"/>
                  </a:lnTo>
                  <a:lnTo>
                    <a:pt x="728" y="5"/>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2" name="Freeform 221">
              <a:extLst>
                <a:ext uri="{FF2B5EF4-FFF2-40B4-BE49-F238E27FC236}">
                  <a16:creationId xmlns:a16="http://schemas.microsoft.com/office/drawing/2014/main" id="{9CC84F6E-B376-D142-A122-351ACC29244E}"/>
                </a:ext>
              </a:extLst>
            </p:cNvPr>
            <p:cNvSpPr>
              <a:spLocks/>
            </p:cNvSpPr>
            <p:nvPr/>
          </p:nvSpPr>
          <p:spPr bwMode="auto">
            <a:xfrm>
              <a:off x="21254474" y="7872360"/>
              <a:ext cx="1155700" cy="60325"/>
            </a:xfrm>
            <a:custGeom>
              <a:avLst/>
              <a:gdLst>
                <a:gd name="T0" fmla="*/ 728 w 728"/>
                <a:gd name="T1" fmla="*/ 5 h 38"/>
                <a:gd name="T2" fmla="*/ 0 w 728"/>
                <a:gd name="T3" fmla="*/ 38 h 38"/>
                <a:gd name="T4" fmla="*/ 0 w 728"/>
                <a:gd name="T5" fmla="*/ 33 h 38"/>
                <a:gd name="T6" fmla="*/ 728 w 728"/>
                <a:gd name="T7" fmla="*/ 0 h 38"/>
                <a:gd name="T8" fmla="*/ 728 w 728"/>
                <a:gd name="T9" fmla="*/ 5 h 38"/>
              </a:gdLst>
              <a:ahLst/>
              <a:cxnLst>
                <a:cxn ang="0">
                  <a:pos x="T0" y="T1"/>
                </a:cxn>
                <a:cxn ang="0">
                  <a:pos x="T2" y="T3"/>
                </a:cxn>
                <a:cxn ang="0">
                  <a:pos x="T4" y="T5"/>
                </a:cxn>
                <a:cxn ang="0">
                  <a:pos x="T6" y="T7"/>
                </a:cxn>
                <a:cxn ang="0">
                  <a:pos x="T8" y="T9"/>
                </a:cxn>
              </a:cxnLst>
              <a:rect l="0" t="0" r="r" b="b"/>
              <a:pathLst>
                <a:path w="728" h="38">
                  <a:moveTo>
                    <a:pt x="728" y="5"/>
                  </a:moveTo>
                  <a:lnTo>
                    <a:pt x="0" y="38"/>
                  </a:lnTo>
                  <a:lnTo>
                    <a:pt x="0" y="33"/>
                  </a:lnTo>
                  <a:lnTo>
                    <a:pt x="728" y="0"/>
                  </a:lnTo>
                  <a:lnTo>
                    <a:pt x="728" y="5"/>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3" name="Freeform 222">
              <a:extLst>
                <a:ext uri="{FF2B5EF4-FFF2-40B4-BE49-F238E27FC236}">
                  <a16:creationId xmlns:a16="http://schemas.microsoft.com/office/drawing/2014/main" id="{C6801C9B-868E-EB49-8A5D-13BCB5E44012}"/>
                </a:ext>
              </a:extLst>
            </p:cNvPr>
            <p:cNvSpPr>
              <a:spLocks/>
            </p:cNvSpPr>
            <p:nvPr/>
          </p:nvSpPr>
          <p:spPr bwMode="auto">
            <a:xfrm>
              <a:off x="21579912" y="8059685"/>
              <a:ext cx="1155700" cy="63500"/>
            </a:xfrm>
            <a:custGeom>
              <a:avLst/>
              <a:gdLst>
                <a:gd name="T0" fmla="*/ 728 w 728"/>
                <a:gd name="T1" fmla="*/ 5 h 40"/>
                <a:gd name="T2" fmla="*/ 0 w 728"/>
                <a:gd name="T3" fmla="*/ 40 h 40"/>
                <a:gd name="T4" fmla="*/ 0 w 728"/>
                <a:gd name="T5" fmla="*/ 33 h 40"/>
                <a:gd name="T6" fmla="*/ 728 w 728"/>
                <a:gd name="T7" fmla="*/ 0 h 40"/>
                <a:gd name="T8" fmla="*/ 728 w 728"/>
                <a:gd name="T9" fmla="*/ 5 h 40"/>
              </a:gdLst>
              <a:ahLst/>
              <a:cxnLst>
                <a:cxn ang="0">
                  <a:pos x="T0" y="T1"/>
                </a:cxn>
                <a:cxn ang="0">
                  <a:pos x="T2" y="T3"/>
                </a:cxn>
                <a:cxn ang="0">
                  <a:pos x="T4" y="T5"/>
                </a:cxn>
                <a:cxn ang="0">
                  <a:pos x="T6" y="T7"/>
                </a:cxn>
                <a:cxn ang="0">
                  <a:pos x="T8" y="T9"/>
                </a:cxn>
              </a:cxnLst>
              <a:rect l="0" t="0" r="r" b="b"/>
              <a:pathLst>
                <a:path w="728" h="40">
                  <a:moveTo>
                    <a:pt x="728" y="5"/>
                  </a:moveTo>
                  <a:lnTo>
                    <a:pt x="0" y="40"/>
                  </a:lnTo>
                  <a:lnTo>
                    <a:pt x="0" y="33"/>
                  </a:lnTo>
                  <a:lnTo>
                    <a:pt x="728" y="0"/>
                  </a:lnTo>
                  <a:lnTo>
                    <a:pt x="728" y="5"/>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4" name="Freeform 223">
              <a:extLst>
                <a:ext uri="{FF2B5EF4-FFF2-40B4-BE49-F238E27FC236}">
                  <a16:creationId xmlns:a16="http://schemas.microsoft.com/office/drawing/2014/main" id="{8A9252B6-02E2-4B41-A93D-7D1386A1F217}"/>
                </a:ext>
              </a:extLst>
            </p:cNvPr>
            <p:cNvSpPr>
              <a:spLocks/>
            </p:cNvSpPr>
            <p:nvPr/>
          </p:nvSpPr>
          <p:spPr bwMode="auto">
            <a:xfrm>
              <a:off x="21957737" y="8564510"/>
              <a:ext cx="579438" cy="188913"/>
            </a:xfrm>
            <a:custGeom>
              <a:avLst/>
              <a:gdLst>
                <a:gd name="T0" fmla="*/ 365 w 365"/>
                <a:gd name="T1" fmla="*/ 119 h 119"/>
                <a:gd name="T2" fmla="*/ 0 w 365"/>
                <a:gd name="T3" fmla="*/ 119 h 119"/>
                <a:gd name="T4" fmla="*/ 182 w 365"/>
                <a:gd name="T5" fmla="*/ 0 h 119"/>
                <a:gd name="T6" fmla="*/ 365 w 365"/>
                <a:gd name="T7" fmla="*/ 119 h 119"/>
                <a:gd name="T8" fmla="*/ 365 w 365"/>
                <a:gd name="T9" fmla="*/ 119 h 119"/>
              </a:gdLst>
              <a:ahLst/>
              <a:cxnLst>
                <a:cxn ang="0">
                  <a:pos x="T0" y="T1"/>
                </a:cxn>
                <a:cxn ang="0">
                  <a:pos x="T2" y="T3"/>
                </a:cxn>
                <a:cxn ang="0">
                  <a:pos x="T4" y="T5"/>
                </a:cxn>
                <a:cxn ang="0">
                  <a:pos x="T6" y="T7"/>
                </a:cxn>
                <a:cxn ang="0">
                  <a:pos x="T8" y="T9"/>
                </a:cxn>
              </a:cxnLst>
              <a:rect l="0" t="0" r="r" b="b"/>
              <a:pathLst>
                <a:path w="365" h="119">
                  <a:moveTo>
                    <a:pt x="365" y="119"/>
                  </a:moveTo>
                  <a:lnTo>
                    <a:pt x="0" y="119"/>
                  </a:lnTo>
                  <a:lnTo>
                    <a:pt x="182" y="0"/>
                  </a:lnTo>
                  <a:lnTo>
                    <a:pt x="365" y="119"/>
                  </a:lnTo>
                  <a:lnTo>
                    <a:pt x="365" y="119"/>
                  </a:lnTo>
                  <a:close/>
                </a:path>
              </a:pathLst>
            </a:custGeom>
            <a:solidFill>
              <a:srgbClr val="8D96A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25" name="Group 524">
            <a:extLst>
              <a:ext uri="{FF2B5EF4-FFF2-40B4-BE49-F238E27FC236}">
                <a16:creationId xmlns:a16="http://schemas.microsoft.com/office/drawing/2014/main" id="{D7FB698D-846E-674B-86D3-314E4DD4C7B5}"/>
              </a:ext>
            </a:extLst>
          </p:cNvPr>
          <p:cNvGrpSpPr/>
          <p:nvPr/>
        </p:nvGrpSpPr>
        <p:grpSpPr>
          <a:xfrm>
            <a:off x="19526954" y="7431793"/>
            <a:ext cx="1384621" cy="763595"/>
            <a:chOff x="19103412" y="8628010"/>
            <a:chExt cx="1808163" cy="1138238"/>
          </a:xfrm>
        </p:grpSpPr>
        <p:sp>
          <p:nvSpPr>
            <p:cNvPr id="526" name="Freeform 175">
              <a:extLst>
                <a:ext uri="{FF2B5EF4-FFF2-40B4-BE49-F238E27FC236}">
                  <a16:creationId xmlns:a16="http://schemas.microsoft.com/office/drawing/2014/main" id="{024F2084-6BE3-5A4A-A9D7-247EA4D182FA}"/>
                </a:ext>
              </a:extLst>
            </p:cNvPr>
            <p:cNvSpPr>
              <a:spLocks/>
            </p:cNvSpPr>
            <p:nvPr/>
          </p:nvSpPr>
          <p:spPr bwMode="auto">
            <a:xfrm>
              <a:off x="19103412" y="8675635"/>
              <a:ext cx="1808163" cy="1090613"/>
            </a:xfrm>
            <a:custGeom>
              <a:avLst/>
              <a:gdLst>
                <a:gd name="T0" fmla="*/ 649 w 655"/>
                <a:gd name="T1" fmla="*/ 334 h 395"/>
                <a:gd name="T2" fmla="*/ 647 w 655"/>
                <a:gd name="T3" fmla="*/ 332 h 395"/>
                <a:gd name="T4" fmla="*/ 515 w 655"/>
                <a:gd name="T5" fmla="*/ 256 h 395"/>
                <a:gd name="T6" fmla="*/ 512 w 655"/>
                <a:gd name="T7" fmla="*/ 255 h 395"/>
                <a:gd name="T8" fmla="*/ 503 w 655"/>
                <a:gd name="T9" fmla="*/ 254 h 395"/>
                <a:gd name="T10" fmla="*/ 503 w 655"/>
                <a:gd name="T11" fmla="*/ 254 h 395"/>
                <a:gd name="T12" fmla="*/ 99 w 655"/>
                <a:gd name="T13" fmla="*/ 21 h 395"/>
                <a:gd name="T14" fmla="*/ 94 w 655"/>
                <a:gd name="T15" fmla="*/ 18 h 395"/>
                <a:gd name="T16" fmla="*/ 8 w 655"/>
                <a:gd name="T17" fmla="*/ 1 h 395"/>
                <a:gd name="T18" fmla="*/ 4 w 655"/>
                <a:gd name="T19" fmla="*/ 10 h 395"/>
                <a:gd name="T20" fmla="*/ 63 w 655"/>
                <a:gd name="T21" fmla="*/ 69 h 395"/>
                <a:gd name="T22" fmla="*/ 66 w 655"/>
                <a:gd name="T23" fmla="*/ 72 h 395"/>
                <a:gd name="T24" fmla="*/ 66 w 655"/>
                <a:gd name="T25" fmla="*/ 72 h 395"/>
                <a:gd name="T26" fmla="*/ 473 w 655"/>
                <a:gd name="T27" fmla="*/ 307 h 395"/>
                <a:gd name="T28" fmla="*/ 479 w 655"/>
                <a:gd name="T29" fmla="*/ 315 h 395"/>
                <a:gd name="T30" fmla="*/ 613 w 655"/>
                <a:gd name="T31" fmla="*/ 393 h 395"/>
                <a:gd name="T32" fmla="*/ 631 w 655"/>
                <a:gd name="T33" fmla="*/ 391 h 395"/>
                <a:gd name="T34" fmla="*/ 655 w 655"/>
                <a:gd name="T35" fmla="*/ 349 h 395"/>
                <a:gd name="T36" fmla="*/ 649 w 655"/>
                <a:gd name="T37" fmla="*/ 334 h 3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55" h="395">
                  <a:moveTo>
                    <a:pt x="649" y="334"/>
                  </a:moveTo>
                  <a:cubicBezTo>
                    <a:pt x="648" y="333"/>
                    <a:pt x="648" y="333"/>
                    <a:pt x="647" y="332"/>
                  </a:cubicBezTo>
                  <a:cubicBezTo>
                    <a:pt x="515" y="256"/>
                    <a:pt x="515" y="256"/>
                    <a:pt x="515" y="256"/>
                  </a:cubicBezTo>
                  <a:cubicBezTo>
                    <a:pt x="512" y="255"/>
                    <a:pt x="512" y="255"/>
                    <a:pt x="512" y="255"/>
                  </a:cubicBezTo>
                  <a:cubicBezTo>
                    <a:pt x="510" y="254"/>
                    <a:pt x="507" y="253"/>
                    <a:pt x="503" y="254"/>
                  </a:cubicBezTo>
                  <a:cubicBezTo>
                    <a:pt x="503" y="254"/>
                    <a:pt x="503" y="254"/>
                    <a:pt x="503" y="254"/>
                  </a:cubicBezTo>
                  <a:cubicBezTo>
                    <a:pt x="99" y="21"/>
                    <a:pt x="99" y="21"/>
                    <a:pt x="99" y="21"/>
                  </a:cubicBezTo>
                  <a:cubicBezTo>
                    <a:pt x="94" y="18"/>
                    <a:pt x="94" y="18"/>
                    <a:pt x="94" y="18"/>
                  </a:cubicBezTo>
                  <a:cubicBezTo>
                    <a:pt x="8" y="1"/>
                    <a:pt x="8" y="1"/>
                    <a:pt x="8" y="1"/>
                  </a:cubicBezTo>
                  <a:cubicBezTo>
                    <a:pt x="3" y="0"/>
                    <a:pt x="0" y="6"/>
                    <a:pt x="4" y="10"/>
                  </a:cubicBezTo>
                  <a:cubicBezTo>
                    <a:pt x="63" y="69"/>
                    <a:pt x="63" y="69"/>
                    <a:pt x="63" y="69"/>
                  </a:cubicBezTo>
                  <a:cubicBezTo>
                    <a:pt x="64" y="70"/>
                    <a:pt x="65" y="71"/>
                    <a:pt x="66" y="72"/>
                  </a:cubicBezTo>
                  <a:cubicBezTo>
                    <a:pt x="66" y="72"/>
                    <a:pt x="66" y="72"/>
                    <a:pt x="66" y="72"/>
                  </a:cubicBezTo>
                  <a:cubicBezTo>
                    <a:pt x="473" y="307"/>
                    <a:pt x="473" y="307"/>
                    <a:pt x="473" y="307"/>
                  </a:cubicBezTo>
                  <a:cubicBezTo>
                    <a:pt x="474" y="311"/>
                    <a:pt x="476" y="313"/>
                    <a:pt x="479" y="315"/>
                  </a:cubicBezTo>
                  <a:cubicBezTo>
                    <a:pt x="613" y="393"/>
                    <a:pt x="613" y="393"/>
                    <a:pt x="613" y="393"/>
                  </a:cubicBezTo>
                  <a:cubicBezTo>
                    <a:pt x="618" y="395"/>
                    <a:pt x="624" y="395"/>
                    <a:pt x="631" y="391"/>
                  </a:cubicBezTo>
                  <a:cubicBezTo>
                    <a:pt x="644" y="383"/>
                    <a:pt x="655" y="364"/>
                    <a:pt x="655" y="349"/>
                  </a:cubicBezTo>
                  <a:cubicBezTo>
                    <a:pt x="655" y="342"/>
                    <a:pt x="653" y="336"/>
                    <a:pt x="649" y="334"/>
                  </a:cubicBezTo>
                  <a:close/>
                </a:path>
              </a:pathLst>
            </a:custGeom>
            <a:solidFill>
              <a:srgbClr val="51698E"/>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7" name="Freeform 224">
              <a:extLst>
                <a:ext uri="{FF2B5EF4-FFF2-40B4-BE49-F238E27FC236}">
                  <a16:creationId xmlns:a16="http://schemas.microsoft.com/office/drawing/2014/main" id="{64C1C711-B304-A847-9B25-C2B32014B371}"/>
                </a:ext>
              </a:extLst>
            </p:cNvPr>
            <p:cNvSpPr>
              <a:spLocks/>
            </p:cNvSpPr>
            <p:nvPr/>
          </p:nvSpPr>
          <p:spPr bwMode="auto">
            <a:xfrm>
              <a:off x="19103412" y="8628010"/>
              <a:ext cx="260350" cy="200025"/>
            </a:xfrm>
            <a:custGeom>
              <a:avLst/>
              <a:gdLst>
                <a:gd name="T0" fmla="*/ 94 w 94"/>
                <a:gd name="T1" fmla="*/ 18 h 72"/>
                <a:gd name="T2" fmla="*/ 8 w 94"/>
                <a:gd name="T3" fmla="*/ 1 h 72"/>
                <a:gd name="T4" fmla="*/ 4 w 94"/>
                <a:gd name="T5" fmla="*/ 10 h 72"/>
                <a:gd name="T6" fmla="*/ 66 w 94"/>
                <a:gd name="T7" fmla="*/ 72 h 72"/>
              </a:gdLst>
              <a:ahLst/>
              <a:cxnLst>
                <a:cxn ang="0">
                  <a:pos x="T0" y="T1"/>
                </a:cxn>
                <a:cxn ang="0">
                  <a:pos x="T2" y="T3"/>
                </a:cxn>
                <a:cxn ang="0">
                  <a:pos x="T4" y="T5"/>
                </a:cxn>
                <a:cxn ang="0">
                  <a:pos x="T6" y="T7"/>
                </a:cxn>
              </a:cxnLst>
              <a:rect l="0" t="0" r="r" b="b"/>
              <a:pathLst>
                <a:path w="94" h="72">
                  <a:moveTo>
                    <a:pt x="94" y="18"/>
                  </a:moveTo>
                  <a:cubicBezTo>
                    <a:pt x="8" y="1"/>
                    <a:pt x="8" y="1"/>
                    <a:pt x="8" y="1"/>
                  </a:cubicBezTo>
                  <a:cubicBezTo>
                    <a:pt x="3" y="0"/>
                    <a:pt x="0" y="6"/>
                    <a:pt x="4" y="10"/>
                  </a:cubicBezTo>
                  <a:cubicBezTo>
                    <a:pt x="66" y="72"/>
                    <a:pt x="66" y="72"/>
                    <a:pt x="66" y="72"/>
                  </a:cubicBezTo>
                </a:path>
              </a:pathLst>
            </a:custGeom>
            <a:solidFill>
              <a:srgbClr val="23236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8" name="Freeform 225">
              <a:extLst>
                <a:ext uri="{FF2B5EF4-FFF2-40B4-BE49-F238E27FC236}">
                  <a16:creationId xmlns:a16="http://schemas.microsoft.com/office/drawing/2014/main" id="{7CB3466F-706B-D846-8EC2-0F3A2DC72805}"/>
                </a:ext>
              </a:extLst>
            </p:cNvPr>
            <p:cNvSpPr>
              <a:spLocks/>
            </p:cNvSpPr>
            <p:nvPr/>
          </p:nvSpPr>
          <p:spPr bwMode="auto">
            <a:xfrm>
              <a:off x="20776637" y="9542410"/>
              <a:ext cx="134938" cy="177800"/>
            </a:xfrm>
            <a:custGeom>
              <a:avLst/>
              <a:gdLst>
                <a:gd name="T0" fmla="*/ 49 w 49"/>
                <a:gd name="T1" fmla="*/ 18 h 64"/>
                <a:gd name="T2" fmla="*/ 25 w 49"/>
                <a:gd name="T3" fmla="*/ 60 h 64"/>
                <a:gd name="T4" fmla="*/ 7 w 49"/>
                <a:gd name="T5" fmla="*/ 62 h 64"/>
                <a:gd name="T6" fmla="*/ 0 w 49"/>
                <a:gd name="T7" fmla="*/ 46 h 64"/>
                <a:gd name="T8" fmla="*/ 25 w 49"/>
                <a:gd name="T9" fmla="*/ 4 h 64"/>
                <a:gd name="T10" fmla="*/ 41 w 49"/>
                <a:gd name="T11" fmla="*/ 2 h 64"/>
                <a:gd name="T12" fmla="*/ 43 w 49"/>
                <a:gd name="T13" fmla="*/ 3 h 64"/>
                <a:gd name="T14" fmla="*/ 49 w 49"/>
                <a:gd name="T15" fmla="*/ 18 h 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 h="64">
                  <a:moveTo>
                    <a:pt x="49" y="18"/>
                  </a:moveTo>
                  <a:cubicBezTo>
                    <a:pt x="49" y="33"/>
                    <a:pt x="38" y="52"/>
                    <a:pt x="25" y="60"/>
                  </a:cubicBezTo>
                  <a:cubicBezTo>
                    <a:pt x="18" y="64"/>
                    <a:pt x="12" y="64"/>
                    <a:pt x="7" y="62"/>
                  </a:cubicBezTo>
                  <a:cubicBezTo>
                    <a:pt x="3" y="59"/>
                    <a:pt x="0" y="54"/>
                    <a:pt x="0" y="46"/>
                  </a:cubicBezTo>
                  <a:cubicBezTo>
                    <a:pt x="0" y="30"/>
                    <a:pt x="11" y="12"/>
                    <a:pt x="25" y="4"/>
                  </a:cubicBezTo>
                  <a:cubicBezTo>
                    <a:pt x="31" y="0"/>
                    <a:pt x="37" y="0"/>
                    <a:pt x="41" y="2"/>
                  </a:cubicBezTo>
                  <a:cubicBezTo>
                    <a:pt x="42" y="2"/>
                    <a:pt x="42" y="2"/>
                    <a:pt x="43" y="3"/>
                  </a:cubicBezTo>
                  <a:cubicBezTo>
                    <a:pt x="47" y="6"/>
                    <a:pt x="49" y="11"/>
                    <a:pt x="49" y="18"/>
                  </a:cubicBezTo>
                  <a:close/>
                </a:path>
              </a:pathLst>
            </a:custGeom>
            <a:solidFill>
              <a:srgbClr val="0E0C5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9" name="Freeform 226">
              <a:extLst>
                <a:ext uri="{FF2B5EF4-FFF2-40B4-BE49-F238E27FC236}">
                  <a16:creationId xmlns:a16="http://schemas.microsoft.com/office/drawing/2014/main" id="{E328A693-1F7F-5349-9EA6-BA6358208DCE}"/>
                </a:ext>
              </a:extLst>
            </p:cNvPr>
            <p:cNvSpPr>
              <a:spLocks/>
            </p:cNvSpPr>
            <p:nvPr/>
          </p:nvSpPr>
          <p:spPr bwMode="auto">
            <a:xfrm>
              <a:off x="19270099" y="8675635"/>
              <a:ext cx="1222375" cy="801688"/>
            </a:xfrm>
            <a:custGeom>
              <a:avLst/>
              <a:gdLst>
                <a:gd name="T0" fmla="*/ 443 w 443"/>
                <a:gd name="T1" fmla="*/ 237 h 290"/>
                <a:gd name="T2" fmla="*/ 436 w 443"/>
                <a:gd name="T3" fmla="*/ 240 h 290"/>
                <a:gd name="T4" fmla="*/ 412 w 443"/>
                <a:gd name="T5" fmla="*/ 282 h 290"/>
                <a:gd name="T6" fmla="*/ 413 w 443"/>
                <a:gd name="T7" fmla="*/ 290 h 290"/>
                <a:gd name="T8" fmla="*/ 6 w 443"/>
                <a:gd name="T9" fmla="*/ 55 h 290"/>
                <a:gd name="T10" fmla="*/ 6 w 443"/>
                <a:gd name="T11" fmla="*/ 55 h 290"/>
                <a:gd name="T12" fmla="*/ 0 w 443"/>
                <a:gd name="T13" fmla="*/ 41 h 290"/>
                <a:gd name="T14" fmla="*/ 22 w 443"/>
                <a:gd name="T15" fmla="*/ 4 h 290"/>
                <a:gd name="T16" fmla="*/ 34 w 443"/>
                <a:gd name="T17" fmla="*/ 1 h 290"/>
                <a:gd name="T18" fmla="*/ 39 w 443"/>
                <a:gd name="T19" fmla="*/ 4 h 290"/>
                <a:gd name="T20" fmla="*/ 443 w 443"/>
                <a:gd name="T21" fmla="*/ 237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43" h="290">
                  <a:moveTo>
                    <a:pt x="443" y="237"/>
                  </a:moveTo>
                  <a:cubicBezTo>
                    <a:pt x="441" y="238"/>
                    <a:pt x="439" y="239"/>
                    <a:pt x="436" y="240"/>
                  </a:cubicBezTo>
                  <a:cubicBezTo>
                    <a:pt x="423" y="248"/>
                    <a:pt x="412" y="267"/>
                    <a:pt x="412" y="282"/>
                  </a:cubicBezTo>
                  <a:cubicBezTo>
                    <a:pt x="412" y="285"/>
                    <a:pt x="412" y="288"/>
                    <a:pt x="413" y="290"/>
                  </a:cubicBezTo>
                  <a:cubicBezTo>
                    <a:pt x="6" y="55"/>
                    <a:pt x="6" y="55"/>
                    <a:pt x="6" y="55"/>
                  </a:cubicBezTo>
                  <a:cubicBezTo>
                    <a:pt x="6" y="55"/>
                    <a:pt x="6" y="55"/>
                    <a:pt x="6" y="55"/>
                  </a:cubicBezTo>
                  <a:cubicBezTo>
                    <a:pt x="2" y="53"/>
                    <a:pt x="0" y="48"/>
                    <a:pt x="0" y="41"/>
                  </a:cubicBezTo>
                  <a:cubicBezTo>
                    <a:pt x="0" y="27"/>
                    <a:pt x="10" y="11"/>
                    <a:pt x="22" y="4"/>
                  </a:cubicBezTo>
                  <a:cubicBezTo>
                    <a:pt x="26" y="1"/>
                    <a:pt x="31" y="0"/>
                    <a:pt x="34" y="1"/>
                  </a:cubicBezTo>
                  <a:cubicBezTo>
                    <a:pt x="39" y="4"/>
                    <a:pt x="39" y="4"/>
                    <a:pt x="39" y="4"/>
                  </a:cubicBezTo>
                  <a:lnTo>
                    <a:pt x="443" y="237"/>
                  </a:lnTo>
                  <a:close/>
                </a:path>
              </a:pathLst>
            </a:custGeom>
            <a:solidFill>
              <a:srgbClr val="0E0C5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0" name="Freeform 227">
              <a:extLst>
                <a:ext uri="{FF2B5EF4-FFF2-40B4-BE49-F238E27FC236}">
                  <a16:creationId xmlns:a16="http://schemas.microsoft.com/office/drawing/2014/main" id="{8FEC207C-CCCC-DD45-88B1-2CAC54492E00}"/>
                </a:ext>
              </a:extLst>
            </p:cNvPr>
            <p:cNvSpPr>
              <a:spLocks/>
            </p:cNvSpPr>
            <p:nvPr/>
          </p:nvSpPr>
          <p:spPr bwMode="auto">
            <a:xfrm>
              <a:off x="20406749" y="9328098"/>
              <a:ext cx="482600" cy="385763"/>
            </a:xfrm>
            <a:custGeom>
              <a:avLst/>
              <a:gdLst>
                <a:gd name="T0" fmla="*/ 175 w 175"/>
                <a:gd name="T1" fmla="*/ 80 h 140"/>
                <a:gd name="T2" fmla="*/ 159 w 175"/>
                <a:gd name="T3" fmla="*/ 82 h 140"/>
                <a:gd name="T4" fmla="*/ 134 w 175"/>
                <a:gd name="T5" fmla="*/ 124 h 140"/>
                <a:gd name="T6" fmla="*/ 141 w 175"/>
                <a:gd name="T7" fmla="*/ 140 h 140"/>
                <a:gd name="T8" fmla="*/ 7 w 175"/>
                <a:gd name="T9" fmla="*/ 62 h 140"/>
                <a:gd name="T10" fmla="*/ 1 w 175"/>
                <a:gd name="T11" fmla="*/ 54 h 140"/>
                <a:gd name="T12" fmla="*/ 0 w 175"/>
                <a:gd name="T13" fmla="*/ 46 h 140"/>
                <a:gd name="T14" fmla="*/ 24 w 175"/>
                <a:gd name="T15" fmla="*/ 4 h 140"/>
                <a:gd name="T16" fmla="*/ 31 w 175"/>
                <a:gd name="T17" fmla="*/ 1 h 140"/>
                <a:gd name="T18" fmla="*/ 31 w 175"/>
                <a:gd name="T19" fmla="*/ 1 h 140"/>
                <a:gd name="T20" fmla="*/ 40 w 175"/>
                <a:gd name="T21" fmla="*/ 2 h 140"/>
                <a:gd name="T22" fmla="*/ 43 w 175"/>
                <a:gd name="T23" fmla="*/ 3 h 140"/>
                <a:gd name="T24" fmla="*/ 175 w 175"/>
                <a:gd name="T25" fmla="*/ 8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5" h="140">
                  <a:moveTo>
                    <a:pt x="175" y="80"/>
                  </a:moveTo>
                  <a:cubicBezTo>
                    <a:pt x="171" y="78"/>
                    <a:pt x="165" y="78"/>
                    <a:pt x="159" y="82"/>
                  </a:cubicBezTo>
                  <a:cubicBezTo>
                    <a:pt x="145" y="90"/>
                    <a:pt x="134" y="108"/>
                    <a:pt x="134" y="124"/>
                  </a:cubicBezTo>
                  <a:cubicBezTo>
                    <a:pt x="134" y="132"/>
                    <a:pt x="137" y="137"/>
                    <a:pt x="141" y="140"/>
                  </a:cubicBezTo>
                  <a:cubicBezTo>
                    <a:pt x="7" y="62"/>
                    <a:pt x="7" y="62"/>
                    <a:pt x="7" y="62"/>
                  </a:cubicBezTo>
                  <a:cubicBezTo>
                    <a:pt x="4" y="60"/>
                    <a:pt x="2" y="58"/>
                    <a:pt x="1" y="54"/>
                  </a:cubicBezTo>
                  <a:cubicBezTo>
                    <a:pt x="0" y="52"/>
                    <a:pt x="0" y="49"/>
                    <a:pt x="0" y="46"/>
                  </a:cubicBezTo>
                  <a:cubicBezTo>
                    <a:pt x="0" y="31"/>
                    <a:pt x="11" y="12"/>
                    <a:pt x="24" y="4"/>
                  </a:cubicBezTo>
                  <a:cubicBezTo>
                    <a:pt x="27" y="3"/>
                    <a:pt x="29" y="2"/>
                    <a:pt x="31" y="1"/>
                  </a:cubicBezTo>
                  <a:cubicBezTo>
                    <a:pt x="31" y="1"/>
                    <a:pt x="31" y="1"/>
                    <a:pt x="31" y="1"/>
                  </a:cubicBezTo>
                  <a:cubicBezTo>
                    <a:pt x="35" y="0"/>
                    <a:pt x="38" y="1"/>
                    <a:pt x="40" y="2"/>
                  </a:cubicBezTo>
                  <a:cubicBezTo>
                    <a:pt x="43" y="3"/>
                    <a:pt x="43" y="3"/>
                    <a:pt x="43" y="3"/>
                  </a:cubicBezTo>
                  <a:lnTo>
                    <a:pt x="175" y="80"/>
                  </a:lnTo>
                  <a:close/>
                </a:path>
              </a:pathLst>
            </a:custGeom>
            <a:solidFill>
              <a:srgbClr val="1B146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1" name="Freeform 228">
              <a:extLst>
                <a:ext uri="{FF2B5EF4-FFF2-40B4-BE49-F238E27FC236}">
                  <a16:creationId xmlns:a16="http://schemas.microsoft.com/office/drawing/2014/main" id="{677B7B4B-A5B7-9045-BF5A-C49756F10BE4}"/>
                </a:ext>
              </a:extLst>
            </p:cNvPr>
            <p:cNvSpPr>
              <a:spLocks/>
            </p:cNvSpPr>
            <p:nvPr/>
          </p:nvSpPr>
          <p:spPr bwMode="auto">
            <a:xfrm>
              <a:off x="19443137" y="8810573"/>
              <a:ext cx="144463" cy="111125"/>
            </a:xfrm>
            <a:custGeom>
              <a:avLst/>
              <a:gdLst>
                <a:gd name="T0" fmla="*/ 52 w 52"/>
                <a:gd name="T1" fmla="*/ 22 h 40"/>
                <a:gd name="T2" fmla="*/ 19 w 52"/>
                <a:gd name="T3" fmla="*/ 3 h 40"/>
                <a:gd name="T4" fmla="*/ 3 w 52"/>
                <a:gd name="T5" fmla="*/ 6 h 40"/>
                <a:gd name="T6" fmla="*/ 3 w 52"/>
                <a:gd name="T7" fmla="*/ 6 h 40"/>
                <a:gd name="T8" fmla="*/ 8 w 52"/>
                <a:gd name="T9" fmla="*/ 21 h 40"/>
                <a:gd name="T10" fmla="*/ 41 w 52"/>
                <a:gd name="T11" fmla="*/ 40 h 40"/>
                <a:gd name="T12" fmla="*/ 52 w 52"/>
                <a:gd name="T13" fmla="*/ 22 h 40"/>
              </a:gdLst>
              <a:ahLst/>
              <a:cxnLst>
                <a:cxn ang="0">
                  <a:pos x="T0" y="T1"/>
                </a:cxn>
                <a:cxn ang="0">
                  <a:pos x="T2" y="T3"/>
                </a:cxn>
                <a:cxn ang="0">
                  <a:pos x="T4" y="T5"/>
                </a:cxn>
                <a:cxn ang="0">
                  <a:pos x="T6" y="T7"/>
                </a:cxn>
                <a:cxn ang="0">
                  <a:pos x="T8" y="T9"/>
                </a:cxn>
                <a:cxn ang="0">
                  <a:pos x="T10" y="T11"/>
                </a:cxn>
                <a:cxn ang="0">
                  <a:pos x="T12" y="T13"/>
                </a:cxn>
              </a:cxnLst>
              <a:rect l="0" t="0" r="r" b="b"/>
              <a:pathLst>
                <a:path w="52" h="40">
                  <a:moveTo>
                    <a:pt x="52" y="22"/>
                  </a:moveTo>
                  <a:cubicBezTo>
                    <a:pt x="19" y="3"/>
                    <a:pt x="19" y="3"/>
                    <a:pt x="19" y="3"/>
                  </a:cubicBezTo>
                  <a:cubicBezTo>
                    <a:pt x="13" y="0"/>
                    <a:pt x="5" y="1"/>
                    <a:pt x="3" y="6"/>
                  </a:cubicBezTo>
                  <a:cubicBezTo>
                    <a:pt x="3" y="6"/>
                    <a:pt x="3" y="6"/>
                    <a:pt x="3" y="6"/>
                  </a:cubicBezTo>
                  <a:cubicBezTo>
                    <a:pt x="0" y="10"/>
                    <a:pt x="2" y="17"/>
                    <a:pt x="8" y="21"/>
                  </a:cubicBezTo>
                  <a:cubicBezTo>
                    <a:pt x="41" y="40"/>
                    <a:pt x="41" y="40"/>
                    <a:pt x="41" y="40"/>
                  </a:cubicBezTo>
                  <a:lnTo>
                    <a:pt x="52" y="22"/>
                  </a:lnTo>
                  <a:close/>
                </a:path>
              </a:pathLst>
            </a:custGeom>
            <a:solidFill>
              <a:srgbClr val="23236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2" name="Freeform 229">
              <a:extLst>
                <a:ext uri="{FF2B5EF4-FFF2-40B4-BE49-F238E27FC236}">
                  <a16:creationId xmlns:a16="http://schemas.microsoft.com/office/drawing/2014/main" id="{6B2878FF-43AF-6F4F-9A24-F970C558BC8F}"/>
                </a:ext>
              </a:extLst>
            </p:cNvPr>
            <p:cNvSpPr>
              <a:spLocks/>
            </p:cNvSpPr>
            <p:nvPr/>
          </p:nvSpPr>
          <p:spPr bwMode="auto">
            <a:xfrm>
              <a:off x="19562199" y="8877248"/>
              <a:ext cx="142875" cy="111125"/>
            </a:xfrm>
            <a:custGeom>
              <a:avLst/>
              <a:gdLst>
                <a:gd name="T0" fmla="*/ 0 w 52"/>
                <a:gd name="T1" fmla="*/ 17 h 40"/>
                <a:gd name="T2" fmla="*/ 33 w 52"/>
                <a:gd name="T3" fmla="*/ 37 h 40"/>
                <a:gd name="T4" fmla="*/ 49 w 52"/>
                <a:gd name="T5" fmla="*/ 34 h 40"/>
                <a:gd name="T6" fmla="*/ 49 w 52"/>
                <a:gd name="T7" fmla="*/ 34 h 40"/>
                <a:gd name="T8" fmla="*/ 44 w 52"/>
                <a:gd name="T9" fmla="*/ 19 h 40"/>
                <a:gd name="T10" fmla="*/ 11 w 52"/>
                <a:gd name="T11" fmla="*/ 0 h 40"/>
                <a:gd name="T12" fmla="*/ 0 w 52"/>
                <a:gd name="T13" fmla="*/ 17 h 40"/>
              </a:gdLst>
              <a:ahLst/>
              <a:cxnLst>
                <a:cxn ang="0">
                  <a:pos x="T0" y="T1"/>
                </a:cxn>
                <a:cxn ang="0">
                  <a:pos x="T2" y="T3"/>
                </a:cxn>
                <a:cxn ang="0">
                  <a:pos x="T4" y="T5"/>
                </a:cxn>
                <a:cxn ang="0">
                  <a:pos x="T6" y="T7"/>
                </a:cxn>
                <a:cxn ang="0">
                  <a:pos x="T8" y="T9"/>
                </a:cxn>
                <a:cxn ang="0">
                  <a:pos x="T10" y="T11"/>
                </a:cxn>
                <a:cxn ang="0">
                  <a:pos x="T12" y="T13"/>
                </a:cxn>
              </a:cxnLst>
              <a:rect l="0" t="0" r="r" b="b"/>
              <a:pathLst>
                <a:path w="52" h="40">
                  <a:moveTo>
                    <a:pt x="0" y="17"/>
                  </a:moveTo>
                  <a:cubicBezTo>
                    <a:pt x="33" y="37"/>
                    <a:pt x="33" y="37"/>
                    <a:pt x="33" y="37"/>
                  </a:cubicBezTo>
                  <a:cubicBezTo>
                    <a:pt x="39" y="40"/>
                    <a:pt x="47" y="39"/>
                    <a:pt x="49" y="34"/>
                  </a:cubicBezTo>
                  <a:cubicBezTo>
                    <a:pt x="49" y="34"/>
                    <a:pt x="49" y="34"/>
                    <a:pt x="49" y="34"/>
                  </a:cubicBezTo>
                  <a:cubicBezTo>
                    <a:pt x="52" y="29"/>
                    <a:pt x="50" y="23"/>
                    <a:pt x="44" y="19"/>
                  </a:cubicBezTo>
                  <a:cubicBezTo>
                    <a:pt x="11" y="0"/>
                    <a:pt x="11" y="0"/>
                    <a:pt x="11" y="0"/>
                  </a:cubicBezTo>
                  <a:lnTo>
                    <a:pt x="0" y="17"/>
                  </a:lnTo>
                  <a:close/>
                </a:path>
              </a:pathLst>
            </a:custGeom>
            <a:solidFill>
              <a:srgbClr val="23236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33" name="Group 532">
            <a:extLst>
              <a:ext uri="{FF2B5EF4-FFF2-40B4-BE49-F238E27FC236}">
                <a16:creationId xmlns:a16="http://schemas.microsoft.com/office/drawing/2014/main" id="{D083D70D-1EBF-324B-AE2A-895D0E3A6C16}"/>
              </a:ext>
            </a:extLst>
          </p:cNvPr>
          <p:cNvGrpSpPr/>
          <p:nvPr/>
        </p:nvGrpSpPr>
        <p:grpSpPr>
          <a:xfrm>
            <a:off x="17497879" y="8053963"/>
            <a:ext cx="2650108" cy="1462225"/>
            <a:chOff x="16687237" y="8907410"/>
            <a:chExt cx="3460750" cy="2179638"/>
          </a:xfrm>
        </p:grpSpPr>
        <p:sp>
          <p:nvSpPr>
            <p:cNvPr id="534" name="Freeform 174">
              <a:extLst>
                <a:ext uri="{FF2B5EF4-FFF2-40B4-BE49-F238E27FC236}">
                  <a16:creationId xmlns:a16="http://schemas.microsoft.com/office/drawing/2014/main" id="{F0CF5716-D57F-7649-A4F8-128041300C19}"/>
                </a:ext>
              </a:extLst>
            </p:cNvPr>
            <p:cNvSpPr>
              <a:spLocks/>
            </p:cNvSpPr>
            <p:nvPr/>
          </p:nvSpPr>
          <p:spPr bwMode="auto">
            <a:xfrm>
              <a:off x="16698349" y="8970910"/>
              <a:ext cx="3449638" cy="2116138"/>
            </a:xfrm>
            <a:custGeom>
              <a:avLst/>
              <a:gdLst>
                <a:gd name="T0" fmla="*/ 1239 w 1250"/>
                <a:gd name="T1" fmla="*/ 308 h 766"/>
                <a:gd name="T2" fmla="*/ 840 w 1250"/>
                <a:gd name="T3" fmla="*/ 78 h 766"/>
                <a:gd name="T4" fmla="*/ 721 w 1250"/>
                <a:gd name="T5" fmla="*/ 9 h 766"/>
                <a:gd name="T6" fmla="*/ 670 w 1250"/>
                <a:gd name="T7" fmla="*/ 9 h 766"/>
                <a:gd name="T8" fmla="*/ 412 w 1250"/>
                <a:gd name="T9" fmla="*/ 158 h 766"/>
                <a:gd name="T10" fmla="*/ 401 w 1250"/>
                <a:gd name="T11" fmla="*/ 164 h 766"/>
                <a:gd name="T12" fmla="*/ 401 w 1250"/>
                <a:gd name="T13" fmla="*/ 164 h 766"/>
                <a:gd name="T14" fmla="*/ 14 w 1250"/>
                <a:gd name="T15" fmla="*/ 388 h 766"/>
                <a:gd name="T16" fmla="*/ 10 w 1250"/>
                <a:gd name="T17" fmla="*/ 390 h 766"/>
                <a:gd name="T18" fmla="*/ 8 w 1250"/>
                <a:gd name="T19" fmla="*/ 392 h 766"/>
                <a:gd name="T20" fmla="*/ 8 w 1250"/>
                <a:gd name="T21" fmla="*/ 393 h 766"/>
                <a:gd name="T22" fmla="*/ 5 w 1250"/>
                <a:gd name="T23" fmla="*/ 395 h 766"/>
                <a:gd name="T24" fmla="*/ 5 w 1250"/>
                <a:gd name="T25" fmla="*/ 395 h 766"/>
                <a:gd name="T26" fmla="*/ 4 w 1250"/>
                <a:gd name="T27" fmla="*/ 398 h 766"/>
                <a:gd name="T28" fmla="*/ 3 w 1250"/>
                <a:gd name="T29" fmla="*/ 398 h 766"/>
                <a:gd name="T30" fmla="*/ 2 w 1250"/>
                <a:gd name="T31" fmla="*/ 401 h 766"/>
                <a:gd name="T32" fmla="*/ 2 w 1250"/>
                <a:gd name="T33" fmla="*/ 401 h 766"/>
                <a:gd name="T34" fmla="*/ 1 w 1250"/>
                <a:gd name="T35" fmla="*/ 404 h 766"/>
                <a:gd name="T36" fmla="*/ 1 w 1250"/>
                <a:gd name="T37" fmla="*/ 405 h 766"/>
                <a:gd name="T38" fmla="*/ 1 w 1250"/>
                <a:gd name="T39" fmla="*/ 407 h 766"/>
                <a:gd name="T40" fmla="*/ 0 w 1250"/>
                <a:gd name="T41" fmla="*/ 408 h 766"/>
                <a:gd name="T42" fmla="*/ 0 w 1250"/>
                <a:gd name="T43" fmla="*/ 410 h 766"/>
                <a:gd name="T44" fmla="*/ 0 w 1250"/>
                <a:gd name="T45" fmla="*/ 412 h 766"/>
                <a:gd name="T46" fmla="*/ 0 w 1250"/>
                <a:gd name="T47" fmla="*/ 412 h 766"/>
                <a:gd name="T48" fmla="*/ 0 w 1250"/>
                <a:gd name="T49" fmla="*/ 443 h 766"/>
                <a:gd name="T50" fmla="*/ 14 w 1250"/>
                <a:gd name="T51" fmla="*/ 465 h 766"/>
                <a:gd name="T52" fmla="*/ 510 w 1250"/>
                <a:gd name="T53" fmla="*/ 752 h 766"/>
                <a:gd name="T54" fmla="*/ 592 w 1250"/>
                <a:gd name="T55" fmla="*/ 752 h 766"/>
                <a:gd name="T56" fmla="*/ 1239 w 1250"/>
                <a:gd name="T57" fmla="*/ 378 h 766"/>
                <a:gd name="T58" fmla="*/ 1250 w 1250"/>
                <a:gd name="T59" fmla="*/ 358 h 766"/>
                <a:gd name="T60" fmla="*/ 1250 w 1250"/>
                <a:gd name="T61" fmla="*/ 328 h 766"/>
                <a:gd name="T62" fmla="*/ 1239 w 1250"/>
                <a:gd name="T63" fmla="*/ 308 h 7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50" h="766">
                  <a:moveTo>
                    <a:pt x="1239" y="308"/>
                  </a:moveTo>
                  <a:cubicBezTo>
                    <a:pt x="840" y="78"/>
                    <a:pt x="840" y="78"/>
                    <a:pt x="840" y="78"/>
                  </a:cubicBezTo>
                  <a:cubicBezTo>
                    <a:pt x="721" y="9"/>
                    <a:pt x="721" y="9"/>
                    <a:pt x="721" y="9"/>
                  </a:cubicBezTo>
                  <a:cubicBezTo>
                    <a:pt x="705" y="0"/>
                    <a:pt x="686" y="0"/>
                    <a:pt x="670" y="9"/>
                  </a:cubicBezTo>
                  <a:cubicBezTo>
                    <a:pt x="412" y="158"/>
                    <a:pt x="412" y="158"/>
                    <a:pt x="412" y="158"/>
                  </a:cubicBezTo>
                  <a:cubicBezTo>
                    <a:pt x="401" y="164"/>
                    <a:pt x="401" y="164"/>
                    <a:pt x="401" y="164"/>
                  </a:cubicBezTo>
                  <a:cubicBezTo>
                    <a:pt x="401" y="164"/>
                    <a:pt x="401" y="164"/>
                    <a:pt x="401" y="164"/>
                  </a:cubicBezTo>
                  <a:cubicBezTo>
                    <a:pt x="14" y="388"/>
                    <a:pt x="14" y="388"/>
                    <a:pt x="14" y="388"/>
                  </a:cubicBezTo>
                  <a:cubicBezTo>
                    <a:pt x="12" y="389"/>
                    <a:pt x="11" y="389"/>
                    <a:pt x="10" y="390"/>
                  </a:cubicBezTo>
                  <a:cubicBezTo>
                    <a:pt x="10" y="391"/>
                    <a:pt x="9" y="391"/>
                    <a:pt x="8" y="392"/>
                  </a:cubicBezTo>
                  <a:cubicBezTo>
                    <a:pt x="8" y="393"/>
                    <a:pt x="8" y="393"/>
                    <a:pt x="8" y="393"/>
                  </a:cubicBezTo>
                  <a:cubicBezTo>
                    <a:pt x="7" y="393"/>
                    <a:pt x="6" y="394"/>
                    <a:pt x="5" y="395"/>
                  </a:cubicBezTo>
                  <a:cubicBezTo>
                    <a:pt x="5" y="395"/>
                    <a:pt x="5" y="395"/>
                    <a:pt x="5" y="395"/>
                  </a:cubicBezTo>
                  <a:cubicBezTo>
                    <a:pt x="5" y="396"/>
                    <a:pt x="4" y="397"/>
                    <a:pt x="4" y="398"/>
                  </a:cubicBezTo>
                  <a:cubicBezTo>
                    <a:pt x="3" y="398"/>
                    <a:pt x="3" y="398"/>
                    <a:pt x="3" y="398"/>
                  </a:cubicBezTo>
                  <a:cubicBezTo>
                    <a:pt x="3" y="399"/>
                    <a:pt x="3" y="400"/>
                    <a:pt x="2" y="401"/>
                  </a:cubicBezTo>
                  <a:cubicBezTo>
                    <a:pt x="2" y="401"/>
                    <a:pt x="2" y="401"/>
                    <a:pt x="2" y="401"/>
                  </a:cubicBezTo>
                  <a:cubicBezTo>
                    <a:pt x="2" y="402"/>
                    <a:pt x="1" y="403"/>
                    <a:pt x="1" y="404"/>
                  </a:cubicBezTo>
                  <a:cubicBezTo>
                    <a:pt x="1" y="404"/>
                    <a:pt x="1" y="404"/>
                    <a:pt x="1" y="405"/>
                  </a:cubicBezTo>
                  <a:cubicBezTo>
                    <a:pt x="1" y="405"/>
                    <a:pt x="1" y="406"/>
                    <a:pt x="1" y="407"/>
                  </a:cubicBezTo>
                  <a:cubicBezTo>
                    <a:pt x="0" y="407"/>
                    <a:pt x="0" y="408"/>
                    <a:pt x="0" y="408"/>
                  </a:cubicBezTo>
                  <a:cubicBezTo>
                    <a:pt x="0" y="409"/>
                    <a:pt x="0" y="409"/>
                    <a:pt x="0" y="410"/>
                  </a:cubicBezTo>
                  <a:cubicBezTo>
                    <a:pt x="0" y="411"/>
                    <a:pt x="0" y="411"/>
                    <a:pt x="0" y="412"/>
                  </a:cubicBezTo>
                  <a:cubicBezTo>
                    <a:pt x="0" y="412"/>
                    <a:pt x="0" y="412"/>
                    <a:pt x="0" y="412"/>
                  </a:cubicBezTo>
                  <a:cubicBezTo>
                    <a:pt x="0" y="443"/>
                    <a:pt x="0" y="443"/>
                    <a:pt x="0" y="443"/>
                  </a:cubicBezTo>
                  <a:cubicBezTo>
                    <a:pt x="0" y="451"/>
                    <a:pt x="5" y="460"/>
                    <a:pt x="14" y="465"/>
                  </a:cubicBezTo>
                  <a:cubicBezTo>
                    <a:pt x="510" y="752"/>
                    <a:pt x="510" y="752"/>
                    <a:pt x="510" y="752"/>
                  </a:cubicBezTo>
                  <a:cubicBezTo>
                    <a:pt x="535" y="766"/>
                    <a:pt x="567" y="766"/>
                    <a:pt x="592" y="752"/>
                  </a:cubicBezTo>
                  <a:cubicBezTo>
                    <a:pt x="1239" y="378"/>
                    <a:pt x="1239" y="378"/>
                    <a:pt x="1239" y="378"/>
                  </a:cubicBezTo>
                  <a:cubicBezTo>
                    <a:pt x="1246" y="374"/>
                    <a:pt x="1250" y="366"/>
                    <a:pt x="1250" y="358"/>
                  </a:cubicBezTo>
                  <a:cubicBezTo>
                    <a:pt x="1250" y="328"/>
                    <a:pt x="1250" y="328"/>
                    <a:pt x="1250" y="328"/>
                  </a:cubicBezTo>
                  <a:cubicBezTo>
                    <a:pt x="1250" y="320"/>
                    <a:pt x="1246" y="313"/>
                    <a:pt x="1239" y="308"/>
                  </a:cubicBezTo>
                  <a:close/>
                </a:path>
              </a:pathLst>
            </a:custGeom>
            <a:solidFill>
              <a:srgbClr val="51698E"/>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5" name="Freeform 230">
              <a:extLst>
                <a:ext uri="{FF2B5EF4-FFF2-40B4-BE49-F238E27FC236}">
                  <a16:creationId xmlns:a16="http://schemas.microsoft.com/office/drawing/2014/main" id="{C2BE321F-A7DA-2A43-9A6E-C24661B4131F}"/>
                </a:ext>
              </a:extLst>
            </p:cNvPr>
            <p:cNvSpPr>
              <a:spLocks/>
            </p:cNvSpPr>
            <p:nvPr/>
          </p:nvSpPr>
          <p:spPr bwMode="auto">
            <a:xfrm>
              <a:off x="16698349" y="8907410"/>
              <a:ext cx="3449638" cy="2033588"/>
            </a:xfrm>
            <a:custGeom>
              <a:avLst/>
              <a:gdLst>
                <a:gd name="T0" fmla="*/ 1250 w 1250"/>
                <a:gd name="T1" fmla="*/ 329 h 736"/>
                <a:gd name="T2" fmla="*/ 1244 w 1250"/>
                <a:gd name="T3" fmla="*/ 344 h 736"/>
                <a:gd name="T4" fmla="*/ 1239 w 1250"/>
                <a:gd name="T5" fmla="*/ 348 h 736"/>
                <a:gd name="T6" fmla="*/ 592 w 1250"/>
                <a:gd name="T7" fmla="*/ 722 h 736"/>
                <a:gd name="T8" fmla="*/ 510 w 1250"/>
                <a:gd name="T9" fmla="*/ 722 h 736"/>
                <a:gd name="T10" fmla="*/ 117 w 1250"/>
                <a:gd name="T11" fmla="*/ 495 h 736"/>
                <a:gd name="T12" fmla="*/ 14 w 1250"/>
                <a:gd name="T13" fmla="*/ 435 h 736"/>
                <a:gd name="T14" fmla="*/ 5 w 1250"/>
                <a:gd name="T15" fmla="*/ 427 h 736"/>
                <a:gd name="T16" fmla="*/ 0 w 1250"/>
                <a:gd name="T17" fmla="*/ 413 h 736"/>
                <a:gd name="T18" fmla="*/ 14 w 1250"/>
                <a:gd name="T19" fmla="*/ 388 h 736"/>
                <a:gd name="T20" fmla="*/ 670 w 1250"/>
                <a:gd name="T21" fmla="*/ 10 h 736"/>
                <a:gd name="T22" fmla="*/ 721 w 1250"/>
                <a:gd name="T23" fmla="*/ 10 h 736"/>
                <a:gd name="T24" fmla="*/ 840 w 1250"/>
                <a:gd name="T25" fmla="*/ 78 h 736"/>
                <a:gd name="T26" fmla="*/ 1239 w 1250"/>
                <a:gd name="T27" fmla="*/ 308 h 736"/>
                <a:gd name="T28" fmla="*/ 1250 w 1250"/>
                <a:gd name="T29" fmla="*/ 329 h 7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50" h="736">
                  <a:moveTo>
                    <a:pt x="1250" y="329"/>
                  </a:moveTo>
                  <a:cubicBezTo>
                    <a:pt x="1250" y="334"/>
                    <a:pt x="1248" y="339"/>
                    <a:pt x="1244" y="344"/>
                  </a:cubicBezTo>
                  <a:cubicBezTo>
                    <a:pt x="1243" y="345"/>
                    <a:pt x="1241" y="347"/>
                    <a:pt x="1239" y="348"/>
                  </a:cubicBezTo>
                  <a:cubicBezTo>
                    <a:pt x="592" y="722"/>
                    <a:pt x="592" y="722"/>
                    <a:pt x="592" y="722"/>
                  </a:cubicBezTo>
                  <a:cubicBezTo>
                    <a:pt x="567" y="736"/>
                    <a:pt x="535" y="736"/>
                    <a:pt x="510" y="722"/>
                  </a:cubicBezTo>
                  <a:cubicBezTo>
                    <a:pt x="117" y="495"/>
                    <a:pt x="117" y="495"/>
                    <a:pt x="117" y="495"/>
                  </a:cubicBezTo>
                  <a:cubicBezTo>
                    <a:pt x="14" y="435"/>
                    <a:pt x="14" y="435"/>
                    <a:pt x="14" y="435"/>
                  </a:cubicBezTo>
                  <a:cubicBezTo>
                    <a:pt x="10" y="433"/>
                    <a:pt x="7" y="430"/>
                    <a:pt x="5" y="427"/>
                  </a:cubicBezTo>
                  <a:cubicBezTo>
                    <a:pt x="2" y="423"/>
                    <a:pt x="0" y="418"/>
                    <a:pt x="0" y="413"/>
                  </a:cubicBezTo>
                  <a:cubicBezTo>
                    <a:pt x="0" y="403"/>
                    <a:pt x="4" y="394"/>
                    <a:pt x="14" y="388"/>
                  </a:cubicBezTo>
                  <a:cubicBezTo>
                    <a:pt x="670" y="10"/>
                    <a:pt x="670" y="10"/>
                    <a:pt x="670" y="10"/>
                  </a:cubicBezTo>
                  <a:cubicBezTo>
                    <a:pt x="686" y="0"/>
                    <a:pt x="705" y="0"/>
                    <a:pt x="721" y="10"/>
                  </a:cubicBezTo>
                  <a:cubicBezTo>
                    <a:pt x="840" y="78"/>
                    <a:pt x="840" y="78"/>
                    <a:pt x="840" y="78"/>
                  </a:cubicBezTo>
                  <a:cubicBezTo>
                    <a:pt x="1239" y="308"/>
                    <a:pt x="1239" y="308"/>
                    <a:pt x="1239" y="308"/>
                  </a:cubicBezTo>
                  <a:cubicBezTo>
                    <a:pt x="1246" y="313"/>
                    <a:pt x="1250" y="321"/>
                    <a:pt x="1250" y="329"/>
                  </a:cubicBezTo>
                  <a:close/>
                </a:path>
              </a:pathLst>
            </a:custGeom>
            <a:solidFill>
              <a:srgbClr val="03033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6" name="Freeform 231">
              <a:extLst>
                <a:ext uri="{FF2B5EF4-FFF2-40B4-BE49-F238E27FC236}">
                  <a16:creationId xmlns:a16="http://schemas.microsoft.com/office/drawing/2014/main" id="{3C7CA1F4-9671-8A40-9793-92011E93179D}"/>
                </a:ext>
              </a:extLst>
            </p:cNvPr>
            <p:cNvSpPr>
              <a:spLocks/>
            </p:cNvSpPr>
            <p:nvPr/>
          </p:nvSpPr>
          <p:spPr bwMode="auto">
            <a:xfrm>
              <a:off x="17834999" y="8907410"/>
              <a:ext cx="1181100" cy="668338"/>
            </a:xfrm>
            <a:custGeom>
              <a:avLst/>
              <a:gdLst>
                <a:gd name="T0" fmla="*/ 144 w 428"/>
                <a:gd name="T1" fmla="*/ 242 h 242"/>
                <a:gd name="T2" fmla="*/ 428 w 428"/>
                <a:gd name="T3" fmla="*/ 78 h 242"/>
                <a:gd name="T4" fmla="*/ 309 w 428"/>
                <a:gd name="T5" fmla="*/ 10 h 242"/>
                <a:gd name="T6" fmla="*/ 258 w 428"/>
                <a:gd name="T7" fmla="*/ 10 h 242"/>
                <a:gd name="T8" fmla="*/ 0 w 428"/>
                <a:gd name="T9" fmla="*/ 158 h 242"/>
                <a:gd name="T10" fmla="*/ 144 w 428"/>
                <a:gd name="T11" fmla="*/ 242 h 242"/>
              </a:gdLst>
              <a:ahLst/>
              <a:cxnLst>
                <a:cxn ang="0">
                  <a:pos x="T0" y="T1"/>
                </a:cxn>
                <a:cxn ang="0">
                  <a:pos x="T2" y="T3"/>
                </a:cxn>
                <a:cxn ang="0">
                  <a:pos x="T4" y="T5"/>
                </a:cxn>
                <a:cxn ang="0">
                  <a:pos x="T6" y="T7"/>
                </a:cxn>
                <a:cxn ang="0">
                  <a:pos x="T8" y="T9"/>
                </a:cxn>
                <a:cxn ang="0">
                  <a:pos x="T10" y="T11"/>
                </a:cxn>
              </a:cxnLst>
              <a:rect l="0" t="0" r="r" b="b"/>
              <a:pathLst>
                <a:path w="428" h="242">
                  <a:moveTo>
                    <a:pt x="144" y="242"/>
                  </a:moveTo>
                  <a:cubicBezTo>
                    <a:pt x="428" y="78"/>
                    <a:pt x="428" y="78"/>
                    <a:pt x="428" y="78"/>
                  </a:cubicBezTo>
                  <a:cubicBezTo>
                    <a:pt x="309" y="10"/>
                    <a:pt x="309" y="10"/>
                    <a:pt x="309" y="10"/>
                  </a:cubicBezTo>
                  <a:cubicBezTo>
                    <a:pt x="293" y="0"/>
                    <a:pt x="274" y="0"/>
                    <a:pt x="258" y="10"/>
                  </a:cubicBezTo>
                  <a:cubicBezTo>
                    <a:pt x="0" y="158"/>
                    <a:pt x="0" y="158"/>
                    <a:pt x="0" y="158"/>
                  </a:cubicBezTo>
                  <a:lnTo>
                    <a:pt x="144" y="242"/>
                  </a:lnTo>
                  <a:close/>
                </a:path>
              </a:pathLst>
            </a:custGeom>
            <a:solidFill>
              <a:srgbClr val="172A5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7" name="Freeform 232">
              <a:extLst>
                <a:ext uri="{FF2B5EF4-FFF2-40B4-BE49-F238E27FC236}">
                  <a16:creationId xmlns:a16="http://schemas.microsoft.com/office/drawing/2014/main" id="{1DE1E1A9-D85F-6D4C-954A-CC046695CB9A}"/>
                </a:ext>
              </a:extLst>
            </p:cNvPr>
            <p:cNvSpPr>
              <a:spLocks/>
            </p:cNvSpPr>
            <p:nvPr/>
          </p:nvSpPr>
          <p:spPr bwMode="auto">
            <a:xfrm>
              <a:off x="16687237" y="9363023"/>
              <a:ext cx="1514475" cy="911225"/>
            </a:xfrm>
            <a:custGeom>
              <a:avLst/>
              <a:gdLst>
                <a:gd name="T0" fmla="*/ 405 w 549"/>
                <a:gd name="T1" fmla="*/ 0 h 330"/>
                <a:gd name="T2" fmla="*/ 18 w 549"/>
                <a:gd name="T3" fmla="*/ 223 h 330"/>
                <a:gd name="T4" fmla="*/ 18 w 549"/>
                <a:gd name="T5" fmla="*/ 270 h 330"/>
                <a:gd name="T6" fmla="*/ 121 w 549"/>
                <a:gd name="T7" fmla="*/ 330 h 330"/>
                <a:gd name="T8" fmla="*/ 122 w 549"/>
                <a:gd name="T9" fmla="*/ 329 h 330"/>
                <a:gd name="T10" fmla="*/ 549 w 549"/>
                <a:gd name="T11" fmla="*/ 83 h 330"/>
                <a:gd name="T12" fmla="*/ 405 w 549"/>
                <a:gd name="T13" fmla="*/ 0 h 330"/>
              </a:gdLst>
              <a:ahLst/>
              <a:cxnLst>
                <a:cxn ang="0">
                  <a:pos x="T0" y="T1"/>
                </a:cxn>
                <a:cxn ang="0">
                  <a:pos x="T2" y="T3"/>
                </a:cxn>
                <a:cxn ang="0">
                  <a:pos x="T4" y="T5"/>
                </a:cxn>
                <a:cxn ang="0">
                  <a:pos x="T6" y="T7"/>
                </a:cxn>
                <a:cxn ang="0">
                  <a:pos x="T8" y="T9"/>
                </a:cxn>
                <a:cxn ang="0">
                  <a:pos x="T10" y="T11"/>
                </a:cxn>
                <a:cxn ang="0">
                  <a:pos x="T12" y="T13"/>
                </a:cxn>
              </a:cxnLst>
              <a:rect l="0" t="0" r="r" b="b"/>
              <a:pathLst>
                <a:path w="549" h="330">
                  <a:moveTo>
                    <a:pt x="405" y="0"/>
                  </a:moveTo>
                  <a:cubicBezTo>
                    <a:pt x="18" y="223"/>
                    <a:pt x="18" y="223"/>
                    <a:pt x="18" y="223"/>
                  </a:cubicBezTo>
                  <a:cubicBezTo>
                    <a:pt x="0" y="234"/>
                    <a:pt x="0" y="260"/>
                    <a:pt x="18" y="270"/>
                  </a:cubicBezTo>
                  <a:cubicBezTo>
                    <a:pt x="121" y="330"/>
                    <a:pt x="121" y="330"/>
                    <a:pt x="121" y="330"/>
                  </a:cubicBezTo>
                  <a:cubicBezTo>
                    <a:pt x="122" y="329"/>
                    <a:pt x="122" y="329"/>
                    <a:pt x="122" y="329"/>
                  </a:cubicBezTo>
                  <a:cubicBezTo>
                    <a:pt x="549" y="83"/>
                    <a:pt x="549" y="83"/>
                    <a:pt x="549" y="83"/>
                  </a:cubicBezTo>
                  <a:lnTo>
                    <a:pt x="405" y="0"/>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8" name="Freeform 233">
              <a:extLst>
                <a:ext uri="{FF2B5EF4-FFF2-40B4-BE49-F238E27FC236}">
                  <a16:creationId xmlns:a16="http://schemas.microsoft.com/office/drawing/2014/main" id="{2A981190-12C6-D742-B187-2CF9531DFC9F}"/>
                </a:ext>
              </a:extLst>
            </p:cNvPr>
            <p:cNvSpPr>
              <a:spLocks/>
            </p:cNvSpPr>
            <p:nvPr/>
          </p:nvSpPr>
          <p:spPr bwMode="auto">
            <a:xfrm>
              <a:off x="18127099" y="9836098"/>
              <a:ext cx="101600" cy="57150"/>
            </a:xfrm>
            <a:custGeom>
              <a:avLst/>
              <a:gdLst>
                <a:gd name="T0" fmla="*/ 31 w 37"/>
                <a:gd name="T1" fmla="*/ 3 h 21"/>
                <a:gd name="T2" fmla="*/ 31 w 37"/>
                <a:gd name="T3" fmla="*/ 17 h 21"/>
                <a:gd name="T4" fmla="*/ 6 w 37"/>
                <a:gd name="T5" fmla="*/ 17 h 21"/>
                <a:gd name="T6" fmla="*/ 6 w 37"/>
                <a:gd name="T7" fmla="*/ 3 h 21"/>
                <a:gd name="T8" fmla="*/ 31 w 37"/>
                <a:gd name="T9" fmla="*/ 3 h 21"/>
              </a:gdLst>
              <a:ahLst/>
              <a:cxnLst>
                <a:cxn ang="0">
                  <a:pos x="T0" y="T1"/>
                </a:cxn>
                <a:cxn ang="0">
                  <a:pos x="T2" y="T3"/>
                </a:cxn>
                <a:cxn ang="0">
                  <a:pos x="T4" y="T5"/>
                </a:cxn>
                <a:cxn ang="0">
                  <a:pos x="T6" y="T7"/>
                </a:cxn>
                <a:cxn ang="0">
                  <a:pos x="T8" y="T9"/>
                </a:cxn>
              </a:cxnLst>
              <a:rect l="0" t="0" r="r" b="b"/>
              <a:pathLst>
                <a:path w="37" h="21">
                  <a:moveTo>
                    <a:pt x="31" y="3"/>
                  </a:moveTo>
                  <a:cubicBezTo>
                    <a:pt x="37" y="7"/>
                    <a:pt x="37" y="13"/>
                    <a:pt x="31" y="17"/>
                  </a:cubicBezTo>
                  <a:cubicBezTo>
                    <a:pt x="24" y="21"/>
                    <a:pt x="13" y="21"/>
                    <a:pt x="6" y="17"/>
                  </a:cubicBezTo>
                  <a:cubicBezTo>
                    <a:pt x="0" y="13"/>
                    <a:pt x="0" y="7"/>
                    <a:pt x="6" y="3"/>
                  </a:cubicBezTo>
                  <a:cubicBezTo>
                    <a:pt x="13" y="0"/>
                    <a:pt x="24" y="0"/>
                    <a:pt x="31" y="3"/>
                  </a:cubicBezTo>
                  <a:close/>
                </a:path>
              </a:pathLst>
            </a:custGeom>
            <a:solidFill>
              <a:srgbClr val="19194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9" name="Freeform 234">
              <a:extLst>
                <a:ext uri="{FF2B5EF4-FFF2-40B4-BE49-F238E27FC236}">
                  <a16:creationId xmlns:a16="http://schemas.microsoft.com/office/drawing/2014/main" id="{F54EE6EC-F66D-6446-B9F9-FF9FD639AC4B}"/>
                </a:ext>
              </a:extLst>
            </p:cNvPr>
            <p:cNvSpPr>
              <a:spLocks/>
            </p:cNvSpPr>
            <p:nvPr/>
          </p:nvSpPr>
          <p:spPr bwMode="auto">
            <a:xfrm>
              <a:off x="18344587" y="9959923"/>
              <a:ext cx="103188" cy="60325"/>
            </a:xfrm>
            <a:custGeom>
              <a:avLst/>
              <a:gdLst>
                <a:gd name="T0" fmla="*/ 31 w 37"/>
                <a:gd name="T1" fmla="*/ 4 h 22"/>
                <a:gd name="T2" fmla="*/ 31 w 37"/>
                <a:gd name="T3" fmla="*/ 18 h 22"/>
                <a:gd name="T4" fmla="*/ 7 w 37"/>
                <a:gd name="T5" fmla="*/ 18 h 22"/>
                <a:gd name="T6" fmla="*/ 7 w 37"/>
                <a:gd name="T7" fmla="*/ 4 h 22"/>
                <a:gd name="T8" fmla="*/ 31 w 37"/>
                <a:gd name="T9" fmla="*/ 4 h 22"/>
              </a:gdLst>
              <a:ahLst/>
              <a:cxnLst>
                <a:cxn ang="0">
                  <a:pos x="T0" y="T1"/>
                </a:cxn>
                <a:cxn ang="0">
                  <a:pos x="T2" y="T3"/>
                </a:cxn>
                <a:cxn ang="0">
                  <a:pos x="T4" y="T5"/>
                </a:cxn>
                <a:cxn ang="0">
                  <a:pos x="T6" y="T7"/>
                </a:cxn>
                <a:cxn ang="0">
                  <a:pos x="T8" y="T9"/>
                </a:cxn>
              </a:cxnLst>
              <a:rect l="0" t="0" r="r" b="b"/>
              <a:pathLst>
                <a:path w="37" h="22">
                  <a:moveTo>
                    <a:pt x="31" y="4"/>
                  </a:moveTo>
                  <a:cubicBezTo>
                    <a:pt x="37" y="8"/>
                    <a:pt x="37" y="14"/>
                    <a:pt x="31" y="18"/>
                  </a:cubicBezTo>
                  <a:cubicBezTo>
                    <a:pt x="24" y="22"/>
                    <a:pt x="13" y="22"/>
                    <a:pt x="7" y="18"/>
                  </a:cubicBezTo>
                  <a:cubicBezTo>
                    <a:pt x="0" y="14"/>
                    <a:pt x="0" y="8"/>
                    <a:pt x="7" y="4"/>
                  </a:cubicBezTo>
                  <a:cubicBezTo>
                    <a:pt x="13" y="0"/>
                    <a:pt x="24" y="0"/>
                    <a:pt x="31" y="4"/>
                  </a:cubicBezTo>
                  <a:close/>
                </a:path>
              </a:pathLst>
            </a:custGeom>
            <a:solidFill>
              <a:srgbClr val="19194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0" name="Freeform 235">
              <a:extLst>
                <a:ext uri="{FF2B5EF4-FFF2-40B4-BE49-F238E27FC236}">
                  <a16:creationId xmlns:a16="http://schemas.microsoft.com/office/drawing/2014/main" id="{51703A15-23B9-4F47-A414-6C8E3221AD1F}"/>
                </a:ext>
              </a:extLst>
            </p:cNvPr>
            <p:cNvSpPr>
              <a:spLocks/>
            </p:cNvSpPr>
            <p:nvPr/>
          </p:nvSpPr>
          <p:spPr bwMode="auto">
            <a:xfrm>
              <a:off x="18563662" y="10086923"/>
              <a:ext cx="101600" cy="60325"/>
            </a:xfrm>
            <a:custGeom>
              <a:avLst/>
              <a:gdLst>
                <a:gd name="T0" fmla="*/ 31 w 37"/>
                <a:gd name="T1" fmla="*/ 4 h 22"/>
                <a:gd name="T2" fmla="*/ 31 w 37"/>
                <a:gd name="T3" fmla="*/ 18 h 22"/>
                <a:gd name="T4" fmla="*/ 7 w 37"/>
                <a:gd name="T5" fmla="*/ 18 h 22"/>
                <a:gd name="T6" fmla="*/ 7 w 37"/>
                <a:gd name="T7" fmla="*/ 4 h 22"/>
                <a:gd name="T8" fmla="*/ 31 w 37"/>
                <a:gd name="T9" fmla="*/ 4 h 22"/>
              </a:gdLst>
              <a:ahLst/>
              <a:cxnLst>
                <a:cxn ang="0">
                  <a:pos x="T0" y="T1"/>
                </a:cxn>
                <a:cxn ang="0">
                  <a:pos x="T2" y="T3"/>
                </a:cxn>
                <a:cxn ang="0">
                  <a:pos x="T4" y="T5"/>
                </a:cxn>
                <a:cxn ang="0">
                  <a:pos x="T6" y="T7"/>
                </a:cxn>
                <a:cxn ang="0">
                  <a:pos x="T8" y="T9"/>
                </a:cxn>
              </a:cxnLst>
              <a:rect l="0" t="0" r="r" b="b"/>
              <a:pathLst>
                <a:path w="37" h="22">
                  <a:moveTo>
                    <a:pt x="31" y="4"/>
                  </a:moveTo>
                  <a:cubicBezTo>
                    <a:pt x="37" y="8"/>
                    <a:pt x="37" y="14"/>
                    <a:pt x="31" y="18"/>
                  </a:cubicBezTo>
                  <a:cubicBezTo>
                    <a:pt x="24" y="22"/>
                    <a:pt x="13" y="22"/>
                    <a:pt x="7" y="18"/>
                  </a:cubicBezTo>
                  <a:cubicBezTo>
                    <a:pt x="0" y="14"/>
                    <a:pt x="0" y="8"/>
                    <a:pt x="7" y="4"/>
                  </a:cubicBezTo>
                  <a:cubicBezTo>
                    <a:pt x="13" y="0"/>
                    <a:pt x="24" y="0"/>
                    <a:pt x="31" y="4"/>
                  </a:cubicBezTo>
                  <a:close/>
                </a:path>
              </a:pathLst>
            </a:custGeom>
            <a:solidFill>
              <a:srgbClr val="19194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1" name="Freeform 236">
              <a:extLst>
                <a:ext uri="{FF2B5EF4-FFF2-40B4-BE49-F238E27FC236}">
                  <a16:creationId xmlns:a16="http://schemas.microsoft.com/office/drawing/2014/main" id="{B6875670-CB87-864F-B243-1814D794B851}"/>
                </a:ext>
              </a:extLst>
            </p:cNvPr>
            <p:cNvSpPr>
              <a:spLocks/>
            </p:cNvSpPr>
            <p:nvPr/>
          </p:nvSpPr>
          <p:spPr bwMode="auto">
            <a:xfrm>
              <a:off x="18155674" y="10071048"/>
              <a:ext cx="104775" cy="60325"/>
            </a:xfrm>
            <a:custGeom>
              <a:avLst/>
              <a:gdLst>
                <a:gd name="T0" fmla="*/ 31 w 38"/>
                <a:gd name="T1" fmla="*/ 4 h 22"/>
                <a:gd name="T2" fmla="*/ 31 w 38"/>
                <a:gd name="T3" fmla="*/ 18 h 22"/>
                <a:gd name="T4" fmla="*/ 7 w 38"/>
                <a:gd name="T5" fmla="*/ 18 h 22"/>
                <a:gd name="T6" fmla="*/ 7 w 38"/>
                <a:gd name="T7" fmla="*/ 4 h 22"/>
                <a:gd name="T8" fmla="*/ 31 w 38"/>
                <a:gd name="T9" fmla="*/ 4 h 22"/>
              </a:gdLst>
              <a:ahLst/>
              <a:cxnLst>
                <a:cxn ang="0">
                  <a:pos x="T0" y="T1"/>
                </a:cxn>
                <a:cxn ang="0">
                  <a:pos x="T2" y="T3"/>
                </a:cxn>
                <a:cxn ang="0">
                  <a:pos x="T4" y="T5"/>
                </a:cxn>
                <a:cxn ang="0">
                  <a:pos x="T6" y="T7"/>
                </a:cxn>
                <a:cxn ang="0">
                  <a:pos x="T8" y="T9"/>
                </a:cxn>
              </a:cxnLst>
              <a:rect l="0" t="0" r="r" b="b"/>
              <a:pathLst>
                <a:path w="38" h="22">
                  <a:moveTo>
                    <a:pt x="31" y="4"/>
                  </a:moveTo>
                  <a:cubicBezTo>
                    <a:pt x="38" y="8"/>
                    <a:pt x="38" y="14"/>
                    <a:pt x="31" y="18"/>
                  </a:cubicBezTo>
                  <a:cubicBezTo>
                    <a:pt x="24" y="22"/>
                    <a:pt x="13" y="22"/>
                    <a:pt x="7" y="18"/>
                  </a:cubicBezTo>
                  <a:cubicBezTo>
                    <a:pt x="0" y="14"/>
                    <a:pt x="0" y="8"/>
                    <a:pt x="7" y="4"/>
                  </a:cubicBezTo>
                  <a:cubicBezTo>
                    <a:pt x="13" y="0"/>
                    <a:pt x="24" y="0"/>
                    <a:pt x="31" y="4"/>
                  </a:cubicBezTo>
                  <a:close/>
                </a:path>
              </a:pathLst>
            </a:custGeom>
            <a:solidFill>
              <a:srgbClr val="19194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2" name="Freeform 237">
              <a:extLst>
                <a:ext uri="{FF2B5EF4-FFF2-40B4-BE49-F238E27FC236}">
                  <a16:creationId xmlns:a16="http://schemas.microsoft.com/office/drawing/2014/main" id="{24B31907-3D3D-6C48-93DD-15E56D15ADC0}"/>
                </a:ext>
              </a:extLst>
            </p:cNvPr>
            <p:cNvSpPr>
              <a:spLocks/>
            </p:cNvSpPr>
            <p:nvPr/>
          </p:nvSpPr>
          <p:spPr bwMode="auto">
            <a:xfrm>
              <a:off x="18373162" y="10198048"/>
              <a:ext cx="104775" cy="57150"/>
            </a:xfrm>
            <a:custGeom>
              <a:avLst/>
              <a:gdLst>
                <a:gd name="T0" fmla="*/ 31 w 38"/>
                <a:gd name="T1" fmla="*/ 3 h 21"/>
                <a:gd name="T2" fmla="*/ 31 w 38"/>
                <a:gd name="T3" fmla="*/ 17 h 21"/>
                <a:gd name="T4" fmla="*/ 7 w 38"/>
                <a:gd name="T5" fmla="*/ 17 h 21"/>
                <a:gd name="T6" fmla="*/ 7 w 38"/>
                <a:gd name="T7" fmla="*/ 3 h 21"/>
                <a:gd name="T8" fmla="*/ 31 w 38"/>
                <a:gd name="T9" fmla="*/ 3 h 21"/>
              </a:gdLst>
              <a:ahLst/>
              <a:cxnLst>
                <a:cxn ang="0">
                  <a:pos x="T0" y="T1"/>
                </a:cxn>
                <a:cxn ang="0">
                  <a:pos x="T2" y="T3"/>
                </a:cxn>
                <a:cxn ang="0">
                  <a:pos x="T4" y="T5"/>
                </a:cxn>
                <a:cxn ang="0">
                  <a:pos x="T6" y="T7"/>
                </a:cxn>
                <a:cxn ang="0">
                  <a:pos x="T8" y="T9"/>
                </a:cxn>
              </a:cxnLst>
              <a:rect l="0" t="0" r="r" b="b"/>
              <a:pathLst>
                <a:path w="38" h="21">
                  <a:moveTo>
                    <a:pt x="31" y="3"/>
                  </a:moveTo>
                  <a:cubicBezTo>
                    <a:pt x="38" y="7"/>
                    <a:pt x="38" y="14"/>
                    <a:pt x="31" y="17"/>
                  </a:cubicBezTo>
                  <a:cubicBezTo>
                    <a:pt x="24" y="21"/>
                    <a:pt x="14" y="21"/>
                    <a:pt x="7" y="17"/>
                  </a:cubicBezTo>
                  <a:cubicBezTo>
                    <a:pt x="0" y="14"/>
                    <a:pt x="0" y="7"/>
                    <a:pt x="7" y="3"/>
                  </a:cubicBezTo>
                  <a:cubicBezTo>
                    <a:pt x="14" y="0"/>
                    <a:pt x="24" y="0"/>
                    <a:pt x="31" y="3"/>
                  </a:cubicBezTo>
                  <a:close/>
                </a:path>
              </a:pathLst>
            </a:custGeom>
            <a:solidFill>
              <a:srgbClr val="19194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3" name="Freeform 238">
              <a:extLst>
                <a:ext uri="{FF2B5EF4-FFF2-40B4-BE49-F238E27FC236}">
                  <a16:creationId xmlns:a16="http://schemas.microsoft.com/office/drawing/2014/main" id="{12A94D2C-10D1-314F-975B-1470415F396D}"/>
                </a:ext>
              </a:extLst>
            </p:cNvPr>
            <p:cNvSpPr>
              <a:spLocks/>
            </p:cNvSpPr>
            <p:nvPr/>
          </p:nvSpPr>
          <p:spPr bwMode="auto">
            <a:xfrm>
              <a:off x="18781149" y="10213923"/>
              <a:ext cx="104775" cy="58738"/>
            </a:xfrm>
            <a:custGeom>
              <a:avLst/>
              <a:gdLst>
                <a:gd name="T0" fmla="*/ 31 w 38"/>
                <a:gd name="T1" fmla="*/ 3 h 21"/>
                <a:gd name="T2" fmla="*/ 31 w 38"/>
                <a:gd name="T3" fmla="*/ 17 h 21"/>
                <a:gd name="T4" fmla="*/ 7 w 38"/>
                <a:gd name="T5" fmla="*/ 17 h 21"/>
                <a:gd name="T6" fmla="*/ 7 w 38"/>
                <a:gd name="T7" fmla="*/ 3 h 21"/>
                <a:gd name="T8" fmla="*/ 31 w 38"/>
                <a:gd name="T9" fmla="*/ 3 h 21"/>
              </a:gdLst>
              <a:ahLst/>
              <a:cxnLst>
                <a:cxn ang="0">
                  <a:pos x="T0" y="T1"/>
                </a:cxn>
                <a:cxn ang="0">
                  <a:pos x="T2" y="T3"/>
                </a:cxn>
                <a:cxn ang="0">
                  <a:pos x="T4" y="T5"/>
                </a:cxn>
                <a:cxn ang="0">
                  <a:pos x="T6" y="T7"/>
                </a:cxn>
                <a:cxn ang="0">
                  <a:pos x="T8" y="T9"/>
                </a:cxn>
              </a:cxnLst>
              <a:rect l="0" t="0" r="r" b="b"/>
              <a:pathLst>
                <a:path w="38" h="21">
                  <a:moveTo>
                    <a:pt x="31" y="3"/>
                  </a:moveTo>
                  <a:cubicBezTo>
                    <a:pt x="38" y="7"/>
                    <a:pt x="38" y="14"/>
                    <a:pt x="31" y="17"/>
                  </a:cubicBezTo>
                  <a:cubicBezTo>
                    <a:pt x="24" y="21"/>
                    <a:pt x="13" y="21"/>
                    <a:pt x="7" y="17"/>
                  </a:cubicBezTo>
                  <a:cubicBezTo>
                    <a:pt x="0" y="14"/>
                    <a:pt x="0" y="7"/>
                    <a:pt x="7" y="3"/>
                  </a:cubicBezTo>
                  <a:cubicBezTo>
                    <a:pt x="13" y="0"/>
                    <a:pt x="24" y="0"/>
                    <a:pt x="31" y="3"/>
                  </a:cubicBezTo>
                  <a:close/>
                </a:path>
              </a:pathLst>
            </a:custGeom>
            <a:solidFill>
              <a:srgbClr val="19194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4" name="Freeform 239">
              <a:extLst>
                <a:ext uri="{FF2B5EF4-FFF2-40B4-BE49-F238E27FC236}">
                  <a16:creationId xmlns:a16="http://schemas.microsoft.com/office/drawing/2014/main" id="{4C22FCA0-7B74-844B-B854-A972AE92AF09}"/>
                </a:ext>
              </a:extLst>
            </p:cNvPr>
            <p:cNvSpPr>
              <a:spLocks/>
            </p:cNvSpPr>
            <p:nvPr/>
          </p:nvSpPr>
          <p:spPr bwMode="auto">
            <a:xfrm>
              <a:off x="18317599" y="9724973"/>
              <a:ext cx="101600" cy="58738"/>
            </a:xfrm>
            <a:custGeom>
              <a:avLst/>
              <a:gdLst>
                <a:gd name="T0" fmla="*/ 30 w 37"/>
                <a:gd name="T1" fmla="*/ 4 h 21"/>
                <a:gd name="T2" fmla="*/ 30 w 37"/>
                <a:gd name="T3" fmla="*/ 18 h 21"/>
                <a:gd name="T4" fmla="*/ 6 w 37"/>
                <a:gd name="T5" fmla="*/ 18 h 21"/>
                <a:gd name="T6" fmla="*/ 6 w 37"/>
                <a:gd name="T7" fmla="*/ 4 h 21"/>
                <a:gd name="T8" fmla="*/ 30 w 37"/>
                <a:gd name="T9" fmla="*/ 4 h 21"/>
              </a:gdLst>
              <a:ahLst/>
              <a:cxnLst>
                <a:cxn ang="0">
                  <a:pos x="T0" y="T1"/>
                </a:cxn>
                <a:cxn ang="0">
                  <a:pos x="T2" y="T3"/>
                </a:cxn>
                <a:cxn ang="0">
                  <a:pos x="T4" y="T5"/>
                </a:cxn>
                <a:cxn ang="0">
                  <a:pos x="T6" y="T7"/>
                </a:cxn>
                <a:cxn ang="0">
                  <a:pos x="T8" y="T9"/>
                </a:cxn>
              </a:cxnLst>
              <a:rect l="0" t="0" r="r" b="b"/>
              <a:pathLst>
                <a:path w="37" h="21">
                  <a:moveTo>
                    <a:pt x="30" y="4"/>
                  </a:moveTo>
                  <a:cubicBezTo>
                    <a:pt x="37" y="8"/>
                    <a:pt x="37" y="14"/>
                    <a:pt x="30" y="18"/>
                  </a:cubicBezTo>
                  <a:cubicBezTo>
                    <a:pt x="24" y="21"/>
                    <a:pt x="13" y="21"/>
                    <a:pt x="6" y="18"/>
                  </a:cubicBezTo>
                  <a:cubicBezTo>
                    <a:pt x="0" y="14"/>
                    <a:pt x="0" y="8"/>
                    <a:pt x="6" y="4"/>
                  </a:cubicBezTo>
                  <a:cubicBezTo>
                    <a:pt x="13" y="0"/>
                    <a:pt x="24" y="0"/>
                    <a:pt x="30" y="4"/>
                  </a:cubicBezTo>
                  <a:close/>
                </a:path>
              </a:pathLst>
            </a:custGeom>
            <a:solidFill>
              <a:srgbClr val="19194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5" name="Freeform 240">
              <a:extLst>
                <a:ext uri="{FF2B5EF4-FFF2-40B4-BE49-F238E27FC236}">
                  <a16:creationId xmlns:a16="http://schemas.microsoft.com/office/drawing/2014/main" id="{0C87C70E-0346-AB47-B9B2-8C112E0A86FE}"/>
                </a:ext>
              </a:extLst>
            </p:cNvPr>
            <p:cNvSpPr>
              <a:spLocks/>
            </p:cNvSpPr>
            <p:nvPr/>
          </p:nvSpPr>
          <p:spPr bwMode="auto">
            <a:xfrm>
              <a:off x="18535087" y="9851973"/>
              <a:ext cx="103188" cy="58738"/>
            </a:xfrm>
            <a:custGeom>
              <a:avLst/>
              <a:gdLst>
                <a:gd name="T0" fmla="*/ 30 w 37"/>
                <a:gd name="T1" fmla="*/ 3 h 21"/>
                <a:gd name="T2" fmla="*/ 30 w 37"/>
                <a:gd name="T3" fmla="*/ 17 h 21"/>
                <a:gd name="T4" fmla="*/ 6 w 37"/>
                <a:gd name="T5" fmla="*/ 17 h 21"/>
                <a:gd name="T6" fmla="*/ 6 w 37"/>
                <a:gd name="T7" fmla="*/ 3 h 21"/>
                <a:gd name="T8" fmla="*/ 30 w 37"/>
                <a:gd name="T9" fmla="*/ 3 h 21"/>
              </a:gdLst>
              <a:ahLst/>
              <a:cxnLst>
                <a:cxn ang="0">
                  <a:pos x="T0" y="T1"/>
                </a:cxn>
                <a:cxn ang="0">
                  <a:pos x="T2" y="T3"/>
                </a:cxn>
                <a:cxn ang="0">
                  <a:pos x="T4" y="T5"/>
                </a:cxn>
                <a:cxn ang="0">
                  <a:pos x="T6" y="T7"/>
                </a:cxn>
                <a:cxn ang="0">
                  <a:pos x="T8" y="T9"/>
                </a:cxn>
              </a:cxnLst>
              <a:rect l="0" t="0" r="r" b="b"/>
              <a:pathLst>
                <a:path w="37" h="21">
                  <a:moveTo>
                    <a:pt x="30" y="3"/>
                  </a:moveTo>
                  <a:cubicBezTo>
                    <a:pt x="37" y="7"/>
                    <a:pt x="37" y="13"/>
                    <a:pt x="30" y="17"/>
                  </a:cubicBezTo>
                  <a:cubicBezTo>
                    <a:pt x="24" y="21"/>
                    <a:pt x="13" y="21"/>
                    <a:pt x="6" y="17"/>
                  </a:cubicBezTo>
                  <a:cubicBezTo>
                    <a:pt x="0" y="13"/>
                    <a:pt x="0" y="7"/>
                    <a:pt x="6" y="3"/>
                  </a:cubicBezTo>
                  <a:cubicBezTo>
                    <a:pt x="13" y="0"/>
                    <a:pt x="24" y="0"/>
                    <a:pt x="30" y="3"/>
                  </a:cubicBezTo>
                  <a:close/>
                </a:path>
              </a:pathLst>
            </a:custGeom>
            <a:solidFill>
              <a:srgbClr val="19194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6" name="Freeform 241">
              <a:extLst>
                <a:ext uri="{FF2B5EF4-FFF2-40B4-BE49-F238E27FC236}">
                  <a16:creationId xmlns:a16="http://schemas.microsoft.com/office/drawing/2014/main" id="{28CE673D-5703-3342-B968-BEE6955B7213}"/>
                </a:ext>
              </a:extLst>
            </p:cNvPr>
            <p:cNvSpPr>
              <a:spLocks/>
            </p:cNvSpPr>
            <p:nvPr/>
          </p:nvSpPr>
          <p:spPr bwMode="auto">
            <a:xfrm>
              <a:off x="18754162" y="9975798"/>
              <a:ext cx="101600" cy="61913"/>
            </a:xfrm>
            <a:custGeom>
              <a:avLst/>
              <a:gdLst>
                <a:gd name="T0" fmla="*/ 31 w 37"/>
                <a:gd name="T1" fmla="*/ 4 h 22"/>
                <a:gd name="T2" fmla="*/ 31 w 37"/>
                <a:gd name="T3" fmla="*/ 18 h 22"/>
                <a:gd name="T4" fmla="*/ 6 w 37"/>
                <a:gd name="T5" fmla="*/ 18 h 22"/>
                <a:gd name="T6" fmla="*/ 6 w 37"/>
                <a:gd name="T7" fmla="*/ 4 h 22"/>
                <a:gd name="T8" fmla="*/ 31 w 37"/>
                <a:gd name="T9" fmla="*/ 4 h 22"/>
              </a:gdLst>
              <a:ahLst/>
              <a:cxnLst>
                <a:cxn ang="0">
                  <a:pos x="T0" y="T1"/>
                </a:cxn>
                <a:cxn ang="0">
                  <a:pos x="T2" y="T3"/>
                </a:cxn>
                <a:cxn ang="0">
                  <a:pos x="T4" y="T5"/>
                </a:cxn>
                <a:cxn ang="0">
                  <a:pos x="T6" y="T7"/>
                </a:cxn>
                <a:cxn ang="0">
                  <a:pos x="T8" y="T9"/>
                </a:cxn>
              </a:cxnLst>
              <a:rect l="0" t="0" r="r" b="b"/>
              <a:pathLst>
                <a:path w="37" h="22">
                  <a:moveTo>
                    <a:pt x="31" y="4"/>
                  </a:moveTo>
                  <a:cubicBezTo>
                    <a:pt x="37" y="8"/>
                    <a:pt x="37" y="14"/>
                    <a:pt x="31" y="18"/>
                  </a:cubicBezTo>
                  <a:cubicBezTo>
                    <a:pt x="24" y="22"/>
                    <a:pt x="13" y="22"/>
                    <a:pt x="6" y="18"/>
                  </a:cubicBezTo>
                  <a:cubicBezTo>
                    <a:pt x="0" y="14"/>
                    <a:pt x="0" y="8"/>
                    <a:pt x="6" y="4"/>
                  </a:cubicBezTo>
                  <a:cubicBezTo>
                    <a:pt x="13" y="0"/>
                    <a:pt x="24" y="0"/>
                    <a:pt x="31" y="4"/>
                  </a:cubicBezTo>
                  <a:close/>
                </a:path>
              </a:pathLst>
            </a:custGeom>
            <a:solidFill>
              <a:srgbClr val="19194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7" name="Freeform 242">
              <a:extLst>
                <a:ext uri="{FF2B5EF4-FFF2-40B4-BE49-F238E27FC236}">
                  <a16:creationId xmlns:a16="http://schemas.microsoft.com/office/drawing/2014/main" id="{D71BB987-D122-AE4A-A8F1-F1D426D1E6A3}"/>
                </a:ext>
              </a:extLst>
            </p:cNvPr>
            <p:cNvSpPr>
              <a:spLocks/>
            </p:cNvSpPr>
            <p:nvPr/>
          </p:nvSpPr>
          <p:spPr bwMode="auto">
            <a:xfrm>
              <a:off x="18723999" y="9742435"/>
              <a:ext cx="104775" cy="57150"/>
            </a:xfrm>
            <a:custGeom>
              <a:avLst/>
              <a:gdLst>
                <a:gd name="T0" fmla="*/ 31 w 38"/>
                <a:gd name="T1" fmla="*/ 4 h 21"/>
                <a:gd name="T2" fmla="*/ 31 w 38"/>
                <a:gd name="T3" fmla="*/ 18 h 21"/>
                <a:gd name="T4" fmla="*/ 7 w 38"/>
                <a:gd name="T5" fmla="*/ 18 h 21"/>
                <a:gd name="T6" fmla="*/ 7 w 38"/>
                <a:gd name="T7" fmla="*/ 4 h 21"/>
                <a:gd name="T8" fmla="*/ 31 w 38"/>
                <a:gd name="T9" fmla="*/ 4 h 21"/>
              </a:gdLst>
              <a:ahLst/>
              <a:cxnLst>
                <a:cxn ang="0">
                  <a:pos x="T0" y="T1"/>
                </a:cxn>
                <a:cxn ang="0">
                  <a:pos x="T2" y="T3"/>
                </a:cxn>
                <a:cxn ang="0">
                  <a:pos x="T4" y="T5"/>
                </a:cxn>
                <a:cxn ang="0">
                  <a:pos x="T6" y="T7"/>
                </a:cxn>
                <a:cxn ang="0">
                  <a:pos x="T8" y="T9"/>
                </a:cxn>
              </a:cxnLst>
              <a:rect l="0" t="0" r="r" b="b"/>
              <a:pathLst>
                <a:path w="38" h="21">
                  <a:moveTo>
                    <a:pt x="31" y="4"/>
                  </a:moveTo>
                  <a:cubicBezTo>
                    <a:pt x="38" y="8"/>
                    <a:pt x="38" y="14"/>
                    <a:pt x="31" y="18"/>
                  </a:cubicBezTo>
                  <a:cubicBezTo>
                    <a:pt x="25" y="21"/>
                    <a:pt x="14" y="21"/>
                    <a:pt x="7" y="18"/>
                  </a:cubicBezTo>
                  <a:cubicBezTo>
                    <a:pt x="0" y="14"/>
                    <a:pt x="0" y="8"/>
                    <a:pt x="7" y="4"/>
                  </a:cubicBezTo>
                  <a:cubicBezTo>
                    <a:pt x="14" y="0"/>
                    <a:pt x="25" y="0"/>
                    <a:pt x="31" y="4"/>
                  </a:cubicBezTo>
                  <a:close/>
                </a:path>
              </a:pathLst>
            </a:custGeom>
            <a:solidFill>
              <a:srgbClr val="19194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8" name="Freeform 243">
              <a:extLst>
                <a:ext uri="{FF2B5EF4-FFF2-40B4-BE49-F238E27FC236}">
                  <a16:creationId xmlns:a16="http://schemas.microsoft.com/office/drawing/2014/main" id="{1B4CF2C6-C3F3-1D42-931E-EDC43EF6776F}"/>
                </a:ext>
              </a:extLst>
            </p:cNvPr>
            <p:cNvSpPr>
              <a:spLocks/>
            </p:cNvSpPr>
            <p:nvPr/>
          </p:nvSpPr>
          <p:spPr bwMode="auto">
            <a:xfrm>
              <a:off x="18944662" y="9869435"/>
              <a:ext cx="101600" cy="57150"/>
            </a:xfrm>
            <a:custGeom>
              <a:avLst/>
              <a:gdLst>
                <a:gd name="T0" fmla="*/ 30 w 37"/>
                <a:gd name="T1" fmla="*/ 3 h 21"/>
                <a:gd name="T2" fmla="*/ 30 w 37"/>
                <a:gd name="T3" fmla="*/ 17 h 21"/>
                <a:gd name="T4" fmla="*/ 6 w 37"/>
                <a:gd name="T5" fmla="*/ 17 h 21"/>
                <a:gd name="T6" fmla="*/ 6 w 37"/>
                <a:gd name="T7" fmla="*/ 3 h 21"/>
                <a:gd name="T8" fmla="*/ 30 w 37"/>
                <a:gd name="T9" fmla="*/ 3 h 21"/>
              </a:gdLst>
              <a:ahLst/>
              <a:cxnLst>
                <a:cxn ang="0">
                  <a:pos x="T0" y="T1"/>
                </a:cxn>
                <a:cxn ang="0">
                  <a:pos x="T2" y="T3"/>
                </a:cxn>
                <a:cxn ang="0">
                  <a:pos x="T4" y="T5"/>
                </a:cxn>
                <a:cxn ang="0">
                  <a:pos x="T6" y="T7"/>
                </a:cxn>
                <a:cxn ang="0">
                  <a:pos x="T8" y="T9"/>
                </a:cxn>
              </a:cxnLst>
              <a:rect l="0" t="0" r="r" b="b"/>
              <a:pathLst>
                <a:path w="37" h="21">
                  <a:moveTo>
                    <a:pt x="30" y="3"/>
                  </a:moveTo>
                  <a:cubicBezTo>
                    <a:pt x="37" y="7"/>
                    <a:pt x="37" y="13"/>
                    <a:pt x="30" y="17"/>
                  </a:cubicBezTo>
                  <a:cubicBezTo>
                    <a:pt x="24" y="21"/>
                    <a:pt x="13" y="21"/>
                    <a:pt x="6" y="17"/>
                  </a:cubicBezTo>
                  <a:cubicBezTo>
                    <a:pt x="0" y="13"/>
                    <a:pt x="0" y="7"/>
                    <a:pt x="6" y="3"/>
                  </a:cubicBezTo>
                  <a:cubicBezTo>
                    <a:pt x="13" y="0"/>
                    <a:pt x="24" y="0"/>
                    <a:pt x="30" y="3"/>
                  </a:cubicBezTo>
                  <a:close/>
                </a:path>
              </a:pathLst>
            </a:custGeom>
            <a:solidFill>
              <a:srgbClr val="19194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9" name="Freeform 244">
              <a:extLst>
                <a:ext uri="{FF2B5EF4-FFF2-40B4-BE49-F238E27FC236}">
                  <a16:creationId xmlns:a16="http://schemas.microsoft.com/office/drawing/2014/main" id="{2EAF3934-451D-6049-BB77-990FC4F8A70A}"/>
                </a:ext>
              </a:extLst>
            </p:cNvPr>
            <p:cNvSpPr>
              <a:spLocks/>
            </p:cNvSpPr>
            <p:nvPr/>
          </p:nvSpPr>
          <p:spPr bwMode="auto">
            <a:xfrm>
              <a:off x="18971649" y="10102798"/>
              <a:ext cx="101600" cy="61913"/>
            </a:xfrm>
            <a:custGeom>
              <a:avLst/>
              <a:gdLst>
                <a:gd name="T0" fmla="*/ 31 w 37"/>
                <a:gd name="T1" fmla="*/ 4 h 22"/>
                <a:gd name="T2" fmla="*/ 31 w 37"/>
                <a:gd name="T3" fmla="*/ 18 h 22"/>
                <a:gd name="T4" fmla="*/ 7 w 37"/>
                <a:gd name="T5" fmla="*/ 18 h 22"/>
                <a:gd name="T6" fmla="*/ 7 w 37"/>
                <a:gd name="T7" fmla="*/ 4 h 22"/>
                <a:gd name="T8" fmla="*/ 31 w 37"/>
                <a:gd name="T9" fmla="*/ 4 h 22"/>
              </a:gdLst>
              <a:ahLst/>
              <a:cxnLst>
                <a:cxn ang="0">
                  <a:pos x="T0" y="T1"/>
                </a:cxn>
                <a:cxn ang="0">
                  <a:pos x="T2" y="T3"/>
                </a:cxn>
                <a:cxn ang="0">
                  <a:pos x="T4" y="T5"/>
                </a:cxn>
                <a:cxn ang="0">
                  <a:pos x="T6" y="T7"/>
                </a:cxn>
                <a:cxn ang="0">
                  <a:pos x="T8" y="T9"/>
                </a:cxn>
              </a:cxnLst>
              <a:rect l="0" t="0" r="r" b="b"/>
              <a:pathLst>
                <a:path w="37" h="22">
                  <a:moveTo>
                    <a:pt x="31" y="4"/>
                  </a:moveTo>
                  <a:cubicBezTo>
                    <a:pt x="37" y="8"/>
                    <a:pt x="37" y="14"/>
                    <a:pt x="31" y="18"/>
                  </a:cubicBezTo>
                  <a:cubicBezTo>
                    <a:pt x="24" y="22"/>
                    <a:pt x="13" y="22"/>
                    <a:pt x="7" y="18"/>
                  </a:cubicBezTo>
                  <a:cubicBezTo>
                    <a:pt x="0" y="14"/>
                    <a:pt x="0" y="8"/>
                    <a:pt x="7" y="4"/>
                  </a:cubicBezTo>
                  <a:cubicBezTo>
                    <a:pt x="13" y="0"/>
                    <a:pt x="24" y="0"/>
                    <a:pt x="31" y="4"/>
                  </a:cubicBezTo>
                  <a:close/>
                </a:path>
              </a:pathLst>
            </a:custGeom>
            <a:solidFill>
              <a:srgbClr val="19194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0" name="Freeform 245">
              <a:extLst>
                <a:ext uri="{FF2B5EF4-FFF2-40B4-BE49-F238E27FC236}">
                  <a16:creationId xmlns:a16="http://schemas.microsoft.com/office/drawing/2014/main" id="{FD04EEA3-0A51-144F-938A-8FD16A58EC03}"/>
                </a:ext>
              </a:extLst>
            </p:cNvPr>
            <p:cNvSpPr>
              <a:spLocks/>
            </p:cNvSpPr>
            <p:nvPr/>
          </p:nvSpPr>
          <p:spPr bwMode="auto">
            <a:xfrm>
              <a:off x="16698349" y="9817048"/>
              <a:ext cx="3449638" cy="1209675"/>
            </a:xfrm>
            <a:custGeom>
              <a:avLst/>
              <a:gdLst>
                <a:gd name="T0" fmla="*/ 1250 w 1250"/>
                <a:gd name="T1" fmla="*/ 0 h 438"/>
                <a:gd name="T2" fmla="*/ 1250 w 1250"/>
                <a:gd name="T3" fmla="*/ 30 h 438"/>
                <a:gd name="T4" fmla="*/ 1239 w 1250"/>
                <a:gd name="T5" fmla="*/ 50 h 438"/>
                <a:gd name="T6" fmla="*/ 592 w 1250"/>
                <a:gd name="T7" fmla="*/ 423 h 438"/>
                <a:gd name="T8" fmla="*/ 510 w 1250"/>
                <a:gd name="T9" fmla="*/ 423 h 438"/>
                <a:gd name="T10" fmla="*/ 14 w 1250"/>
                <a:gd name="T11" fmla="*/ 137 h 438"/>
                <a:gd name="T12" fmla="*/ 0 w 1250"/>
                <a:gd name="T13" fmla="*/ 114 h 438"/>
                <a:gd name="T14" fmla="*/ 0 w 1250"/>
                <a:gd name="T15" fmla="*/ 84 h 438"/>
                <a:gd name="T16" fmla="*/ 5 w 1250"/>
                <a:gd name="T17" fmla="*/ 98 h 438"/>
                <a:gd name="T18" fmla="*/ 14 w 1250"/>
                <a:gd name="T19" fmla="*/ 106 h 438"/>
                <a:gd name="T20" fmla="*/ 117 w 1250"/>
                <a:gd name="T21" fmla="*/ 166 h 438"/>
                <a:gd name="T22" fmla="*/ 510 w 1250"/>
                <a:gd name="T23" fmla="*/ 393 h 438"/>
                <a:gd name="T24" fmla="*/ 592 w 1250"/>
                <a:gd name="T25" fmla="*/ 393 h 438"/>
                <a:gd name="T26" fmla="*/ 1239 w 1250"/>
                <a:gd name="T27" fmla="*/ 19 h 438"/>
                <a:gd name="T28" fmla="*/ 1244 w 1250"/>
                <a:gd name="T29" fmla="*/ 15 h 438"/>
                <a:gd name="T30" fmla="*/ 1250 w 1250"/>
                <a:gd name="T31" fmla="*/ 0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50" h="438">
                  <a:moveTo>
                    <a:pt x="1250" y="0"/>
                  </a:moveTo>
                  <a:cubicBezTo>
                    <a:pt x="1250" y="30"/>
                    <a:pt x="1250" y="30"/>
                    <a:pt x="1250" y="30"/>
                  </a:cubicBezTo>
                  <a:cubicBezTo>
                    <a:pt x="1250" y="37"/>
                    <a:pt x="1246" y="45"/>
                    <a:pt x="1239" y="50"/>
                  </a:cubicBezTo>
                  <a:cubicBezTo>
                    <a:pt x="592" y="423"/>
                    <a:pt x="592" y="423"/>
                    <a:pt x="592" y="423"/>
                  </a:cubicBezTo>
                  <a:cubicBezTo>
                    <a:pt x="567" y="438"/>
                    <a:pt x="535" y="438"/>
                    <a:pt x="510" y="423"/>
                  </a:cubicBezTo>
                  <a:cubicBezTo>
                    <a:pt x="14" y="137"/>
                    <a:pt x="14" y="137"/>
                    <a:pt x="14" y="137"/>
                  </a:cubicBezTo>
                  <a:cubicBezTo>
                    <a:pt x="5" y="132"/>
                    <a:pt x="0" y="123"/>
                    <a:pt x="0" y="114"/>
                  </a:cubicBezTo>
                  <a:cubicBezTo>
                    <a:pt x="0" y="84"/>
                    <a:pt x="0" y="84"/>
                    <a:pt x="0" y="84"/>
                  </a:cubicBezTo>
                  <a:cubicBezTo>
                    <a:pt x="0" y="89"/>
                    <a:pt x="2" y="94"/>
                    <a:pt x="5" y="98"/>
                  </a:cubicBezTo>
                  <a:cubicBezTo>
                    <a:pt x="7" y="101"/>
                    <a:pt x="10" y="104"/>
                    <a:pt x="14" y="106"/>
                  </a:cubicBezTo>
                  <a:cubicBezTo>
                    <a:pt x="117" y="166"/>
                    <a:pt x="117" y="166"/>
                    <a:pt x="117" y="166"/>
                  </a:cubicBezTo>
                  <a:cubicBezTo>
                    <a:pt x="510" y="393"/>
                    <a:pt x="510" y="393"/>
                    <a:pt x="510" y="393"/>
                  </a:cubicBezTo>
                  <a:cubicBezTo>
                    <a:pt x="535" y="407"/>
                    <a:pt x="567" y="407"/>
                    <a:pt x="592" y="393"/>
                  </a:cubicBezTo>
                  <a:cubicBezTo>
                    <a:pt x="1239" y="19"/>
                    <a:pt x="1239" y="19"/>
                    <a:pt x="1239" y="19"/>
                  </a:cubicBezTo>
                  <a:cubicBezTo>
                    <a:pt x="1241" y="18"/>
                    <a:pt x="1243" y="16"/>
                    <a:pt x="1244" y="15"/>
                  </a:cubicBezTo>
                  <a:cubicBezTo>
                    <a:pt x="1248" y="10"/>
                    <a:pt x="1250" y="5"/>
                    <a:pt x="1250" y="0"/>
                  </a:cubicBezTo>
                  <a:close/>
                </a:path>
              </a:pathLst>
            </a:custGeom>
            <a:solidFill>
              <a:srgbClr val="01011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51" name="Group 550">
            <a:extLst>
              <a:ext uri="{FF2B5EF4-FFF2-40B4-BE49-F238E27FC236}">
                <a16:creationId xmlns:a16="http://schemas.microsoft.com/office/drawing/2014/main" id="{8F0AFAA3-C069-F243-B66E-A1E4AD7716D6}"/>
              </a:ext>
            </a:extLst>
          </p:cNvPr>
          <p:cNvGrpSpPr/>
          <p:nvPr/>
        </p:nvGrpSpPr>
        <p:grpSpPr>
          <a:xfrm>
            <a:off x="18506415" y="5473398"/>
            <a:ext cx="544610" cy="670941"/>
            <a:chOff x="18339824" y="6715073"/>
            <a:chExt cx="711201" cy="1000125"/>
          </a:xfrm>
        </p:grpSpPr>
        <p:sp>
          <p:nvSpPr>
            <p:cNvPr id="552" name="Freeform 246">
              <a:extLst>
                <a:ext uri="{FF2B5EF4-FFF2-40B4-BE49-F238E27FC236}">
                  <a16:creationId xmlns:a16="http://schemas.microsoft.com/office/drawing/2014/main" id="{E5E83EF4-24A1-E947-804E-AE9403BB57EC}"/>
                </a:ext>
              </a:extLst>
            </p:cNvPr>
            <p:cNvSpPr>
              <a:spLocks/>
            </p:cNvSpPr>
            <p:nvPr/>
          </p:nvSpPr>
          <p:spPr bwMode="auto">
            <a:xfrm>
              <a:off x="18452537" y="6715073"/>
              <a:ext cx="598488" cy="974725"/>
            </a:xfrm>
            <a:custGeom>
              <a:avLst/>
              <a:gdLst>
                <a:gd name="T0" fmla="*/ 175 w 217"/>
                <a:gd name="T1" fmla="*/ 340 h 353"/>
                <a:gd name="T2" fmla="*/ 42 w 217"/>
                <a:gd name="T3" fmla="*/ 263 h 353"/>
                <a:gd name="T4" fmla="*/ 0 w 217"/>
                <a:gd name="T5" fmla="*/ 183 h 353"/>
                <a:gd name="T6" fmla="*/ 0 w 217"/>
                <a:gd name="T7" fmla="*/ 45 h 353"/>
                <a:gd name="T8" fmla="*/ 42 w 217"/>
                <a:gd name="T9" fmla="*/ 13 h 353"/>
                <a:gd name="T10" fmla="*/ 175 w 217"/>
                <a:gd name="T11" fmla="*/ 90 h 353"/>
                <a:gd name="T12" fmla="*/ 217 w 217"/>
                <a:gd name="T13" fmla="*/ 170 h 353"/>
                <a:gd name="T14" fmla="*/ 217 w 217"/>
                <a:gd name="T15" fmla="*/ 308 h 353"/>
                <a:gd name="T16" fmla="*/ 175 w 217"/>
                <a:gd name="T17" fmla="*/ 340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7" h="353">
                  <a:moveTo>
                    <a:pt x="175" y="340"/>
                  </a:moveTo>
                  <a:cubicBezTo>
                    <a:pt x="42" y="263"/>
                    <a:pt x="42" y="263"/>
                    <a:pt x="42" y="263"/>
                  </a:cubicBezTo>
                  <a:cubicBezTo>
                    <a:pt x="19" y="250"/>
                    <a:pt x="0" y="214"/>
                    <a:pt x="0" y="183"/>
                  </a:cubicBezTo>
                  <a:cubicBezTo>
                    <a:pt x="0" y="45"/>
                    <a:pt x="0" y="45"/>
                    <a:pt x="0" y="45"/>
                  </a:cubicBezTo>
                  <a:cubicBezTo>
                    <a:pt x="0" y="14"/>
                    <a:pt x="19" y="0"/>
                    <a:pt x="42" y="13"/>
                  </a:cubicBezTo>
                  <a:cubicBezTo>
                    <a:pt x="175" y="90"/>
                    <a:pt x="175" y="90"/>
                    <a:pt x="175" y="90"/>
                  </a:cubicBezTo>
                  <a:cubicBezTo>
                    <a:pt x="198" y="103"/>
                    <a:pt x="217" y="139"/>
                    <a:pt x="217" y="170"/>
                  </a:cubicBezTo>
                  <a:cubicBezTo>
                    <a:pt x="217" y="308"/>
                    <a:pt x="217" y="308"/>
                    <a:pt x="217" y="308"/>
                  </a:cubicBezTo>
                  <a:cubicBezTo>
                    <a:pt x="217" y="339"/>
                    <a:pt x="198" y="353"/>
                    <a:pt x="175" y="340"/>
                  </a:cubicBezTo>
                  <a:close/>
                </a:path>
              </a:pathLst>
            </a:custGeom>
            <a:solidFill>
              <a:srgbClr val="DBE3F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3" name="Freeform 247">
              <a:extLst>
                <a:ext uri="{FF2B5EF4-FFF2-40B4-BE49-F238E27FC236}">
                  <a16:creationId xmlns:a16="http://schemas.microsoft.com/office/drawing/2014/main" id="{2E99CA6C-0DE3-664D-B65C-068AF1403B08}"/>
                </a:ext>
              </a:extLst>
            </p:cNvPr>
            <p:cNvSpPr>
              <a:spLocks/>
            </p:cNvSpPr>
            <p:nvPr/>
          </p:nvSpPr>
          <p:spPr bwMode="auto">
            <a:xfrm>
              <a:off x="18339824" y="6740473"/>
              <a:ext cx="595313" cy="974725"/>
            </a:xfrm>
            <a:custGeom>
              <a:avLst/>
              <a:gdLst>
                <a:gd name="T0" fmla="*/ 174 w 216"/>
                <a:gd name="T1" fmla="*/ 339 h 353"/>
                <a:gd name="T2" fmla="*/ 42 w 216"/>
                <a:gd name="T3" fmla="*/ 263 h 353"/>
                <a:gd name="T4" fmla="*/ 0 w 216"/>
                <a:gd name="T5" fmla="*/ 183 h 353"/>
                <a:gd name="T6" fmla="*/ 0 w 216"/>
                <a:gd name="T7" fmla="*/ 45 h 353"/>
                <a:gd name="T8" fmla="*/ 42 w 216"/>
                <a:gd name="T9" fmla="*/ 13 h 353"/>
                <a:gd name="T10" fmla="*/ 174 w 216"/>
                <a:gd name="T11" fmla="*/ 89 h 353"/>
                <a:gd name="T12" fmla="*/ 216 w 216"/>
                <a:gd name="T13" fmla="*/ 170 h 353"/>
                <a:gd name="T14" fmla="*/ 216 w 216"/>
                <a:gd name="T15" fmla="*/ 308 h 353"/>
                <a:gd name="T16" fmla="*/ 174 w 216"/>
                <a:gd name="T17" fmla="*/ 339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6" h="353">
                  <a:moveTo>
                    <a:pt x="174" y="339"/>
                  </a:moveTo>
                  <a:cubicBezTo>
                    <a:pt x="42" y="263"/>
                    <a:pt x="42" y="263"/>
                    <a:pt x="42" y="263"/>
                  </a:cubicBezTo>
                  <a:cubicBezTo>
                    <a:pt x="18" y="250"/>
                    <a:pt x="0" y="214"/>
                    <a:pt x="0" y="183"/>
                  </a:cubicBezTo>
                  <a:cubicBezTo>
                    <a:pt x="0" y="45"/>
                    <a:pt x="0" y="45"/>
                    <a:pt x="0" y="45"/>
                  </a:cubicBezTo>
                  <a:cubicBezTo>
                    <a:pt x="0" y="14"/>
                    <a:pt x="18" y="0"/>
                    <a:pt x="42" y="13"/>
                  </a:cubicBezTo>
                  <a:cubicBezTo>
                    <a:pt x="174" y="89"/>
                    <a:pt x="174" y="89"/>
                    <a:pt x="174" y="89"/>
                  </a:cubicBezTo>
                  <a:cubicBezTo>
                    <a:pt x="197" y="103"/>
                    <a:pt x="216" y="139"/>
                    <a:pt x="216" y="170"/>
                  </a:cubicBezTo>
                  <a:cubicBezTo>
                    <a:pt x="216" y="308"/>
                    <a:pt x="216" y="308"/>
                    <a:pt x="216" y="308"/>
                  </a:cubicBezTo>
                  <a:cubicBezTo>
                    <a:pt x="216" y="339"/>
                    <a:pt x="197" y="353"/>
                    <a:pt x="174" y="339"/>
                  </a:cubicBezTo>
                  <a:close/>
                </a:path>
              </a:pathLst>
            </a:custGeom>
            <a:solidFill>
              <a:srgbClr val="B0C0D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4" name="Freeform 248">
              <a:extLst>
                <a:ext uri="{FF2B5EF4-FFF2-40B4-BE49-F238E27FC236}">
                  <a16:creationId xmlns:a16="http://schemas.microsoft.com/office/drawing/2014/main" id="{DAFFCB84-3873-744D-944D-A7F8283ED42A}"/>
                </a:ext>
              </a:extLst>
            </p:cNvPr>
            <p:cNvSpPr>
              <a:spLocks noEditPoints="1"/>
            </p:cNvSpPr>
            <p:nvPr/>
          </p:nvSpPr>
          <p:spPr bwMode="auto">
            <a:xfrm>
              <a:off x="18552549" y="7346898"/>
              <a:ext cx="157163" cy="141288"/>
            </a:xfrm>
            <a:custGeom>
              <a:avLst/>
              <a:gdLst>
                <a:gd name="T0" fmla="*/ 47 w 57"/>
                <a:gd name="T1" fmla="*/ 47 h 51"/>
                <a:gd name="T2" fmla="*/ 10 w 57"/>
                <a:gd name="T3" fmla="*/ 26 h 51"/>
                <a:gd name="T4" fmla="*/ 0 w 57"/>
                <a:gd name="T5" fmla="*/ 9 h 51"/>
                <a:gd name="T6" fmla="*/ 10 w 57"/>
                <a:gd name="T7" fmla="*/ 3 h 51"/>
                <a:gd name="T8" fmla="*/ 47 w 57"/>
                <a:gd name="T9" fmla="*/ 24 h 51"/>
                <a:gd name="T10" fmla="*/ 57 w 57"/>
                <a:gd name="T11" fmla="*/ 42 h 51"/>
                <a:gd name="T12" fmla="*/ 47 w 57"/>
                <a:gd name="T13" fmla="*/ 47 h 51"/>
                <a:gd name="T14" fmla="*/ 10 w 57"/>
                <a:gd name="T15" fmla="*/ 10 h 51"/>
                <a:gd name="T16" fmla="*/ 6 w 57"/>
                <a:gd name="T17" fmla="*/ 12 h 51"/>
                <a:gd name="T18" fmla="*/ 10 w 57"/>
                <a:gd name="T19" fmla="*/ 19 h 51"/>
                <a:gd name="T20" fmla="*/ 47 w 57"/>
                <a:gd name="T21" fmla="*/ 40 h 51"/>
                <a:gd name="T22" fmla="*/ 51 w 57"/>
                <a:gd name="T23" fmla="*/ 38 h 51"/>
                <a:gd name="T24" fmla="*/ 47 w 57"/>
                <a:gd name="T25" fmla="*/ 31 h 51"/>
                <a:gd name="T26" fmla="*/ 10 w 57"/>
                <a:gd name="T27" fmla="*/ 1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 h="51">
                  <a:moveTo>
                    <a:pt x="47" y="47"/>
                  </a:moveTo>
                  <a:cubicBezTo>
                    <a:pt x="10" y="26"/>
                    <a:pt x="10" y="26"/>
                    <a:pt x="10" y="26"/>
                  </a:cubicBezTo>
                  <a:cubicBezTo>
                    <a:pt x="4" y="23"/>
                    <a:pt x="0" y="15"/>
                    <a:pt x="0" y="9"/>
                  </a:cubicBezTo>
                  <a:cubicBezTo>
                    <a:pt x="0" y="2"/>
                    <a:pt x="4" y="0"/>
                    <a:pt x="10" y="3"/>
                  </a:cubicBezTo>
                  <a:cubicBezTo>
                    <a:pt x="47" y="24"/>
                    <a:pt x="47" y="24"/>
                    <a:pt x="47" y="24"/>
                  </a:cubicBezTo>
                  <a:cubicBezTo>
                    <a:pt x="53" y="27"/>
                    <a:pt x="57" y="35"/>
                    <a:pt x="57" y="42"/>
                  </a:cubicBezTo>
                  <a:cubicBezTo>
                    <a:pt x="57" y="48"/>
                    <a:pt x="53" y="51"/>
                    <a:pt x="47" y="47"/>
                  </a:cubicBezTo>
                  <a:close/>
                  <a:moveTo>
                    <a:pt x="10" y="10"/>
                  </a:moveTo>
                  <a:cubicBezTo>
                    <a:pt x="8" y="9"/>
                    <a:pt x="6" y="10"/>
                    <a:pt x="6" y="12"/>
                  </a:cubicBezTo>
                  <a:cubicBezTo>
                    <a:pt x="6" y="15"/>
                    <a:pt x="8" y="18"/>
                    <a:pt x="10" y="19"/>
                  </a:cubicBezTo>
                  <a:cubicBezTo>
                    <a:pt x="47" y="40"/>
                    <a:pt x="47" y="40"/>
                    <a:pt x="47" y="40"/>
                  </a:cubicBezTo>
                  <a:cubicBezTo>
                    <a:pt x="49" y="42"/>
                    <a:pt x="51" y="40"/>
                    <a:pt x="51" y="38"/>
                  </a:cubicBezTo>
                  <a:cubicBezTo>
                    <a:pt x="51" y="36"/>
                    <a:pt x="49" y="32"/>
                    <a:pt x="47" y="31"/>
                  </a:cubicBezTo>
                  <a:lnTo>
                    <a:pt x="10" y="10"/>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5" name="Freeform 249">
              <a:extLst>
                <a:ext uri="{FF2B5EF4-FFF2-40B4-BE49-F238E27FC236}">
                  <a16:creationId xmlns:a16="http://schemas.microsoft.com/office/drawing/2014/main" id="{E3BD134E-2157-714D-8298-06B1F41A7844}"/>
                </a:ext>
              </a:extLst>
            </p:cNvPr>
            <p:cNvSpPr>
              <a:spLocks noEditPoints="1"/>
            </p:cNvSpPr>
            <p:nvPr/>
          </p:nvSpPr>
          <p:spPr bwMode="auto">
            <a:xfrm>
              <a:off x="18552549" y="7300860"/>
              <a:ext cx="157163" cy="139700"/>
            </a:xfrm>
            <a:custGeom>
              <a:avLst/>
              <a:gdLst>
                <a:gd name="T0" fmla="*/ 47 w 57"/>
                <a:gd name="T1" fmla="*/ 48 h 51"/>
                <a:gd name="T2" fmla="*/ 10 w 57"/>
                <a:gd name="T3" fmla="*/ 27 h 51"/>
                <a:gd name="T4" fmla="*/ 0 w 57"/>
                <a:gd name="T5" fmla="*/ 9 h 51"/>
                <a:gd name="T6" fmla="*/ 10 w 57"/>
                <a:gd name="T7" fmla="*/ 4 h 51"/>
                <a:gd name="T8" fmla="*/ 47 w 57"/>
                <a:gd name="T9" fmla="*/ 25 h 51"/>
                <a:gd name="T10" fmla="*/ 57 w 57"/>
                <a:gd name="T11" fmla="*/ 42 h 51"/>
                <a:gd name="T12" fmla="*/ 47 w 57"/>
                <a:gd name="T13" fmla="*/ 48 h 51"/>
                <a:gd name="T14" fmla="*/ 10 w 57"/>
                <a:gd name="T15" fmla="*/ 11 h 51"/>
                <a:gd name="T16" fmla="*/ 6 w 57"/>
                <a:gd name="T17" fmla="*/ 13 h 51"/>
                <a:gd name="T18" fmla="*/ 10 w 57"/>
                <a:gd name="T19" fmla="*/ 20 h 51"/>
                <a:gd name="T20" fmla="*/ 47 w 57"/>
                <a:gd name="T21" fmla="*/ 41 h 51"/>
                <a:gd name="T22" fmla="*/ 51 w 57"/>
                <a:gd name="T23" fmla="*/ 39 h 51"/>
                <a:gd name="T24" fmla="*/ 47 w 57"/>
                <a:gd name="T25" fmla="*/ 32 h 51"/>
                <a:gd name="T26" fmla="*/ 10 w 57"/>
                <a:gd name="T27" fmla="*/ 1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 h="51">
                  <a:moveTo>
                    <a:pt x="47" y="48"/>
                  </a:moveTo>
                  <a:cubicBezTo>
                    <a:pt x="10" y="27"/>
                    <a:pt x="10" y="27"/>
                    <a:pt x="10" y="27"/>
                  </a:cubicBezTo>
                  <a:cubicBezTo>
                    <a:pt x="4" y="24"/>
                    <a:pt x="0" y="16"/>
                    <a:pt x="0" y="9"/>
                  </a:cubicBezTo>
                  <a:cubicBezTo>
                    <a:pt x="0" y="3"/>
                    <a:pt x="4" y="0"/>
                    <a:pt x="10" y="4"/>
                  </a:cubicBezTo>
                  <a:cubicBezTo>
                    <a:pt x="47" y="25"/>
                    <a:pt x="47" y="25"/>
                    <a:pt x="47" y="25"/>
                  </a:cubicBezTo>
                  <a:cubicBezTo>
                    <a:pt x="53" y="28"/>
                    <a:pt x="57" y="36"/>
                    <a:pt x="57" y="42"/>
                  </a:cubicBezTo>
                  <a:cubicBezTo>
                    <a:pt x="57" y="49"/>
                    <a:pt x="53" y="51"/>
                    <a:pt x="47" y="48"/>
                  </a:cubicBezTo>
                  <a:close/>
                  <a:moveTo>
                    <a:pt x="10" y="11"/>
                  </a:moveTo>
                  <a:cubicBezTo>
                    <a:pt x="8" y="9"/>
                    <a:pt x="6" y="11"/>
                    <a:pt x="6" y="13"/>
                  </a:cubicBezTo>
                  <a:cubicBezTo>
                    <a:pt x="6" y="15"/>
                    <a:pt x="8" y="19"/>
                    <a:pt x="10" y="20"/>
                  </a:cubicBezTo>
                  <a:cubicBezTo>
                    <a:pt x="47" y="41"/>
                    <a:pt x="47" y="41"/>
                    <a:pt x="47" y="41"/>
                  </a:cubicBezTo>
                  <a:cubicBezTo>
                    <a:pt x="49" y="42"/>
                    <a:pt x="51" y="41"/>
                    <a:pt x="51" y="39"/>
                  </a:cubicBezTo>
                  <a:cubicBezTo>
                    <a:pt x="51" y="36"/>
                    <a:pt x="49" y="33"/>
                    <a:pt x="47" y="32"/>
                  </a:cubicBezTo>
                  <a:lnTo>
                    <a:pt x="10" y="11"/>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6" name="Freeform 250">
              <a:extLst>
                <a:ext uri="{FF2B5EF4-FFF2-40B4-BE49-F238E27FC236}">
                  <a16:creationId xmlns:a16="http://schemas.microsoft.com/office/drawing/2014/main" id="{2557C6E5-F0F6-F942-9F8F-D8C66AC31972}"/>
                </a:ext>
              </a:extLst>
            </p:cNvPr>
            <p:cNvSpPr>
              <a:spLocks/>
            </p:cNvSpPr>
            <p:nvPr/>
          </p:nvSpPr>
          <p:spPr bwMode="auto">
            <a:xfrm>
              <a:off x="18571599" y="7408810"/>
              <a:ext cx="119063" cy="95250"/>
            </a:xfrm>
            <a:custGeom>
              <a:avLst/>
              <a:gdLst>
                <a:gd name="T0" fmla="*/ 21 w 43"/>
                <a:gd name="T1" fmla="*/ 30 h 35"/>
                <a:gd name="T2" fmla="*/ 0 w 43"/>
                <a:gd name="T3" fmla="*/ 0 h 35"/>
                <a:gd name="T4" fmla="*/ 6 w 43"/>
                <a:gd name="T5" fmla="*/ 1 h 35"/>
                <a:gd name="T6" fmla="*/ 21 w 43"/>
                <a:gd name="T7" fmla="*/ 22 h 35"/>
                <a:gd name="T8" fmla="*/ 37 w 43"/>
                <a:gd name="T9" fmla="*/ 19 h 35"/>
                <a:gd name="T10" fmla="*/ 43 w 43"/>
                <a:gd name="T11" fmla="*/ 25 h 35"/>
                <a:gd name="T12" fmla="*/ 21 w 43"/>
                <a:gd name="T13" fmla="*/ 30 h 35"/>
              </a:gdLst>
              <a:ahLst/>
              <a:cxnLst>
                <a:cxn ang="0">
                  <a:pos x="T0" y="T1"/>
                </a:cxn>
                <a:cxn ang="0">
                  <a:pos x="T2" y="T3"/>
                </a:cxn>
                <a:cxn ang="0">
                  <a:pos x="T4" y="T5"/>
                </a:cxn>
                <a:cxn ang="0">
                  <a:pos x="T6" y="T7"/>
                </a:cxn>
                <a:cxn ang="0">
                  <a:pos x="T8" y="T9"/>
                </a:cxn>
                <a:cxn ang="0">
                  <a:pos x="T10" y="T11"/>
                </a:cxn>
                <a:cxn ang="0">
                  <a:pos x="T12" y="T13"/>
                </a:cxn>
              </a:cxnLst>
              <a:rect l="0" t="0" r="r" b="b"/>
              <a:pathLst>
                <a:path w="43" h="35">
                  <a:moveTo>
                    <a:pt x="21" y="30"/>
                  </a:moveTo>
                  <a:cubicBezTo>
                    <a:pt x="12" y="24"/>
                    <a:pt x="3" y="12"/>
                    <a:pt x="0" y="0"/>
                  </a:cubicBezTo>
                  <a:cubicBezTo>
                    <a:pt x="6" y="1"/>
                    <a:pt x="6" y="1"/>
                    <a:pt x="6" y="1"/>
                  </a:cubicBezTo>
                  <a:cubicBezTo>
                    <a:pt x="8" y="10"/>
                    <a:pt x="15" y="18"/>
                    <a:pt x="21" y="22"/>
                  </a:cubicBezTo>
                  <a:cubicBezTo>
                    <a:pt x="28" y="26"/>
                    <a:pt x="35" y="25"/>
                    <a:pt x="37" y="19"/>
                  </a:cubicBezTo>
                  <a:cubicBezTo>
                    <a:pt x="43" y="25"/>
                    <a:pt x="43" y="25"/>
                    <a:pt x="43" y="25"/>
                  </a:cubicBezTo>
                  <a:cubicBezTo>
                    <a:pt x="40" y="33"/>
                    <a:pt x="31" y="35"/>
                    <a:pt x="21" y="30"/>
                  </a:cubicBez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7" name="Freeform 251">
              <a:extLst>
                <a:ext uri="{FF2B5EF4-FFF2-40B4-BE49-F238E27FC236}">
                  <a16:creationId xmlns:a16="http://schemas.microsoft.com/office/drawing/2014/main" id="{D973A158-F360-364F-B5A9-E6397BE6F849}"/>
                </a:ext>
              </a:extLst>
            </p:cNvPr>
            <p:cNvSpPr>
              <a:spLocks/>
            </p:cNvSpPr>
            <p:nvPr/>
          </p:nvSpPr>
          <p:spPr bwMode="auto">
            <a:xfrm>
              <a:off x="18508099" y="7026223"/>
              <a:ext cx="246063" cy="360363"/>
            </a:xfrm>
            <a:custGeom>
              <a:avLst/>
              <a:gdLst>
                <a:gd name="T0" fmla="*/ 28 w 89"/>
                <a:gd name="T1" fmla="*/ 107 h 130"/>
                <a:gd name="T2" fmla="*/ 21 w 89"/>
                <a:gd name="T3" fmla="*/ 103 h 130"/>
                <a:gd name="T4" fmla="*/ 15 w 89"/>
                <a:gd name="T5" fmla="*/ 86 h 130"/>
                <a:gd name="T6" fmla="*/ 0 w 89"/>
                <a:gd name="T7" fmla="*/ 40 h 130"/>
                <a:gd name="T8" fmla="*/ 44 w 89"/>
                <a:gd name="T9" fmla="*/ 14 h 130"/>
                <a:gd name="T10" fmla="*/ 89 w 89"/>
                <a:gd name="T11" fmla="*/ 91 h 130"/>
                <a:gd name="T12" fmla="*/ 74 w 89"/>
                <a:gd name="T13" fmla="*/ 120 h 130"/>
                <a:gd name="T14" fmla="*/ 74 w 89"/>
                <a:gd name="T15" fmla="*/ 120 h 130"/>
                <a:gd name="T16" fmla="*/ 68 w 89"/>
                <a:gd name="T17" fmla="*/ 130 h 130"/>
                <a:gd name="T18" fmla="*/ 62 w 89"/>
                <a:gd name="T19" fmla="*/ 127 h 130"/>
                <a:gd name="T20" fmla="*/ 70 w 89"/>
                <a:gd name="T21" fmla="*/ 112 h 130"/>
                <a:gd name="T22" fmla="*/ 70 w 89"/>
                <a:gd name="T23" fmla="*/ 113 h 130"/>
                <a:gd name="T24" fmla="*/ 70 w 89"/>
                <a:gd name="T25" fmla="*/ 112 h 130"/>
                <a:gd name="T26" fmla="*/ 82 w 89"/>
                <a:gd name="T27" fmla="*/ 87 h 130"/>
                <a:gd name="T28" fmla="*/ 44 w 89"/>
                <a:gd name="T29" fmla="*/ 22 h 130"/>
                <a:gd name="T30" fmla="*/ 7 w 89"/>
                <a:gd name="T31" fmla="*/ 43 h 130"/>
                <a:gd name="T32" fmla="*/ 19 w 89"/>
                <a:gd name="T33" fmla="*/ 83 h 130"/>
                <a:gd name="T34" fmla="*/ 28 w 89"/>
                <a:gd name="T35" fmla="*/ 107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9" h="130">
                  <a:moveTo>
                    <a:pt x="28" y="107"/>
                  </a:moveTo>
                  <a:cubicBezTo>
                    <a:pt x="21" y="103"/>
                    <a:pt x="21" y="103"/>
                    <a:pt x="21" y="103"/>
                  </a:cubicBezTo>
                  <a:cubicBezTo>
                    <a:pt x="21" y="99"/>
                    <a:pt x="19" y="93"/>
                    <a:pt x="15" y="86"/>
                  </a:cubicBezTo>
                  <a:cubicBezTo>
                    <a:pt x="6" y="71"/>
                    <a:pt x="0" y="54"/>
                    <a:pt x="0" y="40"/>
                  </a:cubicBezTo>
                  <a:cubicBezTo>
                    <a:pt x="0" y="12"/>
                    <a:pt x="20" y="0"/>
                    <a:pt x="44" y="14"/>
                  </a:cubicBezTo>
                  <a:cubicBezTo>
                    <a:pt x="69" y="28"/>
                    <a:pt x="89" y="63"/>
                    <a:pt x="89" y="91"/>
                  </a:cubicBezTo>
                  <a:cubicBezTo>
                    <a:pt x="89" y="105"/>
                    <a:pt x="83" y="116"/>
                    <a:pt x="74" y="120"/>
                  </a:cubicBezTo>
                  <a:cubicBezTo>
                    <a:pt x="74" y="120"/>
                    <a:pt x="74" y="120"/>
                    <a:pt x="74" y="120"/>
                  </a:cubicBezTo>
                  <a:cubicBezTo>
                    <a:pt x="70" y="122"/>
                    <a:pt x="68" y="126"/>
                    <a:pt x="68" y="130"/>
                  </a:cubicBezTo>
                  <a:cubicBezTo>
                    <a:pt x="62" y="127"/>
                    <a:pt x="62" y="127"/>
                    <a:pt x="62" y="127"/>
                  </a:cubicBezTo>
                  <a:cubicBezTo>
                    <a:pt x="61" y="120"/>
                    <a:pt x="64" y="115"/>
                    <a:pt x="70" y="112"/>
                  </a:cubicBezTo>
                  <a:cubicBezTo>
                    <a:pt x="70" y="113"/>
                    <a:pt x="70" y="113"/>
                    <a:pt x="70" y="113"/>
                  </a:cubicBezTo>
                  <a:cubicBezTo>
                    <a:pt x="70" y="112"/>
                    <a:pt x="70" y="112"/>
                    <a:pt x="70" y="112"/>
                  </a:cubicBezTo>
                  <a:cubicBezTo>
                    <a:pt x="78" y="109"/>
                    <a:pt x="82" y="99"/>
                    <a:pt x="82" y="87"/>
                  </a:cubicBezTo>
                  <a:cubicBezTo>
                    <a:pt x="82" y="63"/>
                    <a:pt x="65" y="34"/>
                    <a:pt x="44" y="22"/>
                  </a:cubicBezTo>
                  <a:cubicBezTo>
                    <a:pt x="24" y="10"/>
                    <a:pt x="7" y="19"/>
                    <a:pt x="7" y="43"/>
                  </a:cubicBezTo>
                  <a:cubicBezTo>
                    <a:pt x="7" y="56"/>
                    <a:pt x="11" y="70"/>
                    <a:pt x="19" y="83"/>
                  </a:cubicBezTo>
                  <a:cubicBezTo>
                    <a:pt x="25" y="93"/>
                    <a:pt x="28" y="101"/>
                    <a:pt x="28" y="107"/>
                  </a:cubicBez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8" name="Freeform 252">
              <a:extLst>
                <a:ext uri="{FF2B5EF4-FFF2-40B4-BE49-F238E27FC236}">
                  <a16:creationId xmlns:a16="http://schemas.microsoft.com/office/drawing/2014/main" id="{81B7C7D0-71CC-3549-9D94-B6F77813A520}"/>
                </a:ext>
              </a:extLst>
            </p:cNvPr>
            <p:cNvSpPr>
              <a:spLocks/>
            </p:cNvSpPr>
            <p:nvPr/>
          </p:nvSpPr>
          <p:spPr bwMode="auto">
            <a:xfrm>
              <a:off x="18590649" y="7200848"/>
              <a:ext cx="77788" cy="163513"/>
            </a:xfrm>
            <a:custGeom>
              <a:avLst/>
              <a:gdLst>
                <a:gd name="T0" fmla="*/ 23 w 28"/>
                <a:gd name="T1" fmla="*/ 59 h 59"/>
                <a:gd name="T2" fmla="*/ 16 w 28"/>
                <a:gd name="T3" fmla="*/ 55 h 59"/>
                <a:gd name="T4" fmla="*/ 21 w 28"/>
                <a:gd name="T5" fmla="*/ 22 h 59"/>
                <a:gd name="T6" fmla="*/ 20 w 28"/>
                <a:gd name="T7" fmla="*/ 22 h 59"/>
                <a:gd name="T8" fmla="*/ 14 w 28"/>
                <a:gd name="T9" fmla="*/ 17 h 59"/>
                <a:gd name="T10" fmla="*/ 11 w 28"/>
                <a:gd name="T11" fmla="*/ 16 h 59"/>
                <a:gd name="T12" fmla="*/ 8 w 28"/>
                <a:gd name="T13" fmla="*/ 15 h 59"/>
                <a:gd name="T14" fmla="*/ 12 w 28"/>
                <a:gd name="T15" fmla="*/ 52 h 59"/>
                <a:gd name="T16" fmla="*/ 6 w 28"/>
                <a:gd name="T17" fmla="*/ 50 h 59"/>
                <a:gd name="T18" fmla="*/ 1 w 28"/>
                <a:gd name="T19" fmla="*/ 3 h 59"/>
                <a:gd name="T20" fmla="*/ 3 w 28"/>
                <a:gd name="T21" fmla="*/ 1 h 59"/>
                <a:gd name="T22" fmla="*/ 6 w 28"/>
                <a:gd name="T23" fmla="*/ 5 h 59"/>
                <a:gd name="T24" fmla="*/ 9 w 28"/>
                <a:gd name="T25" fmla="*/ 8 h 59"/>
                <a:gd name="T26" fmla="*/ 12 w 28"/>
                <a:gd name="T27" fmla="*/ 8 h 59"/>
                <a:gd name="T28" fmla="*/ 14 w 28"/>
                <a:gd name="T29" fmla="*/ 7 h 59"/>
                <a:gd name="T30" fmla="*/ 17 w 28"/>
                <a:gd name="T31" fmla="*/ 11 h 59"/>
                <a:gd name="T32" fmla="*/ 19 w 28"/>
                <a:gd name="T33" fmla="*/ 14 h 59"/>
                <a:gd name="T34" fmla="*/ 22 w 28"/>
                <a:gd name="T35" fmla="*/ 13 h 59"/>
                <a:gd name="T36" fmla="*/ 26 w 28"/>
                <a:gd name="T37" fmla="*/ 14 h 59"/>
                <a:gd name="T38" fmla="*/ 28 w 28"/>
                <a:gd name="T39" fmla="*/ 19 h 59"/>
                <a:gd name="T40" fmla="*/ 23 w 28"/>
                <a:gd name="T41"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 h="59">
                  <a:moveTo>
                    <a:pt x="23" y="59"/>
                  </a:moveTo>
                  <a:cubicBezTo>
                    <a:pt x="16" y="55"/>
                    <a:pt x="16" y="55"/>
                    <a:pt x="16" y="55"/>
                  </a:cubicBezTo>
                  <a:cubicBezTo>
                    <a:pt x="21" y="22"/>
                    <a:pt x="21" y="22"/>
                    <a:pt x="21" y="22"/>
                  </a:cubicBezTo>
                  <a:cubicBezTo>
                    <a:pt x="20" y="22"/>
                    <a:pt x="20" y="22"/>
                    <a:pt x="20" y="22"/>
                  </a:cubicBezTo>
                  <a:cubicBezTo>
                    <a:pt x="18" y="21"/>
                    <a:pt x="16" y="19"/>
                    <a:pt x="14" y="17"/>
                  </a:cubicBezTo>
                  <a:cubicBezTo>
                    <a:pt x="13" y="17"/>
                    <a:pt x="12" y="17"/>
                    <a:pt x="11" y="16"/>
                  </a:cubicBezTo>
                  <a:cubicBezTo>
                    <a:pt x="10" y="16"/>
                    <a:pt x="9" y="15"/>
                    <a:pt x="8" y="15"/>
                  </a:cubicBezTo>
                  <a:cubicBezTo>
                    <a:pt x="12" y="52"/>
                    <a:pt x="12" y="52"/>
                    <a:pt x="12" y="52"/>
                  </a:cubicBezTo>
                  <a:cubicBezTo>
                    <a:pt x="6" y="50"/>
                    <a:pt x="6" y="50"/>
                    <a:pt x="6" y="50"/>
                  </a:cubicBezTo>
                  <a:cubicBezTo>
                    <a:pt x="1" y="3"/>
                    <a:pt x="1" y="3"/>
                    <a:pt x="1" y="3"/>
                  </a:cubicBezTo>
                  <a:cubicBezTo>
                    <a:pt x="0" y="2"/>
                    <a:pt x="1" y="0"/>
                    <a:pt x="3" y="1"/>
                  </a:cubicBezTo>
                  <a:cubicBezTo>
                    <a:pt x="4" y="1"/>
                    <a:pt x="6" y="3"/>
                    <a:pt x="6" y="5"/>
                  </a:cubicBezTo>
                  <a:cubicBezTo>
                    <a:pt x="6" y="5"/>
                    <a:pt x="8" y="8"/>
                    <a:pt x="9" y="8"/>
                  </a:cubicBezTo>
                  <a:cubicBezTo>
                    <a:pt x="11" y="9"/>
                    <a:pt x="12" y="8"/>
                    <a:pt x="12" y="8"/>
                  </a:cubicBezTo>
                  <a:cubicBezTo>
                    <a:pt x="12" y="7"/>
                    <a:pt x="13" y="6"/>
                    <a:pt x="14" y="7"/>
                  </a:cubicBezTo>
                  <a:cubicBezTo>
                    <a:pt x="16" y="8"/>
                    <a:pt x="17" y="10"/>
                    <a:pt x="17" y="11"/>
                  </a:cubicBezTo>
                  <a:cubicBezTo>
                    <a:pt x="18" y="12"/>
                    <a:pt x="18" y="14"/>
                    <a:pt x="19" y="14"/>
                  </a:cubicBezTo>
                  <a:cubicBezTo>
                    <a:pt x="20" y="15"/>
                    <a:pt x="22" y="14"/>
                    <a:pt x="22" y="13"/>
                  </a:cubicBezTo>
                  <a:cubicBezTo>
                    <a:pt x="23" y="12"/>
                    <a:pt x="25" y="13"/>
                    <a:pt x="26" y="14"/>
                  </a:cubicBezTo>
                  <a:cubicBezTo>
                    <a:pt x="27" y="16"/>
                    <a:pt x="28" y="18"/>
                    <a:pt x="28" y="19"/>
                  </a:cubicBezTo>
                  <a:lnTo>
                    <a:pt x="23" y="59"/>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9" name="Freeform 253">
              <a:extLst>
                <a:ext uri="{FF2B5EF4-FFF2-40B4-BE49-F238E27FC236}">
                  <a16:creationId xmlns:a16="http://schemas.microsoft.com/office/drawing/2014/main" id="{6234FD30-82C1-FA49-9971-0EB2153C8CB1}"/>
                </a:ext>
              </a:extLst>
            </p:cNvPr>
            <p:cNvSpPr>
              <a:spLocks/>
            </p:cNvSpPr>
            <p:nvPr/>
          </p:nvSpPr>
          <p:spPr bwMode="auto">
            <a:xfrm>
              <a:off x="18638274" y="7115123"/>
              <a:ext cx="71438" cy="112713"/>
            </a:xfrm>
            <a:custGeom>
              <a:avLst/>
              <a:gdLst>
                <a:gd name="T0" fmla="*/ 23 w 26"/>
                <a:gd name="T1" fmla="*/ 40 h 41"/>
                <a:gd name="T2" fmla="*/ 20 w 26"/>
                <a:gd name="T3" fmla="*/ 36 h 41"/>
                <a:gd name="T4" fmla="*/ 2 w 26"/>
                <a:gd name="T5" fmla="*/ 8 h 41"/>
                <a:gd name="T6" fmla="*/ 0 w 26"/>
                <a:gd name="T7" fmla="*/ 2 h 41"/>
                <a:gd name="T8" fmla="*/ 4 w 26"/>
                <a:gd name="T9" fmla="*/ 2 h 41"/>
                <a:gd name="T10" fmla="*/ 26 w 26"/>
                <a:gd name="T11" fmla="*/ 37 h 41"/>
                <a:gd name="T12" fmla="*/ 24 w 26"/>
                <a:gd name="T13" fmla="*/ 40 h 41"/>
                <a:gd name="T14" fmla="*/ 23 w 26"/>
                <a:gd name="T15" fmla="*/ 40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41">
                  <a:moveTo>
                    <a:pt x="23" y="40"/>
                  </a:moveTo>
                  <a:cubicBezTo>
                    <a:pt x="22" y="39"/>
                    <a:pt x="20" y="37"/>
                    <a:pt x="20" y="36"/>
                  </a:cubicBezTo>
                  <a:cubicBezTo>
                    <a:pt x="18" y="25"/>
                    <a:pt x="12" y="16"/>
                    <a:pt x="2" y="8"/>
                  </a:cubicBezTo>
                  <a:cubicBezTo>
                    <a:pt x="1" y="6"/>
                    <a:pt x="0" y="4"/>
                    <a:pt x="0" y="2"/>
                  </a:cubicBezTo>
                  <a:cubicBezTo>
                    <a:pt x="0" y="1"/>
                    <a:pt x="2" y="0"/>
                    <a:pt x="4" y="2"/>
                  </a:cubicBezTo>
                  <a:cubicBezTo>
                    <a:pt x="15" y="12"/>
                    <a:pt x="23" y="24"/>
                    <a:pt x="26" y="37"/>
                  </a:cubicBezTo>
                  <a:cubicBezTo>
                    <a:pt x="26" y="39"/>
                    <a:pt x="26" y="41"/>
                    <a:pt x="24" y="40"/>
                  </a:cubicBezTo>
                  <a:lnTo>
                    <a:pt x="23" y="40"/>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0" name="Freeform 254">
              <a:extLst>
                <a:ext uri="{FF2B5EF4-FFF2-40B4-BE49-F238E27FC236}">
                  <a16:creationId xmlns:a16="http://schemas.microsoft.com/office/drawing/2014/main" id="{6CBC1CA5-547B-4546-9EB1-A9CC093E351D}"/>
                </a:ext>
              </a:extLst>
            </p:cNvPr>
            <p:cNvSpPr>
              <a:spLocks/>
            </p:cNvSpPr>
            <p:nvPr/>
          </p:nvSpPr>
          <p:spPr bwMode="auto">
            <a:xfrm>
              <a:off x="18417612" y="7092898"/>
              <a:ext cx="71438" cy="55563"/>
            </a:xfrm>
            <a:custGeom>
              <a:avLst/>
              <a:gdLst>
                <a:gd name="T0" fmla="*/ 22 w 26"/>
                <a:gd name="T1" fmla="*/ 19 h 20"/>
                <a:gd name="T2" fmla="*/ 3 w 26"/>
                <a:gd name="T3" fmla="*/ 8 h 20"/>
                <a:gd name="T4" fmla="*/ 0 w 26"/>
                <a:gd name="T5" fmla="*/ 2 h 20"/>
                <a:gd name="T6" fmla="*/ 3 w 26"/>
                <a:gd name="T7" fmla="*/ 1 h 20"/>
                <a:gd name="T8" fmla="*/ 22 w 26"/>
                <a:gd name="T9" fmla="*/ 12 h 20"/>
                <a:gd name="T10" fmla="*/ 26 w 26"/>
                <a:gd name="T11" fmla="*/ 17 h 20"/>
                <a:gd name="T12" fmla="*/ 22 w 26"/>
                <a:gd name="T13" fmla="*/ 19 h 20"/>
              </a:gdLst>
              <a:ahLst/>
              <a:cxnLst>
                <a:cxn ang="0">
                  <a:pos x="T0" y="T1"/>
                </a:cxn>
                <a:cxn ang="0">
                  <a:pos x="T2" y="T3"/>
                </a:cxn>
                <a:cxn ang="0">
                  <a:pos x="T4" y="T5"/>
                </a:cxn>
                <a:cxn ang="0">
                  <a:pos x="T6" y="T7"/>
                </a:cxn>
                <a:cxn ang="0">
                  <a:pos x="T8" y="T9"/>
                </a:cxn>
                <a:cxn ang="0">
                  <a:pos x="T10" y="T11"/>
                </a:cxn>
                <a:cxn ang="0">
                  <a:pos x="T12" y="T13"/>
                </a:cxn>
              </a:cxnLst>
              <a:rect l="0" t="0" r="r" b="b"/>
              <a:pathLst>
                <a:path w="26" h="20">
                  <a:moveTo>
                    <a:pt x="22" y="19"/>
                  </a:moveTo>
                  <a:cubicBezTo>
                    <a:pt x="3" y="8"/>
                    <a:pt x="3" y="8"/>
                    <a:pt x="3" y="8"/>
                  </a:cubicBezTo>
                  <a:cubicBezTo>
                    <a:pt x="2" y="7"/>
                    <a:pt x="0" y="4"/>
                    <a:pt x="0" y="2"/>
                  </a:cubicBezTo>
                  <a:cubicBezTo>
                    <a:pt x="0" y="0"/>
                    <a:pt x="2" y="0"/>
                    <a:pt x="3" y="1"/>
                  </a:cubicBezTo>
                  <a:cubicBezTo>
                    <a:pt x="22" y="12"/>
                    <a:pt x="22" y="12"/>
                    <a:pt x="22" y="12"/>
                  </a:cubicBezTo>
                  <a:cubicBezTo>
                    <a:pt x="24" y="13"/>
                    <a:pt x="26" y="15"/>
                    <a:pt x="26" y="17"/>
                  </a:cubicBezTo>
                  <a:cubicBezTo>
                    <a:pt x="26" y="19"/>
                    <a:pt x="24" y="20"/>
                    <a:pt x="22" y="19"/>
                  </a:cubicBez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1" name="Freeform 255">
              <a:extLst>
                <a:ext uri="{FF2B5EF4-FFF2-40B4-BE49-F238E27FC236}">
                  <a16:creationId xmlns:a16="http://schemas.microsoft.com/office/drawing/2014/main" id="{530FB9DA-4575-0742-B715-539733F53DDA}"/>
                </a:ext>
              </a:extLst>
            </p:cNvPr>
            <p:cNvSpPr>
              <a:spLocks/>
            </p:cNvSpPr>
            <p:nvPr/>
          </p:nvSpPr>
          <p:spPr bwMode="auto">
            <a:xfrm>
              <a:off x="18773212" y="7297685"/>
              <a:ext cx="71438" cy="55563"/>
            </a:xfrm>
            <a:custGeom>
              <a:avLst/>
              <a:gdLst>
                <a:gd name="T0" fmla="*/ 23 w 26"/>
                <a:gd name="T1" fmla="*/ 19 h 20"/>
                <a:gd name="T2" fmla="*/ 3 w 26"/>
                <a:gd name="T3" fmla="*/ 8 h 20"/>
                <a:gd name="T4" fmla="*/ 0 w 26"/>
                <a:gd name="T5" fmla="*/ 3 h 20"/>
                <a:gd name="T6" fmla="*/ 3 w 26"/>
                <a:gd name="T7" fmla="*/ 1 h 20"/>
                <a:gd name="T8" fmla="*/ 23 w 26"/>
                <a:gd name="T9" fmla="*/ 12 h 20"/>
                <a:gd name="T10" fmla="*/ 26 w 26"/>
                <a:gd name="T11" fmla="*/ 18 h 20"/>
                <a:gd name="T12" fmla="*/ 23 w 26"/>
                <a:gd name="T13" fmla="*/ 19 h 20"/>
              </a:gdLst>
              <a:ahLst/>
              <a:cxnLst>
                <a:cxn ang="0">
                  <a:pos x="T0" y="T1"/>
                </a:cxn>
                <a:cxn ang="0">
                  <a:pos x="T2" y="T3"/>
                </a:cxn>
                <a:cxn ang="0">
                  <a:pos x="T4" y="T5"/>
                </a:cxn>
                <a:cxn ang="0">
                  <a:pos x="T6" y="T7"/>
                </a:cxn>
                <a:cxn ang="0">
                  <a:pos x="T8" y="T9"/>
                </a:cxn>
                <a:cxn ang="0">
                  <a:pos x="T10" y="T11"/>
                </a:cxn>
                <a:cxn ang="0">
                  <a:pos x="T12" y="T13"/>
                </a:cxn>
              </a:cxnLst>
              <a:rect l="0" t="0" r="r" b="b"/>
              <a:pathLst>
                <a:path w="26" h="20">
                  <a:moveTo>
                    <a:pt x="23" y="19"/>
                  </a:moveTo>
                  <a:cubicBezTo>
                    <a:pt x="3" y="8"/>
                    <a:pt x="3" y="8"/>
                    <a:pt x="3" y="8"/>
                  </a:cubicBezTo>
                  <a:cubicBezTo>
                    <a:pt x="2" y="7"/>
                    <a:pt x="0" y="5"/>
                    <a:pt x="0" y="3"/>
                  </a:cubicBezTo>
                  <a:cubicBezTo>
                    <a:pt x="0" y="1"/>
                    <a:pt x="2" y="0"/>
                    <a:pt x="3" y="1"/>
                  </a:cubicBezTo>
                  <a:cubicBezTo>
                    <a:pt x="23" y="12"/>
                    <a:pt x="23" y="12"/>
                    <a:pt x="23" y="12"/>
                  </a:cubicBezTo>
                  <a:cubicBezTo>
                    <a:pt x="24" y="13"/>
                    <a:pt x="26" y="16"/>
                    <a:pt x="26" y="18"/>
                  </a:cubicBezTo>
                  <a:cubicBezTo>
                    <a:pt x="26" y="20"/>
                    <a:pt x="24" y="20"/>
                    <a:pt x="23" y="19"/>
                  </a:cubicBez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2" name="Freeform 256">
              <a:extLst>
                <a:ext uri="{FF2B5EF4-FFF2-40B4-BE49-F238E27FC236}">
                  <a16:creationId xmlns:a16="http://schemas.microsoft.com/office/drawing/2014/main" id="{66B1A382-CCE0-6C4F-9434-7414C949D280}"/>
                </a:ext>
              </a:extLst>
            </p:cNvPr>
            <p:cNvSpPr>
              <a:spLocks/>
            </p:cNvSpPr>
            <p:nvPr/>
          </p:nvSpPr>
          <p:spPr bwMode="auto">
            <a:xfrm>
              <a:off x="18728762" y="7111948"/>
              <a:ext cx="80963" cy="61913"/>
            </a:xfrm>
            <a:custGeom>
              <a:avLst/>
              <a:gdLst>
                <a:gd name="T0" fmla="*/ 3 w 29"/>
                <a:gd name="T1" fmla="*/ 21 h 22"/>
                <a:gd name="T2" fmla="*/ 1 w 29"/>
                <a:gd name="T3" fmla="*/ 19 h 22"/>
                <a:gd name="T4" fmla="*/ 1 w 29"/>
                <a:gd name="T5" fmla="*/ 14 h 22"/>
                <a:gd name="T6" fmla="*/ 23 w 29"/>
                <a:gd name="T7" fmla="*/ 1 h 22"/>
                <a:gd name="T8" fmla="*/ 28 w 29"/>
                <a:gd name="T9" fmla="*/ 4 h 22"/>
                <a:gd name="T10" fmla="*/ 28 w 29"/>
                <a:gd name="T11" fmla="*/ 9 h 22"/>
                <a:gd name="T12" fmla="*/ 6 w 29"/>
                <a:gd name="T13" fmla="*/ 21 h 22"/>
                <a:gd name="T14" fmla="*/ 3 w 29"/>
                <a:gd name="T15" fmla="*/ 21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22">
                  <a:moveTo>
                    <a:pt x="3" y="21"/>
                  </a:moveTo>
                  <a:cubicBezTo>
                    <a:pt x="3" y="21"/>
                    <a:pt x="2" y="20"/>
                    <a:pt x="1" y="19"/>
                  </a:cubicBezTo>
                  <a:cubicBezTo>
                    <a:pt x="0" y="17"/>
                    <a:pt x="0" y="14"/>
                    <a:pt x="1" y="14"/>
                  </a:cubicBezTo>
                  <a:cubicBezTo>
                    <a:pt x="23" y="1"/>
                    <a:pt x="23" y="1"/>
                    <a:pt x="23" y="1"/>
                  </a:cubicBezTo>
                  <a:cubicBezTo>
                    <a:pt x="25" y="0"/>
                    <a:pt x="26" y="1"/>
                    <a:pt x="28" y="4"/>
                  </a:cubicBezTo>
                  <a:cubicBezTo>
                    <a:pt x="29" y="6"/>
                    <a:pt x="29" y="8"/>
                    <a:pt x="28" y="9"/>
                  </a:cubicBezTo>
                  <a:cubicBezTo>
                    <a:pt x="6" y="21"/>
                    <a:pt x="6" y="21"/>
                    <a:pt x="6" y="21"/>
                  </a:cubicBezTo>
                  <a:cubicBezTo>
                    <a:pt x="5" y="22"/>
                    <a:pt x="4" y="22"/>
                    <a:pt x="3" y="21"/>
                  </a:cubicBez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3" name="Freeform 257">
              <a:extLst>
                <a:ext uri="{FF2B5EF4-FFF2-40B4-BE49-F238E27FC236}">
                  <a16:creationId xmlns:a16="http://schemas.microsoft.com/office/drawing/2014/main" id="{932F08CD-2984-0445-8F00-F4686E0303F3}"/>
                </a:ext>
              </a:extLst>
            </p:cNvPr>
            <p:cNvSpPr>
              <a:spLocks/>
            </p:cNvSpPr>
            <p:nvPr/>
          </p:nvSpPr>
          <p:spPr bwMode="auto">
            <a:xfrm>
              <a:off x="18620812" y="6973835"/>
              <a:ext cx="19050" cy="85725"/>
            </a:xfrm>
            <a:custGeom>
              <a:avLst/>
              <a:gdLst>
                <a:gd name="T0" fmla="*/ 3 w 7"/>
                <a:gd name="T1" fmla="*/ 30 h 31"/>
                <a:gd name="T2" fmla="*/ 0 w 7"/>
                <a:gd name="T3" fmla="*/ 25 h 31"/>
                <a:gd name="T4" fmla="*/ 0 w 7"/>
                <a:gd name="T5" fmla="*/ 3 h 31"/>
                <a:gd name="T6" fmla="*/ 3 w 7"/>
                <a:gd name="T7" fmla="*/ 1 h 31"/>
                <a:gd name="T8" fmla="*/ 7 w 7"/>
                <a:gd name="T9" fmla="*/ 6 h 31"/>
                <a:gd name="T10" fmla="*/ 7 w 7"/>
                <a:gd name="T11" fmla="*/ 28 h 31"/>
                <a:gd name="T12" fmla="*/ 3 w 7"/>
                <a:gd name="T13" fmla="*/ 30 h 31"/>
              </a:gdLst>
              <a:ahLst/>
              <a:cxnLst>
                <a:cxn ang="0">
                  <a:pos x="T0" y="T1"/>
                </a:cxn>
                <a:cxn ang="0">
                  <a:pos x="T2" y="T3"/>
                </a:cxn>
                <a:cxn ang="0">
                  <a:pos x="T4" y="T5"/>
                </a:cxn>
                <a:cxn ang="0">
                  <a:pos x="T6" y="T7"/>
                </a:cxn>
                <a:cxn ang="0">
                  <a:pos x="T8" y="T9"/>
                </a:cxn>
                <a:cxn ang="0">
                  <a:pos x="T10" y="T11"/>
                </a:cxn>
                <a:cxn ang="0">
                  <a:pos x="T12" y="T13"/>
                </a:cxn>
              </a:cxnLst>
              <a:rect l="0" t="0" r="r" b="b"/>
              <a:pathLst>
                <a:path w="7" h="31">
                  <a:moveTo>
                    <a:pt x="3" y="30"/>
                  </a:moveTo>
                  <a:cubicBezTo>
                    <a:pt x="2" y="29"/>
                    <a:pt x="0" y="27"/>
                    <a:pt x="0" y="25"/>
                  </a:cubicBezTo>
                  <a:cubicBezTo>
                    <a:pt x="0" y="3"/>
                    <a:pt x="0" y="3"/>
                    <a:pt x="0" y="3"/>
                  </a:cubicBezTo>
                  <a:cubicBezTo>
                    <a:pt x="0" y="1"/>
                    <a:pt x="2" y="0"/>
                    <a:pt x="3" y="1"/>
                  </a:cubicBezTo>
                  <a:cubicBezTo>
                    <a:pt x="5" y="2"/>
                    <a:pt x="7" y="4"/>
                    <a:pt x="7" y="6"/>
                  </a:cubicBezTo>
                  <a:cubicBezTo>
                    <a:pt x="7" y="28"/>
                    <a:pt x="7" y="28"/>
                    <a:pt x="7" y="28"/>
                  </a:cubicBezTo>
                  <a:cubicBezTo>
                    <a:pt x="7" y="30"/>
                    <a:pt x="5" y="31"/>
                    <a:pt x="3" y="30"/>
                  </a:cubicBez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4" name="Freeform 258">
              <a:extLst>
                <a:ext uri="{FF2B5EF4-FFF2-40B4-BE49-F238E27FC236}">
                  <a16:creationId xmlns:a16="http://schemas.microsoft.com/office/drawing/2014/main" id="{F39A9D48-7CA7-8644-B56F-F774C7C7002C}"/>
                </a:ext>
              </a:extLst>
            </p:cNvPr>
            <p:cNvSpPr>
              <a:spLocks/>
            </p:cNvSpPr>
            <p:nvPr/>
          </p:nvSpPr>
          <p:spPr bwMode="auto">
            <a:xfrm>
              <a:off x="18452537" y="6919860"/>
              <a:ext cx="80963" cy="128588"/>
            </a:xfrm>
            <a:custGeom>
              <a:avLst/>
              <a:gdLst>
                <a:gd name="T0" fmla="*/ 26 w 29"/>
                <a:gd name="T1" fmla="*/ 46 h 47"/>
                <a:gd name="T2" fmla="*/ 23 w 29"/>
                <a:gd name="T3" fmla="*/ 44 h 47"/>
                <a:gd name="T4" fmla="*/ 1 w 29"/>
                <a:gd name="T5" fmla="*/ 6 h 47"/>
                <a:gd name="T6" fmla="*/ 1 w 29"/>
                <a:gd name="T7" fmla="*/ 1 h 47"/>
                <a:gd name="T8" fmla="*/ 6 w 29"/>
                <a:gd name="T9" fmla="*/ 3 h 47"/>
                <a:gd name="T10" fmla="*/ 28 w 29"/>
                <a:gd name="T11" fmla="*/ 41 h 47"/>
                <a:gd name="T12" fmla="*/ 28 w 29"/>
                <a:gd name="T13" fmla="*/ 47 h 47"/>
                <a:gd name="T14" fmla="*/ 26 w 29"/>
                <a:gd name="T15" fmla="*/ 46 h 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47">
                  <a:moveTo>
                    <a:pt x="26" y="46"/>
                  </a:moveTo>
                  <a:cubicBezTo>
                    <a:pt x="25" y="46"/>
                    <a:pt x="24" y="45"/>
                    <a:pt x="23" y="44"/>
                  </a:cubicBezTo>
                  <a:cubicBezTo>
                    <a:pt x="1" y="6"/>
                    <a:pt x="1" y="6"/>
                    <a:pt x="1" y="6"/>
                  </a:cubicBezTo>
                  <a:cubicBezTo>
                    <a:pt x="0" y="3"/>
                    <a:pt x="0" y="1"/>
                    <a:pt x="1" y="1"/>
                  </a:cubicBezTo>
                  <a:cubicBezTo>
                    <a:pt x="2" y="0"/>
                    <a:pt x="4" y="1"/>
                    <a:pt x="6" y="3"/>
                  </a:cubicBezTo>
                  <a:cubicBezTo>
                    <a:pt x="28" y="41"/>
                    <a:pt x="28" y="41"/>
                    <a:pt x="28" y="41"/>
                  </a:cubicBezTo>
                  <a:cubicBezTo>
                    <a:pt x="29" y="44"/>
                    <a:pt x="29" y="46"/>
                    <a:pt x="28" y="47"/>
                  </a:cubicBezTo>
                  <a:cubicBezTo>
                    <a:pt x="27" y="47"/>
                    <a:pt x="26" y="47"/>
                    <a:pt x="26" y="46"/>
                  </a:cubicBez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65" name="Group 564">
            <a:extLst>
              <a:ext uri="{FF2B5EF4-FFF2-40B4-BE49-F238E27FC236}">
                <a16:creationId xmlns:a16="http://schemas.microsoft.com/office/drawing/2014/main" id="{A6E50E9A-708E-DC44-84EE-7CE4D4F0E6BD}"/>
              </a:ext>
            </a:extLst>
          </p:cNvPr>
          <p:cNvGrpSpPr/>
          <p:nvPr/>
        </p:nvGrpSpPr>
        <p:grpSpPr>
          <a:xfrm>
            <a:off x="14178459" y="8393522"/>
            <a:ext cx="314853" cy="387655"/>
            <a:chOff x="14082149" y="9774185"/>
            <a:chExt cx="411163" cy="577851"/>
          </a:xfrm>
        </p:grpSpPr>
        <p:sp>
          <p:nvSpPr>
            <p:cNvPr id="566" name="Freeform 259">
              <a:extLst>
                <a:ext uri="{FF2B5EF4-FFF2-40B4-BE49-F238E27FC236}">
                  <a16:creationId xmlns:a16="http://schemas.microsoft.com/office/drawing/2014/main" id="{FE76983C-4E84-5F4F-A26F-10E0F4D97F5F}"/>
                </a:ext>
              </a:extLst>
            </p:cNvPr>
            <p:cNvSpPr>
              <a:spLocks/>
            </p:cNvSpPr>
            <p:nvPr/>
          </p:nvSpPr>
          <p:spPr bwMode="auto">
            <a:xfrm>
              <a:off x="14148824" y="9774185"/>
              <a:ext cx="344488" cy="563563"/>
            </a:xfrm>
            <a:custGeom>
              <a:avLst/>
              <a:gdLst>
                <a:gd name="T0" fmla="*/ 101 w 125"/>
                <a:gd name="T1" fmla="*/ 196 h 204"/>
                <a:gd name="T2" fmla="*/ 25 w 125"/>
                <a:gd name="T3" fmla="*/ 152 h 204"/>
                <a:gd name="T4" fmla="*/ 0 w 125"/>
                <a:gd name="T5" fmla="*/ 106 h 204"/>
                <a:gd name="T6" fmla="*/ 0 w 125"/>
                <a:gd name="T7" fmla="*/ 26 h 204"/>
                <a:gd name="T8" fmla="*/ 25 w 125"/>
                <a:gd name="T9" fmla="*/ 8 h 204"/>
                <a:gd name="T10" fmla="*/ 101 w 125"/>
                <a:gd name="T11" fmla="*/ 52 h 204"/>
                <a:gd name="T12" fmla="*/ 125 w 125"/>
                <a:gd name="T13" fmla="*/ 98 h 204"/>
                <a:gd name="T14" fmla="*/ 125 w 125"/>
                <a:gd name="T15" fmla="*/ 178 h 204"/>
                <a:gd name="T16" fmla="*/ 101 w 125"/>
                <a:gd name="T17" fmla="*/ 196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5" h="204">
                  <a:moveTo>
                    <a:pt x="101" y="196"/>
                  </a:moveTo>
                  <a:cubicBezTo>
                    <a:pt x="25" y="152"/>
                    <a:pt x="25" y="152"/>
                    <a:pt x="25" y="152"/>
                  </a:cubicBezTo>
                  <a:cubicBezTo>
                    <a:pt x="11" y="144"/>
                    <a:pt x="0" y="124"/>
                    <a:pt x="0" y="106"/>
                  </a:cubicBezTo>
                  <a:cubicBezTo>
                    <a:pt x="0" y="26"/>
                    <a:pt x="0" y="26"/>
                    <a:pt x="0" y="26"/>
                  </a:cubicBezTo>
                  <a:cubicBezTo>
                    <a:pt x="0" y="8"/>
                    <a:pt x="11" y="0"/>
                    <a:pt x="25" y="8"/>
                  </a:cubicBezTo>
                  <a:cubicBezTo>
                    <a:pt x="101" y="52"/>
                    <a:pt x="101" y="52"/>
                    <a:pt x="101" y="52"/>
                  </a:cubicBezTo>
                  <a:cubicBezTo>
                    <a:pt x="114" y="60"/>
                    <a:pt x="125" y="80"/>
                    <a:pt x="125" y="98"/>
                  </a:cubicBezTo>
                  <a:cubicBezTo>
                    <a:pt x="125" y="178"/>
                    <a:pt x="125" y="178"/>
                    <a:pt x="125" y="178"/>
                  </a:cubicBezTo>
                  <a:cubicBezTo>
                    <a:pt x="125" y="196"/>
                    <a:pt x="114" y="204"/>
                    <a:pt x="101" y="196"/>
                  </a:cubicBezTo>
                  <a:close/>
                </a:path>
              </a:pathLst>
            </a:custGeom>
            <a:solidFill>
              <a:srgbClr val="DBE3F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7" name="Freeform 260">
              <a:extLst>
                <a:ext uri="{FF2B5EF4-FFF2-40B4-BE49-F238E27FC236}">
                  <a16:creationId xmlns:a16="http://schemas.microsoft.com/office/drawing/2014/main" id="{02883CB9-4A4C-944F-88E5-B0E7DCC9ED97}"/>
                </a:ext>
              </a:extLst>
            </p:cNvPr>
            <p:cNvSpPr>
              <a:spLocks/>
            </p:cNvSpPr>
            <p:nvPr/>
          </p:nvSpPr>
          <p:spPr bwMode="auto">
            <a:xfrm>
              <a:off x="14082149" y="9788473"/>
              <a:ext cx="344488" cy="563563"/>
            </a:xfrm>
            <a:custGeom>
              <a:avLst/>
              <a:gdLst>
                <a:gd name="T0" fmla="*/ 101 w 125"/>
                <a:gd name="T1" fmla="*/ 196 h 204"/>
                <a:gd name="T2" fmla="*/ 25 w 125"/>
                <a:gd name="T3" fmla="*/ 152 h 204"/>
                <a:gd name="T4" fmla="*/ 0 w 125"/>
                <a:gd name="T5" fmla="*/ 106 h 204"/>
                <a:gd name="T6" fmla="*/ 0 w 125"/>
                <a:gd name="T7" fmla="*/ 26 h 204"/>
                <a:gd name="T8" fmla="*/ 25 w 125"/>
                <a:gd name="T9" fmla="*/ 8 h 204"/>
                <a:gd name="T10" fmla="*/ 101 w 125"/>
                <a:gd name="T11" fmla="*/ 52 h 204"/>
                <a:gd name="T12" fmla="*/ 125 w 125"/>
                <a:gd name="T13" fmla="*/ 98 h 204"/>
                <a:gd name="T14" fmla="*/ 125 w 125"/>
                <a:gd name="T15" fmla="*/ 178 h 204"/>
                <a:gd name="T16" fmla="*/ 101 w 125"/>
                <a:gd name="T17" fmla="*/ 196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5" h="204">
                  <a:moveTo>
                    <a:pt x="101" y="196"/>
                  </a:moveTo>
                  <a:cubicBezTo>
                    <a:pt x="25" y="152"/>
                    <a:pt x="25" y="152"/>
                    <a:pt x="25" y="152"/>
                  </a:cubicBezTo>
                  <a:cubicBezTo>
                    <a:pt x="11" y="144"/>
                    <a:pt x="0" y="124"/>
                    <a:pt x="0" y="106"/>
                  </a:cubicBezTo>
                  <a:cubicBezTo>
                    <a:pt x="0" y="26"/>
                    <a:pt x="0" y="26"/>
                    <a:pt x="0" y="26"/>
                  </a:cubicBezTo>
                  <a:cubicBezTo>
                    <a:pt x="0" y="8"/>
                    <a:pt x="11" y="0"/>
                    <a:pt x="25" y="8"/>
                  </a:cubicBezTo>
                  <a:cubicBezTo>
                    <a:pt x="101" y="52"/>
                    <a:pt x="101" y="52"/>
                    <a:pt x="101" y="52"/>
                  </a:cubicBezTo>
                  <a:cubicBezTo>
                    <a:pt x="114" y="60"/>
                    <a:pt x="125" y="80"/>
                    <a:pt x="125" y="98"/>
                  </a:cubicBezTo>
                  <a:cubicBezTo>
                    <a:pt x="125" y="178"/>
                    <a:pt x="125" y="178"/>
                    <a:pt x="125" y="178"/>
                  </a:cubicBezTo>
                  <a:cubicBezTo>
                    <a:pt x="125" y="196"/>
                    <a:pt x="114" y="204"/>
                    <a:pt x="101" y="196"/>
                  </a:cubicBezTo>
                  <a:close/>
                </a:path>
              </a:pathLst>
            </a:custGeom>
            <a:solidFill>
              <a:srgbClr val="B0C0D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8" name="Freeform 261">
              <a:extLst>
                <a:ext uri="{FF2B5EF4-FFF2-40B4-BE49-F238E27FC236}">
                  <a16:creationId xmlns:a16="http://schemas.microsoft.com/office/drawing/2014/main" id="{0C64E344-B67E-EC46-8F04-EB576105291E}"/>
                </a:ext>
              </a:extLst>
            </p:cNvPr>
            <p:cNvSpPr>
              <a:spLocks noEditPoints="1"/>
            </p:cNvSpPr>
            <p:nvPr/>
          </p:nvSpPr>
          <p:spPr bwMode="auto">
            <a:xfrm>
              <a:off x="14150412" y="9874198"/>
              <a:ext cx="25400" cy="36513"/>
            </a:xfrm>
            <a:custGeom>
              <a:avLst/>
              <a:gdLst>
                <a:gd name="T0" fmla="*/ 4 w 9"/>
                <a:gd name="T1" fmla="*/ 11 h 13"/>
                <a:gd name="T2" fmla="*/ 0 w 9"/>
                <a:gd name="T3" fmla="*/ 4 h 13"/>
                <a:gd name="T4" fmla="*/ 4 w 9"/>
                <a:gd name="T5" fmla="*/ 2 h 13"/>
                <a:gd name="T6" fmla="*/ 9 w 9"/>
                <a:gd name="T7" fmla="*/ 9 h 13"/>
                <a:gd name="T8" fmla="*/ 4 w 9"/>
                <a:gd name="T9" fmla="*/ 11 h 13"/>
                <a:gd name="T10" fmla="*/ 4 w 9"/>
                <a:gd name="T11" fmla="*/ 4 h 13"/>
                <a:gd name="T12" fmla="*/ 3 w 9"/>
                <a:gd name="T13" fmla="*/ 5 h 13"/>
                <a:gd name="T14" fmla="*/ 4 w 9"/>
                <a:gd name="T15" fmla="*/ 9 h 13"/>
                <a:gd name="T16" fmla="*/ 6 w 9"/>
                <a:gd name="T17" fmla="*/ 8 h 13"/>
                <a:gd name="T18" fmla="*/ 4 w 9"/>
                <a:gd name="T19" fmla="*/ 4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4" y="11"/>
                  </a:moveTo>
                  <a:cubicBezTo>
                    <a:pt x="2" y="10"/>
                    <a:pt x="0" y="7"/>
                    <a:pt x="0" y="4"/>
                  </a:cubicBezTo>
                  <a:cubicBezTo>
                    <a:pt x="0" y="1"/>
                    <a:pt x="2" y="0"/>
                    <a:pt x="4" y="2"/>
                  </a:cubicBezTo>
                  <a:cubicBezTo>
                    <a:pt x="7" y="3"/>
                    <a:pt x="9" y="6"/>
                    <a:pt x="9" y="9"/>
                  </a:cubicBezTo>
                  <a:cubicBezTo>
                    <a:pt x="9" y="12"/>
                    <a:pt x="7" y="13"/>
                    <a:pt x="4" y="11"/>
                  </a:cubicBezTo>
                  <a:close/>
                  <a:moveTo>
                    <a:pt x="4" y="4"/>
                  </a:moveTo>
                  <a:cubicBezTo>
                    <a:pt x="3" y="4"/>
                    <a:pt x="3" y="4"/>
                    <a:pt x="3" y="5"/>
                  </a:cubicBezTo>
                  <a:cubicBezTo>
                    <a:pt x="3" y="7"/>
                    <a:pt x="3" y="8"/>
                    <a:pt x="4" y="9"/>
                  </a:cubicBezTo>
                  <a:cubicBezTo>
                    <a:pt x="5" y="9"/>
                    <a:pt x="6" y="9"/>
                    <a:pt x="6" y="8"/>
                  </a:cubicBezTo>
                  <a:cubicBezTo>
                    <a:pt x="6" y="6"/>
                    <a:pt x="5" y="5"/>
                    <a:pt x="4" y="4"/>
                  </a:cubicBez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9" name="Freeform 262">
              <a:extLst>
                <a:ext uri="{FF2B5EF4-FFF2-40B4-BE49-F238E27FC236}">
                  <a16:creationId xmlns:a16="http://schemas.microsoft.com/office/drawing/2014/main" id="{4D7BA092-42A6-FE4E-8BAF-9FF1266586F4}"/>
                </a:ext>
              </a:extLst>
            </p:cNvPr>
            <p:cNvSpPr>
              <a:spLocks noEditPoints="1"/>
            </p:cNvSpPr>
            <p:nvPr/>
          </p:nvSpPr>
          <p:spPr bwMode="auto">
            <a:xfrm>
              <a:off x="14325037" y="9978973"/>
              <a:ext cx="33338" cy="49213"/>
            </a:xfrm>
            <a:custGeom>
              <a:avLst/>
              <a:gdLst>
                <a:gd name="T0" fmla="*/ 6 w 12"/>
                <a:gd name="T1" fmla="*/ 16 h 18"/>
                <a:gd name="T2" fmla="*/ 0 w 12"/>
                <a:gd name="T3" fmla="*/ 6 h 18"/>
                <a:gd name="T4" fmla="*/ 6 w 12"/>
                <a:gd name="T5" fmla="*/ 2 h 18"/>
                <a:gd name="T6" fmla="*/ 12 w 12"/>
                <a:gd name="T7" fmla="*/ 13 h 18"/>
                <a:gd name="T8" fmla="*/ 6 w 12"/>
                <a:gd name="T9" fmla="*/ 16 h 18"/>
                <a:gd name="T10" fmla="*/ 6 w 12"/>
                <a:gd name="T11" fmla="*/ 5 h 18"/>
                <a:gd name="T12" fmla="*/ 2 w 12"/>
                <a:gd name="T13" fmla="*/ 7 h 18"/>
                <a:gd name="T14" fmla="*/ 6 w 12"/>
                <a:gd name="T15" fmla="*/ 13 h 18"/>
                <a:gd name="T16" fmla="*/ 9 w 12"/>
                <a:gd name="T17" fmla="*/ 11 h 18"/>
                <a:gd name="T18" fmla="*/ 6 w 12"/>
                <a:gd name="T19" fmla="*/ 5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 h="18">
                  <a:moveTo>
                    <a:pt x="6" y="16"/>
                  </a:moveTo>
                  <a:cubicBezTo>
                    <a:pt x="2" y="14"/>
                    <a:pt x="0" y="9"/>
                    <a:pt x="0" y="6"/>
                  </a:cubicBezTo>
                  <a:cubicBezTo>
                    <a:pt x="0" y="2"/>
                    <a:pt x="2" y="0"/>
                    <a:pt x="6" y="2"/>
                  </a:cubicBezTo>
                  <a:cubicBezTo>
                    <a:pt x="9" y="4"/>
                    <a:pt x="12" y="9"/>
                    <a:pt x="12" y="13"/>
                  </a:cubicBezTo>
                  <a:cubicBezTo>
                    <a:pt x="12" y="16"/>
                    <a:pt x="9" y="18"/>
                    <a:pt x="6" y="16"/>
                  </a:cubicBezTo>
                  <a:close/>
                  <a:moveTo>
                    <a:pt x="6" y="5"/>
                  </a:moveTo>
                  <a:cubicBezTo>
                    <a:pt x="4" y="4"/>
                    <a:pt x="2" y="5"/>
                    <a:pt x="2" y="7"/>
                  </a:cubicBezTo>
                  <a:cubicBezTo>
                    <a:pt x="2" y="9"/>
                    <a:pt x="4" y="12"/>
                    <a:pt x="6" y="13"/>
                  </a:cubicBezTo>
                  <a:cubicBezTo>
                    <a:pt x="8" y="14"/>
                    <a:pt x="9" y="13"/>
                    <a:pt x="9" y="11"/>
                  </a:cubicBezTo>
                  <a:cubicBezTo>
                    <a:pt x="9" y="9"/>
                    <a:pt x="8" y="6"/>
                    <a:pt x="6" y="5"/>
                  </a:cubicBez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0" name="Freeform 263">
              <a:extLst>
                <a:ext uri="{FF2B5EF4-FFF2-40B4-BE49-F238E27FC236}">
                  <a16:creationId xmlns:a16="http://schemas.microsoft.com/office/drawing/2014/main" id="{A63FA79E-7790-5D42-9210-1B85903548A1}"/>
                </a:ext>
              </a:extLst>
            </p:cNvPr>
            <p:cNvSpPr>
              <a:spLocks/>
            </p:cNvSpPr>
            <p:nvPr/>
          </p:nvSpPr>
          <p:spPr bwMode="auto">
            <a:xfrm>
              <a:off x="14250424" y="9918648"/>
              <a:ext cx="19050" cy="15875"/>
            </a:xfrm>
            <a:custGeom>
              <a:avLst/>
              <a:gdLst>
                <a:gd name="T0" fmla="*/ 1 w 7"/>
                <a:gd name="T1" fmla="*/ 5 h 6"/>
                <a:gd name="T2" fmla="*/ 0 w 7"/>
                <a:gd name="T3" fmla="*/ 5 h 6"/>
                <a:gd name="T4" fmla="*/ 0 w 7"/>
                <a:gd name="T5" fmla="*/ 2 h 6"/>
                <a:gd name="T6" fmla="*/ 5 w 7"/>
                <a:gd name="T7" fmla="*/ 0 h 6"/>
                <a:gd name="T8" fmla="*/ 7 w 7"/>
                <a:gd name="T9" fmla="*/ 1 h 6"/>
                <a:gd name="T10" fmla="*/ 7 w 7"/>
                <a:gd name="T11" fmla="*/ 3 h 6"/>
                <a:gd name="T12" fmla="*/ 2 w 7"/>
                <a:gd name="T13" fmla="*/ 6 h 6"/>
                <a:gd name="T14" fmla="*/ 1 w 7"/>
                <a:gd name="T15" fmla="*/ 5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 h="6">
                  <a:moveTo>
                    <a:pt x="1" y="5"/>
                  </a:moveTo>
                  <a:cubicBezTo>
                    <a:pt x="1" y="5"/>
                    <a:pt x="1" y="5"/>
                    <a:pt x="0" y="5"/>
                  </a:cubicBezTo>
                  <a:cubicBezTo>
                    <a:pt x="0" y="4"/>
                    <a:pt x="0" y="3"/>
                    <a:pt x="0" y="2"/>
                  </a:cubicBezTo>
                  <a:cubicBezTo>
                    <a:pt x="5" y="0"/>
                    <a:pt x="5" y="0"/>
                    <a:pt x="5" y="0"/>
                  </a:cubicBezTo>
                  <a:cubicBezTo>
                    <a:pt x="5" y="0"/>
                    <a:pt x="6" y="0"/>
                    <a:pt x="7" y="1"/>
                  </a:cubicBezTo>
                  <a:cubicBezTo>
                    <a:pt x="7" y="2"/>
                    <a:pt x="7" y="3"/>
                    <a:pt x="7" y="3"/>
                  </a:cubicBezTo>
                  <a:cubicBezTo>
                    <a:pt x="2" y="6"/>
                    <a:pt x="2" y="6"/>
                    <a:pt x="2" y="6"/>
                  </a:cubicBezTo>
                  <a:lnTo>
                    <a:pt x="1" y="5"/>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1" name="Freeform 264">
              <a:extLst>
                <a:ext uri="{FF2B5EF4-FFF2-40B4-BE49-F238E27FC236}">
                  <a16:creationId xmlns:a16="http://schemas.microsoft.com/office/drawing/2014/main" id="{027050DB-88E6-7D49-BB16-28F4C0138D9E}"/>
                </a:ext>
              </a:extLst>
            </p:cNvPr>
            <p:cNvSpPr>
              <a:spLocks/>
            </p:cNvSpPr>
            <p:nvPr/>
          </p:nvSpPr>
          <p:spPr bwMode="auto">
            <a:xfrm>
              <a:off x="14250424" y="9910710"/>
              <a:ext cx="19050" cy="30163"/>
            </a:xfrm>
            <a:custGeom>
              <a:avLst/>
              <a:gdLst>
                <a:gd name="T0" fmla="*/ 6 w 7"/>
                <a:gd name="T1" fmla="*/ 11 h 11"/>
                <a:gd name="T2" fmla="*/ 5 w 7"/>
                <a:gd name="T3" fmla="*/ 10 h 11"/>
                <a:gd name="T4" fmla="*/ 0 w 7"/>
                <a:gd name="T5" fmla="*/ 2 h 11"/>
                <a:gd name="T6" fmla="*/ 0 w 7"/>
                <a:gd name="T7" fmla="*/ 0 h 11"/>
                <a:gd name="T8" fmla="*/ 2 w 7"/>
                <a:gd name="T9" fmla="*/ 1 h 11"/>
                <a:gd name="T10" fmla="*/ 7 w 7"/>
                <a:gd name="T11" fmla="*/ 9 h 11"/>
                <a:gd name="T12" fmla="*/ 7 w 7"/>
                <a:gd name="T13" fmla="*/ 11 h 11"/>
                <a:gd name="T14" fmla="*/ 6 w 7"/>
                <a:gd name="T15" fmla="*/ 11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 h="11">
                  <a:moveTo>
                    <a:pt x="6" y="11"/>
                  </a:moveTo>
                  <a:cubicBezTo>
                    <a:pt x="6" y="11"/>
                    <a:pt x="5" y="11"/>
                    <a:pt x="5" y="10"/>
                  </a:cubicBezTo>
                  <a:cubicBezTo>
                    <a:pt x="0" y="2"/>
                    <a:pt x="0" y="2"/>
                    <a:pt x="0" y="2"/>
                  </a:cubicBezTo>
                  <a:cubicBezTo>
                    <a:pt x="0" y="1"/>
                    <a:pt x="0" y="0"/>
                    <a:pt x="0" y="0"/>
                  </a:cubicBezTo>
                  <a:cubicBezTo>
                    <a:pt x="1" y="0"/>
                    <a:pt x="2" y="0"/>
                    <a:pt x="2" y="1"/>
                  </a:cubicBezTo>
                  <a:cubicBezTo>
                    <a:pt x="7" y="9"/>
                    <a:pt x="7" y="9"/>
                    <a:pt x="7" y="9"/>
                  </a:cubicBezTo>
                  <a:cubicBezTo>
                    <a:pt x="7" y="10"/>
                    <a:pt x="7" y="11"/>
                    <a:pt x="7" y="11"/>
                  </a:cubicBezTo>
                  <a:lnTo>
                    <a:pt x="6" y="11"/>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2" name="Freeform 265">
              <a:extLst>
                <a:ext uri="{FF2B5EF4-FFF2-40B4-BE49-F238E27FC236}">
                  <a16:creationId xmlns:a16="http://schemas.microsoft.com/office/drawing/2014/main" id="{2ADBA263-EF63-7145-95E8-FA02B180F617}"/>
                </a:ext>
              </a:extLst>
            </p:cNvPr>
            <p:cNvSpPr>
              <a:spLocks noEditPoints="1"/>
            </p:cNvSpPr>
            <p:nvPr/>
          </p:nvSpPr>
          <p:spPr bwMode="auto">
            <a:xfrm>
              <a:off x="14129774" y="9926585"/>
              <a:ext cx="252413" cy="334963"/>
            </a:xfrm>
            <a:custGeom>
              <a:avLst/>
              <a:gdLst>
                <a:gd name="T0" fmla="*/ 81 w 92"/>
                <a:gd name="T1" fmla="*/ 118 h 121"/>
                <a:gd name="T2" fmla="*/ 44 w 92"/>
                <a:gd name="T3" fmla="*/ 96 h 121"/>
                <a:gd name="T4" fmla="*/ 42 w 92"/>
                <a:gd name="T5" fmla="*/ 94 h 121"/>
                <a:gd name="T6" fmla="*/ 44 w 92"/>
                <a:gd name="T7" fmla="*/ 93 h 121"/>
                <a:gd name="T8" fmla="*/ 81 w 92"/>
                <a:gd name="T9" fmla="*/ 115 h 121"/>
                <a:gd name="T10" fmla="*/ 89 w 92"/>
                <a:gd name="T11" fmla="*/ 110 h 121"/>
                <a:gd name="T12" fmla="*/ 89 w 92"/>
                <a:gd name="T13" fmla="*/ 110 h 121"/>
                <a:gd name="T14" fmla="*/ 90 w 92"/>
                <a:gd name="T15" fmla="*/ 109 h 121"/>
                <a:gd name="T16" fmla="*/ 92 w 92"/>
                <a:gd name="T17" fmla="*/ 111 h 121"/>
                <a:gd name="T18" fmla="*/ 92 w 92"/>
                <a:gd name="T19" fmla="*/ 112 h 121"/>
                <a:gd name="T20" fmla="*/ 81 w 92"/>
                <a:gd name="T21" fmla="*/ 118 h 121"/>
                <a:gd name="T22" fmla="*/ 40 w 92"/>
                <a:gd name="T23" fmla="*/ 94 h 121"/>
                <a:gd name="T24" fmla="*/ 10 w 92"/>
                <a:gd name="T25" fmla="*/ 77 h 121"/>
                <a:gd name="T26" fmla="*/ 0 w 92"/>
                <a:gd name="T27" fmla="*/ 59 h 121"/>
                <a:gd name="T28" fmla="*/ 0 w 92"/>
                <a:gd name="T29" fmla="*/ 8 h 121"/>
                <a:gd name="T30" fmla="*/ 1 w 92"/>
                <a:gd name="T31" fmla="*/ 8 h 121"/>
                <a:gd name="T32" fmla="*/ 2 w 92"/>
                <a:gd name="T33" fmla="*/ 10 h 121"/>
                <a:gd name="T34" fmla="*/ 2 w 92"/>
                <a:gd name="T35" fmla="*/ 60 h 121"/>
                <a:gd name="T36" fmla="*/ 10 w 92"/>
                <a:gd name="T37" fmla="*/ 74 h 121"/>
                <a:gd name="T38" fmla="*/ 40 w 92"/>
                <a:gd name="T39" fmla="*/ 91 h 121"/>
                <a:gd name="T40" fmla="*/ 41 w 92"/>
                <a:gd name="T41" fmla="*/ 93 h 121"/>
                <a:gd name="T42" fmla="*/ 40 w 92"/>
                <a:gd name="T43" fmla="*/ 94 h 121"/>
                <a:gd name="T44" fmla="*/ 90 w 92"/>
                <a:gd name="T45" fmla="*/ 108 h 121"/>
                <a:gd name="T46" fmla="*/ 89 w 92"/>
                <a:gd name="T47" fmla="*/ 105 h 121"/>
                <a:gd name="T48" fmla="*/ 90 w 92"/>
                <a:gd name="T49" fmla="*/ 105 h 121"/>
                <a:gd name="T50" fmla="*/ 92 w 92"/>
                <a:gd name="T51" fmla="*/ 107 h 121"/>
                <a:gd name="T52" fmla="*/ 90 w 92"/>
                <a:gd name="T53" fmla="*/ 108 h 121"/>
                <a:gd name="T54" fmla="*/ 90 w 92"/>
                <a:gd name="T55" fmla="*/ 103 h 121"/>
                <a:gd name="T56" fmla="*/ 89 w 92"/>
                <a:gd name="T57" fmla="*/ 101 h 121"/>
                <a:gd name="T58" fmla="*/ 89 w 92"/>
                <a:gd name="T59" fmla="*/ 59 h 121"/>
                <a:gd name="T60" fmla="*/ 81 w 92"/>
                <a:gd name="T61" fmla="*/ 46 h 121"/>
                <a:gd name="T62" fmla="*/ 44 w 92"/>
                <a:gd name="T63" fmla="*/ 24 h 121"/>
                <a:gd name="T64" fmla="*/ 43 w 92"/>
                <a:gd name="T65" fmla="*/ 22 h 121"/>
                <a:gd name="T66" fmla="*/ 44 w 92"/>
                <a:gd name="T67" fmla="*/ 21 h 121"/>
                <a:gd name="T68" fmla="*/ 81 w 92"/>
                <a:gd name="T69" fmla="*/ 43 h 121"/>
                <a:gd name="T70" fmla="*/ 92 w 92"/>
                <a:gd name="T71" fmla="*/ 61 h 121"/>
                <a:gd name="T72" fmla="*/ 92 w 92"/>
                <a:gd name="T73" fmla="*/ 102 h 121"/>
                <a:gd name="T74" fmla="*/ 90 w 92"/>
                <a:gd name="T75" fmla="*/ 103 h 121"/>
                <a:gd name="T76" fmla="*/ 2 w 92"/>
                <a:gd name="T77" fmla="*/ 7 h 121"/>
                <a:gd name="T78" fmla="*/ 1 w 92"/>
                <a:gd name="T79" fmla="*/ 6 h 121"/>
                <a:gd name="T80" fmla="*/ 1 w 92"/>
                <a:gd name="T81" fmla="*/ 4 h 121"/>
                <a:gd name="T82" fmla="*/ 2 w 92"/>
                <a:gd name="T83" fmla="*/ 4 h 121"/>
                <a:gd name="T84" fmla="*/ 3 w 92"/>
                <a:gd name="T85" fmla="*/ 6 h 121"/>
                <a:gd name="T86" fmla="*/ 2 w 92"/>
                <a:gd name="T87" fmla="*/ 7 h 121"/>
                <a:gd name="T88" fmla="*/ 4 w 92"/>
                <a:gd name="T89" fmla="*/ 4 h 121"/>
                <a:gd name="T90" fmla="*/ 3 w 92"/>
                <a:gd name="T91" fmla="*/ 3 h 121"/>
                <a:gd name="T92" fmla="*/ 2 w 92"/>
                <a:gd name="T93" fmla="*/ 2 h 121"/>
                <a:gd name="T94" fmla="*/ 3 w 92"/>
                <a:gd name="T95" fmla="*/ 1 h 121"/>
                <a:gd name="T96" fmla="*/ 10 w 92"/>
                <a:gd name="T97" fmla="*/ 2 h 121"/>
                <a:gd name="T98" fmla="*/ 40 w 92"/>
                <a:gd name="T99" fmla="*/ 19 h 121"/>
                <a:gd name="T100" fmla="*/ 42 w 92"/>
                <a:gd name="T101" fmla="*/ 21 h 121"/>
                <a:gd name="T102" fmla="*/ 40 w 92"/>
                <a:gd name="T103" fmla="*/ 22 h 121"/>
                <a:gd name="T104" fmla="*/ 10 w 92"/>
                <a:gd name="T105" fmla="*/ 5 h 121"/>
                <a:gd name="T106" fmla="*/ 5 w 92"/>
                <a:gd name="T107" fmla="*/ 4 h 121"/>
                <a:gd name="T108" fmla="*/ 4 w 92"/>
                <a:gd name="T109" fmla="*/ 4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2" h="121">
                  <a:moveTo>
                    <a:pt x="81" y="118"/>
                  </a:moveTo>
                  <a:cubicBezTo>
                    <a:pt x="44" y="96"/>
                    <a:pt x="44" y="96"/>
                    <a:pt x="44" y="96"/>
                  </a:cubicBezTo>
                  <a:cubicBezTo>
                    <a:pt x="43" y="96"/>
                    <a:pt x="42" y="95"/>
                    <a:pt x="42" y="94"/>
                  </a:cubicBezTo>
                  <a:cubicBezTo>
                    <a:pt x="42" y="93"/>
                    <a:pt x="43" y="93"/>
                    <a:pt x="44" y="93"/>
                  </a:cubicBezTo>
                  <a:cubicBezTo>
                    <a:pt x="81" y="115"/>
                    <a:pt x="81" y="115"/>
                    <a:pt x="81" y="115"/>
                  </a:cubicBezTo>
                  <a:cubicBezTo>
                    <a:pt x="86" y="117"/>
                    <a:pt x="89" y="115"/>
                    <a:pt x="89" y="110"/>
                  </a:cubicBezTo>
                  <a:cubicBezTo>
                    <a:pt x="89" y="110"/>
                    <a:pt x="89" y="110"/>
                    <a:pt x="89" y="110"/>
                  </a:cubicBezTo>
                  <a:cubicBezTo>
                    <a:pt x="89" y="109"/>
                    <a:pt x="90" y="109"/>
                    <a:pt x="90" y="109"/>
                  </a:cubicBezTo>
                  <a:cubicBezTo>
                    <a:pt x="91" y="109"/>
                    <a:pt x="92" y="110"/>
                    <a:pt x="92" y="111"/>
                  </a:cubicBezTo>
                  <a:cubicBezTo>
                    <a:pt x="92" y="112"/>
                    <a:pt x="92" y="112"/>
                    <a:pt x="92" y="112"/>
                  </a:cubicBezTo>
                  <a:cubicBezTo>
                    <a:pt x="92" y="118"/>
                    <a:pt x="87" y="121"/>
                    <a:pt x="81" y="118"/>
                  </a:cubicBezTo>
                  <a:close/>
                  <a:moveTo>
                    <a:pt x="40" y="94"/>
                  </a:moveTo>
                  <a:cubicBezTo>
                    <a:pt x="10" y="77"/>
                    <a:pt x="10" y="77"/>
                    <a:pt x="10" y="77"/>
                  </a:cubicBezTo>
                  <a:cubicBezTo>
                    <a:pt x="5" y="74"/>
                    <a:pt x="0" y="65"/>
                    <a:pt x="0" y="59"/>
                  </a:cubicBezTo>
                  <a:cubicBezTo>
                    <a:pt x="0" y="8"/>
                    <a:pt x="0" y="8"/>
                    <a:pt x="0" y="8"/>
                  </a:cubicBezTo>
                  <a:cubicBezTo>
                    <a:pt x="0" y="8"/>
                    <a:pt x="0" y="7"/>
                    <a:pt x="1" y="8"/>
                  </a:cubicBezTo>
                  <a:cubicBezTo>
                    <a:pt x="2" y="8"/>
                    <a:pt x="2" y="9"/>
                    <a:pt x="2" y="10"/>
                  </a:cubicBezTo>
                  <a:cubicBezTo>
                    <a:pt x="2" y="60"/>
                    <a:pt x="2" y="60"/>
                    <a:pt x="2" y="60"/>
                  </a:cubicBezTo>
                  <a:cubicBezTo>
                    <a:pt x="2" y="65"/>
                    <a:pt x="6" y="71"/>
                    <a:pt x="10" y="74"/>
                  </a:cubicBezTo>
                  <a:cubicBezTo>
                    <a:pt x="40" y="91"/>
                    <a:pt x="40" y="91"/>
                    <a:pt x="40" y="91"/>
                  </a:cubicBezTo>
                  <a:cubicBezTo>
                    <a:pt x="40" y="91"/>
                    <a:pt x="41" y="92"/>
                    <a:pt x="41" y="93"/>
                  </a:cubicBezTo>
                  <a:cubicBezTo>
                    <a:pt x="41" y="94"/>
                    <a:pt x="40" y="94"/>
                    <a:pt x="40" y="94"/>
                  </a:cubicBezTo>
                  <a:close/>
                  <a:moveTo>
                    <a:pt x="90" y="108"/>
                  </a:moveTo>
                  <a:cubicBezTo>
                    <a:pt x="90" y="107"/>
                    <a:pt x="89" y="106"/>
                    <a:pt x="89" y="105"/>
                  </a:cubicBezTo>
                  <a:cubicBezTo>
                    <a:pt x="89" y="105"/>
                    <a:pt x="90" y="104"/>
                    <a:pt x="90" y="105"/>
                  </a:cubicBezTo>
                  <a:cubicBezTo>
                    <a:pt x="91" y="105"/>
                    <a:pt x="92" y="106"/>
                    <a:pt x="92" y="107"/>
                  </a:cubicBezTo>
                  <a:cubicBezTo>
                    <a:pt x="92" y="108"/>
                    <a:pt x="91" y="108"/>
                    <a:pt x="90" y="108"/>
                  </a:cubicBezTo>
                  <a:close/>
                  <a:moveTo>
                    <a:pt x="90" y="103"/>
                  </a:moveTo>
                  <a:cubicBezTo>
                    <a:pt x="90" y="103"/>
                    <a:pt x="89" y="102"/>
                    <a:pt x="89" y="101"/>
                  </a:cubicBezTo>
                  <a:cubicBezTo>
                    <a:pt x="89" y="59"/>
                    <a:pt x="89" y="59"/>
                    <a:pt x="89" y="59"/>
                  </a:cubicBezTo>
                  <a:cubicBezTo>
                    <a:pt x="89" y="54"/>
                    <a:pt x="86" y="48"/>
                    <a:pt x="81" y="46"/>
                  </a:cubicBezTo>
                  <a:cubicBezTo>
                    <a:pt x="44" y="24"/>
                    <a:pt x="44" y="24"/>
                    <a:pt x="44" y="24"/>
                  </a:cubicBezTo>
                  <a:cubicBezTo>
                    <a:pt x="43" y="24"/>
                    <a:pt x="43" y="23"/>
                    <a:pt x="43" y="22"/>
                  </a:cubicBezTo>
                  <a:cubicBezTo>
                    <a:pt x="43" y="21"/>
                    <a:pt x="43" y="21"/>
                    <a:pt x="44" y="21"/>
                  </a:cubicBezTo>
                  <a:cubicBezTo>
                    <a:pt x="81" y="43"/>
                    <a:pt x="81" y="43"/>
                    <a:pt x="81" y="43"/>
                  </a:cubicBezTo>
                  <a:cubicBezTo>
                    <a:pt x="87" y="46"/>
                    <a:pt x="92" y="54"/>
                    <a:pt x="92" y="61"/>
                  </a:cubicBezTo>
                  <a:cubicBezTo>
                    <a:pt x="92" y="102"/>
                    <a:pt x="92" y="102"/>
                    <a:pt x="92" y="102"/>
                  </a:cubicBezTo>
                  <a:cubicBezTo>
                    <a:pt x="92" y="103"/>
                    <a:pt x="91" y="104"/>
                    <a:pt x="90" y="103"/>
                  </a:cubicBezTo>
                  <a:close/>
                  <a:moveTo>
                    <a:pt x="2" y="7"/>
                  </a:moveTo>
                  <a:cubicBezTo>
                    <a:pt x="1" y="6"/>
                    <a:pt x="1" y="6"/>
                    <a:pt x="1" y="6"/>
                  </a:cubicBezTo>
                  <a:cubicBezTo>
                    <a:pt x="1" y="6"/>
                    <a:pt x="0" y="5"/>
                    <a:pt x="1" y="4"/>
                  </a:cubicBezTo>
                  <a:cubicBezTo>
                    <a:pt x="1" y="3"/>
                    <a:pt x="1" y="3"/>
                    <a:pt x="2" y="4"/>
                  </a:cubicBezTo>
                  <a:cubicBezTo>
                    <a:pt x="3" y="5"/>
                    <a:pt x="3" y="6"/>
                    <a:pt x="3" y="6"/>
                  </a:cubicBezTo>
                  <a:cubicBezTo>
                    <a:pt x="3" y="7"/>
                    <a:pt x="2" y="7"/>
                    <a:pt x="2" y="7"/>
                  </a:cubicBezTo>
                  <a:close/>
                  <a:moveTo>
                    <a:pt x="4" y="4"/>
                  </a:moveTo>
                  <a:cubicBezTo>
                    <a:pt x="3" y="4"/>
                    <a:pt x="3" y="4"/>
                    <a:pt x="3" y="3"/>
                  </a:cubicBezTo>
                  <a:cubicBezTo>
                    <a:pt x="3" y="3"/>
                    <a:pt x="2" y="2"/>
                    <a:pt x="2" y="2"/>
                  </a:cubicBezTo>
                  <a:cubicBezTo>
                    <a:pt x="2" y="2"/>
                    <a:pt x="3" y="1"/>
                    <a:pt x="3" y="1"/>
                  </a:cubicBezTo>
                  <a:cubicBezTo>
                    <a:pt x="5" y="0"/>
                    <a:pt x="8" y="0"/>
                    <a:pt x="10" y="2"/>
                  </a:cubicBezTo>
                  <a:cubicBezTo>
                    <a:pt x="40" y="19"/>
                    <a:pt x="40" y="19"/>
                    <a:pt x="40" y="19"/>
                  </a:cubicBezTo>
                  <a:cubicBezTo>
                    <a:pt x="41" y="20"/>
                    <a:pt x="42" y="21"/>
                    <a:pt x="42" y="21"/>
                  </a:cubicBezTo>
                  <a:cubicBezTo>
                    <a:pt x="42" y="22"/>
                    <a:pt x="41" y="22"/>
                    <a:pt x="40" y="22"/>
                  </a:cubicBezTo>
                  <a:cubicBezTo>
                    <a:pt x="10" y="5"/>
                    <a:pt x="10" y="5"/>
                    <a:pt x="10" y="5"/>
                  </a:cubicBezTo>
                  <a:cubicBezTo>
                    <a:pt x="8" y="3"/>
                    <a:pt x="6" y="3"/>
                    <a:pt x="5" y="4"/>
                  </a:cubicBezTo>
                  <a:lnTo>
                    <a:pt x="4" y="4"/>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3" name="Freeform 266">
              <a:extLst>
                <a:ext uri="{FF2B5EF4-FFF2-40B4-BE49-F238E27FC236}">
                  <a16:creationId xmlns:a16="http://schemas.microsoft.com/office/drawing/2014/main" id="{FE03DE4F-D1AC-BC45-8701-D90198FA3268}"/>
                </a:ext>
              </a:extLst>
            </p:cNvPr>
            <p:cNvSpPr>
              <a:spLocks noEditPoints="1"/>
            </p:cNvSpPr>
            <p:nvPr/>
          </p:nvSpPr>
          <p:spPr bwMode="auto">
            <a:xfrm>
              <a:off x="14137712" y="9929760"/>
              <a:ext cx="236538" cy="187325"/>
            </a:xfrm>
            <a:custGeom>
              <a:avLst/>
              <a:gdLst>
                <a:gd name="T0" fmla="*/ 42 w 86"/>
                <a:gd name="T1" fmla="*/ 65 h 68"/>
                <a:gd name="T2" fmla="*/ 34 w 86"/>
                <a:gd name="T3" fmla="*/ 57 h 68"/>
                <a:gd name="T4" fmla="*/ 34 w 86"/>
                <a:gd name="T5" fmla="*/ 57 h 68"/>
                <a:gd name="T6" fmla="*/ 31 w 86"/>
                <a:gd name="T7" fmla="*/ 52 h 68"/>
                <a:gd name="T8" fmla="*/ 31 w 86"/>
                <a:gd name="T9" fmla="*/ 52 h 68"/>
                <a:gd name="T10" fmla="*/ 30 w 86"/>
                <a:gd name="T11" fmla="*/ 51 h 68"/>
                <a:gd name="T12" fmla="*/ 31 w 86"/>
                <a:gd name="T13" fmla="*/ 50 h 68"/>
                <a:gd name="T14" fmla="*/ 32 w 86"/>
                <a:gd name="T15" fmla="*/ 51 h 68"/>
                <a:gd name="T16" fmla="*/ 35 w 86"/>
                <a:gd name="T17" fmla="*/ 55 h 68"/>
                <a:gd name="T18" fmla="*/ 42 w 86"/>
                <a:gd name="T19" fmla="*/ 62 h 68"/>
                <a:gd name="T20" fmla="*/ 49 w 86"/>
                <a:gd name="T21" fmla="*/ 64 h 68"/>
                <a:gd name="T22" fmla="*/ 84 w 86"/>
                <a:gd name="T23" fmla="*/ 48 h 68"/>
                <a:gd name="T24" fmla="*/ 85 w 86"/>
                <a:gd name="T25" fmla="*/ 49 h 68"/>
                <a:gd name="T26" fmla="*/ 85 w 86"/>
                <a:gd name="T27" fmla="*/ 51 h 68"/>
                <a:gd name="T28" fmla="*/ 51 w 86"/>
                <a:gd name="T29" fmla="*/ 67 h 68"/>
                <a:gd name="T30" fmla="*/ 42 w 86"/>
                <a:gd name="T31" fmla="*/ 65 h 68"/>
                <a:gd name="T32" fmla="*/ 29 w 86"/>
                <a:gd name="T33" fmla="*/ 48 h 68"/>
                <a:gd name="T34" fmla="*/ 28 w 86"/>
                <a:gd name="T35" fmla="*/ 47 h 68"/>
                <a:gd name="T36" fmla="*/ 0 w 86"/>
                <a:gd name="T37" fmla="*/ 2 h 68"/>
                <a:gd name="T38" fmla="*/ 0 w 86"/>
                <a:gd name="T39" fmla="*/ 0 h 68"/>
                <a:gd name="T40" fmla="*/ 2 w 86"/>
                <a:gd name="T41" fmla="*/ 1 h 68"/>
                <a:gd name="T42" fmla="*/ 30 w 86"/>
                <a:gd name="T43" fmla="*/ 46 h 68"/>
                <a:gd name="T44" fmla="*/ 30 w 86"/>
                <a:gd name="T45" fmla="*/ 48 h 68"/>
                <a:gd name="T46" fmla="*/ 29 w 86"/>
                <a:gd name="T47" fmla="*/ 4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6" h="68">
                  <a:moveTo>
                    <a:pt x="42" y="65"/>
                  </a:moveTo>
                  <a:cubicBezTo>
                    <a:pt x="39" y="64"/>
                    <a:pt x="36" y="60"/>
                    <a:pt x="34" y="57"/>
                  </a:cubicBezTo>
                  <a:cubicBezTo>
                    <a:pt x="34" y="57"/>
                    <a:pt x="34" y="57"/>
                    <a:pt x="34" y="57"/>
                  </a:cubicBezTo>
                  <a:cubicBezTo>
                    <a:pt x="31" y="52"/>
                    <a:pt x="31" y="52"/>
                    <a:pt x="31" y="52"/>
                  </a:cubicBezTo>
                  <a:cubicBezTo>
                    <a:pt x="31" y="52"/>
                    <a:pt x="31" y="52"/>
                    <a:pt x="31" y="52"/>
                  </a:cubicBezTo>
                  <a:cubicBezTo>
                    <a:pt x="30" y="51"/>
                    <a:pt x="30" y="51"/>
                    <a:pt x="30" y="51"/>
                  </a:cubicBezTo>
                  <a:cubicBezTo>
                    <a:pt x="30" y="50"/>
                    <a:pt x="30" y="50"/>
                    <a:pt x="31" y="50"/>
                  </a:cubicBezTo>
                  <a:cubicBezTo>
                    <a:pt x="31" y="49"/>
                    <a:pt x="32" y="50"/>
                    <a:pt x="32" y="51"/>
                  </a:cubicBezTo>
                  <a:cubicBezTo>
                    <a:pt x="35" y="55"/>
                    <a:pt x="35" y="55"/>
                    <a:pt x="35" y="55"/>
                  </a:cubicBezTo>
                  <a:cubicBezTo>
                    <a:pt x="37" y="58"/>
                    <a:pt x="40" y="61"/>
                    <a:pt x="42" y="62"/>
                  </a:cubicBezTo>
                  <a:cubicBezTo>
                    <a:pt x="45" y="64"/>
                    <a:pt x="47" y="64"/>
                    <a:pt x="49" y="64"/>
                  </a:cubicBezTo>
                  <a:cubicBezTo>
                    <a:pt x="84" y="48"/>
                    <a:pt x="84" y="48"/>
                    <a:pt x="84" y="48"/>
                  </a:cubicBezTo>
                  <a:cubicBezTo>
                    <a:pt x="84" y="48"/>
                    <a:pt x="85" y="49"/>
                    <a:pt x="85" y="49"/>
                  </a:cubicBezTo>
                  <a:cubicBezTo>
                    <a:pt x="86" y="50"/>
                    <a:pt x="86" y="51"/>
                    <a:pt x="85" y="51"/>
                  </a:cubicBezTo>
                  <a:cubicBezTo>
                    <a:pt x="51" y="67"/>
                    <a:pt x="51" y="67"/>
                    <a:pt x="51" y="67"/>
                  </a:cubicBezTo>
                  <a:cubicBezTo>
                    <a:pt x="49" y="68"/>
                    <a:pt x="46" y="67"/>
                    <a:pt x="42" y="65"/>
                  </a:cubicBezTo>
                  <a:close/>
                  <a:moveTo>
                    <a:pt x="29" y="48"/>
                  </a:moveTo>
                  <a:cubicBezTo>
                    <a:pt x="28" y="48"/>
                    <a:pt x="28" y="48"/>
                    <a:pt x="28" y="47"/>
                  </a:cubicBezTo>
                  <a:cubicBezTo>
                    <a:pt x="0" y="2"/>
                    <a:pt x="0" y="2"/>
                    <a:pt x="0" y="2"/>
                  </a:cubicBezTo>
                  <a:cubicBezTo>
                    <a:pt x="0" y="1"/>
                    <a:pt x="0" y="0"/>
                    <a:pt x="0" y="0"/>
                  </a:cubicBezTo>
                  <a:cubicBezTo>
                    <a:pt x="0" y="0"/>
                    <a:pt x="1" y="0"/>
                    <a:pt x="2" y="1"/>
                  </a:cubicBezTo>
                  <a:cubicBezTo>
                    <a:pt x="30" y="46"/>
                    <a:pt x="30" y="46"/>
                    <a:pt x="30" y="46"/>
                  </a:cubicBezTo>
                  <a:cubicBezTo>
                    <a:pt x="30" y="47"/>
                    <a:pt x="30" y="48"/>
                    <a:pt x="30" y="48"/>
                  </a:cubicBezTo>
                  <a:lnTo>
                    <a:pt x="29" y="48"/>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74" name="Group 573">
            <a:extLst>
              <a:ext uri="{FF2B5EF4-FFF2-40B4-BE49-F238E27FC236}">
                <a16:creationId xmlns:a16="http://schemas.microsoft.com/office/drawing/2014/main" id="{CD4D46C6-3B6C-FD41-AEFB-B3E4E77851CC}"/>
              </a:ext>
            </a:extLst>
          </p:cNvPr>
          <p:cNvGrpSpPr/>
          <p:nvPr/>
        </p:nvGrpSpPr>
        <p:grpSpPr>
          <a:xfrm>
            <a:off x="18278730" y="9491261"/>
            <a:ext cx="557982" cy="686916"/>
            <a:chOff x="18108049" y="10725098"/>
            <a:chExt cx="728663" cy="1023938"/>
          </a:xfrm>
        </p:grpSpPr>
        <p:sp>
          <p:nvSpPr>
            <p:cNvPr id="575" name="Freeform 267">
              <a:extLst>
                <a:ext uri="{FF2B5EF4-FFF2-40B4-BE49-F238E27FC236}">
                  <a16:creationId xmlns:a16="http://schemas.microsoft.com/office/drawing/2014/main" id="{6CBC8CC4-A7EB-B94F-A2BF-B9D3382F7526}"/>
                </a:ext>
              </a:extLst>
            </p:cNvPr>
            <p:cNvSpPr>
              <a:spLocks/>
            </p:cNvSpPr>
            <p:nvPr/>
          </p:nvSpPr>
          <p:spPr bwMode="auto">
            <a:xfrm>
              <a:off x="18223937" y="10725098"/>
              <a:ext cx="612775" cy="1000125"/>
            </a:xfrm>
            <a:custGeom>
              <a:avLst/>
              <a:gdLst>
                <a:gd name="T0" fmla="*/ 179 w 222"/>
                <a:gd name="T1" fmla="*/ 349 h 362"/>
                <a:gd name="T2" fmla="*/ 44 w 222"/>
                <a:gd name="T3" fmla="*/ 270 h 362"/>
                <a:gd name="T4" fmla="*/ 0 w 222"/>
                <a:gd name="T5" fmla="*/ 188 h 362"/>
                <a:gd name="T6" fmla="*/ 0 w 222"/>
                <a:gd name="T7" fmla="*/ 47 h 362"/>
                <a:gd name="T8" fmla="*/ 44 w 222"/>
                <a:gd name="T9" fmla="*/ 14 h 362"/>
                <a:gd name="T10" fmla="*/ 179 w 222"/>
                <a:gd name="T11" fmla="*/ 92 h 362"/>
                <a:gd name="T12" fmla="*/ 222 w 222"/>
                <a:gd name="T13" fmla="*/ 175 h 362"/>
                <a:gd name="T14" fmla="*/ 222 w 222"/>
                <a:gd name="T15" fmla="*/ 316 h 362"/>
                <a:gd name="T16" fmla="*/ 179 w 222"/>
                <a:gd name="T17" fmla="*/ 349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2" h="362">
                  <a:moveTo>
                    <a:pt x="179" y="349"/>
                  </a:moveTo>
                  <a:cubicBezTo>
                    <a:pt x="44" y="270"/>
                    <a:pt x="44" y="270"/>
                    <a:pt x="44" y="270"/>
                  </a:cubicBezTo>
                  <a:cubicBezTo>
                    <a:pt x="20" y="257"/>
                    <a:pt x="0" y="220"/>
                    <a:pt x="0" y="188"/>
                  </a:cubicBezTo>
                  <a:cubicBezTo>
                    <a:pt x="0" y="47"/>
                    <a:pt x="0" y="47"/>
                    <a:pt x="0" y="47"/>
                  </a:cubicBezTo>
                  <a:cubicBezTo>
                    <a:pt x="0" y="15"/>
                    <a:pt x="20" y="0"/>
                    <a:pt x="44" y="14"/>
                  </a:cubicBezTo>
                  <a:cubicBezTo>
                    <a:pt x="179" y="92"/>
                    <a:pt x="179" y="92"/>
                    <a:pt x="179" y="92"/>
                  </a:cubicBezTo>
                  <a:cubicBezTo>
                    <a:pt x="203" y="106"/>
                    <a:pt x="222" y="143"/>
                    <a:pt x="222" y="175"/>
                  </a:cubicBezTo>
                  <a:cubicBezTo>
                    <a:pt x="222" y="316"/>
                    <a:pt x="222" y="316"/>
                    <a:pt x="222" y="316"/>
                  </a:cubicBezTo>
                  <a:cubicBezTo>
                    <a:pt x="222" y="348"/>
                    <a:pt x="203" y="362"/>
                    <a:pt x="179" y="349"/>
                  </a:cubicBezTo>
                  <a:close/>
                </a:path>
              </a:pathLst>
            </a:custGeom>
            <a:solidFill>
              <a:srgbClr val="DBE3F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6" name="Freeform 268">
              <a:extLst>
                <a:ext uri="{FF2B5EF4-FFF2-40B4-BE49-F238E27FC236}">
                  <a16:creationId xmlns:a16="http://schemas.microsoft.com/office/drawing/2014/main" id="{8D52147A-20C7-9948-975E-A59D0F842A77}"/>
                </a:ext>
              </a:extLst>
            </p:cNvPr>
            <p:cNvSpPr>
              <a:spLocks/>
            </p:cNvSpPr>
            <p:nvPr/>
          </p:nvSpPr>
          <p:spPr bwMode="auto">
            <a:xfrm>
              <a:off x="18108049" y="10750498"/>
              <a:ext cx="612775" cy="998538"/>
            </a:xfrm>
            <a:custGeom>
              <a:avLst/>
              <a:gdLst>
                <a:gd name="T0" fmla="*/ 179 w 222"/>
                <a:gd name="T1" fmla="*/ 348 h 362"/>
                <a:gd name="T2" fmla="*/ 43 w 222"/>
                <a:gd name="T3" fmla="*/ 270 h 362"/>
                <a:gd name="T4" fmla="*/ 0 w 222"/>
                <a:gd name="T5" fmla="*/ 188 h 362"/>
                <a:gd name="T6" fmla="*/ 0 w 222"/>
                <a:gd name="T7" fmla="*/ 46 h 362"/>
                <a:gd name="T8" fmla="*/ 43 w 222"/>
                <a:gd name="T9" fmla="*/ 14 h 362"/>
                <a:gd name="T10" fmla="*/ 179 w 222"/>
                <a:gd name="T11" fmla="*/ 92 h 362"/>
                <a:gd name="T12" fmla="*/ 222 w 222"/>
                <a:gd name="T13" fmla="*/ 175 h 362"/>
                <a:gd name="T14" fmla="*/ 222 w 222"/>
                <a:gd name="T15" fmla="*/ 316 h 362"/>
                <a:gd name="T16" fmla="*/ 179 w 222"/>
                <a:gd name="T17" fmla="*/ 348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2" h="362">
                  <a:moveTo>
                    <a:pt x="179" y="348"/>
                  </a:moveTo>
                  <a:cubicBezTo>
                    <a:pt x="43" y="270"/>
                    <a:pt x="43" y="270"/>
                    <a:pt x="43" y="270"/>
                  </a:cubicBezTo>
                  <a:cubicBezTo>
                    <a:pt x="19" y="256"/>
                    <a:pt x="0" y="220"/>
                    <a:pt x="0" y="188"/>
                  </a:cubicBezTo>
                  <a:cubicBezTo>
                    <a:pt x="0" y="46"/>
                    <a:pt x="0" y="46"/>
                    <a:pt x="0" y="46"/>
                  </a:cubicBezTo>
                  <a:cubicBezTo>
                    <a:pt x="0" y="15"/>
                    <a:pt x="19" y="0"/>
                    <a:pt x="43" y="14"/>
                  </a:cubicBezTo>
                  <a:cubicBezTo>
                    <a:pt x="179" y="92"/>
                    <a:pt x="179" y="92"/>
                    <a:pt x="179" y="92"/>
                  </a:cubicBezTo>
                  <a:cubicBezTo>
                    <a:pt x="202" y="106"/>
                    <a:pt x="222" y="143"/>
                    <a:pt x="222" y="175"/>
                  </a:cubicBezTo>
                  <a:cubicBezTo>
                    <a:pt x="222" y="316"/>
                    <a:pt x="222" y="316"/>
                    <a:pt x="222" y="316"/>
                  </a:cubicBezTo>
                  <a:cubicBezTo>
                    <a:pt x="222" y="348"/>
                    <a:pt x="202" y="362"/>
                    <a:pt x="179" y="348"/>
                  </a:cubicBezTo>
                  <a:close/>
                </a:path>
              </a:pathLst>
            </a:custGeom>
            <a:solidFill>
              <a:srgbClr val="B0C0D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7" name="Freeform 269">
              <a:extLst>
                <a:ext uri="{FF2B5EF4-FFF2-40B4-BE49-F238E27FC236}">
                  <a16:creationId xmlns:a16="http://schemas.microsoft.com/office/drawing/2014/main" id="{EFEE173C-90EB-6D49-A75B-243FC4004DBD}"/>
                </a:ext>
              </a:extLst>
            </p:cNvPr>
            <p:cNvSpPr>
              <a:spLocks noEditPoints="1"/>
            </p:cNvSpPr>
            <p:nvPr/>
          </p:nvSpPr>
          <p:spPr bwMode="auto">
            <a:xfrm>
              <a:off x="18220762" y="11006085"/>
              <a:ext cx="384175" cy="506413"/>
            </a:xfrm>
            <a:custGeom>
              <a:avLst/>
              <a:gdLst>
                <a:gd name="T0" fmla="*/ 37 w 139"/>
                <a:gd name="T1" fmla="*/ 174 h 183"/>
                <a:gd name="T2" fmla="*/ 36 w 139"/>
                <a:gd name="T3" fmla="*/ 174 h 183"/>
                <a:gd name="T4" fmla="*/ 24 w 139"/>
                <a:gd name="T5" fmla="*/ 127 h 183"/>
                <a:gd name="T6" fmla="*/ 0 w 139"/>
                <a:gd name="T7" fmla="*/ 51 h 183"/>
                <a:gd name="T8" fmla="*/ 4 w 139"/>
                <a:gd name="T9" fmla="*/ 26 h 183"/>
                <a:gd name="T10" fmla="*/ 23 w 139"/>
                <a:gd name="T11" fmla="*/ 5 h 183"/>
                <a:gd name="T12" fmla="*/ 51 w 139"/>
                <a:gd name="T13" fmla="*/ 3 h 183"/>
                <a:gd name="T14" fmla="*/ 54 w 139"/>
                <a:gd name="T15" fmla="*/ 7 h 183"/>
                <a:gd name="T16" fmla="*/ 54 w 139"/>
                <a:gd name="T17" fmla="*/ 10 h 183"/>
                <a:gd name="T18" fmla="*/ 52 w 139"/>
                <a:gd name="T19" fmla="*/ 10 h 183"/>
                <a:gd name="T20" fmla="*/ 9 w 139"/>
                <a:gd name="T21" fmla="*/ 31 h 183"/>
                <a:gd name="T22" fmla="*/ 5 w 139"/>
                <a:gd name="T23" fmla="*/ 54 h 183"/>
                <a:gd name="T24" fmla="*/ 28 w 139"/>
                <a:gd name="T25" fmla="*/ 125 h 183"/>
                <a:gd name="T26" fmla="*/ 29 w 139"/>
                <a:gd name="T27" fmla="*/ 126 h 183"/>
                <a:gd name="T28" fmla="*/ 40 w 139"/>
                <a:gd name="T29" fmla="*/ 166 h 183"/>
                <a:gd name="T30" fmla="*/ 56 w 139"/>
                <a:gd name="T31" fmla="*/ 165 h 183"/>
                <a:gd name="T32" fmla="*/ 60 w 139"/>
                <a:gd name="T33" fmla="*/ 169 h 183"/>
                <a:gd name="T34" fmla="*/ 58 w 139"/>
                <a:gd name="T35" fmla="*/ 173 h 183"/>
                <a:gd name="T36" fmla="*/ 37 w 139"/>
                <a:gd name="T37" fmla="*/ 174 h 183"/>
                <a:gd name="T38" fmla="*/ 65 w 139"/>
                <a:gd name="T39" fmla="*/ 172 h 183"/>
                <a:gd name="T40" fmla="*/ 62 w 139"/>
                <a:gd name="T41" fmla="*/ 168 h 183"/>
                <a:gd name="T42" fmla="*/ 62 w 139"/>
                <a:gd name="T43" fmla="*/ 166 h 183"/>
                <a:gd name="T44" fmla="*/ 63 w 139"/>
                <a:gd name="T45" fmla="*/ 165 h 183"/>
                <a:gd name="T46" fmla="*/ 67 w 139"/>
                <a:gd name="T47" fmla="*/ 164 h 183"/>
                <a:gd name="T48" fmla="*/ 68 w 139"/>
                <a:gd name="T49" fmla="*/ 165 h 183"/>
                <a:gd name="T50" fmla="*/ 69 w 139"/>
                <a:gd name="T51" fmla="*/ 166 h 183"/>
                <a:gd name="T52" fmla="*/ 129 w 139"/>
                <a:gd name="T53" fmla="*/ 152 h 183"/>
                <a:gd name="T54" fmla="*/ 133 w 139"/>
                <a:gd name="T55" fmla="*/ 129 h 183"/>
                <a:gd name="T56" fmla="*/ 133 w 139"/>
                <a:gd name="T57" fmla="*/ 116 h 183"/>
                <a:gd name="T58" fmla="*/ 133 w 139"/>
                <a:gd name="T59" fmla="*/ 114 h 183"/>
                <a:gd name="T60" fmla="*/ 135 w 139"/>
                <a:gd name="T61" fmla="*/ 114 h 183"/>
                <a:gd name="T62" fmla="*/ 138 w 139"/>
                <a:gd name="T63" fmla="*/ 118 h 183"/>
                <a:gd name="T64" fmla="*/ 139 w 139"/>
                <a:gd name="T65" fmla="*/ 132 h 183"/>
                <a:gd name="T66" fmla="*/ 135 w 139"/>
                <a:gd name="T67" fmla="*/ 158 h 183"/>
                <a:gd name="T68" fmla="*/ 109 w 139"/>
                <a:gd name="T69" fmla="*/ 181 h 183"/>
                <a:gd name="T70" fmla="*/ 69 w 139"/>
                <a:gd name="T71" fmla="*/ 172 h 183"/>
                <a:gd name="T72" fmla="*/ 69 w 139"/>
                <a:gd name="T73" fmla="*/ 172 h 183"/>
                <a:gd name="T74" fmla="*/ 66 w 139"/>
                <a:gd name="T75" fmla="*/ 172 h 183"/>
                <a:gd name="T76" fmla="*/ 65 w 139"/>
                <a:gd name="T77" fmla="*/ 172 h 183"/>
                <a:gd name="T78" fmla="*/ 134 w 139"/>
                <a:gd name="T79" fmla="*/ 110 h 183"/>
                <a:gd name="T80" fmla="*/ 131 w 139"/>
                <a:gd name="T81" fmla="*/ 106 h 183"/>
                <a:gd name="T82" fmla="*/ 92 w 139"/>
                <a:gd name="T83" fmla="*/ 35 h 183"/>
                <a:gd name="T84" fmla="*/ 69 w 139"/>
                <a:gd name="T85" fmla="*/ 18 h 183"/>
                <a:gd name="T86" fmla="*/ 69 w 139"/>
                <a:gd name="T87" fmla="*/ 17 h 183"/>
                <a:gd name="T88" fmla="*/ 66 w 139"/>
                <a:gd name="T89" fmla="*/ 12 h 183"/>
                <a:gd name="T90" fmla="*/ 67 w 139"/>
                <a:gd name="T91" fmla="*/ 10 h 183"/>
                <a:gd name="T92" fmla="*/ 69 w 139"/>
                <a:gd name="T93" fmla="*/ 10 h 183"/>
                <a:gd name="T94" fmla="*/ 69 w 139"/>
                <a:gd name="T95" fmla="*/ 11 h 183"/>
                <a:gd name="T96" fmla="*/ 94 w 139"/>
                <a:gd name="T97" fmla="*/ 30 h 183"/>
                <a:gd name="T98" fmla="*/ 121 w 139"/>
                <a:gd name="T99" fmla="*/ 67 h 183"/>
                <a:gd name="T100" fmla="*/ 136 w 139"/>
                <a:gd name="T101" fmla="*/ 107 h 183"/>
                <a:gd name="T102" fmla="*/ 134 w 139"/>
                <a:gd name="T103" fmla="*/ 110 h 183"/>
                <a:gd name="T104" fmla="*/ 60 w 139"/>
                <a:gd name="T105" fmla="*/ 13 h 183"/>
                <a:gd name="T106" fmla="*/ 57 w 139"/>
                <a:gd name="T107" fmla="*/ 8 h 183"/>
                <a:gd name="T108" fmla="*/ 58 w 139"/>
                <a:gd name="T109" fmla="*/ 6 h 183"/>
                <a:gd name="T110" fmla="*/ 60 w 139"/>
                <a:gd name="T111" fmla="*/ 6 h 183"/>
                <a:gd name="T112" fmla="*/ 63 w 139"/>
                <a:gd name="T113" fmla="*/ 11 h 183"/>
                <a:gd name="T114" fmla="*/ 60 w 139"/>
                <a:gd name="T115" fmla="*/ 1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9" h="183">
                  <a:moveTo>
                    <a:pt x="37" y="174"/>
                  </a:moveTo>
                  <a:cubicBezTo>
                    <a:pt x="36" y="174"/>
                    <a:pt x="36" y="174"/>
                    <a:pt x="36" y="174"/>
                  </a:cubicBezTo>
                  <a:cubicBezTo>
                    <a:pt x="24" y="127"/>
                    <a:pt x="24" y="127"/>
                    <a:pt x="24" y="127"/>
                  </a:cubicBezTo>
                  <a:cubicBezTo>
                    <a:pt x="8" y="102"/>
                    <a:pt x="0" y="75"/>
                    <a:pt x="0" y="51"/>
                  </a:cubicBezTo>
                  <a:cubicBezTo>
                    <a:pt x="0" y="42"/>
                    <a:pt x="1" y="33"/>
                    <a:pt x="4" y="26"/>
                  </a:cubicBezTo>
                  <a:cubicBezTo>
                    <a:pt x="8" y="16"/>
                    <a:pt x="14" y="8"/>
                    <a:pt x="23" y="5"/>
                  </a:cubicBezTo>
                  <a:cubicBezTo>
                    <a:pt x="31" y="1"/>
                    <a:pt x="40" y="0"/>
                    <a:pt x="51" y="3"/>
                  </a:cubicBezTo>
                  <a:cubicBezTo>
                    <a:pt x="52" y="3"/>
                    <a:pt x="54" y="5"/>
                    <a:pt x="54" y="7"/>
                  </a:cubicBezTo>
                  <a:cubicBezTo>
                    <a:pt x="55" y="8"/>
                    <a:pt x="54" y="9"/>
                    <a:pt x="54" y="10"/>
                  </a:cubicBezTo>
                  <a:cubicBezTo>
                    <a:pt x="54" y="10"/>
                    <a:pt x="53" y="11"/>
                    <a:pt x="52" y="10"/>
                  </a:cubicBezTo>
                  <a:cubicBezTo>
                    <a:pt x="33" y="5"/>
                    <a:pt x="17" y="13"/>
                    <a:pt x="9" y="31"/>
                  </a:cubicBezTo>
                  <a:cubicBezTo>
                    <a:pt x="7" y="38"/>
                    <a:pt x="5" y="46"/>
                    <a:pt x="5" y="54"/>
                  </a:cubicBezTo>
                  <a:cubicBezTo>
                    <a:pt x="5" y="77"/>
                    <a:pt x="14" y="102"/>
                    <a:pt x="28" y="125"/>
                  </a:cubicBezTo>
                  <a:cubicBezTo>
                    <a:pt x="29" y="126"/>
                    <a:pt x="29" y="126"/>
                    <a:pt x="29" y="126"/>
                  </a:cubicBezTo>
                  <a:cubicBezTo>
                    <a:pt x="40" y="166"/>
                    <a:pt x="40" y="166"/>
                    <a:pt x="40" y="166"/>
                  </a:cubicBezTo>
                  <a:cubicBezTo>
                    <a:pt x="56" y="165"/>
                    <a:pt x="56" y="165"/>
                    <a:pt x="56" y="165"/>
                  </a:cubicBezTo>
                  <a:cubicBezTo>
                    <a:pt x="57" y="165"/>
                    <a:pt x="59" y="167"/>
                    <a:pt x="60" y="169"/>
                  </a:cubicBezTo>
                  <a:cubicBezTo>
                    <a:pt x="60" y="171"/>
                    <a:pt x="60" y="172"/>
                    <a:pt x="58" y="173"/>
                  </a:cubicBezTo>
                  <a:lnTo>
                    <a:pt x="37" y="174"/>
                  </a:lnTo>
                  <a:close/>
                  <a:moveTo>
                    <a:pt x="65" y="172"/>
                  </a:moveTo>
                  <a:cubicBezTo>
                    <a:pt x="64" y="171"/>
                    <a:pt x="63" y="170"/>
                    <a:pt x="62" y="168"/>
                  </a:cubicBezTo>
                  <a:cubicBezTo>
                    <a:pt x="62" y="167"/>
                    <a:pt x="62" y="166"/>
                    <a:pt x="62" y="166"/>
                  </a:cubicBezTo>
                  <a:cubicBezTo>
                    <a:pt x="62" y="165"/>
                    <a:pt x="63" y="165"/>
                    <a:pt x="63" y="165"/>
                  </a:cubicBezTo>
                  <a:cubicBezTo>
                    <a:pt x="67" y="164"/>
                    <a:pt x="67" y="164"/>
                    <a:pt x="67" y="164"/>
                  </a:cubicBezTo>
                  <a:cubicBezTo>
                    <a:pt x="68" y="165"/>
                    <a:pt x="68" y="165"/>
                    <a:pt x="68" y="165"/>
                  </a:cubicBezTo>
                  <a:cubicBezTo>
                    <a:pt x="68" y="165"/>
                    <a:pt x="69" y="165"/>
                    <a:pt x="69" y="166"/>
                  </a:cubicBezTo>
                  <a:cubicBezTo>
                    <a:pt x="96" y="181"/>
                    <a:pt x="120" y="175"/>
                    <a:pt x="129" y="152"/>
                  </a:cubicBezTo>
                  <a:cubicBezTo>
                    <a:pt x="132" y="145"/>
                    <a:pt x="133" y="137"/>
                    <a:pt x="133" y="129"/>
                  </a:cubicBezTo>
                  <a:cubicBezTo>
                    <a:pt x="133" y="125"/>
                    <a:pt x="133" y="120"/>
                    <a:pt x="133" y="116"/>
                  </a:cubicBezTo>
                  <a:cubicBezTo>
                    <a:pt x="133" y="115"/>
                    <a:pt x="133" y="114"/>
                    <a:pt x="133" y="114"/>
                  </a:cubicBezTo>
                  <a:cubicBezTo>
                    <a:pt x="134" y="113"/>
                    <a:pt x="134" y="113"/>
                    <a:pt x="135" y="114"/>
                  </a:cubicBezTo>
                  <a:cubicBezTo>
                    <a:pt x="137" y="114"/>
                    <a:pt x="138" y="116"/>
                    <a:pt x="138" y="118"/>
                  </a:cubicBezTo>
                  <a:cubicBezTo>
                    <a:pt x="139" y="123"/>
                    <a:pt x="139" y="128"/>
                    <a:pt x="139" y="132"/>
                  </a:cubicBezTo>
                  <a:cubicBezTo>
                    <a:pt x="139" y="141"/>
                    <a:pt x="138" y="150"/>
                    <a:pt x="135" y="158"/>
                  </a:cubicBezTo>
                  <a:cubicBezTo>
                    <a:pt x="130" y="170"/>
                    <a:pt x="121" y="178"/>
                    <a:pt x="109" y="181"/>
                  </a:cubicBezTo>
                  <a:cubicBezTo>
                    <a:pt x="97" y="183"/>
                    <a:pt x="83" y="180"/>
                    <a:pt x="69" y="172"/>
                  </a:cubicBezTo>
                  <a:cubicBezTo>
                    <a:pt x="69" y="172"/>
                    <a:pt x="69" y="172"/>
                    <a:pt x="69" y="172"/>
                  </a:cubicBezTo>
                  <a:cubicBezTo>
                    <a:pt x="66" y="172"/>
                    <a:pt x="66" y="172"/>
                    <a:pt x="66" y="172"/>
                  </a:cubicBezTo>
                  <a:cubicBezTo>
                    <a:pt x="66" y="172"/>
                    <a:pt x="65" y="172"/>
                    <a:pt x="65" y="172"/>
                  </a:cubicBezTo>
                  <a:close/>
                  <a:moveTo>
                    <a:pt x="134" y="110"/>
                  </a:moveTo>
                  <a:cubicBezTo>
                    <a:pt x="132" y="109"/>
                    <a:pt x="131" y="107"/>
                    <a:pt x="131" y="106"/>
                  </a:cubicBezTo>
                  <a:cubicBezTo>
                    <a:pt x="125" y="80"/>
                    <a:pt x="111" y="54"/>
                    <a:pt x="92" y="35"/>
                  </a:cubicBezTo>
                  <a:cubicBezTo>
                    <a:pt x="85" y="28"/>
                    <a:pt x="77" y="22"/>
                    <a:pt x="69" y="18"/>
                  </a:cubicBezTo>
                  <a:cubicBezTo>
                    <a:pt x="69" y="17"/>
                    <a:pt x="69" y="17"/>
                    <a:pt x="69" y="17"/>
                  </a:cubicBezTo>
                  <a:cubicBezTo>
                    <a:pt x="67" y="16"/>
                    <a:pt x="66" y="14"/>
                    <a:pt x="66" y="12"/>
                  </a:cubicBezTo>
                  <a:cubicBezTo>
                    <a:pt x="66" y="11"/>
                    <a:pt x="66" y="11"/>
                    <a:pt x="67" y="10"/>
                  </a:cubicBezTo>
                  <a:cubicBezTo>
                    <a:pt x="67" y="10"/>
                    <a:pt x="68" y="10"/>
                    <a:pt x="69" y="10"/>
                  </a:cubicBezTo>
                  <a:cubicBezTo>
                    <a:pt x="69" y="11"/>
                    <a:pt x="69" y="11"/>
                    <a:pt x="69" y="11"/>
                  </a:cubicBezTo>
                  <a:cubicBezTo>
                    <a:pt x="78" y="16"/>
                    <a:pt x="86" y="22"/>
                    <a:pt x="94" y="30"/>
                  </a:cubicBezTo>
                  <a:cubicBezTo>
                    <a:pt x="104" y="41"/>
                    <a:pt x="113" y="53"/>
                    <a:pt x="121" y="67"/>
                  </a:cubicBezTo>
                  <a:cubicBezTo>
                    <a:pt x="128" y="80"/>
                    <a:pt x="133" y="94"/>
                    <a:pt x="136" y="107"/>
                  </a:cubicBezTo>
                  <a:cubicBezTo>
                    <a:pt x="137" y="109"/>
                    <a:pt x="136" y="110"/>
                    <a:pt x="134" y="110"/>
                  </a:cubicBezTo>
                  <a:close/>
                  <a:moveTo>
                    <a:pt x="60" y="13"/>
                  </a:moveTo>
                  <a:cubicBezTo>
                    <a:pt x="59" y="12"/>
                    <a:pt x="57" y="10"/>
                    <a:pt x="57" y="8"/>
                  </a:cubicBezTo>
                  <a:cubicBezTo>
                    <a:pt x="57" y="7"/>
                    <a:pt x="57" y="7"/>
                    <a:pt x="58" y="6"/>
                  </a:cubicBezTo>
                  <a:cubicBezTo>
                    <a:pt x="58" y="6"/>
                    <a:pt x="59" y="6"/>
                    <a:pt x="60" y="6"/>
                  </a:cubicBezTo>
                  <a:cubicBezTo>
                    <a:pt x="61" y="7"/>
                    <a:pt x="63" y="9"/>
                    <a:pt x="63" y="11"/>
                  </a:cubicBezTo>
                  <a:cubicBezTo>
                    <a:pt x="63" y="13"/>
                    <a:pt x="62" y="14"/>
                    <a:pt x="60" y="13"/>
                  </a:cubicBez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8" name="Freeform 270">
              <a:extLst>
                <a:ext uri="{FF2B5EF4-FFF2-40B4-BE49-F238E27FC236}">
                  <a16:creationId xmlns:a16="http://schemas.microsoft.com/office/drawing/2014/main" id="{CA63A478-0907-8A45-8319-210BC0AAFB61}"/>
                </a:ext>
              </a:extLst>
            </p:cNvPr>
            <p:cNvSpPr>
              <a:spLocks noEditPoints="1"/>
            </p:cNvSpPr>
            <p:nvPr/>
          </p:nvSpPr>
          <p:spPr bwMode="auto">
            <a:xfrm>
              <a:off x="18284262" y="11158485"/>
              <a:ext cx="66675" cy="96838"/>
            </a:xfrm>
            <a:custGeom>
              <a:avLst/>
              <a:gdLst>
                <a:gd name="T0" fmla="*/ 12 w 24"/>
                <a:gd name="T1" fmla="*/ 31 h 35"/>
                <a:gd name="T2" fmla="*/ 0 w 24"/>
                <a:gd name="T3" fmla="*/ 11 h 35"/>
                <a:gd name="T4" fmla="*/ 12 w 24"/>
                <a:gd name="T5" fmla="*/ 4 h 35"/>
                <a:gd name="T6" fmla="*/ 24 w 24"/>
                <a:gd name="T7" fmla="*/ 24 h 35"/>
                <a:gd name="T8" fmla="*/ 12 w 24"/>
                <a:gd name="T9" fmla="*/ 31 h 35"/>
                <a:gd name="T10" fmla="*/ 12 w 24"/>
                <a:gd name="T11" fmla="*/ 10 h 35"/>
                <a:gd name="T12" fmla="*/ 5 w 24"/>
                <a:gd name="T13" fmla="*/ 14 h 35"/>
                <a:gd name="T14" fmla="*/ 12 w 24"/>
                <a:gd name="T15" fmla="*/ 25 h 35"/>
                <a:gd name="T16" fmla="*/ 18 w 24"/>
                <a:gd name="T17" fmla="*/ 21 h 35"/>
                <a:gd name="T18" fmla="*/ 12 w 24"/>
                <a:gd name="T19" fmla="*/ 1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35">
                  <a:moveTo>
                    <a:pt x="12" y="31"/>
                  </a:moveTo>
                  <a:cubicBezTo>
                    <a:pt x="5" y="28"/>
                    <a:pt x="0" y="18"/>
                    <a:pt x="0" y="11"/>
                  </a:cubicBezTo>
                  <a:cubicBezTo>
                    <a:pt x="0" y="3"/>
                    <a:pt x="5" y="0"/>
                    <a:pt x="12" y="4"/>
                  </a:cubicBezTo>
                  <a:cubicBezTo>
                    <a:pt x="18" y="7"/>
                    <a:pt x="24" y="17"/>
                    <a:pt x="24" y="24"/>
                  </a:cubicBezTo>
                  <a:cubicBezTo>
                    <a:pt x="24" y="32"/>
                    <a:pt x="18" y="35"/>
                    <a:pt x="12" y="31"/>
                  </a:cubicBezTo>
                  <a:close/>
                  <a:moveTo>
                    <a:pt x="12" y="10"/>
                  </a:moveTo>
                  <a:cubicBezTo>
                    <a:pt x="8" y="8"/>
                    <a:pt x="5" y="10"/>
                    <a:pt x="5" y="14"/>
                  </a:cubicBezTo>
                  <a:cubicBezTo>
                    <a:pt x="5" y="18"/>
                    <a:pt x="8" y="23"/>
                    <a:pt x="12" y="25"/>
                  </a:cubicBezTo>
                  <a:cubicBezTo>
                    <a:pt x="15" y="27"/>
                    <a:pt x="18" y="25"/>
                    <a:pt x="18" y="21"/>
                  </a:cubicBezTo>
                  <a:cubicBezTo>
                    <a:pt x="18" y="17"/>
                    <a:pt x="15" y="12"/>
                    <a:pt x="12" y="10"/>
                  </a:cubicBez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9" name="Freeform 271">
              <a:extLst>
                <a:ext uri="{FF2B5EF4-FFF2-40B4-BE49-F238E27FC236}">
                  <a16:creationId xmlns:a16="http://schemas.microsoft.com/office/drawing/2014/main" id="{A7A0B5F5-9D71-E046-BC74-323FB20AB55D}"/>
                </a:ext>
              </a:extLst>
            </p:cNvPr>
            <p:cNvSpPr>
              <a:spLocks noEditPoints="1"/>
            </p:cNvSpPr>
            <p:nvPr/>
          </p:nvSpPr>
          <p:spPr bwMode="auto">
            <a:xfrm>
              <a:off x="18377924" y="11214048"/>
              <a:ext cx="66675" cy="96838"/>
            </a:xfrm>
            <a:custGeom>
              <a:avLst/>
              <a:gdLst>
                <a:gd name="T0" fmla="*/ 12 w 24"/>
                <a:gd name="T1" fmla="*/ 31 h 35"/>
                <a:gd name="T2" fmla="*/ 0 w 24"/>
                <a:gd name="T3" fmla="*/ 11 h 35"/>
                <a:gd name="T4" fmla="*/ 12 w 24"/>
                <a:gd name="T5" fmla="*/ 4 h 35"/>
                <a:gd name="T6" fmla="*/ 24 w 24"/>
                <a:gd name="T7" fmla="*/ 25 h 35"/>
                <a:gd name="T8" fmla="*/ 12 w 24"/>
                <a:gd name="T9" fmla="*/ 31 h 35"/>
                <a:gd name="T10" fmla="*/ 12 w 24"/>
                <a:gd name="T11" fmla="*/ 10 h 35"/>
                <a:gd name="T12" fmla="*/ 6 w 24"/>
                <a:gd name="T13" fmla="*/ 14 h 35"/>
                <a:gd name="T14" fmla="*/ 12 w 24"/>
                <a:gd name="T15" fmla="*/ 25 h 35"/>
                <a:gd name="T16" fmla="*/ 19 w 24"/>
                <a:gd name="T17" fmla="*/ 21 h 35"/>
                <a:gd name="T18" fmla="*/ 12 w 24"/>
                <a:gd name="T19" fmla="*/ 1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35">
                  <a:moveTo>
                    <a:pt x="12" y="31"/>
                  </a:moveTo>
                  <a:cubicBezTo>
                    <a:pt x="6" y="28"/>
                    <a:pt x="0" y="18"/>
                    <a:pt x="0" y="11"/>
                  </a:cubicBezTo>
                  <a:cubicBezTo>
                    <a:pt x="0" y="3"/>
                    <a:pt x="6" y="0"/>
                    <a:pt x="12" y="4"/>
                  </a:cubicBezTo>
                  <a:cubicBezTo>
                    <a:pt x="19" y="7"/>
                    <a:pt x="24" y="17"/>
                    <a:pt x="24" y="25"/>
                  </a:cubicBezTo>
                  <a:cubicBezTo>
                    <a:pt x="24" y="32"/>
                    <a:pt x="19" y="35"/>
                    <a:pt x="12" y="31"/>
                  </a:cubicBezTo>
                  <a:close/>
                  <a:moveTo>
                    <a:pt x="12" y="10"/>
                  </a:moveTo>
                  <a:cubicBezTo>
                    <a:pt x="9" y="8"/>
                    <a:pt x="6" y="10"/>
                    <a:pt x="6" y="14"/>
                  </a:cubicBezTo>
                  <a:cubicBezTo>
                    <a:pt x="6" y="18"/>
                    <a:pt x="9" y="23"/>
                    <a:pt x="12" y="25"/>
                  </a:cubicBezTo>
                  <a:cubicBezTo>
                    <a:pt x="16" y="27"/>
                    <a:pt x="19" y="25"/>
                    <a:pt x="19" y="21"/>
                  </a:cubicBezTo>
                  <a:cubicBezTo>
                    <a:pt x="19" y="17"/>
                    <a:pt x="16" y="12"/>
                    <a:pt x="12" y="10"/>
                  </a:cubicBez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0" name="Freeform 272">
              <a:extLst>
                <a:ext uri="{FF2B5EF4-FFF2-40B4-BE49-F238E27FC236}">
                  <a16:creationId xmlns:a16="http://schemas.microsoft.com/office/drawing/2014/main" id="{548C087D-424D-084C-B143-D8E1F1EC3238}"/>
                </a:ext>
              </a:extLst>
            </p:cNvPr>
            <p:cNvSpPr>
              <a:spLocks noEditPoints="1"/>
            </p:cNvSpPr>
            <p:nvPr/>
          </p:nvSpPr>
          <p:spPr bwMode="auto">
            <a:xfrm>
              <a:off x="18474762" y="11269610"/>
              <a:ext cx="66675" cy="95250"/>
            </a:xfrm>
            <a:custGeom>
              <a:avLst/>
              <a:gdLst>
                <a:gd name="T0" fmla="*/ 12 w 24"/>
                <a:gd name="T1" fmla="*/ 32 h 35"/>
                <a:gd name="T2" fmla="*/ 0 w 24"/>
                <a:gd name="T3" fmla="*/ 11 h 35"/>
                <a:gd name="T4" fmla="*/ 12 w 24"/>
                <a:gd name="T5" fmla="*/ 4 h 35"/>
                <a:gd name="T6" fmla="*/ 24 w 24"/>
                <a:gd name="T7" fmla="*/ 25 h 35"/>
                <a:gd name="T8" fmla="*/ 12 w 24"/>
                <a:gd name="T9" fmla="*/ 32 h 35"/>
                <a:gd name="T10" fmla="*/ 12 w 24"/>
                <a:gd name="T11" fmla="*/ 10 h 35"/>
                <a:gd name="T12" fmla="*/ 6 w 24"/>
                <a:gd name="T13" fmla="*/ 14 h 35"/>
                <a:gd name="T14" fmla="*/ 12 w 24"/>
                <a:gd name="T15" fmla="*/ 25 h 35"/>
                <a:gd name="T16" fmla="*/ 18 w 24"/>
                <a:gd name="T17" fmla="*/ 21 h 35"/>
                <a:gd name="T18" fmla="*/ 12 w 24"/>
                <a:gd name="T19" fmla="*/ 1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35">
                  <a:moveTo>
                    <a:pt x="12" y="32"/>
                  </a:moveTo>
                  <a:cubicBezTo>
                    <a:pt x="5" y="28"/>
                    <a:pt x="0" y="18"/>
                    <a:pt x="0" y="11"/>
                  </a:cubicBezTo>
                  <a:cubicBezTo>
                    <a:pt x="0" y="3"/>
                    <a:pt x="5" y="0"/>
                    <a:pt x="12" y="4"/>
                  </a:cubicBezTo>
                  <a:cubicBezTo>
                    <a:pt x="19" y="7"/>
                    <a:pt x="24" y="17"/>
                    <a:pt x="24" y="25"/>
                  </a:cubicBezTo>
                  <a:cubicBezTo>
                    <a:pt x="24" y="32"/>
                    <a:pt x="19" y="35"/>
                    <a:pt x="12" y="32"/>
                  </a:cubicBezTo>
                  <a:close/>
                  <a:moveTo>
                    <a:pt x="12" y="10"/>
                  </a:moveTo>
                  <a:cubicBezTo>
                    <a:pt x="9" y="8"/>
                    <a:pt x="6" y="10"/>
                    <a:pt x="6" y="14"/>
                  </a:cubicBezTo>
                  <a:cubicBezTo>
                    <a:pt x="6" y="18"/>
                    <a:pt x="9" y="23"/>
                    <a:pt x="12" y="25"/>
                  </a:cubicBezTo>
                  <a:cubicBezTo>
                    <a:pt x="16" y="27"/>
                    <a:pt x="18" y="25"/>
                    <a:pt x="18" y="21"/>
                  </a:cubicBezTo>
                  <a:cubicBezTo>
                    <a:pt x="18" y="17"/>
                    <a:pt x="16" y="12"/>
                    <a:pt x="12" y="10"/>
                  </a:cubicBez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1" name="Freeform 273">
              <a:extLst>
                <a:ext uri="{FF2B5EF4-FFF2-40B4-BE49-F238E27FC236}">
                  <a16:creationId xmlns:a16="http://schemas.microsoft.com/office/drawing/2014/main" id="{ABA54B77-1137-9448-848B-75F891A5FF8F}"/>
                </a:ext>
              </a:extLst>
            </p:cNvPr>
            <p:cNvSpPr>
              <a:spLocks noEditPoints="1"/>
            </p:cNvSpPr>
            <p:nvPr/>
          </p:nvSpPr>
          <p:spPr bwMode="auto">
            <a:xfrm>
              <a:off x="18593824" y="11080698"/>
              <a:ext cx="44450" cy="63500"/>
            </a:xfrm>
            <a:custGeom>
              <a:avLst/>
              <a:gdLst>
                <a:gd name="T0" fmla="*/ 8 w 16"/>
                <a:gd name="T1" fmla="*/ 21 h 23"/>
                <a:gd name="T2" fmla="*/ 0 w 16"/>
                <a:gd name="T3" fmla="*/ 7 h 23"/>
                <a:gd name="T4" fmla="*/ 8 w 16"/>
                <a:gd name="T5" fmla="*/ 2 h 23"/>
                <a:gd name="T6" fmla="*/ 16 w 16"/>
                <a:gd name="T7" fmla="*/ 16 h 23"/>
                <a:gd name="T8" fmla="*/ 8 w 16"/>
                <a:gd name="T9" fmla="*/ 21 h 23"/>
                <a:gd name="T10" fmla="*/ 8 w 16"/>
                <a:gd name="T11" fmla="*/ 9 h 23"/>
                <a:gd name="T12" fmla="*/ 5 w 16"/>
                <a:gd name="T13" fmla="*/ 10 h 23"/>
                <a:gd name="T14" fmla="*/ 8 w 16"/>
                <a:gd name="T15" fmla="*/ 14 h 23"/>
                <a:gd name="T16" fmla="*/ 10 w 16"/>
                <a:gd name="T17" fmla="*/ 13 h 23"/>
                <a:gd name="T18" fmla="*/ 8 w 16"/>
                <a:gd name="T19" fmla="*/ 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23">
                  <a:moveTo>
                    <a:pt x="8" y="21"/>
                  </a:moveTo>
                  <a:cubicBezTo>
                    <a:pt x="3" y="18"/>
                    <a:pt x="0" y="12"/>
                    <a:pt x="0" y="7"/>
                  </a:cubicBezTo>
                  <a:cubicBezTo>
                    <a:pt x="0" y="2"/>
                    <a:pt x="3" y="0"/>
                    <a:pt x="8" y="2"/>
                  </a:cubicBezTo>
                  <a:cubicBezTo>
                    <a:pt x="12" y="5"/>
                    <a:pt x="16" y="11"/>
                    <a:pt x="16" y="16"/>
                  </a:cubicBezTo>
                  <a:cubicBezTo>
                    <a:pt x="16" y="21"/>
                    <a:pt x="12" y="23"/>
                    <a:pt x="8" y="21"/>
                  </a:cubicBezTo>
                  <a:close/>
                  <a:moveTo>
                    <a:pt x="8" y="9"/>
                  </a:moveTo>
                  <a:cubicBezTo>
                    <a:pt x="6" y="8"/>
                    <a:pt x="5" y="9"/>
                    <a:pt x="5" y="10"/>
                  </a:cubicBezTo>
                  <a:cubicBezTo>
                    <a:pt x="5" y="11"/>
                    <a:pt x="6" y="13"/>
                    <a:pt x="8" y="14"/>
                  </a:cubicBezTo>
                  <a:cubicBezTo>
                    <a:pt x="9" y="15"/>
                    <a:pt x="10" y="14"/>
                    <a:pt x="10" y="13"/>
                  </a:cubicBezTo>
                  <a:cubicBezTo>
                    <a:pt x="10" y="11"/>
                    <a:pt x="9" y="10"/>
                    <a:pt x="8" y="9"/>
                  </a:cubicBez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2" name="Freeform 274">
              <a:extLst>
                <a:ext uri="{FF2B5EF4-FFF2-40B4-BE49-F238E27FC236}">
                  <a16:creationId xmlns:a16="http://schemas.microsoft.com/office/drawing/2014/main" id="{90EF323B-1296-3C42-A8F3-E323C0B7E720}"/>
                </a:ext>
              </a:extLst>
            </p:cNvPr>
            <p:cNvSpPr>
              <a:spLocks noEditPoints="1"/>
            </p:cNvSpPr>
            <p:nvPr/>
          </p:nvSpPr>
          <p:spPr bwMode="auto">
            <a:xfrm>
              <a:off x="18187424" y="11333110"/>
              <a:ext cx="63500" cy="85725"/>
            </a:xfrm>
            <a:custGeom>
              <a:avLst/>
              <a:gdLst>
                <a:gd name="T0" fmla="*/ 11 w 23"/>
                <a:gd name="T1" fmla="*/ 28 h 31"/>
                <a:gd name="T2" fmla="*/ 5 w 23"/>
                <a:gd name="T3" fmla="*/ 22 h 31"/>
                <a:gd name="T4" fmla="*/ 1 w 23"/>
                <a:gd name="T5" fmla="*/ 11 h 31"/>
                <a:gd name="T6" fmla="*/ 2 w 23"/>
                <a:gd name="T7" fmla="*/ 3 h 31"/>
                <a:gd name="T8" fmla="*/ 9 w 23"/>
                <a:gd name="T9" fmla="*/ 1 h 31"/>
                <a:gd name="T10" fmla="*/ 18 w 23"/>
                <a:gd name="T11" fmla="*/ 8 h 31"/>
                <a:gd name="T12" fmla="*/ 22 w 23"/>
                <a:gd name="T13" fmla="*/ 19 h 31"/>
                <a:gd name="T14" fmla="*/ 13 w 23"/>
                <a:gd name="T15" fmla="*/ 29 h 31"/>
                <a:gd name="T16" fmla="*/ 11 w 23"/>
                <a:gd name="T17" fmla="*/ 28 h 31"/>
                <a:gd name="T18" fmla="*/ 11 w 23"/>
                <a:gd name="T19" fmla="*/ 9 h 31"/>
                <a:gd name="T20" fmla="*/ 10 w 23"/>
                <a:gd name="T21" fmla="*/ 9 h 31"/>
                <a:gd name="T22" fmla="*/ 7 w 23"/>
                <a:gd name="T23" fmla="*/ 9 h 31"/>
                <a:gd name="T24" fmla="*/ 6 w 23"/>
                <a:gd name="T25" fmla="*/ 13 h 31"/>
                <a:gd name="T26" fmla="*/ 8 w 23"/>
                <a:gd name="T27" fmla="*/ 18 h 31"/>
                <a:gd name="T28" fmla="*/ 12 w 23"/>
                <a:gd name="T29" fmla="*/ 21 h 31"/>
                <a:gd name="T30" fmla="*/ 16 w 23"/>
                <a:gd name="T31" fmla="*/ 17 h 31"/>
                <a:gd name="T32" fmla="*/ 14 w 23"/>
                <a:gd name="T33" fmla="*/ 12 h 31"/>
                <a:gd name="T34" fmla="*/ 11 w 23"/>
                <a:gd name="T35" fmla="*/ 9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 h="31">
                  <a:moveTo>
                    <a:pt x="11" y="28"/>
                  </a:moveTo>
                  <a:cubicBezTo>
                    <a:pt x="9" y="26"/>
                    <a:pt x="7" y="24"/>
                    <a:pt x="5" y="22"/>
                  </a:cubicBezTo>
                  <a:cubicBezTo>
                    <a:pt x="3" y="18"/>
                    <a:pt x="1" y="15"/>
                    <a:pt x="1" y="11"/>
                  </a:cubicBezTo>
                  <a:cubicBezTo>
                    <a:pt x="0" y="7"/>
                    <a:pt x="1" y="4"/>
                    <a:pt x="2" y="3"/>
                  </a:cubicBezTo>
                  <a:cubicBezTo>
                    <a:pt x="4" y="1"/>
                    <a:pt x="7" y="0"/>
                    <a:pt x="9" y="1"/>
                  </a:cubicBezTo>
                  <a:cubicBezTo>
                    <a:pt x="12" y="3"/>
                    <a:pt x="15" y="5"/>
                    <a:pt x="18" y="8"/>
                  </a:cubicBezTo>
                  <a:cubicBezTo>
                    <a:pt x="20" y="12"/>
                    <a:pt x="22" y="15"/>
                    <a:pt x="22" y="19"/>
                  </a:cubicBezTo>
                  <a:cubicBezTo>
                    <a:pt x="23" y="26"/>
                    <a:pt x="19" y="31"/>
                    <a:pt x="13" y="29"/>
                  </a:cubicBezTo>
                  <a:cubicBezTo>
                    <a:pt x="13" y="28"/>
                    <a:pt x="12" y="28"/>
                    <a:pt x="11" y="28"/>
                  </a:cubicBezTo>
                  <a:close/>
                  <a:moveTo>
                    <a:pt x="11" y="9"/>
                  </a:moveTo>
                  <a:cubicBezTo>
                    <a:pt x="10" y="9"/>
                    <a:pt x="10" y="9"/>
                    <a:pt x="10" y="9"/>
                  </a:cubicBezTo>
                  <a:cubicBezTo>
                    <a:pt x="9" y="8"/>
                    <a:pt x="8" y="8"/>
                    <a:pt x="7" y="9"/>
                  </a:cubicBezTo>
                  <a:cubicBezTo>
                    <a:pt x="6" y="10"/>
                    <a:pt x="6" y="11"/>
                    <a:pt x="6" y="13"/>
                  </a:cubicBezTo>
                  <a:cubicBezTo>
                    <a:pt x="6" y="15"/>
                    <a:pt x="7" y="17"/>
                    <a:pt x="8" y="18"/>
                  </a:cubicBezTo>
                  <a:cubicBezTo>
                    <a:pt x="10" y="20"/>
                    <a:pt x="11" y="21"/>
                    <a:pt x="12" y="21"/>
                  </a:cubicBezTo>
                  <a:cubicBezTo>
                    <a:pt x="15" y="22"/>
                    <a:pt x="17" y="20"/>
                    <a:pt x="16" y="17"/>
                  </a:cubicBezTo>
                  <a:cubicBezTo>
                    <a:pt x="16" y="15"/>
                    <a:pt x="15" y="13"/>
                    <a:pt x="14" y="12"/>
                  </a:cubicBezTo>
                  <a:cubicBezTo>
                    <a:pt x="13" y="11"/>
                    <a:pt x="12" y="10"/>
                    <a:pt x="11" y="9"/>
                  </a:cubicBez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3" name="Freeform 275">
              <a:extLst>
                <a:ext uri="{FF2B5EF4-FFF2-40B4-BE49-F238E27FC236}">
                  <a16:creationId xmlns:a16="http://schemas.microsoft.com/office/drawing/2014/main" id="{5FD3AA5F-33CA-C345-9B85-C578166CC6BB}"/>
                </a:ext>
              </a:extLst>
            </p:cNvPr>
            <p:cNvSpPr>
              <a:spLocks/>
            </p:cNvSpPr>
            <p:nvPr/>
          </p:nvSpPr>
          <p:spPr bwMode="auto">
            <a:xfrm>
              <a:off x="18223937" y="10934648"/>
              <a:ext cx="36513" cy="36513"/>
            </a:xfrm>
            <a:custGeom>
              <a:avLst/>
              <a:gdLst>
                <a:gd name="T0" fmla="*/ 11 w 13"/>
                <a:gd name="T1" fmla="*/ 12 h 13"/>
                <a:gd name="T2" fmla="*/ 3 w 13"/>
                <a:gd name="T3" fmla="*/ 8 h 13"/>
                <a:gd name="T4" fmla="*/ 0 w 13"/>
                <a:gd name="T5" fmla="*/ 3 h 13"/>
                <a:gd name="T6" fmla="*/ 3 w 13"/>
                <a:gd name="T7" fmla="*/ 1 h 13"/>
                <a:gd name="T8" fmla="*/ 11 w 13"/>
                <a:gd name="T9" fmla="*/ 5 h 13"/>
                <a:gd name="T10" fmla="*/ 13 w 13"/>
                <a:gd name="T11" fmla="*/ 10 h 13"/>
                <a:gd name="T12" fmla="*/ 11 w 13"/>
                <a:gd name="T13" fmla="*/ 12 h 13"/>
              </a:gdLst>
              <a:ahLst/>
              <a:cxnLst>
                <a:cxn ang="0">
                  <a:pos x="T0" y="T1"/>
                </a:cxn>
                <a:cxn ang="0">
                  <a:pos x="T2" y="T3"/>
                </a:cxn>
                <a:cxn ang="0">
                  <a:pos x="T4" y="T5"/>
                </a:cxn>
                <a:cxn ang="0">
                  <a:pos x="T6" y="T7"/>
                </a:cxn>
                <a:cxn ang="0">
                  <a:pos x="T8" y="T9"/>
                </a:cxn>
                <a:cxn ang="0">
                  <a:pos x="T10" y="T11"/>
                </a:cxn>
                <a:cxn ang="0">
                  <a:pos x="T12" y="T13"/>
                </a:cxn>
              </a:cxnLst>
              <a:rect l="0" t="0" r="r" b="b"/>
              <a:pathLst>
                <a:path w="13" h="13">
                  <a:moveTo>
                    <a:pt x="11" y="12"/>
                  </a:moveTo>
                  <a:cubicBezTo>
                    <a:pt x="3" y="8"/>
                    <a:pt x="3" y="8"/>
                    <a:pt x="3" y="8"/>
                  </a:cubicBezTo>
                  <a:cubicBezTo>
                    <a:pt x="2" y="7"/>
                    <a:pt x="0" y="5"/>
                    <a:pt x="0" y="3"/>
                  </a:cubicBezTo>
                  <a:cubicBezTo>
                    <a:pt x="0" y="1"/>
                    <a:pt x="2" y="0"/>
                    <a:pt x="3" y="1"/>
                  </a:cubicBezTo>
                  <a:cubicBezTo>
                    <a:pt x="11" y="5"/>
                    <a:pt x="11" y="5"/>
                    <a:pt x="11" y="5"/>
                  </a:cubicBezTo>
                  <a:cubicBezTo>
                    <a:pt x="12" y="6"/>
                    <a:pt x="13" y="9"/>
                    <a:pt x="13" y="10"/>
                  </a:cubicBezTo>
                  <a:cubicBezTo>
                    <a:pt x="13" y="12"/>
                    <a:pt x="12" y="13"/>
                    <a:pt x="11" y="12"/>
                  </a:cubicBez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4" name="Freeform 276">
              <a:extLst>
                <a:ext uri="{FF2B5EF4-FFF2-40B4-BE49-F238E27FC236}">
                  <a16:creationId xmlns:a16="http://schemas.microsoft.com/office/drawing/2014/main" id="{7C6C7300-49DD-BB47-A48B-FF7C09A79CB5}"/>
                </a:ext>
              </a:extLst>
            </p:cNvPr>
            <p:cNvSpPr>
              <a:spLocks/>
            </p:cNvSpPr>
            <p:nvPr/>
          </p:nvSpPr>
          <p:spPr bwMode="auto">
            <a:xfrm>
              <a:off x="18235049" y="10929885"/>
              <a:ext cx="15875" cy="46038"/>
            </a:xfrm>
            <a:custGeom>
              <a:avLst/>
              <a:gdLst>
                <a:gd name="T0" fmla="*/ 3 w 6"/>
                <a:gd name="T1" fmla="*/ 16 h 17"/>
                <a:gd name="T2" fmla="*/ 0 w 6"/>
                <a:gd name="T3" fmla="*/ 11 h 17"/>
                <a:gd name="T4" fmla="*/ 0 w 6"/>
                <a:gd name="T5" fmla="*/ 3 h 17"/>
                <a:gd name="T6" fmla="*/ 3 w 6"/>
                <a:gd name="T7" fmla="*/ 1 h 17"/>
                <a:gd name="T8" fmla="*/ 6 w 6"/>
                <a:gd name="T9" fmla="*/ 6 h 17"/>
                <a:gd name="T10" fmla="*/ 6 w 6"/>
                <a:gd name="T11" fmla="*/ 15 h 17"/>
                <a:gd name="T12" fmla="*/ 3 w 6"/>
                <a:gd name="T13" fmla="*/ 16 h 17"/>
              </a:gdLst>
              <a:ahLst/>
              <a:cxnLst>
                <a:cxn ang="0">
                  <a:pos x="T0" y="T1"/>
                </a:cxn>
                <a:cxn ang="0">
                  <a:pos x="T2" y="T3"/>
                </a:cxn>
                <a:cxn ang="0">
                  <a:pos x="T4" y="T5"/>
                </a:cxn>
                <a:cxn ang="0">
                  <a:pos x="T6" y="T7"/>
                </a:cxn>
                <a:cxn ang="0">
                  <a:pos x="T8" y="T9"/>
                </a:cxn>
                <a:cxn ang="0">
                  <a:pos x="T10" y="T11"/>
                </a:cxn>
                <a:cxn ang="0">
                  <a:pos x="T12" y="T13"/>
                </a:cxn>
              </a:cxnLst>
              <a:rect l="0" t="0" r="r" b="b"/>
              <a:pathLst>
                <a:path w="6" h="17">
                  <a:moveTo>
                    <a:pt x="3" y="16"/>
                  </a:moveTo>
                  <a:cubicBezTo>
                    <a:pt x="1" y="15"/>
                    <a:pt x="0" y="13"/>
                    <a:pt x="0" y="11"/>
                  </a:cubicBezTo>
                  <a:cubicBezTo>
                    <a:pt x="0" y="3"/>
                    <a:pt x="0" y="3"/>
                    <a:pt x="0" y="3"/>
                  </a:cubicBezTo>
                  <a:cubicBezTo>
                    <a:pt x="0" y="1"/>
                    <a:pt x="1" y="0"/>
                    <a:pt x="3" y="1"/>
                  </a:cubicBezTo>
                  <a:cubicBezTo>
                    <a:pt x="4" y="2"/>
                    <a:pt x="6" y="4"/>
                    <a:pt x="6" y="6"/>
                  </a:cubicBezTo>
                  <a:cubicBezTo>
                    <a:pt x="6" y="15"/>
                    <a:pt x="6" y="15"/>
                    <a:pt x="6" y="15"/>
                  </a:cubicBezTo>
                  <a:cubicBezTo>
                    <a:pt x="6" y="16"/>
                    <a:pt x="4" y="17"/>
                    <a:pt x="3" y="16"/>
                  </a:cubicBez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5" name="Freeform 277">
              <a:extLst>
                <a:ext uri="{FF2B5EF4-FFF2-40B4-BE49-F238E27FC236}">
                  <a16:creationId xmlns:a16="http://schemas.microsoft.com/office/drawing/2014/main" id="{9222AF12-D967-5440-9B02-0EF0D813CDDB}"/>
                </a:ext>
              </a:extLst>
            </p:cNvPr>
            <p:cNvSpPr>
              <a:spLocks/>
            </p:cNvSpPr>
            <p:nvPr/>
          </p:nvSpPr>
          <p:spPr bwMode="auto">
            <a:xfrm>
              <a:off x="18590649" y="11520435"/>
              <a:ext cx="47625" cy="41275"/>
            </a:xfrm>
            <a:custGeom>
              <a:avLst/>
              <a:gdLst>
                <a:gd name="T0" fmla="*/ 14 w 17"/>
                <a:gd name="T1" fmla="*/ 14 h 15"/>
                <a:gd name="T2" fmla="*/ 3 w 17"/>
                <a:gd name="T3" fmla="*/ 8 h 15"/>
                <a:gd name="T4" fmla="*/ 0 w 17"/>
                <a:gd name="T5" fmla="*/ 3 h 15"/>
                <a:gd name="T6" fmla="*/ 3 w 17"/>
                <a:gd name="T7" fmla="*/ 1 h 15"/>
                <a:gd name="T8" fmla="*/ 14 w 17"/>
                <a:gd name="T9" fmla="*/ 8 h 15"/>
                <a:gd name="T10" fmla="*/ 17 w 17"/>
                <a:gd name="T11" fmla="*/ 12 h 15"/>
                <a:gd name="T12" fmla="*/ 14 w 17"/>
                <a:gd name="T13" fmla="*/ 14 h 15"/>
              </a:gdLst>
              <a:ahLst/>
              <a:cxnLst>
                <a:cxn ang="0">
                  <a:pos x="T0" y="T1"/>
                </a:cxn>
                <a:cxn ang="0">
                  <a:pos x="T2" y="T3"/>
                </a:cxn>
                <a:cxn ang="0">
                  <a:pos x="T4" y="T5"/>
                </a:cxn>
                <a:cxn ang="0">
                  <a:pos x="T6" y="T7"/>
                </a:cxn>
                <a:cxn ang="0">
                  <a:pos x="T8" y="T9"/>
                </a:cxn>
                <a:cxn ang="0">
                  <a:pos x="T10" y="T11"/>
                </a:cxn>
                <a:cxn ang="0">
                  <a:pos x="T12" y="T13"/>
                </a:cxn>
              </a:cxnLst>
              <a:rect l="0" t="0" r="r" b="b"/>
              <a:pathLst>
                <a:path w="17" h="15">
                  <a:moveTo>
                    <a:pt x="14" y="14"/>
                  </a:moveTo>
                  <a:cubicBezTo>
                    <a:pt x="3" y="8"/>
                    <a:pt x="3" y="8"/>
                    <a:pt x="3" y="8"/>
                  </a:cubicBezTo>
                  <a:cubicBezTo>
                    <a:pt x="2" y="7"/>
                    <a:pt x="0" y="5"/>
                    <a:pt x="0" y="3"/>
                  </a:cubicBezTo>
                  <a:cubicBezTo>
                    <a:pt x="0" y="1"/>
                    <a:pt x="2" y="0"/>
                    <a:pt x="3" y="1"/>
                  </a:cubicBezTo>
                  <a:cubicBezTo>
                    <a:pt x="14" y="8"/>
                    <a:pt x="14" y="8"/>
                    <a:pt x="14" y="8"/>
                  </a:cubicBezTo>
                  <a:cubicBezTo>
                    <a:pt x="16" y="8"/>
                    <a:pt x="17" y="11"/>
                    <a:pt x="17" y="12"/>
                  </a:cubicBezTo>
                  <a:cubicBezTo>
                    <a:pt x="17" y="14"/>
                    <a:pt x="16" y="15"/>
                    <a:pt x="14" y="14"/>
                  </a:cubicBez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6" name="Freeform 278">
              <a:extLst>
                <a:ext uri="{FF2B5EF4-FFF2-40B4-BE49-F238E27FC236}">
                  <a16:creationId xmlns:a16="http://schemas.microsoft.com/office/drawing/2014/main" id="{4BF176DD-0DB7-1648-B28D-AD4BD0C0AADB}"/>
                </a:ext>
              </a:extLst>
            </p:cNvPr>
            <p:cNvSpPr>
              <a:spLocks/>
            </p:cNvSpPr>
            <p:nvPr/>
          </p:nvSpPr>
          <p:spPr bwMode="auto">
            <a:xfrm>
              <a:off x="18608112" y="11512498"/>
              <a:ext cx="15875" cy="57150"/>
            </a:xfrm>
            <a:custGeom>
              <a:avLst/>
              <a:gdLst>
                <a:gd name="T0" fmla="*/ 3 w 6"/>
                <a:gd name="T1" fmla="*/ 20 h 21"/>
                <a:gd name="T2" fmla="*/ 0 w 6"/>
                <a:gd name="T3" fmla="*/ 15 h 21"/>
                <a:gd name="T4" fmla="*/ 0 w 6"/>
                <a:gd name="T5" fmla="*/ 3 h 21"/>
                <a:gd name="T6" fmla="*/ 3 w 6"/>
                <a:gd name="T7" fmla="*/ 1 h 21"/>
                <a:gd name="T8" fmla="*/ 6 w 6"/>
                <a:gd name="T9" fmla="*/ 6 h 21"/>
                <a:gd name="T10" fmla="*/ 6 w 6"/>
                <a:gd name="T11" fmla="*/ 19 h 21"/>
                <a:gd name="T12" fmla="*/ 3 w 6"/>
                <a:gd name="T13" fmla="*/ 20 h 21"/>
              </a:gdLst>
              <a:ahLst/>
              <a:cxnLst>
                <a:cxn ang="0">
                  <a:pos x="T0" y="T1"/>
                </a:cxn>
                <a:cxn ang="0">
                  <a:pos x="T2" y="T3"/>
                </a:cxn>
                <a:cxn ang="0">
                  <a:pos x="T4" y="T5"/>
                </a:cxn>
                <a:cxn ang="0">
                  <a:pos x="T6" y="T7"/>
                </a:cxn>
                <a:cxn ang="0">
                  <a:pos x="T8" y="T9"/>
                </a:cxn>
                <a:cxn ang="0">
                  <a:pos x="T10" y="T11"/>
                </a:cxn>
                <a:cxn ang="0">
                  <a:pos x="T12" y="T13"/>
                </a:cxn>
              </a:cxnLst>
              <a:rect l="0" t="0" r="r" b="b"/>
              <a:pathLst>
                <a:path w="6" h="21">
                  <a:moveTo>
                    <a:pt x="3" y="20"/>
                  </a:moveTo>
                  <a:cubicBezTo>
                    <a:pt x="1" y="19"/>
                    <a:pt x="0" y="17"/>
                    <a:pt x="0" y="15"/>
                  </a:cubicBezTo>
                  <a:cubicBezTo>
                    <a:pt x="0" y="3"/>
                    <a:pt x="0" y="3"/>
                    <a:pt x="0" y="3"/>
                  </a:cubicBezTo>
                  <a:cubicBezTo>
                    <a:pt x="0" y="1"/>
                    <a:pt x="1" y="0"/>
                    <a:pt x="3" y="1"/>
                  </a:cubicBezTo>
                  <a:cubicBezTo>
                    <a:pt x="4" y="2"/>
                    <a:pt x="6" y="4"/>
                    <a:pt x="6" y="6"/>
                  </a:cubicBezTo>
                  <a:cubicBezTo>
                    <a:pt x="6" y="19"/>
                    <a:pt x="6" y="19"/>
                    <a:pt x="6" y="19"/>
                  </a:cubicBezTo>
                  <a:cubicBezTo>
                    <a:pt x="6" y="20"/>
                    <a:pt x="4" y="21"/>
                    <a:pt x="3" y="20"/>
                  </a:cubicBez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87" name="Group 586">
            <a:extLst>
              <a:ext uri="{FF2B5EF4-FFF2-40B4-BE49-F238E27FC236}">
                <a16:creationId xmlns:a16="http://schemas.microsoft.com/office/drawing/2014/main" id="{1298123A-8AEC-F14C-BF4D-8F753C32FE72}"/>
              </a:ext>
            </a:extLst>
          </p:cNvPr>
          <p:cNvGrpSpPr/>
          <p:nvPr/>
        </p:nvGrpSpPr>
        <p:grpSpPr>
          <a:xfrm>
            <a:off x="21819311" y="8141273"/>
            <a:ext cx="362263" cy="446229"/>
            <a:chOff x="21708499" y="9493198"/>
            <a:chExt cx="473076" cy="665163"/>
          </a:xfrm>
        </p:grpSpPr>
        <p:sp>
          <p:nvSpPr>
            <p:cNvPr id="588" name="Freeform 279">
              <a:extLst>
                <a:ext uri="{FF2B5EF4-FFF2-40B4-BE49-F238E27FC236}">
                  <a16:creationId xmlns:a16="http://schemas.microsoft.com/office/drawing/2014/main" id="{6450D3F0-3BE8-9948-B74D-641D33C91132}"/>
                </a:ext>
              </a:extLst>
            </p:cNvPr>
            <p:cNvSpPr>
              <a:spLocks/>
            </p:cNvSpPr>
            <p:nvPr/>
          </p:nvSpPr>
          <p:spPr bwMode="auto">
            <a:xfrm>
              <a:off x="21786287" y="9493198"/>
              <a:ext cx="395288" cy="649288"/>
            </a:xfrm>
            <a:custGeom>
              <a:avLst/>
              <a:gdLst>
                <a:gd name="T0" fmla="*/ 115 w 143"/>
                <a:gd name="T1" fmla="*/ 226 h 235"/>
                <a:gd name="T2" fmla="*/ 28 w 143"/>
                <a:gd name="T3" fmla="*/ 175 h 235"/>
                <a:gd name="T4" fmla="*/ 0 w 143"/>
                <a:gd name="T5" fmla="*/ 122 h 235"/>
                <a:gd name="T6" fmla="*/ 0 w 143"/>
                <a:gd name="T7" fmla="*/ 30 h 235"/>
                <a:gd name="T8" fmla="*/ 28 w 143"/>
                <a:gd name="T9" fmla="*/ 9 h 235"/>
                <a:gd name="T10" fmla="*/ 115 w 143"/>
                <a:gd name="T11" fmla="*/ 60 h 235"/>
                <a:gd name="T12" fmla="*/ 143 w 143"/>
                <a:gd name="T13" fmla="*/ 113 h 235"/>
                <a:gd name="T14" fmla="*/ 143 w 143"/>
                <a:gd name="T15" fmla="*/ 205 h 235"/>
                <a:gd name="T16" fmla="*/ 115 w 143"/>
                <a:gd name="T17" fmla="*/ 226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3" h="235">
                  <a:moveTo>
                    <a:pt x="115" y="226"/>
                  </a:moveTo>
                  <a:cubicBezTo>
                    <a:pt x="28" y="175"/>
                    <a:pt x="28" y="175"/>
                    <a:pt x="28" y="175"/>
                  </a:cubicBezTo>
                  <a:cubicBezTo>
                    <a:pt x="12" y="166"/>
                    <a:pt x="0" y="143"/>
                    <a:pt x="0" y="122"/>
                  </a:cubicBezTo>
                  <a:cubicBezTo>
                    <a:pt x="0" y="30"/>
                    <a:pt x="0" y="30"/>
                    <a:pt x="0" y="30"/>
                  </a:cubicBezTo>
                  <a:cubicBezTo>
                    <a:pt x="0" y="10"/>
                    <a:pt x="12" y="0"/>
                    <a:pt x="28" y="9"/>
                  </a:cubicBezTo>
                  <a:cubicBezTo>
                    <a:pt x="115" y="60"/>
                    <a:pt x="115" y="60"/>
                    <a:pt x="115" y="60"/>
                  </a:cubicBezTo>
                  <a:cubicBezTo>
                    <a:pt x="131" y="69"/>
                    <a:pt x="143" y="93"/>
                    <a:pt x="143" y="113"/>
                  </a:cubicBezTo>
                  <a:cubicBezTo>
                    <a:pt x="143" y="205"/>
                    <a:pt x="143" y="205"/>
                    <a:pt x="143" y="205"/>
                  </a:cubicBezTo>
                  <a:cubicBezTo>
                    <a:pt x="143" y="226"/>
                    <a:pt x="131" y="235"/>
                    <a:pt x="115" y="226"/>
                  </a:cubicBezTo>
                  <a:close/>
                </a:path>
              </a:pathLst>
            </a:custGeom>
            <a:solidFill>
              <a:srgbClr val="DBE3F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9" name="Freeform 280">
              <a:extLst>
                <a:ext uri="{FF2B5EF4-FFF2-40B4-BE49-F238E27FC236}">
                  <a16:creationId xmlns:a16="http://schemas.microsoft.com/office/drawing/2014/main" id="{D16AEDE1-DAE6-2C43-8684-D4223CA1D4C1}"/>
                </a:ext>
              </a:extLst>
            </p:cNvPr>
            <p:cNvSpPr>
              <a:spLocks/>
            </p:cNvSpPr>
            <p:nvPr/>
          </p:nvSpPr>
          <p:spPr bwMode="auto">
            <a:xfrm>
              <a:off x="21708499" y="9509073"/>
              <a:ext cx="398463" cy="649288"/>
            </a:xfrm>
            <a:custGeom>
              <a:avLst/>
              <a:gdLst>
                <a:gd name="T0" fmla="*/ 116 w 144"/>
                <a:gd name="T1" fmla="*/ 226 h 235"/>
                <a:gd name="T2" fmla="*/ 28 w 144"/>
                <a:gd name="T3" fmla="*/ 175 h 235"/>
                <a:gd name="T4" fmla="*/ 0 w 144"/>
                <a:gd name="T5" fmla="*/ 122 h 235"/>
                <a:gd name="T6" fmla="*/ 0 w 144"/>
                <a:gd name="T7" fmla="*/ 30 h 235"/>
                <a:gd name="T8" fmla="*/ 28 w 144"/>
                <a:gd name="T9" fmla="*/ 9 h 235"/>
                <a:gd name="T10" fmla="*/ 116 w 144"/>
                <a:gd name="T11" fmla="*/ 60 h 235"/>
                <a:gd name="T12" fmla="*/ 144 w 144"/>
                <a:gd name="T13" fmla="*/ 113 h 235"/>
                <a:gd name="T14" fmla="*/ 144 w 144"/>
                <a:gd name="T15" fmla="*/ 205 h 235"/>
                <a:gd name="T16" fmla="*/ 116 w 144"/>
                <a:gd name="T17" fmla="*/ 226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4" h="235">
                  <a:moveTo>
                    <a:pt x="116" y="226"/>
                  </a:moveTo>
                  <a:cubicBezTo>
                    <a:pt x="28" y="175"/>
                    <a:pt x="28" y="175"/>
                    <a:pt x="28" y="175"/>
                  </a:cubicBezTo>
                  <a:cubicBezTo>
                    <a:pt x="12" y="166"/>
                    <a:pt x="0" y="142"/>
                    <a:pt x="0" y="122"/>
                  </a:cubicBezTo>
                  <a:cubicBezTo>
                    <a:pt x="0" y="30"/>
                    <a:pt x="0" y="30"/>
                    <a:pt x="0" y="30"/>
                  </a:cubicBezTo>
                  <a:cubicBezTo>
                    <a:pt x="0" y="10"/>
                    <a:pt x="12" y="0"/>
                    <a:pt x="28" y="9"/>
                  </a:cubicBezTo>
                  <a:cubicBezTo>
                    <a:pt x="116" y="60"/>
                    <a:pt x="116" y="60"/>
                    <a:pt x="116" y="60"/>
                  </a:cubicBezTo>
                  <a:cubicBezTo>
                    <a:pt x="131" y="69"/>
                    <a:pt x="144" y="93"/>
                    <a:pt x="144" y="113"/>
                  </a:cubicBezTo>
                  <a:cubicBezTo>
                    <a:pt x="144" y="205"/>
                    <a:pt x="144" y="205"/>
                    <a:pt x="144" y="205"/>
                  </a:cubicBezTo>
                  <a:cubicBezTo>
                    <a:pt x="144" y="225"/>
                    <a:pt x="131" y="235"/>
                    <a:pt x="116" y="226"/>
                  </a:cubicBezTo>
                  <a:close/>
                </a:path>
              </a:pathLst>
            </a:custGeom>
            <a:solidFill>
              <a:srgbClr val="B0C0D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0" name="Freeform 281">
              <a:extLst>
                <a:ext uri="{FF2B5EF4-FFF2-40B4-BE49-F238E27FC236}">
                  <a16:creationId xmlns:a16="http://schemas.microsoft.com/office/drawing/2014/main" id="{D6C858CC-29C0-114C-8612-686BF44624B1}"/>
                </a:ext>
              </a:extLst>
            </p:cNvPr>
            <p:cNvSpPr>
              <a:spLocks noEditPoints="1"/>
            </p:cNvSpPr>
            <p:nvPr/>
          </p:nvSpPr>
          <p:spPr bwMode="auto">
            <a:xfrm>
              <a:off x="21764062" y="9653535"/>
              <a:ext cx="268288" cy="265113"/>
            </a:xfrm>
            <a:custGeom>
              <a:avLst/>
              <a:gdLst>
                <a:gd name="T0" fmla="*/ 4 w 97"/>
                <a:gd name="T1" fmla="*/ 96 h 96"/>
                <a:gd name="T2" fmla="*/ 2 w 97"/>
                <a:gd name="T3" fmla="*/ 94 h 96"/>
                <a:gd name="T4" fmla="*/ 0 w 97"/>
                <a:gd name="T5" fmla="*/ 88 h 96"/>
                <a:gd name="T6" fmla="*/ 0 w 97"/>
                <a:gd name="T7" fmla="*/ 50 h 96"/>
                <a:gd name="T8" fmla="*/ 1 w 97"/>
                <a:gd name="T9" fmla="*/ 49 h 96"/>
                <a:gd name="T10" fmla="*/ 2 w 97"/>
                <a:gd name="T11" fmla="*/ 51 h 96"/>
                <a:gd name="T12" fmla="*/ 2 w 97"/>
                <a:gd name="T13" fmla="*/ 89 h 96"/>
                <a:gd name="T14" fmla="*/ 3 w 97"/>
                <a:gd name="T15" fmla="*/ 92 h 96"/>
                <a:gd name="T16" fmla="*/ 5 w 97"/>
                <a:gd name="T17" fmla="*/ 93 h 96"/>
                <a:gd name="T18" fmla="*/ 7 w 97"/>
                <a:gd name="T19" fmla="*/ 94 h 96"/>
                <a:gd name="T20" fmla="*/ 7 w 97"/>
                <a:gd name="T21" fmla="*/ 96 h 96"/>
                <a:gd name="T22" fmla="*/ 4 w 97"/>
                <a:gd name="T23" fmla="*/ 96 h 96"/>
                <a:gd name="T24" fmla="*/ 1 w 97"/>
                <a:gd name="T25" fmla="*/ 47 h 96"/>
                <a:gd name="T26" fmla="*/ 0 w 97"/>
                <a:gd name="T27" fmla="*/ 45 h 96"/>
                <a:gd name="T28" fmla="*/ 1 w 97"/>
                <a:gd name="T29" fmla="*/ 44 h 96"/>
                <a:gd name="T30" fmla="*/ 2 w 97"/>
                <a:gd name="T31" fmla="*/ 46 h 96"/>
                <a:gd name="T32" fmla="*/ 1 w 97"/>
                <a:gd name="T33" fmla="*/ 47 h 96"/>
                <a:gd name="T34" fmla="*/ 1 w 97"/>
                <a:gd name="T35" fmla="*/ 43 h 96"/>
                <a:gd name="T36" fmla="*/ 0 w 97"/>
                <a:gd name="T37" fmla="*/ 40 h 96"/>
                <a:gd name="T38" fmla="*/ 0 w 97"/>
                <a:gd name="T39" fmla="*/ 12 h 96"/>
                <a:gd name="T40" fmla="*/ 13 w 97"/>
                <a:gd name="T41" fmla="*/ 4 h 96"/>
                <a:gd name="T42" fmla="*/ 19 w 97"/>
                <a:gd name="T43" fmla="*/ 8 h 96"/>
                <a:gd name="T44" fmla="*/ 30 w 97"/>
                <a:gd name="T45" fmla="*/ 20 h 96"/>
                <a:gd name="T46" fmla="*/ 35 w 97"/>
                <a:gd name="T47" fmla="*/ 33 h 96"/>
                <a:gd name="T48" fmla="*/ 57 w 97"/>
                <a:gd name="T49" fmla="*/ 46 h 96"/>
                <a:gd name="T50" fmla="*/ 58 w 97"/>
                <a:gd name="T51" fmla="*/ 48 h 96"/>
                <a:gd name="T52" fmla="*/ 57 w 97"/>
                <a:gd name="T53" fmla="*/ 49 h 96"/>
                <a:gd name="T54" fmla="*/ 35 w 97"/>
                <a:gd name="T55" fmla="*/ 36 h 96"/>
                <a:gd name="T56" fmla="*/ 34 w 97"/>
                <a:gd name="T57" fmla="*/ 35 h 96"/>
                <a:gd name="T58" fmla="*/ 27 w 97"/>
                <a:gd name="T59" fmla="*/ 21 h 96"/>
                <a:gd name="T60" fmla="*/ 19 w 97"/>
                <a:gd name="T61" fmla="*/ 11 h 96"/>
                <a:gd name="T62" fmla="*/ 13 w 97"/>
                <a:gd name="T63" fmla="*/ 7 h 96"/>
                <a:gd name="T64" fmla="*/ 2 w 97"/>
                <a:gd name="T65" fmla="*/ 13 h 96"/>
                <a:gd name="T66" fmla="*/ 2 w 97"/>
                <a:gd name="T67" fmla="*/ 42 h 96"/>
                <a:gd name="T68" fmla="*/ 1 w 97"/>
                <a:gd name="T69" fmla="*/ 43 h 96"/>
                <a:gd name="T70" fmla="*/ 96 w 97"/>
                <a:gd name="T71" fmla="*/ 82 h 96"/>
                <a:gd name="T72" fmla="*/ 94 w 97"/>
                <a:gd name="T73" fmla="*/ 80 h 96"/>
                <a:gd name="T74" fmla="*/ 94 w 97"/>
                <a:gd name="T75" fmla="*/ 80 h 96"/>
                <a:gd name="T76" fmla="*/ 86 w 97"/>
                <a:gd name="T77" fmla="*/ 66 h 96"/>
                <a:gd name="T78" fmla="*/ 61 w 97"/>
                <a:gd name="T79" fmla="*/ 51 h 96"/>
                <a:gd name="T80" fmla="*/ 60 w 97"/>
                <a:gd name="T81" fmla="*/ 49 h 96"/>
                <a:gd name="T82" fmla="*/ 61 w 97"/>
                <a:gd name="T83" fmla="*/ 48 h 96"/>
                <a:gd name="T84" fmla="*/ 86 w 97"/>
                <a:gd name="T85" fmla="*/ 62 h 96"/>
                <a:gd name="T86" fmla="*/ 97 w 97"/>
                <a:gd name="T87" fmla="*/ 81 h 96"/>
                <a:gd name="T88" fmla="*/ 97 w 97"/>
                <a:gd name="T89" fmla="*/ 82 h 96"/>
                <a:gd name="T90" fmla="*/ 97 w 97"/>
                <a:gd name="T91" fmla="*/ 82 h 96"/>
                <a:gd name="T92" fmla="*/ 96 w 97"/>
                <a:gd name="T93" fmla="*/ 8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97" h="96">
                  <a:moveTo>
                    <a:pt x="4" y="96"/>
                  </a:moveTo>
                  <a:cubicBezTo>
                    <a:pt x="4" y="95"/>
                    <a:pt x="3" y="95"/>
                    <a:pt x="2" y="94"/>
                  </a:cubicBezTo>
                  <a:cubicBezTo>
                    <a:pt x="1" y="92"/>
                    <a:pt x="0" y="90"/>
                    <a:pt x="0" y="88"/>
                  </a:cubicBezTo>
                  <a:cubicBezTo>
                    <a:pt x="0" y="50"/>
                    <a:pt x="0" y="50"/>
                    <a:pt x="0" y="50"/>
                  </a:cubicBezTo>
                  <a:cubicBezTo>
                    <a:pt x="0" y="49"/>
                    <a:pt x="0" y="48"/>
                    <a:pt x="1" y="49"/>
                  </a:cubicBezTo>
                  <a:cubicBezTo>
                    <a:pt x="2" y="49"/>
                    <a:pt x="2" y="50"/>
                    <a:pt x="2" y="51"/>
                  </a:cubicBezTo>
                  <a:cubicBezTo>
                    <a:pt x="2" y="89"/>
                    <a:pt x="2" y="89"/>
                    <a:pt x="2" y="89"/>
                  </a:cubicBezTo>
                  <a:cubicBezTo>
                    <a:pt x="2" y="90"/>
                    <a:pt x="3" y="91"/>
                    <a:pt x="3" y="92"/>
                  </a:cubicBezTo>
                  <a:cubicBezTo>
                    <a:pt x="4" y="93"/>
                    <a:pt x="5" y="93"/>
                    <a:pt x="5" y="93"/>
                  </a:cubicBezTo>
                  <a:cubicBezTo>
                    <a:pt x="6" y="93"/>
                    <a:pt x="7" y="93"/>
                    <a:pt x="7" y="94"/>
                  </a:cubicBezTo>
                  <a:cubicBezTo>
                    <a:pt x="8" y="95"/>
                    <a:pt x="7" y="96"/>
                    <a:pt x="7" y="96"/>
                  </a:cubicBezTo>
                  <a:cubicBezTo>
                    <a:pt x="6" y="96"/>
                    <a:pt x="5" y="96"/>
                    <a:pt x="4" y="96"/>
                  </a:cubicBezTo>
                  <a:close/>
                  <a:moveTo>
                    <a:pt x="1" y="47"/>
                  </a:moveTo>
                  <a:cubicBezTo>
                    <a:pt x="0" y="47"/>
                    <a:pt x="0" y="46"/>
                    <a:pt x="0" y="45"/>
                  </a:cubicBezTo>
                  <a:cubicBezTo>
                    <a:pt x="0" y="44"/>
                    <a:pt x="0" y="44"/>
                    <a:pt x="1" y="44"/>
                  </a:cubicBezTo>
                  <a:cubicBezTo>
                    <a:pt x="2" y="45"/>
                    <a:pt x="2" y="46"/>
                    <a:pt x="2" y="46"/>
                  </a:cubicBezTo>
                  <a:cubicBezTo>
                    <a:pt x="2" y="47"/>
                    <a:pt x="2" y="48"/>
                    <a:pt x="1" y="47"/>
                  </a:cubicBezTo>
                  <a:close/>
                  <a:moveTo>
                    <a:pt x="1" y="43"/>
                  </a:moveTo>
                  <a:cubicBezTo>
                    <a:pt x="0" y="42"/>
                    <a:pt x="0" y="41"/>
                    <a:pt x="0" y="40"/>
                  </a:cubicBezTo>
                  <a:cubicBezTo>
                    <a:pt x="0" y="12"/>
                    <a:pt x="0" y="12"/>
                    <a:pt x="0" y="12"/>
                  </a:cubicBezTo>
                  <a:cubicBezTo>
                    <a:pt x="0" y="4"/>
                    <a:pt x="6" y="0"/>
                    <a:pt x="13" y="4"/>
                  </a:cubicBezTo>
                  <a:cubicBezTo>
                    <a:pt x="19" y="8"/>
                    <a:pt x="19" y="8"/>
                    <a:pt x="19" y="8"/>
                  </a:cubicBezTo>
                  <a:cubicBezTo>
                    <a:pt x="23" y="10"/>
                    <a:pt x="27" y="15"/>
                    <a:pt x="30" y="20"/>
                  </a:cubicBezTo>
                  <a:cubicBezTo>
                    <a:pt x="35" y="33"/>
                    <a:pt x="35" y="33"/>
                    <a:pt x="35" y="33"/>
                  </a:cubicBezTo>
                  <a:cubicBezTo>
                    <a:pt x="57" y="46"/>
                    <a:pt x="57" y="46"/>
                    <a:pt x="57" y="46"/>
                  </a:cubicBezTo>
                  <a:cubicBezTo>
                    <a:pt x="58" y="46"/>
                    <a:pt x="58" y="47"/>
                    <a:pt x="58" y="48"/>
                  </a:cubicBezTo>
                  <a:cubicBezTo>
                    <a:pt x="58" y="49"/>
                    <a:pt x="58" y="49"/>
                    <a:pt x="57" y="49"/>
                  </a:cubicBezTo>
                  <a:cubicBezTo>
                    <a:pt x="35" y="36"/>
                    <a:pt x="35" y="36"/>
                    <a:pt x="35" y="36"/>
                  </a:cubicBezTo>
                  <a:cubicBezTo>
                    <a:pt x="34" y="36"/>
                    <a:pt x="34" y="35"/>
                    <a:pt x="34" y="35"/>
                  </a:cubicBezTo>
                  <a:cubicBezTo>
                    <a:pt x="27" y="21"/>
                    <a:pt x="27" y="21"/>
                    <a:pt x="27" y="21"/>
                  </a:cubicBezTo>
                  <a:cubicBezTo>
                    <a:pt x="25" y="17"/>
                    <a:pt x="22" y="13"/>
                    <a:pt x="19" y="11"/>
                  </a:cubicBezTo>
                  <a:cubicBezTo>
                    <a:pt x="13" y="7"/>
                    <a:pt x="13" y="7"/>
                    <a:pt x="13" y="7"/>
                  </a:cubicBezTo>
                  <a:cubicBezTo>
                    <a:pt x="7" y="4"/>
                    <a:pt x="2" y="7"/>
                    <a:pt x="2" y="13"/>
                  </a:cubicBezTo>
                  <a:cubicBezTo>
                    <a:pt x="2" y="42"/>
                    <a:pt x="2" y="42"/>
                    <a:pt x="2" y="42"/>
                  </a:cubicBezTo>
                  <a:cubicBezTo>
                    <a:pt x="2" y="43"/>
                    <a:pt x="2" y="43"/>
                    <a:pt x="1" y="43"/>
                  </a:cubicBezTo>
                  <a:close/>
                  <a:moveTo>
                    <a:pt x="96" y="82"/>
                  </a:moveTo>
                  <a:cubicBezTo>
                    <a:pt x="95" y="82"/>
                    <a:pt x="94" y="81"/>
                    <a:pt x="94" y="80"/>
                  </a:cubicBezTo>
                  <a:cubicBezTo>
                    <a:pt x="94" y="80"/>
                    <a:pt x="94" y="80"/>
                    <a:pt x="94" y="80"/>
                  </a:cubicBezTo>
                  <a:cubicBezTo>
                    <a:pt x="94" y="75"/>
                    <a:pt x="90" y="68"/>
                    <a:pt x="86" y="66"/>
                  </a:cubicBezTo>
                  <a:cubicBezTo>
                    <a:pt x="61" y="51"/>
                    <a:pt x="61" y="51"/>
                    <a:pt x="61" y="51"/>
                  </a:cubicBezTo>
                  <a:cubicBezTo>
                    <a:pt x="60" y="51"/>
                    <a:pt x="60" y="50"/>
                    <a:pt x="60" y="49"/>
                  </a:cubicBezTo>
                  <a:cubicBezTo>
                    <a:pt x="60" y="48"/>
                    <a:pt x="60" y="48"/>
                    <a:pt x="61" y="48"/>
                  </a:cubicBezTo>
                  <a:cubicBezTo>
                    <a:pt x="86" y="62"/>
                    <a:pt x="86" y="62"/>
                    <a:pt x="86" y="62"/>
                  </a:cubicBezTo>
                  <a:cubicBezTo>
                    <a:pt x="92" y="66"/>
                    <a:pt x="97" y="75"/>
                    <a:pt x="97" y="81"/>
                  </a:cubicBezTo>
                  <a:cubicBezTo>
                    <a:pt x="97" y="82"/>
                    <a:pt x="97" y="82"/>
                    <a:pt x="97" y="82"/>
                  </a:cubicBezTo>
                  <a:cubicBezTo>
                    <a:pt x="97" y="82"/>
                    <a:pt x="97" y="82"/>
                    <a:pt x="97" y="82"/>
                  </a:cubicBezTo>
                  <a:cubicBezTo>
                    <a:pt x="97" y="83"/>
                    <a:pt x="96" y="83"/>
                    <a:pt x="96" y="82"/>
                  </a:cubicBez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1" name="Freeform 282">
              <a:extLst>
                <a:ext uri="{FF2B5EF4-FFF2-40B4-BE49-F238E27FC236}">
                  <a16:creationId xmlns:a16="http://schemas.microsoft.com/office/drawing/2014/main" id="{1B92E570-4D5D-AD45-9D29-EAAB7ADE8017}"/>
                </a:ext>
              </a:extLst>
            </p:cNvPr>
            <p:cNvSpPr>
              <a:spLocks noEditPoints="1"/>
            </p:cNvSpPr>
            <p:nvPr/>
          </p:nvSpPr>
          <p:spPr bwMode="auto">
            <a:xfrm>
              <a:off x="21781524" y="9769423"/>
              <a:ext cx="285750" cy="292100"/>
            </a:xfrm>
            <a:custGeom>
              <a:avLst/>
              <a:gdLst>
                <a:gd name="T0" fmla="*/ 84 w 104"/>
                <a:gd name="T1" fmla="*/ 103 h 106"/>
                <a:gd name="T2" fmla="*/ 84 w 104"/>
                <a:gd name="T3" fmla="*/ 100 h 106"/>
                <a:gd name="T4" fmla="*/ 89 w 104"/>
                <a:gd name="T5" fmla="*/ 101 h 106"/>
                <a:gd name="T6" fmla="*/ 98 w 104"/>
                <a:gd name="T7" fmla="*/ 78 h 106"/>
                <a:gd name="T8" fmla="*/ 99 w 104"/>
                <a:gd name="T9" fmla="*/ 81 h 106"/>
                <a:gd name="T10" fmla="*/ 87 w 104"/>
                <a:gd name="T11" fmla="*/ 105 h 106"/>
                <a:gd name="T12" fmla="*/ 1 w 104"/>
                <a:gd name="T13" fmla="*/ 53 h 106"/>
                <a:gd name="T14" fmla="*/ 0 w 104"/>
                <a:gd name="T15" fmla="*/ 51 h 106"/>
                <a:gd name="T16" fmla="*/ 0 w 104"/>
                <a:gd name="T17" fmla="*/ 50 h 106"/>
                <a:gd name="T18" fmla="*/ 0 w 104"/>
                <a:gd name="T19" fmla="*/ 50 h 106"/>
                <a:gd name="T20" fmla="*/ 0 w 104"/>
                <a:gd name="T21" fmla="*/ 50 h 106"/>
                <a:gd name="T22" fmla="*/ 15 w 104"/>
                <a:gd name="T23" fmla="*/ 5 h 106"/>
                <a:gd name="T24" fmla="*/ 15 w 104"/>
                <a:gd name="T25" fmla="*/ 5 h 106"/>
                <a:gd name="T26" fmla="*/ 15 w 104"/>
                <a:gd name="T27" fmla="*/ 5 h 106"/>
                <a:gd name="T28" fmla="*/ 15 w 104"/>
                <a:gd name="T29" fmla="*/ 5 h 106"/>
                <a:gd name="T30" fmla="*/ 22 w 104"/>
                <a:gd name="T31" fmla="*/ 0 h 106"/>
                <a:gd name="T32" fmla="*/ 23 w 104"/>
                <a:gd name="T33" fmla="*/ 0 h 106"/>
                <a:gd name="T34" fmla="*/ 23 w 104"/>
                <a:gd name="T35" fmla="*/ 0 h 106"/>
                <a:gd name="T36" fmla="*/ 23 w 104"/>
                <a:gd name="T37" fmla="*/ 0 h 106"/>
                <a:gd name="T38" fmla="*/ 27 w 104"/>
                <a:gd name="T39" fmla="*/ 1 h 106"/>
                <a:gd name="T40" fmla="*/ 90 w 104"/>
                <a:gd name="T41" fmla="*/ 37 h 106"/>
                <a:gd name="T42" fmla="*/ 103 w 104"/>
                <a:gd name="T43" fmla="*/ 67 h 106"/>
                <a:gd name="T44" fmla="*/ 100 w 104"/>
                <a:gd name="T45" fmla="*/ 73 h 106"/>
                <a:gd name="T46" fmla="*/ 99 w 104"/>
                <a:gd name="T47" fmla="*/ 71 h 106"/>
                <a:gd name="T48" fmla="*/ 101 w 104"/>
                <a:gd name="T49" fmla="*/ 61 h 106"/>
                <a:gd name="T50" fmla="*/ 28 w 104"/>
                <a:gd name="T51" fmla="*/ 5 h 106"/>
                <a:gd name="T52" fmla="*/ 27 w 104"/>
                <a:gd name="T53" fmla="*/ 5 h 106"/>
                <a:gd name="T54" fmla="*/ 17 w 104"/>
                <a:gd name="T55" fmla="*/ 8 h 106"/>
                <a:gd name="T56" fmla="*/ 17 w 104"/>
                <a:gd name="T57" fmla="*/ 8 h 106"/>
                <a:gd name="T58" fmla="*/ 17 w 104"/>
                <a:gd name="T59" fmla="*/ 8 h 106"/>
                <a:gd name="T60" fmla="*/ 8 w 104"/>
                <a:gd name="T61" fmla="*/ 34 h 106"/>
                <a:gd name="T62" fmla="*/ 2 w 104"/>
                <a:gd name="T63" fmla="*/ 53 h 106"/>
                <a:gd name="T64" fmla="*/ 2 w 104"/>
                <a:gd name="T65" fmla="*/ 53 h 106"/>
                <a:gd name="T66" fmla="*/ 1 w 104"/>
                <a:gd name="T67" fmla="*/ 53 h 106"/>
                <a:gd name="T68" fmla="*/ 99 w 104"/>
                <a:gd name="T69" fmla="*/ 77 h 106"/>
                <a:gd name="T70" fmla="*/ 98 w 104"/>
                <a:gd name="T71" fmla="*/ 75 h 106"/>
                <a:gd name="T72" fmla="*/ 100 w 104"/>
                <a:gd name="T73" fmla="*/ 76 h 106"/>
                <a:gd name="T74" fmla="*/ 99 w 104"/>
                <a:gd name="T75" fmla="*/ 77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4" h="106">
                  <a:moveTo>
                    <a:pt x="84" y="103"/>
                  </a:moveTo>
                  <a:cubicBezTo>
                    <a:pt x="84" y="103"/>
                    <a:pt x="84" y="103"/>
                    <a:pt x="84" y="103"/>
                  </a:cubicBezTo>
                  <a:cubicBezTo>
                    <a:pt x="83" y="103"/>
                    <a:pt x="82" y="101"/>
                    <a:pt x="82" y="101"/>
                  </a:cubicBezTo>
                  <a:cubicBezTo>
                    <a:pt x="82" y="100"/>
                    <a:pt x="83" y="99"/>
                    <a:pt x="84" y="100"/>
                  </a:cubicBezTo>
                  <a:cubicBezTo>
                    <a:pt x="87" y="102"/>
                    <a:pt x="87" y="102"/>
                    <a:pt x="87" y="102"/>
                  </a:cubicBezTo>
                  <a:cubicBezTo>
                    <a:pt x="88" y="102"/>
                    <a:pt x="89" y="102"/>
                    <a:pt x="89" y="101"/>
                  </a:cubicBezTo>
                  <a:cubicBezTo>
                    <a:pt x="97" y="78"/>
                    <a:pt x="97" y="78"/>
                    <a:pt x="97" y="78"/>
                  </a:cubicBezTo>
                  <a:cubicBezTo>
                    <a:pt x="97" y="78"/>
                    <a:pt x="97" y="78"/>
                    <a:pt x="98" y="78"/>
                  </a:cubicBezTo>
                  <a:cubicBezTo>
                    <a:pt x="99" y="79"/>
                    <a:pt x="99" y="79"/>
                    <a:pt x="99" y="79"/>
                  </a:cubicBezTo>
                  <a:cubicBezTo>
                    <a:pt x="99" y="80"/>
                    <a:pt x="99" y="80"/>
                    <a:pt x="99" y="81"/>
                  </a:cubicBezTo>
                  <a:cubicBezTo>
                    <a:pt x="92" y="104"/>
                    <a:pt x="92" y="104"/>
                    <a:pt x="92" y="104"/>
                  </a:cubicBezTo>
                  <a:cubicBezTo>
                    <a:pt x="91" y="106"/>
                    <a:pt x="89" y="106"/>
                    <a:pt x="87" y="105"/>
                  </a:cubicBezTo>
                  <a:lnTo>
                    <a:pt x="84" y="103"/>
                  </a:lnTo>
                  <a:close/>
                  <a:moveTo>
                    <a:pt x="1" y="53"/>
                  </a:moveTo>
                  <a:cubicBezTo>
                    <a:pt x="1" y="53"/>
                    <a:pt x="1" y="53"/>
                    <a:pt x="1" y="53"/>
                  </a:cubicBezTo>
                  <a:cubicBezTo>
                    <a:pt x="0" y="52"/>
                    <a:pt x="0" y="52"/>
                    <a:pt x="0" y="51"/>
                  </a:cubicBezTo>
                  <a:cubicBezTo>
                    <a:pt x="0" y="51"/>
                    <a:pt x="0" y="51"/>
                    <a:pt x="0" y="51"/>
                  </a:cubicBezTo>
                  <a:cubicBezTo>
                    <a:pt x="0" y="50"/>
                    <a:pt x="0" y="50"/>
                    <a:pt x="0" y="50"/>
                  </a:cubicBezTo>
                  <a:cubicBezTo>
                    <a:pt x="0" y="50"/>
                    <a:pt x="0" y="50"/>
                    <a:pt x="0" y="50"/>
                  </a:cubicBezTo>
                  <a:cubicBezTo>
                    <a:pt x="0" y="50"/>
                    <a:pt x="0" y="50"/>
                    <a:pt x="0" y="50"/>
                  </a:cubicBezTo>
                  <a:cubicBezTo>
                    <a:pt x="0" y="50"/>
                    <a:pt x="0" y="50"/>
                    <a:pt x="0" y="50"/>
                  </a:cubicBezTo>
                  <a:cubicBezTo>
                    <a:pt x="0" y="50"/>
                    <a:pt x="0" y="50"/>
                    <a:pt x="0" y="50"/>
                  </a:cubicBezTo>
                  <a:cubicBezTo>
                    <a:pt x="14" y="6"/>
                    <a:pt x="14" y="6"/>
                    <a:pt x="14" y="6"/>
                  </a:cubicBezTo>
                  <a:cubicBezTo>
                    <a:pt x="15" y="5"/>
                    <a:pt x="15" y="5"/>
                    <a:pt x="15" y="5"/>
                  </a:cubicBezTo>
                  <a:cubicBezTo>
                    <a:pt x="15" y="5"/>
                    <a:pt x="15" y="5"/>
                    <a:pt x="15" y="5"/>
                  </a:cubicBezTo>
                  <a:cubicBezTo>
                    <a:pt x="15" y="5"/>
                    <a:pt x="15" y="5"/>
                    <a:pt x="15" y="5"/>
                  </a:cubicBezTo>
                  <a:cubicBezTo>
                    <a:pt x="15" y="5"/>
                    <a:pt x="15" y="5"/>
                    <a:pt x="15" y="5"/>
                  </a:cubicBezTo>
                  <a:cubicBezTo>
                    <a:pt x="15" y="5"/>
                    <a:pt x="15" y="5"/>
                    <a:pt x="15" y="5"/>
                  </a:cubicBezTo>
                  <a:cubicBezTo>
                    <a:pt x="15" y="5"/>
                    <a:pt x="15" y="5"/>
                    <a:pt x="15" y="5"/>
                  </a:cubicBezTo>
                  <a:cubicBezTo>
                    <a:pt x="15" y="5"/>
                    <a:pt x="15" y="5"/>
                    <a:pt x="15" y="5"/>
                  </a:cubicBezTo>
                  <a:cubicBezTo>
                    <a:pt x="15" y="5"/>
                    <a:pt x="15" y="5"/>
                    <a:pt x="15" y="5"/>
                  </a:cubicBezTo>
                  <a:cubicBezTo>
                    <a:pt x="16" y="1"/>
                    <a:pt x="19" y="0"/>
                    <a:pt x="22" y="0"/>
                  </a:cubicBezTo>
                  <a:cubicBezTo>
                    <a:pt x="22" y="0"/>
                    <a:pt x="22" y="0"/>
                    <a:pt x="22" y="0"/>
                  </a:cubicBezTo>
                  <a:cubicBezTo>
                    <a:pt x="23" y="0"/>
                    <a:pt x="23" y="0"/>
                    <a:pt x="23" y="0"/>
                  </a:cubicBezTo>
                  <a:cubicBezTo>
                    <a:pt x="23" y="0"/>
                    <a:pt x="23" y="0"/>
                    <a:pt x="23" y="0"/>
                  </a:cubicBezTo>
                  <a:cubicBezTo>
                    <a:pt x="23" y="0"/>
                    <a:pt x="23" y="0"/>
                    <a:pt x="23" y="0"/>
                  </a:cubicBezTo>
                  <a:cubicBezTo>
                    <a:pt x="23" y="0"/>
                    <a:pt x="23" y="0"/>
                    <a:pt x="23" y="0"/>
                  </a:cubicBezTo>
                  <a:cubicBezTo>
                    <a:pt x="23" y="0"/>
                    <a:pt x="23" y="0"/>
                    <a:pt x="23" y="0"/>
                  </a:cubicBezTo>
                  <a:cubicBezTo>
                    <a:pt x="24" y="0"/>
                    <a:pt x="26" y="1"/>
                    <a:pt x="27" y="1"/>
                  </a:cubicBezTo>
                  <a:cubicBezTo>
                    <a:pt x="27" y="1"/>
                    <a:pt x="27" y="1"/>
                    <a:pt x="27" y="1"/>
                  </a:cubicBezTo>
                  <a:cubicBezTo>
                    <a:pt x="28" y="2"/>
                    <a:pt x="28" y="2"/>
                    <a:pt x="28" y="2"/>
                  </a:cubicBezTo>
                  <a:cubicBezTo>
                    <a:pt x="90" y="37"/>
                    <a:pt x="90" y="37"/>
                    <a:pt x="90" y="37"/>
                  </a:cubicBezTo>
                  <a:cubicBezTo>
                    <a:pt x="98" y="42"/>
                    <a:pt x="104" y="53"/>
                    <a:pt x="104" y="63"/>
                  </a:cubicBezTo>
                  <a:cubicBezTo>
                    <a:pt x="104" y="64"/>
                    <a:pt x="104" y="66"/>
                    <a:pt x="103" y="67"/>
                  </a:cubicBezTo>
                  <a:cubicBezTo>
                    <a:pt x="101" y="73"/>
                    <a:pt x="101" y="73"/>
                    <a:pt x="101" y="73"/>
                  </a:cubicBezTo>
                  <a:cubicBezTo>
                    <a:pt x="101" y="74"/>
                    <a:pt x="101" y="74"/>
                    <a:pt x="100" y="73"/>
                  </a:cubicBezTo>
                  <a:cubicBezTo>
                    <a:pt x="99" y="73"/>
                    <a:pt x="99" y="73"/>
                    <a:pt x="99" y="72"/>
                  </a:cubicBezTo>
                  <a:cubicBezTo>
                    <a:pt x="99" y="72"/>
                    <a:pt x="99" y="71"/>
                    <a:pt x="99" y="71"/>
                  </a:cubicBezTo>
                  <a:cubicBezTo>
                    <a:pt x="101" y="65"/>
                    <a:pt x="101" y="65"/>
                    <a:pt x="101" y="65"/>
                  </a:cubicBezTo>
                  <a:cubicBezTo>
                    <a:pt x="101" y="64"/>
                    <a:pt x="101" y="62"/>
                    <a:pt x="101" y="61"/>
                  </a:cubicBezTo>
                  <a:cubicBezTo>
                    <a:pt x="101" y="53"/>
                    <a:pt x="96" y="44"/>
                    <a:pt x="90" y="40"/>
                  </a:cubicBezTo>
                  <a:cubicBezTo>
                    <a:pt x="28" y="5"/>
                    <a:pt x="28" y="5"/>
                    <a:pt x="28" y="5"/>
                  </a:cubicBezTo>
                  <a:cubicBezTo>
                    <a:pt x="27" y="5"/>
                    <a:pt x="27" y="5"/>
                    <a:pt x="27" y="5"/>
                  </a:cubicBezTo>
                  <a:cubicBezTo>
                    <a:pt x="27" y="5"/>
                    <a:pt x="27" y="5"/>
                    <a:pt x="27" y="5"/>
                  </a:cubicBezTo>
                  <a:cubicBezTo>
                    <a:pt x="23" y="2"/>
                    <a:pt x="19" y="4"/>
                    <a:pt x="17" y="8"/>
                  </a:cubicBezTo>
                  <a:cubicBezTo>
                    <a:pt x="17" y="8"/>
                    <a:pt x="17" y="8"/>
                    <a:pt x="17" y="8"/>
                  </a:cubicBezTo>
                  <a:cubicBezTo>
                    <a:pt x="17" y="8"/>
                    <a:pt x="17" y="8"/>
                    <a:pt x="17" y="8"/>
                  </a:cubicBezTo>
                  <a:cubicBezTo>
                    <a:pt x="17" y="8"/>
                    <a:pt x="17" y="8"/>
                    <a:pt x="17" y="8"/>
                  </a:cubicBezTo>
                  <a:cubicBezTo>
                    <a:pt x="17" y="8"/>
                    <a:pt x="17" y="8"/>
                    <a:pt x="17" y="8"/>
                  </a:cubicBezTo>
                  <a:cubicBezTo>
                    <a:pt x="17" y="8"/>
                    <a:pt x="17" y="8"/>
                    <a:pt x="17" y="8"/>
                  </a:cubicBezTo>
                  <a:cubicBezTo>
                    <a:pt x="8" y="34"/>
                    <a:pt x="8" y="34"/>
                    <a:pt x="8" y="34"/>
                  </a:cubicBezTo>
                  <a:cubicBezTo>
                    <a:pt x="8" y="34"/>
                    <a:pt x="8" y="34"/>
                    <a:pt x="8" y="34"/>
                  </a:cubicBezTo>
                  <a:cubicBezTo>
                    <a:pt x="3" y="52"/>
                    <a:pt x="3" y="52"/>
                    <a:pt x="3" y="52"/>
                  </a:cubicBezTo>
                  <a:cubicBezTo>
                    <a:pt x="2" y="53"/>
                    <a:pt x="2" y="53"/>
                    <a:pt x="2" y="53"/>
                  </a:cubicBezTo>
                  <a:cubicBezTo>
                    <a:pt x="2" y="53"/>
                    <a:pt x="2" y="53"/>
                    <a:pt x="2" y="53"/>
                  </a:cubicBezTo>
                  <a:cubicBezTo>
                    <a:pt x="2" y="53"/>
                    <a:pt x="2" y="53"/>
                    <a:pt x="2" y="53"/>
                  </a:cubicBezTo>
                  <a:cubicBezTo>
                    <a:pt x="2" y="53"/>
                    <a:pt x="2" y="53"/>
                    <a:pt x="2" y="53"/>
                  </a:cubicBezTo>
                  <a:lnTo>
                    <a:pt x="1" y="53"/>
                  </a:lnTo>
                  <a:close/>
                  <a:moveTo>
                    <a:pt x="99" y="77"/>
                  </a:moveTo>
                  <a:cubicBezTo>
                    <a:pt x="99" y="77"/>
                    <a:pt x="99" y="77"/>
                    <a:pt x="99" y="77"/>
                  </a:cubicBezTo>
                  <a:cubicBezTo>
                    <a:pt x="98" y="77"/>
                    <a:pt x="98" y="76"/>
                    <a:pt x="98" y="76"/>
                  </a:cubicBezTo>
                  <a:cubicBezTo>
                    <a:pt x="98" y="75"/>
                    <a:pt x="98" y="75"/>
                    <a:pt x="98" y="75"/>
                  </a:cubicBezTo>
                  <a:cubicBezTo>
                    <a:pt x="98" y="74"/>
                    <a:pt x="99" y="74"/>
                    <a:pt x="99" y="75"/>
                  </a:cubicBezTo>
                  <a:cubicBezTo>
                    <a:pt x="100" y="75"/>
                    <a:pt x="100" y="75"/>
                    <a:pt x="100" y="76"/>
                  </a:cubicBezTo>
                  <a:cubicBezTo>
                    <a:pt x="100" y="76"/>
                    <a:pt x="100" y="77"/>
                    <a:pt x="100" y="77"/>
                  </a:cubicBezTo>
                  <a:cubicBezTo>
                    <a:pt x="100" y="78"/>
                    <a:pt x="100" y="78"/>
                    <a:pt x="99" y="77"/>
                  </a:cubicBez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2" name="Freeform 283">
              <a:extLst>
                <a:ext uri="{FF2B5EF4-FFF2-40B4-BE49-F238E27FC236}">
                  <a16:creationId xmlns:a16="http://schemas.microsoft.com/office/drawing/2014/main" id="{C266AF64-6488-0C4B-8CD0-1260DA317D3B}"/>
                </a:ext>
              </a:extLst>
            </p:cNvPr>
            <p:cNvSpPr>
              <a:spLocks/>
            </p:cNvSpPr>
            <p:nvPr/>
          </p:nvSpPr>
          <p:spPr bwMode="auto">
            <a:xfrm>
              <a:off x="21771999" y="9907535"/>
              <a:ext cx="55563" cy="38100"/>
            </a:xfrm>
            <a:custGeom>
              <a:avLst/>
              <a:gdLst>
                <a:gd name="T0" fmla="*/ 19 w 20"/>
                <a:gd name="T1" fmla="*/ 14 h 14"/>
                <a:gd name="T2" fmla="*/ 1 w 20"/>
                <a:gd name="T3" fmla="*/ 4 h 14"/>
                <a:gd name="T4" fmla="*/ 0 w 20"/>
                <a:gd name="T5" fmla="*/ 1 h 14"/>
                <a:gd name="T6" fmla="*/ 1 w 20"/>
                <a:gd name="T7" fmla="*/ 1 h 14"/>
                <a:gd name="T8" fmla="*/ 19 w 20"/>
                <a:gd name="T9" fmla="*/ 11 h 14"/>
                <a:gd name="T10" fmla="*/ 19 w 20"/>
                <a:gd name="T11" fmla="*/ 11 h 14"/>
                <a:gd name="T12" fmla="*/ 20 w 20"/>
                <a:gd name="T13" fmla="*/ 13 h 14"/>
                <a:gd name="T14" fmla="*/ 19 w 20"/>
                <a:gd name="T15" fmla="*/ 14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 h="14">
                  <a:moveTo>
                    <a:pt x="19" y="14"/>
                  </a:moveTo>
                  <a:cubicBezTo>
                    <a:pt x="1" y="4"/>
                    <a:pt x="1" y="4"/>
                    <a:pt x="1" y="4"/>
                  </a:cubicBezTo>
                  <a:cubicBezTo>
                    <a:pt x="0" y="3"/>
                    <a:pt x="0" y="2"/>
                    <a:pt x="0" y="1"/>
                  </a:cubicBezTo>
                  <a:cubicBezTo>
                    <a:pt x="0" y="0"/>
                    <a:pt x="0" y="0"/>
                    <a:pt x="1" y="1"/>
                  </a:cubicBezTo>
                  <a:cubicBezTo>
                    <a:pt x="19" y="11"/>
                    <a:pt x="19" y="11"/>
                    <a:pt x="19" y="11"/>
                  </a:cubicBezTo>
                  <a:cubicBezTo>
                    <a:pt x="19" y="11"/>
                    <a:pt x="19" y="11"/>
                    <a:pt x="19" y="11"/>
                  </a:cubicBezTo>
                  <a:cubicBezTo>
                    <a:pt x="20" y="11"/>
                    <a:pt x="20" y="12"/>
                    <a:pt x="20" y="13"/>
                  </a:cubicBezTo>
                  <a:cubicBezTo>
                    <a:pt x="20" y="14"/>
                    <a:pt x="20" y="14"/>
                    <a:pt x="19" y="14"/>
                  </a:cubicBez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3" name="Freeform 288">
              <a:extLst>
                <a:ext uri="{FF2B5EF4-FFF2-40B4-BE49-F238E27FC236}">
                  <a16:creationId xmlns:a16="http://schemas.microsoft.com/office/drawing/2014/main" id="{432CC48B-9E58-8A4B-8D8C-2203AF151B9E}"/>
                </a:ext>
              </a:extLst>
            </p:cNvPr>
            <p:cNvSpPr>
              <a:spLocks/>
            </p:cNvSpPr>
            <p:nvPr/>
          </p:nvSpPr>
          <p:spPr bwMode="auto">
            <a:xfrm>
              <a:off x="21929162" y="9731323"/>
              <a:ext cx="20638" cy="26988"/>
            </a:xfrm>
            <a:custGeom>
              <a:avLst/>
              <a:gdLst>
                <a:gd name="T0" fmla="*/ 7 w 7"/>
                <a:gd name="T1" fmla="*/ 7 h 10"/>
                <a:gd name="T2" fmla="*/ 3 w 7"/>
                <a:gd name="T3" fmla="*/ 9 h 10"/>
                <a:gd name="T4" fmla="*/ 0 w 7"/>
                <a:gd name="T5" fmla="*/ 3 h 10"/>
                <a:gd name="T6" fmla="*/ 3 w 7"/>
                <a:gd name="T7" fmla="*/ 1 h 10"/>
                <a:gd name="T8" fmla="*/ 7 w 7"/>
                <a:gd name="T9" fmla="*/ 7 h 10"/>
              </a:gdLst>
              <a:ahLst/>
              <a:cxnLst>
                <a:cxn ang="0">
                  <a:pos x="T0" y="T1"/>
                </a:cxn>
                <a:cxn ang="0">
                  <a:pos x="T2" y="T3"/>
                </a:cxn>
                <a:cxn ang="0">
                  <a:pos x="T4" y="T5"/>
                </a:cxn>
                <a:cxn ang="0">
                  <a:pos x="T6" y="T7"/>
                </a:cxn>
                <a:cxn ang="0">
                  <a:pos x="T8" y="T9"/>
                </a:cxn>
              </a:cxnLst>
              <a:rect l="0" t="0" r="r" b="b"/>
              <a:pathLst>
                <a:path w="7" h="10">
                  <a:moveTo>
                    <a:pt x="7" y="7"/>
                  </a:moveTo>
                  <a:cubicBezTo>
                    <a:pt x="7" y="9"/>
                    <a:pt x="5" y="10"/>
                    <a:pt x="3" y="9"/>
                  </a:cubicBezTo>
                  <a:cubicBezTo>
                    <a:pt x="2" y="8"/>
                    <a:pt x="0" y="5"/>
                    <a:pt x="0" y="3"/>
                  </a:cubicBezTo>
                  <a:cubicBezTo>
                    <a:pt x="0" y="1"/>
                    <a:pt x="2" y="0"/>
                    <a:pt x="3" y="1"/>
                  </a:cubicBezTo>
                  <a:cubicBezTo>
                    <a:pt x="5" y="2"/>
                    <a:pt x="7" y="5"/>
                    <a:pt x="7" y="7"/>
                  </a:cubicBez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4" name="Freeform 289">
              <a:extLst>
                <a:ext uri="{FF2B5EF4-FFF2-40B4-BE49-F238E27FC236}">
                  <a16:creationId xmlns:a16="http://schemas.microsoft.com/office/drawing/2014/main" id="{013B5AC0-19D2-B345-89E5-71DD140F30B2}"/>
                </a:ext>
              </a:extLst>
            </p:cNvPr>
            <p:cNvSpPr>
              <a:spLocks/>
            </p:cNvSpPr>
            <p:nvPr/>
          </p:nvSpPr>
          <p:spPr bwMode="auto">
            <a:xfrm>
              <a:off x="21981549" y="9728148"/>
              <a:ext cx="31750" cy="41275"/>
            </a:xfrm>
            <a:custGeom>
              <a:avLst/>
              <a:gdLst>
                <a:gd name="T0" fmla="*/ 10 w 11"/>
                <a:gd name="T1" fmla="*/ 10 h 15"/>
                <a:gd name="T2" fmla="*/ 6 w 11"/>
                <a:gd name="T3" fmla="*/ 14 h 15"/>
                <a:gd name="T4" fmla="*/ 0 w 11"/>
                <a:gd name="T5" fmla="*/ 6 h 15"/>
                <a:gd name="T6" fmla="*/ 4 w 11"/>
                <a:gd name="T7" fmla="*/ 1 h 15"/>
                <a:gd name="T8" fmla="*/ 10 w 11"/>
                <a:gd name="T9" fmla="*/ 10 h 15"/>
              </a:gdLst>
              <a:ahLst/>
              <a:cxnLst>
                <a:cxn ang="0">
                  <a:pos x="T0" y="T1"/>
                </a:cxn>
                <a:cxn ang="0">
                  <a:pos x="T2" y="T3"/>
                </a:cxn>
                <a:cxn ang="0">
                  <a:pos x="T4" y="T5"/>
                </a:cxn>
                <a:cxn ang="0">
                  <a:pos x="T6" y="T7"/>
                </a:cxn>
                <a:cxn ang="0">
                  <a:pos x="T8" y="T9"/>
                </a:cxn>
              </a:cxnLst>
              <a:rect l="0" t="0" r="r" b="b"/>
              <a:pathLst>
                <a:path w="11" h="15">
                  <a:moveTo>
                    <a:pt x="10" y="10"/>
                  </a:moveTo>
                  <a:cubicBezTo>
                    <a:pt x="11" y="13"/>
                    <a:pt x="9" y="15"/>
                    <a:pt x="6" y="14"/>
                  </a:cubicBezTo>
                  <a:cubicBezTo>
                    <a:pt x="3" y="13"/>
                    <a:pt x="1" y="9"/>
                    <a:pt x="0" y="6"/>
                  </a:cubicBezTo>
                  <a:cubicBezTo>
                    <a:pt x="0" y="2"/>
                    <a:pt x="1" y="0"/>
                    <a:pt x="4" y="1"/>
                  </a:cubicBezTo>
                  <a:cubicBezTo>
                    <a:pt x="7" y="2"/>
                    <a:pt x="10" y="6"/>
                    <a:pt x="10" y="10"/>
                  </a:cubicBez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5" name="Freeform 290">
              <a:extLst>
                <a:ext uri="{FF2B5EF4-FFF2-40B4-BE49-F238E27FC236}">
                  <a16:creationId xmlns:a16="http://schemas.microsoft.com/office/drawing/2014/main" id="{CD96B98E-98BE-0E4A-9868-3A84FDEA61D8}"/>
                </a:ext>
              </a:extLst>
            </p:cNvPr>
            <p:cNvSpPr>
              <a:spLocks noEditPoints="1"/>
            </p:cNvSpPr>
            <p:nvPr/>
          </p:nvSpPr>
          <p:spPr bwMode="auto">
            <a:xfrm>
              <a:off x="21833912" y="9888485"/>
              <a:ext cx="165100" cy="182563"/>
            </a:xfrm>
            <a:custGeom>
              <a:avLst/>
              <a:gdLst>
                <a:gd name="T0" fmla="*/ 48 w 60"/>
                <a:gd name="T1" fmla="*/ 62 h 66"/>
                <a:gd name="T2" fmla="*/ 12 w 60"/>
                <a:gd name="T3" fmla="*/ 41 h 66"/>
                <a:gd name="T4" fmla="*/ 0 w 60"/>
                <a:gd name="T5" fmla="*/ 21 h 66"/>
                <a:gd name="T6" fmla="*/ 11 w 60"/>
                <a:gd name="T7" fmla="*/ 13 h 66"/>
                <a:gd name="T8" fmla="*/ 10 w 60"/>
                <a:gd name="T9" fmla="*/ 10 h 66"/>
                <a:gd name="T10" fmla="*/ 22 w 60"/>
                <a:gd name="T11" fmla="*/ 4 h 66"/>
                <a:gd name="T12" fmla="*/ 31 w 60"/>
                <a:gd name="T13" fmla="*/ 14 h 66"/>
                <a:gd name="T14" fmla="*/ 35 w 60"/>
                <a:gd name="T15" fmla="*/ 15 h 66"/>
                <a:gd name="T16" fmla="*/ 47 w 60"/>
                <a:gd name="T17" fmla="*/ 34 h 66"/>
                <a:gd name="T18" fmla="*/ 48 w 60"/>
                <a:gd name="T19" fmla="*/ 35 h 66"/>
                <a:gd name="T20" fmla="*/ 60 w 60"/>
                <a:gd name="T21" fmla="*/ 55 h 66"/>
                <a:gd name="T22" fmla="*/ 48 w 60"/>
                <a:gd name="T23" fmla="*/ 62 h 66"/>
                <a:gd name="T24" fmla="*/ 12 w 60"/>
                <a:gd name="T25" fmla="*/ 17 h 66"/>
                <a:gd name="T26" fmla="*/ 3 w 60"/>
                <a:gd name="T27" fmla="*/ 22 h 66"/>
                <a:gd name="T28" fmla="*/ 12 w 60"/>
                <a:gd name="T29" fmla="*/ 38 h 66"/>
                <a:gd name="T30" fmla="*/ 48 w 60"/>
                <a:gd name="T31" fmla="*/ 59 h 66"/>
                <a:gd name="T32" fmla="*/ 48 w 60"/>
                <a:gd name="T33" fmla="*/ 59 h 66"/>
                <a:gd name="T34" fmla="*/ 57 w 60"/>
                <a:gd name="T35" fmla="*/ 54 h 66"/>
                <a:gd name="T36" fmla="*/ 48 w 60"/>
                <a:gd name="T37" fmla="*/ 38 h 66"/>
                <a:gd name="T38" fmla="*/ 46 w 60"/>
                <a:gd name="T39" fmla="*/ 37 h 66"/>
                <a:gd name="T40" fmla="*/ 45 w 60"/>
                <a:gd name="T41" fmla="*/ 36 h 66"/>
                <a:gd name="T42" fmla="*/ 44 w 60"/>
                <a:gd name="T43" fmla="*/ 34 h 66"/>
                <a:gd name="T44" fmla="*/ 44 w 60"/>
                <a:gd name="T45" fmla="*/ 34 h 66"/>
                <a:gd name="T46" fmla="*/ 35 w 60"/>
                <a:gd name="T47" fmla="*/ 18 h 66"/>
                <a:gd name="T48" fmla="*/ 31 w 60"/>
                <a:gd name="T49" fmla="*/ 17 h 66"/>
                <a:gd name="T50" fmla="*/ 30 w 60"/>
                <a:gd name="T51" fmla="*/ 16 h 66"/>
                <a:gd name="T52" fmla="*/ 22 w 60"/>
                <a:gd name="T53" fmla="*/ 7 h 66"/>
                <a:gd name="T54" fmla="*/ 13 w 60"/>
                <a:gd name="T55" fmla="*/ 12 h 66"/>
                <a:gd name="T56" fmla="*/ 14 w 60"/>
                <a:gd name="T57" fmla="*/ 16 h 66"/>
                <a:gd name="T58" fmla="*/ 13 w 60"/>
                <a:gd name="T59" fmla="*/ 17 h 66"/>
                <a:gd name="T60" fmla="*/ 12 w 60"/>
                <a:gd name="T61" fmla="*/ 1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60" h="66">
                  <a:moveTo>
                    <a:pt x="48" y="62"/>
                  </a:moveTo>
                  <a:cubicBezTo>
                    <a:pt x="12" y="41"/>
                    <a:pt x="12" y="41"/>
                    <a:pt x="12" y="41"/>
                  </a:cubicBezTo>
                  <a:cubicBezTo>
                    <a:pt x="6" y="37"/>
                    <a:pt x="0" y="28"/>
                    <a:pt x="0" y="21"/>
                  </a:cubicBezTo>
                  <a:cubicBezTo>
                    <a:pt x="0" y="14"/>
                    <a:pt x="5" y="11"/>
                    <a:pt x="11" y="13"/>
                  </a:cubicBezTo>
                  <a:cubicBezTo>
                    <a:pt x="11" y="12"/>
                    <a:pt x="10" y="11"/>
                    <a:pt x="10" y="10"/>
                  </a:cubicBezTo>
                  <a:cubicBezTo>
                    <a:pt x="10" y="3"/>
                    <a:pt x="16" y="0"/>
                    <a:pt x="22" y="4"/>
                  </a:cubicBezTo>
                  <a:cubicBezTo>
                    <a:pt x="26" y="6"/>
                    <a:pt x="29" y="9"/>
                    <a:pt x="31" y="14"/>
                  </a:cubicBezTo>
                  <a:cubicBezTo>
                    <a:pt x="32" y="14"/>
                    <a:pt x="34" y="14"/>
                    <a:pt x="35" y="15"/>
                  </a:cubicBezTo>
                  <a:cubicBezTo>
                    <a:pt x="41" y="19"/>
                    <a:pt x="46" y="27"/>
                    <a:pt x="47" y="34"/>
                  </a:cubicBezTo>
                  <a:cubicBezTo>
                    <a:pt x="47" y="34"/>
                    <a:pt x="48" y="34"/>
                    <a:pt x="48" y="35"/>
                  </a:cubicBezTo>
                  <a:cubicBezTo>
                    <a:pt x="55" y="38"/>
                    <a:pt x="60" y="48"/>
                    <a:pt x="60" y="55"/>
                  </a:cubicBezTo>
                  <a:cubicBezTo>
                    <a:pt x="60" y="63"/>
                    <a:pt x="55" y="66"/>
                    <a:pt x="48" y="62"/>
                  </a:cubicBezTo>
                  <a:close/>
                  <a:moveTo>
                    <a:pt x="12" y="17"/>
                  </a:moveTo>
                  <a:cubicBezTo>
                    <a:pt x="7" y="14"/>
                    <a:pt x="3" y="16"/>
                    <a:pt x="3" y="22"/>
                  </a:cubicBezTo>
                  <a:cubicBezTo>
                    <a:pt x="3" y="28"/>
                    <a:pt x="7" y="35"/>
                    <a:pt x="12" y="38"/>
                  </a:cubicBezTo>
                  <a:cubicBezTo>
                    <a:pt x="48" y="59"/>
                    <a:pt x="48" y="59"/>
                    <a:pt x="48" y="59"/>
                  </a:cubicBezTo>
                  <a:cubicBezTo>
                    <a:pt x="48" y="59"/>
                    <a:pt x="48" y="59"/>
                    <a:pt x="48" y="59"/>
                  </a:cubicBezTo>
                  <a:cubicBezTo>
                    <a:pt x="53" y="62"/>
                    <a:pt x="57" y="59"/>
                    <a:pt x="57" y="54"/>
                  </a:cubicBezTo>
                  <a:cubicBezTo>
                    <a:pt x="57" y="48"/>
                    <a:pt x="53" y="41"/>
                    <a:pt x="48" y="38"/>
                  </a:cubicBezTo>
                  <a:cubicBezTo>
                    <a:pt x="47" y="37"/>
                    <a:pt x="47" y="37"/>
                    <a:pt x="46" y="37"/>
                  </a:cubicBezTo>
                  <a:cubicBezTo>
                    <a:pt x="45" y="37"/>
                    <a:pt x="45" y="36"/>
                    <a:pt x="45" y="36"/>
                  </a:cubicBezTo>
                  <a:cubicBezTo>
                    <a:pt x="44" y="35"/>
                    <a:pt x="44" y="35"/>
                    <a:pt x="44" y="34"/>
                  </a:cubicBezTo>
                  <a:cubicBezTo>
                    <a:pt x="44" y="34"/>
                    <a:pt x="44" y="34"/>
                    <a:pt x="44" y="34"/>
                  </a:cubicBezTo>
                  <a:cubicBezTo>
                    <a:pt x="44" y="28"/>
                    <a:pt x="40" y="21"/>
                    <a:pt x="35" y="18"/>
                  </a:cubicBezTo>
                  <a:cubicBezTo>
                    <a:pt x="34" y="17"/>
                    <a:pt x="33" y="17"/>
                    <a:pt x="31" y="17"/>
                  </a:cubicBezTo>
                  <a:cubicBezTo>
                    <a:pt x="31" y="17"/>
                    <a:pt x="30" y="16"/>
                    <a:pt x="30" y="16"/>
                  </a:cubicBezTo>
                  <a:cubicBezTo>
                    <a:pt x="28" y="12"/>
                    <a:pt x="25" y="8"/>
                    <a:pt x="22" y="7"/>
                  </a:cubicBezTo>
                  <a:cubicBezTo>
                    <a:pt x="17" y="4"/>
                    <a:pt x="13" y="6"/>
                    <a:pt x="13" y="12"/>
                  </a:cubicBezTo>
                  <a:cubicBezTo>
                    <a:pt x="13" y="13"/>
                    <a:pt x="13" y="14"/>
                    <a:pt x="14" y="16"/>
                  </a:cubicBezTo>
                  <a:cubicBezTo>
                    <a:pt x="14" y="16"/>
                    <a:pt x="14" y="17"/>
                    <a:pt x="13" y="17"/>
                  </a:cubicBezTo>
                  <a:cubicBezTo>
                    <a:pt x="13" y="17"/>
                    <a:pt x="13" y="17"/>
                    <a:pt x="12" y="17"/>
                  </a:cubicBez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607" name="Picture 606">
            <a:extLst>
              <a:ext uri="{FF2B5EF4-FFF2-40B4-BE49-F238E27FC236}">
                <a16:creationId xmlns:a16="http://schemas.microsoft.com/office/drawing/2014/main" id="{1F6952EA-87AC-3240-8F7E-78BCBB978F16}"/>
              </a:ext>
            </a:extLst>
          </p:cNvPr>
          <p:cNvPicPr>
            <a:picLocks noChangeAspect="1"/>
          </p:cNvPicPr>
          <p:nvPr/>
        </p:nvPicPr>
        <p:blipFill>
          <a:blip r:embed="rId2"/>
          <a:stretch>
            <a:fillRect/>
          </a:stretch>
        </p:blipFill>
        <p:spPr>
          <a:xfrm>
            <a:off x="6634461" y="1144516"/>
            <a:ext cx="5281392" cy="3931616"/>
          </a:xfrm>
          <a:prstGeom prst="rect">
            <a:avLst/>
          </a:prstGeom>
        </p:spPr>
      </p:pic>
      <p:grpSp>
        <p:nvGrpSpPr>
          <p:cNvPr id="601" name="Group 600">
            <a:extLst>
              <a:ext uri="{FF2B5EF4-FFF2-40B4-BE49-F238E27FC236}">
                <a16:creationId xmlns:a16="http://schemas.microsoft.com/office/drawing/2014/main" id="{CF156334-9165-5944-916C-FE74E5DA7E50}"/>
              </a:ext>
            </a:extLst>
          </p:cNvPr>
          <p:cNvGrpSpPr/>
          <p:nvPr/>
        </p:nvGrpSpPr>
        <p:grpSpPr>
          <a:xfrm>
            <a:off x="4732487" y="3116062"/>
            <a:ext cx="2005664" cy="2992657"/>
            <a:chOff x="12692743" y="1389230"/>
            <a:chExt cx="4634800" cy="5246914"/>
          </a:xfrm>
        </p:grpSpPr>
        <p:sp>
          <p:nvSpPr>
            <p:cNvPr id="602" name="Rectangle: Rounded Corners 205">
              <a:extLst>
                <a:ext uri="{FF2B5EF4-FFF2-40B4-BE49-F238E27FC236}">
                  <a16:creationId xmlns:a16="http://schemas.microsoft.com/office/drawing/2014/main" id="{374B1BBF-EA78-2B4D-8378-B3F9CB87C89C}"/>
                </a:ext>
              </a:extLst>
            </p:cNvPr>
            <p:cNvSpPr/>
            <p:nvPr/>
          </p:nvSpPr>
          <p:spPr>
            <a:xfrm>
              <a:off x="12692743" y="1389230"/>
              <a:ext cx="4593771" cy="5246914"/>
            </a:xfrm>
            <a:prstGeom prst="roundRect">
              <a:avLst>
                <a:gd name="adj" fmla="val 4345"/>
              </a:avLst>
            </a:prstGeom>
            <a:solidFill>
              <a:schemeClr val="bg1"/>
            </a:solidFill>
            <a:ln>
              <a:noFill/>
            </a:ln>
            <a:effectLst>
              <a:outerShdw blurRad="482600" dist="165100" dir="5400000" algn="t" rotWithShape="0">
                <a:schemeClr val="tx1">
                  <a:lumMod val="90000"/>
                  <a:lumOff val="10000"/>
                  <a:alpha val="1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03" name="TextBox 602">
              <a:extLst>
                <a:ext uri="{FF2B5EF4-FFF2-40B4-BE49-F238E27FC236}">
                  <a16:creationId xmlns:a16="http://schemas.microsoft.com/office/drawing/2014/main" id="{7E338C3D-B62F-EA4F-8B1D-52B7F583EC48}"/>
                </a:ext>
              </a:extLst>
            </p:cNvPr>
            <p:cNvSpPr txBox="1"/>
            <p:nvPr/>
          </p:nvSpPr>
          <p:spPr>
            <a:xfrm>
              <a:off x="13087349" y="2734126"/>
              <a:ext cx="4240194" cy="917342"/>
            </a:xfrm>
            <a:prstGeom prst="rect">
              <a:avLst/>
            </a:prstGeom>
            <a:noFill/>
          </p:spPr>
          <p:txBody>
            <a:bodyPr wrap="square" rtlCol="0">
              <a:spAutoFit/>
            </a:bodyPr>
            <a:lstStyle/>
            <a:p>
              <a:r>
                <a:rPr lang="en-US" sz="1400" b="1" dirty="0">
                  <a:solidFill>
                    <a:schemeClr val="tx1">
                      <a:lumMod val="75000"/>
                      <a:lumOff val="25000"/>
                      <a:alpha val="73000"/>
                    </a:schemeClr>
                  </a:solidFill>
                </a:rPr>
                <a:t>Service Delivery Review</a:t>
              </a:r>
            </a:p>
          </p:txBody>
        </p:sp>
        <p:sp>
          <p:nvSpPr>
            <p:cNvPr id="604" name="TextBox 603">
              <a:extLst>
                <a:ext uri="{FF2B5EF4-FFF2-40B4-BE49-F238E27FC236}">
                  <a16:creationId xmlns:a16="http://schemas.microsoft.com/office/drawing/2014/main" id="{DB194F03-6613-044B-A8DC-4A71FD1B4A12}"/>
                </a:ext>
              </a:extLst>
            </p:cNvPr>
            <p:cNvSpPr txBox="1"/>
            <p:nvPr/>
          </p:nvSpPr>
          <p:spPr>
            <a:xfrm>
              <a:off x="13025804" y="3653737"/>
              <a:ext cx="3543300" cy="1730698"/>
            </a:xfrm>
            <a:prstGeom prst="rect">
              <a:avLst/>
            </a:prstGeom>
            <a:noFill/>
          </p:spPr>
          <p:txBody>
            <a:bodyPr wrap="square" rtlCol="0">
              <a:spAutoFit/>
            </a:bodyPr>
            <a:lstStyle/>
            <a:p>
              <a:pPr>
                <a:lnSpc>
                  <a:spcPct val="150000"/>
                </a:lnSpc>
              </a:pPr>
              <a:r>
                <a:rPr lang="en-US" sz="1000" dirty="0">
                  <a:solidFill>
                    <a:schemeClr val="tx1">
                      <a:alpha val="58000"/>
                    </a:schemeClr>
                  </a:solidFill>
                </a:rPr>
                <a:t>Examine and improve the effectiveness of a service, analyzing the latest weeks deliveries</a:t>
              </a:r>
            </a:p>
          </p:txBody>
        </p:sp>
        <p:sp>
          <p:nvSpPr>
            <p:cNvPr id="605" name="Rectangle 604">
              <a:extLst>
                <a:ext uri="{FF2B5EF4-FFF2-40B4-BE49-F238E27FC236}">
                  <a16:creationId xmlns:a16="http://schemas.microsoft.com/office/drawing/2014/main" id="{168DE4DF-5E13-2C4C-95B7-74F89FDCD4EE}"/>
                </a:ext>
              </a:extLst>
            </p:cNvPr>
            <p:cNvSpPr/>
            <p:nvPr/>
          </p:nvSpPr>
          <p:spPr>
            <a:xfrm>
              <a:off x="13087585" y="1775358"/>
              <a:ext cx="697153" cy="647536"/>
            </a:xfrm>
            <a:prstGeom prst="rect">
              <a:avLst/>
            </a:prstGeom>
          </p:spPr>
          <p:txBody>
            <a:bodyPr wrap="none">
              <a:spAutoFit/>
            </a:bodyPr>
            <a:lstStyle/>
            <a:p>
              <a:pPr algn="ctr"/>
              <a:r>
                <a:rPr lang="en-US" sz="1800" dirty="0">
                  <a:solidFill>
                    <a:schemeClr val="accent1"/>
                  </a:solidFill>
                  <a:latin typeface="dt-technology-02" panose="02000509000000000000" pitchFamily="49" charset="0"/>
                </a:rPr>
                <a:t>3</a:t>
              </a:r>
            </a:p>
          </p:txBody>
        </p:sp>
      </p:grpSp>
      <p:grpSp>
        <p:nvGrpSpPr>
          <p:cNvPr id="608" name="Group 607">
            <a:extLst>
              <a:ext uri="{FF2B5EF4-FFF2-40B4-BE49-F238E27FC236}">
                <a16:creationId xmlns:a16="http://schemas.microsoft.com/office/drawing/2014/main" id="{D19A08A2-C89E-E34B-B2B2-BB15AA70E8FD}"/>
              </a:ext>
            </a:extLst>
          </p:cNvPr>
          <p:cNvGrpSpPr/>
          <p:nvPr/>
        </p:nvGrpSpPr>
        <p:grpSpPr>
          <a:xfrm>
            <a:off x="2558937" y="3116062"/>
            <a:ext cx="1987909" cy="2992657"/>
            <a:chOff x="12692743" y="1389230"/>
            <a:chExt cx="4593771" cy="5246914"/>
          </a:xfrm>
        </p:grpSpPr>
        <p:sp>
          <p:nvSpPr>
            <p:cNvPr id="609" name="Rectangle: Rounded Corners 205">
              <a:extLst>
                <a:ext uri="{FF2B5EF4-FFF2-40B4-BE49-F238E27FC236}">
                  <a16:creationId xmlns:a16="http://schemas.microsoft.com/office/drawing/2014/main" id="{78506D6C-B04A-4740-B3E6-FEFC1CBACB30}"/>
                </a:ext>
              </a:extLst>
            </p:cNvPr>
            <p:cNvSpPr/>
            <p:nvPr/>
          </p:nvSpPr>
          <p:spPr>
            <a:xfrm>
              <a:off x="12692743" y="1389230"/>
              <a:ext cx="4593771" cy="5246914"/>
            </a:xfrm>
            <a:prstGeom prst="roundRect">
              <a:avLst>
                <a:gd name="adj" fmla="val 4345"/>
              </a:avLst>
            </a:prstGeom>
            <a:solidFill>
              <a:schemeClr val="bg1"/>
            </a:solidFill>
            <a:ln>
              <a:noFill/>
            </a:ln>
            <a:effectLst>
              <a:outerShdw blurRad="482600" dist="165100" dir="5400000" algn="t" rotWithShape="0">
                <a:schemeClr val="tx1">
                  <a:lumMod val="90000"/>
                  <a:lumOff val="10000"/>
                  <a:alpha val="1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10" name="TextBox 609">
              <a:extLst>
                <a:ext uri="{FF2B5EF4-FFF2-40B4-BE49-F238E27FC236}">
                  <a16:creationId xmlns:a16="http://schemas.microsoft.com/office/drawing/2014/main" id="{B97C089D-3107-6147-BF1A-FC220FBB22EF}"/>
                </a:ext>
              </a:extLst>
            </p:cNvPr>
            <p:cNvSpPr txBox="1"/>
            <p:nvPr/>
          </p:nvSpPr>
          <p:spPr>
            <a:xfrm>
              <a:off x="13087349" y="2734126"/>
              <a:ext cx="4031625" cy="539614"/>
            </a:xfrm>
            <a:prstGeom prst="rect">
              <a:avLst/>
            </a:prstGeom>
            <a:noFill/>
          </p:spPr>
          <p:txBody>
            <a:bodyPr wrap="square" rtlCol="0">
              <a:spAutoFit/>
            </a:bodyPr>
            <a:lstStyle/>
            <a:p>
              <a:r>
                <a:rPr lang="en-US" sz="1400" b="1" dirty="0">
                  <a:solidFill>
                    <a:schemeClr val="tx1">
                      <a:lumMod val="75000"/>
                      <a:lumOff val="25000"/>
                      <a:alpha val="73000"/>
                    </a:schemeClr>
                  </a:solidFill>
                </a:rPr>
                <a:t>Daily sync</a:t>
              </a:r>
            </a:p>
          </p:txBody>
        </p:sp>
        <p:sp>
          <p:nvSpPr>
            <p:cNvPr id="611" name="TextBox 610">
              <a:extLst>
                <a:ext uri="{FF2B5EF4-FFF2-40B4-BE49-F238E27FC236}">
                  <a16:creationId xmlns:a16="http://schemas.microsoft.com/office/drawing/2014/main" id="{56B8F423-D8CD-B743-8B0E-1C887A5CB002}"/>
                </a:ext>
              </a:extLst>
            </p:cNvPr>
            <p:cNvSpPr txBox="1"/>
            <p:nvPr/>
          </p:nvSpPr>
          <p:spPr>
            <a:xfrm>
              <a:off x="12892884" y="3653737"/>
              <a:ext cx="4287636" cy="1730698"/>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en-US" sz="1000" dirty="0">
                  <a:solidFill>
                    <a:schemeClr val="tx1">
                      <a:alpha val="58000"/>
                    </a:schemeClr>
                  </a:solidFill>
                </a:rPr>
                <a:t>Walk the board right to left and top to bottom</a:t>
              </a:r>
            </a:p>
            <a:p>
              <a:pPr marL="171450" indent="-171450">
                <a:lnSpc>
                  <a:spcPct val="150000"/>
                </a:lnSpc>
                <a:buFont typeface="Arial" panose="020B0604020202020204" pitchFamily="34" charset="0"/>
                <a:buChar char="•"/>
              </a:pPr>
              <a:r>
                <a:rPr lang="en-US" sz="1000" dirty="0">
                  <a:solidFill>
                    <a:schemeClr val="tx1">
                      <a:alpha val="58000"/>
                    </a:schemeClr>
                  </a:solidFill>
                </a:rPr>
                <a:t>Any other business (AOB )</a:t>
              </a:r>
            </a:p>
            <a:p>
              <a:pPr marL="171450" indent="-171450">
                <a:lnSpc>
                  <a:spcPct val="150000"/>
                </a:lnSpc>
                <a:buFont typeface="Arial" panose="020B0604020202020204" pitchFamily="34" charset="0"/>
                <a:buChar char="•"/>
              </a:pPr>
              <a:r>
                <a:rPr lang="en-US" sz="1000" dirty="0">
                  <a:solidFill>
                    <a:schemeClr val="tx1">
                      <a:alpha val="58000"/>
                    </a:schemeClr>
                  </a:solidFill>
                </a:rPr>
                <a:t>Optional daily demo</a:t>
              </a:r>
            </a:p>
          </p:txBody>
        </p:sp>
        <p:sp>
          <p:nvSpPr>
            <p:cNvPr id="612" name="Rectangle 611">
              <a:extLst>
                <a:ext uri="{FF2B5EF4-FFF2-40B4-BE49-F238E27FC236}">
                  <a16:creationId xmlns:a16="http://schemas.microsoft.com/office/drawing/2014/main" id="{D1E51D44-0212-3943-9DFB-8752023DFEDB}"/>
                </a:ext>
              </a:extLst>
            </p:cNvPr>
            <p:cNvSpPr/>
            <p:nvPr/>
          </p:nvSpPr>
          <p:spPr>
            <a:xfrm>
              <a:off x="13087585" y="1775358"/>
              <a:ext cx="697153" cy="647536"/>
            </a:xfrm>
            <a:prstGeom prst="rect">
              <a:avLst/>
            </a:prstGeom>
          </p:spPr>
          <p:txBody>
            <a:bodyPr wrap="none">
              <a:spAutoFit/>
            </a:bodyPr>
            <a:lstStyle/>
            <a:p>
              <a:pPr algn="ctr"/>
              <a:r>
                <a:rPr lang="en-US" sz="1800" dirty="0">
                  <a:solidFill>
                    <a:schemeClr val="accent1"/>
                  </a:solidFill>
                  <a:latin typeface="dt-technology-02" panose="02000509000000000000" pitchFamily="49" charset="0"/>
                </a:rPr>
                <a:t>2</a:t>
              </a:r>
            </a:p>
          </p:txBody>
        </p:sp>
      </p:grpSp>
      <p:grpSp>
        <p:nvGrpSpPr>
          <p:cNvPr id="613" name="Group 612">
            <a:extLst>
              <a:ext uri="{FF2B5EF4-FFF2-40B4-BE49-F238E27FC236}">
                <a16:creationId xmlns:a16="http://schemas.microsoft.com/office/drawing/2014/main" id="{B3170B2F-2D69-3D4A-952F-F42C64F6332A}"/>
              </a:ext>
            </a:extLst>
          </p:cNvPr>
          <p:cNvGrpSpPr/>
          <p:nvPr/>
        </p:nvGrpSpPr>
        <p:grpSpPr>
          <a:xfrm>
            <a:off x="392787" y="3116062"/>
            <a:ext cx="1998794" cy="2992657"/>
            <a:chOff x="12692743" y="1389230"/>
            <a:chExt cx="4618925" cy="5246914"/>
          </a:xfrm>
        </p:grpSpPr>
        <p:sp>
          <p:nvSpPr>
            <p:cNvPr id="614" name="Rectangle: Rounded Corners 205">
              <a:extLst>
                <a:ext uri="{FF2B5EF4-FFF2-40B4-BE49-F238E27FC236}">
                  <a16:creationId xmlns:a16="http://schemas.microsoft.com/office/drawing/2014/main" id="{5D8681AF-A6BF-B14B-97AE-8488B8735E40}"/>
                </a:ext>
              </a:extLst>
            </p:cNvPr>
            <p:cNvSpPr/>
            <p:nvPr/>
          </p:nvSpPr>
          <p:spPr>
            <a:xfrm>
              <a:off x="12692743" y="1389230"/>
              <a:ext cx="4593771" cy="5246914"/>
            </a:xfrm>
            <a:prstGeom prst="roundRect">
              <a:avLst>
                <a:gd name="adj" fmla="val 4345"/>
              </a:avLst>
            </a:prstGeom>
            <a:solidFill>
              <a:schemeClr val="bg1"/>
            </a:solidFill>
            <a:ln>
              <a:noFill/>
            </a:ln>
            <a:effectLst>
              <a:outerShdw blurRad="482600" dist="165100" dir="5400000" algn="t" rotWithShape="0">
                <a:schemeClr val="tx1">
                  <a:lumMod val="90000"/>
                  <a:lumOff val="10000"/>
                  <a:alpha val="1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15" name="TextBox 614">
              <a:extLst>
                <a:ext uri="{FF2B5EF4-FFF2-40B4-BE49-F238E27FC236}">
                  <a16:creationId xmlns:a16="http://schemas.microsoft.com/office/drawing/2014/main" id="{035427B0-2313-A742-B168-23D0F448BCCF}"/>
                </a:ext>
              </a:extLst>
            </p:cNvPr>
            <p:cNvSpPr txBox="1"/>
            <p:nvPr/>
          </p:nvSpPr>
          <p:spPr>
            <a:xfrm>
              <a:off x="12851852" y="2734126"/>
              <a:ext cx="4431244" cy="917342"/>
            </a:xfrm>
            <a:prstGeom prst="rect">
              <a:avLst/>
            </a:prstGeom>
            <a:noFill/>
          </p:spPr>
          <p:txBody>
            <a:bodyPr wrap="square" rtlCol="0">
              <a:spAutoFit/>
            </a:bodyPr>
            <a:lstStyle/>
            <a:p>
              <a:r>
                <a:rPr lang="en-US" sz="1400" b="1" dirty="0">
                  <a:solidFill>
                    <a:schemeClr val="tx1">
                      <a:lumMod val="75000"/>
                      <a:lumOff val="25000"/>
                      <a:alpha val="73000"/>
                    </a:schemeClr>
                  </a:solidFill>
                </a:rPr>
                <a:t>Replenishment</a:t>
              </a:r>
            </a:p>
            <a:p>
              <a:r>
                <a:rPr lang="en-US" sz="1400" b="1" dirty="0">
                  <a:solidFill>
                    <a:schemeClr val="tx1">
                      <a:lumMod val="75000"/>
                      <a:lumOff val="25000"/>
                      <a:alpha val="73000"/>
                    </a:schemeClr>
                  </a:solidFill>
                </a:rPr>
                <a:t>aka ’4 Rs’</a:t>
              </a:r>
            </a:p>
          </p:txBody>
        </p:sp>
        <p:sp>
          <p:nvSpPr>
            <p:cNvPr id="616" name="TextBox 615">
              <a:extLst>
                <a:ext uri="{FF2B5EF4-FFF2-40B4-BE49-F238E27FC236}">
                  <a16:creationId xmlns:a16="http://schemas.microsoft.com/office/drawing/2014/main" id="{4F494126-DF89-4445-9C42-132C86055963}"/>
                </a:ext>
              </a:extLst>
            </p:cNvPr>
            <p:cNvSpPr txBox="1"/>
            <p:nvPr/>
          </p:nvSpPr>
          <p:spPr>
            <a:xfrm>
              <a:off x="12941971" y="3775222"/>
              <a:ext cx="4369697" cy="2135407"/>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en-US" sz="1000" dirty="0">
                  <a:solidFill>
                    <a:schemeClr val="tx1">
                      <a:alpha val="58000"/>
                    </a:schemeClr>
                  </a:solidFill>
                </a:rPr>
                <a:t>Review ( including demo, if possible</a:t>
              </a:r>
            </a:p>
            <a:p>
              <a:pPr marL="171450" indent="-171450">
                <a:lnSpc>
                  <a:spcPct val="150000"/>
                </a:lnSpc>
                <a:buFont typeface="Arial" panose="020B0604020202020204" pitchFamily="34" charset="0"/>
                <a:buChar char="•"/>
              </a:pPr>
              <a:r>
                <a:rPr lang="en-US" sz="1000" dirty="0">
                  <a:solidFill>
                    <a:schemeClr val="tx1">
                      <a:alpha val="58000"/>
                    </a:schemeClr>
                  </a:solidFill>
                </a:rPr>
                <a:t>Risks</a:t>
              </a:r>
            </a:p>
            <a:p>
              <a:pPr marL="171450" indent="-171450">
                <a:lnSpc>
                  <a:spcPct val="150000"/>
                </a:lnSpc>
                <a:buFont typeface="Arial" panose="020B0604020202020204" pitchFamily="34" charset="0"/>
                <a:buChar char="•"/>
              </a:pPr>
              <a:r>
                <a:rPr lang="en-US" sz="1000" dirty="0">
                  <a:solidFill>
                    <a:schemeClr val="tx1">
                      <a:alpha val="58000"/>
                    </a:schemeClr>
                  </a:solidFill>
                </a:rPr>
                <a:t>Retrospective</a:t>
              </a:r>
            </a:p>
            <a:p>
              <a:pPr marL="171450" indent="-171450">
                <a:lnSpc>
                  <a:spcPct val="150000"/>
                </a:lnSpc>
                <a:buFont typeface="Arial" panose="020B0604020202020204" pitchFamily="34" charset="0"/>
                <a:buChar char="•"/>
              </a:pPr>
              <a:r>
                <a:rPr lang="en-US" sz="1000" dirty="0">
                  <a:solidFill>
                    <a:schemeClr val="tx1">
                      <a:alpha val="58000"/>
                    </a:schemeClr>
                  </a:solidFill>
                </a:rPr>
                <a:t>Refresh backlog</a:t>
              </a:r>
            </a:p>
          </p:txBody>
        </p:sp>
        <p:sp>
          <p:nvSpPr>
            <p:cNvPr id="617" name="Rectangle 616">
              <a:extLst>
                <a:ext uri="{FF2B5EF4-FFF2-40B4-BE49-F238E27FC236}">
                  <a16:creationId xmlns:a16="http://schemas.microsoft.com/office/drawing/2014/main" id="{C3881D05-D244-D944-A2BB-20A9261773FB}"/>
                </a:ext>
              </a:extLst>
            </p:cNvPr>
            <p:cNvSpPr/>
            <p:nvPr/>
          </p:nvSpPr>
          <p:spPr>
            <a:xfrm>
              <a:off x="13087585" y="1775358"/>
              <a:ext cx="697153" cy="647536"/>
            </a:xfrm>
            <a:prstGeom prst="rect">
              <a:avLst/>
            </a:prstGeom>
          </p:spPr>
          <p:txBody>
            <a:bodyPr wrap="none">
              <a:spAutoFit/>
            </a:bodyPr>
            <a:lstStyle/>
            <a:p>
              <a:pPr algn="ctr"/>
              <a:r>
                <a:rPr lang="en-US" sz="1800" dirty="0">
                  <a:solidFill>
                    <a:schemeClr val="accent1"/>
                  </a:solidFill>
                  <a:latin typeface="dt-technology-02" panose="02000509000000000000" pitchFamily="49" charset="0"/>
                </a:rPr>
                <a:t>1</a:t>
              </a:r>
            </a:p>
          </p:txBody>
        </p:sp>
      </p:grpSp>
      <p:grpSp>
        <p:nvGrpSpPr>
          <p:cNvPr id="596" name="Group 595">
            <a:extLst>
              <a:ext uri="{FF2B5EF4-FFF2-40B4-BE49-F238E27FC236}">
                <a16:creationId xmlns:a16="http://schemas.microsoft.com/office/drawing/2014/main" id="{95CA093E-179E-5A4A-B530-07CEB74DA837}"/>
              </a:ext>
            </a:extLst>
          </p:cNvPr>
          <p:cNvGrpSpPr/>
          <p:nvPr/>
        </p:nvGrpSpPr>
        <p:grpSpPr>
          <a:xfrm>
            <a:off x="479394" y="1702247"/>
            <a:ext cx="5618193" cy="846385"/>
            <a:chOff x="3420184" y="4881226"/>
            <a:chExt cx="3815586" cy="846385"/>
          </a:xfrm>
        </p:grpSpPr>
        <p:sp>
          <p:nvSpPr>
            <p:cNvPr id="597" name="TextBox 596">
              <a:extLst>
                <a:ext uri="{FF2B5EF4-FFF2-40B4-BE49-F238E27FC236}">
                  <a16:creationId xmlns:a16="http://schemas.microsoft.com/office/drawing/2014/main" id="{E175C305-F2B8-4B4C-ACD4-ECF1642C4772}"/>
                </a:ext>
              </a:extLst>
            </p:cNvPr>
            <p:cNvSpPr txBox="1"/>
            <p:nvPr/>
          </p:nvSpPr>
          <p:spPr>
            <a:xfrm>
              <a:off x="3470661" y="4881226"/>
              <a:ext cx="3714635" cy="338554"/>
            </a:xfrm>
            <a:prstGeom prst="rect">
              <a:avLst/>
            </a:prstGeom>
            <a:noFill/>
          </p:spPr>
          <p:txBody>
            <a:bodyPr wrap="square" rtlCol="0">
              <a:spAutoFit/>
            </a:bodyPr>
            <a:lstStyle/>
            <a:p>
              <a:pPr algn="ctr"/>
              <a:r>
                <a:rPr lang="en-US" sz="1600" dirty="0">
                  <a:latin typeface="Open Sans Bold" panose="020B0806030504020204" pitchFamily="34" charset="0"/>
                  <a:ea typeface="Open Sans Bold" panose="020B0806030504020204" pitchFamily="34" charset="0"/>
                  <a:cs typeface="Open Sans Bold" panose="020B0806030504020204" pitchFamily="34" charset="0"/>
                </a:rPr>
                <a:t>Not too prescriptive on “ceremonies”</a:t>
              </a:r>
            </a:p>
          </p:txBody>
        </p:sp>
        <p:sp>
          <p:nvSpPr>
            <p:cNvPr id="598" name="TextBox 597">
              <a:extLst>
                <a:ext uri="{FF2B5EF4-FFF2-40B4-BE49-F238E27FC236}">
                  <a16:creationId xmlns:a16="http://schemas.microsoft.com/office/drawing/2014/main" id="{90CD5097-1F00-E041-9B6D-0E1DD03ED5D6}"/>
                </a:ext>
              </a:extLst>
            </p:cNvPr>
            <p:cNvSpPr txBox="1"/>
            <p:nvPr/>
          </p:nvSpPr>
          <p:spPr>
            <a:xfrm>
              <a:off x="3420184" y="5173613"/>
              <a:ext cx="3815586" cy="553998"/>
            </a:xfrm>
            <a:prstGeom prst="rect">
              <a:avLst/>
            </a:prstGeom>
            <a:noFill/>
          </p:spPr>
          <p:txBody>
            <a:bodyPr wrap="square" rtlCol="0">
              <a:spAutoFit/>
            </a:bodyPr>
            <a:lstStyle/>
            <a:p>
              <a:pPr algn="ctr"/>
              <a:r>
                <a:rPr lang="en-US" sz="1000" dirty="0"/>
                <a:t>The Kanban system is  composed by 7 non mandatory “cadences”, in which 4 are reviews and 3 are checkpoints or sync up meetings. All of them with goal to validate experiments and define actions based on data. Here are listed the more important : </a:t>
              </a:r>
            </a:p>
          </p:txBody>
        </p:sp>
      </p:grpSp>
    </p:spTree>
    <p:extLst>
      <p:ext uri="{BB962C8B-B14F-4D97-AF65-F5344CB8AC3E}">
        <p14:creationId xmlns:p14="http://schemas.microsoft.com/office/powerpoint/2010/main" val="4150417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6" accel="14000" decel="86000" fill="hold" grpId="0" nodeType="withEffect">
                                  <p:stCondLst>
                                    <p:cond delay="0"/>
                                  </p:stCondLst>
                                  <p:childTnLst>
                                    <p:set>
                                      <p:cBhvr>
                                        <p:cTn id="6" dur="1" fill="hold">
                                          <p:stCondLst>
                                            <p:cond delay="0"/>
                                          </p:stCondLst>
                                        </p:cTn>
                                        <p:tgtEl>
                                          <p:spTgt spid="306"/>
                                        </p:tgtEl>
                                        <p:attrNameLst>
                                          <p:attrName>style.visibility</p:attrName>
                                        </p:attrNameLst>
                                      </p:cBhvr>
                                      <p:to>
                                        <p:strVal val="visible"/>
                                      </p:to>
                                    </p:set>
                                    <p:anim calcmode="lin" valueType="num">
                                      <p:cBhvr additive="base">
                                        <p:cTn id="7" dur="1500" fill="hold"/>
                                        <p:tgtEl>
                                          <p:spTgt spid="306"/>
                                        </p:tgtEl>
                                        <p:attrNameLst>
                                          <p:attrName>ppt_x</p:attrName>
                                        </p:attrNameLst>
                                      </p:cBhvr>
                                      <p:tavLst>
                                        <p:tav tm="0">
                                          <p:val>
                                            <p:strVal val="1+#ppt_w/2"/>
                                          </p:val>
                                        </p:tav>
                                        <p:tav tm="100000">
                                          <p:val>
                                            <p:strVal val="#ppt_x"/>
                                          </p:val>
                                        </p:tav>
                                      </p:tavLst>
                                    </p:anim>
                                    <p:anim calcmode="lin" valueType="num">
                                      <p:cBhvr additive="base">
                                        <p:cTn id="8" dur="1500" fill="hold"/>
                                        <p:tgtEl>
                                          <p:spTgt spid="306"/>
                                        </p:tgtEl>
                                        <p:attrNameLst>
                                          <p:attrName>ppt_y</p:attrName>
                                        </p:attrNameLst>
                                      </p:cBhvr>
                                      <p:tavLst>
                                        <p:tav tm="0">
                                          <p:val>
                                            <p:strVal val="1+#ppt_h/2"/>
                                          </p:val>
                                        </p:tav>
                                        <p:tav tm="100000">
                                          <p:val>
                                            <p:strVal val="#ppt_y"/>
                                          </p:val>
                                        </p:tav>
                                      </p:tavLst>
                                    </p:anim>
                                  </p:childTnLst>
                                </p:cTn>
                              </p:par>
                              <p:par>
                                <p:cTn id="9" presetID="2" presetClass="entr" presetSubtype="6" accel="14000" decel="86000" fill="hold" grpId="0" nodeType="withEffect">
                                  <p:stCondLst>
                                    <p:cond delay="300"/>
                                  </p:stCondLst>
                                  <p:childTnLst>
                                    <p:set>
                                      <p:cBhvr>
                                        <p:cTn id="10" dur="1" fill="hold">
                                          <p:stCondLst>
                                            <p:cond delay="0"/>
                                          </p:stCondLst>
                                        </p:cTn>
                                        <p:tgtEl>
                                          <p:spTgt spid="305"/>
                                        </p:tgtEl>
                                        <p:attrNameLst>
                                          <p:attrName>style.visibility</p:attrName>
                                        </p:attrNameLst>
                                      </p:cBhvr>
                                      <p:to>
                                        <p:strVal val="visible"/>
                                      </p:to>
                                    </p:set>
                                    <p:anim calcmode="lin" valueType="num">
                                      <p:cBhvr additive="base">
                                        <p:cTn id="11" dur="1500" fill="hold"/>
                                        <p:tgtEl>
                                          <p:spTgt spid="305"/>
                                        </p:tgtEl>
                                        <p:attrNameLst>
                                          <p:attrName>ppt_x</p:attrName>
                                        </p:attrNameLst>
                                      </p:cBhvr>
                                      <p:tavLst>
                                        <p:tav tm="0">
                                          <p:val>
                                            <p:strVal val="1+#ppt_w/2"/>
                                          </p:val>
                                        </p:tav>
                                        <p:tav tm="100000">
                                          <p:val>
                                            <p:strVal val="#ppt_x"/>
                                          </p:val>
                                        </p:tav>
                                      </p:tavLst>
                                    </p:anim>
                                    <p:anim calcmode="lin" valueType="num">
                                      <p:cBhvr additive="base">
                                        <p:cTn id="12" dur="1500" fill="hold"/>
                                        <p:tgtEl>
                                          <p:spTgt spid="305"/>
                                        </p:tgtEl>
                                        <p:attrNameLst>
                                          <p:attrName>ppt_y</p:attrName>
                                        </p:attrNameLst>
                                      </p:cBhvr>
                                      <p:tavLst>
                                        <p:tav tm="0">
                                          <p:val>
                                            <p:strVal val="1+#ppt_h/2"/>
                                          </p:val>
                                        </p:tav>
                                        <p:tav tm="100000">
                                          <p:val>
                                            <p:strVal val="#ppt_y"/>
                                          </p:val>
                                        </p:tav>
                                      </p:tavLst>
                                    </p:anim>
                                  </p:childTnLst>
                                </p:cTn>
                              </p:par>
                              <p:par>
                                <p:cTn id="13" presetID="2" presetClass="entr" presetSubtype="6" accel="14000" decel="86000" fill="hold" nodeType="withEffect">
                                  <p:stCondLst>
                                    <p:cond delay="100"/>
                                  </p:stCondLst>
                                  <p:childTnLst>
                                    <p:set>
                                      <p:cBhvr>
                                        <p:cTn id="14" dur="1" fill="hold">
                                          <p:stCondLst>
                                            <p:cond delay="0"/>
                                          </p:stCondLst>
                                        </p:cTn>
                                        <p:tgtEl>
                                          <p:spTgt spid="307"/>
                                        </p:tgtEl>
                                        <p:attrNameLst>
                                          <p:attrName>style.visibility</p:attrName>
                                        </p:attrNameLst>
                                      </p:cBhvr>
                                      <p:to>
                                        <p:strVal val="visible"/>
                                      </p:to>
                                    </p:set>
                                    <p:anim calcmode="lin" valueType="num">
                                      <p:cBhvr additive="base">
                                        <p:cTn id="15" dur="1500" fill="hold"/>
                                        <p:tgtEl>
                                          <p:spTgt spid="307"/>
                                        </p:tgtEl>
                                        <p:attrNameLst>
                                          <p:attrName>ppt_x</p:attrName>
                                        </p:attrNameLst>
                                      </p:cBhvr>
                                      <p:tavLst>
                                        <p:tav tm="0">
                                          <p:val>
                                            <p:strVal val="1+#ppt_w/2"/>
                                          </p:val>
                                        </p:tav>
                                        <p:tav tm="100000">
                                          <p:val>
                                            <p:strVal val="#ppt_x"/>
                                          </p:val>
                                        </p:tav>
                                      </p:tavLst>
                                    </p:anim>
                                    <p:anim calcmode="lin" valueType="num">
                                      <p:cBhvr additive="base">
                                        <p:cTn id="16" dur="1500" fill="hold"/>
                                        <p:tgtEl>
                                          <p:spTgt spid="307"/>
                                        </p:tgtEl>
                                        <p:attrNameLst>
                                          <p:attrName>ppt_y</p:attrName>
                                        </p:attrNameLst>
                                      </p:cBhvr>
                                      <p:tavLst>
                                        <p:tav tm="0">
                                          <p:val>
                                            <p:strVal val="1+#ppt_h/2"/>
                                          </p:val>
                                        </p:tav>
                                        <p:tav tm="100000">
                                          <p:val>
                                            <p:strVal val="#ppt_y"/>
                                          </p:val>
                                        </p:tav>
                                      </p:tavLst>
                                    </p:anim>
                                  </p:childTnLst>
                                </p:cTn>
                              </p:par>
                              <p:par>
                                <p:cTn id="17" presetID="2" presetClass="entr" presetSubtype="6" accel="14000" decel="86000" fill="hold" nodeType="withEffect">
                                  <p:stCondLst>
                                    <p:cond delay="200"/>
                                  </p:stCondLst>
                                  <p:childTnLst>
                                    <p:set>
                                      <p:cBhvr>
                                        <p:cTn id="18" dur="1" fill="hold">
                                          <p:stCondLst>
                                            <p:cond delay="0"/>
                                          </p:stCondLst>
                                        </p:cTn>
                                        <p:tgtEl>
                                          <p:spTgt spid="395"/>
                                        </p:tgtEl>
                                        <p:attrNameLst>
                                          <p:attrName>style.visibility</p:attrName>
                                        </p:attrNameLst>
                                      </p:cBhvr>
                                      <p:to>
                                        <p:strVal val="visible"/>
                                      </p:to>
                                    </p:set>
                                    <p:anim calcmode="lin" valueType="num">
                                      <p:cBhvr additive="base">
                                        <p:cTn id="19" dur="1500" fill="hold"/>
                                        <p:tgtEl>
                                          <p:spTgt spid="395"/>
                                        </p:tgtEl>
                                        <p:attrNameLst>
                                          <p:attrName>ppt_x</p:attrName>
                                        </p:attrNameLst>
                                      </p:cBhvr>
                                      <p:tavLst>
                                        <p:tav tm="0">
                                          <p:val>
                                            <p:strVal val="1+#ppt_w/2"/>
                                          </p:val>
                                        </p:tav>
                                        <p:tav tm="100000">
                                          <p:val>
                                            <p:strVal val="#ppt_x"/>
                                          </p:val>
                                        </p:tav>
                                      </p:tavLst>
                                    </p:anim>
                                    <p:anim calcmode="lin" valueType="num">
                                      <p:cBhvr additive="base">
                                        <p:cTn id="20" dur="1500" fill="hold"/>
                                        <p:tgtEl>
                                          <p:spTgt spid="395"/>
                                        </p:tgtEl>
                                        <p:attrNameLst>
                                          <p:attrName>ppt_y</p:attrName>
                                        </p:attrNameLst>
                                      </p:cBhvr>
                                      <p:tavLst>
                                        <p:tav tm="0">
                                          <p:val>
                                            <p:strVal val="1+#ppt_h/2"/>
                                          </p:val>
                                        </p:tav>
                                        <p:tav tm="100000">
                                          <p:val>
                                            <p:strVal val="#ppt_y"/>
                                          </p:val>
                                        </p:tav>
                                      </p:tavLst>
                                    </p:anim>
                                  </p:childTnLst>
                                </p:cTn>
                              </p:par>
                              <p:par>
                                <p:cTn id="21" presetID="2" presetClass="entr" presetSubtype="6" accel="14000" decel="86000" fill="hold" nodeType="withEffect">
                                  <p:stCondLst>
                                    <p:cond delay="300"/>
                                  </p:stCondLst>
                                  <p:childTnLst>
                                    <p:set>
                                      <p:cBhvr>
                                        <p:cTn id="22" dur="1" fill="hold">
                                          <p:stCondLst>
                                            <p:cond delay="0"/>
                                          </p:stCondLst>
                                        </p:cTn>
                                        <p:tgtEl>
                                          <p:spTgt spid="533"/>
                                        </p:tgtEl>
                                        <p:attrNameLst>
                                          <p:attrName>style.visibility</p:attrName>
                                        </p:attrNameLst>
                                      </p:cBhvr>
                                      <p:to>
                                        <p:strVal val="visible"/>
                                      </p:to>
                                    </p:set>
                                    <p:anim calcmode="lin" valueType="num">
                                      <p:cBhvr additive="base">
                                        <p:cTn id="23" dur="1500" fill="hold"/>
                                        <p:tgtEl>
                                          <p:spTgt spid="533"/>
                                        </p:tgtEl>
                                        <p:attrNameLst>
                                          <p:attrName>ppt_x</p:attrName>
                                        </p:attrNameLst>
                                      </p:cBhvr>
                                      <p:tavLst>
                                        <p:tav tm="0">
                                          <p:val>
                                            <p:strVal val="1+#ppt_w/2"/>
                                          </p:val>
                                        </p:tav>
                                        <p:tav tm="100000">
                                          <p:val>
                                            <p:strVal val="#ppt_x"/>
                                          </p:val>
                                        </p:tav>
                                      </p:tavLst>
                                    </p:anim>
                                    <p:anim calcmode="lin" valueType="num">
                                      <p:cBhvr additive="base">
                                        <p:cTn id="24" dur="1500" fill="hold"/>
                                        <p:tgtEl>
                                          <p:spTgt spid="533"/>
                                        </p:tgtEl>
                                        <p:attrNameLst>
                                          <p:attrName>ppt_y</p:attrName>
                                        </p:attrNameLst>
                                      </p:cBhvr>
                                      <p:tavLst>
                                        <p:tav tm="0">
                                          <p:val>
                                            <p:strVal val="1+#ppt_h/2"/>
                                          </p:val>
                                        </p:tav>
                                        <p:tav tm="100000">
                                          <p:val>
                                            <p:strVal val="#ppt_y"/>
                                          </p:val>
                                        </p:tav>
                                      </p:tavLst>
                                    </p:anim>
                                  </p:childTnLst>
                                </p:cTn>
                              </p:par>
                              <p:par>
                                <p:cTn id="25" presetID="2" presetClass="entr" presetSubtype="6" accel="14000" decel="86000" fill="hold" nodeType="withEffect">
                                  <p:stCondLst>
                                    <p:cond delay="500"/>
                                  </p:stCondLst>
                                  <p:childTnLst>
                                    <p:set>
                                      <p:cBhvr>
                                        <p:cTn id="26" dur="1" fill="hold">
                                          <p:stCondLst>
                                            <p:cond delay="0"/>
                                          </p:stCondLst>
                                        </p:cTn>
                                        <p:tgtEl>
                                          <p:spTgt spid="476"/>
                                        </p:tgtEl>
                                        <p:attrNameLst>
                                          <p:attrName>style.visibility</p:attrName>
                                        </p:attrNameLst>
                                      </p:cBhvr>
                                      <p:to>
                                        <p:strVal val="visible"/>
                                      </p:to>
                                    </p:set>
                                    <p:anim calcmode="lin" valueType="num">
                                      <p:cBhvr additive="base">
                                        <p:cTn id="27" dur="1500" fill="hold"/>
                                        <p:tgtEl>
                                          <p:spTgt spid="476"/>
                                        </p:tgtEl>
                                        <p:attrNameLst>
                                          <p:attrName>ppt_x</p:attrName>
                                        </p:attrNameLst>
                                      </p:cBhvr>
                                      <p:tavLst>
                                        <p:tav tm="0">
                                          <p:val>
                                            <p:strVal val="1+#ppt_w/2"/>
                                          </p:val>
                                        </p:tav>
                                        <p:tav tm="100000">
                                          <p:val>
                                            <p:strVal val="#ppt_x"/>
                                          </p:val>
                                        </p:tav>
                                      </p:tavLst>
                                    </p:anim>
                                    <p:anim calcmode="lin" valueType="num">
                                      <p:cBhvr additive="base">
                                        <p:cTn id="28" dur="1500" fill="hold"/>
                                        <p:tgtEl>
                                          <p:spTgt spid="476"/>
                                        </p:tgtEl>
                                        <p:attrNameLst>
                                          <p:attrName>ppt_y</p:attrName>
                                        </p:attrNameLst>
                                      </p:cBhvr>
                                      <p:tavLst>
                                        <p:tav tm="0">
                                          <p:val>
                                            <p:strVal val="1+#ppt_h/2"/>
                                          </p:val>
                                        </p:tav>
                                        <p:tav tm="100000">
                                          <p:val>
                                            <p:strVal val="#ppt_y"/>
                                          </p:val>
                                        </p:tav>
                                      </p:tavLst>
                                    </p:anim>
                                  </p:childTnLst>
                                </p:cTn>
                              </p:par>
                              <p:par>
                                <p:cTn id="29" presetID="2" presetClass="entr" presetSubtype="6" accel="14000" decel="86000" fill="hold" nodeType="withEffect">
                                  <p:stCondLst>
                                    <p:cond delay="700"/>
                                  </p:stCondLst>
                                  <p:childTnLst>
                                    <p:set>
                                      <p:cBhvr>
                                        <p:cTn id="30" dur="1" fill="hold">
                                          <p:stCondLst>
                                            <p:cond delay="0"/>
                                          </p:stCondLst>
                                        </p:cTn>
                                        <p:tgtEl>
                                          <p:spTgt spid="514"/>
                                        </p:tgtEl>
                                        <p:attrNameLst>
                                          <p:attrName>style.visibility</p:attrName>
                                        </p:attrNameLst>
                                      </p:cBhvr>
                                      <p:to>
                                        <p:strVal val="visible"/>
                                      </p:to>
                                    </p:set>
                                    <p:anim calcmode="lin" valueType="num">
                                      <p:cBhvr additive="base">
                                        <p:cTn id="31" dur="1500" fill="hold"/>
                                        <p:tgtEl>
                                          <p:spTgt spid="514"/>
                                        </p:tgtEl>
                                        <p:attrNameLst>
                                          <p:attrName>ppt_x</p:attrName>
                                        </p:attrNameLst>
                                      </p:cBhvr>
                                      <p:tavLst>
                                        <p:tav tm="0">
                                          <p:val>
                                            <p:strVal val="1+#ppt_w/2"/>
                                          </p:val>
                                        </p:tav>
                                        <p:tav tm="100000">
                                          <p:val>
                                            <p:strVal val="#ppt_x"/>
                                          </p:val>
                                        </p:tav>
                                      </p:tavLst>
                                    </p:anim>
                                    <p:anim calcmode="lin" valueType="num">
                                      <p:cBhvr additive="base">
                                        <p:cTn id="32" dur="1500" fill="hold"/>
                                        <p:tgtEl>
                                          <p:spTgt spid="514"/>
                                        </p:tgtEl>
                                        <p:attrNameLst>
                                          <p:attrName>ppt_y</p:attrName>
                                        </p:attrNameLst>
                                      </p:cBhvr>
                                      <p:tavLst>
                                        <p:tav tm="0">
                                          <p:val>
                                            <p:strVal val="1+#ppt_h/2"/>
                                          </p:val>
                                        </p:tav>
                                        <p:tav tm="100000">
                                          <p:val>
                                            <p:strVal val="#ppt_y"/>
                                          </p:val>
                                        </p:tav>
                                      </p:tavLst>
                                    </p:anim>
                                  </p:childTnLst>
                                </p:cTn>
                              </p:par>
                              <p:par>
                                <p:cTn id="33" presetID="2" presetClass="entr" presetSubtype="6" accel="14000" decel="86000" fill="hold" nodeType="withEffect">
                                  <p:stCondLst>
                                    <p:cond delay="800"/>
                                  </p:stCondLst>
                                  <p:childTnLst>
                                    <p:set>
                                      <p:cBhvr>
                                        <p:cTn id="34" dur="1" fill="hold">
                                          <p:stCondLst>
                                            <p:cond delay="0"/>
                                          </p:stCondLst>
                                        </p:cTn>
                                        <p:tgtEl>
                                          <p:spTgt spid="462"/>
                                        </p:tgtEl>
                                        <p:attrNameLst>
                                          <p:attrName>style.visibility</p:attrName>
                                        </p:attrNameLst>
                                      </p:cBhvr>
                                      <p:to>
                                        <p:strVal val="visible"/>
                                      </p:to>
                                    </p:set>
                                    <p:anim calcmode="lin" valueType="num">
                                      <p:cBhvr additive="base">
                                        <p:cTn id="35" dur="1500" fill="hold"/>
                                        <p:tgtEl>
                                          <p:spTgt spid="462"/>
                                        </p:tgtEl>
                                        <p:attrNameLst>
                                          <p:attrName>ppt_x</p:attrName>
                                        </p:attrNameLst>
                                      </p:cBhvr>
                                      <p:tavLst>
                                        <p:tav tm="0">
                                          <p:val>
                                            <p:strVal val="1+#ppt_w/2"/>
                                          </p:val>
                                        </p:tav>
                                        <p:tav tm="100000">
                                          <p:val>
                                            <p:strVal val="#ppt_x"/>
                                          </p:val>
                                        </p:tav>
                                      </p:tavLst>
                                    </p:anim>
                                    <p:anim calcmode="lin" valueType="num">
                                      <p:cBhvr additive="base">
                                        <p:cTn id="36" dur="1500" fill="hold"/>
                                        <p:tgtEl>
                                          <p:spTgt spid="462"/>
                                        </p:tgtEl>
                                        <p:attrNameLst>
                                          <p:attrName>ppt_y</p:attrName>
                                        </p:attrNameLst>
                                      </p:cBhvr>
                                      <p:tavLst>
                                        <p:tav tm="0">
                                          <p:val>
                                            <p:strVal val="1+#ppt_h/2"/>
                                          </p:val>
                                        </p:tav>
                                        <p:tav tm="100000">
                                          <p:val>
                                            <p:strVal val="#ppt_y"/>
                                          </p:val>
                                        </p:tav>
                                      </p:tavLst>
                                    </p:anim>
                                  </p:childTnLst>
                                </p:cTn>
                              </p:par>
                              <p:par>
                                <p:cTn id="37" presetID="2" presetClass="entr" presetSubtype="6" accel="14000" decel="86000" fill="hold" nodeType="withEffect">
                                  <p:stCondLst>
                                    <p:cond delay="1100"/>
                                  </p:stCondLst>
                                  <p:childTnLst>
                                    <p:set>
                                      <p:cBhvr>
                                        <p:cTn id="38" dur="1" fill="hold">
                                          <p:stCondLst>
                                            <p:cond delay="0"/>
                                          </p:stCondLst>
                                        </p:cTn>
                                        <p:tgtEl>
                                          <p:spTgt spid="565"/>
                                        </p:tgtEl>
                                        <p:attrNameLst>
                                          <p:attrName>style.visibility</p:attrName>
                                        </p:attrNameLst>
                                      </p:cBhvr>
                                      <p:to>
                                        <p:strVal val="visible"/>
                                      </p:to>
                                    </p:set>
                                    <p:anim calcmode="lin" valueType="num">
                                      <p:cBhvr additive="base">
                                        <p:cTn id="39" dur="1500" fill="hold"/>
                                        <p:tgtEl>
                                          <p:spTgt spid="565"/>
                                        </p:tgtEl>
                                        <p:attrNameLst>
                                          <p:attrName>ppt_x</p:attrName>
                                        </p:attrNameLst>
                                      </p:cBhvr>
                                      <p:tavLst>
                                        <p:tav tm="0">
                                          <p:val>
                                            <p:strVal val="1+#ppt_w/2"/>
                                          </p:val>
                                        </p:tav>
                                        <p:tav tm="100000">
                                          <p:val>
                                            <p:strVal val="#ppt_x"/>
                                          </p:val>
                                        </p:tav>
                                      </p:tavLst>
                                    </p:anim>
                                    <p:anim calcmode="lin" valueType="num">
                                      <p:cBhvr additive="base">
                                        <p:cTn id="40" dur="1500" fill="hold"/>
                                        <p:tgtEl>
                                          <p:spTgt spid="565"/>
                                        </p:tgtEl>
                                        <p:attrNameLst>
                                          <p:attrName>ppt_y</p:attrName>
                                        </p:attrNameLst>
                                      </p:cBhvr>
                                      <p:tavLst>
                                        <p:tav tm="0">
                                          <p:val>
                                            <p:strVal val="1+#ppt_h/2"/>
                                          </p:val>
                                        </p:tav>
                                        <p:tav tm="100000">
                                          <p:val>
                                            <p:strVal val="#ppt_y"/>
                                          </p:val>
                                        </p:tav>
                                      </p:tavLst>
                                    </p:anim>
                                  </p:childTnLst>
                                </p:cTn>
                              </p:par>
                              <p:par>
                                <p:cTn id="41" presetID="2" presetClass="entr" presetSubtype="6" accel="14000" decel="86000" fill="hold" nodeType="withEffect">
                                  <p:stCondLst>
                                    <p:cond delay="1400"/>
                                  </p:stCondLst>
                                  <p:childTnLst>
                                    <p:set>
                                      <p:cBhvr>
                                        <p:cTn id="42" dur="1" fill="hold">
                                          <p:stCondLst>
                                            <p:cond delay="0"/>
                                          </p:stCondLst>
                                        </p:cTn>
                                        <p:tgtEl>
                                          <p:spTgt spid="551"/>
                                        </p:tgtEl>
                                        <p:attrNameLst>
                                          <p:attrName>style.visibility</p:attrName>
                                        </p:attrNameLst>
                                      </p:cBhvr>
                                      <p:to>
                                        <p:strVal val="visible"/>
                                      </p:to>
                                    </p:set>
                                    <p:anim calcmode="lin" valueType="num">
                                      <p:cBhvr additive="base">
                                        <p:cTn id="43" dur="1500" fill="hold"/>
                                        <p:tgtEl>
                                          <p:spTgt spid="551"/>
                                        </p:tgtEl>
                                        <p:attrNameLst>
                                          <p:attrName>ppt_x</p:attrName>
                                        </p:attrNameLst>
                                      </p:cBhvr>
                                      <p:tavLst>
                                        <p:tav tm="0">
                                          <p:val>
                                            <p:strVal val="1+#ppt_w/2"/>
                                          </p:val>
                                        </p:tav>
                                        <p:tav tm="100000">
                                          <p:val>
                                            <p:strVal val="#ppt_x"/>
                                          </p:val>
                                        </p:tav>
                                      </p:tavLst>
                                    </p:anim>
                                    <p:anim calcmode="lin" valueType="num">
                                      <p:cBhvr additive="base">
                                        <p:cTn id="44" dur="1500" fill="hold"/>
                                        <p:tgtEl>
                                          <p:spTgt spid="551"/>
                                        </p:tgtEl>
                                        <p:attrNameLst>
                                          <p:attrName>ppt_y</p:attrName>
                                        </p:attrNameLst>
                                      </p:cBhvr>
                                      <p:tavLst>
                                        <p:tav tm="0">
                                          <p:val>
                                            <p:strVal val="1+#ppt_h/2"/>
                                          </p:val>
                                        </p:tav>
                                        <p:tav tm="100000">
                                          <p:val>
                                            <p:strVal val="#ppt_y"/>
                                          </p:val>
                                        </p:tav>
                                      </p:tavLst>
                                    </p:anim>
                                  </p:childTnLst>
                                </p:cTn>
                              </p:par>
                              <p:par>
                                <p:cTn id="45" presetID="2" presetClass="entr" presetSubtype="6" accel="14000" decel="86000" fill="hold" nodeType="withEffect">
                                  <p:stCondLst>
                                    <p:cond delay="1800"/>
                                  </p:stCondLst>
                                  <p:childTnLst>
                                    <p:set>
                                      <p:cBhvr>
                                        <p:cTn id="46" dur="1" fill="hold">
                                          <p:stCondLst>
                                            <p:cond delay="0"/>
                                          </p:stCondLst>
                                        </p:cTn>
                                        <p:tgtEl>
                                          <p:spTgt spid="525"/>
                                        </p:tgtEl>
                                        <p:attrNameLst>
                                          <p:attrName>style.visibility</p:attrName>
                                        </p:attrNameLst>
                                      </p:cBhvr>
                                      <p:to>
                                        <p:strVal val="visible"/>
                                      </p:to>
                                    </p:set>
                                    <p:anim calcmode="lin" valueType="num">
                                      <p:cBhvr additive="base">
                                        <p:cTn id="47" dur="1500" fill="hold"/>
                                        <p:tgtEl>
                                          <p:spTgt spid="525"/>
                                        </p:tgtEl>
                                        <p:attrNameLst>
                                          <p:attrName>ppt_x</p:attrName>
                                        </p:attrNameLst>
                                      </p:cBhvr>
                                      <p:tavLst>
                                        <p:tav tm="0">
                                          <p:val>
                                            <p:strVal val="1+#ppt_w/2"/>
                                          </p:val>
                                        </p:tav>
                                        <p:tav tm="100000">
                                          <p:val>
                                            <p:strVal val="#ppt_x"/>
                                          </p:val>
                                        </p:tav>
                                      </p:tavLst>
                                    </p:anim>
                                    <p:anim calcmode="lin" valueType="num">
                                      <p:cBhvr additive="base">
                                        <p:cTn id="48" dur="1500" fill="hold"/>
                                        <p:tgtEl>
                                          <p:spTgt spid="525"/>
                                        </p:tgtEl>
                                        <p:attrNameLst>
                                          <p:attrName>ppt_y</p:attrName>
                                        </p:attrNameLst>
                                      </p:cBhvr>
                                      <p:tavLst>
                                        <p:tav tm="0">
                                          <p:val>
                                            <p:strVal val="1+#ppt_h/2"/>
                                          </p:val>
                                        </p:tav>
                                        <p:tav tm="100000">
                                          <p:val>
                                            <p:strVal val="#ppt_y"/>
                                          </p:val>
                                        </p:tav>
                                      </p:tavLst>
                                    </p:anim>
                                  </p:childTnLst>
                                </p:cTn>
                              </p:par>
                              <p:par>
                                <p:cTn id="49" presetID="2" presetClass="entr" presetSubtype="6" accel="14000" decel="86000" fill="hold" nodeType="withEffect">
                                  <p:stCondLst>
                                    <p:cond delay="1800"/>
                                  </p:stCondLst>
                                  <p:childTnLst>
                                    <p:set>
                                      <p:cBhvr>
                                        <p:cTn id="50" dur="1" fill="hold">
                                          <p:stCondLst>
                                            <p:cond delay="0"/>
                                          </p:stCondLst>
                                        </p:cTn>
                                        <p:tgtEl>
                                          <p:spTgt spid="587"/>
                                        </p:tgtEl>
                                        <p:attrNameLst>
                                          <p:attrName>style.visibility</p:attrName>
                                        </p:attrNameLst>
                                      </p:cBhvr>
                                      <p:to>
                                        <p:strVal val="visible"/>
                                      </p:to>
                                    </p:set>
                                    <p:anim calcmode="lin" valueType="num">
                                      <p:cBhvr additive="base">
                                        <p:cTn id="51" dur="1500" fill="hold"/>
                                        <p:tgtEl>
                                          <p:spTgt spid="587"/>
                                        </p:tgtEl>
                                        <p:attrNameLst>
                                          <p:attrName>ppt_x</p:attrName>
                                        </p:attrNameLst>
                                      </p:cBhvr>
                                      <p:tavLst>
                                        <p:tav tm="0">
                                          <p:val>
                                            <p:strVal val="1+#ppt_w/2"/>
                                          </p:val>
                                        </p:tav>
                                        <p:tav tm="100000">
                                          <p:val>
                                            <p:strVal val="#ppt_x"/>
                                          </p:val>
                                        </p:tav>
                                      </p:tavLst>
                                    </p:anim>
                                    <p:anim calcmode="lin" valueType="num">
                                      <p:cBhvr additive="base">
                                        <p:cTn id="52" dur="1500" fill="hold"/>
                                        <p:tgtEl>
                                          <p:spTgt spid="587"/>
                                        </p:tgtEl>
                                        <p:attrNameLst>
                                          <p:attrName>ppt_y</p:attrName>
                                        </p:attrNameLst>
                                      </p:cBhvr>
                                      <p:tavLst>
                                        <p:tav tm="0">
                                          <p:val>
                                            <p:strVal val="1+#ppt_h/2"/>
                                          </p:val>
                                        </p:tav>
                                        <p:tav tm="100000">
                                          <p:val>
                                            <p:strVal val="#ppt_y"/>
                                          </p:val>
                                        </p:tav>
                                      </p:tavLst>
                                    </p:anim>
                                  </p:childTnLst>
                                </p:cTn>
                              </p:par>
                              <p:par>
                                <p:cTn id="53" presetID="2" presetClass="entr" presetSubtype="6" accel="14000" decel="86000" fill="hold" nodeType="withEffect">
                                  <p:stCondLst>
                                    <p:cond delay="2000"/>
                                  </p:stCondLst>
                                  <p:childTnLst>
                                    <p:set>
                                      <p:cBhvr>
                                        <p:cTn id="54" dur="1" fill="hold">
                                          <p:stCondLst>
                                            <p:cond delay="0"/>
                                          </p:stCondLst>
                                        </p:cTn>
                                        <p:tgtEl>
                                          <p:spTgt spid="574"/>
                                        </p:tgtEl>
                                        <p:attrNameLst>
                                          <p:attrName>style.visibility</p:attrName>
                                        </p:attrNameLst>
                                      </p:cBhvr>
                                      <p:to>
                                        <p:strVal val="visible"/>
                                      </p:to>
                                    </p:set>
                                    <p:anim calcmode="lin" valueType="num">
                                      <p:cBhvr additive="base">
                                        <p:cTn id="55" dur="1500" fill="hold"/>
                                        <p:tgtEl>
                                          <p:spTgt spid="574"/>
                                        </p:tgtEl>
                                        <p:attrNameLst>
                                          <p:attrName>ppt_x</p:attrName>
                                        </p:attrNameLst>
                                      </p:cBhvr>
                                      <p:tavLst>
                                        <p:tav tm="0">
                                          <p:val>
                                            <p:strVal val="1+#ppt_w/2"/>
                                          </p:val>
                                        </p:tav>
                                        <p:tav tm="100000">
                                          <p:val>
                                            <p:strVal val="#ppt_x"/>
                                          </p:val>
                                        </p:tav>
                                      </p:tavLst>
                                    </p:anim>
                                    <p:anim calcmode="lin" valueType="num">
                                      <p:cBhvr additive="base">
                                        <p:cTn id="56" dur="1500" fill="hold"/>
                                        <p:tgtEl>
                                          <p:spTgt spid="574"/>
                                        </p:tgtEl>
                                        <p:attrNameLst>
                                          <p:attrName>ppt_y</p:attrName>
                                        </p:attrNameLst>
                                      </p:cBhvr>
                                      <p:tavLst>
                                        <p:tav tm="0">
                                          <p:val>
                                            <p:strVal val="1+#ppt_h/2"/>
                                          </p:val>
                                        </p:tav>
                                        <p:tav tm="100000">
                                          <p:val>
                                            <p:strVal val="#ppt_y"/>
                                          </p:val>
                                        </p:tav>
                                      </p:tavLst>
                                    </p:anim>
                                  </p:childTnLst>
                                </p:cTn>
                              </p:par>
                              <p:par>
                                <p:cTn id="57" presetID="2" presetClass="entr" presetSubtype="4" decel="100000" fill="hold" nodeType="withEffect">
                                  <p:stCondLst>
                                    <p:cond delay="0"/>
                                  </p:stCondLst>
                                  <p:childTnLst>
                                    <p:set>
                                      <p:cBhvr>
                                        <p:cTn id="58" dur="1" fill="hold">
                                          <p:stCondLst>
                                            <p:cond delay="0"/>
                                          </p:stCondLst>
                                        </p:cTn>
                                        <p:tgtEl>
                                          <p:spTgt spid="601"/>
                                        </p:tgtEl>
                                        <p:attrNameLst>
                                          <p:attrName>style.visibility</p:attrName>
                                        </p:attrNameLst>
                                      </p:cBhvr>
                                      <p:to>
                                        <p:strVal val="visible"/>
                                      </p:to>
                                    </p:set>
                                    <p:anim calcmode="lin" valueType="num">
                                      <p:cBhvr additive="base">
                                        <p:cTn id="59" dur="1000" fill="hold"/>
                                        <p:tgtEl>
                                          <p:spTgt spid="601"/>
                                        </p:tgtEl>
                                        <p:attrNameLst>
                                          <p:attrName>ppt_x</p:attrName>
                                        </p:attrNameLst>
                                      </p:cBhvr>
                                      <p:tavLst>
                                        <p:tav tm="0">
                                          <p:val>
                                            <p:strVal val="#ppt_x"/>
                                          </p:val>
                                        </p:tav>
                                        <p:tav tm="100000">
                                          <p:val>
                                            <p:strVal val="#ppt_x"/>
                                          </p:val>
                                        </p:tav>
                                      </p:tavLst>
                                    </p:anim>
                                    <p:anim calcmode="lin" valueType="num">
                                      <p:cBhvr additive="base">
                                        <p:cTn id="60" dur="1000" fill="hold"/>
                                        <p:tgtEl>
                                          <p:spTgt spid="601"/>
                                        </p:tgtEl>
                                        <p:attrNameLst>
                                          <p:attrName>ppt_y</p:attrName>
                                        </p:attrNameLst>
                                      </p:cBhvr>
                                      <p:tavLst>
                                        <p:tav tm="0">
                                          <p:val>
                                            <p:strVal val="1+#ppt_h/2"/>
                                          </p:val>
                                        </p:tav>
                                        <p:tav tm="100000">
                                          <p:val>
                                            <p:strVal val="#ppt_y"/>
                                          </p:val>
                                        </p:tav>
                                      </p:tavLst>
                                    </p:anim>
                                  </p:childTnLst>
                                </p:cTn>
                              </p:par>
                              <p:par>
                                <p:cTn id="61" presetID="2" presetClass="entr" presetSubtype="4" decel="100000" fill="hold" nodeType="withEffect">
                                  <p:stCondLst>
                                    <p:cond delay="0"/>
                                  </p:stCondLst>
                                  <p:childTnLst>
                                    <p:set>
                                      <p:cBhvr>
                                        <p:cTn id="62" dur="1" fill="hold">
                                          <p:stCondLst>
                                            <p:cond delay="0"/>
                                          </p:stCondLst>
                                        </p:cTn>
                                        <p:tgtEl>
                                          <p:spTgt spid="608"/>
                                        </p:tgtEl>
                                        <p:attrNameLst>
                                          <p:attrName>style.visibility</p:attrName>
                                        </p:attrNameLst>
                                      </p:cBhvr>
                                      <p:to>
                                        <p:strVal val="visible"/>
                                      </p:to>
                                    </p:set>
                                    <p:anim calcmode="lin" valueType="num">
                                      <p:cBhvr additive="base">
                                        <p:cTn id="63" dur="1000" fill="hold"/>
                                        <p:tgtEl>
                                          <p:spTgt spid="608"/>
                                        </p:tgtEl>
                                        <p:attrNameLst>
                                          <p:attrName>ppt_x</p:attrName>
                                        </p:attrNameLst>
                                      </p:cBhvr>
                                      <p:tavLst>
                                        <p:tav tm="0">
                                          <p:val>
                                            <p:strVal val="#ppt_x"/>
                                          </p:val>
                                        </p:tav>
                                        <p:tav tm="100000">
                                          <p:val>
                                            <p:strVal val="#ppt_x"/>
                                          </p:val>
                                        </p:tav>
                                      </p:tavLst>
                                    </p:anim>
                                    <p:anim calcmode="lin" valueType="num">
                                      <p:cBhvr additive="base">
                                        <p:cTn id="64" dur="1000" fill="hold"/>
                                        <p:tgtEl>
                                          <p:spTgt spid="608"/>
                                        </p:tgtEl>
                                        <p:attrNameLst>
                                          <p:attrName>ppt_y</p:attrName>
                                        </p:attrNameLst>
                                      </p:cBhvr>
                                      <p:tavLst>
                                        <p:tav tm="0">
                                          <p:val>
                                            <p:strVal val="1+#ppt_h/2"/>
                                          </p:val>
                                        </p:tav>
                                        <p:tav tm="100000">
                                          <p:val>
                                            <p:strVal val="#ppt_y"/>
                                          </p:val>
                                        </p:tav>
                                      </p:tavLst>
                                    </p:anim>
                                  </p:childTnLst>
                                </p:cTn>
                              </p:par>
                              <p:par>
                                <p:cTn id="65" presetID="2" presetClass="entr" presetSubtype="4" decel="100000" fill="hold" nodeType="withEffect">
                                  <p:stCondLst>
                                    <p:cond delay="0"/>
                                  </p:stCondLst>
                                  <p:childTnLst>
                                    <p:set>
                                      <p:cBhvr>
                                        <p:cTn id="66" dur="1" fill="hold">
                                          <p:stCondLst>
                                            <p:cond delay="0"/>
                                          </p:stCondLst>
                                        </p:cTn>
                                        <p:tgtEl>
                                          <p:spTgt spid="613"/>
                                        </p:tgtEl>
                                        <p:attrNameLst>
                                          <p:attrName>style.visibility</p:attrName>
                                        </p:attrNameLst>
                                      </p:cBhvr>
                                      <p:to>
                                        <p:strVal val="visible"/>
                                      </p:to>
                                    </p:set>
                                    <p:anim calcmode="lin" valueType="num">
                                      <p:cBhvr additive="base">
                                        <p:cTn id="67" dur="1000" fill="hold"/>
                                        <p:tgtEl>
                                          <p:spTgt spid="613"/>
                                        </p:tgtEl>
                                        <p:attrNameLst>
                                          <p:attrName>ppt_x</p:attrName>
                                        </p:attrNameLst>
                                      </p:cBhvr>
                                      <p:tavLst>
                                        <p:tav tm="0">
                                          <p:val>
                                            <p:strVal val="#ppt_x"/>
                                          </p:val>
                                        </p:tav>
                                        <p:tav tm="100000">
                                          <p:val>
                                            <p:strVal val="#ppt_x"/>
                                          </p:val>
                                        </p:tav>
                                      </p:tavLst>
                                    </p:anim>
                                    <p:anim calcmode="lin" valueType="num">
                                      <p:cBhvr additive="base">
                                        <p:cTn id="68" dur="1000" fill="hold"/>
                                        <p:tgtEl>
                                          <p:spTgt spid="613"/>
                                        </p:tgtEl>
                                        <p:attrNameLst>
                                          <p:attrName>ppt_y</p:attrName>
                                        </p:attrNameLst>
                                      </p:cBhvr>
                                      <p:tavLst>
                                        <p:tav tm="0">
                                          <p:val>
                                            <p:strVal val="1+#ppt_h/2"/>
                                          </p:val>
                                        </p:tav>
                                        <p:tav tm="100000">
                                          <p:val>
                                            <p:strVal val="#ppt_y"/>
                                          </p:val>
                                        </p:tav>
                                      </p:tavLst>
                                    </p:anim>
                                  </p:childTnLst>
                                </p:cTn>
                              </p:par>
                              <p:par>
                                <p:cTn id="69" presetID="10" presetClass="entr" presetSubtype="0" fill="hold" nodeType="withEffect">
                                  <p:stCondLst>
                                    <p:cond delay="500"/>
                                  </p:stCondLst>
                                  <p:childTnLst>
                                    <p:set>
                                      <p:cBhvr>
                                        <p:cTn id="70" dur="1" fill="hold">
                                          <p:stCondLst>
                                            <p:cond delay="0"/>
                                          </p:stCondLst>
                                        </p:cTn>
                                        <p:tgtEl>
                                          <p:spTgt spid="596"/>
                                        </p:tgtEl>
                                        <p:attrNameLst>
                                          <p:attrName>style.visibility</p:attrName>
                                        </p:attrNameLst>
                                      </p:cBhvr>
                                      <p:to>
                                        <p:strVal val="visible"/>
                                      </p:to>
                                    </p:set>
                                    <p:animEffect transition="in" filter="fade">
                                      <p:cBhvr>
                                        <p:cTn id="71" dur="300"/>
                                        <p:tgtEl>
                                          <p:spTgt spid="5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5" grpId="0" animBg="1"/>
      <p:bldP spid="306"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column 1"/>
          <p:cNvSpPr>
            <a:spLocks noGrp="1"/>
          </p:cNvSpPr>
          <p:nvPr>
            <p:ph type="body" sz="quarter" idx="10"/>
          </p:nvPr>
        </p:nvSpPr>
        <p:spPr>
          <a:xfrm>
            <a:off x="301625" y="4421080"/>
            <a:ext cx="2531822" cy="970374"/>
          </a:xfrm>
        </p:spPr>
        <p:txBody>
          <a:bodyPr>
            <a:normAutofit/>
          </a:bodyPr>
          <a:lstStyle/>
          <a:p>
            <a:pPr lvl="0"/>
            <a:r>
              <a:rPr lang="en-US" sz="1400" b="1" dirty="0"/>
              <a:t>Visualize and map the flow of work</a:t>
            </a:r>
          </a:p>
        </p:txBody>
      </p:sp>
      <p:sp>
        <p:nvSpPr>
          <p:cNvPr id="2" name="Title"/>
          <p:cNvSpPr>
            <a:spLocks noGrp="1"/>
          </p:cNvSpPr>
          <p:nvPr>
            <p:ph type="title"/>
          </p:nvPr>
        </p:nvSpPr>
        <p:spPr/>
        <p:txBody>
          <a:bodyPr/>
          <a:lstStyle/>
          <a:p>
            <a:r>
              <a:rPr lang="en-US" dirty="0"/>
              <a:t>Designing the board</a:t>
            </a:r>
          </a:p>
        </p:txBody>
      </p:sp>
      <p:pic>
        <p:nvPicPr>
          <p:cNvPr id="4" name="Picture 3">
            <a:extLst>
              <a:ext uri="{FF2B5EF4-FFF2-40B4-BE49-F238E27FC236}">
                <a16:creationId xmlns:a16="http://schemas.microsoft.com/office/drawing/2014/main" id="{533F5537-8D5A-E047-ADEB-0F54A3707C34}"/>
              </a:ext>
            </a:extLst>
          </p:cNvPr>
          <p:cNvPicPr>
            <a:picLocks noChangeAspect="1"/>
          </p:cNvPicPr>
          <p:nvPr/>
        </p:nvPicPr>
        <p:blipFill>
          <a:blip r:embed="rId3"/>
          <a:stretch>
            <a:fillRect/>
          </a:stretch>
        </p:blipFill>
        <p:spPr>
          <a:xfrm>
            <a:off x="3153680" y="1620000"/>
            <a:ext cx="2780230" cy="1829875"/>
          </a:xfrm>
          <a:prstGeom prst="rect">
            <a:avLst/>
          </a:prstGeom>
        </p:spPr>
      </p:pic>
      <p:pic>
        <p:nvPicPr>
          <p:cNvPr id="6" name="Picture 5">
            <a:extLst>
              <a:ext uri="{FF2B5EF4-FFF2-40B4-BE49-F238E27FC236}">
                <a16:creationId xmlns:a16="http://schemas.microsoft.com/office/drawing/2014/main" id="{0E1AED1D-F6E2-8340-83E3-C1F90A10F7B5}"/>
              </a:ext>
            </a:extLst>
          </p:cNvPr>
          <p:cNvPicPr>
            <a:picLocks noChangeAspect="1"/>
          </p:cNvPicPr>
          <p:nvPr/>
        </p:nvPicPr>
        <p:blipFill>
          <a:blip r:embed="rId4"/>
          <a:stretch>
            <a:fillRect/>
          </a:stretch>
        </p:blipFill>
        <p:spPr>
          <a:xfrm>
            <a:off x="161563" y="1620000"/>
            <a:ext cx="2748513" cy="1829875"/>
          </a:xfrm>
          <a:prstGeom prst="rect">
            <a:avLst/>
          </a:prstGeom>
        </p:spPr>
      </p:pic>
      <p:sp>
        <p:nvSpPr>
          <p:cNvPr id="17" name="Text Placeholder column 1">
            <a:extLst>
              <a:ext uri="{FF2B5EF4-FFF2-40B4-BE49-F238E27FC236}">
                <a16:creationId xmlns:a16="http://schemas.microsoft.com/office/drawing/2014/main" id="{2623373C-C7F4-714D-9281-93E5918963FC}"/>
              </a:ext>
            </a:extLst>
          </p:cNvPr>
          <p:cNvSpPr txBox="1">
            <a:spLocks/>
          </p:cNvSpPr>
          <p:nvPr/>
        </p:nvSpPr>
        <p:spPr bwMode="black">
          <a:xfrm>
            <a:off x="3293740" y="4421080"/>
            <a:ext cx="2531822" cy="970374"/>
          </a:xfrm>
          <a:prstGeom prst="rect">
            <a:avLst/>
          </a:prstGeom>
        </p:spPr>
        <p:txBody>
          <a:bodyPr vert="horz" lIns="0" tIns="0" rIns="0" bIns="0" rtlCol="0">
            <a:normAutofit/>
          </a:bodyPr>
          <a:lstStyle>
            <a:lvl1pPr marL="0" indent="0" algn="l" defTabSz="1088558" rtl="0" eaLnBrk="1" latinLnBrk="0" hangingPunct="1">
              <a:spcBef>
                <a:spcPts val="600"/>
              </a:spcBef>
              <a:buClr>
                <a:schemeClr val="accent1"/>
              </a:buClr>
              <a:buSzPct val="80000"/>
              <a:buFontTx/>
              <a:buNone/>
              <a:defRPr sz="18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6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400" kern="1200" noProof="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r>
              <a:rPr lang="en-US" sz="1400" b="1" dirty="0"/>
              <a:t>Set initial limits on your work in progress</a:t>
            </a:r>
          </a:p>
        </p:txBody>
      </p:sp>
      <p:pic>
        <p:nvPicPr>
          <p:cNvPr id="21" name="Picture 20">
            <a:extLst>
              <a:ext uri="{FF2B5EF4-FFF2-40B4-BE49-F238E27FC236}">
                <a16:creationId xmlns:a16="http://schemas.microsoft.com/office/drawing/2014/main" id="{E0F8C5D9-7BFC-C44E-88CB-3C7E27733C29}"/>
              </a:ext>
            </a:extLst>
          </p:cNvPr>
          <p:cNvPicPr>
            <a:picLocks noChangeAspect="1"/>
          </p:cNvPicPr>
          <p:nvPr/>
        </p:nvPicPr>
        <p:blipFill>
          <a:blip r:embed="rId5"/>
          <a:stretch>
            <a:fillRect/>
          </a:stretch>
        </p:blipFill>
        <p:spPr>
          <a:xfrm>
            <a:off x="6177514" y="1617533"/>
            <a:ext cx="2748513" cy="1832342"/>
          </a:xfrm>
          <a:prstGeom prst="rect">
            <a:avLst/>
          </a:prstGeom>
        </p:spPr>
      </p:pic>
      <p:sp>
        <p:nvSpPr>
          <p:cNvPr id="22" name="Text Placeholder column 1">
            <a:extLst>
              <a:ext uri="{FF2B5EF4-FFF2-40B4-BE49-F238E27FC236}">
                <a16:creationId xmlns:a16="http://schemas.microsoft.com/office/drawing/2014/main" id="{E295A26F-D655-E543-827C-7E0C7170ED8B}"/>
              </a:ext>
            </a:extLst>
          </p:cNvPr>
          <p:cNvSpPr txBox="1">
            <a:spLocks/>
          </p:cNvSpPr>
          <p:nvPr/>
        </p:nvSpPr>
        <p:spPr bwMode="black">
          <a:xfrm>
            <a:off x="6177514" y="4421080"/>
            <a:ext cx="2531822" cy="970374"/>
          </a:xfrm>
          <a:prstGeom prst="rect">
            <a:avLst/>
          </a:prstGeom>
        </p:spPr>
        <p:txBody>
          <a:bodyPr vert="horz" lIns="0" tIns="0" rIns="0" bIns="0" rtlCol="0">
            <a:normAutofit/>
          </a:bodyPr>
          <a:lstStyle>
            <a:lvl1pPr marL="0" indent="0" algn="l" defTabSz="1088558" rtl="0" eaLnBrk="1" latinLnBrk="0" hangingPunct="1">
              <a:spcBef>
                <a:spcPts val="600"/>
              </a:spcBef>
              <a:buClr>
                <a:schemeClr val="accent1"/>
              </a:buClr>
              <a:buSzPct val="80000"/>
              <a:buFontTx/>
              <a:buNone/>
              <a:defRPr sz="18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6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400" kern="1200" noProof="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r>
              <a:rPr lang="en-US" sz="1400" b="1" dirty="0"/>
              <a:t>Get your works in progress on the board</a:t>
            </a:r>
          </a:p>
        </p:txBody>
      </p:sp>
      <p:sp>
        <p:nvSpPr>
          <p:cNvPr id="24" name="Text Placeholder column 1">
            <a:extLst>
              <a:ext uri="{FF2B5EF4-FFF2-40B4-BE49-F238E27FC236}">
                <a16:creationId xmlns:a16="http://schemas.microsoft.com/office/drawing/2014/main" id="{9E26DD40-961B-BA44-A18E-1A805C575C43}"/>
              </a:ext>
            </a:extLst>
          </p:cNvPr>
          <p:cNvSpPr txBox="1">
            <a:spLocks/>
          </p:cNvSpPr>
          <p:nvPr/>
        </p:nvSpPr>
        <p:spPr bwMode="black">
          <a:xfrm>
            <a:off x="9169631" y="4421080"/>
            <a:ext cx="2531822" cy="970374"/>
          </a:xfrm>
          <a:prstGeom prst="rect">
            <a:avLst/>
          </a:prstGeom>
        </p:spPr>
        <p:txBody>
          <a:bodyPr vert="horz" lIns="0" tIns="0" rIns="0" bIns="0" rtlCol="0">
            <a:normAutofit/>
          </a:bodyPr>
          <a:lstStyle>
            <a:lvl1pPr marL="0" indent="0" algn="l" defTabSz="1088558" rtl="0" eaLnBrk="1" latinLnBrk="0" hangingPunct="1">
              <a:spcBef>
                <a:spcPts val="600"/>
              </a:spcBef>
              <a:buClr>
                <a:schemeClr val="accent1"/>
              </a:buClr>
              <a:buSzPct val="80000"/>
              <a:buFontTx/>
              <a:buNone/>
              <a:defRPr sz="18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6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400" kern="1200" noProof="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r>
              <a:rPr lang="en-US" sz="1400" b="1" dirty="0"/>
              <a:t>Inspect and adapt, then improve</a:t>
            </a:r>
          </a:p>
        </p:txBody>
      </p:sp>
      <p:pic>
        <p:nvPicPr>
          <p:cNvPr id="28" name="Picture 27">
            <a:extLst>
              <a:ext uri="{FF2B5EF4-FFF2-40B4-BE49-F238E27FC236}">
                <a16:creationId xmlns:a16="http://schemas.microsoft.com/office/drawing/2014/main" id="{5DB6A88B-A98F-6348-8F5E-4711E7CCB27B}"/>
              </a:ext>
            </a:extLst>
          </p:cNvPr>
          <p:cNvPicPr>
            <a:picLocks noChangeAspect="1"/>
          </p:cNvPicPr>
          <p:nvPr/>
        </p:nvPicPr>
        <p:blipFill>
          <a:blip r:embed="rId6"/>
          <a:stretch>
            <a:fillRect/>
          </a:stretch>
        </p:blipFill>
        <p:spPr>
          <a:xfrm>
            <a:off x="9169631" y="1596657"/>
            <a:ext cx="2745874" cy="1832343"/>
          </a:xfrm>
          <a:prstGeom prst="rect">
            <a:avLst/>
          </a:prstGeom>
        </p:spPr>
      </p:pic>
      <p:sp>
        <p:nvSpPr>
          <p:cNvPr id="29" name="TextBox 28">
            <a:extLst>
              <a:ext uri="{FF2B5EF4-FFF2-40B4-BE49-F238E27FC236}">
                <a16:creationId xmlns:a16="http://schemas.microsoft.com/office/drawing/2014/main" id="{09D00734-5889-EC48-8AAC-49A4D040D36D}"/>
              </a:ext>
            </a:extLst>
          </p:cNvPr>
          <p:cNvSpPr txBox="1"/>
          <p:nvPr/>
        </p:nvSpPr>
        <p:spPr>
          <a:xfrm>
            <a:off x="161563" y="3723305"/>
            <a:ext cx="2569935" cy="1862048"/>
          </a:xfrm>
          <a:prstGeom prst="rect">
            <a:avLst/>
          </a:prstGeom>
          <a:noFill/>
        </p:spPr>
        <p:txBody>
          <a:bodyPr wrap="square" rtlCol="0" anchor="ctr">
            <a:spAutoFit/>
          </a:bodyPr>
          <a:lstStyle/>
          <a:p>
            <a:pPr algn="ctr"/>
            <a:r>
              <a:rPr lang="en-US" sz="11500" b="1" dirty="0">
                <a:solidFill>
                  <a:schemeClr val="accent1">
                    <a:alpha val="16000"/>
                  </a:schemeClr>
                </a:solidFill>
                <a:latin typeface="+mj-lt"/>
              </a:rPr>
              <a:t>01</a:t>
            </a:r>
          </a:p>
        </p:txBody>
      </p:sp>
      <p:sp>
        <p:nvSpPr>
          <p:cNvPr id="30" name="TextBox 29">
            <a:extLst>
              <a:ext uri="{FF2B5EF4-FFF2-40B4-BE49-F238E27FC236}">
                <a16:creationId xmlns:a16="http://schemas.microsoft.com/office/drawing/2014/main" id="{87C27F4E-4339-1C40-A03B-8AFD5D4D9ADE}"/>
              </a:ext>
            </a:extLst>
          </p:cNvPr>
          <p:cNvSpPr txBox="1"/>
          <p:nvPr/>
        </p:nvSpPr>
        <p:spPr>
          <a:xfrm>
            <a:off x="3255627" y="3723305"/>
            <a:ext cx="2569935" cy="1862048"/>
          </a:xfrm>
          <a:prstGeom prst="rect">
            <a:avLst/>
          </a:prstGeom>
          <a:noFill/>
        </p:spPr>
        <p:txBody>
          <a:bodyPr wrap="square" rtlCol="0" anchor="ctr">
            <a:spAutoFit/>
          </a:bodyPr>
          <a:lstStyle/>
          <a:p>
            <a:pPr algn="ctr"/>
            <a:r>
              <a:rPr lang="en-US" sz="11500" b="1" dirty="0">
                <a:solidFill>
                  <a:schemeClr val="accent1">
                    <a:alpha val="16000"/>
                  </a:schemeClr>
                </a:solidFill>
                <a:latin typeface="+mj-lt"/>
              </a:rPr>
              <a:t>02</a:t>
            </a:r>
          </a:p>
        </p:txBody>
      </p:sp>
      <p:sp>
        <p:nvSpPr>
          <p:cNvPr id="31" name="TextBox 30">
            <a:extLst>
              <a:ext uri="{FF2B5EF4-FFF2-40B4-BE49-F238E27FC236}">
                <a16:creationId xmlns:a16="http://schemas.microsoft.com/office/drawing/2014/main" id="{B3321926-9D37-1647-AAF6-ABE0913D8684}"/>
              </a:ext>
            </a:extLst>
          </p:cNvPr>
          <p:cNvSpPr txBox="1"/>
          <p:nvPr/>
        </p:nvSpPr>
        <p:spPr>
          <a:xfrm>
            <a:off x="6212629" y="3643774"/>
            <a:ext cx="2569935" cy="1862048"/>
          </a:xfrm>
          <a:prstGeom prst="rect">
            <a:avLst/>
          </a:prstGeom>
          <a:noFill/>
        </p:spPr>
        <p:txBody>
          <a:bodyPr wrap="square" rtlCol="0" anchor="ctr">
            <a:spAutoFit/>
          </a:bodyPr>
          <a:lstStyle/>
          <a:p>
            <a:pPr algn="ctr"/>
            <a:r>
              <a:rPr lang="en-US" sz="11500" b="1" dirty="0">
                <a:solidFill>
                  <a:schemeClr val="accent1">
                    <a:alpha val="16000"/>
                  </a:schemeClr>
                </a:solidFill>
                <a:latin typeface="+mj-lt"/>
              </a:rPr>
              <a:t>03</a:t>
            </a:r>
          </a:p>
        </p:txBody>
      </p:sp>
      <p:sp>
        <p:nvSpPr>
          <p:cNvPr id="32" name="TextBox 31">
            <a:extLst>
              <a:ext uri="{FF2B5EF4-FFF2-40B4-BE49-F238E27FC236}">
                <a16:creationId xmlns:a16="http://schemas.microsoft.com/office/drawing/2014/main" id="{8F3A77EF-86E2-1F46-8FA5-46D4150B744E}"/>
              </a:ext>
            </a:extLst>
          </p:cNvPr>
          <p:cNvSpPr txBox="1"/>
          <p:nvPr/>
        </p:nvSpPr>
        <p:spPr>
          <a:xfrm>
            <a:off x="9242859" y="3643774"/>
            <a:ext cx="2569935" cy="1862048"/>
          </a:xfrm>
          <a:prstGeom prst="rect">
            <a:avLst/>
          </a:prstGeom>
          <a:noFill/>
        </p:spPr>
        <p:txBody>
          <a:bodyPr wrap="square" rtlCol="0" anchor="ctr">
            <a:spAutoFit/>
          </a:bodyPr>
          <a:lstStyle/>
          <a:p>
            <a:pPr algn="ctr"/>
            <a:r>
              <a:rPr lang="en-US" sz="11500" b="1" dirty="0">
                <a:solidFill>
                  <a:schemeClr val="accent1">
                    <a:alpha val="16000"/>
                  </a:schemeClr>
                </a:solidFill>
                <a:latin typeface="+mj-lt"/>
              </a:rPr>
              <a:t>04</a:t>
            </a:r>
          </a:p>
        </p:txBody>
      </p:sp>
    </p:spTree>
    <p:extLst>
      <p:ext uri="{BB962C8B-B14F-4D97-AF65-F5344CB8AC3E}">
        <p14:creationId xmlns:p14="http://schemas.microsoft.com/office/powerpoint/2010/main" val="1175416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1000" fill="hold"/>
                                        <p:tgtEl>
                                          <p:spTgt spid="29"/>
                                        </p:tgtEl>
                                        <p:attrNameLst>
                                          <p:attrName>ppt_x</p:attrName>
                                        </p:attrNameLst>
                                      </p:cBhvr>
                                      <p:tavLst>
                                        <p:tav tm="0">
                                          <p:val>
                                            <p:strVal val="#ppt_x"/>
                                          </p:val>
                                        </p:tav>
                                        <p:tav tm="100000">
                                          <p:val>
                                            <p:strVal val="#ppt_x"/>
                                          </p:val>
                                        </p:tav>
                                      </p:tavLst>
                                    </p:anim>
                                    <p:anim calcmode="lin" valueType="num">
                                      <p:cBhvr additive="base">
                                        <p:cTn id="8" dur="1000" fill="hold"/>
                                        <p:tgtEl>
                                          <p:spTgt spid="29"/>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0"/>
                                  </p:stCondLst>
                                  <p:childTnLst>
                                    <p:set>
                                      <p:cBhvr>
                                        <p:cTn id="10" dur="1" fill="hold">
                                          <p:stCondLst>
                                            <p:cond delay="0"/>
                                          </p:stCondLst>
                                        </p:cTn>
                                        <p:tgtEl>
                                          <p:spTgt spid="30"/>
                                        </p:tgtEl>
                                        <p:attrNameLst>
                                          <p:attrName>style.visibility</p:attrName>
                                        </p:attrNameLst>
                                      </p:cBhvr>
                                      <p:to>
                                        <p:strVal val="visible"/>
                                      </p:to>
                                    </p:set>
                                    <p:anim calcmode="lin" valueType="num">
                                      <p:cBhvr additive="base">
                                        <p:cTn id="11" dur="1000" fill="hold"/>
                                        <p:tgtEl>
                                          <p:spTgt spid="30"/>
                                        </p:tgtEl>
                                        <p:attrNameLst>
                                          <p:attrName>ppt_x</p:attrName>
                                        </p:attrNameLst>
                                      </p:cBhvr>
                                      <p:tavLst>
                                        <p:tav tm="0">
                                          <p:val>
                                            <p:strVal val="#ppt_x"/>
                                          </p:val>
                                        </p:tav>
                                        <p:tav tm="100000">
                                          <p:val>
                                            <p:strVal val="#ppt_x"/>
                                          </p:val>
                                        </p:tav>
                                      </p:tavLst>
                                    </p:anim>
                                    <p:anim calcmode="lin" valueType="num">
                                      <p:cBhvr additive="base">
                                        <p:cTn id="12" dur="1000" fill="hold"/>
                                        <p:tgtEl>
                                          <p:spTgt spid="30"/>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31"/>
                                        </p:tgtEl>
                                        <p:attrNameLst>
                                          <p:attrName>style.visibility</p:attrName>
                                        </p:attrNameLst>
                                      </p:cBhvr>
                                      <p:to>
                                        <p:strVal val="visible"/>
                                      </p:to>
                                    </p:set>
                                    <p:anim calcmode="lin" valueType="num">
                                      <p:cBhvr additive="base">
                                        <p:cTn id="15" dur="1000" fill="hold"/>
                                        <p:tgtEl>
                                          <p:spTgt spid="31"/>
                                        </p:tgtEl>
                                        <p:attrNameLst>
                                          <p:attrName>ppt_x</p:attrName>
                                        </p:attrNameLst>
                                      </p:cBhvr>
                                      <p:tavLst>
                                        <p:tav tm="0">
                                          <p:val>
                                            <p:strVal val="#ppt_x"/>
                                          </p:val>
                                        </p:tav>
                                        <p:tav tm="100000">
                                          <p:val>
                                            <p:strVal val="#ppt_x"/>
                                          </p:val>
                                        </p:tav>
                                      </p:tavLst>
                                    </p:anim>
                                    <p:anim calcmode="lin" valueType="num">
                                      <p:cBhvr additive="base">
                                        <p:cTn id="16" dur="1000" fill="hold"/>
                                        <p:tgtEl>
                                          <p:spTgt spid="31"/>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0"/>
                                  </p:stCondLst>
                                  <p:childTnLst>
                                    <p:set>
                                      <p:cBhvr>
                                        <p:cTn id="18" dur="1" fill="hold">
                                          <p:stCondLst>
                                            <p:cond delay="0"/>
                                          </p:stCondLst>
                                        </p:cTn>
                                        <p:tgtEl>
                                          <p:spTgt spid="32"/>
                                        </p:tgtEl>
                                        <p:attrNameLst>
                                          <p:attrName>style.visibility</p:attrName>
                                        </p:attrNameLst>
                                      </p:cBhvr>
                                      <p:to>
                                        <p:strVal val="visible"/>
                                      </p:to>
                                    </p:set>
                                    <p:anim calcmode="lin" valueType="num">
                                      <p:cBhvr additive="base">
                                        <p:cTn id="19" dur="1000" fill="hold"/>
                                        <p:tgtEl>
                                          <p:spTgt spid="32"/>
                                        </p:tgtEl>
                                        <p:attrNameLst>
                                          <p:attrName>ppt_x</p:attrName>
                                        </p:attrNameLst>
                                      </p:cBhvr>
                                      <p:tavLst>
                                        <p:tav tm="0">
                                          <p:val>
                                            <p:strVal val="#ppt_x"/>
                                          </p:val>
                                        </p:tav>
                                        <p:tav tm="100000">
                                          <p:val>
                                            <p:strVal val="#ppt_x"/>
                                          </p:val>
                                        </p:tav>
                                      </p:tavLst>
                                    </p:anim>
                                    <p:anim calcmode="lin" valueType="num">
                                      <p:cBhvr additive="base">
                                        <p:cTn id="20" dur="1000" fill="hold"/>
                                        <p:tgtEl>
                                          <p:spTgt spid="3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0" grpId="0"/>
      <p:bldP spid="31" grpId="0"/>
      <p:bldP spid="3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Quote placeholder"/>
          <p:cNvSpPr>
            <a:spLocks noGrp="1"/>
          </p:cNvSpPr>
          <p:nvPr>
            <p:ph type="body" sz="quarter" idx="10"/>
          </p:nvPr>
        </p:nvSpPr>
        <p:spPr bwMode="gray"/>
        <p:txBody>
          <a:bodyPr/>
          <a:lstStyle/>
          <a:p>
            <a:pPr lvl="0"/>
            <a:r>
              <a:rPr lang="en-US" dirty="0"/>
              <a:t>“It’s great for service delivery. It’s antifragile too!”</a:t>
            </a:r>
          </a:p>
          <a:p>
            <a:pPr lvl="1"/>
            <a:r>
              <a:rPr lang="en-US" dirty="0"/>
              <a:t>No one</a:t>
            </a:r>
          </a:p>
        </p:txBody>
      </p:sp>
    </p:spTree>
    <p:extLst>
      <p:ext uri="{BB962C8B-B14F-4D97-AF65-F5344CB8AC3E}">
        <p14:creationId xmlns:p14="http://schemas.microsoft.com/office/powerpoint/2010/main" val="24523320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act information"/>
          <p:cNvSpPr>
            <a:spLocks noGrp="1"/>
          </p:cNvSpPr>
          <p:nvPr>
            <p:ph type="body" sz="quarter" idx="10"/>
          </p:nvPr>
        </p:nvSpPr>
        <p:spPr>
          <a:xfrm>
            <a:off x="504000" y="2905487"/>
            <a:ext cx="5593588" cy="2501010"/>
          </a:xfrm>
        </p:spPr>
        <p:txBody>
          <a:bodyPr/>
          <a:lstStyle/>
          <a:p>
            <a:r>
              <a:rPr lang="en-US" dirty="0"/>
              <a:t>Contact information:</a:t>
            </a:r>
          </a:p>
          <a:p>
            <a:pPr lvl="1"/>
            <a:r>
              <a:rPr lang="en-US" b="1" dirty="0"/>
              <a:t>Agile &amp; DevOps Competency Center</a:t>
            </a:r>
          </a:p>
          <a:p>
            <a:pPr lvl="1"/>
            <a:r>
              <a:rPr lang="en-US" dirty="0"/>
              <a:t>Jam</a:t>
            </a:r>
          </a:p>
          <a:p>
            <a:pPr lvl="1"/>
            <a:r>
              <a:rPr lang="en-US" dirty="0"/>
              <a:t>Email</a:t>
            </a:r>
          </a:p>
        </p:txBody>
      </p:sp>
      <p:sp>
        <p:nvSpPr>
          <p:cNvPr id="2" name="Thank you"/>
          <p:cNvSpPr>
            <a:spLocks noGrp="1"/>
          </p:cNvSpPr>
          <p:nvPr>
            <p:ph type="ctrTitle"/>
          </p:nvPr>
        </p:nvSpPr>
        <p:spPr/>
        <p:txBody>
          <a:bodyPr/>
          <a:lstStyle/>
          <a:p>
            <a:r>
              <a:rPr lang="en-US" dirty="0"/>
              <a:t>Thank you.</a:t>
            </a:r>
          </a:p>
        </p:txBody>
      </p:sp>
    </p:spTree>
    <p:extLst>
      <p:ext uri="{BB962C8B-B14F-4D97-AF65-F5344CB8AC3E}">
        <p14:creationId xmlns:p14="http://schemas.microsoft.com/office/powerpoint/2010/main" val="18818512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28305300"/>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genda items"/>
          <p:cNvSpPr>
            <a:spLocks noGrp="1"/>
          </p:cNvSpPr>
          <p:nvPr>
            <p:ph type="body" sz="quarter" idx="10"/>
          </p:nvPr>
        </p:nvSpPr>
        <p:spPr>
          <a:xfrm>
            <a:off x="504001" y="1327036"/>
            <a:ext cx="4773678" cy="4716000"/>
          </a:xfrm>
        </p:spPr>
        <p:txBody>
          <a:bodyPr>
            <a:normAutofit lnSpcReduction="10000"/>
          </a:bodyPr>
          <a:lstStyle/>
          <a:p>
            <a:r>
              <a:rPr lang="en-US" dirty="0"/>
              <a:t>Background</a:t>
            </a:r>
          </a:p>
          <a:p>
            <a:r>
              <a:rPr lang="en-US" dirty="0"/>
              <a:t>Kanban and theories behind</a:t>
            </a:r>
          </a:p>
          <a:p>
            <a:pPr lvl="1"/>
            <a:r>
              <a:rPr lang="en-US" dirty="0"/>
              <a:t>Context switching</a:t>
            </a:r>
          </a:p>
          <a:p>
            <a:pPr lvl="1"/>
            <a:r>
              <a:rPr lang="en-US" dirty="0"/>
              <a:t>Little’s law</a:t>
            </a:r>
          </a:p>
          <a:p>
            <a:pPr lvl="1"/>
            <a:r>
              <a:rPr lang="en-US" dirty="0"/>
              <a:t>Theory of constraints</a:t>
            </a:r>
          </a:p>
          <a:p>
            <a:pPr lvl="1"/>
            <a:r>
              <a:rPr lang="en-US" dirty="0"/>
              <a:t>Feedback loops</a:t>
            </a:r>
          </a:p>
          <a:p>
            <a:r>
              <a:rPr lang="en-US" dirty="0"/>
              <a:t>Kanban principles</a:t>
            </a:r>
          </a:p>
          <a:p>
            <a:pPr lvl="1"/>
            <a:r>
              <a:rPr lang="en-US" dirty="0"/>
              <a:t>Visualize work</a:t>
            </a:r>
          </a:p>
          <a:p>
            <a:pPr lvl="1"/>
            <a:r>
              <a:rPr lang="en-US" dirty="0"/>
              <a:t>Limit WIP</a:t>
            </a:r>
          </a:p>
          <a:p>
            <a:pPr lvl="1"/>
            <a:r>
              <a:rPr lang="en-US" dirty="0"/>
              <a:t>Manage flow</a:t>
            </a:r>
          </a:p>
          <a:p>
            <a:r>
              <a:rPr lang="en-US" dirty="0"/>
              <a:t>Everyday Kanban</a:t>
            </a:r>
          </a:p>
          <a:p>
            <a:pPr marL="0" lvl="1" indent="0">
              <a:buNone/>
            </a:pPr>
            <a:endParaRPr lang="en-US" dirty="0"/>
          </a:p>
          <a:p>
            <a:pPr lvl="1"/>
            <a:endParaRPr lang="en-US" dirty="0"/>
          </a:p>
        </p:txBody>
      </p:sp>
      <p:sp>
        <p:nvSpPr>
          <p:cNvPr id="2" name="Agenda"/>
          <p:cNvSpPr>
            <a:spLocks noGrp="1"/>
          </p:cNvSpPr>
          <p:nvPr>
            <p:ph type="title"/>
          </p:nvPr>
        </p:nvSpPr>
        <p:spPr/>
        <p:txBody>
          <a:bodyPr/>
          <a:lstStyle/>
          <a:p>
            <a:r>
              <a:rPr lang="en-US" dirty="0"/>
              <a:t>Agenda</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055832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ivider"/>
          <p:cNvSpPr>
            <a:spLocks noGrp="1"/>
          </p:cNvSpPr>
          <p:nvPr>
            <p:ph type="ctrTitle"/>
          </p:nvPr>
        </p:nvSpPr>
        <p:spPr/>
        <p:txBody>
          <a:bodyPr/>
          <a:lstStyle/>
          <a:p>
            <a:r>
              <a:rPr lang="en-US" dirty="0"/>
              <a:t>Background</a:t>
            </a:r>
          </a:p>
        </p:txBody>
      </p:sp>
      <p:pic>
        <p:nvPicPr>
          <p:cNvPr id="5" name="Illustration" descr="Example of an illustration " title="Illustration for divider page"/>
          <p:cNvPicPr>
            <a:picLocks noGrp="1" noChangeAspect="1"/>
          </p:cNvPicPr>
          <p:nvPr>
            <p:ph type="pic" sz="quarter" idx="12"/>
          </p:nvPr>
        </p:nvPicPr>
        <p:blipFill>
          <a:blip r:embed="rId2"/>
          <a:srcRect t="3112" b="3112"/>
          <a:stretch>
            <a:fillRect/>
          </a:stretch>
        </p:blipFill>
        <p:spPr bwMode="invGray"/>
      </p:pic>
    </p:spTree>
    <p:extLst>
      <p:ext uri="{BB962C8B-B14F-4D97-AF65-F5344CB8AC3E}">
        <p14:creationId xmlns:p14="http://schemas.microsoft.com/office/powerpoint/2010/main" val="15154238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p:cNvSpPr>
            <a:spLocks noGrp="1"/>
          </p:cNvSpPr>
          <p:nvPr>
            <p:ph type="title"/>
          </p:nvPr>
        </p:nvSpPr>
        <p:spPr>
          <a:xfrm>
            <a:off x="1446110" y="959850"/>
            <a:ext cx="11186476" cy="369332"/>
          </a:xfrm>
        </p:spPr>
        <p:txBody>
          <a:bodyPr/>
          <a:lstStyle/>
          <a:p>
            <a:r>
              <a:rPr lang="en-US" dirty="0"/>
              <a:t>What does Lean mean?</a:t>
            </a:r>
          </a:p>
        </p:txBody>
      </p:sp>
      <p:sp>
        <p:nvSpPr>
          <p:cNvPr id="305" name="Freeform 5">
            <a:extLst>
              <a:ext uri="{FF2B5EF4-FFF2-40B4-BE49-F238E27FC236}">
                <a16:creationId xmlns:a16="http://schemas.microsoft.com/office/drawing/2014/main" id="{549A67AB-0EA8-C542-BAE4-DB9B40B99B7C}"/>
              </a:ext>
            </a:extLst>
          </p:cNvPr>
          <p:cNvSpPr>
            <a:spLocks/>
          </p:cNvSpPr>
          <p:nvPr/>
        </p:nvSpPr>
        <p:spPr bwMode="auto">
          <a:xfrm>
            <a:off x="13106400" y="5874326"/>
            <a:ext cx="11398249" cy="5770493"/>
          </a:xfrm>
          <a:custGeom>
            <a:avLst/>
            <a:gdLst>
              <a:gd name="T0" fmla="*/ 3663 w 4456"/>
              <a:gd name="T1" fmla="*/ 2115 h 2573"/>
              <a:gd name="T2" fmla="*/ 793 w 4456"/>
              <a:gd name="T3" fmla="*/ 2115 h 2573"/>
              <a:gd name="T4" fmla="*/ 793 w 4456"/>
              <a:gd name="T5" fmla="*/ 458 h 2573"/>
              <a:gd name="T6" fmla="*/ 3663 w 4456"/>
              <a:gd name="T7" fmla="*/ 458 h 2573"/>
              <a:gd name="T8" fmla="*/ 3663 w 4456"/>
              <a:gd name="T9" fmla="*/ 2115 h 2573"/>
            </a:gdLst>
            <a:ahLst/>
            <a:cxnLst>
              <a:cxn ang="0">
                <a:pos x="T0" y="T1"/>
              </a:cxn>
              <a:cxn ang="0">
                <a:pos x="T2" y="T3"/>
              </a:cxn>
              <a:cxn ang="0">
                <a:pos x="T4" y="T5"/>
              </a:cxn>
              <a:cxn ang="0">
                <a:pos x="T6" y="T7"/>
              </a:cxn>
              <a:cxn ang="0">
                <a:pos x="T8" y="T9"/>
              </a:cxn>
            </a:cxnLst>
            <a:rect l="0" t="0" r="r" b="b"/>
            <a:pathLst>
              <a:path w="4456" h="2573">
                <a:moveTo>
                  <a:pt x="3663" y="2115"/>
                </a:moveTo>
                <a:cubicBezTo>
                  <a:pt x="2870" y="2573"/>
                  <a:pt x="1585" y="2573"/>
                  <a:pt x="793" y="2115"/>
                </a:cubicBezTo>
                <a:cubicBezTo>
                  <a:pt x="0" y="1658"/>
                  <a:pt x="0" y="916"/>
                  <a:pt x="793" y="458"/>
                </a:cubicBezTo>
                <a:cubicBezTo>
                  <a:pt x="1585" y="0"/>
                  <a:pt x="2870" y="0"/>
                  <a:pt x="3663" y="458"/>
                </a:cubicBezTo>
                <a:cubicBezTo>
                  <a:pt x="4456" y="916"/>
                  <a:pt x="4456" y="1658"/>
                  <a:pt x="3663" y="2115"/>
                </a:cubicBezTo>
                <a:close/>
              </a:path>
            </a:pathLst>
          </a:custGeom>
          <a:solidFill>
            <a:srgbClr val="0250C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6" name="Freeform 7">
            <a:extLst>
              <a:ext uri="{FF2B5EF4-FFF2-40B4-BE49-F238E27FC236}">
                <a16:creationId xmlns:a16="http://schemas.microsoft.com/office/drawing/2014/main" id="{280A499A-C547-E34C-B69C-F3EAB0BE84B8}"/>
              </a:ext>
            </a:extLst>
          </p:cNvPr>
          <p:cNvSpPr>
            <a:spLocks/>
          </p:cNvSpPr>
          <p:nvPr/>
        </p:nvSpPr>
        <p:spPr bwMode="auto">
          <a:xfrm>
            <a:off x="14367321" y="5855718"/>
            <a:ext cx="7765048" cy="3931616"/>
          </a:xfrm>
          <a:custGeom>
            <a:avLst/>
            <a:gdLst>
              <a:gd name="T0" fmla="*/ 2496 w 3036"/>
              <a:gd name="T1" fmla="*/ 1441 h 1753"/>
              <a:gd name="T2" fmla="*/ 540 w 3036"/>
              <a:gd name="T3" fmla="*/ 1441 h 1753"/>
              <a:gd name="T4" fmla="*/ 540 w 3036"/>
              <a:gd name="T5" fmla="*/ 312 h 1753"/>
              <a:gd name="T6" fmla="*/ 2496 w 3036"/>
              <a:gd name="T7" fmla="*/ 312 h 1753"/>
              <a:gd name="T8" fmla="*/ 2496 w 3036"/>
              <a:gd name="T9" fmla="*/ 1441 h 1753"/>
            </a:gdLst>
            <a:ahLst/>
            <a:cxnLst>
              <a:cxn ang="0">
                <a:pos x="T0" y="T1"/>
              </a:cxn>
              <a:cxn ang="0">
                <a:pos x="T2" y="T3"/>
              </a:cxn>
              <a:cxn ang="0">
                <a:pos x="T4" y="T5"/>
              </a:cxn>
              <a:cxn ang="0">
                <a:pos x="T6" y="T7"/>
              </a:cxn>
              <a:cxn ang="0">
                <a:pos x="T8" y="T9"/>
              </a:cxn>
            </a:cxnLst>
            <a:rect l="0" t="0" r="r" b="b"/>
            <a:pathLst>
              <a:path w="3036" h="1753">
                <a:moveTo>
                  <a:pt x="2496" y="1441"/>
                </a:moveTo>
                <a:cubicBezTo>
                  <a:pt x="1956" y="1753"/>
                  <a:pt x="1080" y="1753"/>
                  <a:pt x="540" y="1441"/>
                </a:cubicBezTo>
                <a:cubicBezTo>
                  <a:pt x="0" y="1129"/>
                  <a:pt x="0" y="624"/>
                  <a:pt x="540" y="312"/>
                </a:cubicBezTo>
                <a:cubicBezTo>
                  <a:pt x="1080" y="0"/>
                  <a:pt x="1956" y="0"/>
                  <a:pt x="2496" y="312"/>
                </a:cubicBezTo>
                <a:cubicBezTo>
                  <a:pt x="3036" y="624"/>
                  <a:pt x="3036" y="1129"/>
                  <a:pt x="2496" y="1441"/>
                </a:cubicBezTo>
                <a:close/>
              </a:path>
            </a:pathLst>
          </a:custGeom>
          <a:solidFill>
            <a:srgbClr val="79BBF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307" name="Group 306">
            <a:extLst>
              <a:ext uri="{FF2B5EF4-FFF2-40B4-BE49-F238E27FC236}">
                <a16:creationId xmlns:a16="http://schemas.microsoft.com/office/drawing/2014/main" id="{0668F065-6553-1B40-B98D-B15A27139F1E}"/>
              </a:ext>
            </a:extLst>
          </p:cNvPr>
          <p:cNvGrpSpPr/>
          <p:nvPr/>
        </p:nvGrpSpPr>
        <p:grpSpPr>
          <a:xfrm>
            <a:off x="14271331" y="4375548"/>
            <a:ext cx="4479656" cy="4286565"/>
            <a:chOff x="12901049" y="3843285"/>
            <a:chExt cx="5849938" cy="6389688"/>
          </a:xfrm>
        </p:grpSpPr>
        <p:sp>
          <p:nvSpPr>
            <p:cNvPr id="308" name="Freeform 8">
              <a:extLst>
                <a:ext uri="{FF2B5EF4-FFF2-40B4-BE49-F238E27FC236}">
                  <a16:creationId xmlns:a16="http://schemas.microsoft.com/office/drawing/2014/main" id="{069ECE5F-143F-BA48-9F43-27996B478712}"/>
                </a:ext>
              </a:extLst>
            </p:cNvPr>
            <p:cNvSpPr>
              <a:spLocks/>
            </p:cNvSpPr>
            <p:nvPr/>
          </p:nvSpPr>
          <p:spPr bwMode="auto">
            <a:xfrm>
              <a:off x="12953437" y="6834135"/>
              <a:ext cx="5797550" cy="3398838"/>
            </a:xfrm>
            <a:custGeom>
              <a:avLst/>
              <a:gdLst>
                <a:gd name="T0" fmla="*/ 2101 w 2101"/>
                <a:gd name="T1" fmla="*/ 528 h 1231"/>
                <a:gd name="T2" fmla="*/ 2101 w 2101"/>
                <a:gd name="T3" fmla="*/ 528 h 1231"/>
                <a:gd name="T4" fmla="*/ 2099 w 2101"/>
                <a:gd name="T5" fmla="*/ 543 h 1231"/>
                <a:gd name="T6" fmla="*/ 2065 w 2101"/>
                <a:gd name="T7" fmla="*/ 590 h 1231"/>
                <a:gd name="T8" fmla="*/ 1021 w 2101"/>
                <a:gd name="T9" fmla="*/ 1193 h 1231"/>
                <a:gd name="T10" fmla="*/ 810 w 2101"/>
                <a:gd name="T11" fmla="*/ 1193 h 1231"/>
                <a:gd name="T12" fmla="*/ 26 w 2101"/>
                <a:gd name="T13" fmla="*/ 741 h 1231"/>
                <a:gd name="T14" fmla="*/ 0 w 2101"/>
                <a:gd name="T15" fmla="*/ 726 h 1231"/>
                <a:gd name="T16" fmla="*/ 1257 w 2101"/>
                <a:gd name="T17" fmla="*/ 0 h 1231"/>
                <a:gd name="T18" fmla="*/ 2065 w 2101"/>
                <a:gd name="T19" fmla="*/ 466 h 1231"/>
                <a:gd name="T20" fmla="*/ 2101 w 2101"/>
                <a:gd name="T21" fmla="*/ 528 h 1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01" h="1231">
                  <a:moveTo>
                    <a:pt x="2101" y="528"/>
                  </a:moveTo>
                  <a:cubicBezTo>
                    <a:pt x="2101" y="528"/>
                    <a:pt x="2101" y="528"/>
                    <a:pt x="2101" y="528"/>
                  </a:cubicBezTo>
                  <a:cubicBezTo>
                    <a:pt x="2101" y="533"/>
                    <a:pt x="2100" y="538"/>
                    <a:pt x="2099" y="543"/>
                  </a:cubicBezTo>
                  <a:cubicBezTo>
                    <a:pt x="2096" y="562"/>
                    <a:pt x="2084" y="579"/>
                    <a:pt x="2065" y="590"/>
                  </a:cubicBezTo>
                  <a:cubicBezTo>
                    <a:pt x="1021" y="1193"/>
                    <a:pt x="1021" y="1193"/>
                    <a:pt x="1021" y="1193"/>
                  </a:cubicBezTo>
                  <a:cubicBezTo>
                    <a:pt x="955" y="1231"/>
                    <a:pt x="875" y="1231"/>
                    <a:pt x="810" y="1193"/>
                  </a:cubicBezTo>
                  <a:cubicBezTo>
                    <a:pt x="26" y="741"/>
                    <a:pt x="26" y="741"/>
                    <a:pt x="26" y="741"/>
                  </a:cubicBezTo>
                  <a:cubicBezTo>
                    <a:pt x="0" y="726"/>
                    <a:pt x="0" y="726"/>
                    <a:pt x="0" y="726"/>
                  </a:cubicBezTo>
                  <a:cubicBezTo>
                    <a:pt x="1257" y="0"/>
                    <a:pt x="1257" y="0"/>
                    <a:pt x="1257" y="0"/>
                  </a:cubicBezTo>
                  <a:cubicBezTo>
                    <a:pt x="2065" y="466"/>
                    <a:pt x="2065" y="466"/>
                    <a:pt x="2065" y="466"/>
                  </a:cubicBezTo>
                  <a:cubicBezTo>
                    <a:pt x="2089" y="480"/>
                    <a:pt x="2101" y="504"/>
                    <a:pt x="2101" y="528"/>
                  </a:cubicBezTo>
                  <a:close/>
                </a:path>
              </a:pathLst>
            </a:custGeom>
            <a:solidFill>
              <a:srgbClr val="51698E"/>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9" name="Freeform 9">
              <a:extLst>
                <a:ext uri="{FF2B5EF4-FFF2-40B4-BE49-F238E27FC236}">
                  <a16:creationId xmlns:a16="http://schemas.microsoft.com/office/drawing/2014/main" id="{82B1FB36-0DE7-3C4B-9011-B8A1FAC16DA7}"/>
                </a:ext>
              </a:extLst>
            </p:cNvPr>
            <p:cNvSpPr>
              <a:spLocks/>
            </p:cNvSpPr>
            <p:nvPr/>
          </p:nvSpPr>
          <p:spPr bwMode="auto">
            <a:xfrm>
              <a:off x="12901049" y="3843285"/>
              <a:ext cx="3468688" cy="4891088"/>
            </a:xfrm>
            <a:custGeom>
              <a:avLst/>
              <a:gdLst>
                <a:gd name="T0" fmla="*/ 1179 w 1257"/>
                <a:gd name="T1" fmla="*/ 20 h 1771"/>
                <a:gd name="T2" fmla="*/ 73 w 1257"/>
                <a:gd name="T3" fmla="*/ 658 h 1771"/>
                <a:gd name="T4" fmla="*/ 0 w 1257"/>
                <a:gd name="T5" fmla="*/ 784 h 1771"/>
                <a:gd name="T6" fmla="*/ 0 w 1257"/>
                <a:gd name="T7" fmla="*/ 1771 h 1771"/>
                <a:gd name="T8" fmla="*/ 1257 w 1257"/>
                <a:gd name="T9" fmla="*/ 1046 h 1771"/>
                <a:gd name="T10" fmla="*/ 1257 w 1257"/>
                <a:gd name="T11" fmla="*/ 65 h 1771"/>
                <a:gd name="T12" fmla="*/ 1179 w 1257"/>
                <a:gd name="T13" fmla="*/ 20 h 1771"/>
              </a:gdLst>
              <a:ahLst/>
              <a:cxnLst>
                <a:cxn ang="0">
                  <a:pos x="T0" y="T1"/>
                </a:cxn>
                <a:cxn ang="0">
                  <a:pos x="T2" y="T3"/>
                </a:cxn>
                <a:cxn ang="0">
                  <a:pos x="T4" y="T5"/>
                </a:cxn>
                <a:cxn ang="0">
                  <a:pos x="T6" y="T7"/>
                </a:cxn>
                <a:cxn ang="0">
                  <a:pos x="T8" y="T9"/>
                </a:cxn>
                <a:cxn ang="0">
                  <a:pos x="T10" y="T11"/>
                </a:cxn>
                <a:cxn ang="0">
                  <a:pos x="T12" y="T13"/>
                </a:cxn>
              </a:cxnLst>
              <a:rect l="0" t="0" r="r" b="b"/>
              <a:pathLst>
                <a:path w="1257" h="1771">
                  <a:moveTo>
                    <a:pt x="1179" y="20"/>
                  </a:moveTo>
                  <a:cubicBezTo>
                    <a:pt x="73" y="658"/>
                    <a:pt x="73" y="658"/>
                    <a:pt x="73" y="658"/>
                  </a:cubicBezTo>
                  <a:cubicBezTo>
                    <a:pt x="28" y="684"/>
                    <a:pt x="0" y="732"/>
                    <a:pt x="0" y="784"/>
                  </a:cubicBezTo>
                  <a:cubicBezTo>
                    <a:pt x="0" y="1771"/>
                    <a:pt x="0" y="1771"/>
                    <a:pt x="0" y="1771"/>
                  </a:cubicBezTo>
                  <a:cubicBezTo>
                    <a:pt x="1257" y="1046"/>
                    <a:pt x="1257" y="1046"/>
                    <a:pt x="1257" y="1046"/>
                  </a:cubicBezTo>
                  <a:cubicBezTo>
                    <a:pt x="1257" y="65"/>
                    <a:pt x="1257" y="65"/>
                    <a:pt x="1257" y="65"/>
                  </a:cubicBezTo>
                  <a:cubicBezTo>
                    <a:pt x="1257" y="25"/>
                    <a:pt x="1214" y="0"/>
                    <a:pt x="1179" y="20"/>
                  </a:cubicBezTo>
                  <a:close/>
                </a:path>
              </a:pathLst>
            </a:custGeom>
            <a:solidFill>
              <a:srgbClr val="C1C7D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0" name="Freeform 10">
              <a:extLst>
                <a:ext uri="{FF2B5EF4-FFF2-40B4-BE49-F238E27FC236}">
                  <a16:creationId xmlns:a16="http://schemas.microsoft.com/office/drawing/2014/main" id="{F223976B-0820-E240-8E2D-21D20466AA7B}"/>
                </a:ext>
              </a:extLst>
            </p:cNvPr>
            <p:cNvSpPr>
              <a:spLocks/>
            </p:cNvSpPr>
            <p:nvPr/>
          </p:nvSpPr>
          <p:spPr bwMode="auto">
            <a:xfrm>
              <a:off x="12953437" y="6673798"/>
              <a:ext cx="5797550" cy="3398838"/>
            </a:xfrm>
            <a:custGeom>
              <a:avLst/>
              <a:gdLst>
                <a:gd name="T0" fmla="*/ 2101 w 2101"/>
                <a:gd name="T1" fmla="*/ 528 h 1231"/>
                <a:gd name="T2" fmla="*/ 2101 w 2101"/>
                <a:gd name="T3" fmla="*/ 528 h 1231"/>
                <a:gd name="T4" fmla="*/ 2099 w 2101"/>
                <a:gd name="T5" fmla="*/ 543 h 1231"/>
                <a:gd name="T6" fmla="*/ 2065 w 2101"/>
                <a:gd name="T7" fmla="*/ 590 h 1231"/>
                <a:gd name="T8" fmla="*/ 1021 w 2101"/>
                <a:gd name="T9" fmla="*/ 1193 h 1231"/>
                <a:gd name="T10" fmla="*/ 810 w 2101"/>
                <a:gd name="T11" fmla="*/ 1193 h 1231"/>
                <a:gd name="T12" fmla="*/ 26 w 2101"/>
                <a:gd name="T13" fmla="*/ 741 h 1231"/>
                <a:gd name="T14" fmla="*/ 0 w 2101"/>
                <a:gd name="T15" fmla="*/ 726 h 1231"/>
                <a:gd name="T16" fmla="*/ 1257 w 2101"/>
                <a:gd name="T17" fmla="*/ 0 h 1231"/>
                <a:gd name="T18" fmla="*/ 2065 w 2101"/>
                <a:gd name="T19" fmla="*/ 466 h 1231"/>
                <a:gd name="T20" fmla="*/ 2101 w 2101"/>
                <a:gd name="T21" fmla="*/ 528 h 1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01" h="1231">
                  <a:moveTo>
                    <a:pt x="2101" y="528"/>
                  </a:moveTo>
                  <a:cubicBezTo>
                    <a:pt x="2101" y="528"/>
                    <a:pt x="2101" y="528"/>
                    <a:pt x="2101" y="528"/>
                  </a:cubicBezTo>
                  <a:cubicBezTo>
                    <a:pt x="2101" y="533"/>
                    <a:pt x="2100" y="538"/>
                    <a:pt x="2099" y="543"/>
                  </a:cubicBezTo>
                  <a:cubicBezTo>
                    <a:pt x="2096" y="562"/>
                    <a:pt x="2084" y="579"/>
                    <a:pt x="2065" y="590"/>
                  </a:cubicBezTo>
                  <a:cubicBezTo>
                    <a:pt x="1021" y="1193"/>
                    <a:pt x="1021" y="1193"/>
                    <a:pt x="1021" y="1193"/>
                  </a:cubicBezTo>
                  <a:cubicBezTo>
                    <a:pt x="955" y="1231"/>
                    <a:pt x="875" y="1231"/>
                    <a:pt x="810" y="1193"/>
                  </a:cubicBezTo>
                  <a:cubicBezTo>
                    <a:pt x="26" y="741"/>
                    <a:pt x="26" y="741"/>
                    <a:pt x="26" y="741"/>
                  </a:cubicBezTo>
                  <a:cubicBezTo>
                    <a:pt x="0" y="726"/>
                    <a:pt x="0" y="726"/>
                    <a:pt x="0" y="726"/>
                  </a:cubicBezTo>
                  <a:cubicBezTo>
                    <a:pt x="1257" y="0"/>
                    <a:pt x="1257" y="0"/>
                    <a:pt x="1257" y="0"/>
                  </a:cubicBezTo>
                  <a:cubicBezTo>
                    <a:pt x="2065" y="466"/>
                    <a:pt x="2065" y="466"/>
                    <a:pt x="2065" y="466"/>
                  </a:cubicBezTo>
                  <a:cubicBezTo>
                    <a:pt x="2089" y="480"/>
                    <a:pt x="2101" y="504"/>
                    <a:pt x="2101" y="528"/>
                  </a:cubicBezTo>
                  <a:close/>
                </a:path>
              </a:pathLst>
            </a:custGeom>
            <a:solidFill>
              <a:srgbClr val="E2E2E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1" name="Freeform 11">
              <a:extLst>
                <a:ext uri="{FF2B5EF4-FFF2-40B4-BE49-F238E27FC236}">
                  <a16:creationId xmlns:a16="http://schemas.microsoft.com/office/drawing/2014/main" id="{64031536-06B5-5B4D-91D1-E832F7909EB9}"/>
                </a:ext>
              </a:extLst>
            </p:cNvPr>
            <p:cNvSpPr>
              <a:spLocks/>
            </p:cNvSpPr>
            <p:nvPr/>
          </p:nvSpPr>
          <p:spPr bwMode="auto">
            <a:xfrm>
              <a:off x="13364599" y="6883348"/>
              <a:ext cx="4346575" cy="2554288"/>
            </a:xfrm>
            <a:custGeom>
              <a:avLst/>
              <a:gdLst>
                <a:gd name="T0" fmla="*/ 1555 w 1575"/>
                <a:gd name="T1" fmla="*/ 303 h 925"/>
                <a:gd name="T2" fmla="*/ 492 w 1575"/>
                <a:gd name="T3" fmla="*/ 917 h 925"/>
                <a:gd name="T4" fmla="*/ 444 w 1575"/>
                <a:gd name="T5" fmla="*/ 917 h 925"/>
                <a:gd name="T6" fmla="*/ 17 w 1575"/>
                <a:gd name="T7" fmla="*/ 670 h 925"/>
                <a:gd name="T8" fmla="*/ 17 w 1575"/>
                <a:gd name="T9" fmla="*/ 625 h 925"/>
                <a:gd name="T10" fmla="*/ 1085 w 1575"/>
                <a:gd name="T11" fmla="*/ 9 h 925"/>
                <a:gd name="T12" fmla="*/ 1133 w 1575"/>
                <a:gd name="T13" fmla="*/ 9 h 925"/>
                <a:gd name="T14" fmla="*/ 1555 w 1575"/>
                <a:gd name="T15" fmla="*/ 253 h 925"/>
                <a:gd name="T16" fmla="*/ 1555 w 1575"/>
                <a:gd name="T17" fmla="*/ 303 h 9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75" h="925">
                  <a:moveTo>
                    <a:pt x="1555" y="303"/>
                  </a:moveTo>
                  <a:cubicBezTo>
                    <a:pt x="492" y="917"/>
                    <a:pt x="492" y="917"/>
                    <a:pt x="492" y="917"/>
                  </a:cubicBezTo>
                  <a:cubicBezTo>
                    <a:pt x="477" y="925"/>
                    <a:pt x="459" y="925"/>
                    <a:pt x="444" y="917"/>
                  </a:cubicBezTo>
                  <a:cubicBezTo>
                    <a:pt x="17" y="670"/>
                    <a:pt x="17" y="670"/>
                    <a:pt x="17" y="670"/>
                  </a:cubicBezTo>
                  <a:cubicBezTo>
                    <a:pt x="0" y="660"/>
                    <a:pt x="0" y="635"/>
                    <a:pt x="17" y="625"/>
                  </a:cubicBezTo>
                  <a:cubicBezTo>
                    <a:pt x="1085" y="9"/>
                    <a:pt x="1085" y="9"/>
                    <a:pt x="1085" y="9"/>
                  </a:cubicBezTo>
                  <a:cubicBezTo>
                    <a:pt x="1100" y="0"/>
                    <a:pt x="1118" y="0"/>
                    <a:pt x="1133" y="9"/>
                  </a:cubicBezTo>
                  <a:cubicBezTo>
                    <a:pt x="1555" y="253"/>
                    <a:pt x="1555" y="253"/>
                    <a:pt x="1555" y="253"/>
                  </a:cubicBezTo>
                  <a:cubicBezTo>
                    <a:pt x="1575" y="264"/>
                    <a:pt x="1575" y="292"/>
                    <a:pt x="1555" y="303"/>
                  </a:cubicBezTo>
                  <a:close/>
                </a:path>
              </a:pathLst>
            </a:custGeom>
            <a:solidFill>
              <a:srgbClr val="D1D1D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2" name="Freeform 12">
              <a:extLst>
                <a:ext uri="{FF2B5EF4-FFF2-40B4-BE49-F238E27FC236}">
                  <a16:creationId xmlns:a16="http://schemas.microsoft.com/office/drawing/2014/main" id="{913A73DB-8949-D143-84ED-A03F60DFE044}"/>
                </a:ext>
              </a:extLst>
            </p:cNvPr>
            <p:cNvSpPr>
              <a:spLocks/>
            </p:cNvSpPr>
            <p:nvPr/>
          </p:nvSpPr>
          <p:spPr bwMode="auto">
            <a:xfrm>
              <a:off x="12953437" y="3881385"/>
              <a:ext cx="3468688" cy="4797425"/>
            </a:xfrm>
            <a:custGeom>
              <a:avLst/>
              <a:gdLst>
                <a:gd name="T0" fmla="*/ 1179 w 1257"/>
                <a:gd name="T1" fmla="*/ 20 h 1737"/>
                <a:gd name="T2" fmla="*/ 72 w 1257"/>
                <a:gd name="T3" fmla="*/ 658 h 1737"/>
                <a:gd name="T4" fmla="*/ 0 w 1257"/>
                <a:gd name="T5" fmla="*/ 784 h 1737"/>
                <a:gd name="T6" fmla="*/ 0 w 1257"/>
                <a:gd name="T7" fmla="*/ 1737 h 1737"/>
                <a:gd name="T8" fmla="*/ 1257 w 1257"/>
                <a:gd name="T9" fmla="*/ 1011 h 1737"/>
                <a:gd name="T10" fmla="*/ 1257 w 1257"/>
                <a:gd name="T11" fmla="*/ 65 h 1737"/>
                <a:gd name="T12" fmla="*/ 1179 w 1257"/>
                <a:gd name="T13" fmla="*/ 20 h 1737"/>
              </a:gdLst>
              <a:ahLst/>
              <a:cxnLst>
                <a:cxn ang="0">
                  <a:pos x="T0" y="T1"/>
                </a:cxn>
                <a:cxn ang="0">
                  <a:pos x="T2" y="T3"/>
                </a:cxn>
                <a:cxn ang="0">
                  <a:pos x="T4" y="T5"/>
                </a:cxn>
                <a:cxn ang="0">
                  <a:pos x="T6" y="T7"/>
                </a:cxn>
                <a:cxn ang="0">
                  <a:pos x="T8" y="T9"/>
                </a:cxn>
                <a:cxn ang="0">
                  <a:pos x="T10" y="T11"/>
                </a:cxn>
                <a:cxn ang="0">
                  <a:pos x="T12" y="T13"/>
                </a:cxn>
              </a:cxnLst>
              <a:rect l="0" t="0" r="r" b="b"/>
              <a:pathLst>
                <a:path w="1257" h="1737">
                  <a:moveTo>
                    <a:pt x="1179" y="20"/>
                  </a:moveTo>
                  <a:cubicBezTo>
                    <a:pt x="72" y="658"/>
                    <a:pt x="72" y="658"/>
                    <a:pt x="72" y="658"/>
                  </a:cubicBezTo>
                  <a:cubicBezTo>
                    <a:pt x="27" y="684"/>
                    <a:pt x="0" y="732"/>
                    <a:pt x="0" y="784"/>
                  </a:cubicBezTo>
                  <a:cubicBezTo>
                    <a:pt x="0" y="1737"/>
                    <a:pt x="0" y="1737"/>
                    <a:pt x="0" y="1737"/>
                  </a:cubicBezTo>
                  <a:cubicBezTo>
                    <a:pt x="1257" y="1011"/>
                    <a:pt x="1257" y="1011"/>
                    <a:pt x="1257" y="1011"/>
                  </a:cubicBezTo>
                  <a:cubicBezTo>
                    <a:pt x="1257" y="65"/>
                    <a:pt x="1257" y="65"/>
                    <a:pt x="1257" y="65"/>
                  </a:cubicBezTo>
                  <a:cubicBezTo>
                    <a:pt x="1257" y="25"/>
                    <a:pt x="1213" y="0"/>
                    <a:pt x="1179" y="20"/>
                  </a:cubicBez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3" name="Freeform 13">
              <a:extLst>
                <a:ext uri="{FF2B5EF4-FFF2-40B4-BE49-F238E27FC236}">
                  <a16:creationId xmlns:a16="http://schemas.microsoft.com/office/drawing/2014/main" id="{AF3F7912-6D9A-C045-BE2F-D26CB36B365B}"/>
                </a:ext>
              </a:extLst>
            </p:cNvPr>
            <p:cNvSpPr>
              <a:spLocks/>
            </p:cNvSpPr>
            <p:nvPr/>
          </p:nvSpPr>
          <p:spPr bwMode="auto">
            <a:xfrm>
              <a:off x="13159812" y="4129035"/>
              <a:ext cx="3087688" cy="4198938"/>
            </a:xfrm>
            <a:custGeom>
              <a:avLst/>
              <a:gdLst>
                <a:gd name="T0" fmla="*/ 1945 w 1945"/>
                <a:gd name="T1" fmla="*/ 0 h 2645"/>
                <a:gd name="T2" fmla="*/ 0 w 1945"/>
                <a:gd name="T3" fmla="*/ 1116 h 2645"/>
                <a:gd name="T4" fmla="*/ 0 w 1945"/>
                <a:gd name="T5" fmla="*/ 2645 h 2645"/>
                <a:gd name="T6" fmla="*/ 1945 w 1945"/>
                <a:gd name="T7" fmla="*/ 1528 h 2645"/>
                <a:gd name="T8" fmla="*/ 1945 w 1945"/>
                <a:gd name="T9" fmla="*/ 0 h 2645"/>
              </a:gdLst>
              <a:ahLst/>
              <a:cxnLst>
                <a:cxn ang="0">
                  <a:pos x="T0" y="T1"/>
                </a:cxn>
                <a:cxn ang="0">
                  <a:pos x="T2" y="T3"/>
                </a:cxn>
                <a:cxn ang="0">
                  <a:pos x="T4" y="T5"/>
                </a:cxn>
                <a:cxn ang="0">
                  <a:pos x="T6" y="T7"/>
                </a:cxn>
                <a:cxn ang="0">
                  <a:pos x="T8" y="T9"/>
                </a:cxn>
              </a:cxnLst>
              <a:rect l="0" t="0" r="r" b="b"/>
              <a:pathLst>
                <a:path w="1945" h="2645">
                  <a:moveTo>
                    <a:pt x="1945" y="0"/>
                  </a:moveTo>
                  <a:lnTo>
                    <a:pt x="0" y="1116"/>
                  </a:lnTo>
                  <a:lnTo>
                    <a:pt x="0" y="2645"/>
                  </a:lnTo>
                  <a:lnTo>
                    <a:pt x="1945" y="1528"/>
                  </a:lnTo>
                  <a:lnTo>
                    <a:pt x="1945" y="0"/>
                  </a:lnTo>
                  <a:close/>
                </a:path>
              </a:pathLst>
            </a:custGeom>
            <a:solidFill>
              <a:srgbClr val="15285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4" name="Freeform 14">
              <a:extLst>
                <a:ext uri="{FF2B5EF4-FFF2-40B4-BE49-F238E27FC236}">
                  <a16:creationId xmlns:a16="http://schemas.microsoft.com/office/drawing/2014/main" id="{6F3B98BA-E641-7B47-A81B-05353CEF263B}"/>
                </a:ext>
              </a:extLst>
            </p:cNvPr>
            <p:cNvSpPr>
              <a:spLocks/>
            </p:cNvSpPr>
            <p:nvPr/>
          </p:nvSpPr>
          <p:spPr bwMode="auto">
            <a:xfrm>
              <a:off x="15296587" y="8131123"/>
              <a:ext cx="1173163" cy="677863"/>
            </a:xfrm>
            <a:custGeom>
              <a:avLst/>
              <a:gdLst>
                <a:gd name="T0" fmla="*/ 420 w 425"/>
                <a:gd name="T1" fmla="*/ 35 h 245"/>
                <a:gd name="T2" fmla="*/ 420 w 425"/>
                <a:gd name="T3" fmla="*/ 45 h 245"/>
                <a:gd name="T4" fmla="*/ 79 w 425"/>
                <a:gd name="T5" fmla="*/ 242 h 245"/>
                <a:gd name="T6" fmla="*/ 61 w 425"/>
                <a:gd name="T7" fmla="*/ 242 h 245"/>
                <a:gd name="T8" fmla="*/ 6 w 425"/>
                <a:gd name="T9" fmla="*/ 210 h 245"/>
                <a:gd name="T10" fmla="*/ 6 w 425"/>
                <a:gd name="T11" fmla="*/ 199 h 245"/>
                <a:gd name="T12" fmla="*/ 346 w 425"/>
                <a:gd name="T13" fmla="*/ 3 h 245"/>
                <a:gd name="T14" fmla="*/ 364 w 425"/>
                <a:gd name="T15" fmla="*/ 3 h 245"/>
                <a:gd name="T16" fmla="*/ 420 w 425"/>
                <a:gd name="T17" fmla="*/ 35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5" h="245">
                  <a:moveTo>
                    <a:pt x="420" y="35"/>
                  </a:moveTo>
                  <a:cubicBezTo>
                    <a:pt x="425" y="38"/>
                    <a:pt x="425" y="43"/>
                    <a:pt x="420" y="45"/>
                  </a:cubicBezTo>
                  <a:cubicBezTo>
                    <a:pt x="79" y="242"/>
                    <a:pt x="79" y="242"/>
                    <a:pt x="79" y="242"/>
                  </a:cubicBezTo>
                  <a:cubicBezTo>
                    <a:pt x="74" y="245"/>
                    <a:pt x="66" y="245"/>
                    <a:pt x="61" y="242"/>
                  </a:cubicBezTo>
                  <a:cubicBezTo>
                    <a:pt x="6" y="210"/>
                    <a:pt x="6" y="210"/>
                    <a:pt x="6" y="210"/>
                  </a:cubicBezTo>
                  <a:cubicBezTo>
                    <a:pt x="0" y="207"/>
                    <a:pt x="0" y="202"/>
                    <a:pt x="6" y="199"/>
                  </a:cubicBezTo>
                  <a:cubicBezTo>
                    <a:pt x="346" y="3"/>
                    <a:pt x="346" y="3"/>
                    <a:pt x="346" y="3"/>
                  </a:cubicBezTo>
                  <a:cubicBezTo>
                    <a:pt x="351" y="0"/>
                    <a:pt x="359" y="0"/>
                    <a:pt x="364" y="3"/>
                  </a:cubicBezTo>
                  <a:lnTo>
                    <a:pt x="420" y="35"/>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5" name="Freeform 15">
              <a:extLst>
                <a:ext uri="{FF2B5EF4-FFF2-40B4-BE49-F238E27FC236}">
                  <a16:creationId xmlns:a16="http://schemas.microsoft.com/office/drawing/2014/main" id="{3D87997F-CFF5-5247-8B03-E4FC1B54BEF4}"/>
                </a:ext>
              </a:extLst>
            </p:cNvPr>
            <p:cNvSpPr>
              <a:spLocks/>
            </p:cNvSpPr>
            <p:nvPr/>
          </p:nvSpPr>
          <p:spPr bwMode="auto">
            <a:xfrm>
              <a:off x="16623737" y="7289748"/>
              <a:ext cx="488950" cy="280988"/>
            </a:xfrm>
            <a:custGeom>
              <a:avLst/>
              <a:gdLst>
                <a:gd name="T0" fmla="*/ 52 w 177"/>
                <a:gd name="T1" fmla="*/ 100 h 102"/>
                <a:gd name="T2" fmla="*/ 68 w 177"/>
                <a:gd name="T3" fmla="*/ 100 h 102"/>
                <a:gd name="T4" fmla="*/ 173 w 177"/>
                <a:gd name="T5" fmla="*/ 39 h 102"/>
                <a:gd name="T6" fmla="*/ 173 w 177"/>
                <a:gd name="T7" fmla="*/ 30 h 102"/>
                <a:gd name="T8" fmla="*/ 125 w 177"/>
                <a:gd name="T9" fmla="*/ 2 h 102"/>
                <a:gd name="T10" fmla="*/ 109 w 177"/>
                <a:gd name="T11" fmla="*/ 2 h 102"/>
                <a:gd name="T12" fmla="*/ 4 w 177"/>
                <a:gd name="T13" fmla="*/ 63 h 102"/>
                <a:gd name="T14" fmla="*/ 4 w 177"/>
                <a:gd name="T15" fmla="*/ 72 h 102"/>
                <a:gd name="T16" fmla="*/ 52 w 177"/>
                <a:gd name="T17" fmla="*/ 10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7" h="102">
                  <a:moveTo>
                    <a:pt x="52" y="100"/>
                  </a:moveTo>
                  <a:cubicBezTo>
                    <a:pt x="57" y="102"/>
                    <a:pt x="64" y="102"/>
                    <a:pt x="68" y="100"/>
                  </a:cubicBezTo>
                  <a:cubicBezTo>
                    <a:pt x="173" y="39"/>
                    <a:pt x="173" y="39"/>
                    <a:pt x="173" y="39"/>
                  </a:cubicBezTo>
                  <a:cubicBezTo>
                    <a:pt x="177" y="37"/>
                    <a:pt x="177" y="33"/>
                    <a:pt x="173" y="30"/>
                  </a:cubicBezTo>
                  <a:cubicBezTo>
                    <a:pt x="125" y="2"/>
                    <a:pt x="125" y="2"/>
                    <a:pt x="125" y="2"/>
                  </a:cubicBezTo>
                  <a:cubicBezTo>
                    <a:pt x="120" y="0"/>
                    <a:pt x="114" y="0"/>
                    <a:pt x="109" y="2"/>
                  </a:cubicBezTo>
                  <a:cubicBezTo>
                    <a:pt x="4" y="63"/>
                    <a:pt x="4" y="63"/>
                    <a:pt x="4" y="63"/>
                  </a:cubicBezTo>
                  <a:cubicBezTo>
                    <a:pt x="0" y="66"/>
                    <a:pt x="0" y="70"/>
                    <a:pt x="4" y="72"/>
                  </a:cubicBezTo>
                  <a:lnTo>
                    <a:pt x="52" y="100"/>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6" name="Freeform 16">
              <a:extLst>
                <a:ext uri="{FF2B5EF4-FFF2-40B4-BE49-F238E27FC236}">
                  <a16:creationId xmlns:a16="http://schemas.microsoft.com/office/drawing/2014/main" id="{D45FDE0F-9869-564B-844D-145E17161554}"/>
                </a:ext>
              </a:extLst>
            </p:cNvPr>
            <p:cNvSpPr>
              <a:spLocks/>
            </p:cNvSpPr>
            <p:nvPr/>
          </p:nvSpPr>
          <p:spPr bwMode="auto">
            <a:xfrm>
              <a:off x="15042587" y="8713735"/>
              <a:ext cx="415925" cy="241300"/>
            </a:xfrm>
            <a:custGeom>
              <a:avLst/>
              <a:gdLst>
                <a:gd name="T0" fmla="*/ 6 w 151"/>
                <a:gd name="T1" fmla="*/ 52 h 87"/>
                <a:gd name="T2" fmla="*/ 6 w 151"/>
                <a:gd name="T3" fmla="*/ 41 h 87"/>
                <a:gd name="T4" fmla="*/ 71 w 151"/>
                <a:gd name="T5" fmla="*/ 3 h 87"/>
                <a:gd name="T6" fmla="*/ 90 w 151"/>
                <a:gd name="T7" fmla="*/ 3 h 87"/>
                <a:gd name="T8" fmla="*/ 145 w 151"/>
                <a:gd name="T9" fmla="*/ 35 h 87"/>
                <a:gd name="T10" fmla="*/ 145 w 151"/>
                <a:gd name="T11" fmla="*/ 46 h 87"/>
                <a:gd name="T12" fmla="*/ 79 w 151"/>
                <a:gd name="T13" fmla="*/ 84 h 87"/>
                <a:gd name="T14" fmla="*/ 61 w 151"/>
                <a:gd name="T15" fmla="*/ 84 h 87"/>
                <a:gd name="T16" fmla="*/ 6 w 151"/>
                <a:gd name="T17" fmla="*/ 52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1" h="87">
                  <a:moveTo>
                    <a:pt x="6" y="52"/>
                  </a:moveTo>
                  <a:cubicBezTo>
                    <a:pt x="0" y="49"/>
                    <a:pt x="0" y="44"/>
                    <a:pt x="6" y="41"/>
                  </a:cubicBezTo>
                  <a:cubicBezTo>
                    <a:pt x="71" y="3"/>
                    <a:pt x="71" y="3"/>
                    <a:pt x="71" y="3"/>
                  </a:cubicBezTo>
                  <a:cubicBezTo>
                    <a:pt x="77" y="0"/>
                    <a:pt x="85" y="0"/>
                    <a:pt x="90" y="3"/>
                  </a:cubicBezTo>
                  <a:cubicBezTo>
                    <a:pt x="145" y="35"/>
                    <a:pt x="145" y="35"/>
                    <a:pt x="145" y="35"/>
                  </a:cubicBezTo>
                  <a:cubicBezTo>
                    <a:pt x="151" y="38"/>
                    <a:pt x="151" y="43"/>
                    <a:pt x="145" y="46"/>
                  </a:cubicBezTo>
                  <a:cubicBezTo>
                    <a:pt x="79" y="84"/>
                    <a:pt x="79" y="84"/>
                    <a:pt x="79" y="84"/>
                  </a:cubicBezTo>
                  <a:cubicBezTo>
                    <a:pt x="74" y="87"/>
                    <a:pt x="66" y="87"/>
                    <a:pt x="61" y="84"/>
                  </a:cubicBezTo>
                  <a:lnTo>
                    <a:pt x="6" y="52"/>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7" name="Freeform 17">
              <a:extLst>
                <a:ext uri="{FF2B5EF4-FFF2-40B4-BE49-F238E27FC236}">
                  <a16:creationId xmlns:a16="http://schemas.microsoft.com/office/drawing/2014/main" id="{5B4C43BD-55DD-6147-BD64-D310EF68E3CB}"/>
                </a:ext>
              </a:extLst>
            </p:cNvPr>
            <p:cNvSpPr>
              <a:spLocks/>
            </p:cNvSpPr>
            <p:nvPr/>
          </p:nvSpPr>
          <p:spPr bwMode="auto">
            <a:xfrm>
              <a:off x="14840974" y="8861373"/>
              <a:ext cx="363538" cy="209550"/>
            </a:xfrm>
            <a:custGeom>
              <a:avLst/>
              <a:gdLst>
                <a:gd name="T0" fmla="*/ 5 w 132"/>
                <a:gd name="T1" fmla="*/ 41 h 76"/>
                <a:gd name="T2" fmla="*/ 5 w 132"/>
                <a:gd name="T3" fmla="*/ 31 h 76"/>
                <a:gd name="T4" fmla="*/ 53 w 132"/>
                <a:gd name="T5" fmla="*/ 3 h 76"/>
                <a:gd name="T6" fmla="*/ 71 w 132"/>
                <a:gd name="T7" fmla="*/ 3 h 76"/>
                <a:gd name="T8" fmla="*/ 127 w 132"/>
                <a:gd name="T9" fmla="*/ 35 h 76"/>
                <a:gd name="T10" fmla="*/ 127 w 132"/>
                <a:gd name="T11" fmla="*/ 46 h 76"/>
                <a:gd name="T12" fmla="*/ 79 w 132"/>
                <a:gd name="T13" fmla="*/ 73 h 76"/>
                <a:gd name="T14" fmla="*/ 61 w 132"/>
                <a:gd name="T15" fmla="*/ 73 h 76"/>
                <a:gd name="T16" fmla="*/ 5 w 132"/>
                <a:gd name="T17" fmla="*/ 41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76">
                  <a:moveTo>
                    <a:pt x="5" y="41"/>
                  </a:moveTo>
                  <a:cubicBezTo>
                    <a:pt x="0" y="38"/>
                    <a:pt x="0" y="34"/>
                    <a:pt x="5" y="31"/>
                  </a:cubicBezTo>
                  <a:cubicBezTo>
                    <a:pt x="53" y="3"/>
                    <a:pt x="53" y="3"/>
                    <a:pt x="53" y="3"/>
                  </a:cubicBezTo>
                  <a:cubicBezTo>
                    <a:pt x="58" y="0"/>
                    <a:pt x="66" y="0"/>
                    <a:pt x="71" y="3"/>
                  </a:cubicBezTo>
                  <a:cubicBezTo>
                    <a:pt x="127" y="35"/>
                    <a:pt x="127" y="35"/>
                    <a:pt x="127" y="35"/>
                  </a:cubicBezTo>
                  <a:cubicBezTo>
                    <a:pt x="132" y="38"/>
                    <a:pt x="132" y="43"/>
                    <a:pt x="127" y="46"/>
                  </a:cubicBezTo>
                  <a:cubicBezTo>
                    <a:pt x="79" y="73"/>
                    <a:pt x="79" y="73"/>
                    <a:pt x="79" y="73"/>
                  </a:cubicBezTo>
                  <a:cubicBezTo>
                    <a:pt x="74" y="76"/>
                    <a:pt x="66" y="76"/>
                    <a:pt x="61" y="73"/>
                  </a:cubicBezTo>
                  <a:lnTo>
                    <a:pt x="5" y="41"/>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8" name="Freeform 18">
              <a:extLst>
                <a:ext uri="{FF2B5EF4-FFF2-40B4-BE49-F238E27FC236}">
                  <a16:creationId xmlns:a16="http://schemas.microsoft.com/office/drawing/2014/main" id="{516B5A55-1701-8641-9EB9-E13CDD077837}"/>
                </a:ext>
              </a:extLst>
            </p:cNvPr>
            <p:cNvSpPr>
              <a:spLocks/>
            </p:cNvSpPr>
            <p:nvPr/>
          </p:nvSpPr>
          <p:spPr bwMode="auto">
            <a:xfrm>
              <a:off x="16306237" y="7985073"/>
              <a:ext cx="414338" cy="239713"/>
            </a:xfrm>
            <a:custGeom>
              <a:avLst/>
              <a:gdLst>
                <a:gd name="T0" fmla="*/ 5 w 150"/>
                <a:gd name="T1" fmla="*/ 52 h 87"/>
                <a:gd name="T2" fmla="*/ 5 w 150"/>
                <a:gd name="T3" fmla="*/ 41 h 87"/>
                <a:gd name="T4" fmla="*/ 71 w 150"/>
                <a:gd name="T5" fmla="*/ 3 h 87"/>
                <a:gd name="T6" fmla="*/ 89 w 150"/>
                <a:gd name="T7" fmla="*/ 3 h 87"/>
                <a:gd name="T8" fmla="*/ 145 w 150"/>
                <a:gd name="T9" fmla="*/ 35 h 87"/>
                <a:gd name="T10" fmla="*/ 145 w 150"/>
                <a:gd name="T11" fmla="*/ 46 h 87"/>
                <a:gd name="T12" fmla="*/ 79 w 150"/>
                <a:gd name="T13" fmla="*/ 84 h 87"/>
                <a:gd name="T14" fmla="*/ 60 w 150"/>
                <a:gd name="T15" fmla="*/ 84 h 87"/>
                <a:gd name="T16" fmla="*/ 5 w 150"/>
                <a:gd name="T17" fmla="*/ 52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0" h="87">
                  <a:moveTo>
                    <a:pt x="5" y="52"/>
                  </a:moveTo>
                  <a:cubicBezTo>
                    <a:pt x="0" y="49"/>
                    <a:pt x="0" y="44"/>
                    <a:pt x="5" y="41"/>
                  </a:cubicBezTo>
                  <a:cubicBezTo>
                    <a:pt x="71" y="3"/>
                    <a:pt x="71" y="3"/>
                    <a:pt x="71" y="3"/>
                  </a:cubicBezTo>
                  <a:cubicBezTo>
                    <a:pt x="76" y="0"/>
                    <a:pt x="84" y="0"/>
                    <a:pt x="89" y="3"/>
                  </a:cubicBezTo>
                  <a:cubicBezTo>
                    <a:pt x="145" y="35"/>
                    <a:pt x="145" y="35"/>
                    <a:pt x="145" y="35"/>
                  </a:cubicBezTo>
                  <a:cubicBezTo>
                    <a:pt x="150" y="38"/>
                    <a:pt x="150" y="43"/>
                    <a:pt x="145" y="46"/>
                  </a:cubicBezTo>
                  <a:cubicBezTo>
                    <a:pt x="79" y="84"/>
                    <a:pt x="79" y="84"/>
                    <a:pt x="79" y="84"/>
                  </a:cubicBezTo>
                  <a:cubicBezTo>
                    <a:pt x="74" y="87"/>
                    <a:pt x="65" y="87"/>
                    <a:pt x="60" y="84"/>
                  </a:cubicBezTo>
                  <a:lnTo>
                    <a:pt x="5" y="52"/>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9" name="Freeform 19">
              <a:extLst>
                <a:ext uri="{FF2B5EF4-FFF2-40B4-BE49-F238E27FC236}">
                  <a16:creationId xmlns:a16="http://schemas.microsoft.com/office/drawing/2014/main" id="{EC66C2FC-3A31-9942-AECB-0B9D9F592AA7}"/>
                </a:ext>
              </a:extLst>
            </p:cNvPr>
            <p:cNvSpPr>
              <a:spLocks/>
            </p:cNvSpPr>
            <p:nvPr/>
          </p:nvSpPr>
          <p:spPr bwMode="auto">
            <a:xfrm>
              <a:off x="16560237" y="7869185"/>
              <a:ext cx="363538" cy="209550"/>
            </a:xfrm>
            <a:custGeom>
              <a:avLst/>
              <a:gdLst>
                <a:gd name="T0" fmla="*/ 5 w 132"/>
                <a:gd name="T1" fmla="*/ 41 h 76"/>
                <a:gd name="T2" fmla="*/ 5 w 132"/>
                <a:gd name="T3" fmla="*/ 30 h 76"/>
                <a:gd name="T4" fmla="*/ 53 w 132"/>
                <a:gd name="T5" fmla="*/ 3 h 76"/>
                <a:gd name="T6" fmla="*/ 71 w 132"/>
                <a:gd name="T7" fmla="*/ 3 h 76"/>
                <a:gd name="T8" fmla="*/ 127 w 132"/>
                <a:gd name="T9" fmla="*/ 35 h 76"/>
                <a:gd name="T10" fmla="*/ 127 w 132"/>
                <a:gd name="T11" fmla="*/ 45 h 76"/>
                <a:gd name="T12" fmla="*/ 79 w 132"/>
                <a:gd name="T13" fmla="*/ 73 h 76"/>
                <a:gd name="T14" fmla="*/ 61 w 132"/>
                <a:gd name="T15" fmla="*/ 73 h 76"/>
                <a:gd name="T16" fmla="*/ 5 w 132"/>
                <a:gd name="T17" fmla="*/ 41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76">
                  <a:moveTo>
                    <a:pt x="5" y="41"/>
                  </a:moveTo>
                  <a:cubicBezTo>
                    <a:pt x="0" y="38"/>
                    <a:pt x="0" y="33"/>
                    <a:pt x="5" y="30"/>
                  </a:cubicBezTo>
                  <a:cubicBezTo>
                    <a:pt x="53" y="3"/>
                    <a:pt x="53" y="3"/>
                    <a:pt x="53" y="3"/>
                  </a:cubicBezTo>
                  <a:cubicBezTo>
                    <a:pt x="58" y="0"/>
                    <a:pt x="66" y="0"/>
                    <a:pt x="71" y="3"/>
                  </a:cubicBezTo>
                  <a:cubicBezTo>
                    <a:pt x="127" y="35"/>
                    <a:pt x="127" y="35"/>
                    <a:pt x="127" y="35"/>
                  </a:cubicBezTo>
                  <a:cubicBezTo>
                    <a:pt x="132" y="38"/>
                    <a:pt x="132" y="42"/>
                    <a:pt x="127" y="45"/>
                  </a:cubicBezTo>
                  <a:cubicBezTo>
                    <a:pt x="79" y="73"/>
                    <a:pt x="79" y="73"/>
                    <a:pt x="79" y="73"/>
                  </a:cubicBezTo>
                  <a:cubicBezTo>
                    <a:pt x="74" y="76"/>
                    <a:pt x="66" y="76"/>
                    <a:pt x="61" y="73"/>
                  </a:cubicBezTo>
                  <a:lnTo>
                    <a:pt x="5" y="41"/>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0" name="Freeform 20">
              <a:extLst>
                <a:ext uri="{FF2B5EF4-FFF2-40B4-BE49-F238E27FC236}">
                  <a16:creationId xmlns:a16="http://schemas.microsoft.com/office/drawing/2014/main" id="{7FBB21AE-5661-C145-86FD-8D9FB12123B4}"/>
                </a:ext>
              </a:extLst>
            </p:cNvPr>
            <p:cNvSpPr>
              <a:spLocks/>
            </p:cNvSpPr>
            <p:nvPr/>
          </p:nvSpPr>
          <p:spPr bwMode="auto">
            <a:xfrm>
              <a:off x="14639362" y="8978848"/>
              <a:ext cx="365125" cy="207963"/>
            </a:xfrm>
            <a:custGeom>
              <a:avLst/>
              <a:gdLst>
                <a:gd name="T0" fmla="*/ 5 w 132"/>
                <a:gd name="T1" fmla="*/ 40 h 75"/>
                <a:gd name="T2" fmla="*/ 5 w 132"/>
                <a:gd name="T3" fmla="*/ 30 h 75"/>
                <a:gd name="T4" fmla="*/ 53 w 132"/>
                <a:gd name="T5" fmla="*/ 2 h 75"/>
                <a:gd name="T6" fmla="*/ 71 w 132"/>
                <a:gd name="T7" fmla="*/ 2 h 75"/>
                <a:gd name="T8" fmla="*/ 127 w 132"/>
                <a:gd name="T9" fmla="*/ 34 h 75"/>
                <a:gd name="T10" fmla="*/ 127 w 132"/>
                <a:gd name="T11" fmla="*/ 45 h 75"/>
                <a:gd name="T12" fmla="*/ 79 w 132"/>
                <a:gd name="T13" fmla="*/ 73 h 75"/>
                <a:gd name="T14" fmla="*/ 61 w 132"/>
                <a:gd name="T15" fmla="*/ 73 h 75"/>
                <a:gd name="T16" fmla="*/ 5 w 132"/>
                <a:gd name="T17" fmla="*/ 4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75">
                  <a:moveTo>
                    <a:pt x="5" y="40"/>
                  </a:moveTo>
                  <a:cubicBezTo>
                    <a:pt x="0" y="38"/>
                    <a:pt x="0" y="33"/>
                    <a:pt x="5" y="30"/>
                  </a:cubicBezTo>
                  <a:cubicBezTo>
                    <a:pt x="53" y="2"/>
                    <a:pt x="53" y="2"/>
                    <a:pt x="53" y="2"/>
                  </a:cubicBezTo>
                  <a:cubicBezTo>
                    <a:pt x="58" y="0"/>
                    <a:pt x="66" y="0"/>
                    <a:pt x="71" y="2"/>
                  </a:cubicBezTo>
                  <a:cubicBezTo>
                    <a:pt x="127" y="34"/>
                    <a:pt x="127" y="34"/>
                    <a:pt x="127" y="34"/>
                  </a:cubicBezTo>
                  <a:cubicBezTo>
                    <a:pt x="132" y="37"/>
                    <a:pt x="132" y="42"/>
                    <a:pt x="127" y="45"/>
                  </a:cubicBezTo>
                  <a:cubicBezTo>
                    <a:pt x="79" y="73"/>
                    <a:pt x="79" y="73"/>
                    <a:pt x="79" y="73"/>
                  </a:cubicBezTo>
                  <a:cubicBezTo>
                    <a:pt x="74" y="75"/>
                    <a:pt x="66" y="75"/>
                    <a:pt x="61" y="73"/>
                  </a:cubicBezTo>
                  <a:lnTo>
                    <a:pt x="5" y="40"/>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1" name="Freeform 21">
              <a:extLst>
                <a:ext uri="{FF2B5EF4-FFF2-40B4-BE49-F238E27FC236}">
                  <a16:creationId xmlns:a16="http://schemas.microsoft.com/office/drawing/2014/main" id="{A6A94702-D2B6-1F4A-9C66-AD725EE88355}"/>
                </a:ext>
              </a:extLst>
            </p:cNvPr>
            <p:cNvSpPr>
              <a:spLocks/>
            </p:cNvSpPr>
            <p:nvPr/>
          </p:nvSpPr>
          <p:spPr bwMode="auto">
            <a:xfrm>
              <a:off x="14434574" y="9094735"/>
              <a:ext cx="365125" cy="211138"/>
            </a:xfrm>
            <a:custGeom>
              <a:avLst/>
              <a:gdLst>
                <a:gd name="T0" fmla="*/ 5 w 132"/>
                <a:gd name="T1" fmla="*/ 41 h 76"/>
                <a:gd name="T2" fmla="*/ 5 w 132"/>
                <a:gd name="T3" fmla="*/ 31 h 76"/>
                <a:gd name="T4" fmla="*/ 53 w 132"/>
                <a:gd name="T5" fmla="*/ 3 h 76"/>
                <a:gd name="T6" fmla="*/ 71 w 132"/>
                <a:gd name="T7" fmla="*/ 3 h 76"/>
                <a:gd name="T8" fmla="*/ 127 w 132"/>
                <a:gd name="T9" fmla="*/ 35 h 76"/>
                <a:gd name="T10" fmla="*/ 127 w 132"/>
                <a:gd name="T11" fmla="*/ 46 h 76"/>
                <a:gd name="T12" fmla="*/ 79 w 132"/>
                <a:gd name="T13" fmla="*/ 73 h 76"/>
                <a:gd name="T14" fmla="*/ 61 w 132"/>
                <a:gd name="T15" fmla="*/ 73 h 76"/>
                <a:gd name="T16" fmla="*/ 5 w 132"/>
                <a:gd name="T17" fmla="*/ 41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76">
                  <a:moveTo>
                    <a:pt x="5" y="41"/>
                  </a:moveTo>
                  <a:cubicBezTo>
                    <a:pt x="0" y="38"/>
                    <a:pt x="0" y="33"/>
                    <a:pt x="5" y="31"/>
                  </a:cubicBezTo>
                  <a:cubicBezTo>
                    <a:pt x="53" y="3"/>
                    <a:pt x="53" y="3"/>
                    <a:pt x="53" y="3"/>
                  </a:cubicBezTo>
                  <a:cubicBezTo>
                    <a:pt x="58" y="0"/>
                    <a:pt x="66" y="0"/>
                    <a:pt x="71" y="3"/>
                  </a:cubicBezTo>
                  <a:cubicBezTo>
                    <a:pt x="127" y="35"/>
                    <a:pt x="127" y="35"/>
                    <a:pt x="127" y="35"/>
                  </a:cubicBezTo>
                  <a:cubicBezTo>
                    <a:pt x="132" y="38"/>
                    <a:pt x="132" y="43"/>
                    <a:pt x="127" y="46"/>
                  </a:cubicBezTo>
                  <a:cubicBezTo>
                    <a:pt x="79" y="73"/>
                    <a:pt x="79" y="73"/>
                    <a:pt x="79" y="73"/>
                  </a:cubicBezTo>
                  <a:cubicBezTo>
                    <a:pt x="74" y="76"/>
                    <a:pt x="66" y="76"/>
                    <a:pt x="61" y="73"/>
                  </a:cubicBezTo>
                  <a:lnTo>
                    <a:pt x="5" y="41"/>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2" name="Freeform 22">
              <a:extLst>
                <a:ext uri="{FF2B5EF4-FFF2-40B4-BE49-F238E27FC236}">
                  <a16:creationId xmlns:a16="http://schemas.microsoft.com/office/drawing/2014/main" id="{0F1B27F5-0220-6541-8B71-5EC448B3554D}"/>
                </a:ext>
              </a:extLst>
            </p:cNvPr>
            <p:cNvSpPr>
              <a:spLocks/>
            </p:cNvSpPr>
            <p:nvPr/>
          </p:nvSpPr>
          <p:spPr bwMode="auto">
            <a:xfrm>
              <a:off x="14239312" y="8835973"/>
              <a:ext cx="590550" cy="339725"/>
            </a:xfrm>
            <a:custGeom>
              <a:avLst/>
              <a:gdLst>
                <a:gd name="T0" fmla="*/ 53 w 214"/>
                <a:gd name="T1" fmla="*/ 121 h 123"/>
                <a:gd name="T2" fmla="*/ 68 w 214"/>
                <a:gd name="T3" fmla="*/ 121 h 123"/>
                <a:gd name="T4" fmla="*/ 210 w 214"/>
                <a:gd name="T5" fmla="*/ 39 h 123"/>
                <a:gd name="T6" fmla="*/ 210 w 214"/>
                <a:gd name="T7" fmla="*/ 30 h 123"/>
                <a:gd name="T8" fmla="*/ 162 w 214"/>
                <a:gd name="T9" fmla="*/ 2 h 123"/>
                <a:gd name="T10" fmla="*/ 146 w 214"/>
                <a:gd name="T11" fmla="*/ 2 h 123"/>
                <a:gd name="T12" fmla="*/ 5 w 214"/>
                <a:gd name="T13" fmla="*/ 84 h 123"/>
                <a:gd name="T14" fmla="*/ 5 w 214"/>
                <a:gd name="T15" fmla="*/ 93 h 123"/>
                <a:gd name="T16" fmla="*/ 53 w 214"/>
                <a:gd name="T17" fmla="*/ 121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4" h="123">
                  <a:moveTo>
                    <a:pt x="53" y="121"/>
                  </a:moveTo>
                  <a:cubicBezTo>
                    <a:pt x="57" y="123"/>
                    <a:pt x="64" y="123"/>
                    <a:pt x="68" y="121"/>
                  </a:cubicBezTo>
                  <a:cubicBezTo>
                    <a:pt x="210" y="39"/>
                    <a:pt x="210" y="39"/>
                    <a:pt x="210" y="39"/>
                  </a:cubicBezTo>
                  <a:cubicBezTo>
                    <a:pt x="214" y="37"/>
                    <a:pt x="214" y="33"/>
                    <a:pt x="210" y="30"/>
                  </a:cubicBezTo>
                  <a:cubicBezTo>
                    <a:pt x="162" y="2"/>
                    <a:pt x="162" y="2"/>
                    <a:pt x="162" y="2"/>
                  </a:cubicBezTo>
                  <a:cubicBezTo>
                    <a:pt x="157" y="0"/>
                    <a:pt x="151" y="0"/>
                    <a:pt x="146" y="2"/>
                  </a:cubicBezTo>
                  <a:cubicBezTo>
                    <a:pt x="5" y="84"/>
                    <a:pt x="5" y="84"/>
                    <a:pt x="5" y="84"/>
                  </a:cubicBezTo>
                  <a:cubicBezTo>
                    <a:pt x="0" y="86"/>
                    <a:pt x="0" y="90"/>
                    <a:pt x="5" y="93"/>
                  </a:cubicBezTo>
                  <a:lnTo>
                    <a:pt x="53" y="121"/>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3" name="Freeform 23">
              <a:extLst>
                <a:ext uri="{FF2B5EF4-FFF2-40B4-BE49-F238E27FC236}">
                  <a16:creationId xmlns:a16="http://schemas.microsoft.com/office/drawing/2014/main" id="{40CA206F-1CF3-E946-A20C-EAAB98DC4881}"/>
                </a:ext>
              </a:extLst>
            </p:cNvPr>
            <p:cNvSpPr>
              <a:spLocks/>
            </p:cNvSpPr>
            <p:nvPr/>
          </p:nvSpPr>
          <p:spPr bwMode="auto">
            <a:xfrm>
              <a:off x="16717399" y="7405635"/>
              <a:ext cx="587375" cy="339725"/>
            </a:xfrm>
            <a:custGeom>
              <a:avLst/>
              <a:gdLst>
                <a:gd name="T0" fmla="*/ 52 w 213"/>
                <a:gd name="T1" fmla="*/ 121 h 123"/>
                <a:gd name="T2" fmla="*/ 67 w 213"/>
                <a:gd name="T3" fmla="*/ 121 h 123"/>
                <a:gd name="T4" fmla="*/ 209 w 213"/>
                <a:gd name="T5" fmla="*/ 39 h 123"/>
                <a:gd name="T6" fmla="*/ 209 w 213"/>
                <a:gd name="T7" fmla="*/ 30 h 123"/>
                <a:gd name="T8" fmla="*/ 161 w 213"/>
                <a:gd name="T9" fmla="*/ 2 h 123"/>
                <a:gd name="T10" fmla="*/ 145 w 213"/>
                <a:gd name="T11" fmla="*/ 2 h 123"/>
                <a:gd name="T12" fmla="*/ 4 w 213"/>
                <a:gd name="T13" fmla="*/ 84 h 123"/>
                <a:gd name="T14" fmla="*/ 4 w 213"/>
                <a:gd name="T15" fmla="*/ 93 h 123"/>
                <a:gd name="T16" fmla="*/ 52 w 213"/>
                <a:gd name="T17" fmla="*/ 121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3" h="123">
                  <a:moveTo>
                    <a:pt x="52" y="121"/>
                  </a:moveTo>
                  <a:cubicBezTo>
                    <a:pt x="56" y="123"/>
                    <a:pt x="63" y="123"/>
                    <a:pt x="67" y="121"/>
                  </a:cubicBezTo>
                  <a:cubicBezTo>
                    <a:pt x="209" y="39"/>
                    <a:pt x="209" y="39"/>
                    <a:pt x="209" y="39"/>
                  </a:cubicBezTo>
                  <a:cubicBezTo>
                    <a:pt x="213" y="37"/>
                    <a:pt x="213" y="33"/>
                    <a:pt x="209" y="30"/>
                  </a:cubicBezTo>
                  <a:cubicBezTo>
                    <a:pt x="161" y="2"/>
                    <a:pt x="161" y="2"/>
                    <a:pt x="161" y="2"/>
                  </a:cubicBezTo>
                  <a:cubicBezTo>
                    <a:pt x="156" y="0"/>
                    <a:pt x="150" y="0"/>
                    <a:pt x="145" y="2"/>
                  </a:cubicBezTo>
                  <a:cubicBezTo>
                    <a:pt x="4" y="84"/>
                    <a:pt x="4" y="84"/>
                    <a:pt x="4" y="84"/>
                  </a:cubicBezTo>
                  <a:cubicBezTo>
                    <a:pt x="0" y="87"/>
                    <a:pt x="0" y="90"/>
                    <a:pt x="4" y="93"/>
                  </a:cubicBezTo>
                  <a:lnTo>
                    <a:pt x="52" y="121"/>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4" name="Freeform 24">
              <a:extLst>
                <a:ext uri="{FF2B5EF4-FFF2-40B4-BE49-F238E27FC236}">
                  <a16:creationId xmlns:a16="http://schemas.microsoft.com/office/drawing/2014/main" id="{ABF33D7F-3DB2-DE47-B447-F275D0FF00F3}"/>
                </a:ext>
              </a:extLst>
            </p:cNvPr>
            <p:cNvSpPr>
              <a:spLocks/>
            </p:cNvSpPr>
            <p:nvPr/>
          </p:nvSpPr>
          <p:spPr bwMode="auto">
            <a:xfrm>
              <a:off x="14698099" y="8720085"/>
              <a:ext cx="333375" cy="193675"/>
            </a:xfrm>
            <a:custGeom>
              <a:avLst/>
              <a:gdLst>
                <a:gd name="T0" fmla="*/ 52 w 121"/>
                <a:gd name="T1" fmla="*/ 67 h 70"/>
                <a:gd name="T2" fmla="*/ 68 w 121"/>
                <a:gd name="T3" fmla="*/ 67 h 70"/>
                <a:gd name="T4" fmla="*/ 116 w 121"/>
                <a:gd name="T5" fmla="*/ 39 h 70"/>
                <a:gd name="T6" fmla="*/ 116 w 121"/>
                <a:gd name="T7" fmla="*/ 30 h 70"/>
                <a:gd name="T8" fmla="*/ 68 w 121"/>
                <a:gd name="T9" fmla="*/ 2 h 70"/>
                <a:gd name="T10" fmla="*/ 53 w 121"/>
                <a:gd name="T11" fmla="*/ 2 h 70"/>
                <a:gd name="T12" fmla="*/ 4 w 121"/>
                <a:gd name="T13" fmla="*/ 30 h 70"/>
                <a:gd name="T14" fmla="*/ 4 w 121"/>
                <a:gd name="T15" fmla="*/ 39 h 70"/>
                <a:gd name="T16" fmla="*/ 52 w 121"/>
                <a:gd name="T17" fmla="*/ 6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70">
                  <a:moveTo>
                    <a:pt x="52" y="67"/>
                  </a:moveTo>
                  <a:cubicBezTo>
                    <a:pt x="57" y="70"/>
                    <a:pt x="64" y="70"/>
                    <a:pt x="68" y="67"/>
                  </a:cubicBezTo>
                  <a:cubicBezTo>
                    <a:pt x="116" y="39"/>
                    <a:pt x="116" y="39"/>
                    <a:pt x="116" y="39"/>
                  </a:cubicBezTo>
                  <a:cubicBezTo>
                    <a:pt x="121" y="37"/>
                    <a:pt x="121" y="33"/>
                    <a:pt x="116" y="30"/>
                  </a:cubicBezTo>
                  <a:cubicBezTo>
                    <a:pt x="68" y="2"/>
                    <a:pt x="68" y="2"/>
                    <a:pt x="68" y="2"/>
                  </a:cubicBezTo>
                  <a:cubicBezTo>
                    <a:pt x="64" y="0"/>
                    <a:pt x="57" y="0"/>
                    <a:pt x="53" y="2"/>
                  </a:cubicBezTo>
                  <a:cubicBezTo>
                    <a:pt x="4" y="30"/>
                    <a:pt x="4" y="30"/>
                    <a:pt x="4" y="30"/>
                  </a:cubicBezTo>
                  <a:cubicBezTo>
                    <a:pt x="0" y="33"/>
                    <a:pt x="0" y="37"/>
                    <a:pt x="4" y="39"/>
                  </a:cubicBezTo>
                  <a:lnTo>
                    <a:pt x="52" y="67"/>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5" name="Freeform 25">
              <a:extLst>
                <a:ext uri="{FF2B5EF4-FFF2-40B4-BE49-F238E27FC236}">
                  <a16:creationId xmlns:a16="http://schemas.microsoft.com/office/drawing/2014/main" id="{A3A3F5E9-8FFE-7E4F-B65E-969B8E97CF6B}"/>
                </a:ext>
              </a:extLst>
            </p:cNvPr>
            <p:cNvSpPr>
              <a:spLocks/>
            </p:cNvSpPr>
            <p:nvPr/>
          </p:nvSpPr>
          <p:spPr bwMode="auto">
            <a:xfrm>
              <a:off x="14898124" y="8604198"/>
              <a:ext cx="334963" cy="190500"/>
            </a:xfrm>
            <a:custGeom>
              <a:avLst/>
              <a:gdLst>
                <a:gd name="T0" fmla="*/ 53 w 121"/>
                <a:gd name="T1" fmla="*/ 67 h 69"/>
                <a:gd name="T2" fmla="*/ 68 w 121"/>
                <a:gd name="T3" fmla="*/ 67 h 69"/>
                <a:gd name="T4" fmla="*/ 117 w 121"/>
                <a:gd name="T5" fmla="*/ 39 h 69"/>
                <a:gd name="T6" fmla="*/ 117 w 121"/>
                <a:gd name="T7" fmla="*/ 30 h 69"/>
                <a:gd name="T8" fmla="*/ 69 w 121"/>
                <a:gd name="T9" fmla="*/ 2 h 69"/>
                <a:gd name="T10" fmla="*/ 53 w 121"/>
                <a:gd name="T11" fmla="*/ 2 h 69"/>
                <a:gd name="T12" fmla="*/ 5 w 121"/>
                <a:gd name="T13" fmla="*/ 30 h 69"/>
                <a:gd name="T14" fmla="*/ 5 w 121"/>
                <a:gd name="T15" fmla="*/ 39 h 69"/>
                <a:gd name="T16" fmla="*/ 53 w 121"/>
                <a:gd name="T17" fmla="*/ 6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69">
                  <a:moveTo>
                    <a:pt x="53" y="67"/>
                  </a:moveTo>
                  <a:cubicBezTo>
                    <a:pt x="57" y="69"/>
                    <a:pt x="64" y="69"/>
                    <a:pt x="68" y="67"/>
                  </a:cubicBezTo>
                  <a:cubicBezTo>
                    <a:pt x="117" y="39"/>
                    <a:pt x="117" y="39"/>
                    <a:pt x="117" y="39"/>
                  </a:cubicBezTo>
                  <a:cubicBezTo>
                    <a:pt x="121" y="36"/>
                    <a:pt x="121" y="32"/>
                    <a:pt x="117" y="30"/>
                  </a:cubicBezTo>
                  <a:cubicBezTo>
                    <a:pt x="69" y="2"/>
                    <a:pt x="69" y="2"/>
                    <a:pt x="69" y="2"/>
                  </a:cubicBezTo>
                  <a:cubicBezTo>
                    <a:pt x="64" y="0"/>
                    <a:pt x="57" y="0"/>
                    <a:pt x="53" y="2"/>
                  </a:cubicBezTo>
                  <a:cubicBezTo>
                    <a:pt x="5" y="30"/>
                    <a:pt x="5" y="30"/>
                    <a:pt x="5" y="30"/>
                  </a:cubicBezTo>
                  <a:cubicBezTo>
                    <a:pt x="0" y="33"/>
                    <a:pt x="0" y="36"/>
                    <a:pt x="5" y="39"/>
                  </a:cubicBezTo>
                  <a:lnTo>
                    <a:pt x="53" y="67"/>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6" name="Freeform 26">
              <a:extLst>
                <a:ext uri="{FF2B5EF4-FFF2-40B4-BE49-F238E27FC236}">
                  <a16:creationId xmlns:a16="http://schemas.microsoft.com/office/drawing/2014/main" id="{609E20AD-9A6E-3445-88FC-7DD8B77926FA}"/>
                </a:ext>
              </a:extLst>
            </p:cNvPr>
            <p:cNvSpPr>
              <a:spLocks/>
            </p:cNvSpPr>
            <p:nvPr/>
          </p:nvSpPr>
          <p:spPr bwMode="auto">
            <a:xfrm>
              <a:off x="15102912" y="8485135"/>
              <a:ext cx="333375" cy="193675"/>
            </a:xfrm>
            <a:custGeom>
              <a:avLst/>
              <a:gdLst>
                <a:gd name="T0" fmla="*/ 52 w 121"/>
                <a:gd name="T1" fmla="*/ 67 h 70"/>
                <a:gd name="T2" fmla="*/ 68 w 121"/>
                <a:gd name="T3" fmla="*/ 67 h 70"/>
                <a:gd name="T4" fmla="*/ 116 w 121"/>
                <a:gd name="T5" fmla="*/ 39 h 70"/>
                <a:gd name="T6" fmla="*/ 116 w 121"/>
                <a:gd name="T7" fmla="*/ 30 h 70"/>
                <a:gd name="T8" fmla="*/ 68 w 121"/>
                <a:gd name="T9" fmla="*/ 3 h 70"/>
                <a:gd name="T10" fmla="*/ 53 w 121"/>
                <a:gd name="T11" fmla="*/ 3 h 70"/>
                <a:gd name="T12" fmla="*/ 4 w 121"/>
                <a:gd name="T13" fmla="*/ 31 h 70"/>
                <a:gd name="T14" fmla="*/ 4 w 121"/>
                <a:gd name="T15" fmla="*/ 40 h 70"/>
                <a:gd name="T16" fmla="*/ 52 w 121"/>
                <a:gd name="T17" fmla="*/ 6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70">
                  <a:moveTo>
                    <a:pt x="52" y="67"/>
                  </a:moveTo>
                  <a:cubicBezTo>
                    <a:pt x="56" y="70"/>
                    <a:pt x="63" y="70"/>
                    <a:pt x="68" y="67"/>
                  </a:cubicBezTo>
                  <a:cubicBezTo>
                    <a:pt x="116" y="39"/>
                    <a:pt x="116" y="39"/>
                    <a:pt x="116" y="39"/>
                  </a:cubicBezTo>
                  <a:cubicBezTo>
                    <a:pt x="121" y="37"/>
                    <a:pt x="121" y="33"/>
                    <a:pt x="116" y="30"/>
                  </a:cubicBezTo>
                  <a:cubicBezTo>
                    <a:pt x="68" y="3"/>
                    <a:pt x="68" y="3"/>
                    <a:pt x="68" y="3"/>
                  </a:cubicBezTo>
                  <a:cubicBezTo>
                    <a:pt x="64" y="0"/>
                    <a:pt x="57" y="0"/>
                    <a:pt x="53" y="3"/>
                  </a:cubicBezTo>
                  <a:cubicBezTo>
                    <a:pt x="4" y="31"/>
                    <a:pt x="4" y="31"/>
                    <a:pt x="4" y="31"/>
                  </a:cubicBezTo>
                  <a:cubicBezTo>
                    <a:pt x="0" y="33"/>
                    <a:pt x="0" y="37"/>
                    <a:pt x="4" y="40"/>
                  </a:cubicBezTo>
                  <a:lnTo>
                    <a:pt x="52" y="67"/>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7" name="Freeform 27">
              <a:extLst>
                <a:ext uri="{FF2B5EF4-FFF2-40B4-BE49-F238E27FC236}">
                  <a16:creationId xmlns:a16="http://schemas.microsoft.com/office/drawing/2014/main" id="{EA540F6C-A191-B545-9241-D67C67E59AB4}"/>
                </a:ext>
              </a:extLst>
            </p:cNvPr>
            <p:cNvSpPr>
              <a:spLocks/>
            </p:cNvSpPr>
            <p:nvPr/>
          </p:nvSpPr>
          <p:spPr bwMode="auto">
            <a:xfrm>
              <a:off x="15304524" y="8369248"/>
              <a:ext cx="333375" cy="193675"/>
            </a:xfrm>
            <a:custGeom>
              <a:avLst/>
              <a:gdLst>
                <a:gd name="T0" fmla="*/ 53 w 121"/>
                <a:gd name="T1" fmla="*/ 67 h 70"/>
                <a:gd name="T2" fmla="*/ 68 w 121"/>
                <a:gd name="T3" fmla="*/ 67 h 70"/>
                <a:gd name="T4" fmla="*/ 117 w 121"/>
                <a:gd name="T5" fmla="*/ 39 h 70"/>
                <a:gd name="T6" fmla="*/ 117 w 121"/>
                <a:gd name="T7" fmla="*/ 30 h 70"/>
                <a:gd name="T8" fmla="*/ 68 w 121"/>
                <a:gd name="T9" fmla="*/ 2 h 70"/>
                <a:gd name="T10" fmla="*/ 53 w 121"/>
                <a:gd name="T11" fmla="*/ 2 h 70"/>
                <a:gd name="T12" fmla="*/ 4 w 121"/>
                <a:gd name="T13" fmla="*/ 30 h 70"/>
                <a:gd name="T14" fmla="*/ 4 w 121"/>
                <a:gd name="T15" fmla="*/ 39 h 70"/>
                <a:gd name="T16" fmla="*/ 53 w 121"/>
                <a:gd name="T17" fmla="*/ 6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70">
                  <a:moveTo>
                    <a:pt x="53" y="67"/>
                  </a:moveTo>
                  <a:cubicBezTo>
                    <a:pt x="57" y="70"/>
                    <a:pt x="64" y="70"/>
                    <a:pt x="68" y="67"/>
                  </a:cubicBezTo>
                  <a:cubicBezTo>
                    <a:pt x="117" y="39"/>
                    <a:pt x="117" y="39"/>
                    <a:pt x="117" y="39"/>
                  </a:cubicBezTo>
                  <a:cubicBezTo>
                    <a:pt x="121" y="37"/>
                    <a:pt x="121" y="33"/>
                    <a:pt x="117" y="30"/>
                  </a:cubicBezTo>
                  <a:cubicBezTo>
                    <a:pt x="68" y="2"/>
                    <a:pt x="68" y="2"/>
                    <a:pt x="68" y="2"/>
                  </a:cubicBezTo>
                  <a:cubicBezTo>
                    <a:pt x="64" y="0"/>
                    <a:pt x="57" y="0"/>
                    <a:pt x="53" y="2"/>
                  </a:cubicBezTo>
                  <a:cubicBezTo>
                    <a:pt x="4" y="30"/>
                    <a:pt x="4" y="30"/>
                    <a:pt x="4" y="30"/>
                  </a:cubicBezTo>
                  <a:cubicBezTo>
                    <a:pt x="0" y="33"/>
                    <a:pt x="0" y="37"/>
                    <a:pt x="4" y="39"/>
                  </a:cubicBezTo>
                  <a:lnTo>
                    <a:pt x="53" y="67"/>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8" name="Freeform 28">
              <a:extLst>
                <a:ext uri="{FF2B5EF4-FFF2-40B4-BE49-F238E27FC236}">
                  <a16:creationId xmlns:a16="http://schemas.microsoft.com/office/drawing/2014/main" id="{F285A938-AB76-8B44-B390-E9295AE41108}"/>
                </a:ext>
              </a:extLst>
            </p:cNvPr>
            <p:cNvSpPr>
              <a:spLocks/>
            </p:cNvSpPr>
            <p:nvPr/>
          </p:nvSpPr>
          <p:spPr bwMode="auto">
            <a:xfrm>
              <a:off x="15509312" y="8250185"/>
              <a:ext cx="330200" cy="193675"/>
            </a:xfrm>
            <a:custGeom>
              <a:avLst/>
              <a:gdLst>
                <a:gd name="T0" fmla="*/ 52 w 120"/>
                <a:gd name="T1" fmla="*/ 68 h 70"/>
                <a:gd name="T2" fmla="*/ 67 w 120"/>
                <a:gd name="T3" fmla="*/ 68 h 70"/>
                <a:gd name="T4" fmla="*/ 116 w 120"/>
                <a:gd name="T5" fmla="*/ 40 h 70"/>
                <a:gd name="T6" fmla="*/ 116 w 120"/>
                <a:gd name="T7" fmla="*/ 31 h 70"/>
                <a:gd name="T8" fmla="*/ 68 w 120"/>
                <a:gd name="T9" fmla="*/ 3 h 70"/>
                <a:gd name="T10" fmla="*/ 52 w 120"/>
                <a:gd name="T11" fmla="*/ 3 h 70"/>
                <a:gd name="T12" fmla="*/ 4 w 120"/>
                <a:gd name="T13" fmla="*/ 31 h 70"/>
                <a:gd name="T14" fmla="*/ 4 w 120"/>
                <a:gd name="T15" fmla="*/ 40 h 70"/>
                <a:gd name="T16" fmla="*/ 52 w 120"/>
                <a:gd name="T17" fmla="*/ 68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0" h="70">
                  <a:moveTo>
                    <a:pt x="52" y="68"/>
                  </a:moveTo>
                  <a:cubicBezTo>
                    <a:pt x="56" y="70"/>
                    <a:pt x="63" y="70"/>
                    <a:pt x="67" y="68"/>
                  </a:cubicBezTo>
                  <a:cubicBezTo>
                    <a:pt x="116" y="40"/>
                    <a:pt x="116" y="40"/>
                    <a:pt x="116" y="40"/>
                  </a:cubicBezTo>
                  <a:cubicBezTo>
                    <a:pt x="120" y="37"/>
                    <a:pt x="120" y="33"/>
                    <a:pt x="116" y="31"/>
                  </a:cubicBezTo>
                  <a:cubicBezTo>
                    <a:pt x="68" y="3"/>
                    <a:pt x="68" y="3"/>
                    <a:pt x="68" y="3"/>
                  </a:cubicBezTo>
                  <a:cubicBezTo>
                    <a:pt x="64" y="0"/>
                    <a:pt x="57" y="0"/>
                    <a:pt x="52" y="3"/>
                  </a:cubicBezTo>
                  <a:cubicBezTo>
                    <a:pt x="4" y="31"/>
                    <a:pt x="4" y="31"/>
                    <a:pt x="4" y="31"/>
                  </a:cubicBezTo>
                  <a:cubicBezTo>
                    <a:pt x="0" y="33"/>
                    <a:pt x="0" y="37"/>
                    <a:pt x="4" y="40"/>
                  </a:cubicBezTo>
                  <a:lnTo>
                    <a:pt x="52" y="68"/>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9" name="Freeform 29">
              <a:extLst>
                <a:ext uri="{FF2B5EF4-FFF2-40B4-BE49-F238E27FC236}">
                  <a16:creationId xmlns:a16="http://schemas.microsoft.com/office/drawing/2014/main" id="{E55E151B-649C-0144-BFC2-4FF1B6FCEC96}"/>
                </a:ext>
              </a:extLst>
            </p:cNvPr>
            <p:cNvSpPr>
              <a:spLocks/>
            </p:cNvSpPr>
            <p:nvPr/>
          </p:nvSpPr>
          <p:spPr bwMode="auto">
            <a:xfrm>
              <a:off x="15707749" y="8134298"/>
              <a:ext cx="333375" cy="193675"/>
            </a:xfrm>
            <a:custGeom>
              <a:avLst/>
              <a:gdLst>
                <a:gd name="T0" fmla="*/ 53 w 121"/>
                <a:gd name="T1" fmla="*/ 68 h 70"/>
                <a:gd name="T2" fmla="*/ 68 w 121"/>
                <a:gd name="T3" fmla="*/ 68 h 70"/>
                <a:gd name="T4" fmla="*/ 117 w 121"/>
                <a:gd name="T5" fmla="*/ 40 h 70"/>
                <a:gd name="T6" fmla="*/ 117 w 121"/>
                <a:gd name="T7" fmla="*/ 31 h 70"/>
                <a:gd name="T8" fmla="*/ 69 w 121"/>
                <a:gd name="T9" fmla="*/ 3 h 70"/>
                <a:gd name="T10" fmla="*/ 53 w 121"/>
                <a:gd name="T11" fmla="*/ 3 h 70"/>
                <a:gd name="T12" fmla="*/ 5 w 121"/>
                <a:gd name="T13" fmla="*/ 31 h 70"/>
                <a:gd name="T14" fmla="*/ 5 w 121"/>
                <a:gd name="T15" fmla="*/ 40 h 70"/>
                <a:gd name="T16" fmla="*/ 53 w 121"/>
                <a:gd name="T17" fmla="*/ 68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70">
                  <a:moveTo>
                    <a:pt x="53" y="68"/>
                  </a:moveTo>
                  <a:cubicBezTo>
                    <a:pt x="57" y="70"/>
                    <a:pt x="64" y="70"/>
                    <a:pt x="68" y="68"/>
                  </a:cubicBezTo>
                  <a:cubicBezTo>
                    <a:pt x="117" y="40"/>
                    <a:pt x="117" y="40"/>
                    <a:pt x="117" y="40"/>
                  </a:cubicBezTo>
                  <a:cubicBezTo>
                    <a:pt x="121" y="37"/>
                    <a:pt x="121" y="33"/>
                    <a:pt x="117" y="31"/>
                  </a:cubicBezTo>
                  <a:cubicBezTo>
                    <a:pt x="69" y="3"/>
                    <a:pt x="69" y="3"/>
                    <a:pt x="69" y="3"/>
                  </a:cubicBezTo>
                  <a:cubicBezTo>
                    <a:pt x="64" y="0"/>
                    <a:pt x="58" y="0"/>
                    <a:pt x="53" y="3"/>
                  </a:cubicBezTo>
                  <a:cubicBezTo>
                    <a:pt x="5" y="31"/>
                    <a:pt x="5" y="31"/>
                    <a:pt x="5" y="31"/>
                  </a:cubicBezTo>
                  <a:cubicBezTo>
                    <a:pt x="0" y="33"/>
                    <a:pt x="0" y="37"/>
                    <a:pt x="5" y="40"/>
                  </a:cubicBezTo>
                  <a:lnTo>
                    <a:pt x="53" y="68"/>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0" name="Freeform 30">
              <a:extLst>
                <a:ext uri="{FF2B5EF4-FFF2-40B4-BE49-F238E27FC236}">
                  <a16:creationId xmlns:a16="http://schemas.microsoft.com/office/drawing/2014/main" id="{225B9DE4-966F-8B4A-9436-F7506607B00D}"/>
                </a:ext>
              </a:extLst>
            </p:cNvPr>
            <p:cNvSpPr>
              <a:spLocks/>
            </p:cNvSpPr>
            <p:nvPr/>
          </p:nvSpPr>
          <p:spPr bwMode="auto">
            <a:xfrm>
              <a:off x="15910949" y="8018410"/>
              <a:ext cx="334963" cy="193675"/>
            </a:xfrm>
            <a:custGeom>
              <a:avLst/>
              <a:gdLst>
                <a:gd name="T0" fmla="*/ 52 w 121"/>
                <a:gd name="T1" fmla="*/ 67 h 70"/>
                <a:gd name="T2" fmla="*/ 68 w 121"/>
                <a:gd name="T3" fmla="*/ 67 h 70"/>
                <a:gd name="T4" fmla="*/ 116 w 121"/>
                <a:gd name="T5" fmla="*/ 39 h 70"/>
                <a:gd name="T6" fmla="*/ 116 w 121"/>
                <a:gd name="T7" fmla="*/ 30 h 70"/>
                <a:gd name="T8" fmla="*/ 68 w 121"/>
                <a:gd name="T9" fmla="*/ 2 h 70"/>
                <a:gd name="T10" fmla="*/ 53 w 121"/>
                <a:gd name="T11" fmla="*/ 2 h 70"/>
                <a:gd name="T12" fmla="*/ 4 w 121"/>
                <a:gd name="T13" fmla="*/ 30 h 70"/>
                <a:gd name="T14" fmla="*/ 4 w 121"/>
                <a:gd name="T15" fmla="*/ 39 h 70"/>
                <a:gd name="T16" fmla="*/ 52 w 121"/>
                <a:gd name="T17" fmla="*/ 6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70">
                  <a:moveTo>
                    <a:pt x="52" y="67"/>
                  </a:moveTo>
                  <a:cubicBezTo>
                    <a:pt x="57" y="70"/>
                    <a:pt x="63" y="70"/>
                    <a:pt x="68" y="67"/>
                  </a:cubicBezTo>
                  <a:cubicBezTo>
                    <a:pt x="116" y="39"/>
                    <a:pt x="116" y="39"/>
                    <a:pt x="116" y="39"/>
                  </a:cubicBezTo>
                  <a:cubicBezTo>
                    <a:pt x="121" y="37"/>
                    <a:pt x="121" y="33"/>
                    <a:pt x="116" y="30"/>
                  </a:cubicBezTo>
                  <a:cubicBezTo>
                    <a:pt x="68" y="2"/>
                    <a:pt x="68" y="2"/>
                    <a:pt x="68" y="2"/>
                  </a:cubicBezTo>
                  <a:cubicBezTo>
                    <a:pt x="64" y="0"/>
                    <a:pt x="57" y="0"/>
                    <a:pt x="53" y="2"/>
                  </a:cubicBezTo>
                  <a:cubicBezTo>
                    <a:pt x="4" y="30"/>
                    <a:pt x="4" y="30"/>
                    <a:pt x="4" y="30"/>
                  </a:cubicBezTo>
                  <a:cubicBezTo>
                    <a:pt x="0" y="33"/>
                    <a:pt x="0" y="37"/>
                    <a:pt x="4" y="39"/>
                  </a:cubicBezTo>
                  <a:lnTo>
                    <a:pt x="52" y="67"/>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1" name="Freeform 31">
              <a:extLst>
                <a:ext uri="{FF2B5EF4-FFF2-40B4-BE49-F238E27FC236}">
                  <a16:creationId xmlns:a16="http://schemas.microsoft.com/office/drawing/2014/main" id="{89F97001-D814-E947-92E4-44938776DE1D}"/>
                </a:ext>
              </a:extLst>
            </p:cNvPr>
            <p:cNvSpPr>
              <a:spLocks/>
            </p:cNvSpPr>
            <p:nvPr/>
          </p:nvSpPr>
          <p:spPr bwMode="auto">
            <a:xfrm>
              <a:off x="16518962" y="7667573"/>
              <a:ext cx="333375" cy="193675"/>
            </a:xfrm>
            <a:custGeom>
              <a:avLst/>
              <a:gdLst>
                <a:gd name="T0" fmla="*/ 53 w 121"/>
                <a:gd name="T1" fmla="*/ 67 h 70"/>
                <a:gd name="T2" fmla="*/ 68 w 121"/>
                <a:gd name="T3" fmla="*/ 67 h 70"/>
                <a:gd name="T4" fmla="*/ 117 w 121"/>
                <a:gd name="T5" fmla="*/ 39 h 70"/>
                <a:gd name="T6" fmla="*/ 117 w 121"/>
                <a:gd name="T7" fmla="*/ 30 h 70"/>
                <a:gd name="T8" fmla="*/ 68 w 121"/>
                <a:gd name="T9" fmla="*/ 2 h 70"/>
                <a:gd name="T10" fmla="*/ 53 w 121"/>
                <a:gd name="T11" fmla="*/ 2 h 70"/>
                <a:gd name="T12" fmla="*/ 4 w 121"/>
                <a:gd name="T13" fmla="*/ 30 h 70"/>
                <a:gd name="T14" fmla="*/ 4 w 121"/>
                <a:gd name="T15" fmla="*/ 39 h 70"/>
                <a:gd name="T16" fmla="*/ 53 w 121"/>
                <a:gd name="T17" fmla="*/ 6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70">
                  <a:moveTo>
                    <a:pt x="53" y="67"/>
                  </a:moveTo>
                  <a:cubicBezTo>
                    <a:pt x="57" y="70"/>
                    <a:pt x="64" y="70"/>
                    <a:pt x="68" y="67"/>
                  </a:cubicBezTo>
                  <a:cubicBezTo>
                    <a:pt x="117" y="39"/>
                    <a:pt x="117" y="39"/>
                    <a:pt x="117" y="39"/>
                  </a:cubicBezTo>
                  <a:cubicBezTo>
                    <a:pt x="121" y="37"/>
                    <a:pt x="121" y="33"/>
                    <a:pt x="117" y="30"/>
                  </a:cubicBezTo>
                  <a:cubicBezTo>
                    <a:pt x="68" y="2"/>
                    <a:pt x="68" y="2"/>
                    <a:pt x="68" y="2"/>
                  </a:cubicBezTo>
                  <a:cubicBezTo>
                    <a:pt x="64" y="0"/>
                    <a:pt x="57" y="0"/>
                    <a:pt x="53" y="2"/>
                  </a:cubicBezTo>
                  <a:cubicBezTo>
                    <a:pt x="4" y="30"/>
                    <a:pt x="4" y="30"/>
                    <a:pt x="4" y="30"/>
                  </a:cubicBezTo>
                  <a:cubicBezTo>
                    <a:pt x="0" y="33"/>
                    <a:pt x="0" y="37"/>
                    <a:pt x="4" y="39"/>
                  </a:cubicBezTo>
                  <a:lnTo>
                    <a:pt x="53" y="67"/>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2" name="Freeform 32">
              <a:extLst>
                <a:ext uri="{FF2B5EF4-FFF2-40B4-BE49-F238E27FC236}">
                  <a16:creationId xmlns:a16="http://schemas.microsoft.com/office/drawing/2014/main" id="{B5281947-F743-D24A-AC21-671050BF859F}"/>
                </a:ext>
              </a:extLst>
            </p:cNvPr>
            <p:cNvSpPr>
              <a:spLocks/>
            </p:cNvSpPr>
            <p:nvPr/>
          </p:nvSpPr>
          <p:spPr bwMode="auto">
            <a:xfrm>
              <a:off x="16317349" y="7783460"/>
              <a:ext cx="330200" cy="193675"/>
            </a:xfrm>
            <a:custGeom>
              <a:avLst/>
              <a:gdLst>
                <a:gd name="T0" fmla="*/ 52 w 120"/>
                <a:gd name="T1" fmla="*/ 67 h 70"/>
                <a:gd name="T2" fmla="*/ 68 w 120"/>
                <a:gd name="T3" fmla="*/ 67 h 70"/>
                <a:gd name="T4" fmla="*/ 116 w 120"/>
                <a:gd name="T5" fmla="*/ 39 h 70"/>
                <a:gd name="T6" fmla="*/ 116 w 120"/>
                <a:gd name="T7" fmla="*/ 30 h 70"/>
                <a:gd name="T8" fmla="*/ 68 w 120"/>
                <a:gd name="T9" fmla="*/ 3 h 70"/>
                <a:gd name="T10" fmla="*/ 53 w 120"/>
                <a:gd name="T11" fmla="*/ 3 h 70"/>
                <a:gd name="T12" fmla="*/ 4 w 120"/>
                <a:gd name="T13" fmla="*/ 31 h 70"/>
                <a:gd name="T14" fmla="*/ 4 w 120"/>
                <a:gd name="T15" fmla="*/ 40 h 70"/>
                <a:gd name="T16" fmla="*/ 52 w 120"/>
                <a:gd name="T17" fmla="*/ 6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0" h="70">
                  <a:moveTo>
                    <a:pt x="52" y="67"/>
                  </a:moveTo>
                  <a:cubicBezTo>
                    <a:pt x="56" y="70"/>
                    <a:pt x="63" y="70"/>
                    <a:pt x="68" y="67"/>
                  </a:cubicBezTo>
                  <a:cubicBezTo>
                    <a:pt x="116" y="39"/>
                    <a:pt x="116" y="39"/>
                    <a:pt x="116" y="39"/>
                  </a:cubicBezTo>
                  <a:cubicBezTo>
                    <a:pt x="120" y="37"/>
                    <a:pt x="120" y="33"/>
                    <a:pt x="116" y="30"/>
                  </a:cubicBezTo>
                  <a:cubicBezTo>
                    <a:pt x="68" y="3"/>
                    <a:pt x="68" y="3"/>
                    <a:pt x="68" y="3"/>
                  </a:cubicBezTo>
                  <a:cubicBezTo>
                    <a:pt x="64" y="0"/>
                    <a:pt x="57" y="0"/>
                    <a:pt x="53" y="3"/>
                  </a:cubicBezTo>
                  <a:cubicBezTo>
                    <a:pt x="4" y="31"/>
                    <a:pt x="4" y="31"/>
                    <a:pt x="4" y="31"/>
                  </a:cubicBezTo>
                  <a:cubicBezTo>
                    <a:pt x="0" y="33"/>
                    <a:pt x="0" y="37"/>
                    <a:pt x="4" y="40"/>
                  </a:cubicBezTo>
                  <a:lnTo>
                    <a:pt x="52" y="67"/>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3" name="Freeform 33">
              <a:extLst>
                <a:ext uri="{FF2B5EF4-FFF2-40B4-BE49-F238E27FC236}">
                  <a16:creationId xmlns:a16="http://schemas.microsoft.com/office/drawing/2014/main" id="{0AD50E00-A99D-C049-A1CC-205D5DA128E7}"/>
                </a:ext>
              </a:extLst>
            </p:cNvPr>
            <p:cNvSpPr>
              <a:spLocks/>
            </p:cNvSpPr>
            <p:nvPr/>
          </p:nvSpPr>
          <p:spPr bwMode="auto">
            <a:xfrm>
              <a:off x="16112562" y="7902523"/>
              <a:ext cx="334963" cy="190500"/>
            </a:xfrm>
            <a:custGeom>
              <a:avLst/>
              <a:gdLst>
                <a:gd name="T0" fmla="*/ 53 w 121"/>
                <a:gd name="T1" fmla="*/ 67 h 69"/>
                <a:gd name="T2" fmla="*/ 68 w 121"/>
                <a:gd name="T3" fmla="*/ 67 h 69"/>
                <a:gd name="T4" fmla="*/ 117 w 121"/>
                <a:gd name="T5" fmla="*/ 39 h 69"/>
                <a:gd name="T6" fmla="*/ 117 w 121"/>
                <a:gd name="T7" fmla="*/ 30 h 69"/>
                <a:gd name="T8" fmla="*/ 69 w 121"/>
                <a:gd name="T9" fmla="*/ 2 h 69"/>
                <a:gd name="T10" fmla="*/ 53 w 121"/>
                <a:gd name="T11" fmla="*/ 2 h 69"/>
                <a:gd name="T12" fmla="*/ 4 w 121"/>
                <a:gd name="T13" fmla="*/ 30 h 69"/>
                <a:gd name="T14" fmla="*/ 4 w 121"/>
                <a:gd name="T15" fmla="*/ 39 h 69"/>
                <a:gd name="T16" fmla="*/ 53 w 121"/>
                <a:gd name="T17" fmla="*/ 6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69">
                  <a:moveTo>
                    <a:pt x="53" y="67"/>
                  </a:moveTo>
                  <a:cubicBezTo>
                    <a:pt x="57" y="69"/>
                    <a:pt x="64" y="69"/>
                    <a:pt x="68" y="67"/>
                  </a:cubicBezTo>
                  <a:cubicBezTo>
                    <a:pt x="117" y="39"/>
                    <a:pt x="117" y="39"/>
                    <a:pt x="117" y="39"/>
                  </a:cubicBezTo>
                  <a:cubicBezTo>
                    <a:pt x="121" y="36"/>
                    <a:pt x="121" y="32"/>
                    <a:pt x="117" y="30"/>
                  </a:cubicBezTo>
                  <a:cubicBezTo>
                    <a:pt x="69" y="2"/>
                    <a:pt x="69" y="2"/>
                    <a:pt x="69" y="2"/>
                  </a:cubicBezTo>
                  <a:cubicBezTo>
                    <a:pt x="64" y="0"/>
                    <a:pt x="57" y="0"/>
                    <a:pt x="53" y="2"/>
                  </a:cubicBezTo>
                  <a:cubicBezTo>
                    <a:pt x="4" y="30"/>
                    <a:pt x="4" y="30"/>
                    <a:pt x="4" y="30"/>
                  </a:cubicBezTo>
                  <a:cubicBezTo>
                    <a:pt x="0" y="33"/>
                    <a:pt x="0" y="37"/>
                    <a:pt x="4" y="39"/>
                  </a:cubicBezTo>
                  <a:lnTo>
                    <a:pt x="53" y="67"/>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4" name="Freeform 34">
              <a:extLst>
                <a:ext uri="{FF2B5EF4-FFF2-40B4-BE49-F238E27FC236}">
                  <a16:creationId xmlns:a16="http://schemas.microsoft.com/office/drawing/2014/main" id="{2BE8F567-6EAB-3A40-8CD0-7B4BAA019522}"/>
                </a:ext>
              </a:extLst>
            </p:cNvPr>
            <p:cNvSpPr>
              <a:spLocks/>
            </p:cNvSpPr>
            <p:nvPr/>
          </p:nvSpPr>
          <p:spPr bwMode="auto">
            <a:xfrm>
              <a:off x="14396474" y="8664523"/>
              <a:ext cx="331788" cy="193675"/>
            </a:xfrm>
            <a:custGeom>
              <a:avLst/>
              <a:gdLst>
                <a:gd name="T0" fmla="*/ 52 w 120"/>
                <a:gd name="T1" fmla="*/ 68 h 70"/>
                <a:gd name="T2" fmla="*/ 67 w 120"/>
                <a:gd name="T3" fmla="*/ 68 h 70"/>
                <a:gd name="T4" fmla="*/ 116 w 120"/>
                <a:gd name="T5" fmla="*/ 40 h 70"/>
                <a:gd name="T6" fmla="*/ 116 w 120"/>
                <a:gd name="T7" fmla="*/ 31 h 70"/>
                <a:gd name="T8" fmla="*/ 68 w 120"/>
                <a:gd name="T9" fmla="*/ 3 h 70"/>
                <a:gd name="T10" fmla="*/ 52 w 120"/>
                <a:gd name="T11" fmla="*/ 3 h 70"/>
                <a:gd name="T12" fmla="*/ 4 w 120"/>
                <a:gd name="T13" fmla="*/ 31 h 70"/>
                <a:gd name="T14" fmla="*/ 4 w 120"/>
                <a:gd name="T15" fmla="*/ 40 h 70"/>
                <a:gd name="T16" fmla="*/ 52 w 120"/>
                <a:gd name="T17" fmla="*/ 68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0" h="70">
                  <a:moveTo>
                    <a:pt x="52" y="68"/>
                  </a:moveTo>
                  <a:cubicBezTo>
                    <a:pt x="56" y="70"/>
                    <a:pt x="63" y="70"/>
                    <a:pt x="67" y="68"/>
                  </a:cubicBezTo>
                  <a:cubicBezTo>
                    <a:pt x="116" y="40"/>
                    <a:pt x="116" y="40"/>
                    <a:pt x="116" y="40"/>
                  </a:cubicBezTo>
                  <a:cubicBezTo>
                    <a:pt x="120" y="37"/>
                    <a:pt x="120" y="33"/>
                    <a:pt x="116" y="31"/>
                  </a:cubicBezTo>
                  <a:cubicBezTo>
                    <a:pt x="68" y="3"/>
                    <a:pt x="68" y="3"/>
                    <a:pt x="68" y="3"/>
                  </a:cubicBezTo>
                  <a:cubicBezTo>
                    <a:pt x="64" y="0"/>
                    <a:pt x="57" y="0"/>
                    <a:pt x="52" y="3"/>
                  </a:cubicBezTo>
                  <a:cubicBezTo>
                    <a:pt x="4" y="31"/>
                    <a:pt x="4" y="31"/>
                    <a:pt x="4" y="31"/>
                  </a:cubicBezTo>
                  <a:cubicBezTo>
                    <a:pt x="0" y="33"/>
                    <a:pt x="0" y="37"/>
                    <a:pt x="4" y="40"/>
                  </a:cubicBezTo>
                  <a:lnTo>
                    <a:pt x="52" y="68"/>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5" name="Freeform 35">
              <a:extLst>
                <a:ext uri="{FF2B5EF4-FFF2-40B4-BE49-F238E27FC236}">
                  <a16:creationId xmlns:a16="http://schemas.microsoft.com/office/drawing/2014/main" id="{5374F41E-E6D2-B045-A025-1F9B181A8358}"/>
                </a:ext>
              </a:extLst>
            </p:cNvPr>
            <p:cNvSpPr>
              <a:spLocks/>
            </p:cNvSpPr>
            <p:nvPr/>
          </p:nvSpPr>
          <p:spPr bwMode="auto">
            <a:xfrm>
              <a:off x="14598087" y="8548635"/>
              <a:ext cx="333375" cy="193675"/>
            </a:xfrm>
            <a:custGeom>
              <a:avLst/>
              <a:gdLst>
                <a:gd name="T0" fmla="*/ 52 w 121"/>
                <a:gd name="T1" fmla="*/ 67 h 70"/>
                <a:gd name="T2" fmla="*/ 68 w 121"/>
                <a:gd name="T3" fmla="*/ 67 h 70"/>
                <a:gd name="T4" fmla="*/ 117 w 121"/>
                <a:gd name="T5" fmla="*/ 39 h 70"/>
                <a:gd name="T6" fmla="*/ 117 w 121"/>
                <a:gd name="T7" fmla="*/ 30 h 70"/>
                <a:gd name="T8" fmla="*/ 68 w 121"/>
                <a:gd name="T9" fmla="*/ 2 h 70"/>
                <a:gd name="T10" fmla="*/ 53 w 121"/>
                <a:gd name="T11" fmla="*/ 2 h 70"/>
                <a:gd name="T12" fmla="*/ 4 w 121"/>
                <a:gd name="T13" fmla="*/ 30 h 70"/>
                <a:gd name="T14" fmla="*/ 4 w 121"/>
                <a:gd name="T15" fmla="*/ 39 h 70"/>
                <a:gd name="T16" fmla="*/ 52 w 121"/>
                <a:gd name="T17" fmla="*/ 6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70">
                  <a:moveTo>
                    <a:pt x="52" y="67"/>
                  </a:moveTo>
                  <a:cubicBezTo>
                    <a:pt x="57" y="70"/>
                    <a:pt x="64" y="70"/>
                    <a:pt x="68" y="67"/>
                  </a:cubicBezTo>
                  <a:cubicBezTo>
                    <a:pt x="117" y="39"/>
                    <a:pt x="117" y="39"/>
                    <a:pt x="117" y="39"/>
                  </a:cubicBezTo>
                  <a:cubicBezTo>
                    <a:pt x="121" y="37"/>
                    <a:pt x="121" y="33"/>
                    <a:pt x="117" y="30"/>
                  </a:cubicBezTo>
                  <a:cubicBezTo>
                    <a:pt x="68" y="2"/>
                    <a:pt x="68" y="2"/>
                    <a:pt x="68" y="2"/>
                  </a:cubicBezTo>
                  <a:cubicBezTo>
                    <a:pt x="64" y="0"/>
                    <a:pt x="57" y="0"/>
                    <a:pt x="53" y="2"/>
                  </a:cubicBezTo>
                  <a:cubicBezTo>
                    <a:pt x="4" y="30"/>
                    <a:pt x="4" y="30"/>
                    <a:pt x="4" y="30"/>
                  </a:cubicBezTo>
                  <a:cubicBezTo>
                    <a:pt x="0" y="33"/>
                    <a:pt x="0" y="37"/>
                    <a:pt x="4" y="39"/>
                  </a:cubicBezTo>
                  <a:lnTo>
                    <a:pt x="52" y="67"/>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6" name="Freeform 36">
              <a:extLst>
                <a:ext uri="{FF2B5EF4-FFF2-40B4-BE49-F238E27FC236}">
                  <a16:creationId xmlns:a16="http://schemas.microsoft.com/office/drawing/2014/main" id="{1AB711CE-1789-7E4B-8DE7-1950D2CB445B}"/>
                </a:ext>
              </a:extLst>
            </p:cNvPr>
            <p:cNvSpPr>
              <a:spLocks/>
            </p:cNvSpPr>
            <p:nvPr/>
          </p:nvSpPr>
          <p:spPr bwMode="auto">
            <a:xfrm>
              <a:off x="14799699" y="8432748"/>
              <a:ext cx="333375" cy="190500"/>
            </a:xfrm>
            <a:custGeom>
              <a:avLst/>
              <a:gdLst>
                <a:gd name="T0" fmla="*/ 53 w 121"/>
                <a:gd name="T1" fmla="*/ 67 h 69"/>
                <a:gd name="T2" fmla="*/ 68 w 121"/>
                <a:gd name="T3" fmla="*/ 67 h 69"/>
                <a:gd name="T4" fmla="*/ 117 w 121"/>
                <a:gd name="T5" fmla="*/ 39 h 69"/>
                <a:gd name="T6" fmla="*/ 117 w 121"/>
                <a:gd name="T7" fmla="*/ 30 h 69"/>
                <a:gd name="T8" fmla="*/ 69 w 121"/>
                <a:gd name="T9" fmla="*/ 2 h 69"/>
                <a:gd name="T10" fmla="*/ 53 w 121"/>
                <a:gd name="T11" fmla="*/ 2 h 69"/>
                <a:gd name="T12" fmla="*/ 5 w 121"/>
                <a:gd name="T13" fmla="*/ 30 h 69"/>
                <a:gd name="T14" fmla="*/ 5 w 121"/>
                <a:gd name="T15" fmla="*/ 39 h 69"/>
                <a:gd name="T16" fmla="*/ 53 w 121"/>
                <a:gd name="T17" fmla="*/ 6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69">
                  <a:moveTo>
                    <a:pt x="53" y="67"/>
                  </a:moveTo>
                  <a:cubicBezTo>
                    <a:pt x="57" y="69"/>
                    <a:pt x="64" y="69"/>
                    <a:pt x="68" y="67"/>
                  </a:cubicBezTo>
                  <a:cubicBezTo>
                    <a:pt x="117" y="39"/>
                    <a:pt x="117" y="39"/>
                    <a:pt x="117" y="39"/>
                  </a:cubicBezTo>
                  <a:cubicBezTo>
                    <a:pt x="121" y="36"/>
                    <a:pt x="121" y="32"/>
                    <a:pt x="117" y="30"/>
                  </a:cubicBezTo>
                  <a:cubicBezTo>
                    <a:pt x="69" y="2"/>
                    <a:pt x="69" y="2"/>
                    <a:pt x="69" y="2"/>
                  </a:cubicBezTo>
                  <a:cubicBezTo>
                    <a:pt x="64" y="0"/>
                    <a:pt x="58" y="0"/>
                    <a:pt x="53" y="2"/>
                  </a:cubicBezTo>
                  <a:cubicBezTo>
                    <a:pt x="5" y="30"/>
                    <a:pt x="5" y="30"/>
                    <a:pt x="5" y="30"/>
                  </a:cubicBezTo>
                  <a:cubicBezTo>
                    <a:pt x="0" y="33"/>
                    <a:pt x="0" y="37"/>
                    <a:pt x="5" y="39"/>
                  </a:cubicBezTo>
                  <a:lnTo>
                    <a:pt x="53" y="67"/>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7" name="Freeform 37">
              <a:extLst>
                <a:ext uri="{FF2B5EF4-FFF2-40B4-BE49-F238E27FC236}">
                  <a16:creationId xmlns:a16="http://schemas.microsoft.com/office/drawing/2014/main" id="{6CEF63FA-CBAC-4544-84F7-9E1D7B858FE3}"/>
                </a:ext>
              </a:extLst>
            </p:cNvPr>
            <p:cNvSpPr>
              <a:spLocks/>
            </p:cNvSpPr>
            <p:nvPr/>
          </p:nvSpPr>
          <p:spPr bwMode="auto">
            <a:xfrm>
              <a:off x="15004487" y="8313685"/>
              <a:ext cx="333375" cy="193675"/>
            </a:xfrm>
            <a:custGeom>
              <a:avLst/>
              <a:gdLst>
                <a:gd name="T0" fmla="*/ 52 w 121"/>
                <a:gd name="T1" fmla="*/ 67 h 70"/>
                <a:gd name="T2" fmla="*/ 68 w 121"/>
                <a:gd name="T3" fmla="*/ 67 h 70"/>
                <a:gd name="T4" fmla="*/ 116 w 121"/>
                <a:gd name="T5" fmla="*/ 39 h 70"/>
                <a:gd name="T6" fmla="*/ 116 w 121"/>
                <a:gd name="T7" fmla="*/ 31 h 70"/>
                <a:gd name="T8" fmla="*/ 68 w 121"/>
                <a:gd name="T9" fmla="*/ 3 h 70"/>
                <a:gd name="T10" fmla="*/ 53 w 121"/>
                <a:gd name="T11" fmla="*/ 3 h 70"/>
                <a:gd name="T12" fmla="*/ 4 w 121"/>
                <a:gd name="T13" fmla="*/ 31 h 70"/>
                <a:gd name="T14" fmla="*/ 4 w 121"/>
                <a:gd name="T15" fmla="*/ 40 h 70"/>
                <a:gd name="T16" fmla="*/ 52 w 121"/>
                <a:gd name="T17" fmla="*/ 6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70">
                  <a:moveTo>
                    <a:pt x="52" y="67"/>
                  </a:moveTo>
                  <a:cubicBezTo>
                    <a:pt x="57" y="70"/>
                    <a:pt x="63" y="70"/>
                    <a:pt x="68" y="67"/>
                  </a:cubicBezTo>
                  <a:cubicBezTo>
                    <a:pt x="116" y="39"/>
                    <a:pt x="116" y="39"/>
                    <a:pt x="116" y="39"/>
                  </a:cubicBezTo>
                  <a:cubicBezTo>
                    <a:pt x="121" y="37"/>
                    <a:pt x="121" y="33"/>
                    <a:pt x="116" y="31"/>
                  </a:cubicBezTo>
                  <a:cubicBezTo>
                    <a:pt x="68" y="3"/>
                    <a:pt x="68" y="3"/>
                    <a:pt x="68" y="3"/>
                  </a:cubicBezTo>
                  <a:cubicBezTo>
                    <a:pt x="64" y="0"/>
                    <a:pt x="57" y="0"/>
                    <a:pt x="53" y="3"/>
                  </a:cubicBezTo>
                  <a:cubicBezTo>
                    <a:pt x="4" y="31"/>
                    <a:pt x="4" y="31"/>
                    <a:pt x="4" y="31"/>
                  </a:cubicBezTo>
                  <a:cubicBezTo>
                    <a:pt x="0" y="33"/>
                    <a:pt x="0" y="37"/>
                    <a:pt x="4" y="40"/>
                  </a:cubicBezTo>
                  <a:lnTo>
                    <a:pt x="52" y="67"/>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8" name="Freeform 38">
              <a:extLst>
                <a:ext uri="{FF2B5EF4-FFF2-40B4-BE49-F238E27FC236}">
                  <a16:creationId xmlns:a16="http://schemas.microsoft.com/office/drawing/2014/main" id="{2C01B2DD-EABD-2B40-B30E-A699D0FCC9D2}"/>
                </a:ext>
              </a:extLst>
            </p:cNvPr>
            <p:cNvSpPr>
              <a:spLocks/>
            </p:cNvSpPr>
            <p:nvPr/>
          </p:nvSpPr>
          <p:spPr bwMode="auto">
            <a:xfrm>
              <a:off x="15204512" y="8197798"/>
              <a:ext cx="334963" cy="193675"/>
            </a:xfrm>
            <a:custGeom>
              <a:avLst/>
              <a:gdLst>
                <a:gd name="T0" fmla="*/ 53 w 121"/>
                <a:gd name="T1" fmla="*/ 67 h 70"/>
                <a:gd name="T2" fmla="*/ 68 w 121"/>
                <a:gd name="T3" fmla="*/ 67 h 70"/>
                <a:gd name="T4" fmla="*/ 117 w 121"/>
                <a:gd name="T5" fmla="*/ 39 h 70"/>
                <a:gd name="T6" fmla="*/ 117 w 121"/>
                <a:gd name="T7" fmla="*/ 30 h 70"/>
                <a:gd name="T8" fmla="*/ 68 w 121"/>
                <a:gd name="T9" fmla="*/ 2 h 70"/>
                <a:gd name="T10" fmla="*/ 53 w 121"/>
                <a:gd name="T11" fmla="*/ 2 h 70"/>
                <a:gd name="T12" fmla="*/ 4 w 121"/>
                <a:gd name="T13" fmla="*/ 30 h 70"/>
                <a:gd name="T14" fmla="*/ 4 w 121"/>
                <a:gd name="T15" fmla="*/ 39 h 70"/>
                <a:gd name="T16" fmla="*/ 53 w 121"/>
                <a:gd name="T17" fmla="*/ 6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70">
                  <a:moveTo>
                    <a:pt x="53" y="67"/>
                  </a:moveTo>
                  <a:cubicBezTo>
                    <a:pt x="57" y="70"/>
                    <a:pt x="64" y="70"/>
                    <a:pt x="68" y="67"/>
                  </a:cubicBezTo>
                  <a:cubicBezTo>
                    <a:pt x="117" y="39"/>
                    <a:pt x="117" y="39"/>
                    <a:pt x="117" y="39"/>
                  </a:cubicBezTo>
                  <a:cubicBezTo>
                    <a:pt x="121" y="37"/>
                    <a:pt x="121" y="33"/>
                    <a:pt x="117" y="30"/>
                  </a:cubicBezTo>
                  <a:cubicBezTo>
                    <a:pt x="68" y="2"/>
                    <a:pt x="68" y="2"/>
                    <a:pt x="68" y="2"/>
                  </a:cubicBezTo>
                  <a:cubicBezTo>
                    <a:pt x="64" y="0"/>
                    <a:pt x="57" y="0"/>
                    <a:pt x="53" y="2"/>
                  </a:cubicBezTo>
                  <a:cubicBezTo>
                    <a:pt x="4" y="30"/>
                    <a:pt x="4" y="30"/>
                    <a:pt x="4" y="30"/>
                  </a:cubicBezTo>
                  <a:cubicBezTo>
                    <a:pt x="0" y="33"/>
                    <a:pt x="0" y="37"/>
                    <a:pt x="4" y="39"/>
                  </a:cubicBezTo>
                  <a:lnTo>
                    <a:pt x="53" y="67"/>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9" name="Freeform 39">
              <a:extLst>
                <a:ext uri="{FF2B5EF4-FFF2-40B4-BE49-F238E27FC236}">
                  <a16:creationId xmlns:a16="http://schemas.microsoft.com/office/drawing/2014/main" id="{59B9939D-5930-494F-9EFA-4083E3B980AD}"/>
                </a:ext>
              </a:extLst>
            </p:cNvPr>
            <p:cNvSpPr>
              <a:spLocks/>
            </p:cNvSpPr>
            <p:nvPr/>
          </p:nvSpPr>
          <p:spPr bwMode="auto">
            <a:xfrm>
              <a:off x="15406124" y="8081910"/>
              <a:ext cx="334963" cy="190500"/>
            </a:xfrm>
            <a:custGeom>
              <a:avLst/>
              <a:gdLst>
                <a:gd name="T0" fmla="*/ 53 w 121"/>
                <a:gd name="T1" fmla="*/ 67 h 69"/>
                <a:gd name="T2" fmla="*/ 68 w 121"/>
                <a:gd name="T3" fmla="*/ 67 h 69"/>
                <a:gd name="T4" fmla="*/ 117 w 121"/>
                <a:gd name="T5" fmla="*/ 39 h 69"/>
                <a:gd name="T6" fmla="*/ 117 w 121"/>
                <a:gd name="T7" fmla="*/ 30 h 69"/>
                <a:gd name="T8" fmla="*/ 68 w 121"/>
                <a:gd name="T9" fmla="*/ 2 h 69"/>
                <a:gd name="T10" fmla="*/ 53 w 121"/>
                <a:gd name="T11" fmla="*/ 2 h 69"/>
                <a:gd name="T12" fmla="*/ 4 w 121"/>
                <a:gd name="T13" fmla="*/ 30 h 69"/>
                <a:gd name="T14" fmla="*/ 4 w 121"/>
                <a:gd name="T15" fmla="*/ 39 h 69"/>
                <a:gd name="T16" fmla="*/ 53 w 121"/>
                <a:gd name="T17" fmla="*/ 6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69">
                  <a:moveTo>
                    <a:pt x="53" y="67"/>
                  </a:moveTo>
                  <a:cubicBezTo>
                    <a:pt x="57" y="69"/>
                    <a:pt x="64" y="69"/>
                    <a:pt x="68" y="67"/>
                  </a:cubicBezTo>
                  <a:cubicBezTo>
                    <a:pt x="117" y="39"/>
                    <a:pt x="117" y="39"/>
                    <a:pt x="117" y="39"/>
                  </a:cubicBezTo>
                  <a:cubicBezTo>
                    <a:pt x="121" y="36"/>
                    <a:pt x="121" y="33"/>
                    <a:pt x="117" y="30"/>
                  </a:cubicBezTo>
                  <a:cubicBezTo>
                    <a:pt x="68" y="2"/>
                    <a:pt x="68" y="2"/>
                    <a:pt x="68" y="2"/>
                  </a:cubicBezTo>
                  <a:cubicBezTo>
                    <a:pt x="64" y="0"/>
                    <a:pt x="57" y="0"/>
                    <a:pt x="53" y="2"/>
                  </a:cubicBezTo>
                  <a:cubicBezTo>
                    <a:pt x="4" y="30"/>
                    <a:pt x="4" y="30"/>
                    <a:pt x="4" y="30"/>
                  </a:cubicBezTo>
                  <a:cubicBezTo>
                    <a:pt x="0" y="33"/>
                    <a:pt x="0" y="37"/>
                    <a:pt x="4" y="39"/>
                  </a:cubicBezTo>
                  <a:lnTo>
                    <a:pt x="53" y="67"/>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0" name="Freeform 40">
              <a:extLst>
                <a:ext uri="{FF2B5EF4-FFF2-40B4-BE49-F238E27FC236}">
                  <a16:creationId xmlns:a16="http://schemas.microsoft.com/office/drawing/2014/main" id="{B08BABF9-F751-7048-BDC2-B42B909187AA}"/>
                </a:ext>
              </a:extLst>
            </p:cNvPr>
            <p:cNvSpPr>
              <a:spLocks/>
            </p:cNvSpPr>
            <p:nvPr/>
          </p:nvSpPr>
          <p:spPr bwMode="auto">
            <a:xfrm>
              <a:off x="15607737" y="7962848"/>
              <a:ext cx="334963" cy="193675"/>
            </a:xfrm>
            <a:custGeom>
              <a:avLst/>
              <a:gdLst>
                <a:gd name="T0" fmla="*/ 53 w 121"/>
                <a:gd name="T1" fmla="*/ 68 h 70"/>
                <a:gd name="T2" fmla="*/ 68 w 121"/>
                <a:gd name="T3" fmla="*/ 68 h 70"/>
                <a:gd name="T4" fmla="*/ 117 w 121"/>
                <a:gd name="T5" fmla="*/ 40 h 70"/>
                <a:gd name="T6" fmla="*/ 117 w 121"/>
                <a:gd name="T7" fmla="*/ 31 h 70"/>
                <a:gd name="T8" fmla="*/ 69 w 121"/>
                <a:gd name="T9" fmla="*/ 3 h 70"/>
                <a:gd name="T10" fmla="*/ 53 w 121"/>
                <a:gd name="T11" fmla="*/ 3 h 70"/>
                <a:gd name="T12" fmla="*/ 5 w 121"/>
                <a:gd name="T13" fmla="*/ 31 h 70"/>
                <a:gd name="T14" fmla="*/ 5 w 121"/>
                <a:gd name="T15" fmla="*/ 40 h 70"/>
                <a:gd name="T16" fmla="*/ 53 w 121"/>
                <a:gd name="T17" fmla="*/ 68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70">
                  <a:moveTo>
                    <a:pt x="53" y="68"/>
                  </a:moveTo>
                  <a:cubicBezTo>
                    <a:pt x="57" y="70"/>
                    <a:pt x="64" y="70"/>
                    <a:pt x="68" y="68"/>
                  </a:cubicBezTo>
                  <a:cubicBezTo>
                    <a:pt x="117" y="40"/>
                    <a:pt x="117" y="40"/>
                    <a:pt x="117" y="40"/>
                  </a:cubicBezTo>
                  <a:cubicBezTo>
                    <a:pt x="121" y="37"/>
                    <a:pt x="121" y="33"/>
                    <a:pt x="117" y="31"/>
                  </a:cubicBezTo>
                  <a:cubicBezTo>
                    <a:pt x="69" y="3"/>
                    <a:pt x="69" y="3"/>
                    <a:pt x="69" y="3"/>
                  </a:cubicBezTo>
                  <a:cubicBezTo>
                    <a:pt x="65" y="0"/>
                    <a:pt x="58" y="0"/>
                    <a:pt x="53" y="3"/>
                  </a:cubicBezTo>
                  <a:cubicBezTo>
                    <a:pt x="5" y="31"/>
                    <a:pt x="5" y="31"/>
                    <a:pt x="5" y="31"/>
                  </a:cubicBezTo>
                  <a:cubicBezTo>
                    <a:pt x="0" y="33"/>
                    <a:pt x="0" y="37"/>
                    <a:pt x="5" y="40"/>
                  </a:cubicBezTo>
                  <a:lnTo>
                    <a:pt x="53" y="68"/>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1" name="Freeform 41">
              <a:extLst>
                <a:ext uri="{FF2B5EF4-FFF2-40B4-BE49-F238E27FC236}">
                  <a16:creationId xmlns:a16="http://schemas.microsoft.com/office/drawing/2014/main" id="{1BB769EF-408A-FC40-85C1-74EDE62AFBB9}"/>
                </a:ext>
              </a:extLst>
            </p:cNvPr>
            <p:cNvSpPr>
              <a:spLocks/>
            </p:cNvSpPr>
            <p:nvPr/>
          </p:nvSpPr>
          <p:spPr bwMode="auto">
            <a:xfrm>
              <a:off x="15812524" y="7846960"/>
              <a:ext cx="333375" cy="193675"/>
            </a:xfrm>
            <a:custGeom>
              <a:avLst/>
              <a:gdLst>
                <a:gd name="T0" fmla="*/ 52 w 121"/>
                <a:gd name="T1" fmla="*/ 67 h 70"/>
                <a:gd name="T2" fmla="*/ 68 w 121"/>
                <a:gd name="T3" fmla="*/ 67 h 70"/>
                <a:gd name="T4" fmla="*/ 116 w 121"/>
                <a:gd name="T5" fmla="*/ 39 h 70"/>
                <a:gd name="T6" fmla="*/ 116 w 121"/>
                <a:gd name="T7" fmla="*/ 30 h 70"/>
                <a:gd name="T8" fmla="*/ 68 w 121"/>
                <a:gd name="T9" fmla="*/ 2 h 70"/>
                <a:gd name="T10" fmla="*/ 53 w 121"/>
                <a:gd name="T11" fmla="*/ 2 h 70"/>
                <a:gd name="T12" fmla="*/ 4 w 121"/>
                <a:gd name="T13" fmla="*/ 31 h 70"/>
                <a:gd name="T14" fmla="*/ 4 w 121"/>
                <a:gd name="T15" fmla="*/ 39 h 70"/>
                <a:gd name="T16" fmla="*/ 52 w 121"/>
                <a:gd name="T17" fmla="*/ 6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70">
                  <a:moveTo>
                    <a:pt x="52" y="67"/>
                  </a:moveTo>
                  <a:cubicBezTo>
                    <a:pt x="57" y="70"/>
                    <a:pt x="64" y="70"/>
                    <a:pt x="68" y="67"/>
                  </a:cubicBezTo>
                  <a:cubicBezTo>
                    <a:pt x="116" y="39"/>
                    <a:pt x="116" y="39"/>
                    <a:pt x="116" y="39"/>
                  </a:cubicBezTo>
                  <a:cubicBezTo>
                    <a:pt x="121" y="37"/>
                    <a:pt x="121" y="33"/>
                    <a:pt x="116" y="30"/>
                  </a:cubicBezTo>
                  <a:cubicBezTo>
                    <a:pt x="68" y="2"/>
                    <a:pt x="68" y="2"/>
                    <a:pt x="68" y="2"/>
                  </a:cubicBezTo>
                  <a:cubicBezTo>
                    <a:pt x="64" y="0"/>
                    <a:pt x="57" y="0"/>
                    <a:pt x="53" y="2"/>
                  </a:cubicBezTo>
                  <a:cubicBezTo>
                    <a:pt x="4" y="31"/>
                    <a:pt x="4" y="31"/>
                    <a:pt x="4" y="31"/>
                  </a:cubicBezTo>
                  <a:cubicBezTo>
                    <a:pt x="0" y="33"/>
                    <a:pt x="0" y="37"/>
                    <a:pt x="4" y="39"/>
                  </a:cubicBezTo>
                  <a:lnTo>
                    <a:pt x="52" y="67"/>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2" name="Freeform 42">
              <a:extLst>
                <a:ext uri="{FF2B5EF4-FFF2-40B4-BE49-F238E27FC236}">
                  <a16:creationId xmlns:a16="http://schemas.microsoft.com/office/drawing/2014/main" id="{AB147752-B27E-B143-92A0-7B2CA4A46EAA}"/>
                </a:ext>
              </a:extLst>
            </p:cNvPr>
            <p:cNvSpPr>
              <a:spLocks/>
            </p:cNvSpPr>
            <p:nvPr/>
          </p:nvSpPr>
          <p:spPr bwMode="auto">
            <a:xfrm>
              <a:off x="16014137" y="7731073"/>
              <a:ext cx="333375" cy="190500"/>
            </a:xfrm>
            <a:custGeom>
              <a:avLst/>
              <a:gdLst>
                <a:gd name="T0" fmla="*/ 53 w 121"/>
                <a:gd name="T1" fmla="*/ 67 h 69"/>
                <a:gd name="T2" fmla="*/ 68 w 121"/>
                <a:gd name="T3" fmla="*/ 67 h 69"/>
                <a:gd name="T4" fmla="*/ 117 w 121"/>
                <a:gd name="T5" fmla="*/ 39 h 69"/>
                <a:gd name="T6" fmla="*/ 117 w 121"/>
                <a:gd name="T7" fmla="*/ 30 h 69"/>
                <a:gd name="T8" fmla="*/ 69 w 121"/>
                <a:gd name="T9" fmla="*/ 2 h 69"/>
                <a:gd name="T10" fmla="*/ 53 w 121"/>
                <a:gd name="T11" fmla="*/ 2 h 69"/>
                <a:gd name="T12" fmla="*/ 5 w 121"/>
                <a:gd name="T13" fmla="*/ 30 h 69"/>
                <a:gd name="T14" fmla="*/ 5 w 121"/>
                <a:gd name="T15" fmla="*/ 39 h 69"/>
                <a:gd name="T16" fmla="*/ 53 w 121"/>
                <a:gd name="T17" fmla="*/ 6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69">
                  <a:moveTo>
                    <a:pt x="53" y="67"/>
                  </a:moveTo>
                  <a:cubicBezTo>
                    <a:pt x="57" y="69"/>
                    <a:pt x="64" y="69"/>
                    <a:pt x="68" y="67"/>
                  </a:cubicBezTo>
                  <a:cubicBezTo>
                    <a:pt x="117" y="39"/>
                    <a:pt x="117" y="39"/>
                    <a:pt x="117" y="39"/>
                  </a:cubicBezTo>
                  <a:cubicBezTo>
                    <a:pt x="121" y="36"/>
                    <a:pt x="121" y="32"/>
                    <a:pt x="117" y="30"/>
                  </a:cubicBezTo>
                  <a:cubicBezTo>
                    <a:pt x="69" y="2"/>
                    <a:pt x="69" y="2"/>
                    <a:pt x="69" y="2"/>
                  </a:cubicBezTo>
                  <a:cubicBezTo>
                    <a:pt x="64" y="0"/>
                    <a:pt x="57" y="0"/>
                    <a:pt x="53" y="2"/>
                  </a:cubicBezTo>
                  <a:cubicBezTo>
                    <a:pt x="5" y="30"/>
                    <a:pt x="5" y="30"/>
                    <a:pt x="5" y="30"/>
                  </a:cubicBezTo>
                  <a:cubicBezTo>
                    <a:pt x="0" y="33"/>
                    <a:pt x="0" y="37"/>
                    <a:pt x="5" y="39"/>
                  </a:cubicBezTo>
                  <a:lnTo>
                    <a:pt x="53" y="67"/>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3" name="Freeform 43">
              <a:extLst>
                <a:ext uri="{FF2B5EF4-FFF2-40B4-BE49-F238E27FC236}">
                  <a16:creationId xmlns:a16="http://schemas.microsoft.com/office/drawing/2014/main" id="{545E69CD-F469-5C4C-9C16-FB0DB65D43AF}"/>
                </a:ext>
              </a:extLst>
            </p:cNvPr>
            <p:cNvSpPr>
              <a:spLocks/>
            </p:cNvSpPr>
            <p:nvPr/>
          </p:nvSpPr>
          <p:spPr bwMode="auto">
            <a:xfrm>
              <a:off x="16217337" y="7612010"/>
              <a:ext cx="331788" cy="193675"/>
            </a:xfrm>
            <a:custGeom>
              <a:avLst/>
              <a:gdLst>
                <a:gd name="T0" fmla="*/ 52 w 120"/>
                <a:gd name="T1" fmla="*/ 68 h 70"/>
                <a:gd name="T2" fmla="*/ 68 w 120"/>
                <a:gd name="T3" fmla="*/ 68 h 70"/>
                <a:gd name="T4" fmla="*/ 116 w 120"/>
                <a:gd name="T5" fmla="*/ 39 h 70"/>
                <a:gd name="T6" fmla="*/ 116 w 120"/>
                <a:gd name="T7" fmla="*/ 31 h 70"/>
                <a:gd name="T8" fmla="*/ 68 w 120"/>
                <a:gd name="T9" fmla="*/ 3 h 70"/>
                <a:gd name="T10" fmla="*/ 53 w 120"/>
                <a:gd name="T11" fmla="*/ 3 h 70"/>
                <a:gd name="T12" fmla="*/ 4 w 120"/>
                <a:gd name="T13" fmla="*/ 31 h 70"/>
                <a:gd name="T14" fmla="*/ 4 w 120"/>
                <a:gd name="T15" fmla="*/ 40 h 70"/>
                <a:gd name="T16" fmla="*/ 52 w 120"/>
                <a:gd name="T17" fmla="*/ 68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0" h="70">
                  <a:moveTo>
                    <a:pt x="52" y="68"/>
                  </a:moveTo>
                  <a:cubicBezTo>
                    <a:pt x="56" y="70"/>
                    <a:pt x="63" y="70"/>
                    <a:pt x="68" y="68"/>
                  </a:cubicBezTo>
                  <a:cubicBezTo>
                    <a:pt x="116" y="39"/>
                    <a:pt x="116" y="39"/>
                    <a:pt x="116" y="39"/>
                  </a:cubicBezTo>
                  <a:cubicBezTo>
                    <a:pt x="120" y="37"/>
                    <a:pt x="120" y="33"/>
                    <a:pt x="116" y="31"/>
                  </a:cubicBezTo>
                  <a:cubicBezTo>
                    <a:pt x="68" y="3"/>
                    <a:pt x="68" y="3"/>
                    <a:pt x="68" y="3"/>
                  </a:cubicBezTo>
                  <a:cubicBezTo>
                    <a:pt x="64" y="0"/>
                    <a:pt x="57" y="0"/>
                    <a:pt x="53" y="3"/>
                  </a:cubicBezTo>
                  <a:cubicBezTo>
                    <a:pt x="4" y="31"/>
                    <a:pt x="4" y="31"/>
                    <a:pt x="4" y="31"/>
                  </a:cubicBezTo>
                  <a:cubicBezTo>
                    <a:pt x="0" y="33"/>
                    <a:pt x="0" y="37"/>
                    <a:pt x="4" y="40"/>
                  </a:cubicBezTo>
                  <a:lnTo>
                    <a:pt x="52" y="68"/>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4" name="Freeform 44">
              <a:extLst>
                <a:ext uri="{FF2B5EF4-FFF2-40B4-BE49-F238E27FC236}">
                  <a16:creationId xmlns:a16="http://schemas.microsoft.com/office/drawing/2014/main" id="{53FF97E0-60CC-804B-A7F6-59AF37EAEA99}"/>
                </a:ext>
              </a:extLst>
            </p:cNvPr>
            <p:cNvSpPr>
              <a:spLocks/>
            </p:cNvSpPr>
            <p:nvPr/>
          </p:nvSpPr>
          <p:spPr bwMode="auto">
            <a:xfrm>
              <a:off x="16418949" y="7496123"/>
              <a:ext cx="334963" cy="193675"/>
            </a:xfrm>
            <a:custGeom>
              <a:avLst/>
              <a:gdLst>
                <a:gd name="T0" fmla="*/ 53 w 121"/>
                <a:gd name="T1" fmla="*/ 67 h 70"/>
                <a:gd name="T2" fmla="*/ 68 w 121"/>
                <a:gd name="T3" fmla="*/ 67 h 70"/>
                <a:gd name="T4" fmla="*/ 117 w 121"/>
                <a:gd name="T5" fmla="*/ 39 h 70"/>
                <a:gd name="T6" fmla="*/ 117 w 121"/>
                <a:gd name="T7" fmla="*/ 30 h 70"/>
                <a:gd name="T8" fmla="*/ 68 w 121"/>
                <a:gd name="T9" fmla="*/ 2 h 70"/>
                <a:gd name="T10" fmla="*/ 53 w 121"/>
                <a:gd name="T11" fmla="*/ 2 h 70"/>
                <a:gd name="T12" fmla="*/ 4 w 121"/>
                <a:gd name="T13" fmla="*/ 30 h 70"/>
                <a:gd name="T14" fmla="*/ 4 w 121"/>
                <a:gd name="T15" fmla="*/ 39 h 70"/>
                <a:gd name="T16" fmla="*/ 53 w 121"/>
                <a:gd name="T17" fmla="*/ 6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70">
                  <a:moveTo>
                    <a:pt x="53" y="67"/>
                  </a:moveTo>
                  <a:cubicBezTo>
                    <a:pt x="57" y="70"/>
                    <a:pt x="64" y="70"/>
                    <a:pt x="68" y="67"/>
                  </a:cubicBezTo>
                  <a:cubicBezTo>
                    <a:pt x="117" y="39"/>
                    <a:pt x="117" y="39"/>
                    <a:pt x="117" y="39"/>
                  </a:cubicBezTo>
                  <a:cubicBezTo>
                    <a:pt x="121" y="37"/>
                    <a:pt x="121" y="33"/>
                    <a:pt x="117" y="30"/>
                  </a:cubicBezTo>
                  <a:cubicBezTo>
                    <a:pt x="68" y="2"/>
                    <a:pt x="68" y="2"/>
                    <a:pt x="68" y="2"/>
                  </a:cubicBezTo>
                  <a:cubicBezTo>
                    <a:pt x="64" y="0"/>
                    <a:pt x="57" y="0"/>
                    <a:pt x="53" y="2"/>
                  </a:cubicBezTo>
                  <a:cubicBezTo>
                    <a:pt x="4" y="30"/>
                    <a:pt x="4" y="30"/>
                    <a:pt x="4" y="30"/>
                  </a:cubicBezTo>
                  <a:cubicBezTo>
                    <a:pt x="0" y="33"/>
                    <a:pt x="0" y="37"/>
                    <a:pt x="4" y="39"/>
                  </a:cubicBezTo>
                  <a:lnTo>
                    <a:pt x="53" y="67"/>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5" name="Freeform 45">
              <a:extLst>
                <a:ext uri="{FF2B5EF4-FFF2-40B4-BE49-F238E27FC236}">
                  <a16:creationId xmlns:a16="http://schemas.microsoft.com/office/drawing/2014/main" id="{0F4CF83F-061C-4140-BCB3-B35A54BBCF90}"/>
                </a:ext>
              </a:extLst>
            </p:cNvPr>
            <p:cNvSpPr>
              <a:spLocks/>
            </p:cNvSpPr>
            <p:nvPr/>
          </p:nvSpPr>
          <p:spPr bwMode="auto">
            <a:xfrm>
              <a:off x="14150412" y="8581973"/>
              <a:ext cx="334963" cy="190500"/>
            </a:xfrm>
            <a:custGeom>
              <a:avLst/>
              <a:gdLst>
                <a:gd name="T0" fmla="*/ 53 w 121"/>
                <a:gd name="T1" fmla="*/ 67 h 69"/>
                <a:gd name="T2" fmla="*/ 68 w 121"/>
                <a:gd name="T3" fmla="*/ 67 h 69"/>
                <a:gd name="T4" fmla="*/ 117 w 121"/>
                <a:gd name="T5" fmla="*/ 39 h 69"/>
                <a:gd name="T6" fmla="*/ 117 w 121"/>
                <a:gd name="T7" fmla="*/ 30 h 69"/>
                <a:gd name="T8" fmla="*/ 68 w 121"/>
                <a:gd name="T9" fmla="*/ 2 h 69"/>
                <a:gd name="T10" fmla="*/ 53 w 121"/>
                <a:gd name="T11" fmla="*/ 2 h 69"/>
                <a:gd name="T12" fmla="*/ 4 w 121"/>
                <a:gd name="T13" fmla="*/ 30 h 69"/>
                <a:gd name="T14" fmla="*/ 4 w 121"/>
                <a:gd name="T15" fmla="*/ 39 h 69"/>
                <a:gd name="T16" fmla="*/ 53 w 121"/>
                <a:gd name="T17" fmla="*/ 6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69">
                  <a:moveTo>
                    <a:pt x="53" y="67"/>
                  </a:moveTo>
                  <a:cubicBezTo>
                    <a:pt x="57" y="69"/>
                    <a:pt x="64" y="69"/>
                    <a:pt x="68" y="67"/>
                  </a:cubicBezTo>
                  <a:cubicBezTo>
                    <a:pt x="117" y="39"/>
                    <a:pt x="117" y="39"/>
                    <a:pt x="117" y="39"/>
                  </a:cubicBezTo>
                  <a:cubicBezTo>
                    <a:pt x="121" y="36"/>
                    <a:pt x="121" y="32"/>
                    <a:pt x="117" y="30"/>
                  </a:cubicBezTo>
                  <a:cubicBezTo>
                    <a:pt x="68" y="2"/>
                    <a:pt x="68" y="2"/>
                    <a:pt x="68" y="2"/>
                  </a:cubicBezTo>
                  <a:cubicBezTo>
                    <a:pt x="64" y="0"/>
                    <a:pt x="57" y="0"/>
                    <a:pt x="53" y="2"/>
                  </a:cubicBezTo>
                  <a:cubicBezTo>
                    <a:pt x="4" y="30"/>
                    <a:pt x="4" y="30"/>
                    <a:pt x="4" y="30"/>
                  </a:cubicBezTo>
                  <a:cubicBezTo>
                    <a:pt x="0" y="33"/>
                    <a:pt x="0" y="37"/>
                    <a:pt x="4" y="39"/>
                  </a:cubicBezTo>
                  <a:lnTo>
                    <a:pt x="53" y="67"/>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6" name="Freeform 46">
              <a:extLst>
                <a:ext uri="{FF2B5EF4-FFF2-40B4-BE49-F238E27FC236}">
                  <a16:creationId xmlns:a16="http://schemas.microsoft.com/office/drawing/2014/main" id="{128CAD71-9C11-9241-AB46-528CB4B60174}"/>
                </a:ext>
              </a:extLst>
            </p:cNvPr>
            <p:cNvSpPr>
              <a:spLocks/>
            </p:cNvSpPr>
            <p:nvPr/>
          </p:nvSpPr>
          <p:spPr bwMode="auto">
            <a:xfrm>
              <a:off x="14352024" y="8462910"/>
              <a:ext cx="334963" cy="193675"/>
            </a:xfrm>
            <a:custGeom>
              <a:avLst/>
              <a:gdLst>
                <a:gd name="T0" fmla="*/ 53 w 121"/>
                <a:gd name="T1" fmla="*/ 68 h 70"/>
                <a:gd name="T2" fmla="*/ 68 w 121"/>
                <a:gd name="T3" fmla="*/ 68 h 70"/>
                <a:gd name="T4" fmla="*/ 117 w 121"/>
                <a:gd name="T5" fmla="*/ 39 h 70"/>
                <a:gd name="T6" fmla="*/ 117 w 121"/>
                <a:gd name="T7" fmla="*/ 31 h 70"/>
                <a:gd name="T8" fmla="*/ 69 w 121"/>
                <a:gd name="T9" fmla="*/ 3 h 70"/>
                <a:gd name="T10" fmla="*/ 53 w 121"/>
                <a:gd name="T11" fmla="*/ 3 h 70"/>
                <a:gd name="T12" fmla="*/ 5 w 121"/>
                <a:gd name="T13" fmla="*/ 31 h 70"/>
                <a:gd name="T14" fmla="*/ 5 w 121"/>
                <a:gd name="T15" fmla="*/ 40 h 70"/>
                <a:gd name="T16" fmla="*/ 53 w 121"/>
                <a:gd name="T17" fmla="*/ 68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70">
                  <a:moveTo>
                    <a:pt x="53" y="68"/>
                  </a:moveTo>
                  <a:cubicBezTo>
                    <a:pt x="57" y="70"/>
                    <a:pt x="64" y="70"/>
                    <a:pt x="68" y="68"/>
                  </a:cubicBezTo>
                  <a:cubicBezTo>
                    <a:pt x="117" y="39"/>
                    <a:pt x="117" y="39"/>
                    <a:pt x="117" y="39"/>
                  </a:cubicBezTo>
                  <a:cubicBezTo>
                    <a:pt x="121" y="37"/>
                    <a:pt x="121" y="33"/>
                    <a:pt x="117" y="31"/>
                  </a:cubicBezTo>
                  <a:cubicBezTo>
                    <a:pt x="69" y="3"/>
                    <a:pt x="69" y="3"/>
                    <a:pt x="69" y="3"/>
                  </a:cubicBezTo>
                  <a:cubicBezTo>
                    <a:pt x="64" y="0"/>
                    <a:pt x="58" y="0"/>
                    <a:pt x="53" y="3"/>
                  </a:cubicBezTo>
                  <a:cubicBezTo>
                    <a:pt x="5" y="31"/>
                    <a:pt x="5" y="31"/>
                    <a:pt x="5" y="31"/>
                  </a:cubicBezTo>
                  <a:cubicBezTo>
                    <a:pt x="0" y="33"/>
                    <a:pt x="0" y="37"/>
                    <a:pt x="5" y="40"/>
                  </a:cubicBezTo>
                  <a:lnTo>
                    <a:pt x="53" y="68"/>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7" name="Freeform 47">
              <a:extLst>
                <a:ext uri="{FF2B5EF4-FFF2-40B4-BE49-F238E27FC236}">
                  <a16:creationId xmlns:a16="http://schemas.microsoft.com/office/drawing/2014/main" id="{ACDADE09-BE89-3B4F-835D-628AEB5760AE}"/>
                </a:ext>
              </a:extLst>
            </p:cNvPr>
            <p:cNvSpPr>
              <a:spLocks/>
            </p:cNvSpPr>
            <p:nvPr/>
          </p:nvSpPr>
          <p:spPr bwMode="auto">
            <a:xfrm>
              <a:off x="14556812" y="8347023"/>
              <a:ext cx="333375" cy="193675"/>
            </a:xfrm>
            <a:custGeom>
              <a:avLst/>
              <a:gdLst>
                <a:gd name="T0" fmla="*/ 52 w 121"/>
                <a:gd name="T1" fmla="*/ 67 h 70"/>
                <a:gd name="T2" fmla="*/ 68 w 121"/>
                <a:gd name="T3" fmla="*/ 67 h 70"/>
                <a:gd name="T4" fmla="*/ 116 w 121"/>
                <a:gd name="T5" fmla="*/ 39 h 70"/>
                <a:gd name="T6" fmla="*/ 116 w 121"/>
                <a:gd name="T7" fmla="*/ 30 h 70"/>
                <a:gd name="T8" fmla="*/ 68 w 121"/>
                <a:gd name="T9" fmla="*/ 2 h 70"/>
                <a:gd name="T10" fmla="*/ 53 w 121"/>
                <a:gd name="T11" fmla="*/ 2 h 70"/>
                <a:gd name="T12" fmla="*/ 4 w 121"/>
                <a:gd name="T13" fmla="*/ 30 h 70"/>
                <a:gd name="T14" fmla="*/ 4 w 121"/>
                <a:gd name="T15" fmla="*/ 39 h 70"/>
                <a:gd name="T16" fmla="*/ 52 w 121"/>
                <a:gd name="T17" fmla="*/ 6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70">
                  <a:moveTo>
                    <a:pt x="52" y="67"/>
                  </a:moveTo>
                  <a:cubicBezTo>
                    <a:pt x="57" y="70"/>
                    <a:pt x="63" y="70"/>
                    <a:pt x="68" y="67"/>
                  </a:cubicBezTo>
                  <a:cubicBezTo>
                    <a:pt x="116" y="39"/>
                    <a:pt x="116" y="39"/>
                    <a:pt x="116" y="39"/>
                  </a:cubicBezTo>
                  <a:cubicBezTo>
                    <a:pt x="121" y="37"/>
                    <a:pt x="121" y="33"/>
                    <a:pt x="116" y="30"/>
                  </a:cubicBezTo>
                  <a:cubicBezTo>
                    <a:pt x="68" y="2"/>
                    <a:pt x="68" y="2"/>
                    <a:pt x="68" y="2"/>
                  </a:cubicBezTo>
                  <a:cubicBezTo>
                    <a:pt x="64" y="0"/>
                    <a:pt x="57" y="0"/>
                    <a:pt x="53" y="2"/>
                  </a:cubicBezTo>
                  <a:cubicBezTo>
                    <a:pt x="4" y="30"/>
                    <a:pt x="4" y="30"/>
                    <a:pt x="4" y="30"/>
                  </a:cubicBezTo>
                  <a:cubicBezTo>
                    <a:pt x="0" y="33"/>
                    <a:pt x="0" y="37"/>
                    <a:pt x="4" y="39"/>
                  </a:cubicBezTo>
                  <a:lnTo>
                    <a:pt x="52" y="67"/>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8" name="Freeform 48">
              <a:extLst>
                <a:ext uri="{FF2B5EF4-FFF2-40B4-BE49-F238E27FC236}">
                  <a16:creationId xmlns:a16="http://schemas.microsoft.com/office/drawing/2014/main" id="{C5B99B93-12DB-F445-BEE3-1C7B647F3D70}"/>
                </a:ext>
              </a:extLst>
            </p:cNvPr>
            <p:cNvSpPr>
              <a:spLocks/>
            </p:cNvSpPr>
            <p:nvPr/>
          </p:nvSpPr>
          <p:spPr bwMode="auto">
            <a:xfrm>
              <a:off x="14758424" y="8231135"/>
              <a:ext cx="333375" cy="190500"/>
            </a:xfrm>
            <a:custGeom>
              <a:avLst/>
              <a:gdLst>
                <a:gd name="T0" fmla="*/ 53 w 121"/>
                <a:gd name="T1" fmla="*/ 67 h 69"/>
                <a:gd name="T2" fmla="*/ 68 w 121"/>
                <a:gd name="T3" fmla="*/ 67 h 69"/>
                <a:gd name="T4" fmla="*/ 117 w 121"/>
                <a:gd name="T5" fmla="*/ 39 h 69"/>
                <a:gd name="T6" fmla="*/ 117 w 121"/>
                <a:gd name="T7" fmla="*/ 30 h 69"/>
                <a:gd name="T8" fmla="*/ 69 w 121"/>
                <a:gd name="T9" fmla="*/ 2 h 69"/>
                <a:gd name="T10" fmla="*/ 53 w 121"/>
                <a:gd name="T11" fmla="*/ 2 h 69"/>
                <a:gd name="T12" fmla="*/ 4 w 121"/>
                <a:gd name="T13" fmla="*/ 30 h 69"/>
                <a:gd name="T14" fmla="*/ 4 w 121"/>
                <a:gd name="T15" fmla="*/ 39 h 69"/>
                <a:gd name="T16" fmla="*/ 53 w 121"/>
                <a:gd name="T17" fmla="*/ 6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69">
                  <a:moveTo>
                    <a:pt x="53" y="67"/>
                  </a:moveTo>
                  <a:cubicBezTo>
                    <a:pt x="57" y="69"/>
                    <a:pt x="64" y="69"/>
                    <a:pt x="68" y="67"/>
                  </a:cubicBezTo>
                  <a:cubicBezTo>
                    <a:pt x="117" y="39"/>
                    <a:pt x="117" y="39"/>
                    <a:pt x="117" y="39"/>
                  </a:cubicBezTo>
                  <a:cubicBezTo>
                    <a:pt x="121" y="36"/>
                    <a:pt x="121" y="32"/>
                    <a:pt x="117" y="30"/>
                  </a:cubicBezTo>
                  <a:cubicBezTo>
                    <a:pt x="69" y="2"/>
                    <a:pt x="69" y="2"/>
                    <a:pt x="69" y="2"/>
                  </a:cubicBezTo>
                  <a:cubicBezTo>
                    <a:pt x="64" y="0"/>
                    <a:pt x="57" y="0"/>
                    <a:pt x="53" y="2"/>
                  </a:cubicBezTo>
                  <a:cubicBezTo>
                    <a:pt x="4" y="30"/>
                    <a:pt x="4" y="30"/>
                    <a:pt x="4" y="30"/>
                  </a:cubicBezTo>
                  <a:cubicBezTo>
                    <a:pt x="0" y="33"/>
                    <a:pt x="0" y="37"/>
                    <a:pt x="4" y="39"/>
                  </a:cubicBezTo>
                  <a:lnTo>
                    <a:pt x="53" y="67"/>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9" name="Freeform 49">
              <a:extLst>
                <a:ext uri="{FF2B5EF4-FFF2-40B4-BE49-F238E27FC236}">
                  <a16:creationId xmlns:a16="http://schemas.microsoft.com/office/drawing/2014/main" id="{23B9EFD8-881B-0E48-9759-AA2436DE0FEA}"/>
                </a:ext>
              </a:extLst>
            </p:cNvPr>
            <p:cNvSpPr>
              <a:spLocks/>
            </p:cNvSpPr>
            <p:nvPr/>
          </p:nvSpPr>
          <p:spPr bwMode="auto">
            <a:xfrm>
              <a:off x="14961624" y="8112073"/>
              <a:ext cx="331788" cy="193675"/>
            </a:xfrm>
            <a:custGeom>
              <a:avLst/>
              <a:gdLst>
                <a:gd name="T0" fmla="*/ 52 w 120"/>
                <a:gd name="T1" fmla="*/ 67 h 70"/>
                <a:gd name="T2" fmla="*/ 68 w 120"/>
                <a:gd name="T3" fmla="*/ 67 h 70"/>
                <a:gd name="T4" fmla="*/ 116 w 120"/>
                <a:gd name="T5" fmla="*/ 39 h 70"/>
                <a:gd name="T6" fmla="*/ 116 w 120"/>
                <a:gd name="T7" fmla="*/ 30 h 70"/>
                <a:gd name="T8" fmla="*/ 68 w 120"/>
                <a:gd name="T9" fmla="*/ 3 h 70"/>
                <a:gd name="T10" fmla="*/ 53 w 120"/>
                <a:gd name="T11" fmla="*/ 3 h 70"/>
                <a:gd name="T12" fmla="*/ 4 w 120"/>
                <a:gd name="T13" fmla="*/ 31 h 70"/>
                <a:gd name="T14" fmla="*/ 4 w 120"/>
                <a:gd name="T15" fmla="*/ 40 h 70"/>
                <a:gd name="T16" fmla="*/ 52 w 120"/>
                <a:gd name="T17" fmla="*/ 6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0" h="70">
                  <a:moveTo>
                    <a:pt x="52" y="67"/>
                  </a:moveTo>
                  <a:cubicBezTo>
                    <a:pt x="56" y="70"/>
                    <a:pt x="63" y="70"/>
                    <a:pt x="68" y="67"/>
                  </a:cubicBezTo>
                  <a:cubicBezTo>
                    <a:pt x="116" y="39"/>
                    <a:pt x="116" y="39"/>
                    <a:pt x="116" y="39"/>
                  </a:cubicBezTo>
                  <a:cubicBezTo>
                    <a:pt x="120" y="37"/>
                    <a:pt x="120" y="33"/>
                    <a:pt x="116" y="30"/>
                  </a:cubicBezTo>
                  <a:cubicBezTo>
                    <a:pt x="68" y="3"/>
                    <a:pt x="68" y="3"/>
                    <a:pt x="68" y="3"/>
                  </a:cubicBezTo>
                  <a:cubicBezTo>
                    <a:pt x="64" y="0"/>
                    <a:pt x="57" y="0"/>
                    <a:pt x="53" y="3"/>
                  </a:cubicBezTo>
                  <a:cubicBezTo>
                    <a:pt x="4" y="31"/>
                    <a:pt x="4" y="31"/>
                    <a:pt x="4" y="31"/>
                  </a:cubicBezTo>
                  <a:cubicBezTo>
                    <a:pt x="0" y="33"/>
                    <a:pt x="0" y="37"/>
                    <a:pt x="4" y="40"/>
                  </a:cubicBezTo>
                  <a:lnTo>
                    <a:pt x="52" y="67"/>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0" name="Freeform 50">
              <a:extLst>
                <a:ext uri="{FF2B5EF4-FFF2-40B4-BE49-F238E27FC236}">
                  <a16:creationId xmlns:a16="http://schemas.microsoft.com/office/drawing/2014/main" id="{5FE326CB-D0F0-A04C-85D8-B0471CE8AF8A}"/>
                </a:ext>
              </a:extLst>
            </p:cNvPr>
            <p:cNvSpPr>
              <a:spLocks/>
            </p:cNvSpPr>
            <p:nvPr/>
          </p:nvSpPr>
          <p:spPr bwMode="auto">
            <a:xfrm>
              <a:off x="15163237" y="7996185"/>
              <a:ext cx="331788" cy="193675"/>
            </a:xfrm>
            <a:custGeom>
              <a:avLst/>
              <a:gdLst>
                <a:gd name="T0" fmla="*/ 52 w 120"/>
                <a:gd name="T1" fmla="*/ 67 h 70"/>
                <a:gd name="T2" fmla="*/ 67 w 120"/>
                <a:gd name="T3" fmla="*/ 67 h 70"/>
                <a:gd name="T4" fmla="*/ 116 w 120"/>
                <a:gd name="T5" fmla="*/ 39 h 70"/>
                <a:gd name="T6" fmla="*/ 116 w 120"/>
                <a:gd name="T7" fmla="*/ 30 h 70"/>
                <a:gd name="T8" fmla="*/ 68 w 120"/>
                <a:gd name="T9" fmla="*/ 3 h 70"/>
                <a:gd name="T10" fmla="*/ 52 w 120"/>
                <a:gd name="T11" fmla="*/ 3 h 70"/>
                <a:gd name="T12" fmla="*/ 4 w 120"/>
                <a:gd name="T13" fmla="*/ 31 h 70"/>
                <a:gd name="T14" fmla="*/ 4 w 120"/>
                <a:gd name="T15" fmla="*/ 39 h 70"/>
                <a:gd name="T16" fmla="*/ 52 w 120"/>
                <a:gd name="T17" fmla="*/ 6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0" h="70">
                  <a:moveTo>
                    <a:pt x="52" y="67"/>
                  </a:moveTo>
                  <a:cubicBezTo>
                    <a:pt x="56" y="70"/>
                    <a:pt x="63" y="70"/>
                    <a:pt x="67" y="67"/>
                  </a:cubicBezTo>
                  <a:cubicBezTo>
                    <a:pt x="116" y="39"/>
                    <a:pt x="116" y="39"/>
                    <a:pt x="116" y="39"/>
                  </a:cubicBezTo>
                  <a:cubicBezTo>
                    <a:pt x="120" y="37"/>
                    <a:pt x="120" y="33"/>
                    <a:pt x="116" y="30"/>
                  </a:cubicBezTo>
                  <a:cubicBezTo>
                    <a:pt x="68" y="3"/>
                    <a:pt x="68" y="3"/>
                    <a:pt x="68" y="3"/>
                  </a:cubicBezTo>
                  <a:cubicBezTo>
                    <a:pt x="64" y="0"/>
                    <a:pt x="57" y="0"/>
                    <a:pt x="52" y="3"/>
                  </a:cubicBezTo>
                  <a:cubicBezTo>
                    <a:pt x="4" y="31"/>
                    <a:pt x="4" y="31"/>
                    <a:pt x="4" y="31"/>
                  </a:cubicBezTo>
                  <a:cubicBezTo>
                    <a:pt x="0" y="33"/>
                    <a:pt x="0" y="37"/>
                    <a:pt x="4" y="39"/>
                  </a:cubicBezTo>
                  <a:lnTo>
                    <a:pt x="52" y="67"/>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1" name="Freeform 51">
              <a:extLst>
                <a:ext uri="{FF2B5EF4-FFF2-40B4-BE49-F238E27FC236}">
                  <a16:creationId xmlns:a16="http://schemas.microsoft.com/office/drawing/2014/main" id="{28EC896F-D614-0D4C-A418-C726E1F378EF}"/>
                </a:ext>
              </a:extLst>
            </p:cNvPr>
            <p:cNvSpPr>
              <a:spLocks/>
            </p:cNvSpPr>
            <p:nvPr/>
          </p:nvSpPr>
          <p:spPr bwMode="auto">
            <a:xfrm>
              <a:off x="15364849" y="7880298"/>
              <a:ext cx="334963" cy="190500"/>
            </a:xfrm>
            <a:custGeom>
              <a:avLst/>
              <a:gdLst>
                <a:gd name="T0" fmla="*/ 52 w 121"/>
                <a:gd name="T1" fmla="*/ 67 h 69"/>
                <a:gd name="T2" fmla="*/ 68 w 121"/>
                <a:gd name="T3" fmla="*/ 67 h 69"/>
                <a:gd name="T4" fmla="*/ 116 w 121"/>
                <a:gd name="T5" fmla="*/ 39 h 69"/>
                <a:gd name="T6" fmla="*/ 116 w 121"/>
                <a:gd name="T7" fmla="*/ 30 h 69"/>
                <a:gd name="T8" fmla="*/ 68 w 121"/>
                <a:gd name="T9" fmla="*/ 2 h 69"/>
                <a:gd name="T10" fmla="*/ 53 w 121"/>
                <a:gd name="T11" fmla="*/ 2 h 69"/>
                <a:gd name="T12" fmla="*/ 4 w 121"/>
                <a:gd name="T13" fmla="*/ 30 h 69"/>
                <a:gd name="T14" fmla="*/ 4 w 121"/>
                <a:gd name="T15" fmla="*/ 39 h 69"/>
                <a:gd name="T16" fmla="*/ 52 w 121"/>
                <a:gd name="T17" fmla="*/ 6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69">
                  <a:moveTo>
                    <a:pt x="52" y="67"/>
                  </a:moveTo>
                  <a:cubicBezTo>
                    <a:pt x="57" y="69"/>
                    <a:pt x="64" y="69"/>
                    <a:pt x="68" y="67"/>
                  </a:cubicBezTo>
                  <a:cubicBezTo>
                    <a:pt x="116" y="39"/>
                    <a:pt x="116" y="39"/>
                    <a:pt x="116" y="39"/>
                  </a:cubicBezTo>
                  <a:cubicBezTo>
                    <a:pt x="121" y="36"/>
                    <a:pt x="121" y="32"/>
                    <a:pt x="116" y="30"/>
                  </a:cubicBezTo>
                  <a:cubicBezTo>
                    <a:pt x="68" y="2"/>
                    <a:pt x="68" y="2"/>
                    <a:pt x="68" y="2"/>
                  </a:cubicBezTo>
                  <a:cubicBezTo>
                    <a:pt x="64" y="0"/>
                    <a:pt x="57" y="0"/>
                    <a:pt x="53" y="2"/>
                  </a:cubicBezTo>
                  <a:cubicBezTo>
                    <a:pt x="4" y="30"/>
                    <a:pt x="4" y="30"/>
                    <a:pt x="4" y="30"/>
                  </a:cubicBezTo>
                  <a:cubicBezTo>
                    <a:pt x="0" y="33"/>
                    <a:pt x="0" y="37"/>
                    <a:pt x="4" y="39"/>
                  </a:cubicBezTo>
                  <a:lnTo>
                    <a:pt x="52" y="67"/>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2" name="Freeform 52">
              <a:extLst>
                <a:ext uri="{FF2B5EF4-FFF2-40B4-BE49-F238E27FC236}">
                  <a16:creationId xmlns:a16="http://schemas.microsoft.com/office/drawing/2014/main" id="{2BC1187E-710F-8443-A256-9AD36608B4CA}"/>
                </a:ext>
              </a:extLst>
            </p:cNvPr>
            <p:cNvSpPr>
              <a:spLocks/>
            </p:cNvSpPr>
            <p:nvPr/>
          </p:nvSpPr>
          <p:spPr bwMode="auto">
            <a:xfrm>
              <a:off x="15566462" y="7761235"/>
              <a:ext cx="333375" cy="193675"/>
            </a:xfrm>
            <a:custGeom>
              <a:avLst/>
              <a:gdLst>
                <a:gd name="T0" fmla="*/ 53 w 121"/>
                <a:gd name="T1" fmla="*/ 68 h 70"/>
                <a:gd name="T2" fmla="*/ 68 w 121"/>
                <a:gd name="T3" fmla="*/ 68 h 70"/>
                <a:gd name="T4" fmla="*/ 117 w 121"/>
                <a:gd name="T5" fmla="*/ 40 h 70"/>
                <a:gd name="T6" fmla="*/ 117 w 121"/>
                <a:gd name="T7" fmla="*/ 31 h 70"/>
                <a:gd name="T8" fmla="*/ 69 w 121"/>
                <a:gd name="T9" fmla="*/ 3 h 70"/>
                <a:gd name="T10" fmla="*/ 53 w 121"/>
                <a:gd name="T11" fmla="*/ 3 h 70"/>
                <a:gd name="T12" fmla="*/ 5 w 121"/>
                <a:gd name="T13" fmla="*/ 31 h 70"/>
                <a:gd name="T14" fmla="*/ 5 w 121"/>
                <a:gd name="T15" fmla="*/ 40 h 70"/>
                <a:gd name="T16" fmla="*/ 53 w 121"/>
                <a:gd name="T17" fmla="*/ 68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70">
                  <a:moveTo>
                    <a:pt x="53" y="68"/>
                  </a:moveTo>
                  <a:cubicBezTo>
                    <a:pt x="57" y="70"/>
                    <a:pt x="64" y="70"/>
                    <a:pt x="68" y="68"/>
                  </a:cubicBezTo>
                  <a:cubicBezTo>
                    <a:pt x="117" y="40"/>
                    <a:pt x="117" y="40"/>
                    <a:pt x="117" y="40"/>
                  </a:cubicBezTo>
                  <a:cubicBezTo>
                    <a:pt x="121" y="37"/>
                    <a:pt x="121" y="33"/>
                    <a:pt x="117" y="31"/>
                  </a:cubicBezTo>
                  <a:cubicBezTo>
                    <a:pt x="69" y="3"/>
                    <a:pt x="69" y="3"/>
                    <a:pt x="69" y="3"/>
                  </a:cubicBezTo>
                  <a:cubicBezTo>
                    <a:pt x="64" y="0"/>
                    <a:pt x="57" y="0"/>
                    <a:pt x="53" y="3"/>
                  </a:cubicBezTo>
                  <a:cubicBezTo>
                    <a:pt x="5" y="31"/>
                    <a:pt x="5" y="31"/>
                    <a:pt x="5" y="31"/>
                  </a:cubicBezTo>
                  <a:cubicBezTo>
                    <a:pt x="0" y="33"/>
                    <a:pt x="0" y="37"/>
                    <a:pt x="5" y="40"/>
                  </a:cubicBezTo>
                  <a:lnTo>
                    <a:pt x="53" y="68"/>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3" name="Freeform 53">
              <a:extLst>
                <a:ext uri="{FF2B5EF4-FFF2-40B4-BE49-F238E27FC236}">
                  <a16:creationId xmlns:a16="http://schemas.microsoft.com/office/drawing/2014/main" id="{FC9625C1-4E3E-1247-A06E-8C07583690F8}"/>
                </a:ext>
              </a:extLst>
            </p:cNvPr>
            <p:cNvSpPr>
              <a:spLocks/>
            </p:cNvSpPr>
            <p:nvPr/>
          </p:nvSpPr>
          <p:spPr bwMode="auto">
            <a:xfrm>
              <a:off x="15771249" y="7645348"/>
              <a:ext cx="333375" cy="193675"/>
            </a:xfrm>
            <a:custGeom>
              <a:avLst/>
              <a:gdLst>
                <a:gd name="T0" fmla="*/ 52 w 121"/>
                <a:gd name="T1" fmla="*/ 67 h 70"/>
                <a:gd name="T2" fmla="*/ 68 w 121"/>
                <a:gd name="T3" fmla="*/ 67 h 70"/>
                <a:gd name="T4" fmla="*/ 116 w 121"/>
                <a:gd name="T5" fmla="*/ 39 h 70"/>
                <a:gd name="T6" fmla="*/ 116 w 121"/>
                <a:gd name="T7" fmla="*/ 30 h 70"/>
                <a:gd name="T8" fmla="*/ 68 w 121"/>
                <a:gd name="T9" fmla="*/ 2 h 70"/>
                <a:gd name="T10" fmla="*/ 53 w 121"/>
                <a:gd name="T11" fmla="*/ 2 h 70"/>
                <a:gd name="T12" fmla="*/ 4 w 121"/>
                <a:gd name="T13" fmla="*/ 30 h 70"/>
                <a:gd name="T14" fmla="*/ 4 w 121"/>
                <a:gd name="T15" fmla="*/ 39 h 70"/>
                <a:gd name="T16" fmla="*/ 52 w 121"/>
                <a:gd name="T17" fmla="*/ 6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70">
                  <a:moveTo>
                    <a:pt x="52" y="67"/>
                  </a:moveTo>
                  <a:cubicBezTo>
                    <a:pt x="57" y="70"/>
                    <a:pt x="63" y="70"/>
                    <a:pt x="68" y="67"/>
                  </a:cubicBezTo>
                  <a:cubicBezTo>
                    <a:pt x="116" y="39"/>
                    <a:pt x="116" y="39"/>
                    <a:pt x="116" y="39"/>
                  </a:cubicBezTo>
                  <a:cubicBezTo>
                    <a:pt x="121" y="37"/>
                    <a:pt x="121" y="33"/>
                    <a:pt x="116" y="30"/>
                  </a:cubicBezTo>
                  <a:cubicBezTo>
                    <a:pt x="68" y="2"/>
                    <a:pt x="68" y="2"/>
                    <a:pt x="68" y="2"/>
                  </a:cubicBezTo>
                  <a:cubicBezTo>
                    <a:pt x="64" y="0"/>
                    <a:pt x="57" y="0"/>
                    <a:pt x="53" y="2"/>
                  </a:cubicBezTo>
                  <a:cubicBezTo>
                    <a:pt x="4" y="30"/>
                    <a:pt x="4" y="30"/>
                    <a:pt x="4" y="30"/>
                  </a:cubicBezTo>
                  <a:cubicBezTo>
                    <a:pt x="0" y="33"/>
                    <a:pt x="0" y="37"/>
                    <a:pt x="4" y="39"/>
                  </a:cubicBezTo>
                  <a:lnTo>
                    <a:pt x="52" y="67"/>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4" name="Freeform 54">
              <a:extLst>
                <a:ext uri="{FF2B5EF4-FFF2-40B4-BE49-F238E27FC236}">
                  <a16:creationId xmlns:a16="http://schemas.microsoft.com/office/drawing/2014/main" id="{19EFA349-D038-5B49-A952-BDCCC75CF3EA}"/>
                </a:ext>
              </a:extLst>
            </p:cNvPr>
            <p:cNvSpPr>
              <a:spLocks/>
            </p:cNvSpPr>
            <p:nvPr/>
          </p:nvSpPr>
          <p:spPr bwMode="auto">
            <a:xfrm>
              <a:off x="15972862" y="7529460"/>
              <a:ext cx="333375" cy="190500"/>
            </a:xfrm>
            <a:custGeom>
              <a:avLst/>
              <a:gdLst>
                <a:gd name="T0" fmla="*/ 53 w 121"/>
                <a:gd name="T1" fmla="*/ 67 h 69"/>
                <a:gd name="T2" fmla="*/ 68 w 121"/>
                <a:gd name="T3" fmla="*/ 67 h 69"/>
                <a:gd name="T4" fmla="*/ 117 w 121"/>
                <a:gd name="T5" fmla="*/ 39 h 69"/>
                <a:gd name="T6" fmla="*/ 117 w 121"/>
                <a:gd name="T7" fmla="*/ 30 h 69"/>
                <a:gd name="T8" fmla="*/ 68 w 121"/>
                <a:gd name="T9" fmla="*/ 2 h 69"/>
                <a:gd name="T10" fmla="*/ 53 w 121"/>
                <a:gd name="T11" fmla="*/ 2 h 69"/>
                <a:gd name="T12" fmla="*/ 4 w 121"/>
                <a:gd name="T13" fmla="*/ 30 h 69"/>
                <a:gd name="T14" fmla="*/ 4 w 121"/>
                <a:gd name="T15" fmla="*/ 39 h 69"/>
                <a:gd name="T16" fmla="*/ 53 w 121"/>
                <a:gd name="T17" fmla="*/ 6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69">
                  <a:moveTo>
                    <a:pt x="53" y="67"/>
                  </a:moveTo>
                  <a:cubicBezTo>
                    <a:pt x="57" y="69"/>
                    <a:pt x="64" y="69"/>
                    <a:pt x="68" y="67"/>
                  </a:cubicBezTo>
                  <a:cubicBezTo>
                    <a:pt x="117" y="39"/>
                    <a:pt x="117" y="39"/>
                    <a:pt x="117" y="39"/>
                  </a:cubicBezTo>
                  <a:cubicBezTo>
                    <a:pt x="121" y="36"/>
                    <a:pt x="121" y="32"/>
                    <a:pt x="117" y="30"/>
                  </a:cubicBezTo>
                  <a:cubicBezTo>
                    <a:pt x="68" y="2"/>
                    <a:pt x="68" y="2"/>
                    <a:pt x="68" y="2"/>
                  </a:cubicBezTo>
                  <a:cubicBezTo>
                    <a:pt x="64" y="0"/>
                    <a:pt x="57" y="0"/>
                    <a:pt x="53" y="2"/>
                  </a:cubicBezTo>
                  <a:cubicBezTo>
                    <a:pt x="4" y="30"/>
                    <a:pt x="4" y="30"/>
                    <a:pt x="4" y="30"/>
                  </a:cubicBezTo>
                  <a:cubicBezTo>
                    <a:pt x="0" y="33"/>
                    <a:pt x="0" y="37"/>
                    <a:pt x="4" y="39"/>
                  </a:cubicBezTo>
                  <a:lnTo>
                    <a:pt x="53" y="67"/>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5" name="Freeform 55">
              <a:extLst>
                <a:ext uri="{FF2B5EF4-FFF2-40B4-BE49-F238E27FC236}">
                  <a16:creationId xmlns:a16="http://schemas.microsoft.com/office/drawing/2014/main" id="{7A416357-BCCE-7F45-B9E9-AE0D1E821FF7}"/>
                </a:ext>
              </a:extLst>
            </p:cNvPr>
            <p:cNvSpPr>
              <a:spLocks/>
            </p:cNvSpPr>
            <p:nvPr/>
          </p:nvSpPr>
          <p:spPr bwMode="auto">
            <a:xfrm>
              <a:off x="16176062" y="7410398"/>
              <a:ext cx="331788" cy="193675"/>
            </a:xfrm>
            <a:custGeom>
              <a:avLst/>
              <a:gdLst>
                <a:gd name="T0" fmla="*/ 52 w 120"/>
                <a:gd name="T1" fmla="*/ 67 h 70"/>
                <a:gd name="T2" fmla="*/ 67 w 120"/>
                <a:gd name="T3" fmla="*/ 67 h 70"/>
                <a:gd name="T4" fmla="*/ 116 w 120"/>
                <a:gd name="T5" fmla="*/ 39 h 70"/>
                <a:gd name="T6" fmla="*/ 116 w 120"/>
                <a:gd name="T7" fmla="*/ 30 h 70"/>
                <a:gd name="T8" fmla="*/ 68 w 120"/>
                <a:gd name="T9" fmla="*/ 3 h 70"/>
                <a:gd name="T10" fmla="*/ 52 w 120"/>
                <a:gd name="T11" fmla="*/ 3 h 70"/>
                <a:gd name="T12" fmla="*/ 4 w 120"/>
                <a:gd name="T13" fmla="*/ 31 h 70"/>
                <a:gd name="T14" fmla="*/ 4 w 120"/>
                <a:gd name="T15" fmla="*/ 40 h 70"/>
                <a:gd name="T16" fmla="*/ 52 w 120"/>
                <a:gd name="T17" fmla="*/ 6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0" h="70">
                  <a:moveTo>
                    <a:pt x="52" y="67"/>
                  </a:moveTo>
                  <a:cubicBezTo>
                    <a:pt x="56" y="70"/>
                    <a:pt x="63" y="70"/>
                    <a:pt x="67" y="67"/>
                  </a:cubicBezTo>
                  <a:cubicBezTo>
                    <a:pt x="116" y="39"/>
                    <a:pt x="116" y="39"/>
                    <a:pt x="116" y="39"/>
                  </a:cubicBezTo>
                  <a:cubicBezTo>
                    <a:pt x="120" y="37"/>
                    <a:pt x="120" y="33"/>
                    <a:pt x="116" y="30"/>
                  </a:cubicBezTo>
                  <a:cubicBezTo>
                    <a:pt x="68" y="3"/>
                    <a:pt x="68" y="3"/>
                    <a:pt x="68" y="3"/>
                  </a:cubicBezTo>
                  <a:cubicBezTo>
                    <a:pt x="64" y="0"/>
                    <a:pt x="57" y="0"/>
                    <a:pt x="52" y="3"/>
                  </a:cubicBezTo>
                  <a:cubicBezTo>
                    <a:pt x="4" y="31"/>
                    <a:pt x="4" y="31"/>
                    <a:pt x="4" y="31"/>
                  </a:cubicBezTo>
                  <a:cubicBezTo>
                    <a:pt x="0" y="33"/>
                    <a:pt x="0" y="37"/>
                    <a:pt x="4" y="40"/>
                  </a:cubicBezTo>
                  <a:lnTo>
                    <a:pt x="52" y="67"/>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6" name="Freeform 56">
              <a:extLst>
                <a:ext uri="{FF2B5EF4-FFF2-40B4-BE49-F238E27FC236}">
                  <a16:creationId xmlns:a16="http://schemas.microsoft.com/office/drawing/2014/main" id="{A63F35EF-19D5-AA48-A49B-1144AC60A35B}"/>
                </a:ext>
              </a:extLst>
            </p:cNvPr>
            <p:cNvSpPr>
              <a:spLocks/>
            </p:cNvSpPr>
            <p:nvPr/>
          </p:nvSpPr>
          <p:spPr bwMode="auto">
            <a:xfrm>
              <a:off x="16377674" y="7294510"/>
              <a:ext cx="333375" cy="193675"/>
            </a:xfrm>
            <a:custGeom>
              <a:avLst/>
              <a:gdLst>
                <a:gd name="T0" fmla="*/ 52 w 121"/>
                <a:gd name="T1" fmla="*/ 67 h 70"/>
                <a:gd name="T2" fmla="*/ 68 w 121"/>
                <a:gd name="T3" fmla="*/ 67 h 70"/>
                <a:gd name="T4" fmla="*/ 116 w 121"/>
                <a:gd name="T5" fmla="*/ 39 h 70"/>
                <a:gd name="T6" fmla="*/ 117 w 121"/>
                <a:gd name="T7" fmla="*/ 30 h 70"/>
                <a:gd name="T8" fmla="*/ 68 w 121"/>
                <a:gd name="T9" fmla="*/ 2 h 70"/>
                <a:gd name="T10" fmla="*/ 53 w 121"/>
                <a:gd name="T11" fmla="*/ 2 h 70"/>
                <a:gd name="T12" fmla="*/ 4 w 121"/>
                <a:gd name="T13" fmla="*/ 30 h 70"/>
                <a:gd name="T14" fmla="*/ 4 w 121"/>
                <a:gd name="T15" fmla="*/ 39 h 70"/>
                <a:gd name="T16" fmla="*/ 52 w 121"/>
                <a:gd name="T17" fmla="*/ 6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70">
                  <a:moveTo>
                    <a:pt x="52" y="67"/>
                  </a:moveTo>
                  <a:cubicBezTo>
                    <a:pt x="57" y="70"/>
                    <a:pt x="64" y="70"/>
                    <a:pt x="68" y="67"/>
                  </a:cubicBezTo>
                  <a:cubicBezTo>
                    <a:pt x="116" y="39"/>
                    <a:pt x="116" y="39"/>
                    <a:pt x="116" y="39"/>
                  </a:cubicBezTo>
                  <a:cubicBezTo>
                    <a:pt x="121" y="37"/>
                    <a:pt x="121" y="33"/>
                    <a:pt x="117" y="30"/>
                  </a:cubicBezTo>
                  <a:cubicBezTo>
                    <a:pt x="68" y="2"/>
                    <a:pt x="68" y="2"/>
                    <a:pt x="68" y="2"/>
                  </a:cubicBezTo>
                  <a:cubicBezTo>
                    <a:pt x="64" y="0"/>
                    <a:pt x="57" y="0"/>
                    <a:pt x="53" y="2"/>
                  </a:cubicBezTo>
                  <a:cubicBezTo>
                    <a:pt x="4" y="30"/>
                    <a:pt x="4" y="30"/>
                    <a:pt x="4" y="30"/>
                  </a:cubicBezTo>
                  <a:cubicBezTo>
                    <a:pt x="0" y="33"/>
                    <a:pt x="0" y="37"/>
                    <a:pt x="4" y="39"/>
                  </a:cubicBezTo>
                  <a:lnTo>
                    <a:pt x="52" y="67"/>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7" name="Freeform 57">
              <a:extLst>
                <a:ext uri="{FF2B5EF4-FFF2-40B4-BE49-F238E27FC236}">
                  <a16:creationId xmlns:a16="http://schemas.microsoft.com/office/drawing/2014/main" id="{FA322B11-56C5-434B-B223-314072D3C5FA}"/>
                </a:ext>
              </a:extLst>
            </p:cNvPr>
            <p:cNvSpPr>
              <a:spLocks/>
            </p:cNvSpPr>
            <p:nvPr/>
          </p:nvSpPr>
          <p:spPr bwMode="auto">
            <a:xfrm>
              <a:off x="16579287" y="7175448"/>
              <a:ext cx="333375" cy="193675"/>
            </a:xfrm>
            <a:custGeom>
              <a:avLst/>
              <a:gdLst>
                <a:gd name="T0" fmla="*/ 53 w 121"/>
                <a:gd name="T1" fmla="*/ 68 h 70"/>
                <a:gd name="T2" fmla="*/ 68 w 121"/>
                <a:gd name="T3" fmla="*/ 68 h 70"/>
                <a:gd name="T4" fmla="*/ 117 w 121"/>
                <a:gd name="T5" fmla="*/ 40 h 70"/>
                <a:gd name="T6" fmla="*/ 117 w 121"/>
                <a:gd name="T7" fmla="*/ 31 h 70"/>
                <a:gd name="T8" fmla="*/ 69 w 121"/>
                <a:gd name="T9" fmla="*/ 3 h 70"/>
                <a:gd name="T10" fmla="*/ 53 w 121"/>
                <a:gd name="T11" fmla="*/ 3 h 70"/>
                <a:gd name="T12" fmla="*/ 5 w 121"/>
                <a:gd name="T13" fmla="*/ 31 h 70"/>
                <a:gd name="T14" fmla="*/ 5 w 121"/>
                <a:gd name="T15" fmla="*/ 40 h 70"/>
                <a:gd name="T16" fmla="*/ 53 w 121"/>
                <a:gd name="T17" fmla="*/ 68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70">
                  <a:moveTo>
                    <a:pt x="53" y="68"/>
                  </a:moveTo>
                  <a:cubicBezTo>
                    <a:pt x="57" y="70"/>
                    <a:pt x="64" y="70"/>
                    <a:pt x="68" y="68"/>
                  </a:cubicBezTo>
                  <a:cubicBezTo>
                    <a:pt x="117" y="40"/>
                    <a:pt x="117" y="40"/>
                    <a:pt x="117" y="40"/>
                  </a:cubicBezTo>
                  <a:cubicBezTo>
                    <a:pt x="121" y="37"/>
                    <a:pt x="121" y="33"/>
                    <a:pt x="117" y="31"/>
                  </a:cubicBezTo>
                  <a:cubicBezTo>
                    <a:pt x="69" y="3"/>
                    <a:pt x="69" y="3"/>
                    <a:pt x="69" y="3"/>
                  </a:cubicBezTo>
                  <a:cubicBezTo>
                    <a:pt x="64" y="0"/>
                    <a:pt x="58" y="0"/>
                    <a:pt x="53" y="3"/>
                  </a:cubicBezTo>
                  <a:cubicBezTo>
                    <a:pt x="5" y="31"/>
                    <a:pt x="5" y="31"/>
                    <a:pt x="5" y="31"/>
                  </a:cubicBezTo>
                  <a:cubicBezTo>
                    <a:pt x="0" y="33"/>
                    <a:pt x="0" y="37"/>
                    <a:pt x="5" y="40"/>
                  </a:cubicBezTo>
                  <a:lnTo>
                    <a:pt x="53" y="68"/>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8" name="Freeform 58">
              <a:extLst>
                <a:ext uri="{FF2B5EF4-FFF2-40B4-BE49-F238E27FC236}">
                  <a16:creationId xmlns:a16="http://schemas.microsoft.com/office/drawing/2014/main" id="{03D20738-2697-CC40-9BBF-681C1D3A8F3B}"/>
                </a:ext>
              </a:extLst>
            </p:cNvPr>
            <p:cNvSpPr>
              <a:spLocks/>
            </p:cNvSpPr>
            <p:nvPr/>
          </p:nvSpPr>
          <p:spPr bwMode="auto">
            <a:xfrm>
              <a:off x="13847199" y="8697860"/>
              <a:ext cx="433388" cy="250825"/>
            </a:xfrm>
            <a:custGeom>
              <a:avLst/>
              <a:gdLst>
                <a:gd name="T0" fmla="*/ 52 w 157"/>
                <a:gd name="T1" fmla="*/ 88 h 91"/>
                <a:gd name="T2" fmla="*/ 68 w 157"/>
                <a:gd name="T3" fmla="*/ 88 h 91"/>
                <a:gd name="T4" fmla="*/ 153 w 157"/>
                <a:gd name="T5" fmla="*/ 39 h 91"/>
                <a:gd name="T6" fmla="*/ 153 w 157"/>
                <a:gd name="T7" fmla="*/ 30 h 91"/>
                <a:gd name="T8" fmla="*/ 105 w 157"/>
                <a:gd name="T9" fmla="*/ 2 h 91"/>
                <a:gd name="T10" fmla="*/ 89 w 157"/>
                <a:gd name="T11" fmla="*/ 2 h 91"/>
                <a:gd name="T12" fmla="*/ 4 w 157"/>
                <a:gd name="T13" fmla="*/ 52 h 91"/>
                <a:gd name="T14" fmla="*/ 4 w 157"/>
                <a:gd name="T15" fmla="*/ 60 h 91"/>
                <a:gd name="T16" fmla="*/ 52 w 157"/>
                <a:gd name="T17" fmla="*/ 88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7" h="91">
                  <a:moveTo>
                    <a:pt x="52" y="88"/>
                  </a:moveTo>
                  <a:cubicBezTo>
                    <a:pt x="57" y="91"/>
                    <a:pt x="63" y="91"/>
                    <a:pt x="68" y="88"/>
                  </a:cubicBezTo>
                  <a:cubicBezTo>
                    <a:pt x="153" y="39"/>
                    <a:pt x="153" y="39"/>
                    <a:pt x="153" y="39"/>
                  </a:cubicBezTo>
                  <a:cubicBezTo>
                    <a:pt x="157" y="37"/>
                    <a:pt x="157" y="33"/>
                    <a:pt x="153" y="30"/>
                  </a:cubicBezTo>
                  <a:cubicBezTo>
                    <a:pt x="105" y="2"/>
                    <a:pt x="105" y="2"/>
                    <a:pt x="105" y="2"/>
                  </a:cubicBezTo>
                  <a:cubicBezTo>
                    <a:pt x="100" y="0"/>
                    <a:pt x="94" y="0"/>
                    <a:pt x="89" y="2"/>
                  </a:cubicBezTo>
                  <a:cubicBezTo>
                    <a:pt x="4" y="52"/>
                    <a:pt x="4" y="52"/>
                    <a:pt x="4" y="52"/>
                  </a:cubicBezTo>
                  <a:cubicBezTo>
                    <a:pt x="0" y="54"/>
                    <a:pt x="0" y="58"/>
                    <a:pt x="4" y="60"/>
                  </a:cubicBezTo>
                  <a:lnTo>
                    <a:pt x="52" y="88"/>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9" name="Freeform 59">
              <a:extLst>
                <a:ext uri="{FF2B5EF4-FFF2-40B4-BE49-F238E27FC236}">
                  <a16:creationId xmlns:a16="http://schemas.microsoft.com/office/drawing/2014/main" id="{83A38889-0EB8-824E-8AAF-01D76CAF2226}"/>
                </a:ext>
              </a:extLst>
            </p:cNvPr>
            <p:cNvSpPr>
              <a:spLocks/>
            </p:cNvSpPr>
            <p:nvPr/>
          </p:nvSpPr>
          <p:spPr bwMode="auto">
            <a:xfrm>
              <a:off x="16079224" y="7237360"/>
              <a:ext cx="331788" cy="192088"/>
            </a:xfrm>
            <a:custGeom>
              <a:avLst/>
              <a:gdLst>
                <a:gd name="T0" fmla="*/ 52 w 120"/>
                <a:gd name="T1" fmla="*/ 68 h 70"/>
                <a:gd name="T2" fmla="*/ 68 w 120"/>
                <a:gd name="T3" fmla="*/ 68 h 70"/>
                <a:gd name="T4" fmla="*/ 116 w 120"/>
                <a:gd name="T5" fmla="*/ 40 h 70"/>
                <a:gd name="T6" fmla="*/ 116 w 120"/>
                <a:gd name="T7" fmla="*/ 31 h 70"/>
                <a:gd name="T8" fmla="*/ 68 w 120"/>
                <a:gd name="T9" fmla="*/ 3 h 70"/>
                <a:gd name="T10" fmla="*/ 53 w 120"/>
                <a:gd name="T11" fmla="*/ 3 h 70"/>
                <a:gd name="T12" fmla="*/ 4 w 120"/>
                <a:gd name="T13" fmla="*/ 31 h 70"/>
                <a:gd name="T14" fmla="*/ 4 w 120"/>
                <a:gd name="T15" fmla="*/ 40 h 70"/>
                <a:gd name="T16" fmla="*/ 52 w 120"/>
                <a:gd name="T17" fmla="*/ 68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0" h="70">
                  <a:moveTo>
                    <a:pt x="52" y="68"/>
                  </a:moveTo>
                  <a:cubicBezTo>
                    <a:pt x="56" y="70"/>
                    <a:pt x="63" y="70"/>
                    <a:pt x="68" y="68"/>
                  </a:cubicBezTo>
                  <a:cubicBezTo>
                    <a:pt x="116" y="40"/>
                    <a:pt x="116" y="40"/>
                    <a:pt x="116" y="40"/>
                  </a:cubicBezTo>
                  <a:cubicBezTo>
                    <a:pt x="120" y="37"/>
                    <a:pt x="120" y="33"/>
                    <a:pt x="116" y="31"/>
                  </a:cubicBezTo>
                  <a:cubicBezTo>
                    <a:pt x="68" y="3"/>
                    <a:pt x="68" y="3"/>
                    <a:pt x="68" y="3"/>
                  </a:cubicBezTo>
                  <a:cubicBezTo>
                    <a:pt x="64" y="0"/>
                    <a:pt x="57" y="0"/>
                    <a:pt x="53" y="3"/>
                  </a:cubicBezTo>
                  <a:cubicBezTo>
                    <a:pt x="4" y="31"/>
                    <a:pt x="4" y="31"/>
                    <a:pt x="4" y="31"/>
                  </a:cubicBezTo>
                  <a:cubicBezTo>
                    <a:pt x="0" y="33"/>
                    <a:pt x="0" y="37"/>
                    <a:pt x="4" y="40"/>
                  </a:cubicBezTo>
                  <a:lnTo>
                    <a:pt x="52" y="68"/>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0" name="Freeform 60">
              <a:extLst>
                <a:ext uri="{FF2B5EF4-FFF2-40B4-BE49-F238E27FC236}">
                  <a16:creationId xmlns:a16="http://schemas.microsoft.com/office/drawing/2014/main" id="{429EEF2C-6A10-CB43-B2C0-A3FBF4D17523}"/>
                </a:ext>
              </a:extLst>
            </p:cNvPr>
            <p:cNvSpPr>
              <a:spLocks/>
            </p:cNvSpPr>
            <p:nvPr/>
          </p:nvSpPr>
          <p:spPr bwMode="auto">
            <a:xfrm>
              <a:off x="14258362" y="8288285"/>
              <a:ext cx="331788" cy="193675"/>
            </a:xfrm>
            <a:custGeom>
              <a:avLst/>
              <a:gdLst>
                <a:gd name="T0" fmla="*/ 52 w 120"/>
                <a:gd name="T1" fmla="*/ 68 h 70"/>
                <a:gd name="T2" fmla="*/ 67 w 120"/>
                <a:gd name="T3" fmla="*/ 68 h 70"/>
                <a:gd name="T4" fmla="*/ 116 w 120"/>
                <a:gd name="T5" fmla="*/ 40 h 70"/>
                <a:gd name="T6" fmla="*/ 116 w 120"/>
                <a:gd name="T7" fmla="*/ 31 h 70"/>
                <a:gd name="T8" fmla="*/ 68 w 120"/>
                <a:gd name="T9" fmla="*/ 3 h 70"/>
                <a:gd name="T10" fmla="*/ 52 w 120"/>
                <a:gd name="T11" fmla="*/ 3 h 70"/>
                <a:gd name="T12" fmla="*/ 4 w 120"/>
                <a:gd name="T13" fmla="*/ 31 h 70"/>
                <a:gd name="T14" fmla="*/ 4 w 120"/>
                <a:gd name="T15" fmla="*/ 40 h 70"/>
                <a:gd name="T16" fmla="*/ 52 w 120"/>
                <a:gd name="T17" fmla="*/ 68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0" h="70">
                  <a:moveTo>
                    <a:pt x="52" y="68"/>
                  </a:moveTo>
                  <a:cubicBezTo>
                    <a:pt x="56" y="70"/>
                    <a:pt x="63" y="70"/>
                    <a:pt x="67" y="68"/>
                  </a:cubicBezTo>
                  <a:cubicBezTo>
                    <a:pt x="116" y="40"/>
                    <a:pt x="116" y="40"/>
                    <a:pt x="116" y="40"/>
                  </a:cubicBezTo>
                  <a:cubicBezTo>
                    <a:pt x="120" y="37"/>
                    <a:pt x="120" y="33"/>
                    <a:pt x="116" y="31"/>
                  </a:cubicBezTo>
                  <a:cubicBezTo>
                    <a:pt x="68" y="3"/>
                    <a:pt x="68" y="3"/>
                    <a:pt x="68" y="3"/>
                  </a:cubicBezTo>
                  <a:cubicBezTo>
                    <a:pt x="64" y="0"/>
                    <a:pt x="57" y="0"/>
                    <a:pt x="52" y="3"/>
                  </a:cubicBezTo>
                  <a:cubicBezTo>
                    <a:pt x="4" y="31"/>
                    <a:pt x="4" y="31"/>
                    <a:pt x="4" y="31"/>
                  </a:cubicBezTo>
                  <a:cubicBezTo>
                    <a:pt x="0" y="33"/>
                    <a:pt x="0" y="37"/>
                    <a:pt x="4" y="40"/>
                  </a:cubicBezTo>
                  <a:lnTo>
                    <a:pt x="52" y="68"/>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1" name="Freeform 61">
              <a:extLst>
                <a:ext uri="{FF2B5EF4-FFF2-40B4-BE49-F238E27FC236}">
                  <a16:creationId xmlns:a16="http://schemas.microsoft.com/office/drawing/2014/main" id="{719F1E7C-6AE7-5A47-AF59-18378BE91CDD}"/>
                </a:ext>
              </a:extLst>
            </p:cNvPr>
            <p:cNvSpPr>
              <a:spLocks/>
            </p:cNvSpPr>
            <p:nvPr/>
          </p:nvSpPr>
          <p:spPr bwMode="auto">
            <a:xfrm>
              <a:off x="13648762" y="8642298"/>
              <a:ext cx="333375" cy="190500"/>
            </a:xfrm>
            <a:custGeom>
              <a:avLst/>
              <a:gdLst>
                <a:gd name="T0" fmla="*/ 53 w 121"/>
                <a:gd name="T1" fmla="*/ 67 h 69"/>
                <a:gd name="T2" fmla="*/ 68 w 121"/>
                <a:gd name="T3" fmla="*/ 67 h 69"/>
                <a:gd name="T4" fmla="*/ 117 w 121"/>
                <a:gd name="T5" fmla="*/ 39 h 69"/>
                <a:gd name="T6" fmla="*/ 117 w 121"/>
                <a:gd name="T7" fmla="*/ 30 h 69"/>
                <a:gd name="T8" fmla="*/ 69 w 121"/>
                <a:gd name="T9" fmla="*/ 2 h 69"/>
                <a:gd name="T10" fmla="*/ 53 w 121"/>
                <a:gd name="T11" fmla="*/ 2 h 69"/>
                <a:gd name="T12" fmla="*/ 5 w 121"/>
                <a:gd name="T13" fmla="*/ 30 h 69"/>
                <a:gd name="T14" fmla="*/ 5 w 121"/>
                <a:gd name="T15" fmla="*/ 39 h 69"/>
                <a:gd name="T16" fmla="*/ 53 w 121"/>
                <a:gd name="T17" fmla="*/ 6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69">
                  <a:moveTo>
                    <a:pt x="53" y="67"/>
                  </a:moveTo>
                  <a:cubicBezTo>
                    <a:pt x="57" y="69"/>
                    <a:pt x="64" y="69"/>
                    <a:pt x="68" y="67"/>
                  </a:cubicBezTo>
                  <a:cubicBezTo>
                    <a:pt x="117" y="39"/>
                    <a:pt x="117" y="39"/>
                    <a:pt x="117" y="39"/>
                  </a:cubicBezTo>
                  <a:cubicBezTo>
                    <a:pt x="121" y="36"/>
                    <a:pt x="121" y="32"/>
                    <a:pt x="117" y="30"/>
                  </a:cubicBezTo>
                  <a:cubicBezTo>
                    <a:pt x="69" y="2"/>
                    <a:pt x="69" y="2"/>
                    <a:pt x="69" y="2"/>
                  </a:cubicBezTo>
                  <a:cubicBezTo>
                    <a:pt x="64" y="0"/>
                    <a:pt x="57" y="0"/>
                    <a:pt x="53" y="2"/>
                  </a:cubicBezTo>
                  <a:cubicBezTo>
                    <a:pt x="5" y="30"/>
                    <a:pt x="5" y="30"/>
                    <a:pt x="5" y="30"/>
                  </a:cubicBezTo>
                  <a:cubicBezTo>
                    <a:pt x="0" y="33"/>
                    <a:pt x="0" y="37"/>
                    <a:pt x="5" y="39"/>
                  </a:cubicBezTo>
                  <a:lnTo>
                    <a:pt x="53" y="67"/>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2" name="Freeform 62">
              <a:extLst>
                <a:ext uri="{FF2B5EF4-FFF2-40B4-BE49-F238E27FC236}">
                  <a16:creationId xmlns:a16="http://schemas.microsoft.com/office/drawing/2014/main" id="{E187CAAF-8A48-8748-BB78-C5C0E23F1AD2}"/>
                </a:ext>
              </a:extLst>
            </p:cNvPr>
            <p:cNvSpPr>
              <a:spLocks/>
            </p:cNvSpPr>
            <p:nvPr/>
          </p:nvSpPr>
          <p:spPr bwMode="auto">
            <a:xfrm>
              <a:off x="13853549" y="8523235"/>
              <a:ext cx="333375" cy="193675"/>
            </a:xfrm>
            <a:custGeom>
              <a:avLst/>
              <a:gdLst>
                <a:gd name="T0" fmla="*/ 52 w 121"/>
                <a:gd name="T1" fmla="*/ 68 h 70"/>
                <a:gd name="T2" fmla="*/ 68 w 121"/>
                <a:gd name="T3" fmla="*/ 68 h 70"/>
                <a:gd name="T4" fmla="*/ 116 w 121"/>
                <a:gd name="T5" fmla="*/ 39 h 70"/>
                <a:gd name="T6" fmla="*/ 116 w 121"/>
                <a:gd name="T7" fmla="*/ 31 h 70"/>
                <a:gd name="T8" fmla="*/ 68 w 121"/>
                <a:gd name="T9" fmla="*/ 3 h 70"/>
                <a:gd name="T10" fmla="*/ 53 w 121"/>
                <a:gd name="T11" fmla="*/ 3 h 70"/>
                <a:gd name="T12" fmla="*/ 4 w 121"/>
                <a:gd name="T13" fmla="*/ 31 h 70"/>
                <a:gd name="T14" fmla="*/ 4 w 121"/>
                <a:gd name="T15" fmla="*/ 40 h 70"/>
                <a:gd name="T16" fmla="*/ 52 w 121"/>
                <a:gd name="T17" fmla="*/ 68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70">
                  <a:moveTo>
                    <a:pt x="52" y="68"/>
                  </a:moveTo>
                  <a:cubicBezTo>
                    <a:pt x="56" y="70"/>
                    <a:pt x="63" y="70"/>
                    <a:pt x="68" y="68"/>
                  </a:cubicBezTo>
                  <a:cubicBezTo>
                    <a:pt x="116" y="39"/>
                    <a:pt x="116" y="39"/>
                    <a:pt x="116" y="39"/>
                  </a:cubicBezTo>
                  <a:cubicBezTo>
                    <a:pt x="121" y="37"/>
                    <a:pt x="121" y="33"/>
                    <a:pt x="116" y="31"/>
                  </a:cubicBezTo>
                  <a:cubicBezTo>
                    <a:pt x="68" y="3"/>
                    <a:pt x="68" y="3"/>
                    <a:pt x="68" y="3"/>
                  </a:cubicBezTo>
                  <a:cubicBezTo>
                    <a:pt x="64" y="0"/>
                    <a:pt x="57" y="0"/>
                    <a:pt x="53" y="3"/>
                  </a:cubicBezTo>
                  <a:cubicBezTo>
                    <a:pt x="4" y="31"/>
                    <a:pt x="4" y="31"/>
                    <a:pt x="4" y="31"/>
                  </a:cubicBezTo>
                  <a:cubicBezTo>
                    <a:pt x="0" y="33"/>
                    <a:pt x="0" y="37"/>
                    <a:pt x="4" y="40"/>
                  </a:cubicBezTo>
                  <a:lnTo>
                    <a:pt x="52" y="68"/>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3" name="Freeform 63">
              <a:extLst>
                <a:ext uri="{FF2B5EF4-FFF2-40B4-BE49-F238E27FC236}">
                  <a16:creationId xmlns:a16="http://schemas.microsoft.com/office/drawing/2014/main" id="{56BF140E-2CC0-054B-ACEC-58629476115B}"/>
                </a:ext>
              </a:extLst>
            </p:cNvPr>
            <p:cNvSpPr>
              <a:spLocks/>
            </p:cNvSpPr>
            <p:nvPr/>
          </p:nvSpPr>
          <p:spPr bwMode="auto">
            <a:xfrm>
              <a:off x="14055162" y="8407348"/>
              <a:ext cx="333375" cy="193675"/>
            </a:xfrm>
            <a:custGeom>
              <a:avLst/>
              <a:gdLst>
                <a:gd name="T0" fmla="*/ 53 w 121"/>
                <a:gd name="T1" fmla="*/ 67 h 70"/>
                <a:gd name="T2" fmla="*/ 68 w 121"/>
                <a:gd name="T3" fmla="*/ 67 h 70"/>
                <a:gd name="T4" fmla="*/ 117 w 121"/>
                <a:gd name="T5" fmla="*/ 39 h 70"/>
                <a:gd name="T6" fmla="*/ 117 w 121"/>
                <a:gd name="T7" fmla="*/ 30 h 70"/>
                <a:gd name="T8" fmla="*/ 68 w 121"/>
                <a:gd name="T9" fmla="*/ 2 h 70"/>
                <a:gd name="T10" fmla="*/ 53 w 121"/>
                <a:gd name="T11" fmla="*/ 2 h 70"/>
                <a:gd name="T12" fmla="*/ 4 w 121"/>
                <a:gd name="T13" fmla="*/ 30 h 70"/>
                <a:gd name="T14" fmla="*/ 4 w 121"/>
                <a:gd name="T15" fmla="*/ 39 h 70"/>
                <a:gd name="T16" fmla="*/ 53 w 121"/>
                <a:gd name="T17" fmla="*/ 6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70">
                  <a:moveTo>
                    <a:pt x="53" y="67"/>
                  </a:moveTo>
                  <a:cubicBezTo>
                    <a:pt x="57" y="70"/>
                    <a:pt x="64" y="70"/>
                    <a:pt x="68" y="67"/>
                  </a:cubicBezTo>
                  <a:cubicBezTo>
                    <a:pt x="117" y="39"/>
                    <a:pt x="117" y="39"/>
                    <a:pt x="117" y="39"/>
                  </a:cubicBezTo>
                  <a:cubicBezTo>
                    <a:pt x="121" y="37"/>
                    <a:pt x="121" y="33"/>
                    <a:pt x="117" y="30"/>
                  </a:cubicBezTo>
                  <a:cubicBezTo>
                    <a:pt x="68" y="2"/>
                    <a:pt x="68" y="2"/>
                    <a:pt x="68" y="2"/>
                  </a:cubicBezTo>
                  <a:cubicBezTo>
                    <a:pt x="64" y="0"/>
                    <a:pt x="57" y="0"/>
                    <a:pt x="53" y="2"/>
                  </a:cubicBezTo>
                  <a:cubicBezTo>
                    <a:pt x="4" y="30"/>
                    <a:pt x="4" y="30"/>
                    <a:pt x="4" y="30"/>
                  </a:cubicBezTo>
                  <a:cubicBezTo>
                    <a:pt x="0" y="33"/>
                    <a:pt x="0" y="37"/>
                    <a:pt x="4" y="39"/>
                  </a:cubicBezTo>
                  <a:lnTo>
                    <a:pt x="53" y="67"/>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4" name="Freeform 64">
              <a:extLst>
                <a:ext uri="{FF2B5EF4-FFF2-40B4-BE49-F238E27FC236}">
                  <a16:creationId xmlns:a16="http://schemas.microsoft.com/office/drawing/2014/main" id="{C8047200-E0AC-0245-8D39-7A7A70DB9711}"/>
                </a:ext>
              </a:extLst>
            </p:cNvPr>
            <p:cNvSpPr>
              <a:spLocks/>
            </p:cNvSpPr>
            <p:nvPr/>
          </p:nvSpPr>
          <p:spPr bwMode="auto">
            <a:xfrm>
              <a:off x="14459974" y="8172398"/>
              <a:ext cx="333375" cy="193675"/>
            </a:xfrm>
            <a:custGeom>
              <a:avLst/>
              <a:gdLst>
                <a:gd name="T0" fmla="*/ 52 w 121"/>
                <a:gd name="T1" fmla="*/ 67 h 70"/>
                <a:gd name="T2" fmla="*/ 68 w 121"/>
                <a:gd name="T3" fmla="*/ 67 h 70"/>
                <a:gd name="T4" fmla="*/ 116 w 121"/>
                <a:gd name="T5" fmla="*/ 39 h 70"/>
                <a:gd name="T6" fmla="*/ 116 w 121"/>
                <a:gd name="T7" fmla="*/ 30 h 70"/>
                <a:gd name="T8" fmla="*/ 68 w 121"/>
                <a:gd name="T9" fmla="*/ 3 h 70"/>
                <a:gd name="T10" fmla="*/ 53 w 121"/>
                <a:gd name="T11" fmla="*/ 3 h 70"/>
                <a:gd name="T12" fmla="*/ 4 w 121"/>
                <a:gd name="T13" fmla="*/ 31 h 70"/>
                <a:gd name="T14" fmla="*/ 4 w 121"/>
                <a:gd name="T15" fmla="*/ 40 h 70"/>
                <a:gd name="T16" fmla="*/ 52 w 121"/>
                <a:gd name="T17" fmla="*/ 6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70">
                  <a:moveTo>
                    <a:pt x="52" y="67"/>
                  </a:moveTo>
                  <a:cubicBezTo>
                    <a:pt x="57" y="70"/>
                    <a:pt x="63" y="70"/>
                    <a:pt x="68" y="67"/>
                  </a:cubicBezTo>
                  <a:cubicBezTo>
                    <a:pt x="116" y="39"/>
                    <a:pt x="116" y="39"/>
                    <a:pt x="116" y="39"/>
                  </a:cubicBezTo>
                  <a:cubicBezTo>
                    <a:pt x="121" y="37"/>
                    <a:pt x="121" y="33"/>
                    <a:pt x="116" y="30"/>
                  </a:cubicBezTo>
                  <a:cubicBezTo>
                    <a:pt x="68" y="3"/>
                    <a:pt x="68" y="3"/>
                    <a:pt x="68" y="3"/>
                  </a:cubicBezTo>
                  <a:cubicBezTo>
                    <a:pt x="64" y="0"/>
                    <a:pt x="57" y="0"/>
                    <a:pt x="53" y="3"/>
                  </a:cubicBezTo>
                  <a:cubicBezTo>
                    <a:pt x="4" y="31"/>
                    <a:pt x="4" y="31"/>
                    <a:pt x="4" y="31"/>
                  </a:cubicBezTo>
                  <a:cubicBezTo>
                    <a:pt x="0" y="33"/>
                    <a:pt x="0" y="37"/>
                    <a:pt x="4" y="40"/>
                  </a:cubicBezTo>
                  <a:lnTo>
                    <a:pt x="52" y="67"/>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5" name="Freeform 65">
              <a:extLst>
                <a:ext uri="{FF2B5EF4-FFF2-40B4-BE49-F238E27FC236}">
                  <a16:creationId xmlns:a16="http://schemas.microsoft.com/office/drawing/2014/main" id="{2E63028C-BECA-3B43-977D-5E9BA68655F8}"/>
                </a:ext>
              </a:extLst>
            </p:cNvPr>
            <p:cNvSpPr>
              <a:spLocks/>
            </p:cNvSpPr>
            <p:nvPr/>
          </p:nvSpPr>
          <p:spPr bwMode="auto">
            <a:xfrm>
              <a:off x="14661587" y="8056510"/>
              <a:ext cx="333375" cy="193675"/>
            </a:xfrm>
            <a:custGeom>
              <a:avLst/>
              <a:gdLst>
                <a:gd name="T0" fmla="*/ 52 w 121"/>
                <a:gd name="T1" fmla="*/ 67 h 70"/>
                <a:gd name="T2" fmla="*/ 68 w 121"/>
                <a:gd name="T3" fmla="*/ 67 h 70"/>
                <a:gd name="T4" fmla="*/ 116 w 121"/>
                <a:gd name="T5" fmla="*/ 39 h 70"/>
                <a:gd name="T6" fmla="*/ 116 w 121"/>
                <a:gd name="T7" fmla="*/ 30 h 70"/>
                <a:gd name="T8" fmla="*/ 68 w 121"/>
                <a:gd name="T9" fmla="*/ 2 h 70"/>
                <a:gd name="T10" fmla="*/ 53 w 121"/>
                <a:gd name="T11" fmla="*/ 2 h 70"/>
                <a:gd name="T12" fmla="*/ 4 w 121"/>
                <a:gd name="T13" fmla="*/ 31 h 70"/>
                <a:gd name="T14" fmla="*/ 4 w 121"/>
                <a:gd name="T15" fmla="*/ 39 h 70"/>
                <a:gd name="T16" fmla="*/ 52 w 121"/>
                <a:gd name="T17" fmla="*/ 6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70">
                  <a:moveTo>
                    <a:pt x="52" y="67"/>
                  </a:moveTo>
                  <a:cubicBezTo>
                    <a:pt x="57" y="70"/>
                    <a:pt x="63" y="70"/>
                    <a:pt x="68" y="67"/>
                  </a:cubicBezTo>
                  <a:cubicBezTo>
                    <a:pt x="116" y="39"/>
                    <a:pt x="116" y="39"/>
                    <a:pt x="116" y="39"/>
                  </a:cubicBezTo>
                  <a:cubicBezTo>
                    <a:pt x="121" y="37"/>
                    <a:pt x="121" y="33"/>
                    <a:pt x="116" y="30"/>
                  </a:cubicBezTo>
                  <a:cubicBezTo>
                    <a:pt x="68" y="2"/>
                    <a:pt x="68" y="2"/>
                    <a:pt x="68" y="2"/>
                  </a:cubicBezTo>
                  <a:cubicBezTo>
                    <a:pt x="64" y="0"/>
                    <a:pt x="57" y="0"/>
                    <a:pt x="53" y="2"/>
                  </a:cubicBezTo>
                  <a:cubicBezTo>
                    <a:pt x="4" y="31"/>
                    <a:pt x="4" y="31"/>
                    <a:pt x="4" y="31"/>
                  </a:cubicBezTo>
                  <a:cubicBezTo>
                    <a:pt x="0" y="33"/>
                    <a:pt x="0" y="37"/>
                    <a:pt x="4" y="39"/>
                  </a:cubicBezTo>
                  <a:lnTo>
                    <a:pt x="52" y="67"/>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6" name="Freeform 66">
              <a:extLst>
                <a:ext uri="{FF2B5EF4-FFF2-40B4-BE49-F238E27FC236}">
                  <a16:creationId xmlns:a16="http://schemas.microsoft.com/office/drawing/2014/main" id="{01398398-91DA-BD45-915B-6A2A65F769DB}"/>
                </a:ext>
              </a:extLst>
            </p:cNvPr>
            <p:cNvSpPr>
              <a:spLocks/>
            </p:cNvSpPr>
            <p:nvPr/>
          </p:nvSpPr>
          <p:spPr bwMode="auto">
            <a:xfrm>
              <a:off x="14863199" y="7940623"/>
              <a:ext cx="333375" cy="190500"/>
            </a:xfrm>
            <a:custGeom>
              <a:avLst/>
              <a:gdLst>
                <a:gd name="T0" fmla="*/ 53 w 121"/>
                <a:gd name="T1" fmla="*/ 67 h 69"/>
                <a:gd name="T2" fmla="*/ 68 w 121"/>
                <a:gd name="T3" fmla="*/ 67 h 69"/>
                <a:gd name="T4" fmla="*/ 117 w 121"/>
                <a:gd name="T5" fmla="*/ 39 h 69"/>
                <a:gd name="T6" fmla="*/ 117 w 121"/>
                <a:gd name="T7" fmla="*/ 30 h 69"/>
                <a:gd name="T8" fmla="*/ 69 w 121"/>
                <a:gd name="T9" fmla="*/ 2 h 69"/>
                <a:gd name="T10" fmla="*/ 53 w 121"/>
                <a:gd name="T11" fmla="*/ 2 h 69"/>
                <a:gd name="T12" fmla="*/ 4 w 121"/>
                <a:gd name="T13" fmla="*/ 30 h 69"/>
                <a:gd name="T14" fmla="*/ 4 w 121"/>
                <a:gd name="T15" fmla="*/ 39 h 69"/>
                <a:gd name="T16" fmla="*/ 53 w 121"/>
                <a:gd name="T17" fmla="*/ 6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69">
                  <a:moveTo>
                    <a:pt x="53" y="67"/>
                  </a:moveTo>
                  <a:cubicBezTo>
                    <a:pt x="57" y="69"/>
                    <a:pt x="64" y="69"/>
                    <a:pt x="68" y="67"/>
                  </a:cubicBezTo>
                  <a:cubicBezTo>
                    <a:pt x="117" y="39"/>
                    <a:pt x="117" y="39"/>
                    <a:pt x="117" y="39"/>
                  </a:cubicBezTo>
                  <a:cubicBezTo>
                    <a:pt x="121" y="36"/>
                    <a:pt x="121" y="32"/>
                    <a:pt x="117" y="30"/>
                  </a:cubicBezTo>
                  <a:cubicBezTo>
                    <a:pt x="69" y="2"/>
                    <a:pt x="69" y="2"/>
                    <a:pt x="69" y="2"/>
                  </a:cubicBezTo>
                  <a:cubicBezTo>
                    <a:pt x="64" y="0"/>
                    <a:pt x="57" y="0"/>
                    <a:pt x="53" y="2"/>
                  </a:cubicBezTo>
                  <a:cubicBezTo>
                    <a:pt x="4" y="30"/>
                    <a:pt x="4" y="30"/>
                    <a:pt x="4" y="30"/>
                  </a:cubicBezTo>
                  <a:cubicBezTo>
                    <a:pt x="0" y="33"/>
                    <a:pt x="0" y="37"/>
                    <a:pt x="4" y="39"/>
                  </a:cubicBezTo>
                  <a:lnTo>
                    <a:pt x="53" y="67"/>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7" name="Freeform 67">
              <a:extLst>
                <a:ext uri="{FF2B5EF4-FFF2-40B4-BE49-F238E27FC236}">
                  <a16:creationId xmlns:a16="http://schemas.microsoft.com/office/drawing/2014/main" id="{66F521D7-CE79-BC46-8B64-797A35F03E4C}"/>
                </a:ext>
              </a:extLst>
            </p:cNvPr>
            <p:cNvSpPr>
              <a:spLocks/>
            </p:cNvSpPr>
            <p:nvPr/>
          </p:nvSpPr>
          <p:spPr bwMode="auto">
            <a:xfrm>
              <a:off x="15066399" y="7821560"/>
              <a:ext cx="331788" cy="193675"/>
            </a:xfrm>
            <a:custGeom>
              <a:avLst/>
              <a:gdLst>
                <a:gd name="T0" fmla="*/ 52 w 120"/>
                <a:gd name="T1" fmla="*/ 68 h 70"/>
                <a:gd name="T2" fmla="*/ 68 w 120"/>
                <a:gd name="T3" fmla="*/ 68 h 70"/>
                <a:gd name="T4" fmla="*/ 116 w 120"/>
                <a:gd name="T5" fmla="*/ 39 h 70"/>
                <a:gd name="T6" fmla="*/ 116 w 120"/>
                <a:gd name="T7" fmla="*/ 31 h 70"/>
                <a:gd name="T8" fmla="*/ 68 w 120"/>
                <a:gd name="T9" fmla="*/ 3 h 70"/>
                <a:gd name="T10" fmla="*/ 53 w 120"/>
                <a:gd name="T11" fmla="*/ 3 h 70"/>
                <a:gd name="T12" fmla="*/ 4 w 120"/>
                <a:gd name="T13" fmla="*/ 31 h 70"/>
                <a:gd name="T14" fmla="*/ 4 w 120"/>
                <a:gd name="T15" fmla="*/ 40 h 70"/>
                <a:gd name="T16" fmla="*/ 52 w 120"/>
                <a:gd name="T17" fmla="*/ 68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0" h="70">
                  <a:moveTo>
                    <a:pt x="52" y="68"/>
                  </a:moveTo>
                  <a:cubicBezTo>
                    <a:pt x="56" y="70"/>
                    <a:pt x="63" y="70"/>
                    <a:pt x="68" y="68"/>
                  </a:cubicBezTo>
                  <a:cubicBezTo>
                    <a:pt x="116" y="39"/>
                    <a:pt x="116" y="39"/>
                    <a:pt x="116" y="39"/>
                  </a:cubicBezTo>
                  <a:cubicBezTo>
                    <a:pt x="120" y="37"/>
                    <a:pt x="120" y="33"/>
                    <a:pt x="116" y="31"/>
                  </a:cubicBezTo>
                  <a:cubicBezTo>
                    <a:pt x="68" y="3"/>
                    <a:pt x="68" y="3"/>
                    <a:pt x="68" y="3"/>
                  </a:cubicBezTo>
                  <a:cubicBezTo>
                    <a:pt x="64" y="0"/>
                    <a:pt x="57" y="0"/>
                    <a:pt x="53" y="3"/>
                  </a:cubicBezTo>
                  <a:cubicBezTo>
                    <a:pt x="4" y="31"/>
                    <a:pt x="4" y="31"/>
                    <a:pt x="4" y="31"/>
                  </a:cubicBezTo>
                  <a:cubicBezTo>
                    <a:pt x="0" y="33"/>
                    <a:pt x="0" y="37"/>
                    <a:pt x="4" y="40"/>
                  </a:cubicBezTo>
                  <a:lnTo>
                    <a:pt x="52" y="68"/>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8" name="Freeform 68">
              <a:extLst>
                <a:ext uri="{FF2B5EF4-FFF2-40B4-BE49-F238E27FC236}">
                  <a16:creationId xmlns:a16="http://schemas.microsoft.com/office/drawing/2014/main" id="{B51A03AA-9822-9B48-ADF4-EE7C4BB83AC7}"/>
                </a:ext>
              </a:extLst>
            </p:cNvPr>
            <p:cNvSpPr>
              <a:spLocks/>
            </p:cNvSpPr>
            <p:nvPr/>
          </p:nvSpPr>
          <p:spPr bwMode="auto">
            <a:xfrm>
              <a:off x="15469624" y="7588198"/>
              <a:ext cx="334963" cy="192088"/>
            </a:xfrm>
            <a:custGeom>
              <a:avLst/>
              <a:gdLst>
                <a:gd name="T0" fmla="*/ 53 w 121"/>
                <a:gd name="T1" fmla="*/ 68 h 70"/>
                <a:gd name="T2" fmla="*/ 68 w 121"/>
                <a:gd name="T3" fmla="*/ 68 h 70"/>
                <a:gd name="T4" fmla="*/ 117 w 121"/>
                <a:gd name="T5" fmla="*/ 40 h 70"/>
                <a:gd name="T6" fmla="*/ 117 w 121"/>
                <a:gd name="T7" fmla="*/ 31 h 70"/>
                <a:gd name="T8" fmla="*/ 69 w 121"/>
                <a:gd name="T9" fmla="*/ 3 h 70"/>
                <a:gd name="T10" fmla="*/ 53 w 121"/>
                <a:gd name="T11" fmla="*/ 3 h 70"/>
                <a:gd name="T12" fmla="*/ 5 w 121"/>
                <a:gd name="T13" fmla="*/ 31 h 70"/>
                <a:gd name="T14" fmla="*/ 5 w 121"/>
                <a:gd name="T15" fmla="*/ 40 h 70"/>
                <a:gd name="T16" fmla="*/ 53 w 121"/>
                <a:gd name="T17" fmla="*/ 68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70">
                  <a:moveTo>
                    <a:pt x="53" y="68"/>
                  </a:moveTo>
                  <a:cubicBezTo>
                    <a:pt x="57" y="70"/>
                    <a:pt x="64" y="70"/>
                    <a:pt x="68" y="68"/>
                  </a:cubicBezTo>
                  <a:cubicBezTo>
                    <a:pt x="117" y="40"/>
                    <a:pt x="117" y="40"/>
                    <a:pt x="117" y="40"/>
                  </a:cubicBezTo>
                  <a:cubicBezTo>
                    <a:pt x="121" y="37"/>
                    <a:pt x="121" y="33"/>
                    <a:pt x="117" y="31"/>
                  </a:cubicBezTo>
                  <a:cubicBezTo>
                    <a:pt x="69" y="3"/>
                    <a:pt x="69" y="3"/>
                    <a:pt x="69" y="3"/>
                  </a:cubicBezTo>
                  <a:cubicBezTo>
                    <a:pt x="64" y="0"/>
                    <a:pt x="58" y="0"/>
                    <a:pt x="53" y="3"/>
                  </a:cubicBezTo>
                  <a:cubicBezTo>
                    <a:pt x="5" y="31"/>
                    <a:pt x="5" y="31"/>
                    <a:pt x="5" y="31"/>
                  </a:cubicBezTo>
                  <a:cubicBezTo>
                    <a:pt x="0" y="33"/>
                    <a:pt x="0" y="37"/>
                    <a:pt x="5" y="40"/>
                  </a:cubicBezTo>
                  <a:lnTo>
                    <a:pt x="53" y="68"/>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9" name="Freeform 69">
              <a:extLst>
                <a:ext uri="{FF2B5EF4-FFF2-40B4-BE49-F238E27FC236}">
                  <a16:creationId xmlns:a16="http://schemas.microsoft.com/office/drawing/2014/main" id="{F6FA320E-3A2C-994D-B217-BECFB703B7EA}"/>
                </a:ext>
              </a:extLst>
            </p:cNvPr>
            <p:cNvSpPr>
              <a:spLocks/>
            </p:cNvSpPr>
            <p:nvPr/>
          </p:nvSpPr>
          <p:spPr bwMode="auto">
            <a:xfrm>
              <a:off x="15674412" y="7472310"/>
              <a:ext cx="333375" cy="192088"/>
            </a:xfrm>
            <a:custGeom>
              <a:avLst/>
              <a:gdLst>
                <a:gd name="T0" fmla="*/ 52 w 121"/>
                <a:gd name="T1" fmla="*/ 67 h 70"/>
                <a:gd name="T2" fmla="*/ 68 w 121"/>
                <a:gd name="T3" fmla="*/ 67 h 70"/>
                <a:gd name="T4" fmla="*/ 116 w 121"/>
                <a:gd name="T5" fmla="*/ 39 h 70"/>
                <a:gd name="T6" fmla="*/ 116 w 121"/>
                <a:gd name="T7" fmla="*/ 30 h 70"/>
                <a:gd name="T8" fmla="*/ 68 w 121"/>
                <a:gd name="T9" fmla="*/ 3 h 70"/>
                <a:gd name="T10" fmla="*/ 53 w 121"/>
                <a:gd name="T11" fmla="*/ 3 h 70"/>
                <a:gd name="T12" fmla="*/ 4 w 121"/>
                <a:gd name="T13" fmla="*/ 31 h 70"/>
                <a:gd name="T14" fmla="*/ 4 w 121"/>
                <a:gd name="T15" fmla="*/ 40 h 70"/>
                <a:gd name="T16" fmla="*/ 52 w 121"/>
                <a:gd name="T17" fmla="*/ 6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70">
                  <a:moveTo>
                    <a:pt x="52" y="67"/>
                  </a:moveTo>
                  <a:cubicBezTo>
                    <a:pt x="57" y="70"/>
                    <a:pt x="63" y="70"/>
                    <a:pt x="68" y="67"/>
                  </a:cubicBezTo>
                  <a:cubicBezTo>
                    <a:pt x="116" y="39"/>
                    <a:pt x="116" y="39"/>
                    <a:pt x="116" y="39"/>
                  </a:cubicBezTo>
                  <a:cubicBezTo>
                    <a:pt x="121" y="37"/>
                    <a:pt x="121" y="33"/>
                    <a:pt x="116" y="30"/>
                  </a:cubicBezTo>
                  <a:cubicBezTo>
                    <a:pt x="68" y="3"/>
                    <a:pt x="68" y="3"/>
                    <a:pt x="68" y="3"/>
                  </a:cubicBezTo>
                  <a:cubicBezTo>
                    <a:pt x="64" y="0"/>
                    <a:pt x="57" y="0"/>
                    <a:pt x="53" y="3"/>
                  </a:cubicBezTo>
                  <a:cubicBezTo>
                    <a:pt x="4" y="31"/>
                    <a:pt x="4" y="31"/>
                    <a:pt x="4" y="31"/>
                  </a:cubicBezTo>
                  <a:cubicBezTo>
                    <a:pt x="0" y="33"/>
                    <a:pt x="0" y="37"/>
                    <a:pt x="4" y="40"/>
                  </a:cubicBezTo>
                  <a:lnTo>
                    <a:pt x="52" y="67"/>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0" name="Freeform 70">
              <a:extLst>
                <a:ext uri="{FF2B5EF4-FFF2-40B4-BE49-F238E27FC236}">
                  <a16:creationId xmlns:a16="http://schemas.microsoft.com/office/drawing/2014/main" id="{C4661E73-36E9-794B-BD17-3B9031CA8040}"/>
                </a:ext>
              </a:extLst>
            </p:cNvPr>
            <p:cNvSpPr>
              <a:spLocks/>
            </p:cNvSpPr>
            <p:nvPr/>
          </p:nvSpPr>
          <p:spPr bwMode="auto">
            <a:xfrm>
              <a:off x="16276074" y="7059560"/>
              <a:ext cx="441325" cy="257175"/>
            </a:xfrm>
            <a:custGeom>
              <a:avLst/>
              <a:gdLst>
                <a:gd name="T0" fmla="*/ 52 w 160"/>
                <a:gd name="T1" fmla="*/ 91 h 93"/>
                <a:gd name="T2" fmla="*/ 68 w 160"/>
                <a:gd name="T3" fmla="*/ 90 h 93"/>
                <a:gd name="T4" fmla="*/ 156 w 160"/>
                <a:gd name="T5" fmla="*/ 40 h 93"/>
                <a:gd name="T6" fmla="*/ 156 w 160"/>
                <a:gd name="T7" fmla="*/ 31 h 93"/>
                <a:gd name="T8" fmla="*/ 108 w 160"/>
                <a:gd name="T9" fmla="*/ 3 h 93"/>
                <a:gd name="T10" fmla="*/ 92 w 160"/>
                <a:gd name="T11" fmla="*/ 3 h 93"/>
                <a:gd name="T12" fmla="*/ 4 w 160"/>
                <a:gd name="T13" fmla="*/ 54 h 93"/>
                <a:gd name="T14" fmla="*/ 4 w 160"/>
                <a:gd name="T15" fmla="*/ 63 h 93"/>
                <a:gd name="T16" fmla="*/ 52 w 160"/>
                <a:gd name="T17" fmla="*/ 91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93">
                  <a:moveTo>
                    <a:pt x="52" y="91"/>
                  </a:moveTo>
                  <a:cubicBezTo>
                    <a:pt x="57" y="93"/>
                    <a:pt x="64" y="93"/>
                    <a:pt x="68" y="90"/>
                  </a:cubicBezTo>
                  <a:cubicBezTo>
                    <a:pt x="156" y="40"/>
                    <a:pt x="156" y="40"/>
                    <a:pt x="156" y="40"/>
                  </a:cubicBezTo>
                  <a:cubicBezTo>
                    <a:pt x="160" y="37"/>
                    <a:pt x="160" y="33"/>
                    <a:pt x="156" y="31"/>
                  </a:cubicBezTo>
                  <a:cubicBezTo>
                    <a:pt x="108" y="3"/>
                    <a:pt x="108" y="3"/>
                    <a:pt x="108" y="3"/>
                  </a:cubicBezTo>
                  <a:cubicBezTo>
                    <a:pt x="104" y="0"/>
                    <a:pt x="97" y="0"/>
                    <a:pt x="92" y="3"/>
                  </a:cubicBezTo>
                  <a:cubicBezTo>
                    <a:pt x="4" y="54"/>
                    <a:pt x="4" y="54"/>
                    <a:pt x="4" y="54"/>
                  </a:cubicBezTo>
                  <a:cubicBezTo>
                    <a:pt x="0" y="56"/>
                    <a:pt x="0" y="60"/>
                    <a:pt x="4" y="63"/>
                  </a:cubicBezTo>
                  <a:lnTo>
                    <a:pt x="52" y="91"/>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1" name="Freeform 71">
              <a:extLst>
                <a:ext uri="{FF2B5EF4-FFF2-40B4-BE49-F238E27FC236}">
                  <a16:creationId xmlns:a16="http://schemas.microsoft.com/office/drawing/2014/main" id="{CBC7F590-CD9F-8A48-9D19-B60589E2520B}"/>
                </a:ext>
              </a:extLst>
            </p:cNvPr>
            <p:cNvSpPr>
              <a:spLocks/>
            </p:cNvSpPr>
            <p:nvPr/>
          </p:nvSpPr>
          <p:spPr bwMode="auto">
            <a:xfrm>
              <a:off x="14766362" y="7831085"/>
              <a:ext cx="287338" cy="165100"/>
            </a:xfrm>
            <a:custGeom>
              <a:avLst/>
              <a:gdLst>
                <a:gd name="T0" fmla="*/ 100 w 104"/>
                <a:gd name="T1" fmla="*/ 18 h 60"/>
                <a:gd name="T2" fmla="*/ 100 w 104"/>
                <a:gd name="T3" fmla="*/ 27 h 60"/>
                <a:gd name="T4" fmla="*/ 47 w 104"/>
                <a:gd name="T5" fmla="*/ 58 h 60"/>
                <a:gd name="T6" fmla="*/ 31 w 104"/>
                <a:gd name="T7" fmla="*/ 58 h 60"/>
                <a:gd name="T8" fmla="*/ 4 w 104"/>
                <a:gd name="T9" fmla="*/ 42 h 60"/>
                <a:gd name="T10" fmla="*/ 4 w 104"/>
                <a:gd name="T11" fmla="*/ 33 h 60"/>
                <a:gd name="T12" fmla="*/ 58 w 104"/>
                <a:gd name="T13" fmla="*/ 2 h 60"/>
                <a:gd name="T14" fmla="*/ 73 w 104"/>
                <a:gd name="T15" fmla="*/ 2 h 60"/>
                <a:gd name="T16" fmla="*/ 100 w 104"/>
                <a:gd name="T17" fmla="*/ 1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4" h="60">
                  <a:moveTo>
                    <a:pt x="100" y="18"/>
                  </a:moveTo>
                  <a:cubicBezTo>
                    <a:pt x="104" y="20"/>
                    <a:pt x="104" y="24"/>
                    <a:pt x="100" y="27"/>
                  </a:cubicBezTo>
                  <a:cubicBezTo>
                    <a:pt x="47" y="58"/>
                    <a:pt x="47" y="58"/>
                    <a:pt x="47" y="58"/>
                  </a:cubicBezTo>
                  <a:cubicBezTo>
                    <a:pt x="43" y="60"/>
                    <a:pt x="36" y="60"/>
                    <a:pt x="31" y="58"/>
                  </a:cubicBezTo>
                  <a:cubicBezTo>
                    <a:pt x="4" y="42"/>
                    <a:pt x="4" y="42"/>
                    <a:pt x="4" y="42"/>
                  </a:cubicBezTo>
                  <a:cubicBezTo>
                    <a:pt x="0" y="39"/>
                    <a:pt x="0" y="35"/>
                    <a:pt x="4" y="33"/>
                  </a:cubicBezTo>
                  <a:cubicBezTo>
                    <a:pt x="58" y="2"/>
                    <a:pt x="58" y="2"/>
                    <a:pt x="58" y="2"/>
                  </a:cubicBezTo>
                  <a:cubicBezTo>
                    <a:pt x="62" y="0"/>
                    <a:pt x="69" y="0"/>
                    <a:pt x="73" y="2"/>
                  </a:cubicBezTo>
                  <a:lnTo>
                    <a:pt x="100" y="18"/>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2" name="Freeform 72">
              <a:extLst>
                <a:ext uri="{FF2B5EF4-FFF2-40B4-BE49-F238E27FC236}">
                  <a16:creationId xmlns:a16="http://schemas.microsoft.com/office/drawing/2014/main" id="{E40D259E-CA6C-7542-A94F-AA2E048F17C0}"/>
                </a:ext>
              </a:extLst>
            </p:cNvPr>
            <p:cNvSpPr>
              <a:spLocks/>
            </p:cNvSpPr>
            <p:nvPr/>
          </p:nvSpPr>
          <p:spPr bwMode="auto">
            <a:xfrm>
              <a:off x="14559987" y="7948560"/>
              <a:ext cx="285750" cy="166688"/>
            </a:xfrm>
            <a:custGeom>
              <a:avLst/>
              <a:gdLst>
                <a:gd name="T0" fmla="*/ 100 w 104"/>
                <a:gd name="T1" fmla="*/ 18 h 60"/>
                <a:gd name="T2" fmla="*/ 100 w 104"/>
                <a:gd name="T3" fmla="*/ 27 h 60"/>
                <a:gd name="T4" fmla="*/ 47 w 104"/>
                <a:gd name="T5" fmla="*/ 58 h 60"/>
                <a:gd name="T6" fmla="*/ 31 w 104"/>
                <a:gd name="T7" fmla="*/ 58 h 60"/>
                <a:gd name="T8" fmla="*/ 4 w 104"/>
                <a:gd name="T9" fmla="*/ 42 h 60"/>
                <a:gd name="T10" fmla="*/ 4 w 104"/>
                <a:gd name="T11" fmla="*/ 33 h 60"/>
                <a:gd name="T12" fmla="*/ 58 w 104"/>
                <a:gd name="T13" fmla="*/ 2 h 60"/>
                <a:gd name="T14" fmla="*/ 73 w 104"/>
                <a:gd name="T15" fmla="*/ 2 h 60"/>
                <a:gd name="T16" fmla="*/ 100 w 104"/>
                <a:gd name="T17" fmla="*/ 1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4" h="60">
                  <a:moveTo>
                    <a:pt x="100" y="18"/>
                  </a:moveTo>
                  <a:cubicBezTo>
                    <a:pt x="104" y="21"/>
                    <a:pt x="104" y="25"/>
                    <a:pt x="100" y="27"/>
                  </a:cubicBezTo>
                  <a:cubicBezTo>
                    <a:pt x="47" y="58"/>
                    <a:pt x="47" y="58"/>
                    <a:pt x="47" y="58"/>
                  </a:cubicBezTo>
                  <a:cubicBezTo>
                    <a:pt x="43" y="60"/>
                    <a:pt x="36" y="60"/>
                    <a:pt x="31" y="58"/>
                  </a:cubicBezTo>
                  <a:cubicBezTo>
                    <a:pt x="4" y="42"/>
                    <a:pt x="4" y="42"/>
                    <a:pt x="4" y="42"/>
                  </a:cubicBezTo>
                  <a:cubicBezTo>
                    <a:pt x="0" y="40"/>
                    <a:pt x="0" y="36"/>
                    <a:pt x="4" y="33"/>
                  </a:cubicBezTo>
                  <a:cubicBezTo>
                    <a:pt x="58" y="2"/>
                    <a:pt x="58" y="2"/>
                    <a:pt x="58" y="2"/>
                  </a:cubicBezTo>
                  <a:cubicBezTo>
                    <a:pt x="62" y="0"/>
                    <a:pt x="69" y="0"/>
                    <a:pt x="73" y="2"/>
                  </a:cubicBezTo>
                  <a:lnTo>
                    <a:pt x="100" y="18"/>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3" name="Freeform 73">
              <a:extLst>
                <a:ext uri="{FF2B5EF4-FFF2-40B4-BE49-F238E27FC236}">
                  <a16:creationId xmlns:a16="http://schemas.microsoft.com/office/drawing/2014/main" id="{A0D374E2-B426-DB49-9820-6F709EA7E8AD}"/>
                </a:ext>
              </a:extLst>
            </p:cNvPr>
            <p:cNvSpPr>
              <a:spLocks/>
            </p:cNvSpPr>
            <p:nvPr/>
          </p:nvSpPr>
          <p:spPr bwMode="auto">
            <a:xfrm>
              <a:off x="13510649" y="8556573"/>
              <a:ext cx="287338" cy="166688"/>
            </a:xfrm>
            <a:custGeom>
              <a:avLst/>
              <a:gdLst>
                <a:gd name="T0" fmla="*/ 100 w 104"/>
                <a:gd name="T1" fmla="*/ 18 h 60"/>
                <a:gd name="T2" fmla="*/ 100 w 104"/>
                <a:gd name="T3" fmla="*/ 27 h 60"/>
                <a:gd name="T4" fmla="*/ 46 w 104"/>
                <a:gd name="T5" fmla="*/ 58 h 60"/>
                <a:gd name="T6" fmla="*/ 31 w 104"/>
                <a:gd name="T7" fmla="*/ 58 h 60"/>
                <a:gd name="T8" fmla="*/ 4 w 104"/>
                <a:gd name="T9" fmla="*/ 42 h 60"/>
                <a:gd name="T10" fmla="*/ 4 w 104"/>
                <a:gd name="T11" fmla="*/ 33 h 60"/>
                <a:gd name="T12" fmla="*/ 57 w 104"/>
                <a:gd name="T13" fmla="*/ 2 h 60"/>
                <a:gd name="T14" fmla="*/ 73 w 104"/>
                <a:gd name="T15" fmla="*/ 2 h 60"/>
                <a:gd name="T16" fmla="*/ 100 w 104"/>
                <a:gd name="T17" fmla="*/ 1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4" h="60">
                  <a:moveTo>
                    <a:pt x="100" y="18"/>
                  </a:moveTo>
                  <a:cubicBezTo>
                    <a:pt x="104" y="20"/>
                    <a:pt x="104" y="24"/>
                    <a:pt x="100" y="27"/>
                  </a:cubicBezTo>
                  <a:cubicBezTo>
                    <a:pt x="46" y="58"/>
                    <a:pt x="46" y="58"/>
                    <a:pt x="46" y="58"/>
                  </a:cubicBezTo>
                  <a:cubicBezTo>
                    <a:pt x="42" y="60"/>
                    <a:pt x="35" y="60"/>
                    <a:pt x="31" y="58"/>
                  </a:cubicBezTo>
                  <a:cubicBezTo>
                    <a:pt x="4" y="42"/>
                    <a:pt x="4" y="42"/>
                    <a:pt x="4" y="42"/>
                  </a:cubicBezTo>
                  <a:cubicBezTo>
                    <a:pt x="0" y="39"/>
                    <a:pt x="0" y="35"/>
                    <a:pt x="4" y="33"/>
                  </a:cubicBezTo>
                  <a:cubicBezTo>
                    <a:pt x="57" y="2"/>
                    <a:pt x="57" y="2"/>
                    <a:pt x="57" y="2"/>
                  </a:cubicBezTo>
                  <a:cubicBezTo>
                    <a:pt x="62" y="0"/>
                    <a:pt x="68" y="0"/>
                    <a:pt x="73" y="2"/>
                  </a:cubicBezTo>
                  <a:lnTo>
                    <a:pt x="100" y="18"/>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4" name="Freeform 74">
              <a:extLst>
                <a:ext uri="{FF2B5EF4-FFF2-40B4-BE49-F238E27FC236}">
                  <a16:creationId xmlns:a16="http://schemas.microsoft.com/office/drawing/2014/main" id="{C7AE6A31-ED30-DF48-9F5E-02E0DB287EE7}"/>
                </a:ext>
              </a:extLst>
            </p:cNvPr>
            <p:cNvSpPr>
              <a:spLocks/>
            </p:cNvSpPr>
            <p:nvPr/>
          </p:nvSpPr>
          <p:spPr bwMode="auto">
            <a:xfrm>
              <a:off x="13718612" y="8435923"/>
              <a:ext cx="288925" cy="165100"/>
            </a:xfrm>
            <a:custGeom>
              <a:avLst/>
              <a:gdLst>
                <a:gd name="T0" fmla="*/ 100 w 105"/>
                <a:gd name="T1" fmla="*/ 18 h 60"/>
                <a:gd name="T2" fmla="*/ 100 w 105"/>
                <a:gd name="T3" fmla="*/ 27 h 60"/>
                <a:gd name="T4" fmla="*/ 47 w 105"/>
                <a:gd name="T5" fmla="*/ 58 h 60"/>
                <a:gd name="T6" fmla="*/ 32 w 105"/>
                <a:gd name="T7" fmla="*/ 58 h 60"/>
                <a:gd name="T8" fmla="*/ 4 w 105"/>
                <a:gd name="T9" fmla="*/ 42 h 60"/>
                <a:gd name="T10" fmla="*/ 4 w 105"/>
                <a:gd name="T11" fmla="*/ 33 h 60"/>
                <a:gd name="T12" fmla="*/ 58 w 105"/>
                <a:gd name="T13" fmla="*/ 3 h 60"/>
                <a:gd name="T14" fmla="*/ 73 w 105"/>
                <a:gd name="T15" fmla="*/ 3 h 60"/>
                <a:gd name="T16" fmla="*/ 100 w 105"/>
                <a:gd name="T17" fmla="*/ 1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 h="60">
                  <a:moveTo>
                    <a:pt x="100" y="18"/>
                  </a:moveTo>
                  <a:cubicBezTo>
                    <a:pt x="105" y="21"/>
                    <a:pt x="105" y="25"/>
                    <a:pt x="100" y="27"/>
                  </a:cubicBezTo>
                  <a:cubicBezTo>
                    <a:pt x="47" y="58"/>
                    <a:pt x="47" y="58"/>
                    <a:pt x="47" y="58"/>
                  </a:cubicBezTo>
                  <a:cubicBezTo>
                    <a:pt x="43" y="60"/>
                    <a:pt x="36" y="60"/>
                    <a:pt x="32" y="58"/>
                  </a:cubicBezTo>
                  <a:cubicBezTo>
                    <a:pt x="4" y="42"/>
                    <a:pt x="4" y="42"/>
                    <a:pt x="4" y="42"/>
                  </a:cubicBezTo>
                  <a:cubicBezTo>
                    <a:pt x="0" y="40"/>
                    <a:pt x="0" y="36"/>
                    <a:pt x="4" y="33"/>
                  </a:cubicBezTo>
                  <a:cubicBezTo>
                    <a:pt x="58" y="3"/>
                    <a:pt x="58" y="3"/>
                    <a:pt x="58" y="3"/>
                  </a:cubicBezTo>
                  <a:cubicBezTo>
                    <a:pt x="62" y="0"/>
                    <a:pt x="69" y="0"/>
                    <a:pt x="73" y="3"/>
                  </a:cubicBezTo>
                  <a:lnTo>
                    <a:pt x="100" y="18"/>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5" name="Freeform 75">
              <a:extLst>
                <a:ext uri="{FF2B5EF4-FFF2-40B4-BE49-F238E27FC236}">
                  <a16:creationId xmlns:a16="http://schemas.microsoft.com/office/drawing/2014/main" id="{1C0A74EE-3542-5E4E-A206-1F1C95AA2BFF}"/>
                </a:ext>
              </a:extLst>
            </p:cNvPr>
            <p:cNvSpPr>
              <a:spLocks/>
            </p:cNvSpPr>
            <p:nvPr/>
          </p:nvSpPr>
          <p:spPr bwMode="auto">
            <a:xfrm>
              <a:off x="13929749" y="8313685"/>
              <a:ext cx="287338" cy="166688"/>
            </a:xfrm>
            <a:custGeom>
              <a:avLst/>
              <a:gdLst>
                <a:gd name="T0" fmla="*/ 100 w 104"/>
                <a:gd name="T1" fmla="*/ 18 h 60"/>
                <a:gd name="T2" fmla="*/ 100 w 104"/>
                <a:gd name="T3" fmla="*/ 27 h 60"/>
                <a:gd name="T4" fmla="*/ 46 w 104"/>
                <a:gd name="T5" fmla="*/ 58 h 60"/>
                <a:gd name="T6" fmla="*/ 31 w 104"/>
                <a:gd name="T7" fmla="*/ 58 h 60"/>
                <a:gd name="T8" fmla="*/ 4 w 104"/>
                <a:gd name="T9" fmla="*/ 42 h 60"/>
                <a:gd name="T10" fmla="*/ 4 w 104"/>
                <a:gd name="T11" fmla="*/ 33 h 60"/>
                <a:gd name="T12" fmla="*/ 57 w 104"/>
                <a:gd name="T13" fmla="*/ 2 h 60"/>
                <a:gd name="T14" fmla="*/ 73 w 104"/>
                <a:gd name="T15" fmla="*/ 2 h 60"/>
                <a:gd name="T16" fmla="*/ 100 w 104"/>
                <a:gd name="T17" fmla="*/ 1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4" h="60">
                  <a:moveTo>
                    <a:pt x="100" y="18"/>
                  </a:moveTo>
                  <a:cubicBezTo>
                    <a:pt x="104" y="21"/>
                    <a:pt x="104" y="25"/>
                    <a:pt x="100" y="27"/>
                  </a:cubicBezTo>
                  <a:cubicBezTo>
                    <a:pt x="46" y="58"/>
                    <a:pt x="46" y="58"/>
                    <a:pt x="46" y="58"/>
                  </a:cubicBezTo>
                  <a:cubicBezTo>
                    <a:pt x="42" y="60"/>
                    <a:pt x="35" y="60"/>
                    <a:pt x="31" y="58"/>
                  </a:cubicBezTo>
                  <a:cubicBezTo>
                    <a:pt x="4" y="42"/>
                    <a:pt x="4" y="42"/>
                    <a:pt x="4" y="42"/>
                  </a:cubicBezTo>
                  <a:cubicBezTo>
                    <a:pt x="0" y="40"/>
                    <a:pt x="0" y="36"/>
                    <a:pt x="4" y="33"/>
                  </a:cubicBezTo>
                  <a:cubicBezTo>
                    <a:pt x="57" y="2"/>
                    <a:pt x="57" y="2"/>
                    <a:pt x="57" y="2"/>
                  </a:cubicBezTo>
                  <a:cubicBezTo>
                    <a:pt x="61" y="0"/>
                    <a:pt x="68" y="0"/>
                    <a:pt x="73" y="2"/>
                  </a:cubicBezTo>
                  <a:lnTo>
                    <a:pt x="100" y="18"/>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6" name="Freeform 76">
              <a:extLst>
                <a:ext uri="{FF2B5EF4-FFF2-40B4-BE49-F238E27FC236}">
                  <a16:creationId xmlns:a16="http://schemas.microsoft.com/office/drawing/2014/main" id="{C2EAFB81-DF9A-4144-A81E-16F029240257}"/>
                </a:ext>
              </a:extLst>
            </p:cNvPr>
            <p:cNvSpPr>
              <a:spLocks/>
            </p:cNvSpPr>
            <p:nvPr/>
          </p:nvSpPr>
          <p:spPr bwMode="auto">
            <a:xfrm>
              <a:off x="14139299" y="8193035"/>
              <a:ext cx="290513" cy="165100"/>
            </a:xfrm>
            <a:custGeom>
              <a:avLst/>
              <a:gdLst>
                <a:gd name="T0" fmla="*/ 100 w 105"/>
                <a:gd name="T1" fmla="*/ 18 h 60"/>
                <a:gd name="T2" fmla="*/ 100 w 105"/>
                <a:gd name="T3" fmla="*/ 27 h 60"/>
                <a:gd name="T4" fmla="*/ 47 w 105"/>
                <a:gd name="T5" fmla="*/ 58 h 60"/>
                <a:gd name="T6" fmla="*/ 32 w 105"/>
                <a:gd name="T7" fmla="*/ 58 h 60"/>
                <a:gd name="T8" fmla="*/ 4 w 105"/>
                <a:gd name="T9" fmla="*/ 42 h 60"/>
                <a:gd name="T10" fmla="*/ 4 w 105"/>
                <a:gd name="T11" fmla="*/ 33 h 60"/>
                <a:gd name="T12" fmla="*/ 58 w 105"/>
                <a:gd name="T13" fmla="*/ 2 h 60"/>
                <a:gd name="T14" fmla="*/ 73 w 105"/>
                <a:gd name="T15" fmla="*/ 2 h 60"/>
                <a:gd name="T16" fmla="*/ 100 w 105"/>
                <a:gd name="T17" fmla="*/ 1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 h="60">
                  <a:moveTo>
                    <a:pt x="100" y="18"/>
                  </a:moveTo>
                  <a:cubicBezTo>
                    <a:pt x="105" y="20"/>
                    <a:pt x="105" y="24"/>
                    <a:pt x="100" y="27"/>
                  </a:cubicBezTo>
                  <a:cubicBezTo>
                    <a:pt x="47" y="58"/>
                    <a:pt x="47" y="58"/>
                    <a:pt x="47" y="58"/>
                  </a:cubicBezTo>
                  <a:cubicBezTo>
                    <a:pt x="43" y="60"/>
                    <a:pt x="36" y="60"/>
                    <a:pt x="32" y="58"/>
                  </a:cubicBezTo>
                  <a:cubicBezTo>
                    <a:pt x="4" y="42"/>
                    <a:pt x="4" y="42"/>
                    <a:pt x="4" y="42"/>
                  </a:cubicBezTo>
                  <a:cubicBezTo>
                    <a:pt x="0" y="39"/>
                    <a:pt x="0" y="35"/>
                    <a:pt x="4" y="33"/>
                  </a:cubicBezTo>
                  <a:cubicBezTo>
                    <a:pt x="58" y="2"/>
                    <a:pt x="58" y="2"/>
                    <a:pt x="58" y="2"/>
                  </a:cubicBezTo>
                  <a:cubicBezTo>
                    <a:pt x="62" y="0"/>
                    <a:pt x="69" y="0"/>
                    <a:pt x="73" y="2"/>
                  </a:cubicBezTo>
                  <a:lnTo>
                    <a:pt x="100" y="18"/>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7" name="Freeform 77">
              <a:extLst>
                <a:ext uri="{FF2B5EF4-FFF2-40B4-BE49-F238E27FC236}">
                  <a16:creationId xmlns:a16="http://schemas.microsoft.com/office/drawing/2014/main" id="{942365A5-BBCF-A747-8FF4-A32CC110FA25}"/>
                </a:ext>
              </a:extLst>
            </p:cNvPr>
            <p:cNvSpPr>
              <a:spLocks/>
            </p:cNvSpPr>
            <p:nvPr/>
          </p:nvSpPr>
          <p:spPr bwMode="auto">
            <a:xfrm>
              <a:off x="14350437" y="8070798"/>
              <a:ext cx="285750" cy="168275"/>
            </a:xfrm>
            <a:custGeom>
              <a:avLst/>
              <a:gdLst>
                <a:gd name="T0" fmla="*/ 100 w 104"/>
                <a:gd name="T1" fmla="*/ 18 h 61"/>
                <a:gd name="T2" fmla="*/ 100 w 104"/>
                <a:gd name="T3" fmla="*/ 27 h 61"/>
                <a:gd name="T4" fmla="*/ 46 w 104"/>
                <a:gd name="T5" fmla="*/ 58 h 61"/>
                <a:gd name="T6" fmla="*/ 31 w 104"/>
                <a:gd name="T7" fmla="*/ 58 h 61"/>
                <a:gd name="T8" fmla="*/ 4 w 104"/>
                <a:gd name="T9" fmla="*/ 42 h 61"/>
                <a:gd name="T10" fmla="*/ 4 w 104"/>
                <a:gd name="T11" fmla="*/ 33 h 61"/>
                <a:gd name="T12" fmla="*/ 57 w 104"/>
                <a:gd name="T13" fmla="*/ 3 h 61"/>
                <a:gd name="T14" fmla="*/ 73 w 104"/>
                <a:gd name="T15" fmla="*/ 3 h 61"/>
                <a:gd name="T16" fmla="*/ 100 w 104"/>
                <a:gd name="T17" fmla="*/ 18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4" h="61">
                  <a:moveTo>
                    <a:pt x="100" y="18"/>
                  </a:moveTo>
                  <a:cubicBezTo>
                    <a:pt x="104" y="21"/>
                    <a:pt x="104" y="25"/>
                    <a:pt x="100" y="27"/>
                  </a:cubicBezTo>
                  <a:cubicBezTo>
                    <a:pt x="46" y="58"/>
                    <a:pt x="46" y="58"/>
                    <a:pt x="46" y="58"/>
                  </a:cubicBezTo>
                  <a:cubicBezTo>
                    <a:pt x="42" y="61"/>
                    <a:pt x="35" y="61"/>
                    <a:pt x="31" y="58"/>
                  </a:cubicBezTo>
                  <a:cubicBezTo>
                    <a:pt x="4" y="42"/>
                    <a:pt x="4" y="42"/>
                    <a:pt x="4" y="42"/>
                  </a:cubicBezTo>
                  <a:cubicBezTo>
                    <a:pt x="0" y="40"/>
                    <a:pt x="0" y="36"/>
                    <a:pt x="4" y="33"/>
                  </a:cubicBezTo>
                  <a:cubicBezTo>
                    <a:pt x="57" y="3"/>
                    <a:pt x="57" y="3"/>
                    <a:pt x="57" y="3"/>
                  </a:cubicBezTo>
                  <a:cubicBezTo>
                    <a:pt x="61" y="0"/>
                    <a:pt x="68" y="0"/>
                    <a:pt x="73" y="3"/>
                  </a:cubicBezTo>
                  <a:lnTo>
                    <a:pt x="100" y="18"/>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8" name="Freeform 78">
              <a:extLst>
                <a:ext uri="{FF2B5EF4-FFF2-40B4-BE49-F238E27FC236}">
                  <a16:creationId xmlns:a16="http://schemas.microsoft.com/office/drawing/2014/main" id="{69C18786-779D-BF4F-99BA-4E0803E4D5B4}"/>
                </a:ext>
              </a:extLst>
            </p:cNvPr>
            <p:cNvSpPr>
              <a:spLocks/>
            </p:cNvSpPr>
            <p:nvPr/>
          </p:nvSpPr>
          <p:spPr bwMode="auto">
            <a:xfrm>
              <a:off x="14975912" y="7708848"/>
              <a:ext cx="290513" cy="166688"/>
            </a:xfrm>
            <a:custGeom>
              <a:avLst/>
              <a:gdLst>
                <a:gd name="T0" fmla="*/ 101 w 105"/>
                <a:gd name="T1" fmla="*/ 18 h 60"/>
                <a:gd name="T2" fmla="*/ 101 w 105"/>
                <a:gd name="T3" fmla="*/ 27 h 60"/>
                <a:gd name="T4" fmla="*/ 47 w 105"/>
                <a:gd name="T5" fmla="*/ 57 h 60"/>
                <a:gd name="T6" fmla="*/ 32 w 105"/>
                <a:gd name="T7" fmla="*/ 57 h 60"/>
                <a:gd name="T8" fmla="*/ 5 w 105"/>
                <a:gd name="T9" fmla="*/ 42 h 60"/>
                <a:gd name="T10" fmla="*/ 5 w 105"/>
                <a:gd name="T11" fmla="*/ 33 h 60"/>
                <a:gd name="T12" fmla="*/ 58 w 105"/>
                <a:gd name="T13" fmla="*/ 2 h 60"/>
                <a:gd name="T14" fmla="*/ 73 w 105"/>
                <a:gd name="T15" fmla="*/ 2 h 60"/>
                <a:gd name="T16" fmla="*/ 101 w 105"/>
                <a:gd name="T17" fmla="*/ 1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 h="60">
                  <a:moveTo>
                    <a:pt x="101" y="18"/>
                  </a:moveTo>
                  <a:cubicBezTo>
                    <a:pt x="105" y="20"/>
                    <a:pt x="105" y="24"/>
                    <a:pt x="101" y="27"/>
                  </a:cubicBezTo>
                  <a:cubicBezTo>
                    <a:pt x="47" y="57"/>
                    <a:pt x="47" y="57"/>
                    <a:pt x="47" y="57"/>
                  </a:cubicBezTo>
                  <a:cubicBezTo>
                    <a:pt x="43" y="60"/>
                    <a:pt x="36" y="60"/>
                    <a:pt x="32" y="57"/>
                  </a:cubicBezTo>
                  <a:cubicBezTo>
                    <a:pt x="5" y="42"/>
                    <a:pt x="5" y="42"/>
                    <a:pt x="5" y="42"/>
                  </a:cubicBezTo>
                  <a:cubicBezTo>
                    <a:pt x="0" y="39"/>
                    <a:pt x="0" y="35"/>
                    <a:pt x="5" y="33"/>
                  </a:cubicBezTo>
                  <a:cubicBezTo>
                    <a:pt x="58" y="2"/>
                    <a:pt x="58" y="2"/>
                    <a:pt x="58" y="2"/>
                  </a:cubicBezTo>
                  <a:cubicBezTo>
                    <a:pt x="62" y="0"/>
                    <a:pt x="69" y="0"/>
                    <a:pt x="73" y="2"/>
                  </a:cubicBezTo>
                  <a:lnTo>
                    <a:pt x="101" y="18"/>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9" name="Freeform 79">
              <a:extLst>
                <a:ext uri="{FF2B5EF4-FFF2-40B4-BE49-F238E27FC236}">
                  <a16:creationId xmlns:a16="http://schemas.microsoft.com/office/drawing/2014/main" id="{E5FA8E73-C076-914A-AD1A-55951CC5DBDD}"/>
                </a:ext>
              </a:extLst>
            </p:cNvPr>
            <p:cNvSpPr>
              <a:spLocks/>
            </p:cNvSpPr>
            <p:nvPr/>
          </p:nvSpPr>
          <p:spPr bwMode="auto">
            <a:xfrm>
              <a:off x="15395012" y="7465960"/>
              <a:ext cx="290513" cy="165100"/>
            </a:xfrm>
            <a:custGeom>
              <a:avLst/>
              <a:gdLst>
                <a:gd name="T0" fmla="*/ 101 w 105"/>
                <a:gd name="T1" fmla="*/ 18 h 60"/>
                <a:gd name="T2" fmla="*/ 101 w 105"/>
                <a:gd name="T3" fmla="*/ 27 h 60"/>
                <a:gd name="T4" fmla="*/ 47 w 105"/>
                <a:gd name="T5" fmla="*/ 58 h 60"/>
                <a:gd name="T6" fmla="*/ 32 w 105"/>
                <a:gd name="T7" fmla="*/ 58 h 60"/>
                <a:gd name="T8" fmla="*/ 5 w 105"/>
                <a:gd name="T9" fmla="*/ 42 h 60"/>
                <a:gd name="T10" fmla="*/ 5 w 105"/>
                <a:gd name="T11" fmla="*/ 33 h 60"/>
                <a:gd name="T12" fmla="*/ 58 w 105"/>
                <a:gd name="T13" fmla="*/ 2 h 60"/>
                <a:gd name="T14" fmla="*/ 73 w 105"/>
                <a:gd name="T15" fmla="*/ 2 h 60"/>
                <a:gd name="T16" fmla="*/ 101 w 105"/>
                <a:gd name="T17" fmla="*/ 1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 h="60">
                  <a:moveTo>
                    <a:pt x="101" y="18"/>
                  </a:moveTo>
                  <a:cubicBezTo>
                    <a:pt x="105" y="20"/>
                    <a:pt x="105" y="24"/>
                    <a:pt x="101" y="27"/>
                  </a:cubicBezTo>
                  <a:cubicBezTo>
                    <a:pt x="47" y="58"/>
                    <a:pt x="47" y="58"/>
                    <a:pt x="47" y="58"/>
                  </a:cubicBezTo>
                  <a:cubicBezTo>
                    <a:pt x="43" y="60"/>
                    <a:pt x="36" y="60"/>
                    <a:pt x="32" y="58"/>
                  </a:cubicBezTo>
                  <a:cubicBezTo>
                    <a:pt x="5" y="42"/>
                    <a:pt x="5" y="42"/>
                    <a:pt x="5" y="42"/>
                  </a:cubicBezTo>
                  <a:cubicBezTo>
                    <a:pt x="0" y="40"/>
                    <a:pt x="0" y="36"/>
                    <a:pt x="5" y="33"/>
                  </a:cubicBezTo>
                  <a:cubicBezTo>
                    <a:pt x="58" y="2"/>
                    <a:pt x="58" y="2"/>
                    <a:pt x="58" y="2"/>
                  </a:cubicBezTo>
                  <a:cubicBezTo>
                    <a:pt x="62" y="0"/>
                    <a:pt x="69" y="0"/>
                    <a:pt x="73" y="2"/>
                  </a:cubicBezTo>
                  <a:lnTo>
                    <a:pt x="101" y="18"/>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0" name="Freeform 80">
              <a:extLst>
                <a:ext uri="{FF2B5EF4-FFF2-40B4-BE49-F238E27FC236}">
                  <a16:creationId xmlns:a16="http://schemas.microsoft.com/office/drawing/2014/main" id="{50E96058-3B3A-D444-80F6-0F77D0A23F54}"/>
                </a:ext>
              </a:extLst>
            </p:cNvPr>
            <p:cNvSpPr>
              <a:spLocks/>
            </p:cNvSpPr>
            <p:nvPr/>
          </p:nvSpPr>
          <p:spPr bwMode="auto">
            <a:xfrm>
              <a:off x="15188637" y="7585023"/>
              <a:ext cx="287338" cy="168275"/>
            </a:xfrm>
            <a:custGeom>
              <a:avLst/>
              <a:gdLst>
                <a:gd name="T0" fmla="*/ 100 w 104"/>
                <a:gd name="T1" fmla="*/ 19 h 61"/>
                <a:gd name="T2" fmla="*/ 100 w 104"/>
                <a:gd name="T3" fmla="*/ 27 h 61"/>
                <a:gd name="T4" fmla="*/ 47 w 104"/>
                <a:gd name="T5" fmla="*/ 58 h 61"/>
                <a:gd name="T6" fmla="*/ 31 w 104"/>
                <a:gd name="T7" fmla="*/ 58 h 61"/>
                <a:gd name="T8" fmla="*/ 4 w 104"/>
                <a:gd name="T9" fmla="*/ 43 h 61"/>
                <a:gd name="T10" fmla="*/ 4 w 104"/>
                <a:gd name="T11" fmla="*/ 34 h 61"/>
                <a:gd name="T12" fmla="*/ 58 w 104"/>
                <a:gd name="T13" fmla="*/ 3 h 61"/>
                <a:gd name="T14" fmla="*/ 73 w 104"/>
                <a:gd name="T15" fmla="*/ 3 h 61"/>
                <a:gd name="T16" fmla="*/ 100 w 104"/>
                <a:gd name="T17" fmla="*/ 1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4" h="61">
                  <a:moveTo>
                    <a:pt x="100" y="19"/>
                  </a:moveTo>
                  <a:cubicBezTo>
                    <a:pt x="104" y="21"/>
                    <a:pt x="104" y="25"/>
                    <a:pt x="100" y="27"/>
                  </a:cubicBezTo>
                  <a:cubicBezTo>
                    <a:pt x="47" y="58"/>
                    <a:pt x="47" y="58"/>
                    <a:pt x="47" y="58"/>
                  </a:cubicBezTo>
                  <a:cubicBezTo>
                    <a:pt x="43" y="61"/>
                    <a:pt x="36" y="61"/>
                    <a:pt x="31" y="58"/>
                  </a:cubicBezTo>
                  <a:cubicBezTo>
                    <a:pt x="4" y="43"/>
                    <a:pt x="4" y="43"/>
                    <a:pt x="4" y="43"/>
                  </a:cubicBezTo>
                  <a:cubicBezTo>
                    <a:pt x="0" y="40"/>
                    <a:pt x="0" y="36"/>
                    <a:pt x="4" y="34"/>
                  </a:cubicBezTo>
                  <a:cubicBezTo>
                    <a:pt x="58" y="3"/>
                    <a:pt x="58" y="3"/>
                    <a:pt x="58" y="3"/>
                  </a:cubicBezTo>
                  <a:cubicBezTo>
                    <a:pt x="62" y="0"/>
                    <a:pt x="69" y="0"/>
                    <a:pt x="73" y="3"/>
                  </a:cubicBezTo>
                  <a:lnTo>
                    <a:pt x="100" y="19"/>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1" name="Freeform 81">
              <a:extLst>
                <a:ext uri="{FF2B5EF4-FFF2-40B4-BE49-F238E27FC236}">
                  <a16:creationId xmlns:a16="http://schemas.microsoft.com/office/drawing/2014/main" id="{774BCCA4-8C1F-1D43-8E08-BA71EAC80056}"/>
                </a:ext>
              </a:extLst>
            </p:cNvPr>
            <p:cNvSpPr>
              <a:spLocks/>
            </p:cNvSpPr>
            <p:nvPr/>
          </p:nvSpPr>
          <p:spPr bwMode="auto">
            <a:xfrm>
              <a:off x="15607737" y="7345310"/>
              <a:ext cx="287338" cy="165100"/>
            </a:xfrm>
            <a:custGeom>
              <a:avLst/>
              <a:gdLst>
                <a:gd name="T0" fmla="*/ 100 w 104"/>
                <a:gd name="T1" fmla="*/ 18 h 60"/>
                <a:gd name="T2" fmla="*/ 100 w 104"/>
                <a:gd name="T3" fmla="*/ 27 h 60"/>
                <a:gd name="T4" fmla="*/ 47 w 104"/>
                <a:gd name="T5" fmla="*/ 58 h 60"/>
                <a:gd name="T6" fmla="*/ 31 w 104"/>
                <a:gd name="T7" fmla="*/ 58 h 60"/>
                <a:gd name="T8" fmla="*/ 4 w 104"/>
                <a:gd name="T9" fmla="*/ 42 h 60"/>
                <a:gd name="T10" fmla="*/ 4 w 104"/>
                <a:gd name="T11" fmla="*/ 33 h 60"/>
                <a:gd name="T12" fmla="*/ 57 w 104"/>
                <a:gd name="T13" fmla="*/ 2 h 60"/>
                <a:gd name="T14" fmla="*/ 73 w 104"/>
                <a:gd name="T15" fmla="*/ 2 h 60"/>
                <a:gd name="T16" fmla="*/ 100 w 104"/>
                <a:gd name="T17" fmla="*/ 1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4" h="60">
                  <a:moveTo>
                    <a:pt x="100" y="18"/>
                  </a:moveTo>
                  <a:cubicBezTo>
                    <a:pt x="104" y="20"/>
                    <a:pt x="104" y="24"/>
                    <a:pt x="100" y="27"/>
                  </a:cubicBezTo>
                  <a:cubicBezTo>
                    <a:pt x="47" y="58"/>
                    <a:pt x="47" y="58"/>
                    <a:pt x="47" y="58"/>
                  </a:cubicBezTo>
                  <a:cubicBezTo>
                    <a:pt x="42" y="60"/>
                    <a:pt x="36" y="60"/>
                    <a:pt x="31" y="58"/>
                  </a:cubicBezTo>
                  <a:cubicBezTo>
                    <a:pt x="4" y="42"/>
                    <a:pt x="4" y="42"/>
                    <a:pt x="4" y="42"/>
                  </a:cubicBezTo>
                  <a:cubicBezTo>
                    <a:pt x="0" y="39"/>
                    <a:pt x="0" y="35"/>
                    <a:pt x="4" y="33"/>
                  </a:cubicBezTo>
                  <a:cubicBezTo>
                    <a:pt x="57" y="2"/>
                    <a:pt x="57" y="2"/>
                    <a:pt x="57" y="2"/>
                  </a:cubicBezTo>
                  <a:cubicBezTo>
                    <a:pt x="62" y="0"/>
                    <a:pt x="69" y="0"/>
                    <a:pt x="73" y="2"/>
                  </a:cubicBezTo>
                  <a:lnTo>
                    <a:pt x="100" y="18"/>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2" name="Freeform 82">
              <a:extLst>
                <a:ext uri="{FF2B5EF4-FFF2-40B4-BE49-F238E27FC236}">
                  <a16:creationId xmlns:a16="http://schemas.microsoft.com/office/drawing/2014/main" id="{6BAE309F-94EB-4849-B769-4EC79999E241}"/>
                </a:ext>
              </a:extLst>
            </p:cNvPr>
            <p:cNvSpPr>
              <a:spLocks/>
            </p:cNvSpPr>
            <p:nvPr/>
          </p:nvSpPr>
          <p:spPr bwMode="auto">
            <a:xfrm>
              <a:off x="15815699" y="7223073"/>
              <a:ext cx="285750" cy="168275"/>
            </a:xfrm>
            <a:custGeom>
              <a:avLst/>
              <a:gdLst>
                <a:gd name="T0" fmla="*/ 100 w 104"/>
                <a:gd name="T1" fmla="*/ 19 h 61"/>
                <a:gd name="T2" fmla="*/ 100 w 104"/>
                <a:gd name="T3" fmla="*/ 28 h 61"/>
                <a:gd name="T4" fmla="*/ 47 w 104"/>
                <a:gd name="T5" fmla="*/ 58 h 61"/>
                <a:gd name="T6" fmla="*/ 31 w 104"/>
                <a:gd name="T7" fmla="*/ 58 h 61"/>
                <a:gd name="T8" fmla="*/ 4 w 104"/>
                <a:gd name="T9" fmla="*/ 43 h 61"/>
                <a:gd name="T10" fmla="*/ 4 w 104"/>
                <a:gd name="T11" fmla="*/ 34 h 61"/>
                <a:gd name="T12" fmla="*/ 57 w 104"/>
                <a:gd name="T13" fmla="*/ 3 h 61"/>
                <a:gd name="T14" fmla="*/ 73 w 104"/>
                <a:gd name="T15" fmla="*/ 3 h 61"/>
                <a:gd name="T16" fmla="*/ 100 w 104"/>
                <a:gd name="T17" fmla="*/ 1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4" h="61">
                  <a:moveTo>
                    <a:pt x="100" y="19"/>
                  </a:moveTo>
                  <a:cubicBezTo>
                    <a:pt x="104" y="21"/>
                    <a:pt x="104" y="25"/>
                    <a:pt x="100" y="28"/>
                  </a:cubicBezTo>
                  <a:cubicBezTo>
                    <a:pt x="47" y="58"/>
                    <a:pt x="47" y="58"/>
                    <a:pt x="47" y="58"/>
                  </a:cubicBezTo>
                  <a:cubicBezTo>
                    <a:pt x="42" y="61"/>
                    <a:pt x="36" y="61"/>
                    <a:pt x="31" y="58"/>
                  </a:cubicBezTo>
                  <a:cubicBezTo>
                    <a:pt x="4" y="43"/>
                    <a:pt x="4" y="43"/>
                    <a:pt x="4" y="43"/>
                  </a:cubicBezTo>
                  <a:cubicBezTo>
                    <a:pt x="0" y="40"/>
                    <a:pt x="0" y="36"/>
                    <a:pt x="4" y="34"/>
                  </a:cubicBezTo>
                  <a:cubicBezTo>
                    <a:pt x="57" y="3"/>
                    <a:pt x="57" y="3"/>
                    <a:pt x="57" y="3"/>
                  </a:cubicBezTo>
                  <a:cubicBezTo>
                    <a:pt x="62" y="0"/>
                    <a:pt x="69" y="0"/>
                    <a:pt x="73" y="3"/>
                  </a:cubicBezTo>
                  <a:lnTo>
                    <a:pt x="100" y="19"/>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3" name="Freeform 83">
              <a:extLst>
                <a:ext uri="{FF2B5EF4-FFF2-40B4-BE49-F238E27FC236}">
                  <a16:creationId xmlns:a16="http://schemas.microsoft.com/office/drawing/2014/main" id="{C403AB5D-A7ED-1E42-A88D-CD462115716C}"/>
                </a:ext>
              </a:extLst>
            </p:cNvPr>
            <p:cNvSpPr>
              <a:spLocks/>
            </p:cNvSpPr>
            <p:nvPr/>
          </p:nvSpPr>
          <p:spPr bwMode="auto">
            <a:xfrm>
              <a:off x="16022074" y="7104010"/>
              <a:ext cx="288925" cy="166688"/>
            </a:xfrm>
            <a:custGeom>
              <a:avLst/>
              <a:gdLst>
                <a:gd name="T0" fmla="*/ 100 w 105"/>
                <a:gd name="T1" fmla="*/ 18 h 60"/>
                <a:gd name="T2" fmla="*/ 100 w 105"/>
                <a:gd name="T3" fmla="*/ 27 h 60"/>
                <a:gd name="T4" fmla="*/ 47 w 105"/>
                <a:gd name="T5" fmla="*/ 58 h 60"/>
                <a:gd name="T6" fmla="*/ 32 w 105"/>
                <a:gd name="T7" fmla="*/ 58 h 60"/>
                <a:gd name="T8" fmla="*/ 4 w 105"/>
                <a:gd name="T9" fmla="*/ 42 h 60"/>
                <a:gd name="T10" fmla="*/ 4 w 105"/>
                <a:gd name="T11" fmla="*/ 33 h 60"/>
                <a:gd name="T12" fmla="*/ 58 w 105"/>
                <a:gd name="T13" fmla="*/ 2 h 60"/>
                <a:gd name="T14" fmla="*/ 73 w 105"/>
                <a:gd name="T15" fmla="*/ 2 h 60"/>
                <a:gd name="T16" fmla="*/ 100 w 105"/>
                <a:gd name="T17" fmla="*/ 1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 h="60">
                  <a:moveTo>
                    <a:pt x="100" y="18"/>
                  </a:moveTo>
                  <a:cubicBezTo>
                    <a:pt x="105" y="20"/>
                    <a:pt x="105" y="24"/>
                    <a:pt x="100" y="27"/>
                  </a:cubicBezTo>
                  <a:cubicBezTo>
                    <a:pt x="47" y="58"/>
                    <a:pt x="47" y="58"/>
                    <a:pt x="47" y="58"/>
                  </a:cubicBezTo>
                  <a:cubicBezTo>
                    <a:pt x="43" y="60"/>
                    <a:pt x="36" y="60"/>
                    <a:pt x="32" y="58"/>
                  </a:cubicBezTo>
                  <a:cubicBezTo>
                    <a:pt x="4" y="42"/>
                    <a:pt x="4" y="42"/>
                    <a:pt x="4" y="42"/>
                  </a:cubicBezTo>
                  <a:cubicBezTo>
                    <a:pt x="0" y="40"/>
                    <a:pt x="0" y="36"/>
                    <a:pt x="4" y="33"/>
                  </a:cubicBezTo>
                  <a:cubicBezTo>
                    <a:pt x="58" y="2"/>
                    <a:pt x="58" y="2"/>
                    <a:pt x="58" y="2"/>
                  </a:cubicBezTo>
                  <a:cubicBezTo>
                    <a:pt x="62" y="0"/>
                    <a:pt x="69" y="0"/>
                    <a:pt x="73" y="2"/>
                  </a:cubicBezTo>
                  <a:lnTo>
                    <a:pt x="100" y="18"/>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4" name="Freeform 84">
              <a:extLst>
                <a:ext uri="{FF2B5EF4-FFF2-40B4-BE49-F238E27FC236}">
                  <a16:creationId xmlns:a16="http://schemas.microsoft.com/office/drawing/2014/main" id="{936BE9E5-B534-E648-A4BF-DE06417270B3}"/>
                </a:ext>
              </a:extLst>
            </p:cNvPr>
            <p:cNvSpPr>
              <a:spLocks/>
            </p:cNvSpPr>
            <p:nvPr/>
          </p:nvSpPr>
          <p:spPr bwMode="auto">
            <a:xfrm>
              <a:off x="16234799" y="6983360"/>
              <a:ext cx="287338" cy="165100"/>
            </a:xfrm>
            <a:custGeom>
              <a:avLst/>
              <a:gdLst>
                <a:gd name="T0" fmla="*/ 100 w 104"/>
                <a:gd name="T1" fmla="*/ 18 h 60"/>
                <a:gd name="T2" fmla="*/ 100 w 104"/>
                <a:gd name="T3" fmla="*/ 27 h 60"/>
                <a:gd name="T4" fmla="*/ 47 w 104"/>
                <a:gd name="T5" fmla="*/ 58 h 60"/>
                <a:gd name="T6" fmla="*/ 31 w 104"/>
                <a:gd name="T7" fmla="*/ 58 h 60"/>
                <a:gd name="T8" fmla="*/ 4 w 104"/>
                <a:gd name="T9" fmla="*/ 42 h 60"/>
                <a:gd name="T10" fmla="*/ 4 w 104"/>
                <a:gd name="T11" fmla="*/ 33 h 60"/>
                <a:gd name="T12" fmla="*/ 57 w 104"/>
                <a:gd name="T13" fmla="*/ 2 h 60"/>
                <a:gd name="T14" fmla="*/ 73 w 104"/>
                <a:gd name="T15" fmla="*/ 2 h 60"/>
                <a:gd name="T16" fmla="*/ 100 w 104"/>
                <a:gd name="T17" fmla="*/ 1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4" h="60">
                  <a:moveTo>
                    <a:pt x="100" y="18"/>
                  </a:moveTo>
                  <a:cubicBezTo>
                    <a:pt x="104" y="20"/>
                    <a:pt x="104" y="24"/>
                    <a:pt x="100" y="27"/>
                  </a:cubicBezTo>
                  <a:cubicBezTo>
                    <a:pt x="47" y="58"/>
                    <a:pt x="47" y="58"/>
                    <a:pt x="47" y="58"/>
                  </a:cubicBezTo>
                  <a:cubicBezTo>
                    <a:pt x="42" y="60"/>
                    <a:pt x="35" y="60"/>
                    <a:pt x="31" y="58"/>
                  </a:cubicBezTo>
                  <a:cubicBezTo>
                    <a:pt x="4" y="42"/>
                    <a:pt x="4" y="42"/>
                    <a:pt x="4" y="42"/>
                  </a:cubicBezTo>
                  <a:cubicBezTo>
                    <a:pt x="0" y="39"/>
                    <a:pt x="0" y="35"/>
                    <a:pt x="4" y="33"/>
                  </a:cubicBezTo>
                  <a:cubicBezTo>
                    <a:pt x="57" y="2"/>
                    <a:pt x="57" y="2"/>
                    <a:pt x="57" y="2"/>
                  </a:cubicBezTo>
                  <a:cubicBezTo>
                    <a:pt x="62" y="0"/>
                    <a:pt x="69" y="0"/>
                    <a:pt x="73" y="2"/>
                  </a:cubicBezTo>
                  <a:lnTo>
                    <a:pt x="100" y="18"/>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5" name="Freeform 85">
              <a:extLst>
                <a:ext uri="{FF2B5EF4-FFF2-40B4-BE49-F238E27FC236}">
                  <a16:creationId xmlns:a16="http://schemas.microsoft.com/office/drawing/2014/main" id="{B339F9A1-18B3-A64E-8F19-FA89ABC15CC7}"/>
                </a:ext>
              </a:extLst>
            </p:cNvPr>
            <p:cNvSpPr>
              <a:spLocks/>
            </p:cNvSpPr>
            <p:nvPr/>
          </p:nvSpPr>
          <p:spPr bwMode="auto">
            <a:xfrm>
              <a:off x="15876024" y="7354835"/>
              <a:ext cx="333375" cy="190500"/>
            </a:xfrm>
            <a:custGeom>
              <a:avLst/>
              <a:gdLst>
                <a:gd name="T0" fmla="*/ 53 w 121"/>
                <a:gd name="T1" fmla="*/ 67 h 69"/>
                <a:gd name="T2" fmla="*/ 68 w 121"/>
                <a:gd name="T3" fmla="*/ 67 h 69"/>
                <a:gd name="T4" fmla="*/ 117 w 121"/>
                <a:gd name="T5" fmla="*/ 39 h 69"/>
                <a:gd name="T6" fmla="*/ 117 w 121"/>
                <a:gd name="T7" fmla="*/ 30 h 69"/>
                <a:gd name="T8" fmla="*/ 69 w 121"/>
                <a:gd name="T9" fmla="*/ 2 h 69"/>
                <a:gd name="T10" fmla="*/ 53 w 121"/>
                <a:gd name="T11" fmla="*/ 2 h 69"/>
                <a:gd name="T12" fmla="*/ 5 w 121"/>
                <a:gd name="T13" fmla="*/ 30 h 69"/>
                <a:gd name="T14" fmla="*/ 5 w 121"/>
                <a:gd name="T15" fmla="*/ 39 h 69"/>
                <a:gd name="T16" fmla="*/ 53 w 121"/>
                <a:gd name="T17" fmla="*/ 6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69">
                  <a:moveTo>
                    <a:pt x="53" y="67"/>
                  </a:moveTo>
                  <a:cubicBezTo>
                    <a:pt x="57" y="69"/>
                    <a:pt x="64" y="69"/>
                    <a:pt x="68" y="67"/>
                  </a:cubicBezTo>
                  <a:cubicBezTo>
                    <a:pt x="117" y="39"/>
                    <a:pt x="117" y="39"/>
                    <a:pt x="117" y="39"/>
                  </a:cubicBezTo>
                  <a:cubicBezTo>
                    <a:pt x="121" y="36"/>
                    <a:pt x="121" y="32"/>
                    <a:pt x="117" y="30"/>
                  </a:cubicBezTo>
                  <a:cubicBezTo>
                    <a:pt x="69" y="2"/>
                    <a:pt x="69" y="2"/>
                    <a:pt x="69" y="2"/>
                  </a:cubicBezTo>
                  <a:cubicBezTo>
                    <a:pt x="64" y="0"/>
                    <a:pt x="57" y="0"/>
                    <a:pt x="53" y="2"/>
                  </a:cubicBezTo>
                  <a:cubicBezTo>
                    <a:pt x="5" y="30"/>
                    <a:pt x="5" y="30"/>
                    <a:pt x="5" y="30"/>
                  </a:cubicBezTo>
                  <a:cubicBezTo>
                    <a:pt x="0" y="33"/>
                    <a:pt x="0" y="37"/>
                    <a:pt x="5" y="39"/>
                  </a:cubicBezTo>
                  <a:lnTo>
                    <a:pt x="53" y="67"/>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6" name="Freeform 86">
              <a:extLst>
                <a:ext uri="{FF2B5EF4-FFF2-40B4-BE49-F238E27FC236}">
                  <a16:creationId xmlns:a16="http://schemas.microsoft.com/office/drawing/2014/main" id="{8478FD07-2354-2148-A6CC-F0DE925B6A06}"/>
                </a:ext>
              </a:extLst>
            </p:cNvPr>
            <p:cNvSpPr>
              <a:spLocks/>
            </p:cNvSpPr>
            <p:nvPr/>
          </p:nvSpPr>
          <p:spPr bwMode="auto">
            <a:xfrm>
              <a:off x="15268012" y="7705673"/>
              <a:ext cx="334963" cy="193675"/>
            </a:xfrm>
            <a:custGeom>
              <a:avLst/>
              <a:gdLst>
                <a:gd name="T0" fmla="*/ 53 w 121"/>
                <a:gd name="T1" fmla="*/ 67 h 70"/>
                <a:gd name="T2" fmla="*/ 68 w 121"/>
                <a:gd name="T3" fmla="*/ 67 h 70"/>
                <a:gd name="T4" fmla="*/ 117 w 121"/>
                <a:gd name="T5" fmla="*/ 39 h 70"/>
                <a:gd name="T6" fmla="*/ 117 w 121"/>
                <a:gd name="T7" fmla="*/ 30 h 70"/>
                <a:gd name="T8" fmla="*/ 68 w 121"/>
                <a:gd name="T9" fmla="*/ 2 h 70"/>
                <a:gd name="T10" fmla="*/ 53 w 121"/>
                <a:gd name="T11" fmla="*/ 2 h 70"/>
                <a:gd name="T12" fmla="*/ 4 w 121"/>
                <a:gd name="T13" fmla="*/ 30 h 70"/>
                <a:gd name="T14" fmla="*/ 4 w 121"/>
                <a:gd name="T15" fmla="*/ 39 h 70"/>
                <a:gd name="T16" fmla="*/ 53 w 121"/>
                <a:gd name="T17" fmla="*/ 6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70">
                  <a:moveTo>
                    <a:pt x="53" y="67"/>
                  </a:moveTo>
                  <a:cubicBezTo>
                    <a:pt x="57" y="70"/>
                    <a:pt x="64" y="70"/>
                    <a:pt x="68" y="67"/>
                  </a:cubicBezTo>
                  <a:cubicBezTo>
                    <a:pt x="117" y="39"/>
                    <a:pt x="117" y="39"/>
                    <a:pt x="117" y="39"/>
                  </a:cubicBezTo>
                  <a:cubicBezTo>
                    <a:pt x="121" y="37"/>
                    <a:pt x="121" y="33"/>
                    <a:pt x="117" y="30"/>
                  </a:cubicBezTo>
                  <a:cubicBezTo>
                    <a:pt x="68" y="2"/>
                    <a:pt x="68" y="2"/>
                    <a:pt x="68" y="2"/>
                  </a:cubicBezTo>
                  <a:cubicBezTo>
                    <a:pt x="64" y="0"/>
                    <a:pt x="57" y="0"/>
                    <a:pt x="53" y="2"/>
                  </a:cubicBezTo>
                  <a:cubicBezTo>
                    <a:pt x="4" y="30"/>
                    <a:pt x="4" y="30"/>
                    <a:pt x="4" y="30"/>
                  </a:cubicBezTo>
                  <a:cubicBezTo>
                    <a:pt x="0" y="33"/>
                    <a:pt x="0" y="37"/>
                    <a:pt x="4" y="39"/>
                  </a:cubicBezTo>
                  <a:lnTo>
                    <a:pt x="53" y="67"/>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7" name="Freeform 87">
              <a:extLst>
                <a:ext uri="{FF2B5EF4-FFF2-40B4-BE49-F238E27FC236}">
                  <a16:creationId xmlns:a16="http://schemas.microsoft.com/office/drawing/2014/main" id="{15C1FE67-83E9-874D-A144-ECC29823E733}"/>
                </a:ext>
              </a:extLst>
            </p:cNvPr>
            <p:cNvSpPr>
              <a:spLocks/>
            </p:cNvSpPr>
            <p:nvPr/>
          </p:nvSpPr>
          <p:spPr bwMode="auto">
            <a:xfrm>
              <a:off x="14044049" y="8780410"/>
              <a:ext cx="487363" cy="282575"/>
            </a:xfrm>
            <a:custGeom>
              <a:avLst/>
              <a:gdLst>
                <a:gd name="T0" fmla="*/ 53 w 177"/>
                <a:gd name="T1" fmla="*/ 99 h 102"/>
                <a:gd name="T2" fmla="*/ 68 w 177"/>
                <a:gd name="T3" fmla="*/ 99 h 102"/>
                <a:gd name="T4" fmla="*/ 173 w 177"/>
                <a:gd name="T5" fmla="*/ 39 h 102"/>
                <a:gd name="T6" fmla="*/ 173 w 177"/>
                <a:gd name="T7" fmla="*/ 30 h 102"/>
                <a:gd name="T8" fmla="*/ 125 w 177"/>
                <a:gd name="T9" fmla="*/ 2 h 102"/>
                <a:gd name="T10" fmla="*/ 110 w 177"/>
                <a:gd name="T11" fmla="*/ 2 h 102"/>
                <a:gd name="T12" fmla="*/ 4 w 177"/>
                <a:gd name="T13" fmla="*/ 63 h 102"/>
                <a:gd name="T14" fmla="*/ 4 w 177"/>
                <a:gd name="T15" fmla="*/ 72 h 102"/>
                <a:gd name="T16" fmla="*/ 53 w 177"/>
                <a:gd name="T17" fmla="*/ 9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7" h="102">
                  <a:moveTo>
                    <a:pt x="53" y="99"/>
                  </a:moveTo>
                  <a:cubicBezTo>
                    <a:pt x="57" y="102"/>
                    <a:pt x="64" y="102"/>
                    <a:pt x="68" y="99"/>
                  </a:cubicBezTo>
                  <a:cubicBezTo>
                    <a:pt x="173" y="39"/>
                    <a:pt x="173" y="39"/>
                    <a:pt x="173" y="39"/>
                  </a:cubicBezTo>
                  <a:cubicBezTo>
                    <a:pt x="177" y="36"/>
                    <a:pt x="177" y="32"/>
                    <a:pt x="173" y="30"/>
                  </a:cubicBezTo>
                  <a:cubicBezTo>
                    <a:pt x="125" y="2"/>
                    <a:pt x="125" y="2"/>
                    <a:pt x="125" y="2"/>
                  </a:cubicBezTo>
                  <a:cubicBezTo>
                    <a:pt x="121" y="0"/>
                    <a:pt x="114" y="0"/>
                    <a:pt x="110" y="2"/>
                  </a:cubicBezTo>
                  <a:cubicBezTo>
                    <a:pt x="4" y="63"/>
                    <a:pt x="4" y="63"/>
                    <a:pt x="4" y="63"/>
                  </a:cubicBezTo>
                  <a:cubicBezTo>
                    <a:pt x="0" y="65"/>
                    <a:pt x="0" y="69"/>
                    <a:pt x="4" y="72"/>
                  </a:cubicBezTo>
                  <a:lnTo>
                    <a:pt x="53" y="99"/>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8" name="Freeform 88">
              <a:extLst>
                <a:ext uri="{FF2B5EF4-FFF2-40B4-BE49-F238E27FC236}">
                  <a16:creationId xmlns:a16="http://schemas.microsoft.com/office/drawing/2014/main" id="{90F426ED-574A-D94A-8D2D-80C94F2C2AB1}"/>
                </a:ext>
              </a:extLst>
            </p:cNvPr>
            <p:cNvSpPr>
              <a:spLocks/>
            </p:cNvSpPr>
            <p:nvPr/>
          </p:nvSpPr>
          <p:spPr bwMode="auto">
            <a:xfrm>
              <a:off x="17263499" y="7573910"/>
              <a:ext cx="269875" cy="153988"/>
            </a:xfrm>
            <a:custGeom>
              <a:avLst/>
              <a:gdLst>
                <a:gd name="T0" fmla="*/ 5 w 98"/>
                <a:gd name="T1" fmla="*/ 40 h 56"/>
                <a:gd name="T2" fmla="*/ 5 w 98"/>
                <a:gd name="T3" fmla="*/ 31 h 56"/>
                <a:gd name="T4" fmla="*/ 55 w 98"/>
                <a:gd name="T5" fmla="*/ 2 h 56"/>
                <a:gd name="T6" fmla="*/ 71 w 98"/>
                <a:gd name="T7" fmla="*/ 2 h 56"/>
                <a:gd name="T8" fmla="*/ 93 w 98"/>
                <a:gd name="T9" fmla="*/ 15 h 56"/>
                <a:gd name="T10" fmla="*/ 94 w 98"/>
                <a:gd name="T11" fmla="*/ 24 h 56"/>
                <a:gd name="T12" fmla="*/ 43 w 98"/>
                <a:gd name="T13" fmla="*/ 53 h 56"/>
                <a:gd name="T14" fmla="*/ 27 w 98"/>
                <a:gd name="T15" fmla="*/ 53 h 56"/>
                <a:gd name="T16" fmla="*/ 5 w 98"/>
                <a:gd name="T17" fmla="*/ 4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56">
                  <a:moveTo>
                    <a:pt x="5" y="40"/>
                  </a:moveTo>
                  <a:cubicBezTo>
                    <a:pt x="0" y="38"/>
                    <a:pt x="0" y="34"/>
                    <a:pt x="5" y="31"/>
                  </a:cubicBezTo>
                  <a:cubicBezTo>
                    <a:pt x="55" y="2"/>
                    <a:pt x="55" y="2"/>
                    <a:pt x="55" y="2"/>
                  </a:cubicBezTo>
                  <a:cubicBezTo>
                    <a:pt x="59" y="0"/>
                    <a:pt x="66" y="0"/>
                    <a:pt x="71" y="2"/>
                  </a:cubicBezTo>
                  <a:cubicBezTo>
                    <a:pt x="93" y="15"/>
                    <a:pt x="93" y="15"/>
                    <a:pt x="93" y="15"/>
                  </a:cubicBezTo>
                  <a:cubicBezTo>
                    <a:pt x="98" y="18"/>
                    <a:pt x="98" y="22"/>
                    <a:pt x="94" y="24"/>
                  </a:cubicBezTo>
                  <a:cubicBezTo>
                    <a:pt x="43" y="53"/>
                    <a:pt x="43" y="53"/>
                    <a:pt x="43" y="53"/>
                  </a:cubicBezTo>
                  <a:cubicBezTo>
                    <a:pt x="39" y="56"/>
                    <a:pt x="32" y="56"/>
                    <a:pt x="27" y="53"/>
                  </a:cubicBezTo>
                  <a:lnTo>
                    <a:pt x="5" y="40"/>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9" name="Freeform 89">
              <a:extLst>
                <a:ext uri="{FF2B5EF4-FFF2-40B4-BE49-F238E27FC236}">
                  <a16:creationId xmlns:a16="http://schemas.microsoft.com/office/drawing/2014/main" id="{81EB0762-05EE-FA44-8809-5524E9F77E3E}"/>
                </a:ext>
              </a:extLst>
            </p:cNvPr>
            <p:cNvSpPr>
              <a:spLocks/>
            </p:cNvSpPr>
            <p:nvPr/>
          </p:nvSpPr>
          <p:spPr bwMode="auto">
            <a:xfrm>
              <a:off x="16965049" y="7631060"/>
              <a:ext cx="368300" cy="212725"/>
            </a:xfrm>
            <a:custGeom>
              <a:avLst/>
              <a:gdLst>
                <a:gd name="T0" fmla="*/ 4 w 133"/>
                <a:gd name="T1" fmla="*/ 41 h 77"/>
                <a:gd name="T2" fmla="*/ 4 w 133"/>
                <a:gd name="T3" fmla="*/ 32 h 77"/>
                <a:gd name="T4" fmla="*/ 55 w 133"/>
                <a:gd name="T5" fmla="*/ 3 h 77"/>
                <a:gd name="T6" fmla="*/ 70 w 133"/>
                <a:gd name="T7" fmla="*/ 3 h 77"/>
                <a:gd name="T8" fmla="*/ 129 w 133"/>
                <a:gd name="T9" fmla="*/ 36 h 77"/>
                <a:gd name="T10" fmla="*/ 129 w 133"/>
                <a:gd name="T11" fmla="*/ 45 h 77"/>
                <a:gd name="T12" fmla="*/ 78 w 133"/>
                <a:gd name="T13" fmla="*/ 74 h 77"/>
                <a:gd name="T14" fmla="*/ 62 w 133"/>
                <a:gd name="T15" fmla="*/ 74 h 77"/>
                <a:gd name="T16" fmla="*/ 4 w 133"/>
                <a:gd name="T17" fmla="*/ 41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77">
                  <a:moveTo>
                    <a:pt x="4" y="41"/>
                  </a:moveTo>
                  <a:cubicBezTo>
                    <a:pt x="0" y="38"/>
                    <a:pt x="0" y="34"/>
                    <a:pt x="4" y="32"/>
                  </a:cubicBezTo>
                  <a:cubicBezTo>
                    <a:pt x="55" y="3"/>
                    <a:pt x="55" y="3"/>
                    <a:pt x="55" y="3"/>
                  </a:cubicBezTo>
                  <a:cubicBezTo>
                    <a:pt x="59" y="0"/>
                    <a:pt x="66" y="0"/>
                    <a:pt x="70" y="3"/>
                  </a:cubicBezTo>
                  <a:cubicBezTo>
                    <a:pt x="129" y="36"/>
                    <a:pt x="129" y="36"/>
                    <a:pt x="129" y="36"/>
                  </a:cubicBezTo>
                  <a:cubicBezTo>
                    <a:pt x="133" y="39"/>
                    <a:pt x="133" y="43"/>
                    <a:pt x="129" y="45"/>
                  </a:cubicBezTo>
                  <a:cubicBezTo>
                    <a:pt x="78" y="74"/>
                    <a:pt x="78" y="74"/>
                    <a:pt x="78" y="74"/>
                  </a:cubicBezTo>
                  <a:cubicBezTo>
                    <a:pt x="74" y="77"/>
                    <a:pt x="67" y="77"/>
                    <a:pt x="62" y="74"/>
                  </a:cubicBezTo>
                  <a:lnTo>
                    <a:pt x="4" y="41"/>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0" name="Freeform 90">
              <a:extLst>
                <a:ext uri="{FF2B5EF4-FFF2-40B4-BE49-F238E27FC236}">
                  <a16:creationId xmlns:a16="http://schemas.microsoft.com/office/drawing/2014/main" id="{6D27A0CF-0245-0F49-997D-367E648C44A1}"/>
                </a:ext>
              </a:extLst>
            </p:cNvPr>
            <p:cNvSpPr>
              <a:spLocks/>
            </p:cNvSpPr>
            <p:nvPr/>
          </p:nvSpPr>
          <p:spPr bwMode="auto">
            <a:xfrm>
              <a:off x="16858687" y="7808860"/>
              <a:ext cx="269875" cy="153988"/>
            </a:xfrm>
            <a:custGeom>
              <a:avLst/>
              <a:gdLst>
                <a:gd name="T0" fmla="*/ 4 w 98"/>
                <a:gd name="T1" fmla="*/ 40 h 56"/>
                <a:gd name="T2" fmla="*/ 4 w 98"/>
                <a:gd name="T3" fmla="*/ 31 h 56"/>
                <a:gd name="T4" fmla="*/ 55 w 98"/>
                <a:gd name="T5" fmla="*/ 2 h 56"/>
                <a:gd name="T6" fmla="*/ 70 w 98"/>
                <a:gd name="T7" fmla="*/ 2 h 56"/>
                <a:gd name="T8" fmla="*/ 93 w 98"/>
                <a:gd name="T9" fmla="*/ 15 h 56"/>
                <a:gd name="T10" fmla="*/ 93 w 98"/>
                <a:gd name="T11" fmla="*/ 24 h 56"/>
                <a:gd name="T12" fmla="*/ 43 w 98"/>
                <a:gd name="T13" fmla="*/ 53 h 56"/>
                <a:gd name="T14" fmla="*/ 27 w 98"/>
                <a:gd name="T15" fmla="*/ 53 h 56"/>
                <a:gd name="T16" fmla="*/ 4 w 98"/>
                <a:gd name="T17" fmla="*/ 4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56">
                  <a:moveTo>
                    <a:pt x="4" y="40"/>
                  </a:moveTo>
                  <a:cubicBezTo>
                    <a:pt x="0" y="38"/>
                    <a:pt x="0" y="34"/>
                    <a:pt x="4" y="31"/>
                  </a:cubicBezTo>
                  <a:cubicBezTo>
                    <a:pt x="55" y="2"/>
                    <a:pt x="55" y="2"/>
                    <a:pt x="55" y="2"/>
                  </a:cubicBezTo>
                  <a:cubicBezTo>
                    <a:pt x="59" y="0"/>
                    <a:pt x="66" y="0"/>
                    <a:pt x="70" y="2"/>
                  </a:cubicBezTo>
                  <a:cubicBezTo>
                    <a:pt x="93" y="15"/>
                    <a:pt x="93" y="15"/>
                    <a:pt x="93" y="15"/>
                  </a:cubicBezTo>
                  <a:cubicBezTo>
                    <a:pt x="98" y="18"/>
                    <a:pt x="98" y="22"/>
                    <a:pt x="93" y="24"/>
                  </a:cubicBezTo>
                  <a:cubicBezTo>
                    <a:pt x="43" y="53"/>
                    <a:pt x="43" y="53"/>
                    <a:pt x="43" y="53"/>
                  </a:cubicBezTo>
                  <a:cubicBezTo>
                    <a:pt x="38" y="56"/>
                    <a:pt x="31" y="56"/>
                    <a:pt x="27" y="53"/>
                  </a:cubicBezTo>
                  <a:lnTo>
                    <a:pt x="4" y="40"/>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1" name="Freeform 91">
              <a:extLst>
                <a:ext uri="{FF2B5EF4-FFF2-40B4-BE49-F238E27FC236}">
                  <a16:creationId xmlns:a16="http://schemas.microsoft.com/office/drawing/2014/main" id="{E004079B-D2CA-644D-B66A-FAD84CCC8313}"/>
                </a:ext>
              </a:extLst>
            </p:cNvPr>
            <p:cNvSpPr>
              <a:spLocks/>
            </p:cNvSpPr>
            <p:nvPr/>
          </p:nvSpPr>
          <p:spPr bwMode="auto">
            <a:xfrm>
              <a:off x="16366562" y="6770635"/>
              <a:ext cx="92075" cy="52388"/>
            </a:xfrm>
            <a:custGeom>
              <a:avLst/>
              <a:gdLst>
                <a:gd name="T0" fmla="*/ 27 w 33"/>
                <a:gd name="T1" fmla="*/ 16 h 19"/>
                <a:gd name="T2" fmla="*/ 6 w 33"/>
                <a:gd name="T3" fmla="*/ 16 h 19"/>
                <a:gd name="T4" fmla="*/ 6 w 33"/>
                <a:gd name="T5" fmla="*/ 3 h 19"/>
                <a:gd name="T6" fmla="*/ 27 w 33"/>
                <a:gd name="T7" fmla="*/ 3 h 19"/>
                <a:gd name="T8" fmla="*/ 27 w 33"/>
                <a:gd name="T9" fmla="*/ 16 h 19"/>
              </a:gdLst>
              <a:ahLst/>
              <a:cxnLst>
                <a:cxn ang="0">
                  <a:pos x="T0" y="T1"/>
                </a:cxn>
                <a:cxn ang="0">
                  <a:pos x="T2" y="T3"/>
                </a:cxn>
                <a:cxn ang="0">
                  <a:pos x="T4" y="T5"/>
                </a:cxn>
                <a:cxn ang="0">
                  <a:pos x="T6" y="T7"/>
                </a:cxn>
                <a:cxn ang="0">
                  <a:pos x="T8" y="T9"/>
                </a:cxn>
              </a:cxnLst>
              <a:rect l="0" t="0" r="r" b="b"/>
              <a:pathLst>
                <a:path w="33" h="19">
                  <a:moveTo>
                    <a:pt x="27" y="16"/>
                  </a:moveTo>
                  <a:cubicBezTo>
                    <a:pt x="21" y="19"/>
                    <a:pt x="12" y="19"/>
                    <a:pt x="6" y="16"/>
                  </a:cubicBezTo>
                  <a:cubicBezTo>
                    <a:pt x="0" y="12"/>
                    <a:pt x="0" y="7"/>
                    <a:pt x="6" y="3"/>
                  </a:cubicBezTo>
                  <a:cubicBezTo>
                    <a:pt x="12" y="0"/>
                    <a:pt x="21" y="0"/>
                    <a:pt x="27" y="3"/>
                  </a:cubicBezTo>
                  <a:cubicBezTo>
                    <a:pt x="33" y="7"/>
                    <a:pt x="33" y="12"/>
                    <a:pt x="27" y="16"/>
                  </a:cubicBezTo>
                  <a:close/>
                </a:path>
              </a:pathLst>
            </a:custGeom>
            <a:solidFill>
              <a:srgbClr val="D1D1D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2" name="Freeform 92">
              <a:extLst>
                <a:ext uri="{FF2B5EF4-FFF2-40B4-BE49-F238E27FC236}">
                  <a16:creationId xmlns:a16="http://schemas.microsoft.com/office/drawing/2014/main" id="{38FB438B-58B5-D349-B926-006959CDC74A}"/>
                </a:ext>
              </a:extLst>
            </p:cNvPr>
            <p:cNvSpPr>
              <a:spLocks/>
            </p:cNvSpPr>
            <p:nvPr/>
          </p:nvSpPr>
          <p:spPr bwMode="auto">
            <a:xfrm>
              <a:off x="15787124" y="8258123"/>
              <a:ext cx="1968500" cy="715963"/>
            </a:xfrm>
            <a:custGeom>
              <a:avLst/>
              <a:gdLst>
                <a:gd name="T0" fmla="*/ 1240 w 1240"/>
                <a:gd name="T1" fmla="*/ 275 h 451"/>
                <a:gd name="T2" fmla="*/ 1220 w 1240"/>
                <a:gd name="T3" fmla="*/ 286 h 451"/>
                <a:gd name="T4" fmla="*/ 1220 w 1240"/>
                <a:gd name="T5" fmla="*/ 286 h 451"/>
                <a:gd name="T6" fmla="*/ 763 w 1240"/>
                <a:gd name="T7" fmla="*/ 23 h 451"/>
                <a:gd name="T8" fmla="*/ 19 w 1240"/>
                <a:gd name="T9" fmla="*/ 451 h 451"/>
                <a:gd name="T10" fmla="*/ 0 w 1240"/>
                <a:gd name="T11" fmla="*/ 440 h 451"/>
                <a:gd name="T12" fmla="*/ 763 w 1240"/>
                <a:gd name="T13" fmla="*/ 0 h 451"/>
                <a:gd name="T14" fmla="*/ 1240 w 1240"/>
                <a:gd name="T15" fmla="*/ 275 h 4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0" h="451">
                  <a:moveTo>
                    <a:pt x="1240" y="275"/>
                  </a:moveTo>
                  <a:lnTo>
                    <a:pt x="1220" y="286"/>
                  </a:lnTo>
                  <a:lnTo>
                    <a:pt x="1220" y="286"/>
                  </a:lnTo>
                  <a:lnTo>
                    <a:pt x="763" y="23"/>
                  </a:lnTo>
                  <a:lnTo>
                    <a:pt x="19" y="451"/>
                  </a:lnTo>
                  <a:lnTo>
                    <a:pt x="0" y="440"/>
                  </a:lnTo>
                  <a:lnTo>
                    <a:pt x="763" y="0"/>
                  </a:lnTo>
                  <a:lnTo>
                    <a:pt x="1240" y="275"/>
                  </a:lnTo>
                  <a:close/>
                </a:path>
              </a:pathLst>
            </a:custGeom>
            <a:solidFill>
              <a:srgbClr val="A5A5A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3" name="Freeform 93">
              <a:extLst>
                <a:ext uri="{FF2B5EF4-FFF2-40B4-BE49-F238E27FC236}">
                  <a16:creationId xmlns:a16="http://schemas.microsoft.com/office/drawing/2014/main" id="{8DD171AE-021B-304C-B859-576D1F3B82C8}"/>
                </a:ext>
              </a:extLst>
            </p:cNvPr>
            <p:cNvSpPr>
              <a:spLocks/>
            </p:cNvSpPr>
            <p:nvPr/>
          </p:nvSpPr>
          <p:spPr bwMode="auto">
            <a:xfrm>
              <a:off x="15817287" y="8294635"/>
              <a:ext cx="1906588" cy="1098550"/>
            </a:xfrm>
            <a:custGeom>
              <a:avLst/>
              <a:gdLst>
                <a:gd name="T0" fmla="*/ 1201 w 1201"/>
                <a:gd name="T1" fmla="*/ 263 h 692"/>
                <a:gd name="T2" fmla="*/ 457 w 1201"/>
                <a:gd name="T3" fmla="*/ 692 h 692"/>
                <a:gd name="T4" fmla="*/ 0 w 1201"/>
                <a:gd name="T5" fmla="*/ 428 h 692"/>
                <a:gd name="T6" fmla="*/ 744 w 1201"/>
                <a:gd name="T7" fmla="*/ 0 h 692"/>
                <a:gd name="T8" fmla="*/ 1201 w 1201"/>
                <a:gd name="T9" fmla="*/ 263 h 692"/>
              </a:gdLst>
              <a:ahLst/>
              <a:cxnLst>
                <a:cxn ang="0">
                  <a:pos x="T0" y="T1"/>
                </a:cxn>
                <a:cxn ang="0">
                  <a:pos x="T2" y="T3"/>
                </a:cxn>
                <a:cxn ang="0">
                  <a:pos x="T4" y="T5"/>
                </a:cxn>
                <a:cxn ang="0">
                  <a:pos x="T6" y="T7"/>
                </a:cxn>
                <a:cxn ang="0">
                  <a:pos x="T8" y="T9"/>
                </a:cxn>
              </a:cxnLst>
              <a:rect l="0" t="0" r="r" b="b"/>
              <a:pathLst>
                <a:path w="1201" h="692">
                  <a:moveTo>
                    <a:pt x="1201" y="263"/>
                  </a:moveTo>
                  <a:lnTo>
                    <a:pt x="457" y="692"/>
                  </a:lnTo>
                  <a:lnTo>
                    <a:pt x="0" y="428"/>
                  </a:lnTo>
                  <a:lnTo>
                    <a:pt x="744" y="0"/>
                  </a:lnTo>
                  <a:lnTo>
                    <a:pt x="1201" y="263"/>
                  </a:lnTo>
                  <a:close/>
                </a:path>
              </a:pathLst>
            </a:custGeom>
            <a:solidFill>
              <a:srgbClr val="D1D1D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4" name="Freeform 94">
              <a:extLst>
                <a:ext uri="{FF2B5EF4-FFF2-40B4-BE49-F238E27FC236}">
                  <a16:creationId xmlns:a16="http://schemas.microsoft.com/office/drawing/2014/main" id="{88901F05-6D64-E84A-87F0-BDDF91B392F9}"/>
                </a:ext>
              </a:extLst>
            </p:cNvPr>
            <p:cNvSpPr>
              <a:spLocks/>
            </p:cNvSpPr>
            <p:nvPr/>
          </p:nvSpPr>
          <p:spPr bwMode="auto">
            <a:xfrm>
              <a:off x="12953437" y="8131123"/>
              <a:ext cx="5797550" cy="2025650"/>
            </a:xfrm>
            <a:custGeom>
              <a:avLst/>
              <a:gdLst>
                <a:gd name="T0" fmla="*/ 2101 w 2101"/>
                <a:gd name="T1" fmla="*/ 0 h 733"/>
                <a:gd name="T2" fmla="*/ 2101 w 2101"/>
                <a:gd name="T3" fmla="*/ 30 h 733"/>
                <a:gd name="T4" fmla="*/ 2065 w 2101"/>
                <a:gd name="T5" fmla="*/ 92 h 733"/>
                <a:gd name="T6" fmla="*/ 1021 w 2101"/>
                <a:gd name="T7" fmla="*/ 695 h 733"/>
                <a:gd name="T8" fmla="*/ 810 w 2101"/>
                <a:gd name="T9" fmla="*/ 695 h 733"/>
                <a:gd name="T10" fmla="*/ 0 w 2101"/>
                <a:gd name="T11" fmla="*/ 228 h 733"/>
                <a:gd name="T12" fmla="*/ 0 w 2101"/>
                <a:gd name="T13" fmla="*/ 198 h 733"/>
                <a:gd name="T14" fmla="*/ 26 w 2101"/>
                <a:gd name="T15" fmla="*/ 213 h 733"/>
                <a:gd name="T16" fmla="*/ 810 w 2101"/>
                <a:gd name="T17" fmla="*/ 665 h 733"/>
                <a:gd name="T18" fmla="*/ 1021 w 2101"/>
                <a:gd name="T19" fmla="*/ 665 h 733"/>
                <a:gd name="T20" fmla="*/ 2065 w 2101"/>
                <a:gd name="T21" fmla="*/ 62 h 733"/>
                <a:gd name="T22" fmla="*/ 2099 w 2101"/>
                <a:gd name="T23" fmla="*/ 15 h 733"/>
                <a:gd name="T24" fmla="*/ 2101 w 2101"/>
                <a:gd name="T25" fmla="*/ 0 h 7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01" h="733">
                  <a:moveTo>
                    <a:pt x="2101" y="0"/>
                  </a:moveTo>
                  <a:cubicBezTo>
                    <a:pt x="2101" y="30"/>
                    <a:pt x="2101" y="30"/>
                    <a:pt x="2101" y="30"/>
                  </a:cubicBezTo>
                  <a:cubicBezTo>
                    <a:pt x="2101" y="54"/>
                    <a:pt x="2089" y="78"/>
                    <a:pt x="2065" y="92"/>
                  </a:cubicBezTo>
                  <a:cubicBezTo>
                    <a:pt x="1021" y="695"/>
                    <a:pt x="1021" y="695"/>
                    <a:pt x="1021" y="695"/>
                  </a:cubicBezTo>
                  <a:cubicBezTo>
                    <a:pt x="955" y="733"/>
                    <a:pt x="875" y="733"/>
                    <a:pt x="810" y="695"/>
                  </a:cubicBezTo>
                  <a:cubicBezTo>
                    <a:pt x="0" y="228"/>
                    <a:pt x="0" y="228"/>
                    <a:pt x="0" y="228"/>
                  </a:cubicBezTo>
                  <a:cubicBezTo>
                    <a:pt x="0" y="198"/>
                    <a:pt x="0" y="198"/>
                    <a:pt x="0" y="198"/>
                  </a:cubicBezTo>
                  <a:cubicBezTo>
                    <a:pt x="26" y="213"/>
                    <a:pt x="26" y="213"/>
                    <a:pt x="26" y="213"/>
                  </a:cubicBezTo>
                  <a:cubicBezTo>
                    <a:pt x="810" y="665"/>
                    <a:pt x="810" y="665"/>
                    <a:pt x="810" y="665"/>
                  </a:cubicBezTo>
                  <a:cubicBezTo>
                    <a:pt x="875" y="703"/>
                    <a:pt x="955" y="703"/>
                    <a:pt x="1021" y="665"/>
                  </a:cubicBezTo>
                  <a:cubicBezTo>
                    <a:pt x="2065" y="62"/>
                    <a:pt x="2065" y="62"/>
                    <a:pt x="2065" y="62"/>
                  </a:cubicBezTo>
                  <a:cubicBezTo>
                    <a:pt x="2084" y="51"/>
                    <a:pt x="2096" y="34"/>
                    <a:pt x="2099" y="15"/>
                  </a:cubicBezTo>
                  <a:cubicBezTo>
                    <a:pt x="2100" y="10"/>
                    <a:pt x="2101" y="5"/>
                    <a:pt x="2101" y="0"/>
                  </a:cubicBezTo>
                  <a:close/>
                </a:path>
              </a:pathLst>
            </a:custGeom>
            <a:solidFill>
              <a:srgbClr val="C1C7D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95" name="Group 394">
            <a:extLst>
              <a:ext uri="{FF2B5EF4-FFF2-40B4-BE49-F238E27FC236}">
                <a16:creationId xmlns:a16="http://schemas.microsoft.com/office/drawing/2014/main" id="{81F5EC3F-E493-E34A-BBA2-248EDA3D67CB}"/>
              </a:ext>
            </a:extLst>
          </p:cNvPr>
          <p:cNvGrpSpPr/>
          <p:nvPr/>
        </p:nvGrpSpPr>
        <p:grpSpPr>
          <a:xfrm>
            <a:off x="18044831" y="4501357"/>
            <a:ext cx="1760255" cy="919082"/>
            <a:chOff x="17506387" y="5621285"/>
            <a:chExt cx="2298700" cy="1370013"/>
          </a:xfrm>
        </p:grpSpPr>
        <p:sp>
          <p:nvSpPr>
            <p:cNvPr id="396" name="Freeform 95">
              <a:extLst>
                <a:ext uri="{FF2B5EF4-FFF2-40B4-BE49-F238E27FC236}">
                  <a16:creationId xmlns:a16="http://schemas.microsoft.com/office/drawing/2014/main" id="{2882EE74-8216-DA49-8C69-397E1A23F819}"/>
                </a:ext>
              </a:extLst>
            </p:cNvPr>
            <p:cNvSpPr>
              <a:spLocks/>
            </p:cNvSpPr>
            <p:nvPr/>
          </p:nvSpPr>
          <p:spPr bwMode="auto">
            <a:xfrm>
              <a:off x="17506387" y="5662560"/>
              <a:ext cx="2298700" cy="1328738"/>
            </a:xfrm>
            <a:custGeom>
              <a:avLst/>
              <a:gdLst>
                <a:gd name="T0" fmla="*/ 800 w 833"/>
                <a:gd name="T1" fmla="*/ 356 h 481"/>
                <a:gd name="T2" fmla="*/ 600 w 833"/>
                <a:gd name="T3" fmla="*/ 468 h 481"/>
                <a:gd name="T4" fmla="*/ 516 w 833"/>
                <a:gd name="T5" fmla="*/ 468 h 481"/>
                <a:gd name="T6" fmla="*/ 31 w 833"/>
                <a:gd name="T7" fmla="*/ 188 h 481"/>
                <a:gd name="T8" fmla="*/ 29 w 833"/>
                <a:gd name="T9" fmla="*/ 126 h 481"/>
                <a:gd name="T10" fmla="*/ 225 w 833"/>
                <a:gd name="T11" fmla="*/ 13 h 481"/>
                <a:gd name="T12" fmla="*/ 308 w 833"/>
                <a:gd name="T13" fmla="*/ 17 h 481"/>
                <a:gd name="T14" fmla="*/ 799 w 833"/>
                <a:gd name="T15" fmla="*/ 295 h 481"/>
                <a:gd name="T16" fmla="*/ 800 w 833"/>
                <a:gd name="T17" fmla="*/ 356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3" h="481">
                  <a:moveTo>
                    <a:pt x="800" y="356"/>
                  </a:moveTo>
                  <a:cubicBezTo>
                    <a:pt x="600" y="468"/>
                    <a:pt x="600" y="468"/>
                    <a:pt x="600" y="468"/>
                  </a:cubicBezTo>
                  <a:cubicBezTo>
                    <a:pt x="577" y="481"/>
                    <a:pt x="539" y="481"/>
                    <a:pt x="516" y="468"/>
                  </a:cubicBezTo>
                  <a:cubicBezTo>
                    <a:pt x="31" y="188"/>
                    <a:pt x="31" y="188"/>
                    <a:pt x="31" y="188"/>
                  </a:cubicBezTo>
                  <a:cubicBezTo>
                    <a:pt x="3" y="172"/>
                    <a:pt x="0" y="143"/>
                    <a:pt x="29" y="126"/>
                  </a:cubicBezTo>
                  <a:cubicBezTo>
                    <a:pt x="225" y="13"/>
                    <a:pt x="225" y="13"/>
                    <a:pt x="225" y="13"/>
                  </a:cubicBezTo>
                  <a:cubicBezTo>
                    <a:pt x="248" y="0"/>
                    <a:pt x="285" y="3"/>
                    <a:pt x="308" y="17"/>
                  </a:cubicBezTo>
                  <a:cubicBezTo>
                    <a:pt x="799" y="295"/>
                    <a:pt x="799" y="295"/>
                    <a:pt x="799" y="295"/>
                  </a:cubicBezTo>
                  <a:cubicBezTo>
                    <a:pt x="809" y="302"/>
                    <a:pt x="833" y="335"/>
                    <a:pt x="800" y="356"/>
                  </a:cubicBezTo>
                </a:path>
              </a:pathLst>
            </a:custGeom>
            <a:solidFill>
              <a:srgbClr val="79BBF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7" name="Freeform 96">
              <a:extLst>
                <a:ext uri="{FF2B5EF4-FFF2-40B4-BE49-F238E27FC236}">
                  <a16:creationId xmlns:a16="http://schemas.microsoft.com/office/drawing/2014/main" id="{73D282D0-D4E8-1746-B653-90E99DDB0E82}"/>
                </a:ext>
              </a:extLst>
            </p:cNvPr>
            <p:cNvSpPr>
              <a:spLocks/>
            </p:cNvSpPr>
            <p:nvPr/>
          </p:nvSpPr>
          <p:spPr bwMode="auto">
            <a:xfrm>
              <a:off x="17506387" y="5626048"/>
              <a:ext cx="2298700" cy="1331913"/>
            </a:xfrm>
            <a:custGeom>
              <a:avLst/>
              <a:gdLst>
                <a:gd name="T0" fmla="*/ 800 w 833"/>
                <a:gd name="T1" fmla="*/ 357 h 482"/>
                <a:gd name="T2" fmla="*/ 600 w 833"/>
                <a:gd name="T3" fmla="*/ 468 h 482"/>
                <a:gd name="T4" fmla="*/ 516 w 833"/>
                <a:gd name="T5" fmla="*/ 468 h 482"/>
                <a:gd name="T6" fmla="*/ 31 w 833"/>
                <a:gd name="T7" fmla="*/ 188 h 482"/>
                <a:gd name="T8" fmla="*/ 29 w 833"/>
                <a:gd name="T9" fmla="*/ 126 h 482"/>
                <a:gd name="T10" fmla="*/ 225 w 833"/>
                <a:gd name="T11" fmla="*/ 14 h 482"/>
                <a:gd name="T12" fmla="*/ 308 w 833"/>
                <a:gd name="T13" fmla="*/ 17 h 482"/>
                <a:gd name="T14" fmla="*/ 799 w 833"/>
                <a:gd name="T15" fmla="*/ 296 h 482"/>
                <a:gd name="T16" fmla="*/ 800 w 833"/>
                <a:gd name="T17" fmla="*/ 357 h 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3" h="482">
                  <a:moveTo>
                    <a:pt x="800" y="357"/>
                  </a:moveTo>
                  <a:cubicBezTo>
                    <a:pt x="600" y="468"/>
                    <a:pt x="600" y="468"/>
                    <a:pt x="600" y="468"/>
                  </a:cubicBezTo>
                  <a:cubicBezTo>
                    <a:pt x="577" y="482"/>
                    <a:pt x="539" y="482"/>
                    <a:pt x="516" y="468"/>
                  </a:cubicBezTo>
                  <a:cubicBezTo>
                    <a:pt x="31" y="188"/>
                    <a:pt x="31" y="188"/>
                    <a:pt x="31" y="188"/>
                  </a:cubicBezTo>
                  <a:cubicBezTo>
                    <a:pt x="3" y="172"/>
                    <a:pt x="0" y="144"/>
                    <a:pt x="29" y="126"/>
                  </a:cubicBezTo>
                  <a:cubicBezTo>
                    <a:pt x="225" y="14"/>
                    <a:pt x="225" y="14"/>
                    <a:pt x="225" y="14"/>
                  </a:cubicBezTo>
                  <a:cubicBezTo>
                    <a:pt x="248" y="0"/>
                    <a:pt x="285" y="4"/>
                    <a:pt x="308" y="17"/>
                  </a:cubicBezTo>
                  <a:cubicBezTo>
                    <a:pt x="799" y="296"/>
                    <a:pt x="799" y="296"/>
                    <a:pt x="799" y="296"/>
                  </a:cubicBezTo>
                  <a:cubicBezTo>
                    <a:pt x="809" y="302"/>
                    <a:pt x="833" y="336"/>
                    <a:pt x="800" y="357"/>
                  </a:cubicBezTo>
                </a:path>
              </a:pathLst>
            </a:custGeom>
            <a:solidFill>
              <a:srgbClr val="4579EE"/>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8" name="Freeform 97">
              <a:extLst>
                <a:ext uri="{FF2B5EF4-FFF2-40B4-BE49-F238E27FC236}">
                  <a16:creationId xmlns:a16="http://schemas.microsoft.com/office/drawing/2014/main" id="{4608E1D8-6FC9-DA4D-A152-7F912C67544A}"/>
                </a:ext>
              </a:extLst>
            </p:cNvPr>
            <p:cNvSpPr>
              <a:spLocks/>
            </p:cNvSpPr>
            <p:nvPr/>
          </p:nvSpPr>
          <p:spPr bwMode="auto">
            <a:xfrm>
              <a:off x="17580999" y="5648273"/>
              <a:ext cx="2130425" cy="1228725"/>
            </a:xfrm>
            <a:custGeom>
              <a:avLst/>
              <a:gdLst>
                <a:gd name="T0" fmla="*/ 189 w 772"/>
                <a:gd name="T1" fmla="*/ 29 h 445"/>
                <a:gd name="T2" fmla="*/ 191 w 772"/>
                <a:gd name="T3" fmla="*/ 31 h 445"/>
                <a:gd name="T4" fmla="*/ 191 w 772"/>
                <a:gd name="T5" fmla="*/ 45 h 445"/>
                <a:gd name="T6" fmla="*/ 80 w 772"/>
                <a:gd name="T7" fmla="*/ 110 h 445"/>
                <a:gd name="T8" fmla="*/ 54 w 772"/>
                <a:gd name="T9" fmla="*/ 110 h 445"/>
                <a:gd name="T10" fmla="*/ 52 w 772"/>
                <a:gd name="T11" fmla="*/ 109 h 445"/>
                <a:gd name="T12" fmla="*/ 39 w 772"/>
                <a:gd name="T13" fmla="*/ 109 h 445"/>
                <a:gd name="T14" fmla="*/ 15 w 772"/>
                <a:gd name="T15" fmla="*/ 122 h 445"/>
                <a:gd name="T16" fmla="*/ 15 w 772"/>
                <a:gd name="T17" fmla="*/ 154 h 445"/>
                <a:gd name="T18" fmla="*/ 504 w 772"/>
                <a:gd name="T19" fmla="*/ 436 h 445"/>
                <a:gd name="T20" fmla="*/ 559 w 772"/>
                <a:gd name="T21" fmla="*/ 436 h 445"/>
                <a:gd name="T22" fmla="*/ 756 w 772"/>
                <a:gd name="T23" fmla="*/ 322 h 445"/>
                <a:gd name="T24" fmla="*/ 756 w 772"/>
                <a:gd name="T25" fmla="*/ 291 h 445"/>
                <a:gd name="T26" fmla="*/ 267 w 772"/>
                <a:gd name="T27" fmla="*/ 8 h 445"/>
                <a:gd name="T28" fmla="*/ 213 w 772"/>
                <a:gd name="T29" fmla="*/ 8 h 445"/>
                <a:gd name="T30" fmla="*/ 189 w 772"/>
                <a:gd name="T31" fmla="*/ 22 h 445"/>
                <a:gd name="T32" fmla="*/ 189 w 772"/>
                <a:gd name="T33" fmla="*/ 29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72" h="445">
                  <a:moveTo>
                    <a:pt x="189" y="29"/>
                  </a:moveTo>
                  <a:cubicBezTo>
                    <a:pt x="191" y="31"/>
                    <a:pt x="191" y="31"/>
                    <a:pt x="191" y="31"/>
                  </a:cubicBezTo>
                  <a:cubicBezTo>
                    <a:pt x="198" y="35"/>
                    <a:pt x="198" y="41"/>
                    <a:pt x="191" y="45"/>
                  </a:cubicBezTo>
                  <a:cubicBezTo>
                    <a:pt x="80" y="110"/>
                    <a:pt x="80" y="110"/>
                    <a:pt x="80" y="110"/>
                  </a:cubicBezTo>
                  <a:cubicBezTo>
                    <a:pt x="72" y="114"/>
                    <a:pt x="61" y="114"/>
                    <a:pt x="54" y="110"/>
                  </a:cubicBezTo>
                  <a:cubicBezTo>
                    <a:pt x="52" y="109"/>
                    <a:pt x="52" y="109"/>
                    <a:pt x="52" y="109"/>
                  </a:cubicBezTo>
                  <a:cubicBezTo>
                    <a:pt x="48" y="107"/>
                    <a:pt x="43" y="107"/>
                    <a:pt x="39" y="109"/>
                  </a:cubicBezTo>
                  <a:cubicBezTo>
                    <a:pt x="15" y="122"/>
                    <a:pt x="15" y="122"/>
                    <a:pt x="15" y="122"/>
                  </a:cubicBezTo>
                  <a:cubicBezTo>
                    <a:pt x="0" y="131"/>
                    <a:pt x="0" y="145"/>
                    <a:pt x="15" y="154"/>
                  </a:cubicBezTo>
                  <a:cubicBezTo>
                    <a:pt x="504" y="436"/>
                    <a:pt x="504" y="436"/>
                    <a:pt x="504" y="436"/>
                  </a:cubicBezTo>
                  <a:cubicBezTo>
                    <a:pt x="520" y="445"/>
                    <a:pt x="544" y="445"/>
                    <a:pt x="559" y="436"/>
                  </a:cubicBezTo>
                  <a:cubicBezTo>
                    <a:pt x="756" y="322"/>
                    <a:pt x="756" y="322"/>
                    <a:pt x="756" y="322"/>
                  </a:cubicBezTo>
                  <a:cubicBezTo>
                    <a:pt x="772" y="314"/>
                    <a:pt x="772" y="299"/>
                    <a:pt x="756" y="291"/>
                  </a:cubicBezTo>
                  <a:cubicBezTo>
                    <a:pt x="267" y="8"/>
                    <a:pt x="267" y="8"/>
                    <a:pt x="267" y="8"/>
                  </a:cubicBezTo>
                  <a:cubicBezTo>
                    <a:pt x="252" y="0"/>
                    <a:pt x="228" y="0"/>
                    <a:pt x="213" y="8"/>
                  </a:cubicBezTo>
                  <a:cubicBezTo>
                    <a:pt x="189" y="22"/>
                    <a:pt x="189" y="22"/>
                    <a:pt x="189" y="22"/>
                  </a:cubicBezTo>
                  <a:cubicBezTo>
                    <a:pt x="185" y="24"/>
                    <a:pt x="185" y="27"/>
                    <a:pt x="189" y="29"/>
                  </a:cubicBezTo>
                </a:path>
              </a:pathLst>
            </a:custGeom>
            <a:solidFill>
              <a:srgbClr val="1B146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9" name="Freeform 98">
              <a:extLst>
                <a:ext uri="{FF2B5EF4-FFF2-40B4-BE49-F238E27FC236}">
                  <a16:creationId xmlns:a16="http://schemas.microsoft.com/office/drawing/2014/main" id="{F5843794-831B-1248-93CA-B98AEBD943D9}"/>
                </a:ext>
              </a:extLst>
            </p:cNvPr>
            <p:cNvSpPr>
              <a:spLocks noEditPoints="1"/>
            </p:cNvSpPr>
            <p:nvPr/>
          </p:nvSpPr>
          <p:spPr bwMode="auto">
            <a:xfrm>
              <a:off x="17539724" y="5621285"/>
              <a:ext cx="2217738" cy="1281113"/>
            </a:xfrm>
            <a:custGeom>
              <a:avLst/>
              <a:gdLst>
                <a:gd name="T0" fmla="*/ 220 w 804"/>
                <a:gd name="T1" fmla="*/ 11 h 464"/>
                <a:gd name="T2" fmla="*/ 19 w 804"/>
                <a:gd name="T3" fmla="*/ 127 h 464"/>
                <a:gd name="T4" fmla="*/ 19 w 804"/>
                <a:gd name="T5" fmla="*/ 168 h 464"/>
                <a:gd name="T6" fmla="*/ 513 w 804"/>
                <a:gd name="T7" fmla="*/ 453 h 464"/>
                <a:gd name="T8" fmla="*/ 583 w 804"/>
                <a:gd name="T9" fmla="*/ 453 h 464"/>
                <a:gd name="T10" fmla="*/ 784 w 804"/>
                <a:gd name="T11" fmla="*/ 337 h 464"/>
                <a:gd name="T12" fmla="*/ 784 w 804"/>
                <a:gd name="T13" fmla="*/ 296 h 464"/>
                <a:gd name="T14" fmla="*/ 291 w 804"/>
                <a:gd name="T15" fmla="*/ 11 h 464"/>
                <a:gd name="T16" fmla="*/ 220 w 804"/>
                <a:gd name="T17" fmla="*/ 11 h 464"/>
                <a:gd name="T18" fmla="*/ 771 w 804"/>
                <a:gd name="T19" fmla="*/ 301 h 464"/>
                <a:gd name="T20" fmla="*/ 771 w 804"/>
                <a:gd name="T21" fmla="*/ 332 h 464"/>
                <a:gd name="T22" fmla="*/ 574 w 804"/>
                <a:gd name="T23" fmla="*/ 446 h 464"/>
                <a:gd name="T24" fmla="*/ 519 w 804"/>
                <a:gd name="T25" fmla="*/ 446 h 464"/>
                <a:gd name="T26" fmla="*/ 30 w 804"/>
                <a:gd name="T27" fmla="*/ 164 h 464"/>
                <a:gd name="T28" fmla="*/ 30 w 804"/>
                <a:gd name="T29" fmla="*/ 132 h 464"/>
                <a:gd name="T30" fmla="*/ 54 w 804"/>
                <a:gd name="T31" fmla="*/ 118 h 464"/>
                <a:gd name="T32" fmla="*/ 67 w 804"/>
                <a:gd name="T33" fmla="*/ 118 h 464"/>
                <a:gd name="T34" fmla="*/ 69 w 804"/>
                <a:gd name="T35" fmla="*/ 120 h 464"/>
                <a:gd name="T36" fmla="*/ 95 w 804"/>
                <a:gd name="T37" fmla="*/ 120 h 464"/>
                <a:gd name="T38" fmla="*/ 206 w 804"/>
                <a:gd name="T39" fmla="*/ 55 h 464"/>
                <a:gd name="T40" fmla="*/ 206 w 804"/>
                <a:gd name="T41" fmla="*/ 40 h 464"/>
                <a:gd name="T42" fmla="*/ 204 w 804"/>
                <a:gd name="T43" fmla="*/ 39 h 464"/>
                <a:gd name="T44" fmla="*/ 204 w 804"/>
                <a:gd name="T45" fmla="*/ 32 h 464"/>
                <a:gd name="T46" fmla="*/ 228 w 804"/>
                <a:gd name="T47" fmla="*/ 18 h 464"/>
                <a:gd name="T48" fmla="*/ 282 w 804"/>
                <a:gd name="T49" fmla="*/ 18 h 464"/>
                <a:gd name="T50" fmla="*/ 771 w 804"/>
                <a:gd name="T51" fmla="*/ 301 h 4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04" h="464">
                  <a:moveTo>
                    <a:pt x="220" y="11"/>
                  </a:moveTo>
                  <a:cubicBezTo>
                    <a:pt x="19" y="127"/>
                    <a:pt x="19" y="127"/>
                    <a:pt x="19" y="127"/>
                  </a:cubicBezTo>
                  <a:cubicBezTo>
                    <a:pt x="0" y="139"/>
                    <a:pt x="0" y="157"/>
                    <a:pt x="19" y="168"/>
                  </a:cubicBezTo>
                  <a:cubicBezTo>
                    <a:pt x="513" y="453"/>
                    <a:pt x="513" y="453"/>
                    <a:pt x="513" y="453"/>
                  </a:cubicBezTo>
                  <a:cubicBezTo>
                    <a:pt x="532" y="464"/>
                    <a:pt x="564" y="464"/>
                    <a:pt x="583" y="453"/>
                  </a:cubicBezTo>
                  <a:cubicBezTo>
                    <a:pt x="784" y="337"/>
                    <a:pt x="784" y="337"/>
                    <a:pt x="784" y="337"/>
                  </a:cubicBezTo>
                  <a:cubicBezTo>
                    <a:pt x="804" y="326"/>
                    <a:pt x="804" y="308"/>
                    <a:pt x="784" y="296"/>
                  </a:cubicBezTo>
                  <a:cubicBezTo>
                    <a:pt x="291" y="11"/>
                    <a:pt x="291" y="11"/>
                    <a:pt x="291" y="11"/>
                  </a:cubicBezTo>
                  <a:cubicBezTo>
                    <a:pt x="271" y="0"/>
                    <a:pt x="240" y="0"/>
                    <a:pt x="220" y="11"/>
                  </a:cubicBezTo>
                  <a:moveTo>
                    <a:pt x="771" y="301"/>
                  </a:moveTo>
                  <a:cubicBezTo>
                    <a:pt x="786" y="309"/>
                    <a:pt x="786" y="324"/>
                    <a:pt x="771" y="332"/>
                  </a:cubicBezTo>
                  <a:cubicBezTo>
                    <a:pt x="574" y="446"/>
                    <a:pt x="574" y="446"/>
                    <a:pt x="574" y="446"/>
                  </a:cubicBezTo>
                  <a:cubicBezTo>
                    <a:pt x="559" y="455"/>
                    <a:pt x="535" y="455"/>
                    <a:pt x="519" y="446"/>
                  </a:cubicBezTo>
                  <a:cubicBezTo>
                    <a:pt x="30" y="164"/>
                    <a:pt x="30" y="164"/>
                    <a:pt x="30" y="164"/>
                  </a:cubicBezTo>
                  <a:cubicBezTo>
                    <a:pt x="15" y="155"/>
                    <a:pt x="15" y="141"/>
                    <a:pt x="30" y="132"/>
                  </a:cubicBezTo>
                  <a:cubicBezTo>
                    <a:pt x="54" y="118"/>
                    <a:pt x="54" y="118"/>
                    <a:pt x="54" y="118"/>
                  </a:cubicBezTo>
                  <a:cubicBezTo>
                    <a:pt x="58" y="116"/>
                    <a:pt x="63" y="116"/>
                    <a:pt x="67" y="118"/>
                  </a:cubicBezTo>
                  <a:cubicBezTo>
                    <a:pt x="69" y="120"/>
                    <a:pt x="69" y="120"/>
                    <a:pt x="69" y="120"/>
                  </a:cubicBezTo>
                  <a:cubicBezTo>
                    <a:pt x="76" y="124"/>
                    <a:pt x="87" y="124"/>
                    <a:pt x="95" y="120"/>
                  </a:cubicBezTo>
                  <a:cubicBezTo>
                    <a:pt x="206" y="55"/>
                    <a:pt x="206" y="55"/>
                    <a:pt x="206" y="55"/>
                  </a:cubicBezTo>
                  <a:cubicBezTo>
                    <a:pt x="213" y="51"/>
                    <a:pt x="213" y="45"/>
                    <a:pt x="206" y="40"/>
                  </a:cubicBezTo>
                  <a:cubicBezTo>
                    <a:pt x="204" y="39"/>
                    <a:pt x="204" y="39"/>
                    <a:pt x="204" y="39"/>
                  </a:cubicBezTo>
                  <a:cubicBezTo>
                    <a:pt x="200" y="37"/>
                    <a:pt x="200" y="34"/>
                    <a:pt x="204" y="32"/>
                  </a:cubicBezTo>
                  <a:cubicBezTo>
                    <a:pt x="228" y="18"/>
                    <a:pt x="228" y="18"/>
                    <a:pt x="228" y="18"/>
                  </a:cubicBezTo>
                  <a:cubicBezTo>
                    <a:pt x="243" y="10"/>
                    <a:pt x="267" y="10"/>
                    <a:pt x="282" y="18"/>
                  </a:cubicBezTo>
                  <a:cubicBezTo>
                    <a:pt x="771" y="301"/>
                    <a:pt x="771" y="301"/>
                    <a:pt x="771" y="301"/>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0" name="Freeform 99">
              <a:extLst>
                <a:ext uri="{FF2B5EF4-FFF2-40B4-BE49-F238E27FC236}">
                  <a16:creationId xmlns:a16="http://schemas.microsoft.com/office/drawing/2014/main" id="{43EFC1D7-6C5D-B34E-AA76-5B342D26E121}"/>
                </a:ext>
              </a:extLst>
            </p:cNvPr>
            <p:cNvSpPr>
              <a:spLocks/>
            </p:cNvSpPr>
            <p:nvPr/>
          </p:nvSpPr>
          <p:spPr bwMode="auto">
            <a:xfrm>
              <a:off x="17861987" y="5808610"/>
              <a:ext cx="114300" cy="66675"/>
            </a:xfrm>
            <a:custGeom>
              <a:avLst/>
              <a:gdLst>
                <a:gd name="T0" fmla="*/ 39 w 41"/>
                <a:gd name="T1" fmla="*/ 5 h 24"/>
                <a:gd name="T2" fmla="*/ 7 w 41"/>
                <a:gd name="T3" fmla="*/ 23 h 24"/>
                <a:gd name="T4" fmla="*/ 2 w 41"/>
                <a:gd name="T5" fmla="*/ 23 h 24"/>
                <a:gd name="T6" fmla="*/ 1 w 41"/>
                <a:gd name="T7" fmla="*/ 20 h 24"/>
                <a:gd name="T8" fmla="*/ 33 w 41"/>
                <a:gd name="T9" fmla="*/ 1 h 24"/>
                <a:gd name="T10" fmla="*/ 39 w 41"/>
                <a:gd name="T11" fmla="*/ 1 h 24"/>
                <a:gd name="T12" fmla="*/ 39 w 41"/>
                <a:gd name="T13" fmla="*/ 5 h 24"/>
              </a:gdLst>
              <a:ahLst/>
              <a:cxnLst>
                <a:cxn ang="0">
                  <a:pos x="T0" y="T1"/>
                </a:cxn>
                <a:cxn ang="0">
                  <a:pos x="T2" y="T3"/>
                </a:cxn>
                <a:cxn ang="0">
                  <a:pos x="T4" y="T5"/>
                </a:cxn>
                <a:cxn ang="0">
                  <a:pos x="T6" y="T7"/>
                </a:cxn>
                <a:cxn ang="0">
                  <a:pos x="T8" y="T9"/>
                </a:cxn>
                <a:cxn ang="0">
                  <a:pos x="T10" y="T11"/>
                </a:cxn>
                <a:cxn ang="0">
                  <a:pos x="T12" y="T13"/>
                </a:cxn>
              </a:cxnLst>
              <a:rect l="0" t="0" r="r" b="b"/>
              <a:pathLst>
                <a:path w="41" h="24">
                  <a:moveTo>
                    <a:pt x="39" y="5"/>
                  </a:moveTo>
                  <a:cubicBezTo>
                    <a:pt x="7" y="23"/>
                    <a:pt x="7" y="23"/>
                    <a:pt x="7" y="23"/>
                  </a:cubicBezTo>
                  <a:cubicBezTo>
                    <a:pt x="6" y="24"/>
                    <a:pt x="3" y="24"/>
                    <a:pt x="2" y="23"/>
                  </a:cubicBezTo>
                  <a:cubicBezTo>
                    <a:pt x="0" y="22"/>
                    <a:pt x="0" y="20"/>
                    <a:pt x="1" y="20"/>
                  </a:cubicBezTo>
                  <a:cubicBezTo>
                    <a:pt x="33" y="1"/>
                    <a:pt x="33" y="1"/>
                    <a:pt x="33" y="1"/>
                  </a:cubicBezTo>
                  <a:cubicBezTo>
                    <a:pt x="35" y="0"/>
                    <a:pt x="37" y="1"/>
                    <a:pt x="39" y="1"/>
                  </a:cubicBezTo>
                  <a:cubicBezTo>
                    <a:pt x="40" y="2"/>
                    <a:pt x="41" y="4"/>
                    <a:pt x="39" y="5"/>
                  </a:cubicBezTo>
                  <a:close/>
                </a:path>
              </a:pathLst>
            </a:custGeom>
            <a:solidFill>
              <a:srgbClr val="4579EE"/>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1" name="Freeform 100">
              <a:extLst>
                <a:ext uri="{FF2B5EF4-FFF2-40B4-BE49-F238E27FC236}">
                  <a16:creationId xmlns:a16="http://schemas.microsoft.com/office/drawing/2014/main" id="{0BF2176B-1DAB-0A44-90FA-89A339B91A2B}"/>
                </a:ext>
              </a:extLst>
            </p:cNvPr>
            <p:cNvSpPr>
              <a:spLocks/>
            </p:cNvSpPr>
            <p:nvPr/>
          </p:nvSpPr>
          <p:spPr bwMode="auto">
            <a:xfrm>
              <a:off x="17981049" y="5781623"/>
              <a:ext cx="44450" cy="23813"/>
            </a:xfrm>
            <a:custGeom>
              <a:avLst/>
              <a:gdLst>
                <a:gd name="T0" fmla="*/ 13 w 16"/>
                <a:gd name="T1" fmla="*/ 1 h 9"/>
                <a:gd name="T2" fmla="*/ 13 w 16"/>
                <a:gd name="T3" fmla="*/ 7 h 9"/>
                <a:gd name="T4" fmla="*/ 3 w 16"/>
                <a:gd name="T5" fmla="*/ 7 h 9"/>
                <a:gd name="T6" fmla="*/ 3 w 16"/>
                <a:gd name="T7" fmla="*/ 1 h 9"/>
                <a:gd name="T8" fmla="*/ 13 w 16"/>
                <a:gd name="T9" fmla="*/ 1 h 9"/>
              </a:gdLst>
              <a:ahLst/>
              <a:cxnLst>
                <a:cxn ang="0">
                  <a:pos x="T0" y="T1"/>
                </a:cxn>
                <a:cxn ang="0">
                  <a:pos x="T2" y="T3"/>
                </a:cxn>
                <a:cxn ang="0">
                  <a:pos x="T4" y="T5"/>
                </a:cxn>
                <a:cxn ang="0">
                  <a:pos x="T6" y="T7"/>
                </a:cxn>
                <a:cxn ang="0">
                  <a:pos x="T8" y="T9"/>
                </a:cxn>
              </a:cxnLst>
              <a:rect l="0" t="0" r="r" b="b"/>
              <a:pathLst>
                <a:path w="16" h="9">
                  <a:moveTo>
                    <a:pt x="13" y="1"/>
                  </a:moveTo>
                  <a:cubicBezTo>
                    <a:pt x="16" y="3"/>
                    <a:pt x="16" y="6"/>
                    <a:pt x="13" y="7"/>
                  </a:cubicBezTo>
                  <a:cubicBezTo>
                    <a:pt x="10" y="9"/>
                    <a:pt x="6" y="9"/>
                    <a:pt x="3" y="7"/>
                  </a:cubicBezTo>
                  <a:cubicBezTo>
                    <a:pt x="0" y="6"/>
                    <a:pt x="0" y="3"/>
                    <a:pt x="3" y="1"/>
                  </a:cubicBezTo>
                  <a:cubicBezTo>
                    <a:pt x="6" y="0"/>
                    <a:pt x="10" y="0"/>
                    <a:pt x="13" y="1"/>
                  </a:cubicBezTo>
                  <a:close/>
                </a:path>
              </a:pathLst>
            </a:custGeom>
            <a:solidFill>
              <a:srgbClr val="4579EE"/>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2" name="Freeform 101">
              <a:extLst>
                <a:ext uri="{FF2B5EF4-FFF2-40B4-BE49-F238E27FC236}">
                  <a16:creationId xmlns:a16="http://schemas.microsoft.com/office/drawing/2014/main" id="{E1A30017-FE9A-C647-8ABB-665827AB71FF}"/>
                </a:ext>
              </a:extLst>
            </p:cNvPr>
            <p:cNvSpPr>
              <a:spLocks/>
            </p:cNvSpPr>
            <p:nvPr/>
          </p:nvSpPr>
          <p:spPr bwMode="auto">
            <a:xfrm>
              <a:off x="17671487" y="6156273"/>
              <a:ext cx="36513" cy="31750"/>
            </a:xfrm>
            <a:custGeom>
              <a:avLst/>
              <a:gdLst>
                <a:gd name="T0" fmla="*/ 11 w 13"/>
                <a:gd name="T1" fmla="*/ 11 h 11"/>
                <a:gd name="T2" fmla="*/ 2 w 13"/>
                <a:gd name="T3" fmla="*/ 5 h 11"/>
                <a:gd name="T4" fmla="*/ 0 w 13"/>
                <a:gd name="T5" fmla="*/ 2 h 11"/>
                <a:gd name="T6" fmla="*/ 2 w 13"/>
                <a:gd name="T7" fmla="*/ 0 h 11"/>
                <a:gd name="T8" fmla="*/ 11 w 13"/>
                <a:gd name="T9" fmla="*/ 6 h 11"/>
                <a:gd name="T10" fmla="*/ 13 w 13"/>
                <a:gd name="T11" fmla="*/ 9 h 11"/>
                <a:gd name="T12" fmla="*/ 11 w 13"/>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3" h="11">
                  <a:moveTo>
                    <a:pt x="11" y="11"/>
                  </a:moveTo>
                  <a:cubicBezTo>
                    <a:pt x="2" y="5"/>
                    <a:pt x="2" y="5"/>
                    <a:pt x="2" y="5"/>
                  </a:cubicBezTo>
                  <a:cubicBezTo>
                    <a:pt x="1" y="5"/>
                    <a:pt x="0" y="3"/>
                    <a:pt x="0" y="2"/>
                  </a:cubicBezTo>
                  <a:cubicBezTo>
                    <a:pt x="0" y="0"/>
                    <a:pt x="1" y="0"/>
                    <a:pt x="2" y="0"/>
                  </a:cubicBezTo>
                  <a:cubicBezTo>
                    <a:pt x="11" y="6"/>
                    <a:pt x="11" y="6"/>
                    <a:pt x="11" y="6"/>
                  </a:cubicBezTo>
                  <a:cubicBezTo>
                    <a:pt x="12" y="6"/>
                    <a:pt x="13" y="8"/>
                    <a:pt x="13" y="9"/>
                  </a:cubicBezTo>
                  <a:cubicBezTo>
                    <a:pt x="13" y="11"/>
                    <a:pt x="12" y="11"/>
                    <a:pt x="11" y="11"/>
                  </a:cubicBezTo>
                  <a:close/>
                </a:path>
              </a:pathLst>
            </a:custGeom>
            <a:solidFill>
              <a:srgbClr val="689DD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3" name="Freeform 102">
              <a:extLst>
                <a:ext uri="{FF2B5EF4-FFF2-40B4-BE49-F238E27FC236}">
                  <a16:creationId xmlns:a16="http://schemas.microsoft.com/office/drawing/2014/main" id="{C7F033E3-4DE6-554A-824C-BF0C80B9AE58}"/>
                </a:ext>
              </a:extLst>
            </p:cNvPr>
            <p:cNvSpPr>
              <a:spLocks/>
            </p:cNvSpPr>
            <p:nvPr/>
          </p:nvSpPr>
          <p:spPr bwMode="auto">
            <a:xfrm>
              <a:off x="17619099" y="6107060"/>
              <a:ext cx="20638" cy="66675"/>
            </a:xfrm>
            <a:custGeom>
              <a:avLst/>
              <a:gdLst>
                <a:gd name="T0" fmla="*/ 7 w 7"/>
                <a:gd name="T1" fmla="*/ 24 h 24"/>
                <a:gd name="T2" fmla="*/ 2 w 7"/>
                <a:gd name="T3" fmla="*/ 21 h 24"/>
                <a:gd name="T4" fmla="*/ 3 w 7"/>
                <a:gd name="T5" fmla="*/ 0 h 24"/>
                <a:gd name="T6" fmla="*/ 7 w 7"/>
                <a:gd name="T7" fmla="*/ 2 h 24"/>
                <a:gd name="T8" fmla="*/ 7 w 7"/>
                <a:gd name="T9" fmla="*/ 24 h 24"/>
              </a:gdLst>
              <a:ahLst/>
              <a:cxnLst>
                <a:cxn ang="0">
                  <a:pos x="T0" y="T1"/>
                </a:cxn>
                <a:cxn ang="0">
                  <a:pos x="T2" y="T3"/>
                </a:cxn>
                <a:cxn ang="0">
                  <a:pos x="T4" y="T5"/>
                </a:cxn>
                <a:cxn ang="0">
                  <a:pos x="T6" y="T7"/>
                </a:cxn>
                <a:cxn ang="0">
                  <a:pos x="T8" y="T9"/>
                </a:cxn>
              </a:cxnLst>
              <a:rect l="0" t="0" r="r" b="b"/>
              <a:pathLst>
                <a:path w="7" h="24">
                  <a:moveTo>
                    <a:pt x="7" y="24"/>
                  </a:moveTo>
                  <a:cubicBezTo>
                    <a:pt x="2" y="21"/>
                    <a:pt x="2" y="21"/>
                    <a:pt x="2" y="21"/>
                  </a:cubicBezTo>
                  <a:cubicBezTo>
                    <a:pt x="0" y="15"/>
                    <a:pt x="1" y="5"/>
                    <a:pt x="3" y="0"/>
                  </a:cubicBezTo>
                  <a:cubicBezTo>
                    <a:pt x="7" y="2"/>
                    <a:pt x="7" y="2"/>
                    <a:pt x="7" y="2"/>
                  </a:cubicBezTo>
                  <a:cubicBezTo>
                    <a:pt x="6" y="8"/>
                    <a:pt x="5" y="18"/>
                    <a:pt x="7" y="24"/>
                  </a:cubicBezTo>
                  <a:close/>
                </a:path>
              </a:pathLst>
            </a:custGeom>
            <a:solidFill>
              <a:srgbClr val="689DD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4" name="Freeform 103">
              <a:extLst>
                <a:ext uri="{FF2B5EF4-FFF2-40B4-BE49-F238E27FC236}">
                  <a16:creationId xmlns:a16="http://schemas.microsoft.com/office/drawing/2014/main" id="{7B42D754-BF8F-A948-86CB-8FAD73FCC0F7}"/>
                </a:ext>
              </a:extLst>
            </p:cNvPr>
            <p:cNvSpPr>
              <a:spLocks/>
            </p:cNvSpPr>
            <p:nvPr/>
          </p:nvSpPr>
          <p:spPr bwMode="auto">
            <a:xfrm>
              <a:off x="17779437" y="6218185"/>
              <a:ext cx="74613" cy="60325"/>
            </a:xfrm>
            <a:custGeom>
              <a:avLst/>
              <a:gdLst>
                <a:gd name="T0" fmla="*/ 25 w 27"/>
                <a:gd name="T1" fmla="*/ 21 h 22"/>
                <a:gd name="T2" fmla="*/ 2 w 27"/>
                <a:gd name="T3" fmla="*/ 8 h 22"/>
                <a:gd name="T4" fmla="*/ 0 w 27"/>
                <a:gd name="T5" fmla="*/ 3 h 22"/>
                <a:gd name="T6" fmla="*/ 2 w 27"/>
                <a:gd name="T7" fmla="*/ 1 h 22"/>
                <a:gd name="T8" fmla="*/ 25 w 27"/>
                <a:gd name="T9" fmla="*/ 14 h 22"/>
                <a:gd name="T10" fmla="*/ 27 w 27"/>
                <a:gd name="T11" fmla="*/ 19 h 22"/>
                <a:gd name="T12" fmla="*/ 25 w 27"/>
                <a:gd name="T13" fmla="*/ 21 h 22"/>
              </a:gdLst>
              <a:ahLst/>
              <a:cxnLst>
                <a:cxn ang="0">
                  <a:pos x="T0" y="T1"/>
                </a:cxn>
                <a:cxn ang="0">
                  <a:pos x="T2" y="T3"/>
                </a:cxn>
                <a:cxn ang="0">
                  <a:pos x="T4" y="T5"/>
                </a:cxn>
                <a:cxn ang="0">
                  <a:pos x="T6" y="T7"/>
                </a:cxn>
                <a:cxn ang="0">
                  <a:pos x="T8" y="T9"/>
                </a:cxn>
                <a:cxn ang="0">
                  <a:pos x="T10" y="T11"/>
                </a:cxn>
                <a:cxn ang="0">
                  <a:pos x="T12" y="T13"/>
                </a:cxn>
              </a:cxnLst>
              <a:rect l="0" t="0" r="r" b="b"/>
              <a:pathLst>
                <a:path w="27" h="22">
                  <a:moveTo>
                    <a:pt x="25" y="21"/>
                  </a:moveTo>
                  <a:cubicBezTo>
                    <a:pt x="2" y="8"/>
                    <a:pt x="2" y="8"/>
                    <a:pt x="2" y="8"/>
                  </a:cubicBezTo>
                  <a:cubicBezTo>
                    <a:pt x="1" y="7"/>
                    <a:pt x="0" y="5"/>
                    <a:pt x="0" y="3"/>
                  </a:cubicBezTo>
                  <a:cubicBezTo>
                    <a:pt x="0" y="1"/>
                    <a:pt x="1" y="0"/>
                    <a:pt x="2" y="1"/>
                  </a:cubicBezTo>
                  <a:cubicBezTo>
                    <a:pt x="25" y="14"/>
                    <a:pt x="25" y="14"/>
                    <a:pt x="25" y="14"/>
                  </a:cubicBezTo>
                  <a:cubicBezTo>
                    <a:pt x="26" y="15"/>
                    <a:pt x="27" y="17"/>
                    <a:pt x="27" y="19"/>
                  </a:cubicBezTo>
                  <a:cubicBezTo>
                    <a:pt x="27" y="21"/>
                    <a:pt x="26" y="22"/>
                    <a:pt x="25" y="21"/>
                  </a:cubicBezTo>
                  <a:close/>
                </a:path>
              </a:pathLst>
            </a:custGeom>
            <a:solidFill>
              <a:srgbClr val="689DD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5" name="Freeform 104">
              <a:extLst>
                <a:ext uri="{FF2B5EF4-FFF2-40B4-BE49-F238E27FC236}">
                  <a16:creationId xmlns:a16="http://schemas.microsoft.com/office/drawing/2014/main" id="{BBC98201-D79A-DA44-B4A8-A8231E158452}"/>
                </a:ext>
              </a:extLst>
            </p:cNvPr>
            <p:cNvSpPr>
              <a:spLocks/>
            </p:cNvSpPr>
            <p:nvPr/>
          </p:nvSpPr>
          <p:spPr bwMode="auto">
            <a:xfrm>
              <a:off x="17871512" y="6270573"/>
              <a:ext cx="76200" cy="60325"/>
            </a:xfrm>
            <a:custGeom>
              <a:avLst/>
              <a:gdLst>
                <a:gd name="T0" fmla="*/ 25 w 28"/>
                <a:gd name="T1" fmla="*/ 21 h 22"/>
                <a:gd name="T2" fmla="*/ 3 w 28"/>
                <a:gd name="T3" fmla="*/ 8 h 22"/>
                <a:gd name="T4" fmla="*/ 0 w 28"/>
                <a:gd name="T5" fmla="*/ 3 h 22"/>
                <a:gd name="T6" fmla="*/ 0 w 28"/>
                <a:gd name="T7" fmla="*/ 3 h 22"/>
                <a:gd name="T8" fmla="*/ 3 w 28"/>
                <a:gd name="T9" fmla="*/ 1 h 22"/>
                <a:gd name="T10" fmla="*/ 25 w 28"/>
                <a:gd name="T11" fmla="*/ 14 h 22"/>
                <a:gd name="T12" fmla="*/ 28 w 28"/>
                <a:gd name="T13" fmla="*/ 19 h 22"/>
                <a:gd name="T14" fmla="*/ 25 w 28"/>
                <a:gd name="T15" fmla="*/ 21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22">
                  <a:moveTo>
                    <a:pt x="25" y="21"/>
                  </a:moveTo>
                  <a:cubicBezTo>
                    <a:pt x="3" y="8"/>
                    <a:pt x="3" y="8"/>
                    <a:pt x="3" y="8"/>
                  </a:cubicBezTo>
                  <a:cubicBezTo>
                    <a:pt x="1" y="7"/>
                    <a:pt x="0" y="5"/>
                    <a:pt x="0" y="3"/>
                  </a:cubicBezTo>
                  <a:cubicBezTo>
                    <a:pt x="0" y="3"/>
                    <a:pt x="0" y="3"/>
                    <a:pt x="0" y="3"/>
                  </a:cubicBezTo>
                  <a:cubicBezTo>
                    <a:pt x="0" y="1"/>
                    <a:pt x="1" y="0"/>
                    <a:pt x="3" y="1"/>
                  </a:cubicBezTo>
                  <a:cubicBezTo>
                    <a:pt x="25" y="14"/>
                    <a:pt x="25" y="14"/>
                    <a:pt x="25" y="14"/>
                  </a:cubicBezTo>
                  <a:cubicBezTo>
                    <a:pt x="26" y="15"/>
                    <a:pt x="28" y="17"/>
                    <a:pt x="28" y="19"/>
                  </a:cubicBezTo>
                  <a:cubicBezTo>
                    <a:pt x="28" y="21"/>
                    <a:pt x="26" y="22"/>
                    <a:pt x="25" y="21"/>
                  </a:cubicBezTo>
                  <a:close/>
                </a:path>
              </a:pathLst>
            </a:custGeom>
            <a:solidFill>
              <a:srgbClr val="689DD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6" name="Freeform 105">
              <a:extLst>
                <a:ext uri="{FF2B5EF4-FFF2-40B4-BE49-F238E27FC236}">
                  <a16:creationId xmlns:a16="http://schemas.microsoft.com/office/drawing/2014/main" id="{944D9881-0898-A84E-83D3-93120A5C4CAF}"/>
                </a:ext>
              </a:extLst>
            </p:cNvPr>
            <p:cNvSpPr>
              <a:spLocks/>
            </p:cNvSpPr>
            <p:nvPr/>
          </p:nvSpPr>
          <p:spPr bwMode="auto">
            <a:xfrm>
              <a:off x="18809724" y="6792860"/>
              <a:ext cx="15875" cy="68263"/>
            </a:xfrm>
            <a:custGeom>
              <a:avLst/>
              <a:gdLst>
                <a:gd name="T0" fmla="*/ 6 w 6"/>
                <a:gd name="T1" fmla="*/ 25 h 25"/>
                <a:gd name="T2" fmla="*/ 2 w 6"/>
                <a:gd name="T3" fmla="*/ 22 h 25"/>
                <a:gd name="T4" fmla="*/ 2 w 6"/>
                <a:gd name="T5" fmla="*/ 0 h 25"/>
                <a:gd name="T6" fmla="*/ 6 w 6"/>
                <a:gd name="T7" fmla="*/ 3 h 25"/>
                <a:gd name="T8" fmla="*/ 6 w 6"/>
                <a:gd name="T9" fmla="*/ 25 h 25"/>
              </a:gdLst>
              <a:ahLst/>
              <a:cxnLst>
                <a:cxn ang="0">
                  <a:pos x="T0" y="T1"/>
                </a:cxn>
                <a:cxn ang="0">
                  <a:pos x="T2" y="T3"/>
                </a:cxn>
                <a:cxn ang="0">
                  <a:pos x="T4" y="T5"/>
                </a:cxn>
                <a:cxn ang="0">
                  <a:pos x="T6" y="T7"/>
                </a:cxn>
                <a:cxn ang="0">
                  <a:pos x="T8" y="T9"/>
                </a:cxn>
              </a:cxnLst>
              <a:rect l="0" t="0" r="r" b="b"/>
              <a:pathLst>
                <a:path w="6" h="25">
                  <a:moveTo>
                    <a:pt x="6" y="25"/>
                  </a:moveTo>
                  <a:cubicBezTo>
                    <a:pt x="2" y="22"/>
                    <a:pt x="2" y="22"/>
                    <a:pt x="2" y="22"/>
                  </a:cubicBezTo>
                  <a:cubicBezTo>
                    <a:pt x="0" y="15"/>
                    <a:pt x="0" y="7"/>
                    <a:pt x="2" y="0"/>
                  </a:cubicBezTo>
                  <a:cubicBezTo>
                    <a:pt x="6" y="3"/>
                    <a:pt x="6" y="3"/>
                    <a:pt x="6" y="3"/>
                  </a:cubicBezTo>
                  <a:cubicBezTo>
                    <a:pt x="5" y="10"/>
                    <a:pt x="5" y="18"/>
                    <a:pt x="6" y="25"/>
                  </a:cubicBezTo>
                  <a:close/>
                </a:path>
              </a:pathLst>
            </a:custGeom>
            <a:solidFill>
              <a:srgbClr val="689DD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7" name="Freeform 106">
              <a:extLst>
                <a:ext uri="{FF2B5EF4-FFF2-40B4-BE49-F238E27FC236}">
                  <a16:creationId xmlns:a16="http://schemas.microsoft.com/office/drawing/2014/main" id="{BB6E4561-8BB4-794C-89C2-C355146D26BC}"/>
                </a:ext>
              </a:extLst>
            </p:cNvPr>
            <p:cNvSpPr>
              <a:spLocks/>
            </p:cNvSpPr>
            <p:nvPr/>
          </p:nvSpPr>
          <p:spPr bwMode="auto">
            <a:xfrm>
              <a:off x="19338362" y="6783335"/>
              <a:ext cx="11113" cy="17463"/>
            </a:xfrm>
            <a:custGeom>
              <a:avLst/>
              <a:gdLst>
                <a:gd name="T0" fmla="*/ 4 w 4"/>
                <a:gd name="T1" fmla="*/ 2 h 6"/>
                <a:gd name="T2" fmla="*/ 2 w 4"/>
                <a:gd name="T3" fmla="*/ 5 h 6"/>
                <a:gd name="T4" fmla="*/ 0 w 4"/>
                <a:gd name="T5" fmla="*/ 4 h 6"/>
                <a:gd name="T6" fmla="*/ 2 w 4"/>
                <a:gd name="T7" fmla="*/ 0 h 6"/>
                <a:gd name="T8" fmla="*/ 4 w 4"/>
                <a:gd name="T9" fmla="*/ 2 h 6"/>
              </a:gdLst>
              <a:ahLst/>
              <a:cxnLst>
                <a:cxn ang="0">
                  <a:pos x="T0" y="T1"/>
                </a:cxn>
                <a:cxn ang="0">
                  <a:pos x="T2" y="T3"/>
                </a:cxn>
                <a:cxn ang="0">
                  <a:pos x="T4" y="T5"/>
                </a:cxn>
                <a:cxn ang="0">
                  <a:pos x="T6" y="T7"/>
                </a:cxn>
                <a:cxn ang="0">
                  <a:pos x="T8" y="T9"/>
                </a:cxn>
              </a:cxnLst>
              <a:rect l="0" t="0" r="r" b="b"/>
              <a:pathLst>
                <a:path w="4" h="6">
                  <a:moveTo>
                    <a:pt x="4" y="2"/>
                  </a:moveTo>
                  <a:cubicBezTo>
                    <a:pt x="4" y="3"/>
                    <a:pt x="3" y="5"/>
                    <a:pt x="2" y="5"/>
                  </a:cubicBezTo>
                  <a:cubicBezTo>
                    <a:pt x="1" y="6"/>
                    <a:pt x="0" y="6"/>
                    <a:pt x="0" y="4"/>
                  </a:cubicBezTo>
                  <a:cubicBezTo>
                    <a:pt x="0" y="3"/>
                    <a:pt x="1" y="1"/>
                    <a:pt x="2" y="0"/>
                  </a:cubicBezTo>
                  <a:cubicBezTo>
                    <a:pt x="3" y="0"/>
                    <a:pt x="4" y="0"/>
                    <a:pt x="4" y="2"/>
                  </a:cubicBezTo>
                  <a:close/>
                </a:path>
              </a:pathLst>
            </a:custGeom>
            <a:solidFill>
              <a:srgbClr val="1B56B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8" name="Freeform 107">
              <a:extLst>
                <a:ext uri="{FF2B5EF4-FFF2-40B4-BE49-F238E27FC236}">
                  <a16:creationId xmlns:a16="http://schemas.microsoft.com/office/drawing/2014/main" id="{179439D9-F9BE-B044-95AC-A2B8554A7ACF}"/>
                </a:ext>
              </a:extLst>
            </p:cNvPr>
            <p:cNvSpPr>
              <a:spLocks/>
            </p:cNvSpPr>
            <p:nvPr/>
          </p:nvSpPr>
          <p:spPr bwMode="auto">
            <a:xfrm>
              <a:off x="19484412" y="6697610"/>
              <a:ext cx="14288" cy="17463"/>
            </a:xfrm>
            <a:custGeom>
              <a:avLst/>
              <a:gdLst>
                <a:gd name="T0" fmla="*/ 5 w 5"/>
                <a:gd name="T1" fmla="*/ 2 h 6"/>
                <a:gd name="T2" fmla="*/ 2 w 5"/>
                <a:gd name="T3" fmla="*/ 6 h 6"/>
                <a:gd name="T4" fmla="*/ 0 w 5"/>
                <a:gd name="T5" fmla="*/ 4 h 6"/>
                <a:gd name="T6" fmla="*/ 2 w 5"/>
                <a:gd name="T7" fmla="*/ 0 h 6"/>
                <a:gd name="T8" fmla="*/ 5 w 5"/>
                <a:gd name="T9" fmla="*/ 2 h 6"/>
              </a:gdLst>
              <a:ahLst/>
              <a:cxnLst>
                <a:cxn ang="0">
                  <a:pos x="T0" y="T1"/>
                </a:cxn>
                <a:cxn ang="0">
                  <a:pos x="T2" y="T3"/>
                </a:cxn>
                <a:cxn ang="0">
                  <a:pos x="T4" y="T5"/>
                </a:cxn>
                <a:cxn ang="0">
                  <a:pos x="T6" y="T7"/>
                </a:cxn>
                <a:cxn ang="0">
                  <a:pos x="T8" y="T9"/>
                </a:cxn>
              </a:cxnLst>
              <a:rect l="0" t="0" r="r" b="b"/>
              <a:pathLst>
                <a:path w="5" h="6">
                  <a:moveTo>
                    <a:pt x="5" y="2"/>
                  </a:moveTo>
                  <a:cubicBezTo>
                    <a:pt x="5" y="3"/>
                    <a:pt x="4" y="5"/>
                    <a:pt x="2" y="6"/>
                  </a:cubicBezTo>
                  <a:cubicBezTo>
                    <a:pt x="1" y="6"/>
                    <a:pt x="0" y="6"/>
                    <a:pt x="0" y="4"/>
                  </a:cubicBezTo>
                  <a:cubicBezTo>
                    <a:pt x="0" y="3"/>
                    <a:pt x="1" y="1"/>
                    <a:pt x="2" y="0"/>
                  </a:cubicBezTo>
                  <a:cubicBezTo>
                    <a:pt x="4" y="0"/>
                    <a:pt x="5" y="0"/>
                    <a:pt x="5" y="2"/>
                  </a:cubicBezTo>
                  <a:close/>
                </a:path>
              </a:pathLst>
            </a:custGeom>
            <a:solidFill>
              <a:srgbClr val="1B56B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9" name="Freeform 108">
              <a:extLst>
                <a:ext uri="{FF2B5EF4-FFF2-40B4-BE49-F238E27FC236}">
                  <a16:creationId xmlns:a16="http://schemas.microsoft.com/office/drawing/2014/main" id="{EACC6F97-A0DC-1C4E-A671-4C5D98252D64}"/>
                </a:ext>
              </a:extLst>
            </p:cNvPr>
            <p:cNvSpPr>
              <a:spLocks/>
            </p:cNvSpPr>
            <p:nvPr/>
          </p:nvSpPr>
          <p:spPr bwMode="auto">
            <a:xfrm>
              <a:off x="19300262" y="6800798"/>
              <a:ext cx="15875" cy="23813"/>
            </a:xfrm>
            <a:custGeom>
              <a:avLst/>
              <a:gdLst>
                <a:gd name="T0" fmla="*/ 6 w 6"/>
                <a:gd name="T1" fmla="*/ 3 h 9"/>
                <a:gd name="T2" fmla="*/ 3 w 6"/>
                <a:gd name="T3" fmla="*/ 8 h 9"/>
                <a:gd name="T4" fmla="*/ 0 w 6"/>
                <a:gd name="T5" fmla="*/ 6 h 9"/>
                <a:gd name="T6" fmla="*/ 3 w 6"/>
                <a:gd name="T7" fmla="*/ 1 h 9"/>
                <a:gd name="T8" fmla="*/ 6 w 6"/>
                <a:gd name="T9" fmla="*/ 3 h 9"/>
              </a:gdLst>
              <a:ahLst/>
              <a:cxnLst>
                <a:cxn ang="0">
                  <a:pos x="T0" y="T1"/>
                </a:cxn>
                <a:cxn ang="0">
                  <a:pos x="T2" y="T3"/>
                </a:cxn>
                <a:cxn ang="0">
                  <a:pos x="T4" y="T5"/>
                </a:cxn>
                <a:cxn ang="0">
                  <a:pos x="T6" y="T7"/>
                </a:cxn>
                <a:cxn ang="0">
                  <a:pos x="T8" y="T9"/>
                </a:cxn>
              </a:cxnLst>
              <a:rect l="0" t="0" r="r" b="b"/>
              <a:pathLst>
                <a:path w="6" h="9">
                  <a:moveTo>
                    <a:pt x="6" y="3"/>
                  </a:moveTo>
                  <a:cubicBezTo>
                    <a:pt x="6" y="5"/>
                    <a:pt x="4" y="7"/>
                    <a:pt x="3" y="8"/>
                  </a:cubicBezTo>
                  <a:cubicBezTo>
                    <a:pt x="1" y="9"/>
                    <a:pt x="0" y="8"/>
                    <a:pt x="0" y="6"/>
                  </a:cubicBezTo>
                  <a:cubicBezTo>
                    <a:pt x="0" y="4"/>
                    <a:pt x="1" y="2"/>
                    <a:pt x="3" y="1"/>
                  </a:cubicBezTo>
                  <a:cubicBezTo>
                    <a:pt x="4" y="0"/>
                    <a:pt x="6" y="1"/>
                    <a:pt x="6" y="3"/>
                  </a:cubicBezTo>
                  <a:close/>
                </a:path>
              </a:pathLst>
            </a:custGeom>
            <a:solidFill>
              <a:srgbClr val="1B56B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0" name="Freeform 109">
              <a:extLst>
                <a:ext uri="{FF2B5EF4-FFF2-40B4-BE49-F238E27FC236}">
                  <a16:creationId xmlns:a16="http://schemas.microsoft.com/office/drawing/2014/main" id="{61310063-B18C-624E-B4DE-62931C7A9AEF}"/>
                </a:ext>
              </a:extLst>
            </p:cNvPr>
            <p:cNvSpPr>
              <a:spLocks/>
            </p:cNvSpPr>
            <p:nvPr/>
          </p:nvSpPr>
          <p:spPr bwMode="auto">
            <a:xfrm>
              <a:off x="19273274" y="6816673"/>
              <a:ext cx="15875" cy="25400"/>
            </a:xfrm>
            <a:custGeom>
              <a:avLst/>
              <a:gdLst>
                <a:gd name="T0" fmla="*/ 6 w 6"/>
                <a:gd name="T1" fmla="*/ 3 h 9"/>
                <a:gd name="T2" fmla="*/ 3 w 6"/>
                <a:gd name="T3" fmla="*/ 8 h 9"/>
                <a:gd name="T4" fmla="*/ 0 w 6"/>
                <a:gd name="T5" fmla="*/ 6 h 9"/>
                <a:gd name="T6" fmla="*/ 3 w 6"/>
                <a:gd name="T7" fmla="*/ 1 h 9"/>
                <a:gd name="T8" fmla="*/ 6 w 6"/>
                <a:gd name="T9" fmla="*/ 3 h 9"/>
              </a:gdLst>
              <a:ahLst/>
              <a:cxnLst>
                <a:cxn ang="0">
                  <a:pos x="T0" y="T1"/>
                </a:cxn>
                <a:cxn ang="0">
                  <a:pos x="T2" y="T3"/>
                </a:cxn>
                <a:cxn ang="0">
                  <a:pos x="T4" y="T5"/>
                </a:cxn>
                <a:cxn ang="0">
                  <a:pos x="T6" y="T7"/>
                </a:cxn>
                <a:cxn ang="0">
                  <a:pos x="T8" y="T9"/>
                </a:cxn>
              </a:cxnLst>
              <a:rect l="0" t="0" r="r" b="b"/>
              <a:pathLst>
                <a:path w="6" h="9">
                  <a:moveTo>
                    <a:pt x="6" y="3"/>
                  </a:moveTo>
                  <a:cubicBezTo>
                    <a:pt x="6" y="4"/>
                    <a:pt x="5" y="7"/>
                    <a:pt x="3" y="8"/>
                  </a:cubicBezTo>
                  <a:cubicBezTo>
                    <a:pt x="1" y="9"/>
                    <a:pt x="0" y="8"/>
                    <a:pt x="0" y="6"/>
                  </a:cubicBezTo>
                  <a:cubicBezTo>
                    <a:pt x="0" y="4"/>
                    <a:pt x="1" y="2"/>
                    <a:pt x="3" y="1"/>
                  </a:cubicBezTo>
                  <a:cubicBezTo>
                    <a:pt x="5" y="0"/>
                    <a:pt x="6" y="1"/>
                    <a:pt x="6" y="3"/>
                  </a:cubicBezTo>
                  <a:close/>
                </a:path>
              </a:pathLst>
            </a:custGeom>
            <a:solidFill>
              <a:srgbClr val="1B56B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1" name="Freeform 110">
              <a:extLst>
                <a:ext uri="{FF2B5EF4-FFF2-40B4-BE49-F238E27FC236}">
                  <a16:creationId xmlns:a16="http://schemas.microsoft.com/office/drawing/2014/main" id="{E8EE13F8-F50C-454B-B965-1F6AC5173C4E}"/>
                </a:ext>
              </a:extLst>
            </p:cNvPr>
            <p:cNvSpPr>
              <a:spLocks/>
            </p:cNvSpPr>
            <p:nvPr/>
          </p:nvSpPr>
          <p:spPr bwMode="auto">
            <a:xfrm>
              <a:off x="19244699" y="6834135"/>
              <a:ext cx="17463" cy="22225"/>
            </a:xfrm>
            <a:custGeom>
              <a:avLst/>
              <a:gdLst>
                <a:gd name="T0" fmla="*/ 6 w 6"/>
                <a:gd name="T1" fmla="*/ 2 h 8"/>
                <a:gd name="T2" fmla="*/ 3 w 6"/>
                <a:gd name="T3" fmla="*/ 7 h 8"/>
                <a:gd name="T4" fmla="*/ 0 w 6"/>
                <a:gd name="T5" fmla="*/ 6 h 8"/>
                <a:gd name="T6" fmla="*/ 3 w 6"/>
                <a:gd name="T7" fmla="*/ 1 h 8"/>
                <a:gd name="T8" fmla="*/ 6 w 6"/>
                <a:gd name="T9" fmla="*/ 2 h 8"/>
              </a:gdLst>
              <a:ahLst/>
              <a:cxnLst>
                <a:cxn ang="0">
                  <a:pos x="T0" y="T1"/>
                </a:cxn>
                <a:cxn ang="0">
                  <a:pos x="T2" y="T3"/>
                </a:cxn>
                <a:cxn ang="0">
                  <a:pos x="T4" y="T5"/>
                </a:cxn>
                <a:cxn ang="0">
                  <a:pos x="T6" y="T7"/>
                </a:cxn>
                <a:cxn ang="0">
                  <a:pos x="T8" y="T9"/>
                </a:cxn>
              </a:cxnLst>
              <a:rect l="0" t="0" r="r" b="b"/>
              <a:pathLst>
                <a:path w="6" h="8">
                  <a:moveTo>
                    <a:pt x="6" y="2"/>
                  </a:moveTo>
                  <a:cubicBezTo>
                    <a:pt x="6" y="4"/>
                    <a:pt x="5" y="6"/>
                    <a:pt x="3" y="7"/>
                  </a:cubicBezTo>
                  <a:cubicBezTo>
                    <a:pt x="1" y="8"/>
                    <a:pt x="0" y="8"/>
                    <a:pt x="0" y="6"/>
                  </a:cubicBezTo>
                  <a:cubicBezTo>
                    <a:pt x="0" y="4"/>
                    <a:pt x="1" y="2"/>
                    <a:pt x="3" y="1"/>
                  </a:cubicBezTo>
                  <a:cubicBezTo>
                    <a:pt x="5" y="0"/>
                    <a:pt x="6" y="0"/>
                    <a:pt x="6" y="2"/>
                  </a:cubicBezTo>
                  <a:close/>
                </a:path>
              </a:pathLst>
            </a:custGeom>
            <a:solidFill>
              <a:srgbClr val="1B56B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2" name="Freeform 111">
              <a:extLst>
                <a:ext uri="{FF2B5EF4-FFF2-40B4-BE49-F238E27FC236}">
                  <a16:creationId xmlns:a16="http://schemas.microsoft.com/office/drawing/2014/main" id="{D673BAF6-9DEF-984E-AB88-191D1ADFA541}"/>
                </a:ext>
              </a:extLst>
            </p:cNvPr>
            <p:cNvSpPr>
              <a:spLocks/>
            </p:cNvSpPr>
            <p:nvPr/>
          </p:nvSpPr>
          <p:spPr bwMode="auto">
            <a:xfrm>
              <a:off x="19217712" y="6846835"/>
              <a:ext cx="15875" cy="25400"/>
            </a:xfrm>
            <a:custGeom>
              <a:avLst/>
              <a:gdLst>
                <a:gd name="T0" fmla="*/ 6 w 6"/>
                <a:gd name="T1" fmla="*/ 3 h 9"/>
                <a:gd name="T2" fmla="*/ 3 w 6"/>
                <a:gd name="T3" fmla="*/ 8 h 9"/>
                <a:gd name="T4" fmla="*/ 0 w 6"/>
                <a:gd name="T5" fmla="*/ 6 h 9"/>
                <a:gd name="T6" fmla="*/ 3 w 6"/>
                <a:gd name="T7" fmla="*/ 1 h 9"/>
                <a:gd name="T8" fmla="*/ 6 w 6"/>
                <a:gd name="T9" fmla="*/ 3 h 9"/>
              </a:gdLst>
              <a:ahLst/>
              <a:cxnLst>
                <a:cxn ang="0">
                  <a:pos x="T0" y="T1"/>
                </a:cxn>
                <a:cxn ang="0">
                  <a:pos x="T2" y="T3"/>
                </a:cxn>
                <a:cxn ang="0">
                  <a:pos x="T4" y="T5"/>
                </a:cxn>
                <a:cxn ang="0">
                  <a:pos x="T6" y="T7"/>
                </a:cxn>
                <a:cxn ang="0">
                  <a:pos x="T8" y="T9"/>
                </a:cxn>
              </a:cxnLst>
              <a:rect l="0" t="0" r="r" b="b"/>
              <a:pathLst>
                <a:path w="6" h="9">
                  <a:moveTo>
                    <a:pt x="6" y="3"/>
                  </a:moveTo>
                  <a:cubicBezTo>
                    <a:pt x="6" y="5"/>
                    <a:pt x="5" y="7"/>
                    <a:pt x="3" y="8"/>
                  </a:cubicBezTo>
                  <a:cubicBezTo>
                    <a:pt x="1" y="9"/>
                    <a:pt x="0" y="8"/>
                    <a:pt x="0" y="6"/>
                  </a:cubicBezTo>
                  <a:cubicBezTo>
                    <a:pt x="0" y="5"/>
                    <a:pt x="1" y="2"/>
                    <a:pt x="3" y="1"/>
                  </a:cubicBezTo>
                  <a:cubicBezTo>
                    <a:pt x="5" y="0"/>
                    <a:pt x="6" y="1"/>
                    <a:pt x="6" y="3"/>
                  </a:cubicBezTo>
                  <a:close/>
                </a:path>
              </a:pathLst>
            </a:custGeom>
            <a:solidFill>
              <a:srgbClr val="1B56B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3" name="Freeform 112">
              <a:extLst>
                <a:ext uri="{FF2B5EF4-FFF2-40B4-BE49-F238E27FC236}">
                  <a16:creationId xmlns:a16="http://schemas.microsoft.com/office/drawing/2014/main" id="{A44107B3-6202-F345-9BA2-01251D3A3378}"/>
                </a:ext>
              </a:extLst>
            </p:cNvPr>
            <p:cNvSpPr>
              <a:spLocks/>
            </p:cNvSpPr>
            <p:nvPr/>
          </p:nvSpPr>
          <p:spPr bwMode="auto">
            <a:xfrm>
              <a:off x="19189137" y="6864298"/>
              <a:ext cx="17463" cy="23813"/>
            </a:xfrm>
            <a:custGeom>
              <a:avLst/>
              <a:gdLst>
                <a:gd name="T0" fmla="*/ 6 w 6"/>
                <a:gd name="T1" fmla="*/ 3 h 9"/>
                <a:gd name="T2" fmla="*/ 3 w 6"/>
                <a:gd name="T3" fmla="*/ 8 h 9"/>
                <a:gd name="T4" fmla="*/ 0 w 6"/>
                <a:gd name="T5" fmla="*/ 6 h 9"/>
                <a:gd name="T6" fmla="*/ 3 w 6"/>
                <a:gd name="T7" fmla="*/ 1 h 9"/>
                <a:gd name="T8" fmla="*/ 6 w 6"/>
                <a:gd name="T9" fmla="*/ 3 h 9"/>
              </a:gdLst>
              <a:ahLst/>
              <a:cxnLst>
                <a:cxn ang="0">
                  <a:pos x="T0" y="T1"/>
                </a:cxn>
                <a:cxn ang="0">
                  <a:pos x="T2" y="T3"/>
                </a:cxn>
                <a:cxn ang="0">
                  <a:pos x="T4" y="T5"/>
                </a:cxn>
                <a:cxn ang="0">
                  <a:pos x="T6" y="T7"/>
                </a:cxn>
                <a:cxn ang="0">
                  <a:pos x="T8" y="T9"/>
                </a:cxn>
              </a:cxnLst>
              <a:rect l="0" t="0" r="r" b="b"/>
              <a:pathLst>
                <a:path w="6" h="9">
                  <a:moveTo>
                    <a:pt x="6" y="3"/>
                  </a:moveTo>
                  <a:cubicBezTo>
                    <a:pt x="6" y="5"/>
                    <a:pt x="5" y="7"/>
                    <a:pt x="3" y="8"/>
                  </a:cubicBezTo>
                  <a:cubicBezTo>
                    <a:pt x="1" y="9"/>
                    <a:pt x="0" y="8"/>
                    <a:pt x="0" y="6"/>
                  </a:cubicBezTo>
                  <a:cubicBezTo>
                    <a:pt x="0" y="4"/>
                    <a:pt x="1" y="2"/>
                    <a:pt x="3" y="1"/>
                  </a:cubicBezTo>
                  <a:cubicBezTo>
                    <a:pt x="5" y="0"/>
                    <a:pt x="6" y="1"/>
                    <a:pt x="6" y="3"/>
                  </a:cubicBezTo>
                  <a:close/>
                </a:path>
              </a:pathLst>
            </a:custGeom>
            <a:solidFill>
              <a:srgbClr val="1B56B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4" name="Freeform 113">
              <a:extLst>
                <a:ext uri="{FF2B5EF4-FFF2-40B4-BE49-F238E27FC236}">
                  <a16:creationId xmlns:a16="http://schemas.microsoft.com/office/drawing/2014/main" id="{31AA5B65-3807-D545-8D3A-C6A5556D920F}"/>
                </a:ext>
              </a:extLst>
            </p:cNvPr>
            <p:cNvSpPr>
              <a:spLocks/>
            </p:cNvSpPr>
            <p:nvPr/>
          </p:nvSpPr>
          <p:spPr bwMode="auto">
            <a:xfrm>
              <a:off x="19162149" y="6880173"/>
              <a:ext cx="15875" cy="25400"/>
            </a:xfrm>
            <a:custGeom>
              <a:avLst/>
              <a:gdLst>
                <a:gd name="T0" fmla="*/ 6 w 6"/>
                <a:gd name="T1" fmla="*/ 3 h 9"/>
                <a:gd name="T2" fmla="*/ 3 w 6"/>
                <a:gd name="T3" fmla="*/ 8 h 9"/>
                <a:gd name="T4" fmla="*/ 0 w 6"/>
                <a:gd name="T5" fmla="*/ 6 h 9"/>
                <a:gd name="T6" fmla="*/ 3 w 6"/>
                <a:gd name="T7" fmla="*/ 1 h 9"/>
                <a:gd name="T8" fmla="*/ 6 w 6"/>
                <a:gd name="T9" fmla="*/ 3 h 9"/>
              </a:gdLst>
              <a:ahLst/>
              <a:cxnLst>
                <a:cxn ang="0">
                  <a:pos x="T0" y="T1"/>
                </a:cxn>
                <a:cxn ang="0">
                  <a:pos x="T2" y="T3"/>
                </a:cxn>
                <a:cxn ang="0">
                  <a:pos x="T4" y="T5"/>
                </a:cxn>
                <a:cxn ang="0">
                  <a:pos x="T6" y="T7"/>
                </a:cxn>
                <a:cxn ang="0">
                  <a:pos x="T8" y="T9"/>
                </a:cxn>
              </a:cxnLst>
              <a:rect l="0" t="0" r="r" b="b"/>
              <a:pathLst>
                <a:path w="6" h="9">
                  <a:moveTo>
                    <a:pt x="6" y="3"/>
                  </a:moveTo>
                  <a:cubicBezTo>
                    <a:pt x="6" y="4"/>
                    <a:pt x="5" y="7"/>
                    <a:pt x="3" y="8"/>
                  </a:cubicBezTo>
                  <a:cubicBezTo>
                    <a:pt x="1" y="9"/>
                    <a:pt x="0" y="8"/>
                    <a:pt x="0" y="6"/>
                  </a:cubicBezTo>
                  <a:cubicBezTo>
                    <a:pt x="0" y="4"/>
                    <a:pt x="1" y="2"/>
                    <a:pt x="3" y="1"/>
                  </a:cubicBezTo>
                  <a:cubicBezTo>
                    <a:pt x="5" y="0"/>
                    <a:pt x="6" y="1"/>
                    <a:pt x="6" y="3"/>
                  </a:cubicBezTo>
                  <a:close/>
                </a:path>
              </a:pathLst>
            </a:custGeom>
            <a:solidFill>
              <a:srgbClr val="1B56B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5" name="Freeform 114">
              <a:extLst>
                <a:ext uri="{FF2B5EF4-FFF2-40B4-BE49-F238E27FC236}">
                  <a16:creationId xmlns:a16="http://schemas.microsoft.com/office/drawing/2014/main" id="{49E59767-0AEF-6F4D-8B65-EBB20DE858E4}"/>
                </a:ext>
              </a:extLst>
            </p:cNvPr>
            <p:cNvSpPr>
              <a:spLocks/>
            </p:cNvSpPr>
            <p:nvPr/>
          </p:nvSpPr>
          <p:spPr bwMode="auto">
            <a:xfrm>
              <a:off x="19655862" y="6592835"/>
              <a:ext cx="17463" cy="25400"/>
            </a:xfrm>
            <a:custGeom>
              <a:avLst/>
              <a:gdLst>
                <a:gd name="T0" fmla="*/ 6 w 6"/>
                <a:gd name="T1" fmla="*/ 3 h 9"/>
                <a:gd name="T2" fmla="*/ 3 w 6"/>
                <a:gd name="T3" fmla="*/ 8 h 9"/>
                <a:gd name="T4" fmla="*/ 0 w 6"/>
                <a:gd name="T5" fmla="*/ 6 h 9"/>
                <a:gd name="T6" fmla="*/ 3 w 6"/>
                <a:gd name="T7" fmla="*/ 1 h 9"/>
                <a:gd name="T8" fmla="*/ 6 w 6"/>
                <a:gd name="T9" fmla="*/ 3 h 9"/>
              </a:gdLst>
              <a:ahLst/>
              <a:cxnLst>
                <a:cxn ang="0">
                  <a:pos x="T0" y="T1"/>
                </a:cxn>
                <a:cxn ang="0">
                  <a:pos x="T2" y="T3"/>
                </a:cxn>
                <a:cxn ang="0">
                  <a:pos x="T4" y="T5"/>
                </a:cxn>
                <a:cxn ang="0">
                  <a:pos x="T6" y="T7"/>
                </a:cxn>
                <a:cxn ang="0">
                  <a:pos x="T8" y="T9"/>
                </a:cxn>
              </a:cxnLst>
              <a:rect l="0" t="0" r="r" b="b"/>
              <a:pathLst>
                <a:path w="6" h="9">
                  <a:moveTo>
                    <a:pt x="6" y="3"/>
                  </a:moveTo>
                  <a:cubicBezTo>
                    <a:pt x="6" y="5"/>
                    <a:pt x="5" y="7"/>
                    <a:pt x="3" y="8"/>
                  </a:cubicBezTo>
                  <a:cubicBezTo>
                    <a:pt x="2" y="9"/>
                    <a:pt x="0" y="8"/>
                    <a:pt x="0" y="6"/>
                  </a:cubicBezTo>
                  <a:cubicBezTo>
                    <a:pt x="0" y="4"/>
                    <a:pt x="2" y="2"/>
                    <a:pt x="3" y="1"/>
                  </a:cubicBezTo>
                  <a:cubicBezTo>
                    <a:pt x="5" y="0"/>
                    <a:pt x="6" y="1"/>
                    <a:pt x="6" y="3"/>
                  </a:cubicBezTo>
                  <a:close/>
                </a:path>
              </a:pathLst>
            </a:custGeom>
            <a:solidFill>
              <a:srgbClr val="1B56B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6" name="Freeform 115">
              <a:extLst>
                <a:ext uri="{FF2B5EF4-FFF2-40B4-BE49-F238E27FC236}">
                  <a16:creationId xmlns:a16="http://schemas.microsoft.com/office/drawing/2014/main" id="{D5E9086A-5C09-DD42-A65D-78F17A62AED3}"/>
                </a:ext>
              </a:extLst>
            </p:cNvPr>
            <p:cNvSpPr>
              <a:spLocks/>
            </p:cNvSpPr>
            <p:nvPr/>
          </p:nvSpPr>
          <p:spPr bwMode="auto">
            <a:xfrm>
              <a:off x="19630462" y="6610298"/>
              <a:ext cx="14288" cy="23813"/>
            </a:xfrm>
            <a:custGeom>
              <a:avLst/>
              <a:gdLst>
                <a:gd name="T0" fmla="*/ 5 w 5"/>
                <a:gd name="T1" fmla="*/ 3 h 9"/>
                <a:gd name="T2" fmla="*/ 3 w 5"/>
                <a:gd name="T3" fmla="*/ 8 h 9"/>
                <a:gd name="T4" fmla="*/ 0 w 5"/>
                <a:gd name="T5" fmla="*/ 6 h 9"/>
                <a:gd name="T6" fmla="*/ 3 w 5"/>
                <a:gd name="T7" fmla="*/ 1 h 9"/>
                <a:gd name="T8" fmla="*/ 5 w 5"/>
                <a:gd name="T9" fmla="*/ 3 h 9"/>
              </a:gdLst>
              <a:ahLst/>
              <a:cxnLst>
                <a:cxn ang="0">
                  <a:pos x="T0" y="T1"/>
                </a:cxn>
                <a:cxn ang="0">
                  <a:pos x="T2" y="T3"/>
                </a:cxn>
                <a:cxn ang="0">
                  <a:pos x="T4" y="T5"/>
                </a:cxn>
                <a:cxn ang="0">
                  <a:pos x="T6" y="T7"/>
                </a:cxn>
                <a:cxn ang="0">
                  <a:pos x="T8" y="T9"/>
                </a:cxn>
              </a:cxnLst>
              <a:rect l="0" t="0" r="r" b="b"/>
              <a:pathLst>
                <a:path w="5" h="9">
                  <a:moveTo>
                    <a:pt x="5" y="3"/>
                  </a:moveTo>
                  <a:cubicBezTo>
                    <a:pt x="5" y="5"/>
                    <a:pt x="4" y="7"/>
                    <a:pt x="3" y="8"/>
                  </a:cubicBezTo>
                  <a:cubicBezTo>
                    <a:pt x="1" y="9"/>
                    <a:pt x="0" y="8"/>
                    <a:pt x="0" y="6"/>
                  </a:cubicBezTo>
                  <a:cubicBezTo>
                    <a:pt x="0" y="4"/>
                    <a:pt x="1" y="2"/>
                    <a:pt x="3" y="1"/>
                  </a:cubicBezTo>
                  <a:cubicBezTo>
                    <a:pt x="4" y="0"/>
                    <a:pt x="5" y="1"/>
                    <a:pt x="5" y="3"/>
                  </a:cubicBezTo>
                  <a:close/>
                </a:path>
              </a:pathLst>
            </a:custGeom>
            <a:solidFill>
              <a:srgbClr val="1B56B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7" name="Freeform 116">
              <a:extLst>
                <a:ext uri="{FF2B5EF4-FFF2-40B4-BE49-F238E27FC236}">
                  <a16:creationId xmlns:a16="http://schemas.microsoft.com/office/drawing/2014/main" id="{FA7B8731-46EF-D943-908F-B92320880DFF}"/>
                </a:ext>
              </a:extLst>
            </p:cNvPr>
            <p:cNvSpPr>
              <a:spLocks/>
            </p:cNvSpPr>
            <p:nvPr/>
          </p:nvSpPr>
          <p:spPr bwMode="auto">
            <a:xfrm>
              <a:off x="19603474" y="6626173"/>
              <a:ext cx="17463" cy="25400"/>
            </a:xfrm>
            <a:custGeom>
              <a:avLst/>
              <a:gdLst>
                <a:gd name="T0" fmla="*/ 6 w 6"/>
                <a:gd name="T1" fmla="*/ 2 h 9"/>
                <a:gd name="T2" fmla="*/ 3 w 6"/>
                <a:gd name="T3" fmla="*/ 8 h 9"/>
                <a:gd name="T4" fmla="*/ 0 w 6"/>
                <a:gd name="T5" fmla="*/ 6 h 9"/>
                <a:gd name="T6" fmla="*/ 3 w 6"/>
                <a:gd name="T7" fmla="*/ 1 h 9"/>
                <a:gd name="T8" fmla="*/ 6 w 6"/>
                <a:gd name="T9" fmla="*/ 2 h 9"/>
              </a:gdLst>
              <a:ahLst/>
              <a:cxnLst>
                <a:cxn ang="0">
                  <a:pos x="T0" y="T1"/>
                </a:cxn>
                <a:cxn ang="0">
                  <a:pos x="T2" y="T3"/>
                </a:cxn>
                <a:cxn ang="0">
                  <a:pos x="T4" y="T5"/>
                </a:cxn>
                <a:cxn ang="0">
                  <a:pos x="T6" y="T7"/>
                </a:cxn>
                <a:cxn ang="0">
                  <a:pos x="T8" y="T9"/>
                </a:cxn>
              </a:cxnLst>
              <a:rect l="0" t="0" r="r" b="b"/>
              <a:pathLst>
                <a:path w="6" h="9">
                  <a:moveTo>
                    <a:pt x="6" y="2"/>
                  </a:moveTo>
                  <a:cubicBezTo>
                    <a:pt x="6" y="4"/>
                    <a:pt x="4" y="7"/>
                    <a:pt x="3" y="8"/>
                  </a:cubicBezTo>
                  <a:cubicBezTo>
                    <a:pt x="1" y="9"/>
                    <a:pt x="0" y="8"/>
                    <a:pt x="0" y="6"/>
                  </a:cubicBezTo>
                  <a:cubicBezTo>
                    <a:pt x="0" y="4"/>
                    <a:pt x="1" y="2"/>
                    <a:pt x="3" y="1"/>
                  </a:cubicBezTo>
                  <a:cubicBezTo>
                    <a:pt x="4" y="0"/>
                    <a:pt x="6" y="1"/>
                    <a:pt x="6" y="2"/>
                  </a:cubicBezTo>
                  <a:close/>
                </a:path>
              </a:pathLst>
            </a:custGeom>
            <a:solidFill>
              <a:srgbClr val="1B56B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8" name="Freeform 117">
              <a:extLst>
                <a:ext uri="{FF2B5EF4-FFF2-40B4-BE49-F238E27FC236}">
                  <a16:creationId xmlns:a16="http://schemas.microsoft.com/office/drawing/2014/main" id="{8F614B9F-2AFE-A94B-BBD0-F27D9DE534D8}"/>
                </a:ext>
              </a:extLst>
            </p:cNvPr>
            <p:cNvSpPr>
              <a:spLocks/>
            </p:cNvSpPr>
            <p:nvPr/>
          </p:nvSpPr>
          <p:spPr bwMode="auto">
            <a:xfrm>
              <a:off x="19576487" y="6643635"/>
              <a:ext cx="15875" cy="22225"/>
            </a:xfrm>
            <a:custGeom>
              <a:avLst/>
              <a:gdLst>
                <a:gd name="T0" fmla="*/ 6 w 6"/>
                <a:gd name="T1" fmla="*/ 2 h 8"/>
                <a:gd name="T2" fmla="*/ 3 w 6"/>
                <a:gd name="T3" fmla="*/ 7 h 8"/>
                <a:gd name="T4" fmla="*/ 0 w 6"/>
                <a:gd name="T5" fmla="*/ 6 h 8"/>
                <a:gd name="T6" fmla="*/ 3 w 6"/>
                <a:gd name="T7" fmla="*/ 0 h 8"/>
                <a:gd name="T8" fmla="*/ 6 w 6"/>
                <a:gd name="T9" fmla="*/ 2 h 8"/>
              </a:gdLst>
              <a:ahLst/>
              <a:cxnLst>
                <a:cxn ang="0">
                  <a:pos x="T0" y="T1"/>
                </a:cxn>
                <a:cxn ang="0">
                  <a:pos x="T2" y="T3"/>
                </a:cxn>
                <a:cxn ang="0">
                  <a:pos x="T4" y="T5"/>
                </a:cxn>
                <a:cxn ang="0">
                  <a:pos x="T6" y="T7"/>
                </a:cxn>
                <a:cxn ang="0">
                  <a:pos x="T8" y="T9"/>
                </a:cxn>
              </a:cxnLst>
              <a:rect l="0" t="0" r="r" b="b"/>
              <a:pathLst>
                <a:path w="6" h="8">
                  <a:moveTo>
                    <a:pt x="6" y="2"/>
                  </a:moveTo>
                  <a:cubicBezTo>
                    <a:pt x="6" y="4"/>
                    <a:pt x="4" y="6"/>
                    <a:pt x="3" y="7"/>
                  </a:cubicBezTo>
                  <a:cubicBezTo>
                    <a:pt x="1" y="8"/>
                    <a:pt x="0" y="8"/>
                    <a:pt x="0" y="6"/>
                  </a:cubicBezTo>
                  <a:cubicBezTo>
                    <a:pt x="0" y="4"/>
                    <a:pt x="1" y="1"/>
                    <a:pt x="3" y="0"/>
                  </a:cubicBezTo>
                  <a:cubicBezTo>
                    <a:pt x="4" y="0"/>
                    <a:pt x="6" y="0"/>
                    <a:pt x="6" y="2"/>
                  </a:cubicBezTo>
                  <a:close/>
                </a:path>
              </a:pathLst>
            </a:custGeom>
            <a:solidFill>
              <a:srgbClr val="1B56B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9" name="Freeform 118">
              <a:extLst>
                <a:ext uri="{FF2B5EF4-FFF2-40B4-BE49-F238E27FC236}">
                  <a16:creationId xmlns:a16="http://schemas.microsoft.com/office/drawing/2014/main" id="{7E3E8811-5EAC-4A4D-91B2-C50AE9CA2F49}"/>
                </a:ext>
              </a:extLst>
            </p:cNvPr>
            <p:cNvSpPr>
              <a:spLocks/>
            </p:cNvSpPr>
            <p:nvPr/>
          </p:nvSpPr>
          <p:spPr bwMode="auto">
            <a:xfrm>
              <a:off x="19547912" y="6656335"/>
              <a:ext cx="17463" cy="25400"/>
            </a:xfrm>
            <a:custGeom>
              <a:avLst/>
              <a:gdLst>
                <a:gd name="T0" fmla="*/ 6 w 6"/>
                <a:gd name="T1" fmla="*/ 3 h 9"/>
                <a:gd name="T2" fmla="*/ 3 w 6"/>
                <a:gd name="T3" fmla="*/ 8 h 9"/>
                <a:gd name="T4" fmla="*/ 0 w 6"/>
                <a:gd name="T5" fmla="*/ 6 h 9"/>
                <a:gd name="T6" fmla="*/ 3 w 6"/>
                <a:gd name="T7" fmla="*/ 1 h 9"/>
                <a:gd name="T8" fmla="*/ 6 w 6"/>
                <a:gd name="T9" fmla="*/ 3 h 9"/>
              </a:gdLst>
              <a:ahLst/>
              <a:cxnLst>
                <a:cxn ang="0">
                  <a:pos x="T0" y="T1"/>
                </a:cxn>
                <a:cxn ang="0">
                  <a:pos x="T2" y="T3"/>
                </a:cxn>
                <a:cxn ang="0">
                  <a:pos x="T4" y="T5"/>
                </a:cxn>
                <a:cxn ang="0">
                  <a:pos x="T6" y="T7"/>
                </a:cxn>
                <a:cxn ang="0">
                  <a:pos x="T8" y="T9"/>
                </a:cxn>
              </a:cxnLst>
              <a:rect l="0" t="0" r="r" b="b"/>
              <a:pathLst>
                <a:path w="6" h="9">
                  <a:moveTo>
                    <a:pt x="6" y="3"/>
                  </a:moveTo>
                  <a:cubicBezTo>
                    <a:pt x="6" y="5"/>
                    <a:pt x="4" y="7"/>
                    <a:pt x="3" y="8"/>
                  </a:cubicBezTo>
                  <a:cubicBezTo>
                    <a:pt x="1" y="9"/>
                    <a:pt x="0" y="8"/>
                    <a:pt x="0" y="6"/>
                  </a:cubicBezTo>
                  <a:cubicBezTo>
                    <a:pt x="0" y="4"/>
                    <a:pt x="1" y="2"/>
                    <a:pt x="3" y="1"/>
                  </a:cubicBezTo>
                  <a:cubicBezTo>
                    <a:pt x="4" y="0"/>
                    <a:pt x="6" y="1"/>
                    <a:pt x="6" y="3"/>
                  </a:cubicBezTo>
                  <a:close/>
                </a:path>
              </a:pathLst>
            </a:custGeom>
            <a:solidFill>
              <a:srgbClr val="1B56B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0" name="Freeform 119">
              <a:extLst>
                <a:ext uri="{FF2B5EF4-FFF2-40B4-BE49-F238E27FC236}">
                  <a16:creationId xmlns:a16="http://schemas.microsoft.com/office/drawing/2014/main" id="{B25810C9-C7F9-2C42-96A3-EACD697CF3C7}"/>
                </a:ext>
              </a:extLst>
            </p:cNvPr>
            <p:cNvSpPr>
              <a:spLocks/>
            </p:cNvSpPr>
            <p:nvPr/>
          </p:nvSpPr>
          <p:spPr bwMode="auto">
            <a:xfrm>
              <a:off x="19520924" y="6673798"/>
              <a:ext cx="15875" cy="23813"/>
            </a:xfrm>
            <a:custGeom>
              <a:avLst/>
              <a:gdLst>
                <a:gd name="T0" fmla="*/ 6 w 6"/>
                <a:gd name="T1" fmla="*/ 3 h 9"/>
                <a:gd name="T2" fmla="*/ 3 w 6"/>
                <a:gd name="T3" fmla="*/ 8 h 9"/>
                <a:gd name="T4" fmla="*/ 0 w 6"/>
                <a:gd name="T5" fmla="*/ 6 h 9"/>
                <a:gd name="T6" fmla="*/ 3 w 6"/>
                <a:gd name="T7" fmla="*/ 1 h 9"/>
                <a:gd name="T8" fmla="*/ 6 w 6"/>
                <a:gd name="T9" fmla="*/ 3 h 9"/>
              </a:gdLst>
              <a:ahLst/>
              <a:cxnLst>
                <a:cxn ang="0">
                  <a:pos x="T0" y="T1"/>
                </a:cxn>
                <a:cxn ang="0">
                  <a:pos x="T2" y="T3"/>
                </a:cxn>
                <a:cxn ang="0">
                  <a:pos x="T4" y="T5"/>
                </a:cxn>
                <a:cxn ang="0">
                  <a:pos x="T6" y="T7"/>
                </a:cxn>
                <a:cxn ang="0">
                  <a:pos x="T8" y="T9"/>
                </a:cxn>
              </a:cxnLst>
              <a:rect l="0" t="0" r="r" b="b"/>
              <a:pathLst>
                <a:path w="6" h="9">
                  <a:moveTo>
                    <a:pt x="6" y="3"/>
                  </a:moveTo>
                  <a:cubicBezTo>
                    <a:pt x="6" y="5"/>
                    <a:pt x="4" y="7"/>
                    <a:pt x="3" y="8"/>
                  </a:cubicBezTo>
                  <a:cubicBezTo>
                    <a:pt x="1" y="9"/>
                    <a:pt x="0" y="8"/>
                    <a:pt x="0" y="6"/>
                  </a:cubicBezTo>
                  <a:cubicBezTo>
                    <a:pt x="0" y="4"/>
                    <a:pt x="1" y="2"/>
                    <a:pt x="3" y="1"/>
                  </a:cubicBezTo>
                  <a:cubicBezTo>
                    <a:pt x="4" y="0"/>
                    <a:pt x="6" y="1"/>
                    <a:pt x="6" y="3"/>
                  </a:cubicBezTo>
                  <a:close/>
                </a:path>
              </a:pathLst>
            </a:custGeom>
            <a:solidFill>
              <a:srgbClr val="1B56B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1" name="Freeform 120">
              <a:extLst>
                <a:ext uri="{FF2B5EF4-FFF2-40B4-BE49-F238E27FC236}">
                  <a16:creationId xmlns:a16="http://schemas.microsoft.com/office/drawing/2014/main" id="{D62D5F9E-E781-4E48-B9E3-CBB9273254BD}"/>
                </a:ext>
              </a:extLst>
            </p:cNvPr>
            <p:cNvSpPr>
              <a:spLocks/>
            </p:cNvSpPr>
            <p:nvPr/>
          </p:nvSpPr>
          <p:spPr bwMode="auto">
            <a:xfrm>
              <a:off x="19382812" y="6718248"/>
              <a:ext cx="71438" cy="63500"/>
            </a:xfrm>
            <a:custGeom>
              <a:avLst/>
              <a:gdLst>
                <a:gd name="T0" fmla="*/ 22 w 26"/>
                <a:gd name="T1" fmla="*/ 10 h 23"/>
                <a:gd name="T2" fmla="*/ 3 w 26"/>
                <a:gd name="T3" fmla="*/ 21 h 23"/>
                <a:gd name="T4" fmla="*/ 0 w 26"/>
                <a:gd name="T5" fmla="*/ 19 h 23"/>
                <a:gd name="T6" fmla="*/ 3 w 26"/>
                <a:gd name="T7" fmla="*/ 12 h 23"/>
                <a:gd name="T8" fmla="*/ 22 w 26"/>
                <a:gd name="T9" fmla="*/ 1 h 23"/>
                <a:gd name="T10" fmla="*/ 26 w 26"/>
                <a:gd name="T11" fmla="*/ 4 h 23"/>
                <a:gd name="T12" fmla="*/ 22 w 26"/>
                <a:gd name="T13" fmla="*/ 10 h 23"/>
              </a:gdLst>
              <a:ahLst/>
              <a:cxnLst>
                <a:cxn ang="0">
                  <a:pos x="T0" y="T1"/>
                </a:cxn>
                <a:cxn ang="0">
                  <a:pos x="T2" y="T3"/>
                </a:cxn>
                <a:cxn ang="0">
                  <a:pos x="T4" y="T5"/>
                </a:cxn>
                <a:cxn ang="0">
                  <a:pos x="T6" y="T7"/>
                </a:cxn>
                <a:cxn ang="0">
                  <a:pos x="T8" y="T9"/>
                </a:cxn>
                <a:cxn ang="0">
                  <a:pos x="T10" y="T11"/>
                </a:cxn>
                <a:cxn ang="0">
                  <a:pos x="T12" y="T13"/>
                </a:cxn>
              </a:cxnLst>
              <a:rect l="0" t="0" r="r" b="b"/>
              <a:pathLst>
                <a:path w="26" h="23">
                  <a:moveTo>
                    <a:pt x="22" y="10"/>
                  </a:moveTo>
                  <a:cubicBezTo>
                    <a:pt x="3" y="21"/>
                    <a:pt x="3" y="21"/>
                    <a:pt x="3" y="21"/>
                  </a:cubicBezTo>
                  <a:cubicBezTo>
                    <a:pt x="1" y="23"/>
                    <a:pt x="0" y="21"/>
                    <a:pt x="0" y="19"/>
                  </a:cubicBezTo>
                  <a:cubicBezTo>
                    <a:pt x="0" y="16"/>
                    <a:pt x="1" y="14"/>
                    <a:pt x="3" y="12"/>
                  </a:cubicBezTo>
                  <a:cubicBezTo>
                    <a:pt x="22" y="1"/>
                    <a:pt x="22" y="1"/>
                    <a:pt x="22" y="1"/>
                  </a:cubicBezTo>
                  <a:cubicBezTo>
                    <a:pt x="24" y="0"/>
                    <a:pt x="26" y="2"/>
                    <a:pt x="26" y="4"/>
                  </a:cubicBezTo>
                  <a:cubicBezTo>
                    <a:pt x="26" y="6"/>
                    <a:pt x="24" y="9"/>
                    <a:pt x="22" y="10"/>
                  </a:cubicBezTo>
                  <a:close/>
                </a:path>
              </a:pathLst>
            </a:custGeom>
            <a:solidFill>
              <a:srgbClr val="1B56B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2" name="Freeform 121">
              <a:extLst>
                <a:ext uri="{FF2B5EF4-FFF2-40B4-BE49-F238E27FC236}">
                  <a16:creationId xmlns:a16="http://schemas.microsoft.com/office/drawing/2014/main" id="{63DA739A-3405-8843-8D98-A5D7D42B444E}"/>
                </a:ext>
              </a:extLst>
            </p:cNvPr>
            <p:cNvSpPr>
              <a:spLocks noEditPoints="1"/>
            </p:cNvSpPr>
            <p:nvPr/>
          </p:nvSpPr>
          <p:spPr bwMode="auto">
            <a:xfrm>
              <a:off x="18063599" y="6061023"/>
              <a:ext cx="155575" cy="98425"/>
            </a:xfrm>
            <a:custGeom>
              <a:avLst/>
              <a:gdLst>
                <a:gd name="T0" fmla="*/ 28 w 56"/>
                <a:gd name="T1" fmla="*/ 2 h 36"/>
                <a:gd name="T2" fmla="*/ 16 w 56"/>
                <a:gd name="T3" fmla="*/ 1 h 36"/>
                <a:gd name="T4" fmla="*/ 6 w 56"/>
                <a:gd name="T5" fmla="*/ 4 h 36"/>
                <a:gd name="T6" fmla="*/ 0 w 56"/>
                <a:gd name="T7" fmla="*/ 12 h 36"/>
                <a:gd name="T8" fmla="*/ 8 w 56"/>
                <a:gd name="T9" fmla="*/ 20 h 36"/>
                <a:gd name="T10" fmla="*/ 21 w 56"/>
                <a:gd name="T11" fmla="*/ 24 h 36"/>
                <a:gd name="T12" fmla="*/ 34 w 56"/>
                <a:gd name="T13" fmla="*/ 20 h 36"/>
                <a:gd name="T14" fmla="*/ 39 w 56"/>
                <a:gd name="T15" fmla="*/ 16 h 36"/>
                <a:gd name="T16" fmla="*/ 39 w 56"/>
                <a:gd name="T17" fmla="*/ 10 h 36"/>
                <a:gd name="T18" fmla="*/ 40 w 56"/>
                <a:gd name="T19" fmla="*/ 10 h 36"/>
                <a:gd name="T20" fmla="*/ 51 w 56"/>
                <a:gd name="T21" fmla="*/ 22 h 36"/>
                <a:gd name="T22" fmla="*/ 45 w 56"/>
                <a:gd name="T23" fmla="*/ 32 h 36"/>
                <a:gd name="T24" fmla="*/ 41 w 56"/>
                <a:gd name="T25" fmla="*/ 33 h 36"/>
                <a:gd name="T26" fmla="*/ 38 w 56"/>
                <a:gd name="T27" fmla="*/ 35 h 36"/>
                <a:gd name="T28" fmla="*/ 40 w 56"/>
                <a:gd name="T29" fmla="*/ 36 h 36"/>
                <a:gd name="T30" fmla="*/ 47 w 56"/>
                <a:gd name="T31" fmla="*/ 33 h 36"/>
                <a:gd name="T32" fmla="*/ 55 w 56"/>
                <a:gd name="T33" fmla="*/ 26 h 36"/>
                <a:gd name="T34" fmla="*/ 53 w 56"/>
                <a:gd name="T35" fmla="*/ 17 h 36"/>
                <a:gd name="T36" fmla="*/ 40 w 56"/>
                <a:gd name="T37" fmla="*/ 7 h 36"/>
                <a:gd name="T38" fmla="*/ 28 w 56"/>
                <a:gd name="T39" fmla="*/ 2 h 36"/>
                <a:gd name="T40" fmla="*/ 16 w 56"/>
                <a:gd name="T41" fmla="*/ 3 h 36"/>
                <a:gd name="T42" fmla="*/ 25 w 56"/>
                <a:gd name="T43" fmla="*/ 4 h 36"/>
                <a:gd name="T44" fmla="*/ 33 w 56"/>
                <a:gd name="T45" fmla="*/ 7 h 36"/>
                <a:gd name="T46" fmla="*/ 36 w 56"/>
                <a:gd name="T47" fmla="*/ 10 h 36"/>
                <a:gd name="T48" fmla="*/ 36 w 56"/>
                <a:gd name="T49" fmla="*/ 15 h 36"/>
                <a:gd name="T50" fmla="*/ 31 w 56"/>
                <a:gd name="T51" fmla="*/ 19 h 36"/>
                <a:gd name="T52" fmla="*/ 21 w 56"/>
                <a:gd name="T53" fmla="*/ 22 h 36"/>
                <a:gd name="T54" fmla="*/ 10 w 56"/>
                <a:gd name="T55" fmla="*/ 19 h 36"/>
                <a:gd name="T56" fmla="*/ 4 w 56"/>
                <a:gd name="T57" fmla="*/ 12 h 36"/>
                <a:gd name="T58" fmla="*/ 9 w 56"/>
                <a:gd name="T59" fmla="*/ 5 h 36"/>
                <a:gd name="T60" fmla="*/ 16 w 56"/>
                <a:gd name="T61" fmla="*/ 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36">
                  <a:moveTo>
                    <a:pt x="28" y="2"/>
                  </a:moveTo>
                  <a:cubicBezTo>
                    <a:pt x="24" y="1"/>
                    <a:pt x="20" y="0"/>
                    <a:pt x="16" y="1"/>
                  </a:cubicBezTo>
                  <a:cubicBezTo>
                    <a:pt x="12" y="1"/>
                    <a:pt x="9" y="2"/>
                    <a:pt x="6" y="4"/>
                  </a:cubicBezTo>
                  <a:cubicBezTo>
                    <a:pt x="2" y="6"/>
                    <a:pt x="0" y="9"/>
                    <a:pt x="0" y="12"/>
                  </a:cubicBezTo>
                  <a:cubicBezTo>
                    <a:pt x="1" y="15"/>
                    <a:pt x="3" y="18"/>
                    <a:pt x="8" y="20"/>
                  </a:cubicBezTo>
                  <a:cubicBezTo>
                    <a:pt x="12" y="23"/>
                    <a:pt x="16" y="24"/>
                    <a:pt x="21" y="24"/>
                  </a:cubicBezTo>
                  <a:cubicBezTo>
                    <a:pt x="25" y="24"/>
                    <a:pt x="30" y="23"/>
                    <a:pt x="34" y="20"/>
                  </a:cubicBezTo>
                  <a:cubicBezTo>
                    <a:pt x="36" y="19"/>
                    <a:pt x="38" y="18"/>
                    <a:pt x="39" y="16"/>
                  </a:cubicBezTo>
                  <a:cubicBezTo>
                    <a:pt x="40" y="14"/>
                    <a:pt x="40" y="12"/>
                    <a:pt x="39" y="10"/>
                  </a:cubicBezTo>
                  <a:cubicBezTo>
                    <a:pt x="40" y="10"/>
                    <a:pt x="40" y="10"/>
                    <a:pt x="40" y="10"/>
                  </a:cubicBezTo>
                  <a:cubicBezTo>
                    <a:pt x="46" y="14"/>
                    <a:pt x="50" y="18"/>
                    <a:pt x="51" y="22"/>
                  </a:cubicBezTo>
                  <a:cubicBezTo>
                    <a:pt x="52" y="26"/>
                    <a:pt x="50" y="29"/>
                    <a:pt x="45" y="32"/>
                  </a:cubicBezTo>
                  <a:cubicBezTo>
                    <a:pt x="44" y="32"/>
                    <a:pt x="43" y="33"/>
                    <a:pt x="41" y="33"/>
                  </a:cubicBezTo>
                  <a:cubicBezTo>
                    <a:pt x="40" y="34"/>
                    <a:pt x="39" y="34"/>
                    <a:pt x="38" y="35"/>
                  </a:cubicBezTo>
                  <a:cubicBezTo>
                    <a:pt x="40" y="36"/>
                    <a:pt x="40" y="36"/>
                    <a:pt x="40" y="36"/>
                  </a:cubicBezTo>
                  <a:cubicBezTo>
                    <a:pt x="43" y="36"/>
                    <a:pt x="45" y="35"/>
                    <a:pt x="47" y="33"/>
                  </a:cubicBezTo>
                  <a:cubicBezTo>
                    <a:pt x="51" y="31"/>
                    <a:pt x="54" y="28"/>
                    <a:pt x="55" y="26"/>
                  </a:cubicBezTo>
                  <a:cubicBezTo>
                    <a:pt x="56" y="23"/>
                    <a:pt x="55" y="20"/>
                    <a:pt x="53" y="17"/>
                  </a:cubicBezTo>
                  <a:cubicBezTo>
                    <a:pt x="50" y="13"/>
                    <a:pt x="46" y="10"/>
                    <a:pt x="40" y="7"/>
                  </a:cubicBezTo>
                  <a:cubicBezTo>
                    <a:pt x="36" y="4"/>
                    <a:pt x="32" y="3"/>
                    <a:pt x="28" y="2"/>
                  </a:cubicBezTo>
                  <a:close/>
                  <a:moveTo>
                    <a:pt x="16" y="3"/>
                  </a:moveTo>
                  <a:cubicBezTo>
                    <a:pt x="19" y="3"/>
                    <a:pt x="22" y="3"/>
                    <a:pt x="25" y="4"/>
                  </a:cubicBezTo>
                  <a:cubicBezTo>
                    <a:pt x="28" y="4"/>
                    <a:pt x="31" y="5"/>
                    <a:pt x="33" y="7"/>
                  </a:cubicBezTo>
                  <a:cubicBezTo>
                    <a:pt x="35" y="8"/>
                    <a:pt x="36" y="9"/>
                    <a:pt x="36" y="10"/>
                  </a:cubicBezTo>
                  <a:cubicBezTo>
                    <a:pt x="37" y="12"/>
                    <a:pt x="37" y="13"/>
                    <a:pt x="36" y="15"/>
                  </a:cubicBezTo>
                  <a:cubicBezTo>
                    <a:pt x="35" y="16"/>
                    <a:pt x="34" y="18"/>
                    <a:pt x="31" y="19"/>
                  </a:cubicBezTo>
                  <a:cubicBezTo>
                    <a:pt x="28" y="21"/>
                    <a:pt x="25" y="22"/>
                    <a:pt x="21" y="22"/>
                  </a:cubicBezTo>
                  <a:cubicBezTo>
                    <a:pt x="18" y="22"/>
                    <a:pt x="14" y="21"/>
                    <a:pt x="10" y="19"/>
                  </a:cubicBezTo>
                  <a:cubicBezTo>
                    <a:pt x="7" y="16"/>
                    <a:pt x="5" y="14"/>
                    <a:pt x="4" y="12"/>
                  </a:cubicBezTo>
                  <a:cubicBezTo>
                    <a:pt x="4" y="9"/>
                    <a:pt x="6" y="7"/>
                    <a:pt x="9" y="5"/>
                  </a:cubicBezTo>
                  <a:cubicBezTo>
                    <a:pt x="11" y="4"/>
                    <a:pt x="14" y="3"/>
                    <a:pt x="16" y="3"/>
                  </a:cubicBezTo>
                  <a:close/>
                </a:path>
              </a:pathLst>
            </a:custGeom>
            <a:solidFill>
              <a:srgbClr val="F9FAF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3" name="Freeform 122">
              <a:extLst>
                <a:ext uri="{FF2B5EF4-FFF2-40B4-BE49-F238E27FC236}">
                  <a16:creationId xmlns:a16="http://schemas.microsoft.com/office/drawing/2014/main" id="{204E492F-BBFD-8144-B204-051E57967237}"/>
                </a:ext>
              </a:extLst>
            </p:cNvPr>
            <p:cNvSpPr>
              <a:spLocks noEditPoints="1"/>
            </p:cNvSpPr>
            <p:nvPr/>
          </p:nvSpPr>
          <p:spPr bwMode="auto">
            <a:xfrm>
              <a:off x="18182662" y="6046735"/>
              <a:ext cx="101600" cy="57150"/>
            </a:xfrm>
            <a:custGeom>
              <a:avLst/>
              <a:gdLst>
                <a:gd name="T0" fmla="*/ 35 w 37"/>
                <a:gd name="T1" fmla="*/ 20 h 21"/>
                <a:gd name="T2" fmla="*/ 34 w 37"/>
                <a:gd name="T3" fmla="*/ 17 h 21"/>
                <a:gd name="T4" fmla="*/ 29 w 37"/>
                <a:gd name="T5" fmla="*/ 17 h 21"/>
                <a:gd name="T6" fmla="*/ 30 w 37"/>
                <a:gd name="T7" fmla="*/ 20 h 21"/>
                <a:gd name="T8" fmla="*/ 35 w 37"/>
                <a:gd name="T9" fmla="*/ 20 h 21"/>
                <a:gd name="T10" fmla="*/ 35 w 37"/>
                <a:gd name="T11" fmla="*/ 20 h 21"/>
                <a:gd name="T12" fmla="*/ 5 w 37"/>
                <a:gd name="T13" fmla="*/ 5 h 21"/>
                <a:gd name="T14" fmla="*/ 8 w 37"/>
                <a:gd name="T15" fmla="*/ 5 h 21"/>
                <a:gd name="T16" fmla="*/ 9 w 37"/>
                <a:gd name="T17" fmla="*/ 3 h 21"/>
                <a:gd name="T18" fmla="*/ 7 w 37"/>
                <a:gd name="T19" fmla="*/ 2 h 21"/>
                <a:gd name="T20" fmla="*/ 2 w 37"/>
                <a:gd name="T21" fmla="*/ 1 h 21"/>
                <a:gd name="T22" fmla="*/ 2 w 37"/>
                <a:gd name="T23" fmla="*/ 4 h 21"/>
                <a:gd name="T24" fmla="*/ 5 w 37"/>
                <a:gd name="T25" fmla="*/ 5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7" h="21">
                  <a:moveTo>
                    <a:pt x="35" y="20"/>
                  </a:moveTo>
                  <a:cubicBezTo>
                    <a:pt x="37" y="19"/>
                    <a:pt x="36" y="18"/>
                    <a:pt x="34" y="17"/>
                  </a:cubicBezTo>
                  <a:cubicBezTo>
                    <a:pt x="32" y="16"/>
                    <a:pt x="31" y="16"/>
                    <a:pt x="29" y="17"/>
                  </a:cubicBezTo>
                  <a:cubicBezTo>
                    <a:pt x="27" y="18"/>
                    <a:pt x="28" y="19"/>
                    <a:pt x="30" y="20"/>
                  </a:cubicBezTo>
                  <a:cubicBezTo>
                    <a:pt x="32" y="21"/>
                    <a:pt x="33" y="21"/>
                    <a:pt x="35" y="20"/>
                  </a:cubicBezTo>
                  <a:cubicBezTo>
                    <a:pt x="35" y="20"/>
                    <a:pt x="35" y="20"/>
                    <a:pt x="35" y="20"/>
                  </a:cubicBezTo>
                  <a:close/>
                  <a:moveTo>
                    <a:pt x="5" y="5"/>
                  </a:moveTo>
                  <a:cubicBezTo>
                    <a:pt x="6" y="5"/>
                    <a:pt x="7" y="5"/>
                    <a:pt x="8" y="5"/>
                  </a:cubicBezTo>
                  <a:cubicBezTo>
                    <a:pt x="9" y="4"/>
                    <a:pt x="9" y="4"/>
                    <a:pt x="9" y="3"/>
                  </a:cubicBezTo>
                  <a:cubicBezTo>
                    <a:pt x="9" y="3"/>
                    <a:pt x="8" y="2"/>
                    <a:pt x="7" y="2"/>
                  </a:cubicBezTo>
                  <a:cubicBezTo>
                    <a:pt x="5" y="0"/>
                    <a:pt x="3" y="0"/>
                    <a:pt x="2" y="1"/>
                  </a:cubicBezTo>
                  <a:cubicBezTo>
                    <a:pt x="0" y="2"/>
                    <a:pt x="0" y="3"/>
                    <a:pt x="2" y="4"/>
                  </a:cubicBezTo>
                  <a:cubicBezTo>
                    <a:pt x="3" y="5"/>
                    <a:pt x="4" y="5"/>
                    <a:pt x="5" y="5"/>
                  </a:cubicBezTo>
                  <a:close/>
                </a:path>
              </a:pathLst>
            </a:custGeom>
            <a:solidFill>
              <a:srgbClr val="F9FAF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4" name="Freeform 123">
              <a:extLst>
                <a:ext uri="{FF2B5EF4-FFF2-40B4-BE49-F238E27FC236}">
                  <a16:creationId xmlns:a16="http://schemas.microsoft.com/office/drawing/2014/main" id="{3CC7AAC7-FDF5-274B-BBE1-F89124A7D91B}"/>
                </a:ext>
              </a:extLst>
            </p:cNvPr>
            <p:cNvSpPr>
              <a:spLocks noEditPoints="1"/>
            </p:cNvSpPr>
            <p:nvPr/>
          </p:nvSpPr>
          <p:spPr bwMode="auto">
            <a:xfrm>
              <a:off x="18238224" y="5975298"/>
              <a:ext cx="134938" cy="93663"/>
            </a:xfrm>
            <a:custGeom>
              <a:avLst/>
              <a:gdLst>
                <a:gd name="T0" fmla="*/ 43 w 49"/>
                <a:gd name="T1" fmla="*/ 14 h 34"/>
                <a:gd name="T2" fmla="*/ 35 w 49"/>
                <a:gd name="T3" fmla="*/ 18 h 34"/>
                <a:gd name="T4" fmla="*/ 4 w 49"/>
                <a:gd name="T5" fmla="*/ 0 h 34"/>
                <a:gd name="T6" fmla="*/ 0 w 49"/>
                <a:gd name="T7" fmla="*/ 2 h 34"/>
                <a:gd name="T8" fmla="*/ 10 w 49"/>
                <a:gd name="T9" fmla="*/ 33 h 34"/>
                <a:gd name="T10" fmla="*/ 12 w 49"/>
                <a:gd name="T11" fmla="*/ 34 h 34"/>
                <a:gd name="T12" fmla="*/ 35 w 49"/>
                <a:gd name="T13" fmla="*/ 21 h 34"/>
                <a:gd name="T14" fmla="*/ 46 w 49"/>
                <a:gd name="T15" fmla="*/ 28 h 34"/>
                <a:gd name="T16" fmla="*/ 49 w 49"/>
                <a:gd name="T17" fmla="*/ 26 h 34"/>
                <a:gd name="T18" fmla="*/ 38 w 49"/>
                <a:gd name="T19" fmla="*/ 20 h 34"/>
                <a:gd name="T20" fmla="*/ 45 w 49"/>
                <a:gd name="T21" fmla="*/ 15 h 34"/>
                <a:gd name="T22" fmla="*/ 43 w 49"/>
                <a:gd name="T23" fmla="*/ 14 h 34"/>
                <a:gd name="T24" fmla="*/ 13 w 49"/>
                <a:gd name="T25" fmla="*/ 31 h 34"/>
                <a:gd name="T26" fmla="*/ 6 w 49"/>
                <a:gd name="T27" fmla="*/ 9 h 34"/>
                <a:gd name="T28" fmla="*/ 4 w 49"/>
                <a:gd name="T29" fmla="*/ 3 h 34"/>
                <a:gd name="T30" fmla="*/ 4 w 49"/>
                <a:gd name="T31" fmla="*/ 3 h 34"/>
                <a:gd name="T32" fmla="*/ 19 w 49"/>
                <a:gd name="T33" fmla="*/ 12 h 34"/>
                <a:gd name="T34" fmla="*/ 32 w 49"/>
                <a:gd name="T35" fmla="*/ 20 h 34"/>
                <a:gd name="T36" fmla="*/ 13 w 49"/>
                <a:gd name="T37" fmla="*/ 3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9" h="34">
                  <a:moveTo>
                    <a:pt x="43" y="14"/>
                  </a:moveTo>
                  <a:cubicBezTo>
                    <a:pt x="35" y="18"/>
                    <a:pt x="35" y="18"/>
                    <a:pt x="35" y="18"/>
                  </a:cubicBezTo>
                  <a:cubicBezTo>
                    <a:pt x="4" y="0"/>
                    <a:pt x="4" y="0"/>
                    <a:pt x="4" y="0"/>
                  </a:cubicBezTo>
                  <a:cubicBezTo>
                    <a:pt x="0" y="2"/>
                    <a:pt x="0" y="2"/>
                    <a:pt x="0" y="2"/>
                  </a:cubicBezTo>
                  <a:cubicBezTo>
                    <a:pt x="10" y="33"/>
                    <a:pt x="10" y="33"/>
                    <a:pt x="10" y="33"/>
                  </a:cubicBezTo>
                  <a:cubicBezTo>
                    <a:pt x="12" y="34"/>
                    <a:pt x="12" y="34"/>
                    <a:pt x="12" y="34"/>
                  </a:cubicBezTo>
                  <a:cubicBezTo>
                    <a:pt x="35" y="21"/>
                    <a:pt x="35" y="21"/>
                    <a:pt x="35" y="21"/>
                  </a:cubicBezTo>
                  <a:cubicBezTo>
                    <a:pt x="46" y="28"/>
                    <a:pt x="46" y="28"/>
                    <a:pt x="46" y="28"/>
                  </a:cubicBezTo>
                  <a:cubicBezTo>
                    <a:pt x="49" y="26"/>
                    <a:pt x="49" y="26"/>
                    <a:pt x="49" y="26"/>
                  </a:cubicBezTo>
                  <a:cubicBezTo>
                    <a:pt x="38" y="20"/>
                    <a:pt x="38" y="20"/>
                    <a:pt x="38" y="20"/>
                  </a:cubicBezTo>
                  <a:cubicBezTo>
                    <a:pt x="45" y="15"/>
                    <a:pt x="45" y="15"/>
                    <a:pt x="45" y="15"/>
                  </a:cubicBezTo>
                  <a:cubicBezTo>
                    <a:pt x="43" y="14"/>
                    <a:pt x="43" y="14"/>
                    <a:pt x="43" y="14"/>
                  </a:cubicBezTo>
                  <a:close/>
                  <a:moveTo>
                    <a:pt x="13" y="31"/>
                  </a:moveTo>
                  <a:cubicBezTo>
                    <a:pt x="6" y="9"/>
                    <a:pt x="6" y="9"/>
                    <a:pt x="6" y="9"/>
                  </a:cubicBezTo>
                  <a:cubicBezTo>
                    <a:pt x="5" y="6"/>
                    <a:pt x="4" y="4"/>
                    <a:pt x="4" y="3"/>
                  </a:cubicBezTo>
                  <a:cubicBezTo>
                    <a:pt x="4" y="3"/>
                    <a:pt x="4" y="3"/>
                    <a:pt x="4" y="3"/>
                  </a:cubicBezTo>
                  <a:cubicBezTo>
                    <a:pt x="8" y="6"/>
                    <a:pt x="13" y="9"/>
                    <a:pt x="19" y="12"/>
                  </a:cubicBezTo>
                  <a:cubicBezTo>
                    <a:pt x="32" y="20"/>
                    <a:pt x="32" y="20"/>
                    <a:pt x="32" y="20"/>
                  </a:cubicBezTo>
                  <a:cubicBezTo>
                    <a:pt x="13" y="31"/>
                    <a:pt x="13" y="31"/>
                    <a:pt x="13" y="31"/>
                  </a:cubicBezTo>
                  <a:close/>
                </a:path>
              </a:pathLst>
            </a:custGeom>
            <a:solidFill>
              <a:srgbClr val="F9FAF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5" name="Freeform 124">
              <a:extLst>
                <a:ext uri="{FF2B5EF4-FFF2-40B4-BE49-F238E27FC236}">
                  <a16:creationId xmlns:a16="http://schemas.microsoft.com/office/drawing/2014/main" id="{96ECADAF-04DB-9349-87CD-02B2E546DFEA}"/>
                </a:ext>
              </a:extLst>
            </p:cNvPr>
            <p:cNvSpPr>
              <a:spLocks/>
            </p:cNvSpPr>
            <p:nvPr/>
          </p:nvSpPr>
          <p:spPr bwMode="auto">
            <a:xfrm>
              <a:off x="18314424" y="5927673"/>
              <a:ext cx="138113" cy="77788"/>
            </a:xfrm>
            <a:custGeom>
              <a:avLst/>
              <a:gdLst>
                <a:gd name="T0" fmla="*/ 6 w 50"/>
                <a:gd name="T1" fmla="*/ 0 h 28"/>
                <a:gd name="T2" fmla="*/ 3 w 50"/>
                <a:gd name="T3" fmla="*/ 2 h 28"/>
                <a:gd name="T4" fmla="*/ 0 w 50"/>
                <a:gd name="T5" fmla="*/ 14 h 28"/>
                <a:gd name="T6" fmla="*/ 4 w 50"/>
                <a:gd name="T7" fmla="*/ 14 h 28"/>
                <a:gd name="T8" fmla="*/ 6 w 50"/>
                <a:gd name="T9" fmla="*/ 5 h 28"/>
                <a:gd name="T10" fmla="*/ 6 w 50"/>
                <a:gd name="T11" fmla="*/ 4 h 28"/>
                <a:gd name="T12" fmla="*/ 15 w 50"/>
                <a:gd name="T13" fmla="*/ 9 h 28"/>
                <a:gd name="T14" fmla="*/ 47 w 50"/>
                <a:gd name="T15" fmla="*/ 28 h 28"/>
                <a:gd name="T16" fmla="*/ 50 w 50"/>
                <a:gd name="T17" fmla="*/ 26 h 28"/>
                <a:gd name="T18" fmla="*/ 6 w 50"/>
                <a:gd name="T19"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28">
                  <a:moveTo>
                    <a:pt x="6" y="0"/>
                  </a:moveTo>
                  <a:cubicBezTo>
                    <a:pt x="3" y="2"/>
                    <a:pt x="3" y="2"/>
                    <a:pt x="3" y="2"/>
                  </a:cubicBezTo>
                  <a:cubicBezTo>
                    <a:pt x="0" y="14"/>
                    <a:pt x="0" y="14"/>
                    <a:pt x="0" y="14"/>
                  </a:cubicBezTo>
                  <a:cubicBezTo>
                    <a:pt x="4" y="14"/>
                    <a:pt x="4" y="14"/>
                    <a:pt x="4" y="14"/>
                  </a:cubicBezTo>
                  <a:cubicBezTo>
                    <a:pt x="5" y="8"/>
                    <a:pt x="6" y="5"/>
                    <a:pt x="6" y="5"/>
                  </a:cubicBezTo>
                  <a:cubicBezTo>
                    <a:pt x="6" y="4"/>
                    <a:pt x="6" y="4"/>
                    <a:pt x="6" y="4"/>
                  </a:cubicBezTo>
                  <a:cubicBezTo>
                    <a:pt x="9" y="6"/>
                    <a:pt x="12" y="7"/>
                    <a:pt x="15" y="9"/>
                  </a:cubicBezTo>
                  <a:cubicBezTo>
                    <a:pt x="47" y="28"/>
                    <a:pt x="47" y="28"/>
                    <a:pt x="47" y="28"/>
                  </a:cubicBezTo>
                  <a:cubicBezTo>
                    <a:pt x="50" y="26"/>
                    <a:pt x="50" y="26"/>
                    <a:pt x="50" y="26"/>
                  </a:cubicBezTo>
                  <a:cubicBezTo>
                    <a:pt x="6" y="0"/>
                    <a:pt x="6" y="0"/>
                    <a:pt x="6" y="0"/>
                  </a:cubicBezTo>
                  <a:close/>
                </a:path>
              </a:pathLst>
            </a:custGeom>
            <a:solidFill>
              <a:srgbClr val="F9FAF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6" name="Freeform 125">
              <a:extLst>
                <a:ext uri="{FF2B5EF4-FFF2-40B4-BE49-F238E27FC236}">
                  <a16:creationId xmlns:a16="http://schemas.microsoft.com/office/drawing/2014/main" id="{7E55EC46-678A-C64C-A350-B62995394BC1}"/>
                </a:ext>
              </a:extLst>
            </p:cNvPr>
            <p:cNvSpPr>
              <a:spLocks/>
            </p:cNvSpPr>
            <p:nvPr/>
          </p:nvSpPr>
          <p:spPr bwMode="auto">
            <a:xfrm>
              <a:off x="19220887" y="6596010"/>
              <a:ext cx="233363" cy="134938"/>
            </a:xfrm>
            <a:custGeom>
              <a:avLst/>
              <a:gdLst>
                <a:gd name="T0" fmla="*/ 85 w 85"/>
                <a:gd name="T1" fmla="*/ 2 h 49"/>
                <a:gd name="T2" fmla="*/ 4 w 85"/>
                <a:gd name="T3" fmla="*/ 48 h 49"/>
                <a:gd name="T4" fmla="*/ 1 w 85"/>
                <a:gd name="T5" fmla="*/ 48 h 49"/>
                <a:gd name="T6" fmla="*/ 1 w 85"/>
                <a:gd name="T7" fmla="*/ 47 h 49"/>
                <a:gd name="T8" fmla="*/ 82 w 85"/>
                <a:gd name="T9" fmla="*/ 0 h 49"/>
                <a:gd name="T10" fmla="*/ 85 w 85"/>
                <a:gd name="T11" fmla="*/ 0 h 49"/>
                <a:gd name="T12" fmla="*/ 85 w 85"/>
                <a:gd name="T13" fmla="*/ 2 h 49"/>
              </a:gdLst>
              <a:ahLst/>
              <a:cxnLst>
                <a:cxn ang="0">
                  <a:pos x="T0" y="T1"/>
                </a:cxn>
                <a:cxn ang="0">
                  <a:pos x="T2" y="T3"/>
                </a:cxn>
                <a:cxn ang="0">
                  <a:pos x="T4" y="T5"/>
                </a:cxn>
                <a:cxn ang="0">
                  <a:pos x="T6" y="T7"/>
                </a:cxn>
                <a:cxn ang="0">
                  <a:pos x="T8" y="T9"/>
                </a:cxn>
                <a:cxn ang="0">
                  <a:pos x="T10" y="T11"/>
                </a:cxn>
                <a:cxn ang="0">
                  <a:pos x="T12" y="T13"/>
                </a:cxn>
              </a:cxnLst>
              <a:rect l="0" t="0" r="r" b="b"/>
              <a:pathLst>
                <a:path w="85" h="49">
                  <a:moveTo>
                    <a:pt x="85" y="2"/>
                  </a:moveTo>
                  <a:cubicBezTo>
                    <a:pt x="4" y="48"/>
                    <a:pt x="4" y="48"/>
                    <a:pt x="4" y="48"/>
                  </a:cubicBezTo>
                  <a:cubicBezTo>
                    <a:pt x="3" y="49"/>
                    <a:pt x="2" y="49"/>
                    <a:pt x="1" y="48"/>
                  </a:cubicBezTo>
                  <a:cubicBezTo>
                    <a:pt x="0" y="48"/>
                    <a:pt x="0" y="47"/>
                    <a:pt x="1" y="47"/>
                  </a:cubicBezTo>
                  <a:cubicBezTo>
                    <a:pt x="82" y="0"/>
                    <a:pt x="82" y="0"/>
                    <a:pt x="82" y="0"/>
                  </a:cubicBezTo>
                  <a:cubicBezTo>
                    <a:pt x="83" y="0"/>
                    <a:pt x="84" y="0"/>
                    <a:pt x="85" y="0"/>
                  </a:cubicBezTo>
                  <a:cubicBezTo>
                    <a:pt x="85" y="1"/>
                    <a:pt x="85" y="1"/>
                    <a:pt x="85" y="2"/>
                  </a:cubicBezTo>
                  <a:close/>
                </a:path>
              </a:pathLst>
            </a:custGeom>
            <a:solidFill>
              <a:srgbClr val="FE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7" name="Freeform 126">
              <a:extLst>
                <a:ext uri="{FF2B5EF4-FFF2-40B4-BE49-F238E27FC236}">
                  <a16:creationId xmlns:a16="http://schemas.microsoft.com/office/drawing/2014/main" id="{F549223C-CFA4-8A46-BBEB-02C0FEF2B77B}"/>
                </a:ext>
              </a:extLst>
            </p:cNvPr>
            <p:cNvSpPr>
              <a:spLocks/>
            </p:cNvSpPr>
            <p:nvPr/>
          </p:nvSpPr>
          <p:spPr bwMode="auto">
            <a:xfrm>
              <a:off x="18077887" y="5941960"/>
              <a:ext cx="101600" cy="57150"/>
            </a:xfrm>
            <a:custGeom>
              <a:avLst/>
              <a:gdLst>
                <a:gd name="T0" fmla="*/ 36 w 37"/>
                <a:gd name="T1" fmla="*/ 11 h 21"/>
                <a:gd name="T2" fmla="*/ 19 w 37"/>
                <a:gd name="T3" fmla="*/ 21 h 21"/>
                <a:gd name="T4" fmla="*/ 16 w 37"/>
                <a:gd name="T5" fmla="*/ 21 h 21"/>
                <a:gd name="T6" fmla="*/ 1 w 37"/>
                <a:gd name="T7" fmla="*/ 12 h 21"/>
                <a:gd name="T8" fmla="*/ 1 w 37"/>
                <a:gd name="T9" fmla="*/ 11 h 21"/>
                <a:gd name="T10" fmla="*/ 18 w 37"/>
                <a:gd name="T11" fmla="*/ 0 h 21"/>
                <a:gd name="T12" fmla="*/ 21 w 37"/>
                <a:gd name="T13" fmla="*/ 0 h 21"/>
                <a:gd name="T14" fmla="*/ 36 w 37"/>
                <a:gd name="T15" fmla="*/ 9 h 21"/>
                <a:gd name="T16" fmla="*/ 36 w 37"/>
                <a:gd name="T17" fmla="*/ 1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21">
                  <a:moveTo>
                    <a:pt x="36" y="11"/>
                  </a:moveTo>
                  <a:cubicBezTo>
                    <a:pt x="19" y="21"/>
                    <a:pt x="19" y="21"/>
                    <a:pt x="19" y="21"/>
                  </a:cubicBezTo>
                  <a:cubicBezTo>
                    <a:pt x="18" y="21"/>
                    <a:pt x="16" y="21"/>
                    <a:pt x="16" y="21"/>
                  </a:cubicBezTo>
                  <a:cubicBezTo>
                    <a:pt x="1" y="12"/>
                    <a:pt x="1" y="12"/>
                    <a:pt x="1" y="12"/>
                  </a:cubicBezTo>
                  <a:cubicBezTo>
                    <a:pt x="0" y="12"/>
                    <a:pt x="0" y="11"/>
                    <a:pt x="1" y="11"/>
                  </a:cubicBezTo>
                  <a:cubicBezTo>
                    <a:pt x="18" y="0"/>
                    <a:pt x="18" y="0"/>
                    <a:pt x="18" y="0"/>
                  </a:cubicBezTo>
                  <a:cubicBezTo>
                    <a:pt x="19" y="0"/>
                    <a:pt x="20" y="0"/>
                    <a:pt x="21" y="0"/>
                  </a:cubicBezTo>
                  <a:cubicBezTo>
                    <a:pt x="36" y="9"/>
                    <a:pt x="36" y="9"/>
                    <a:pt x="36" y="9"/>
                  </a:cubicBezTo>
                  <a:cubicBezTo>
                    <a:pt x="37" y="9"/>
                    <a:pt x="37" y="10"/>
                    <a:pt x="36" y="11"/>
                  </a:cubicBezTo>
                  <a:close/>
                </a:path>
              </a:pathLst>
            </a:custGeom>
            <a:solidFill>
              <a:srgbClr val="F9FAF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8" name="Freeform 127">
              <a:extLst>
                <a:ext uri="{FF2B5EF4-FFF2-40B4-BE49-F238E27FC236}">
                  <a16:creationId xmlns:a16="http://schemas.microsoft.com/office/drawing/2014/main" id="{D4F2BED2-B4D5-2949-89CB-A75A02E8D9E7}"/>
                </a:ext>
              </a:extLst>
            </p:cNvPr>
            <p:cNvSpPr>
              <a:spLocks/>
            </p:cNvSpPr>
            <p:nvPr/>
          </p:nvSpPr>
          <p:spPr bwMode="auto">
            <a:xfrm>
              <a:off x="18092174" y="5908623"/>
              <a:ext cx="65088" cy="46038"/>
            </a:xfrm>
            <a:custGeom>
              <a:avLst/>
              <a:gdLst>
                <a:gd name="T0" fmla="*/ 18 w 24"/>
                <a:gd name="T1" fmla="*/ 15 h 17"/>
                <a:gd name="T2" fmla="*/ 12 w 24"/>
                <a:gd name="T3" fmla="*/ 14 h 17"/>
                <a:gd name="T4" fmla="*/ 7 w 24"/>
                <a:gd name="T5" fmla="*/ 11 h 17"/>
                <a:gd name="T6" fmla="*/ 7 w 24"/>
                <a:gd name="T7" fmla="*/ 4 h 17"/>
                <a:gd name="T8" fmla="*/ 20 w 24"/>
                <a:gd name="T9" fmla="*/ 4 h 17"/>
                <a:gd name="T10" fmla="*/ 22 w 24"/>
                <a:gd name="T11" fmla="*/ 5 h 17"/>
                <a:gd name="T12" fmla="*/ 24 w 24"/>
                <a:gd name="T13" fmla="*/ 4 h 17"/>
                <a:gd name="T14" fmla="*/ 22 w 24"/>
                <a:gd name="T15" fmla="*/ 2 h 17"/>
                <a:gd name="T16" fmla="*/ 5 w 24"/>
                <a:gd name="T17" fmla="*/ 2 h 17"/>
                <a:gd name="T18" fmla="*/ 5 w 24"/>
                <a:gd name="T19" fmla="*/ 12 h 17"/>
                <a:gd name="T20" fmla="*/ 10 w 24"/>
                <a:gd name="T21" fmla="*/ 15 h 17"/>
                <a:gd name="T22" fmla="*/ 21 w 24"/>
                <a:gd name="T23" fmla="*/ 17 h 17"/>
                <a:gd name="T24" fmla="*/ 18 w 24"/>
                <a:gd name="T25" fmla="*/ 15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 h="17">
                  <a:moveTo>
                    <a:pt x="18" y="15"/>
                  </a:moveTo>
                  <a:cubicBezTo>
                    <a:pt x="16" y="15"/>
                    <a:pt x="14" y="15"/>
                    <a:pt x="12" y="14"/>
                  </a:cubicBezTo>
                  <a:cubicBezTo>
                    <a:pt x="7" y="11"/>
                    <a:pt x="7" y="11"/>
                    <a:pt x="7" y="11"/>
                  </a:cubicBezTo>
                  <a:cubicBezTo>
                    <a:pt x="4" y="9"/>
                    <a:pt x="4" y="6"/>
                    <a:pt x="7" y="4"/>
                  </a:cubicBezTo>
                  <a:cubicBezTo>
                    <a:pt x="11" y="2"/>
                    <a:pt x="16" y="2"/>
                    <a:pt x="20" y="4"/>
                  </a:cubicBezTo>
                  <a:cubicBezTo>
                    <a:pt x="22" y="5"/>
                    <a:pt x="22" y="5"/>
                    <a:pt x="22" y="5"/>
                  </a:cubicBezTo>
                  <a:cubicBezTo>
                    <a:pt x="24" y="4"/>
                    <a:pt x="24" y="4"/>
                    <a:pt x="24" y="4"/>
                  </a:cubicBezTo>
                  <a:cubicBezTo>
                    <a:pt x="22" y="2"/>
                    <a:pt x="22" y="2"/>
                    <a:pt x="22" y="2"/>
                  </a:cubicBezTo>
                  <a:cubicBezTo>
                    <a:pt x="17" y="0"/>
                    <a:pt x="10" y="0"/>
                    <a:pt x="5" y="2"/>
                  </a:cubicBezTo>
                  <a:cubicBezTo>
                    <a:pt x="0" y="5"/>
                    <a:pt x="0" y="9"/>
                    <a:pt x="5" y="12"/>
                  </a:cubicBezTo>
                  <a:cubicBezTo>
                    <a:pt x="10" y="15"/>
                    <a:pt x="10" y="15"/>
                    <a:pt x="10" y="15"/>
                  </a:cubicBezTo>
                  <a:cubicBezTo>
                    <a:pt x="13" y="17"/>
                    <a:pt x="17" y="17"/>
                    <a:pt x="21" y="17"/>
                  </a:cubicBezTo>
                  <a:lnTo>
                    <a:pt x="18" y="15"/>
                  </a:lnTo>
                  <a:close/>
                </a:path>
              </a:pathLst>
            </a:custGeom>
            <a:solidFill>
              <a:srgbClr val="F9FAF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9" name="Freeform 128">
              <a:extLst>
                <a:ext uri="{FF2B5EF4-FFF2-40B4-BE49-F238E27FC236}">
                  <a16:creationId xmlns:a16="http://schemas.microsoft.com/office/drawing/2014/main" id="{27A6F921-0BE5-DE45-B26C-7E8CA2BE7442}"/>
                </a:ext>
              </a:extLst>
            </p:cNvPr>
            <p:cNvSpPr>
              <a:spLocks/>
            </p:cNvSpPr>
            <p:nvPr/>
          </p:nvSpPr>
          <p:spPr bwMode="auto">
            <a:xfrm>
              <a:off x="18157262" y="6234060"/>
              <a:ext cx="44450" cy="30163"/>
            </a:xfrm>
            <a:custGeom>
              <a:avLst/>
              <a:gdLst>
                <a:gd name="T0" fmla="*/ 13 w 16"/>
                <a:gd name="T1" fmla="*/ 4 h 11"/>
                <a:gd name="T2" fmla="*/ 11 w 16"/>
                <a:gd name="T3" fmla="*/ 4 h 11"/>
                <a:gd name="T4" fmla="*/ 8 w 16"/>
                <a:gd name="T5" fmla="*/ 5 h 11"/>
                <a:gd name="T6" fmla="*/ 5 w 16"/>
                <a:gd name="T7" fmla="*/ 5 h 11"/>
                <a:gd name="T8" fmla="*/ 4 w 16"/>
                <a:gd name="T9" fmla="*/ 6 h 11"/>
                <a:gd name="T10" fmla="*/ 2 w 16"/>
                <a:gd name="T11" fmla="*/ 5 h 11"/>
                <a:gd name="T12" fmla="*/ 1 w 16"/>
                <a:gd name="T13" fmla="*/ 4 h 11"/>
                <a:gd name="T14" fmla="*/ 3 w 16"/>
                <a:gd name="T15" fmla="*/ 2 h 11"/>
                <a:gd name="T16" fmla="*/ 6 w 16"/>
                <a:gd name="T17" fmla="*/ 1 h 11"/>
                <a:gd name="T18" fmla="*/ 6 w 16"/>
                <a:gd name="T19" fmla="*/ 0 h 11"/>
                <a:gd name="T20" fmla="*/ 2 w 16"/>
                <a:gd name="T21" fmla="*/ 1 h 11"/>
                <a:gd name="T22" fmla="*/ 0 w 16"/>
                <a:gd name="T23" fmla="*/ 4 h 11"/>
                <a:gd name="T24" fmla="*/ 1 w 16"/>
                <a:gd name="T25" fmla="*/ 6 h 11"/>
                <a:gd name="T26" fmla="*/ 4 w 16"/>
                <a:gd name="T27" fmla="*/ 6 h 11"/>
                <a:gd name="T28" fmla="*/ 8 w 16"/>
                <a:gd name="T29" fmla="*/ 6 h 11"/>
                <a:gd name="T30" fmla="*/ 11 w 16"/>
                <a:gd name="T31" fmla="*/ 5 h 11"/>
                <a:gd name="T32" fmla="*/ 13 w 16"/>
                <a:gd name="T33" fmla="*/ 5 h 11"/>
                <a:gd name="T34" fmla="*/ 14 w 16"/>
                <a:gd name="T35" fmla="*/ 5 h 11"/>
                <a:gd name="T36" fmla="*/ 15 w 16"/>
                <a:gd name="T37" fmla="*/ 7 h 11"/>
                <a:gd name="T38" fmla="*/ 13 w 16"/>
                <a:gd name="T39" fmla="*/ 9 h 11"/>
                <a:gd name="T40" fmla="*/ 9 w 16"/>
                <a:gd name="T41" fmla="*/ 10 h 11"/>
                <a:gd name="T42" fmla="*/ 10 w 16"/>
                <a:gd name="T43" fmla="*/ 11 h 11"/>
                <a:gd name="T44" fmla="*/ 14 w 16"/>
                <a:gd name="T45" fmla="*/ 9 h 11"/>
                <a:gd name="T46" fmla="*/ 16 w 16"/>
                <a:gd name="T47" fmla="*/ 7 h 11"/>
                <a:gd name="T48" fmla="*/ 15 w 16"/>
                <a:gd name="T49" fmla="*/ 5 h 11"/>
                <a:gd name="T50" fmla="*/ 13 w 16"/>
                <a:gd name="T51" fmla="*/ 4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11">
                  <a:moveTo>
                    <a:pt x="13" y="4"/>
                  </a:moveTo>
                  <a:cubicBezTo>
                    <a:pt x="13" y="4"/>
                    <a:pt x="12" y="4"/>
                    <a:pt x="11" y="4"/>
                  </a:cubicBezTo>
                  <a:cubicBezTo>
                    <a:pt x="10" y="4"/>
                    <a:pt x="9" y="4"/>
                    <a:pt x="8" y="5"/>
                  </a:cubicBezTo>
                  <a:cubicBezTo>
                    <a:pt x="7" y="5"/>
                    <a:pt x="6" y="5"/>
                    <a:pt x="5" y="5"/>
                  </a:cubicBezTo>
                  <a:cubicBezTo>
                    <a:pt x="4" y="6"/>
                    <a:pt x="4" y="6"/>
                    <a:pt x="4" y="6"/>
                  </a:cubicBezTo>
                  <a:cubicBezTo>
                    <a:pt x="3" y="5"/>
                    <a:pt x="3" y="5"/>
                    <a:pt x="2" y="5"/>
                  </a:cubicBezTo>
                  <a:cubicBezTo>
                    <a:pt x="1" y="5"/>
                    <a:pt x="1" y="4"/>
                    <a:pt x="1" y="4"/>
                  </a:cubicBezTo>
                  <a:cubicBezTo>
                    <a:pt x="1" y="3"/>
                    <a:pt x="2" y="2"/>
                    <a:pt x="3" y="2"/>
                  </a:cubicBezTo>
                  <a:cubicBezTo>
                    <a:pt x="4" y="1"/>
                    <a:pt x="5" y="1"/>
                    <a:pt x="6" y="1"/>
                  </a:cubicBezTo>
                  <a:cubicBezTo>
                    <a:pt x="6" y="0"/>
                    <a:pt x="6" y="0"/>
                    <a:pt x="6" y="0"/>
                  </a:cubicBezTo>
                  <a:cubicBezTo>
                    <a:pt x="4" y="0"/>
                    <a:pt x="3" y="1"/>
                    <a:pt x="2" y="1"/>
                  </a:cubicBezTo>
                  <a:cubicBezTo>
                    <a:pt x="1" y="2"/>
                    <a:pt x="0" y="3"/>
                    <a:pt x="0" y="4"/>
                  </a:cubicBezTo>
                  <a:cubicBezTo>
                    <a:pt x="0" y="4"/>
                    <a:pt x="0" y="5"/>
                    <a:pt x="1" y="6"/>
                  </a:cubicBezTo>
                  <a:cubicBezTo>
                    <a:pt x="2" y="6"/>
                    <a:pt x="3" y="6"/>
                    <a:pt x="4" y="6"/>
                  </a:cubicBezTo>
                  <a:cubicBezTo>
                    <a:pt x="5" y="6"/>
                    <a:pt x="6" y="6"/>
                    <a:pt x="8" y="6"/>
                  </a:cubicBezTo>
                  <a:cubicBezTo>
                    <a:pt x="9" y="5"/>
                    <a:pt x="10" y="5"/>
                    <a:pt x="11" y="5"/>
                  </a:cubicBezTo>
                  <a:cubicBezTo>
                    <a:pt x="11" y="5"/>
                    <a:pt x="12" y="5"/>
                    <a:pt x="13" y="5"/>
                  </a:cubicBezTo>
                  <a:cubicBezTo>
                    <a:pt x="13" y="5"/>
                    <a:pt x="14" y="5"/>
                    <a:pt x="14" y="5"/>
                  </a:cubicBezTo>
                  <a:cubicBezTo>
                    <a:pt x="15" y="6"/>
                    <a:pt x="15" y="6"/>
                    <a:pt x="15" y="7"/>
                  </a:cubicBezTo>
                  <a:cubicBezTo>
                    <a:pt x="15" y="8"/>
                    <a:pt x="14" y="8"/>
                    <a:pt x="13" y="9"/>
                  </a:cubicBezTo>
                  <a:cubicBezTo>
                    <a:pt x="12" y="10"/>
                    <a:pt x="11" y="10"/>
                    <a:pt x="9" y="10"/>
                  </a:cubicBezTo>
                  <a:cubicBezTo>
                    <a:pt x="10" y="11"/>
                    <a:pt x="10" y="11"/>
                    <a:pt x="10" y="11"/>
                  </a:cubicBezTo>
                  <a:cubicBezTo>
                    <a:pt x="11" y="11"/>
                    <a:pt x="13" y="10"/>
                    <a:pt x="14" y="9"/>
                  </a:cubicBezTo>
                  <a:cubicBezTo>
                    <a:pt x="15" y="8"/>
                    <a:pt x="16" y="8"/>
                    <a:pt x="16" y="7"/>
                  </a:cubicBezTo>
                  <a:cubicBezTo>
                    <a:pt x="16" y="6"/>
                    <a:pt x="16" y="5"/>
                    <a:pt x="15" y="5"/>
                  </a:cubicBezTo>
                  <a:cubicBezTo>
                    <a:pt x="14" y="4"/>
                    <a:pt x="14" y="4"/>
                    <a:pt x="13" y="4"/>
                  </a:cubicBezTo>
                  <a:close/>
                </a:path>
              </a:pathLst>
            </a:custGeom>
            <a:solidFill>
              <a:srgbClr val="F9FAF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0" name="Freeform 129">
              <a:extLst>
                <a:ext uri="{FF2B5EF4-FFF2-40B4-BE49-F238E27FC236}">
                  <a16:creationId xmlns:a16="http://schemas.microsoft.com/office/drawing/2014/main" id="{9941421B-28C1-BE49-AB0B-5CAC5C899D92}"/>
                </a:ext>
              </a:extLst>
            </p:cNvPr>
            <p:cNvSpPr>
              <a:spLocks/>
            </p:cNvSpPr>
            <p:nvPr/>
          </p:nvSpPr>
          <p:spPr bwMode="auto">
            <a:xfrm>
              <a:off x="18187424" y="6222948"/>
              <a:ext cx="47625" cy="25400"/>
            </a:xfrm>
            <a:custGeom>
              <a:avLst/>
              <a:gdLst>
                <a:gd name="T0" fmla="*/ 0 w 17"/>
                <a:gd name="T1" fmla="*/ 4 h 9"/>
                <a:gd name="T2" fmla="*/ 6 w 17"/>
                <a:gd name="T3" fmla="*/ 7 h 9"/>
                <a:gd name="T4" fmla="*/ 13 w 17"/>
                <a:gd name="T5" fmla="*/ 8 h 9"/>
                <a:gd name="T6" fmla="*/ 14 w 17"/>
                <a:gd name="T7" fmla="*/ 5 h 9"/>
                <a:gd name="T8" fmla="*/ 15 w 17"/>
                <a:gd name="T9" fmla="*/ 5 h 9"/>
                <a:gd name="T10" fmla="*/ 16 w 17"/>
                <a:gd name="T11" fmla="*/ 6 h 9"/>
                <a:gd name="T12" fmla="*/ 17 w 17"/>
                <a:gd name="T13" fmla="*/ 5 h 9"/>
                <a:gd name="T14" fmla="*/ 7 w 17"/>
                <a:gd name="T15" fmla="*/ 0 h 9"/>
                <a:gd name="T16" fmla="*/ 7 w 17"/>
                <a:gd name="T17" fmla="*/ 0 h 9"/>
                <a:gd name="T18" fmla="*/ 12 w 17"/>
                <a:gd name="T19" fmla="*/ 3 h 9"/>
                <a:gd name="T20" fmla="*/ 14 w 17"/>
                <a:gd name="T21" fmla="*/ 5 h 9"/>
                <a:gd name="T22" fmla="*/ 12 w 17"/>
                <a:gd name="T23" fmla="*/ 7 h 9"/>
                <a:gd name="T24" fmla="*/ 10 w 17"/>
                <a:gd name="T25" fmla="*/ 8 h 9"/>
                <a:gd name="T26" fmla="*/ 7 w 17"/>
                <a:gd name="T27" fmla="*/ 7 h 9"/>
                <a:gd name="T28" fmla="*/ 1 w 17"/>
                <a:gd name="T29" fmla="*/ 4 h 9"/>
                <a:gd name="T30" fmla="*/ 0 w 17"/>
                <a:gd name="T31" fmla="*/ 4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 h="9">
                  <a:moveTo>
                    <a:pt x="0" y="4"/>
                  </a:moveTo>
                  <a:cubicBezTo>
                    <a:pt x="6" y="7"/>
                    <a:pt x="6" y="7"/>
                    <a:pt x="6" y="7"/>
                  </a:cubicBezTo>
                  <a:cubicBezTo>
                    <a:pt x="8" y="9"/>
                    <a:pt x="11" y="9"/>
                    <a:pt x="13" y="8"/>
                  </a:cubicBezTo>
                  <a:cubicBezTo>
                    <a:pt x="14" y="7"/>
                    <a:pt x="15" y="6"/>
                    <a:pt x="14" y="5"/>
                  </a:cubicBezTo>
                  <a:cubicBezTo>
                    <a:pt x="15" y="5"/>
                    <a:pt x="15" y="5"/>
                    <a:pt x="15" y="5"/>
                  </a:cubicBezTo>
                  <a:cubicBezTo>
                    <a:pt x="16" y="6"/>
                    <a:pt x="16" y="6"/>
                    <a:pt x="16" y="6"/>
                  </a:cubicBezTo>
                  <a:cubicBezTo>
                    <a:pt x="17" y="5"/>
                    <a:pt x="17" y="5"/>
                    <a:pt x="17" y="5"/>
                  </a:cubicBezTo>
                  <a:cubicBezTo>
                    <a:pt x="7" y="0"/>
                    <a:pt x="7" y="0"/>
                    <a:pt x="7" y="0"/>
                  </a:cubicBezTo>
                  <a:cubicBezTo>
                    <a:pt x="7" y="0"/>
                    <a:pt x="7" y="0"/>
                    <a:pt x="7" y="0"/>
                  </a:cubicBezTo>
                  <a:cubicBezTo>
                    <a:pt x="12" y="3"/>
                    <a:pt x="12" y="3"/>
                    <a:pt x="12" y="3"/>
                  </a:cubicBezTo>
                  <a:cubicBezTo>
                    <a:pt x="13" y="4"/>
                    <a:pt x="14" y="5"/>
                    <a:pt x="14" y="5"/>
                  </a:cubicBezTo>
                  <a:cubicBezTo>
                    <a:pt x="14" y="6"/>
                    <a:pt x="13" y="6"/>
                    <a:pt x="12" y="7"/>
                  </a:cubicBezTo>
                  <a:cubicBezTo>
                    <a:pt x="11" y="8"/>
                    <a:pt x="10" y="8"/>
                    <a:pt x="10" y="8"/>
                  </a:cubicBezTo>
                  <a:cubicBezTo>
                    <a:pt x="9" y="8"/>
                    <a:pt x="8" y="7"/>
                    <a:pt x="7" y="7"/>
                  </a:cubicBezTo>
                  <a:cubicBezTo>
                    <a:pt x="1" y="4"/>
                    <a:pt x="1" y="4"/>
                    <a:pt x="1" y="4"/>
                  </a:cubicBezTo>
                  <a:cubicBezTo>
                    <a:pt x="0" y="4"/>
                    <a:pt x="0" y="4"/>
                    <a:pt x="0" y="4"/>
                  </a:cubicBezTo>
                  <a:close/>
                </a:path>
              </a:pathLst>
            </a:custGeom>
            <a:solidFill>
              <a:srgbClr val="F9FAF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1" name="Freeform 130">
              <a:extLst>
                <a:ext uri="{FF2B5EF4-FFF2-40B4-BE49-F238E27FC236}">
                  <a16:creationId xmlns:a16="http://schemas.microsoft.com/office/drawing/2014/main" id="{471E3276-BC16-CC4F-9D5C-3F34F6FA1A5D}"/>
                </a:ext>
              </a:extLst>
            </p:cNvPr>
            <p:cNvSpPr>
              <a:spLocks/>
            </p:cNvSpPr>
            <p:nvPr/>
          </p:nvSpPr>
          <p:spPr bwMode="auto">
            <a:xfrm>
              <a:off x="18219174" y="6207073"/>
              <a:ext cx="42863" cy="23813"/>
            </a:xfrm>
            <a:custGeom>
              <a:avLst/>
              <a:gdLst>
                <a:gd name="T0" fmla="*/ 16 w 16"/>
                <a:gd name="T1" fmla="*/ 5 h 9"/>
                <a:gd name="T2" fmla="*/ 10 w 16"/>
                <a:gd name="T3" fmla="*/ 2 h 9"/>
                <a:gd name="T4" fmla="*/ 3 w 16"/>
                <a:gd name="T5" fmla="*/ 2 h 9"/>
                <a:gd name="T6" fmla="*/ 2 w 16"/>
                <a:gd name="T7" fmla="*/ 4 h 9"/>
                <a:gd name="T8" fmla="*/ 2 w 16"/>
                <a:gd name="T9" fmla="*/ 4 h 9"/>
                <a:gd name="T10" fmla="*/ 0 w 16"/>
                <a:gd name="T11" fmla="*/ 4 h 9"/>
                <a:gd name="T12" fmla="*/ 0 w 16"/>
                <a:gd name="T13" fmla="*/ 4 h 9"/>
                <a:gd name="T14" fmla="*/ 9 w 16"/>
                <a:gd name="T15" fmla="*/ 9 h 9"/>
                <a:gd name="T16" fmla="*/ 10 w 16"/>
                <a:gd name="T17" fmla="*/ 9 h 9"/>
                <a:gd name="T18" fmla="*/ 5 w 16"/>
                <a:gd name="T19" fmla="*/ 6 h 9"/>
                <a:gd name="T20" fmla="*/ 3 w 16"/>
                <a:gd name="T21" fmla="*/ 4 h 9"/>
                <a:gd name="T22" fmla="*/ 4 w 16"/>
                <a:gd name="T23" fmla="*/ 2 h 9"/>
                <a:gd name="T24" fmla="*/ 7 w 16"/>
                <a:gd name="T25" fmla="*/ 1 h 9"/>
                <a:gd name="T26" fmla="*/ 9 w 16"/>
                <a:gd name="T27" fmla="*/ 2 h 9"/>
                <a:gd name="T28" fmla="*/ 15 w 16"/>
                <a:gd name="T29" fmla="*/ 6 h 9"/>
                <a:gd name="T30" fmla="*/ 16 w 16"/>
                <a:gd name="T31"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 h="9">
                  <a:moveTo>
                    <a:pt x="16" y="5"/>
                  </a:moveTo>
                  <a:cubicBezTo>
                    <a:pt x="10" y="2"/>
                    <a:pt x="10" y="2"/>
                    <a:pt x="10" y="2"/>
                  </a:cubicBezTo>
                  <a:cubicBezTo>
                    <a:pt x="8" y="0"/>
                    <a:pt x="6" y="0"/>
                    <a:pt x="3" y="2"/>
                  </a:cubicBezTo>
                  <a:cubicBezTo>
                    <a:pt x="2" y="2"/>
                    <a:pt x="1" y="3"/>
                    <a:pt x="2" y="4"/>
                  </a:cubicBezTo>
                  <a:cubicBezTo>
                    <a:pt x="2" y="4"/>
                    <a:pt x="2" y="4"/>
                    <a:pt x="2" y="4"/>
                  </a:cubicBezTo>
                  <a:cubicBezTo>
                    <a:pt x="0" y="4"/>
                    <a:pt x="0" y="4"/>
                    <a:pt x="0" y="4"/>
                  </a:cubicBezTo>
                  <a:cubicBezTo>
                    <a:pt x="0" y="4"/>
                    <a:pt x="0" y="4"/>
                    <a:pt x="0" y="4"/>
                  </a:cubicBezTo>
                  <a:cubicBezTo>
                    <a:pt x="9" y="9"/>
                    <a:pt x="9" y="9"/>
                    <a:pt x="9" y="9"/>
                  </a:cubicBezTo>
                  <a:cubicBezTo>
                    <a:pt x="10" y="9"/>
                    <a:pt x="10" y="9"/>
                    <a:pt x="10" y="9"/>
                  </a:cubicBezTo>
                  <a:cubicBezTo>
                    <a:pt x="5" y="6"/>
                    <a:pt x="5" y="6"/>
                    <a:pt x="5" y="6"/>
                  </a:cubicBezTo>
                  <a:cubicBezTo>
                    <a:pt x="3" y="5"/>
                    <a:pt x="3" y="5"/>
                    <a:pt x="3" y="4"/>
                  </a:cubicBezTo>
                  <a:cubicBezTo>
                    <a:pt x="3" y="3"/>
                    <a:pt x="3" y="3"/>
                    <a:pt x="4" y="2"/>
                  </a:cubicBezTo>
                  <a:cubicBezTo>
                    <a:pt x="5" y="2"/>
                    <a:pt x="6" y="1"/>
                    <a:pt x="7" y="1"/>
                  </a:cubicBezTo>
                  <a:cubicBezTo>
                    <a:pt x="7" y="1"/>
                    <a:pt x="8" y="2"/>
                    <a:pt x="9" y="2"/>
                  </a:cubicBezTo>
                  <a:cubicBezTo>
                    <a:pt x="15" y="6"/>
                    <a:pt x="15" y="6"/>
                    <a:pt x="15" y="6"/>
                  </a:cubicBezTo>
                  <a:cubicBezTo>
                    <a:pt x="16" y="5"/>
                    <a:pt x="16" y="5"/>
                    <a:pt x="16" y="5"/>
                  </a:cubicBezTo>
                  <a:close/>
                </a:path>
              </a:pathLst>
            </a:custGeom>
            <a:solidFill>
              <a:srgbClr val="F9FAF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2" name="Freeform 131">
              <a:extLst>
                <a:ext uri="{FF2B5EF4-FFF2-40B4-BE49-F238E27FC236}">
                  <a16:creationId xmlns:a16="http://schemas.microsoft.com/office/drawing/2014/main" id="{22473B3F-197A-0F44-8331-3B7CD78923A3}"/>
                </a:ext>
              </a:extLst>
            </p:cNvPr>
            <p:cNvSpPr>
              <a:spLocks noEditPoints="1"/>
            </p:cNvSpPr>
            <p:nvPr/>
          </p:nvSpPr>
          <p:spPr bwMode="auto">
            <a:xfrm>
              <a:off x="18249337" y="6184848"/>
              <a:ext cx="41275" cy="30163"/>
            </a:xfrm>
            <a:custGeom>
              <a:avLst/>
              <a:gdLst>
                <a:gd name="T0" fmla="*/ 0 w 15"/>
                <a:gd name="T1" fmla="*/ 7 h 11"/>
                <a:gd name="T2" fmla="*/ 3 w 15"/>
                <a:gd name="T3" fmla="*/ 9 h 11"/>
                <a:gd name="T4" fmla="*/ 7 w 15"/>
                <a:gd name="T5" fmla="*/ 11 h 11"/>
                <a:gd name="T6" fmla="*/ 12 w 15"/>
                <a:gd name="T7" fmla="*/ 10 h 11"/>
                <a:gd name="T8" fmla="*/ 13 w 15"/>
                <a:gd name="T9" fmla="*/ 7 h 11"/>
                <a:gd name="T10" fmla="*/ 13 w 15"/>
                <a:gd name="T11" fmla="*/ 7 h 11"/>
                <a:gd name="T12" fmla="*/ 15 w 15"/>
                <a:gd name="T13" fmla="*/ 8 h 11"/>
                <a:gd name="T14" fmla="*/ 15 w 15"/>
                <a:gd name="T15" fmla="*/ 7 h 11"/>
                <a:gd name="T16" fmla="*/ 2 w 15"/>
                <a:gd name="T17" fmla="*/ 0 h 11"/>
                <a:gd name="T18" fmla="*/ 1 w 15"/>
                <a:gd name="T19" fmla="*/ 0 h 11"/>
                <a:gd name="T20" fmla="*/ 5 w 15"/>
                <a:gd name="T21" fmla="*/ 2 h 11"/>
                <a:gd name="T22" fmla="*/ 7 w 15"/>
                <a:gd name="T23" fmla="*/ 3 h 11"/>
                <a:gd name="T24" fmla="*/ 7 w 15"/>
                <a:gd name="T25" fmla="*/ 3 h 11"/>
                <a:gd name="T26" fmla="*/ 4 w 15"/>
                <a:gd name="T27" fmla="*/ 3 h 11"/>
                <a:gd name="T28" fmla="*/ 2 w 15"/>
                <a:gd name="T29" fmla="*/ 4 h 11"/>
                <a:gd name="T30" fmla="*/ 0 w 15"/>
                <a:gd name="T31" fmla="*/ 7 h 11"/>
                <a:gd name="T32" fmla="*/ 6 w 15"/>
                <a:gd name="T33" fmla="*/ 4 h 11"/>
                <a:gd name="T34" fmla="*/ 10 w 15"/>
                <a:gd name="T35" fmla="*/ 5 h 11"/>
                <a:gd name="T36" fmla="*/ 10 w 15"/>
                <a:gd name="T37" fmla="*/ 5 h 11"/>
                <a:gd name="T38" fmla="*/ 12 w 15"/>
                <a:gd name="T39" fmla="*/ 7 h 11"/>
                <a:gd name="T40" fmla="*/ 11 w 15"/>
                <a:gd name="T41" fmla="*/ 9 h 11"/>
                <a:gd name="T42" fmla="*/ 4 w 15"/>
                <a:gd name="T43" fmla="*/ 9 h 11"/>
                <a:gd name="T44" fmla="*/ 2 w 15"/>
                <a:gd name="T45" fmla="*/ 6 h 11"/>
                <a:gd name="T46" fmla="*/ 3 w 15"/>
                <a:gd name="T47" fmla="*/ 5 h 11"/>
                <a:gd name="T48" fmla="*/ 6 w 15"/>
                <a:gd name="T49" fmla="*/ 4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 h="11">
                  <a:moveTo>
                    <a:pt x="0" y="7"/>
                  </a:moveTo>
                  <a:cubicBezTo>
                    <a:pt x="0" y="7"/>
                    <a:pt x="1" y="8"/>
                    <a:pt x="3" y="9"/>
                  </a:cubicBezTo>
                  <a:cubicBezTo>
                    <a:pt x="4" y="10"/>
                    <a:pt x="6" y="11"/>
                    <a:pt x="7" y="11"/>
                  </a:cubicBezTo>
                  <a:cubicBezTo>
                    <a:pt x="9" y="11"/>
                    <a:pt x="10" y="10"/>
                    <a:pt x="12" y="10"/>
                  </a:cubicBezTo>
                  <a:cubicBezTo>
                    <a:pt x="13" y="9"/>
                    <a:pt x="13" y="8"/>
                    <a:pt x="13" y="7"/>
                  </a:cubicBezTo>
                  <a:cubicBezTo>
                    <a:pt x="13" y="7"/>
                    <a:pt x="13" y="7"/>
                    <a:pt x="13" y="7"/>
                  </a:cubicBezTo>
                  <a:cubicBezTo>
                    <a:pt x="15" y="8"/>
                    <a:pt x="15" y="8"/>
                    <a:pt x="15" y="8"/>
                  </a:cubicBezTo>
                  <a:cubicBezTo>
                    <a:pt x="15" y="7"/>
                    <a:pt x="15" y="7"/>
                    <a:pt x="15" y="7"/>
                  </a:cubicBezTo>
                  <a:cubicBezTo>
                    <a:pt x="2" y="0"/>
                    <a:pt x="2" y="0"/>
                    <a:pt x="2" y="0"/>
                  </a:cubicBezTo>
                  <a:cubicBezTo>
                    <a:pt x="1" y="0"/>
                    <a:pt x="1" y="0"/>
                    <a:pt x="1" y="0"/>
                  </a:cubicBezTo>
                  <a:cubicBezTo>
                    <a:pt x="5" y="2"/>
                    <a:pt x="5" y="2"/>
                    <a:pt x="5" y="2"/>
                  </a:cubicBezTo>
                  <a:cubicBezTo>
                    <a:pt x="5" y="2"/>
                    <a:pt x="6" y="3"/>
                    <a:pt x="7" y="3"/>
                  </a:cubicBezTo>
                  <a:cubicBezTo>
                    <a:pt x="7" y="3"/>
                    <a:pt x="7" y="3"/>
                    <a:pt x="7" y="3"/>
                  </a:cubicBezTo>
                  <a:cubicBezTo>
                    <a:pt x="6" y="3"/>
                    <a:pt x="5" y="3"/>
                    <a:pt x="4" y="3"/>
                  </a:cubicBezTo>
                  <a:cubicBezTo>
                    <a:pt x="3" y="3"/>
                    <a:pt x="3" y="4"/>
                    <a:pt x="2" y="4"/>
                  </a:cubicBezTo>
                  <a:cubicBezTo>
                    <a:pt x="1" y="5"/>
                    <a:pt x="0" y="6"/>
                    <a:pt x="0" y="7"/>
                  </a:cubicBezTo>
                  <a:close/>
                  <a:moveTo>
                    <a:pt x="6" y="4"/>
                  </a:moveTo>
                  <a:cubicBezTo>
                    <a:pt x="7" y="4"/>
                    <a:pt x="8" y="4"/>
                    <a:pt x="10" y="5"/>
                  </a:cubicBezTo>
                  <a:cubicBezTo>
                    <a:pt x="10" y="5"/>
                    <a:pt x="10" y="5"/>
                    <a:pt x="10" y="5"/>
                  </a:cubicBezTo>
                  <a:cubicBezTo>
                    <a:pt x="11" y="6"/>
                    <a:pt x="12" y="7"/>
                    <a:pt x="12" y="7"/>
                  </a:cubicBezTo>
                  <a:cubicBezTo>
                    <a:pt x="12" y="8"/>
                    <a:pt x="12" y="9"/>
                    <a:pt x="11" y="9"/>
                  </a:cubicBezTo>
                  <a:cubicBezTo>
                    <a:pt x="9" y="10"/>
                    <a:pt x="6" y="10"/>
                    <a:pt x="4" y="9"/>
                  </a:cubicBezTo>
                  <a:cubicBezTo>
                    <a:pt x="2" y="8"/>
                    <a:pt x="2" y="7"/>
                    <a:pt x="2" y="6"/>
                  </a:cubicBezTo>
                  <a:cubicBezTo>
                    <a:pt x="1" y="6"/>
                    <a:pt x="2" y="5"/>
                    <a:pt x="3" y="5"/>
                  </a:cubicBezTo>
                  <a:cubicBezTo>
                    <a:pt x="4" y="4"/>
                    <a:pt x="5" y="4"/>
                    <a:pt x="6" y="4"/>
                  </a:cubicBezTo>
                  <a:close/>
                </a:path>
              </a:pathLst>
            </a:custGeom>
            <a:solidFill>
              <a:srgbClr val="F9FAF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3" name="Freeform 132">
              <a:extLst>
                <a:ext uri="{FF2B5EF4-FFF2-40B4-BE49-F238E27FC236}">
                  <a16:creationId xmlns:a16="http://schemas.microsoft.com/office/drawing/2014/main" id="{840D035C-7A71-7B42-AC26-88F7DAF7F739}"/>
                </a:ext>
              </a:extLst>
            </p:cNvPr>
            <p:cNvSpPr>
              <a:spLocks noEditPoints="1"/>
            </p:cNvSpPr>
            <p:nvPr/>
          </p:nvSpPr>
          <p:spPr bwMode="auto">
            <a:xfrm>
              <a:off x="18276324" y="6176910"/>
              <a:ext cx="38100" cy="22225"/>
            </a:xfrm>
            <a:custGeom>
              <a:avLst/>
              <a:gdLst>
                <a:gd name="T0" fmla="*/ 14 w 14"/>
                <a:gd name="T1" fmla="*/ 5 h 8"/>
                <a:gd name="T2" fmla="*/ 8 w 14"/>
                <a:gd name="T3" fmla="*/ 1 h 8"/>
                <a:gd name="T4" fmla="*/ 5 w 14"/>
                <a:gd name="T5" fmla="*/ 0 h 8"/>
                <a:gd name="T6" fmla="*/ 2 w 14"/>
                <a:gd name="T7" fmla="*/ 1 h 8"/>
                <a:gd name="T8" fmla="*/ 0 w 14"/>
                <a:gd name="T9" fmla="*/ 3 h 8"/>
                <a:gd name="T10" fmla="*/ 1 w 14"/>
                <a:gd name="T11" fmla="*/ 4 h 8"/>
                <a:gd name="T12" fmla="*/ 3 w 14"/>
                <a:gd name="T13" fmla="*/ 2 h 8"/>
                <a:gd name="T14" fmla="*/ 5 w 14"/>
                <a:gd name="T15" fmla="*/ 1 h 8"/>
                <a:gd name="T16" fmla="*/ 8 w 14"/>
                <a:gd name="T17" fmla="*/ 2 h 8"/>
                <a:gd name="T18" fmla="*/ 8 w 14"/>
                <a:gd name="T19" fmla="*/ 2 h 8"/>
                <a:gd name="T20" fmla="*/ 7 w 14"/>
                <a:gd name="T21" fmla="*/ 3 h 8"/>
                <a:gd name="T22" fmla="*/ 4 w 14"/>
                <a:gd name="T23" fmla="*/ 6 h 8"/>
                <a:gd name="T24" fmla="*/ 5 w 14"/>
                <a:gd name="T25" fmla="*/ 7 h 8"/>
                <a:gd name="T26" fmla="*/ 8 w 14"/>
                <a:gd name="T27" fmla="*/ 8 h 8"/>
                <a:gd name="T28" fmla="*/ 11 w 14"/>
                <a:gd name="T29" fmla="*/ 7 h 8"/>
                <a:gd name="T30" fmla="*/ 12 w 14"/>
                <a:gd name="T31" fmla="*/ 6 h 8"/>
                <a:gd name="T32" fmla="*/ 12 w 14"/>
                <a:gd name="T33" fmla="*/ 5 h 8"/>
                <a:gd name="T34" fmla="*/ 12 w 14"/>
                <a:gd name="T35" fmla="*/ 5 h 8"/>
                <a:gd name="T36" fmla="*/ 14 w 14"/>
                <a:gd name="T37" fmla="*/ 5 h 8"/>
                <a:gd name="T38" fmla="*/ 14 w 14"/>
                <a:gd name="T39" fmla="*/ 5 h 8"/>
                <a:gd name="T40" fmla="*/ 8 w 14"/>
                <a:gd name="T41" fmla="*/ 7 h 8"/>
                <a:gd name="T42" fmla="*/ 6 w 14"/>
                <a:gd name="T43" fmla="*/ 7 h 8"/>
                <a:gd name="T44" fmla="*/ 5 w 14"/>
                <a:gd name="T45" fmla="*/ 6 h 8"/>
                <a:gd name="T46" fmla="*/ 7 w 14"/>
                <a:gd name="T47" fmla="*/ 4 h 8"/>
                <a:gd name="T48" fmla="*/ 9 w 14"/>
                <a:gd name="T49" fmla="*/ 3 h 8"/>
                <a:gd name="T50" fmla="*/ 10 w 14"/>
                <a:gd name="T51" fmla="*/ 3 h 8"/>
                <a:gd name="T52" fmla="*/ 11 w 14"/>
                <a:gd name="T53" fmla="*/ 5 h 8"/>
                <a:gd name="T54" fmla="*/ 10 w 14"/>
                <a:gd name="T55" fmla="*/ 7 h 8"/>
                <a:gd name="T56" fmla="*/ 8 w 14"/>
                <a:gd name="T57" fmla="*/ 7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4" h="8">
                  <a:moveTo>
                    <a:pt x="14" y="5"/>
                  </a:moveTo>
                  <a:cubicBezTo>
                    <a:pt x="8" y="1"/>
                    <a:pt x="8" y="1"/>
                    <a:pt x="8" y="1"/>
                  </a:cubicBezTo>
                  <a:cubicBezTo>
                    <a:pt x="7" y="1"/>
                    <a:pt x="6" y="0"/>
                    <a:pt x="5" y="0"/>
                  </a:cubicBezTo>
                  <a:cubicBezTo>
                    <a:pt x="4" y="0"/>
                    <a:pt x="3" y="1"/>
                    <a:pt x="2" y="1"/>
                  </a:cubicBezTo>
                  <a:cubicBezTo>
                    <a:pt x="1" y="2"/>
                    <a:pt x="0" y="3"/>
                    <a:pt x="0" y="3"/>
                  </a:cubicBezTo>
                  <a:cubicBezTo>
                    <a:pt x="1" y="4"/>
                    <a:pt x="1" y="4"/>
                    <a:pt x="1" y="4"/>
                  </a:cubicBezTo>
                  <a:cubicBezTo>
                    <a:pt x="1" y="3"/>
                    <a:pt x="2" y="2"/>
                    <a:pt x="3" y="2"/>
                  </a:cubicBezTo>
                  <a:cubicBezTo>
                    <a:pt x="4" y="1"/>
                    <a:pt x="4" y="1"/>
                    <a:pt x="5" y="1"/>
                  </a:cubicBezTo>
                  <a:cubicBezTo>
                    <a:pt x="6" y="1"/>
                    <a:pt x="7" y="1"/>
                    <a:pt x="8" y="2"/>
                  </a:cubicBezTo>
                  <a:cubicBezTo>
                    <a:pt x="8" y="2"/>
                    <a:pt x="8" y="2"/>
                    <a:pt x="8" y="2"/>
                  </a:cubicBezTo>
                  <a:cubicBezTo>
                    <a:pt x="7" y="3"/>
                    <a:pt x="7" y="3"/>
                    <a:pt x="7" y="3"/>
                  </a:cubicBezTo>
                  <a:cubicBezTo>
                    <a:pt x="5" y="4"/>
                    <a:pt x="4" y="5"/>
                    <a:pt x="4" y="6"/>
                  </a:cubicBezTo>
                  <a:cubicBezTo>
                    <a:pt x="4" y="6"/>
                    <a:pt x="4" y="7"/>
                    <a:pt x="5" y="7"/>
                  </a:cubicBezTo>
                  <a:cubicBezTo>
                    <a:pt x="6" y="8"/>
                    <a:pt x="7" y="8"/>
                    <a:pt x="8" y="8"/>
                  </a:cubicBezTo>
                  <a:cubicBezTo>
                    <a:pt x="9" y="8"/>
                    <a:pt x="10" y="8"/>
                    <a:pt x="11" y="7"/>
                  </a:cubicBezTo>
                  <a:cubicBezTo>
                    <a:pt x="11" y="7"/>
                    <a:pt x="12" y="7"/>
                    <a:pt x="12" y="6"/>
                  </a:cubicBezTo>
                  <a:cubicBezTo>
                    <a:pt x="12" y="6"/>
                    <a:pt x="12" y="5"/>
                    <a:pt x="12" y="5"/>
                  </a:cubicBezTo>
                  <a:cubicBezTo>
                    <a:pt x="12" y="5"/>
                    <a:pt x="12" y="5"/>
                    <a:pt x="12" y="5"/>
                  </a:cubicBezTo>
                  <a:cubicBezTo>
                    <a:pt x="14" y="5"/>
                    <a:pt x="14" y="5"/>
                    <a:pt x="14" y="5"/>
                  </a:cubicBezTo>
                  <a:cubicBezTo>
                    <a:pt x="14" y="5"/>
                    <a:pt x="14" y="5"/>
                    <a:pt x="14" y="5"/>
                  </a:cubicBezTo>
                  <a:close/>
                  <a:moveTo>
                    <a:pt x="8" y="7"/>
                  </a:moveTo>
                  <a:cubicBezTo>
                    <a:pt x="7" y="7"/>
                    <a:pt x="7" y="7"/>
                    <a:pt x="6" y="7"/>
                  </a:cubicBezTo>
                  <a:cubicBezTo>
                    <a:pt x="5" y="7"/>
                    <a:pt x="5" y="6"/>
                    <a:pt x="5" y="6"/>
                  </a:cubicBezTo>
                  <a:cubicBezTo>
                    <a:pt x="5" y="5"/>
                    <a:pt x="6" y="4"/>
                    <a:pt x="7" y="4"/>
                  </a:cubicBezTo>
                  <a:cubicBezTo>
                    <a:pt x="9" y="3"/>
                    <a:pt x="9" y="3"/>
                    <a:pt x="9" y="3"/>
                  </a:cubicBezTo>
                  <a:cubicBezTo>
                    <a:pt x="10" y="3"/>
                    <a:pt x="10" y="3"/>
                    <a:pt x="10" y="3"/>
                  </a:cubicBezTo>
                  <a:cubicBezTo>
                    <a:pt x="11" y="4"/>
                    <a:pt x="11" y="4"/>
                    <a:pt x="11" y="5"/>
                  </a:cubicBezTo>
                  <a:cubicBezTo>
                    <a:pt x="11" y="6"/>
                    <a:pt x="11" y="6"/>
                    <a:pt x="10" y="7"/>
                  </a:cubicBezTo>
                  <a:cubicBezTo>
                    <a:pt x="9" y="7"/>
                    <a:pt x="9" y="7"/>
                    <a:pt x="8" y="7"/>
                  </a:cubicBezTo>
                  <a:close/>
                </a:path>
              </a:pathLst>
            </a:custGeom>
            <a:solidFill>
              <a:srgbClr val="F9FAF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4" name="Freeform 133">
              <a:extLst>
                <a:ext uri="{FF2B5EF4-FFF2-40B4-BE49-F238E27FC236}">
                  <a16:creationId xmlns:a16="http://schemas.microsoft.com/office/drawing/2014/main" id="{0F830593-A032-AB4D-BA43-B6B96375BBBC}"/>
                </a:ext>
              </a:extLst>
            </p:cNvPr>
            <p:cNvSpPr>
              <a:spLocks/>
            </p:cNvSpPr>
            <p:nvPr/>
          </p:nvSpPr>
          <p:spPr bwMode="auto">
            <a:xfrm>
              <a:off x="18295374" y="6159448"/>
              <a:ext cx="41275" cy="33338"/>
            </a:xfrm>
            <a:custGeom>
              <a:avLst/>
              <a:gdLst>
                <a:gd name="T0" fmla="*/ 12 w 15"/>
                <a:gd name="T1" fmla="*/ 8 h 12"/>
                <a:gd name="T2" fmla="*/ 13 w 15"/>
                <a:gd name="T3" fmla="*/ 9 h 12"/>
                <a:gd name="T4" fmla="*/ 14 w 15"/>
                <a:gd name="T5" fmla="*/ 10 h 12"/>
                <a:gd name="T6" fmla="*/ 14 w 15"/>
                <a:gd name="T7" fmla="*/ 11 h 12"/>
                <a:gd name="T8" fmla="*/ 13 w 15"/>
                <a:gd name="T9" fmla="*/ 11 h 12"/>
                <a:gd name="T10" fmla="*/ 12 w 15"/>
                <a:gd name="T11" fmla="*/ 12 h 12"/>
                <a:gd name="T12" fmla="*/ 13 w 15"/>
                <a:gd name="T13" fmla="*/ 12 h 12"/>
                <a:gd name="T14" fmla="*/ 14 w 15"/>
                <a:gd name="T15" fmla="*/ 12 h 12"/>
                <a:gd name="T16" fmla="*/ 15 w 15"/>
                <a:gd name="T17" fmla="*/ 11 h 12"/>
                <a:gd name="T18" fmla="*/ 15 w 15"/>
                <a:gd name="T19" fmla="*/ 10 h 12"/>
                <a:gd name="T20" fmla="*/ 14 w 15"/>
                <a:gd name="T21" fmla="*/ 9 h 12"/>
                <a:gd name="T22" fmla="*/ 8 w 15"/>
                <a:gd name="T23" fmla="*/ 0 h 12"/>
                <a:gd name="T24" fmla="*/ 7 w 15"/>
                <a:gd name="T25" fmla="*/ 1 h 12"/>
                <a:gd name="T26" fmla="*/ 10 w 15"/>
                <a:gd name="T27" fmla="*/ 5 h 12"/>
                <a:gd name="T28" fmla="*/ 12 w 15"/>
                <a:gd name="T29" fmla="*/ 7 h 12"/>
                <a:gd name="T30" fmla="*/ 12 w 15"/>
                <a:gd name="T31" fmla="*/ 7 h 12"/>
                <a:gd name="T32" fmla="*/ 8 w 15"/>
                <a:gd name="T33" fmla="*/ 6 h 12"/>
                <a:gd name="T34" fmla="*/ 1 w 15"/>
                <a:gd name="T35" fmla="*/ 4 h 12"/>
                <a:gd name="T36" fmla="*/ 0 w 15"/>
                <a:gd name="T37" fmla="*/ 5 h 12"/>
                <a:gd name="T38" fmla="*/ 12 w 15"/>
                <a:gd name="T39" fmla="*/ 8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12">
                  <a:moveTo>
                    <a:pt x="12" y="8"/>
                  </a:moveTo>
                  <a:cubicBezTo>
                    <a:pt x="13" y="8"/>
                    <a:pt x="13" y="9"/>
                    <a:pt x="13" y="9"/>
                  </a:cubicBezTo>
                  <a:cubicBezTo>
                    <a:pt x="14" y="10"/>
                    <a:pt x="14" y="10"/>
                    <a:pt x="14" y="10"/>
                  </a:cubicBezTo>
                  <a:cubicBezTo>
                    <a:pt x="14" y="10"/>
                    <a:pt x="14" y="11"/>
                    <a:pt x="14" y="11"/>
                  </a:cubicBezTo>
                  <a:cubicBezTo>
                    <a:pt x="14" y="11"/>
                    <a:pt x="14" y="11"/>
                    <a:pt x="13" y="11"/>
                  </a:cubicBezTo>
                  <a:cubicBezTo>
                    <a:pt x="13" y="12"/>
                    <a:pt x="13" y="12"/>
                    <a:pt x="12" y="12"/>
                  </a:cubicBezTo>
                  <a:cubicBezTo>
                    <a:pt x="13" y="12"/>
                    <a:pt x="13" y="12"/>
                    <a:pt x="13" y="12"/>
                  </a:cubicBezTo>
                  <a:cubicBezTo>
                    <a:pt x="13" y="12"/>
                    <a:pt x="14" y="12"/>
                    <a:pt x="14" y="12"/>
                  </a:cubicBezTo>
                  <a:cubicBezTo>
                    <a:pt x="15" y="12"/>
                    <a:pt x="15" y="11"/>
                    <a:pt x="15" y="11"/>
                  </a:cubicBezTo>
                  <a:cubicBezTo>
                    <a:pt x="15" y="11"/>
                    <a:pt x="15" y="11"/>
                    <a:pt x="15" y="10"/>
                  </a:cubicBezTo>
                  <a:cubicBezTo>
                    <a:pt x="15" y="10"/>
                    <a:pt x="15" y="9"/>
                    <a:pt x="14" y="9"/>
                  </a:cubicBezTo>
                  <a:cubicBezTo>
                    <a:pt x="8" y="0"/>
                    <a:pt x="8" y="0"/>
                    <a:pt x="8" y="0"/>
                  </a:cubicBezTo>
                  <a:cubicBezTo>
                    <a:pt x="7" y="1"/>
                    <a:pt x="7" y="1"/>
                    <a:pt x="7" y="1"/>
                  </a:cubicBezTo>
                  <a:cubicBezTo>
                    <a:pt x="10" y="5"/>
                    <a:pt x="10" y="5"/>
                    <a:pt x="10" y="5"/>
                  </a:cubicBezTo>
                  <a:cubicBezTo>
                    <a:pt x="11" y="6"/>
                    <a:pt x="12" y="7"/>
                    <a:pt x="12" y="7"/>
                  </a:cubicBezTo>
                  <a:cubicBezTo>
                    <a:pt x="12" y="7"/>
                    <a:pt x="12" y="7"/>
                    <a:pt x="12" y="7"/>
                  </a:cubicBezTo>
                  <a:cubicBezTo>
                    <a:pt x="11" y="7"/>
                    <a:pt x="10" y="7"/>
                    <a:pt x="8" y="6"/>
                  </a:cubicBezTo>
                  <a:cubicBezTo>
                    <a:pt x="1" y="4"/>
                    <a:pt x="1" y="4"/>
                    <a:pt x="1" y="4"/>
                  </a:cubicBezTo>
                  <a:cubicBezTo>
                    <a:pt x="0" y="5"/>
                    <a:pt x="0" y="5"/>
                    <a:pt x="0" y="5"/>
                  </a:cubicBezTo>
                  <a:cubicBezTo>
                    <a:pt x="12" y="8"/>
                    <a:pt x="12" y="8"/>
                    <a:pt x="12" y="8"/>
                  </a:cubicBezTo>
                  <a:close/>
                </a:path>
              </a:pathLst>
            </a:custGeom>
            <a:solidFill>
              <a:srgbClr val="F9FAF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5" name="Freeform 134">
              <a:extLst>
                <a:ext uri="{FF2B5EF4-FFF2-40B4-BE49-F238E27FC236}">
                  <a16:creationId xmlns:a16="http://schemas.microsoft.com/office/drawing/2014/main" id="{AE3DF66C-3026-6A47-8045-C3F798E3EF25}"/>
                </a:ext>
              </a:extLst>
            </p:cNvPr>
            <p:cNvSpPr>
              <a:spLocks/>
            </p:cNvSpPr>
            <p:nvPr/>
          </p:nvSpPr>
          <p:spPr bwMode="auto">
            <a:xfrm>
              <a:off x="18339824" y="6167385"/>
              <a:ext cx="11113" cy="9525"/>
            </a:xfrm>
            <a:custGeom>
              <a:avLst/>
              <a:gdLst>
                <a:gd name="T0" fmla="*/ 0 w 4"/>
                <a:gd name="T1" fmla="*/ 0 h 3"/>
                <a:gd name="T2" fmla="*/ 4 w 4"/>
                <a:gd name="T3" fmla="*/ 3 h 3"/>
                <a:gd name="T4" fmla="*/ 4 w 4"/>
                <a:gd name="T5" fmla="*/ 3 h 3"/>
                <a:gd name="T6" fmla="*/ 2 w 4"/>
                <a:gd name="T7" fmla="*/ 0 h 3"/>
                <a:gd name="T8" fmla="*/ 1 w 4"/>
                <a:gd name="T9" fmla="*/ 0 h 3"/>
                <a:gd name="T10" fmla="*/ 0 w 4"/>
                <a:gd name="T11" fmla="*/ 0 h 3"/>
              </a:gdLst>
              <a:ahLst/>
              <a:cxnLst>
                <a:cxn ang="0">
                  <a:pos x="T0" y="T1"/>
                </a:cxn>
                <a:cxn ang="0">
                  <a:pos x="T2" y="T3"/>
                </a:cxn>
                <a:cxn ang="0">
                  <a:pos x="T4" y="T5"/>
                </a:cxn>
                <a:cxn ang="0">
                  <a:pos x="T6" y="T7"/>
                </a:cxn>
                <a:cxn ang="0">
                  <a:pos x="T8" y="T9"/>
                </a:cxn>
                <a:cxn ang="0">
                  <a:pos x="T10" y="T11"/>
                </a:cxn>
              </a:cxnLst>
              <a:rect l="0" t="0" r="r" b="b"/>
              <a:pathLst>
                <a:path w="4" h="3">
                  <a:moveTo>
                    <a:pt x="0" y="0"/>
                  </a:moveTo>
                  <a:cubicBezTo>
                    <a:pt x="1" y="1"/>
                    <a:pt x="3" y="2"/>
                    <a:pt x="4" y="3"/>
                  </a:cubicBezTo>
                  <a:cubicBezTo>
                    <a:pt x="4" y="3"/>
                    <a:pt x="4" y="3"/>
                    <a:pt x="4" y="3"/>
                  </a:cubicBezTo>
                  <a:cubicBezTo>
                    <a:pt x="4" y="2"/>
                    <a:pt x="3" y="1"/>
                    <a:pt x="2" y="0"/>
                  </a:cubicBezTo>
                  <a:cubicBezTo>
                    <a:pt x="1" y="0"/>
                    <a:pt x="1" y="0"/>
                    <a:pt x="1" y="0"/>
                  </a:cubicBezTo>
                  <a:cubicBezTo>
                    <a:pt x="0" y="0"/>
                    <a:pt x="0" y="0"/>
                    <a:pt x="0" y="0"/>
                  </a:cubicBezTo>
                  <a:close/>
                </a:path>
              </a:pathLst>
            </a:custGeom>
            <a:solidFill>
              <a:srgbClr val="F9FAF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6" name="Freeform 135">
              <a:extLst>
                <a:ext uri="{FF2B5EF4-FFF2-40B4-BE49-F238E27FC236}">
                  <a16:creationId xmlns:a16="http://schemas.microsoft.com/office/drawing/2014/main" id="{2C9663F6-F959-DB49-8B7F-6554214313E3}"/>
                </a:ext>
              </a:extLst>
            </p:cNvPr>
            <p:cNvSpPr>
              <a:spLocks/>
            </p:cNvSpPr>
            <p:nvPr/>
          </p:nvSpPr>
          <p:spPr bwMode="auto">
            <a:xfrm>
              <a:off x="18336649" y="6129285"/>
              <a:ext cx="47625" cy="30163"/>
            </a:xfrm>
            <a:custGeom>
              <a:avLst/>
              <a:gdLst>
                <a:gd name="T0" fmla="*/ 14 w 17"/>
                <a:gd name="T1" fmla="*/ 4 h 11"/>
                <a:gd name="T2" fmla="*/ 12 w 17"/>
                <a:gd name="T3" fmla="*/ 4 h 11"/>
                <a:gd name="T4" fmla="*/ 8 w 17"/>
                <a:gd name="T5" fmla="*/ 5 h 11"/>
                <a:gd name="T6" fmla="*/ 6 w 17"/>
                <a:gd name="T7" fmla="*/ 6 h 11"/>
                <a:gd name="T8" fmla="*/ 4 w 17"/>
                <a:gd name="T9" fmla="*/ 6 h 11"/>
                <a:gd name="T10" fmla="*/ 3 w 17"/>
                <a:gd name="T11" fmla="*/ 5 h 11"/>
                <a:gd name="T12" fmla="*/ 2 w 17"/>
                <a:gd name="T13" fmla="*/ 4 h 11"/>
                <a:gd name="T14" fmla="*/ 3 w 17"/>
                <a:gd name="T15" fmla="*/ 2 h 11"/>
                <a:gd name="T16" fmla="*/ 7 w 17"/>
                <a:gd name="T17" fmla="*/ 1 h 11"/>
                <a:gd name="T18" fmla="*/ 6 w 17"/>
                <a:gd name="T19" fmla="*/ 0 h 11"/>
                <a:gd name="T20" fmla="*/ 3 w 17"/>
                <a:gd name="T21" fmla="*/ 2 h 11"/>
                <a:gd name="T22" fmla="*/ 1 w 17"/>
                <a:gd name="T23" fmla="*/ 4 h 11"/>
                <a:gd name="T24" fmla="*/ 2 w 17"/>
                <a:gd name="T25" fmla="*/ 6 h 11"/>
                <a:gd name="T26" fmla="*/ 5 w 17"/>
                <a:gd name="T27" fmla="*/ 6 h 11"/>
                <a:gd name="T28" fmla="*/ 9 w 17"/>
                <a:gd name="T29" fmla="*/ 6 h 11"/>
                <a:gd name="T30" fmla="*/ 11 w 17"/>
                <a:gd name="T31" fmla="*/ 5 h 11"/>
                <a:gd name="T32" fmla="*/ 13 w 17"/>
                <a:gd name="T33" fmla="*/ 5 h 11"/>
                <a:gd name="T34" fmla="*/ 15 w 17"/>
                <a:gd name="T35" fmla="*/ 6 h 11"/>
                <a:gd name="T36" fmla="*/ 16 w 17"/>
                <a:gd name="T37" fmla="*/ 7 h 11"/>
                <a:gd name="T38" fmla="*/ 14 w 17"/>
                <a:gd name="T39" fmla="*/ 9 h 11"/>
                <a:gd name="T40" fmla="*/ 10 w 17"/>
                <a:gd name="T41" fmla="*/ 11 h 11"/>
                <a:gd name="T42" fmla="*/ 11 w 17"/>
                <a:gd name="T43" fmla="*/ 11 h 11"/>
                <a:gd name="T44" fmla="*/ 15 w 17"/>
                <a:gd name="T45" fmla="*/ 9 h 11"/>
                <a:gd name="T46" fmla="*/ 17 w 17"/>
                <a:gd name="T47" fmla="*/ 7 h 11"/>
                <a:gd name="T48" fmla="*/ 15 w 17"/>
                <a:gd name="T49" fmla="*/ 5 h 11"/>
                <a:gd name="T50" fmla="*/ 14 w 17"/>
                <a:gd name="T51" fmla="*/ 4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7" h="11">
                  <a:moveTo>
                    <a:pt x="14" y="4"/>
                  </a:moveTo>
                  <a:cubicBezTo>
                    <a:pt x="13" y="4"/>
                    <a:pt x="12" y="4"/>
                    <a:pt x="12" y="4"/>
                  </a:cubicBezTo>
                  <a:cubicBezTo>
                    <a:pt x="11" y="4"/>
                    <a:pt x="10" y="5"/>
                    <a:pt x="8" y="5"/>
                  </a:cubicBezTo>
                  <a:cubicBezTo>
                    <a:pt x="7" y="5"/>
                    <a:pt x="6" y="6"/>
                    <a:pt x="6" y="6"/>
                  </a:cubicBezTo>
                  <a:cubicBezTo>
                    <a:pt x="5" y="6"/>
                    <a:pt x="4" y="6"/>
                    <a:pt x="4" y="6"/>
                  </a:cubicBezTo>
                  <a:cubicBezTo>
                    <a:pt x="4" y="6"/>
                    <a:pt x="3" y="5"/>
                    <a:pt x="3" y="5"/>
                  </a:cubicBezTo>
                  <a:cubicBezTo>
                    <a:pt x="2" y="5"/>
                    <a:pt x="2" y="4"/>
                    <a:pt x="2" y="4"/>
                  </a:cubicBezTo>
                  <a:cubicBezTo>
                    <a:pt x="2" y="3"/>
                    <a:pt x="2" y="3"/>
                    <a:pt x="3" y="2"/>
                  </a:cubicBezTo>
                  <a:cubicBezTo>
                    <a:pt x="4" y="2"/>
                    <a:pt x="5" y="1"/>
                    <a:pt x="7" y="1"/>
                  </a:cubicBezTo>
                  <a:cubicBezTo>
                    <a:pt x="6" y="0"/>
                    <a:pt x="6" y="0"/>
                    <a:pt x="6" y="0"/>
                  </a:cubicBezTo>
                  <a:cubicBezTo>
                    <a:pt x="5" y="0"/>
                    <a:pt x="4" y="1"/>
                    <a:pt x="3" y="2"/>
                  </a:cubicBezTo>
                  <a:cubicBezTo>
                    <a:pt x="1" y="2"/>
                    <a:pt x="1" y="3"/>
                    <a:pt x="1" y="4"/>
                  </a:cubicBezTo>
                  <a:cubicBezTo>
                    <a:pt x="0" y="5"/>
                    <a:pt x="1" y="5"/>
                    <a:pt x="2" y="6"/>
                  </a:cubicBezTo>
                  <a:cubicBezTo>
                    <a:pt x="3" y="6"/>
                    <a:pt x="4" y="6"/>
                    <a:pt x="5" y="6"/>
                  </a:cubicBezTo>
                  <a:cubicBezTo>
                    <a:pt x="5" y="6"/>
                    <a:pt x="7" y="6"/>
                    <a:pt x="9" y="6"/>
                  </a:cubicBezTo>
                  <a:cubicBezTo>
                    <a:pt x="10" y="5"/>
                    <a:pt x="11" y="5"/>
                    <a:pt x="11" y="5"/>
                  </a:cubicBezTo>
                  <a:cubicBezTo>
                    <a:pt x="12" y="5"/>
                    <a:pt x="13" y="5"/>
                    <a:pt x="13" y="5"/>
                  </a:cubicBezTo>
                  <a:cubicBezTo>
                    <a:pt x="14" y="5"/>
                    <a:pt x="14" y="5"/>
                    <a:pt x="15" y="6"/>
                  </a:cubicBezTo>
                  <a:cubicBezTo>
                    <a:pt x="15" y="6"/>
                    <a:pt x="16" y="6"/>
                    <a:pt x="16" y="7"/>
                  </a:cubicBezTo>
                  <a:cubicBezTo>
                    <a:pt x="15" y="8"/>
                    <a:pt x="15" y="8"/>
                    <a:pt x="14" y="9"/>
                  </a:cubicBezTo>
                  <a:cubicBezTo>
                    <a:pt x="12" y="10"/>
                    <a:pt x="11" y="10"/>
                    <a:pt x="10" y="11"/>
                  </a:cubicBezTo>
                  <a:cubicBezTo>
                    <a:pt x="11" y="11"/>
                    <a:pt x="11" y="11"/>
                    <a:pt x="11" y="11"/>
                  </a:cubicBezTo>
                  <a:cubicBezTo>
                    <a:pt x="12" y="11"/>
                    <a:pt x="13" y="10"/>
                    <a:pt x="15" y="9"/>
                  </a:cubicBezTo>
                  <a:cubicBezTo>
                    <a:pt x="16" y="9"/>
                    <a:pt x="17" y="8"/>
                    <a:pt x="17" y="7"/>
                  </a:cubicBezTo>
                  <a:cubicBezTo>
                    <a:pt x="17" y="6"/>
                    <a:pt x="16" y="6"/>
                    <a:pt x="15" y="5"/>
                  </a:cubicBezTo>
                  <a:cubicBezTo>
                    <a:pt x="15" y="5"/>
                    <a:pt x="14" y="4"/>
                    <a:pt x="14" y="4"/>
                  </a:cubicBezTo>
                  <a:close/>
                </a:path>
              </a:pathLst>
            </a:custGeom>
            <a:solidFill>
              <a:srgbClr val="F9FAF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7" name="Freeform 136">
              <a:extLst>
                <a:ext uri="{FF2B5EF4-FFF2-40B4-BE49-F238E27FC236}">
                  <a16:creationId xmlns:a16="http://schemas.microsoft.com/office/drawing/2014/main" id="{97A080B9-7BD6-1E44-A66E-854E551AC472}"/>
                </a:ext>
              </a:extLst>
            </p:cNvPr>
            <p:cNvSpPr>
              <a:spLocks noEditPoints="1"/>
            </p:cNvSpPr>
            <p:nvPr/>
          </p:nvSpPr>
          <p:spPr bwMode="auto">
            <a:xfrm>
              <a:off x="18373162" y="6121348"/>
              <a:ext cx="38100" cy="22225"/>
            </a:xfrm>
            <a:custGeom>
              <a:avLst/>
              <a:gdLst>
                <a:gd name="T0" fmla="*/ 13 w 14"/>
                <a:gd name="T1" fmla="*/ 5 h 8"/>
                <a:gd name="T2" fmla="*/ 14 w 14"/>
                <a:gd name="T3" fmla="*/ 4 h 8"/>
                <a:gd name="T4" fmla="*/ 13 w 14"/>
                <a:gd name="T5" fmla="*/ 4 h 8"/>
                <a:gd name="T6" fmla="*/ 12 w 14"/>
                <a:gd name="T7" fmla="*/ 5 h 8"/>
                <a:gd name="T8" fmla="*/ 11 w 14"/>
                <a:gd name="T9" fmla="*/ 6 h 8"/>
                <a:gd name="T10" fmla="*/ 8 w 14"/>
                <a:gd name="T11" fmla="*/ 7 h 8"/>
                <a:gd name="T12" fmla="*/ 4 w 14"/>
                <a:gd name="T13" fmla="*/ 6 h 8"/>
                <a:gd name="T14" fmla="*/ 11 w 14"/>
                <a:gd name="T15" fmla="*/ 2 h 8"/>
                <a:gd name="T16" fmla="*/ 10 w 14"/>
                <a:gd name="T17" fmla="*/ 1 h 8"/>
                <a:gd name="T18" fmla="*/ 6 w 14"/>
                <a:gd name="T19" fmla="*/ 0 h 8"/>
                <a:gd name="T20" fmla="*/ 2 w 14"/>
                <a:gd name="T21" fmla="*/ 1 h 8"/>
                <a:gd name="T22" fmla="*/ 1 w 14"/>
                <a:gd name="T23" fmla="*/ 3 h 8"/>
                <a:gd name="T24" fmla="*/ 3 w 14"/>
                <a:gd name="T25" fmla="*/ 6 h 8"/>
                <a:gd name="T26" fmla="*/ 8 w 14"/>
                <a:gd name="T27" fmla="*/ 7 h 8"/>
                <a:gd name="T28" fmla="*/ 12 w 14"/>
                <a:gd name="T29" fmla="*/ 6 h 8"/>
                <a:gd name="T30" fmla="*/ 13 w 14"/>
                <a:gd name="T31" fmla="*/ 5 h 8"/>
                <a:gd name="T32" fmla="*/ 6 w 14"/>
                <a:gd name="T33" fmla="*/ 1 h 8"/>
                <a:gd name="T34" fmla="*/ 9 w 14"/>
                <a:gd name="T35" fmla="*/ 2 h 8"/>
                <a:gd name="T36" fmla="*/ 3 w 14"/>
                <a:gd name="T37" fmla="*/ 5 h 8"/>
                <a:gd name="T38" fmla="*/ 2 w 14"/>
                <a:gd name="T39" fmla="*/ 3 h 8"/>
                <a:gd name="T40" fmla="*/ 3 w 14"/>
                <a:gd name="T41" fmla="*/ 1 h 8"/>
                <a:gd name="T42" fmla="*/ 6 w 14"/>
                <a:gd name="T43" fmla="*/ 1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 h="8">
                  <a:moveTo>
                    <a:pt x="13" y="5"/>
                  </a:moveTo>
                  <a:cubicBezTo>
                    <a:pt x="14" y="5"/>
                    <a:pt x="14" y="5"/>
                    <a:pt x="14" y="4"/>
                  </a:cubicBezTo>
                  <a:cubicBezTo>
                    <a:pt x="13" y="4"/>
                    <a:pt x="13" y="4"/>
                    <a:pt x="13" y="4"/>
                  </a:cubicBezTo>
                  <a:cubicBezTo>
                    <a:pt x="13" y="4"/>
                    <a:pt x="13" y="5"/>
                    <a:pt x="12" y="5"/>
                  </a:cubicBezTo>
                  <a:cubicBezTo>
                    <a:pt x="12" y="5"/>
                    <a:pt x="12" y="6"/>
                    <a:pt x="11" y="6"/>
                  </a:cubicBezTo>
                  <a:cubicBezTo>
                    <a:pt x="10" y="7"/>
                    <a:pt x="9" y="7"/>
                    <a:pt x="8" y="7"/>
                  </a:cubicBezTo>
                  <a:cubicBezTo>
                    <a:pt x="6" y="7"/>
                    <a:pt x="5" y="6"/>
                    <a:pt x="4" y="6"/>
                  </a:cubicBezTo>
                  <a:cubicBezTo>
                    <a:pt x="11" y="2"/>
                    <a:pt x="11" y="2"/>
                    <a:pt x="11" y="2"/>
                  </a:cubicBezTo>
                  <a:cubicBezTo>
                    <a:pt x="10" y="1"/>
                    <a:pt x="10" y="1"/>
                    <a:pt x="10" y="1"/>
                  </a:cubicBezTo>
                  <a:cubicBezTo>
                    <a:pt x="9" y="1"/>
                    <a:pt x="7" y="0"/>
                    <a:pt x="6" y="0"/>
                  </a:cubicBezTo>
                  <a:cubicBezTo>
                    <a:pt x="4" y="0"/>
                    <a:pt x="3" y="0"/>
                    <a:pt x="2" y="1"/>
                  </a:cubicBezTo>
                  <a:cubicBezTo>
                    <a:pt x="1" y="2"/>
                    <a:pt x="0" y="3"/>
                    <a:pt x="1" y="3"/>
                  </a:cubicBezTo>
                  <a:cubicBezTo>
                    <a:pt x="1" y="4"/>
                    <a:pt x="2" y="5"/>
                    <a:pt x="3" y="6"/>
                  </a:cubicBezTo>
                  <a:cubicBezTo>
                    <a:pt x="4" y="7"/>
                    <a:pt x="6" y="7"/>
                    <a:pt x="8" y="7"/>
                  </a:cubicBezTo>
                  <a:cubicBezTo>
                    <a:pt x="9" y="8"/>
                    <a:pt x="11" y="7"/>
                    <a:pt x="12" y="6"/>
                  </a:cubicBezTo>
                  <a:cubicBezTo>
                    <a:pt x="12" y="6"/>
                    <a:pt x="13" y="6"/>
                    <a:pt x="13" y="5"/>
                  </a:cubicBezTo>
                  <a:close/>
                  <a:moveTo>
                    <a:pt x="6" y="1"/>
                  </a:moveTo>
                  <a:cubicBezTo>
                    <a:pt x="7" y="1"/>
                    <a:pt x="8" y="1"/>
                    <a:pt x="9" y="2"/>
                  </a:cubicBezTo>
                  <a:cubicBezTo>
                    <a:pt x="3" y="5"/>
                    <a:pt x="3" y="5"/>
                    <a:pt x="3" y="5"/>
                  </a:cubicBezTo>
                  <a:cubicBezTo>
                    <a:pt x="2" y="4"/>
                    <a:pt x="2" y="4"/>
                    <a:pt x="2" y="3"/>
                  </a:cubicBezTo>
                  <a:cubicBezTo>
                    <a:pt x="2" y="3"/>
                    <a:pt x="2" y="2"/>
                    <a:pt x="3" y="1"/>
                  </a:cubicBezTo>
                  <a:cubicBezTo>
                    <a:pt x="4" y="1"/>
                    <a:pt x="5" y="1"/>
                    <a:pt x="6" y="1"/>
                  </a:cubicBezTo>
                  <a:close/>
                </a:path>
              </a:pathLst>
            </a:custGeom>
            <a:solidFill>
              <a:srgbClr val="F9FAF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8" name="Freeform 137">
              <a:extLst>
                <a:ext uri="{FF2B5EF4-FFF2-40B4-BE49-F238E27FC236}">
                  <a16:creationId xmlns:a16="http://schemas.microsoft.com/office/drawing/2014/main" id="{364B3D5A-35D5-2049-8B7A-A5C36BECEA1D}"/>
                </a:ext>
              </a:extLst>
            </p:cNvPr>
            <p:cNvSpPr>
              <a:spLocks noEditPoints="1"/>
            </p:cNvSpPr>
            <p:nvPr/>
          </p:nvSpPr>
          <p:spPr bwMode="auto">
            <a:xfrm>
              <a:off x="18395387" y="6103885"/>
              <a:ext cx="41275" cy="31750"/>
            </a:xfrm>
            <a:custGeom>
              <a:avLst/>
              <a:gdLst>
                <a:gd name="T0" fmla="*/ 15 w 15"/>
                <a:gd name="T1" fmla="*/ 4 h 11"/>
                <a:gd name="T2" fmla="*/ 13 w 15"/>
                <a:gd name="T3" fmla="*/ 2 h 11"/>
                <a:gd name="T4" fmla="*/ 8 w 15"/>
                <a:gd name="T5" fmla="*/ 0 h 11"/>
                <a:gd name="T6" fmla="*/ 4 w 15"/>
                <a:gd name="T7" fmla="*/ 1 h 11"/>
                <a:gd name="T8" fmla="*/ 3 w 15"/>
                <a:gd name="T9" fmla="*/ 4 h 11"/>
                <a:gd name="T10" fmla="*/ 3 w 15"/>
                <a:gd name="T11" fmla="*/ 4 h 11"/>
                <a:gd name="T12" fmla="*/ 1 w 15"/>
                <a:gd name="T13" fmla="*/ 3 h 11"/>
                <a:gd name="T14" fmla="*/ 0 w 15"/>
                <a:gd name="T15" fmla="*/ 4 h 11"/>
                <a:gd name="T16" fmla="*/ 14 w 15"/>
                <a:gd name="T17" fmla="*/ 11 h 11"/>
                <a:gd name="T18" fmla="*/ 15 w 15"/>
                <a:gd name="T19" fmla="*/ 11 h 11"/>
                <a:gd name="T20" fmla="*/ 11 w 15"/>
                <a:gd name="T21" fmla="*/ 9 h 11"/>
                <a:gd name="T22" fmla="*/ 10 w 15"/>
                <a:gd name="T23" fmla="*/ 8 h 11"/>
                <a:gd name="T24" fmla="*/ 9 w 15"/>
                <a:gd name="T25" fmla="*/ 8 h 11"/>
                <a:gd name="T26" fmla="*/ 9 w 15"/>
                <a:gd name="T27" fmla="*/ 8 h 11"/>
                <a:gd name="T28" fmla="*/ 14 w 15"/>
                <a:gd name="T29" fmla="*/ 7 h 11"/>
                <a:gd name="T30" fmla="*/ 15 w 15"/>
                <a:gd name="T31" fmla="*/ 4 h 11"/>
                <a:gd name="T32" fmla="*/ 10 w 15"/>
                <a:gd name="T33" fmla="*/ 7 h 11"/>
                <a:gd name="T34" fmla="*/ 6 w 15"/>
                <a:gd name="T35" fmla="*/ 6 h 11"/>
                <a:gd name="T36" fmla="*/ 6 w 15"/>
                <a:gd name="T37" fmla="*/ 6 h 11"/>
                <a:gd name="T38" fmla="*/ 3 w 15"/>
                <a:gd name="T39" fmla="*/ 4 h 11"/>
                <a:gd name="T40" fmla="*/ 5 w 15"/>
                <a:gd name="T41" fmla="*/ 2 h 11"/>
                <a:gd name="T42" fmla="*/ 12 w 15"/>
                <a:gd name="T43" fmla="*/ 2 h 11"/>
                <a:gd name="T44" fmla="*/ 14 w 15"/>
                <a:gd name="T45" fmla="*/ 4 h 11"/>
                <a:gd name="T46" fmla="*/ 13 w 15"/>
                <a:gd name="T47" fmla="*/ 6 h 11"/>
                <a:gd name="T48" fmla="*/ 10 w 15"/>
                <a:gd name="T49" fmla="*/ 7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 h="11">
                  <a:moveTo>
                    <a:pt x="15" y="4"/>
                  </a:moveTo>
                  <a:cubicBezTo>
                    <a:pt x="15" y="4"/>
                    <a:pt x="14" y="3"/>
                    <a:pt x="13" y="2"/>
                  </a:cubicBezTo>
                  <a:cubicBezTo>
                    <a:pt x="11" y="1"/>
                    <a:pt x="10" y="0"/>
                    <a:pt x="8" y="0"/>
                  </a:cubicBezTo>
                  <a:cubicBezTo>
                    <a:pt x="7" y="0"/>
                    <a:pt x="5" y="1"/>
                    <a:pt x="4" y="1"/>
                  </a:cubicBezTo>
                  <a:cubicBezTo>
                    <a:pt x="3" y="2"/>
                    <a:pt x="2" y="3"/>
                    <a:pt x="3" y="4"/>
                  </a:cubicBezTo>
                  <a:cubicBezTo>
                    <a:pt x="3" y="4"/>
                    <a:pt x="3" y="4"/>
                    <a:pt x="3" y="4"/>
                  </a:cubicBezTo>
                  <a:cubicBezTo>
                    <a:pt x="1" y="3"/>
                    <a:pt x="1" y="3"/>
                    <a:pt x="1" y="3"/>
                  </a:cubicBezTo>
                  <a:cubicBezTo>
                    <a:pt x="0" y="4"/>
                    <a:pt x="0" y="4"/>
                    <a:pt x="0" y="4"/>
                  </a:cubicBezTo>
                  <a:cubicBezTo>
                    <a:pt x="14" y="11"/>
                    <a:pt x="14" y="11"/>
                    <a:pt x="14" y="11"/>
                  </a:cubicBezTo>
                  <a:cubicBezTo>
                    <a:pt x="15" y="11"/>
                    <a:pt x="15" y="11"/>
                    <a:pt x="15" y="11"/>
                  </a:cubicBezTo>
                  <a:cubicBezTo>
                    <a:pt x="11" y="9"/>
                    <a:pt x="11" y="9"/>
                    <a:pt x="11" y="9"/>
                  </a:cubicBezTo>
                  <a:cubicBezTo>
                    <a:pt x="11" y="9"/>
                    <a:pt x="10" y="8"/>
                    <a:pt x="10" y="8"/>
                  </a:cubicBezTo>
                  <a:cubicBezTo>
                    <a:pt x="9" y="8"/>
                    <a:pt x="9" y="8"/>
                    <a:pt x="9" y="8"/>
                  </a:cubicBezTo>
                  <a:cubicBezTo>
                    <a:pt x="9" y="8"/>
                    <a:pt x="9" y="8"/>
                    <a:pt x="9" y="8"/>
                  </a:cubicBezTo>
                  <a:cubicBezTo>
                    <a:pt x="11" y="8"/>
                    <a:pt x="12" y="8"/>
                    <a:pt x="14" y="7"/>
                  </a:cubicBezTo>
                  <a:cubicBezTo>
                    <a:pt x="15" y="6"/>
                    <a:pt x="15" y="5"/>
                    <a:pt x="15" y="4"/>
                  </a:cubicBezTo>
                  <a:close/>
                  <a:moveTo>
                    <a:pt x="10" y="7"/>
                  </a:moveTo>
                  <a:cubicBezTo>
                    <a:pt x="9" y="7"/>
                    <a:pt x="7" y="7"/>
                    <a:pt x="6" y="6"/>
                  </a:cubicBezTo>
                  <a:cubicBezTo>
                    <a:pt x="6" y="6"/>
                    <a:pt x="6" y="6"/>
                    <a:pt x="6" y="6"/>
                  </a:cubicBezTo>
                  <a:cubicBezTo>
                    <a:pt x="4" y="5"/>
                    <a:pt x="4" y="4"/>
                    <a:pt x="3" y="4"/>
                  </a:cubicBezTo>
                  <a:cubicBezTo>
                    <a:pt x="3" y="3"/>
                    <a:pt x="4" y="2"/>
                    <a:pt x="5" y="2"/>
                  </a:cubicBezTo>
                  <a:cubicBezTo>
                    <a:pt x="7" y="1"/>
                    <a:pt x="9" y="1"/>
                    <a:pt x="12" y="2"/>
                  </a:cubicBezTo>
                  <a:cubicBezTo>
                    <a:pt x="13" y="3"/>
                    <a:pt x="14" y="4"/>
                    <a:pt x="14" y="4"/>
                  </a:cubicBezTo>
                  <a:cubicBezTo>
                    <a:pt x="14" y="5"/>
                    <a:pt x="14" y="6"/>
                    <a:pt x="13" y="6"/>
                  </a:cubicBezTo>
                  <a:cubicBezTo>
                    <a:pt x="12" y="7"/>
                    <a:pt x="11" y="7"/>
                    <a:pt x="10" y="7"/>
                  </a:cubicBezTo>
                  <a:close/>
                </a:path>
              </a:pathLst>
            </a:custGeom>
            <a:solidFill>
              <a:srgbClr val="F9FAF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9" name="Freeform 138">
              <a:extLst>
                <a:ext uri="{FF2B5EF4-FFF2-40B4-BE49-F238E27FC236}">
                  <a16:creationId xmlns:a16="http://schemas.microsoft.com/office/drawing/2014/main" id="{F144917B-7F4B-C540-8F30-598A50EEFAF9}"/>
                </a:ext>
              </a:extLst>
            </p:cNvPr>
            <p:cNvSpPr>
              <a:spLocks/>
            </p:cNvSpPr>
            <p:nvPr/>
          </p:nvSpPr>
          <p:spPr bwMode="auto">
            <a:xfrm>
              <a:off x="18419199" y="6092773"/>
              <a:ext cx="41275" cy="17463"/>
            </a:xfrm>
            <a:custGeom>
              <a:avLst/>
              <a:gdLst>
                <a:gd name="T0" fmla="*/ 11 w 15"/>
                <a:gd name="T1" fmla="*/ 6 h 6"/>
                <a:gd name="T2" fmla="*/ 9 w 15"/>
                <a:gd name="T3" fmla="*/ 5 h 6"/>
                <a:gd name="T4" fmla="*/ 3 w 15"/>
                <a:gd name="T5" fmla="*/ 2 h 6"/>
                <a:gd name="T6" fmla="*/ 6 w 15"/>
                <a:gd name="T7" fmla="*/ 0 h 6"/>
                <a:gd name="T8" fmla="*/ 5 w 15"/>
                <a:gd name="T9" fmla="*/ 0 h 6"/>
                <a:gd name="T10" fmla="*/ 3 w 15"/>
                <a:gd name="T11" fmla="*/ 1 h 6"/>
                <a:gd name="T12" fmla="*/ 0 w 15"/>
                <a:gd name="T13" fmla="*/ 0 h 6"/>
                <a:gd name="T14" fmla="*/ 0 w 15"/>
                <a:gd name="T15" fmla="*/ 0 h 6"/>
                <a:gd name="T16" fmla="*/ 2 w 15"/>
                <a:gd name="T17" fmla="*/ 2 h 6"/>
                <a:gd name="T18" fmla="*/ 1 w 15"/>
                <a:gd name="T19" fmla="*/ 3 h 6"/>
                <a:gd name="T20" fmla="*/ 1 w 15"/>
                <a:gd name="T21" fmla="*/ 3 h 6"/>
                <a:gd name="T22" fmla="*/ 2 w 15"/>
                <a:gd name="T23" fmla="*/ 2 h 6"/>
                <a:gd name="T24" fmla="*/ 8 w 15"/>
                <a:gd name="T25" fmla="*/ 5 h 6"/>
                <a:gd name="T26" fmla="*/ 11 w 15"/>
                <a:gd name="T27" fmla="*/ 6 h 6"/>
                <a:gd name="T28" fmla="*/ 13 w 15"/>
                <a:gd name="T29" fmla="*/ 6 h 6"/>
                <a:gd name="T30" fmla="*/ 15 w 15"/>
                <a:gd name="T31" fmla="*/ 5 h 6"/>
                <a:gd name="T32" fmla="*/ 14 w 15"/>
                <a:gd name="T33" fmla="*/ 4 h 6"/>
                <a:gd name="T34" fmla="*/ 13 w 15"/>
                <a:gd name="T35" fmla="*/ 5 h 6"/>
                <a:gd name="T36" fmla="*/ 11 w 15"/>
                <a:gd name="T37"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 h="6">
                  <a:moveTo>
                    <a:pt x="11" y="6"/>
                  </a:moveTo>
                  <a:cubicBezTo>
                    <a:pt x="10" y="6"/>
                    <a:pt x="10" y="5"/>
                    <a:pt x="9" y="5"/>
                  </a:cubicBezTo>
                  <a:cubicBezTo>
                    <a:pt x="3" y="2"/>
                    <a:pt x="3" y="2"/>
                    <a:pt x="3" y="2"/>
                  </a:cubicBezTo>
                  <a:cubicBezTo>
                    <a:pt x="6" y="0"/>
                    <a:pt x="6" y="0"/>
                    <a:pt x="6" y="0"/>
                  </a:cubicBezTo>
                  <a:cubicBezTo>
                    <a:pt x="5" y="0"/>
                    <a:pt x="5" y="0"/>
                    <a:pt x="5" y="0"/>
                  </a:cubicBezTo>
                  <a:cubicBezTo>
                    <a:pt x="3" y="1"/>
                    <a:pt x="3" y="1"/>
                    <a:pt x="3" y="1"/>
                  </a:cubicBezTo>
                  <a:cubicBezTo>
                    <a:pt x="0" y="0"/>
                    <a:pt x="0" y="0"/>
                    <a:pt x="0" y="0"/>
                  </a:cubicBezTo>
                  <a:cubicBezTo>
                    <a:pt x="0" y="0"/>
                    <a:pt x="0" y="0"/>
                    <a:pt x="0" y="0"/>
                  </a:cubicBezTo>
                  <a:cubicBezTo>
                    <a:pt x="2" y="2"/>
                    <a:pt x="2" y="2"/>
                    <a:pt x="2" y="2"/>
                  </a:cubicBezTo>
                  <a:cubicBezTo>
                    <a:pt x="1" y="3"/>
                    <a:pt x="1" y="3"/>
                    <a:pt x="1" y="3"/>
                  </a:cubicBezTo>
                  <a:cubicBezTo>
                    <a:pt x="1" y="3"/>
                    <a:pt x="1" y="3"/>
                    <a:pt x="1" y="3"/>
                  </a:cubicBezTo>
                  <a:cubicBezTo>
                    <a:pt x="2" y="2"/>
                    <a:pt x="2" y="2"/>
                    <a:pt x="2" y="2"/>
                  </a:cubicBezTo>
                  <a:cubicBezTo>
                    <a:pt x="8" y="5"/>
                    <a:pt x="8" y="5"/>
                    <a:pt x="8" y="5"/>
                  </a:cubicBezTo>
                  <a:cubicBezTo>
                    <a:pt x="9" y="6"/>
                    <a:pt x="10" y="6"/>
                    <a:pt x="11" y="6"/>
                  </a:cubicBezTo>
                  <a:cubicBezTo>
                    <a:pt x="12" y="6"/>
                    <a:pt x="13" y="6"/>
                    <a:pt x="13" y="6"/>
                  </a:cubicBezTo>
                  <a:cubicBezTo>
                    <a:pt x="14" y="5"/>
                    <a:pt x="14" y="5"/>
                    <a:pt x="15" y="5"/>
                  </a:cubicBezTo>
                  <a:cubicBezTo>
                    <a:pt x="14" y="4"/>
                    <a:pt x="14" y="4"/>
                    <a:pt x="14" y="4"/>
                  </a:cubicBezTo>
                  <a:cubicBezTo>
                    <a:pt x="14" y="5"/>
                    <a:pt x="13" y="5"/>
                    <a:pt x="13" y="5"/>
                  </a:cubicBezTo>
                  <a:cubicBezTo>
                    <a:pt x="12" y="6"/>
                    <a:pt x="12" y="6"/>
                    <a:pt x="11" y="6"/>
                  </a:cubicBezTo>
                  <a:close/>
                </a:path>
              </a:pathLst>
            </a:custGeom>
            <a:solidFill>
              <a:srgbClr val="F9FAF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0" name="Freeform 139">
              <a:extLst>
                <a:ext uri="{FF2B5EF4-FFF2-40B4-BE49-F238E27FC236}">
                  <a16:creationId xmlns:a16="http://schemas.microsoft.com/office/drawing/2014/main" id="{A2DC17E7-73A2-524C-B007-AB23064C826C}"/>
                </a:ext>
              </a:extLst>
            </p:cNvPr>
            <p:cNvSpPr>
              <a:spLocks noEditPoints="1"/>
            </p:cNvSpPr>
            <p:nvPr/>
          </p:nvSpPr>
          <p:spPr bwMode="auto">
            <a:xfrm>
              <a:off x="18444599" y="6080073"/>
              <a:ext cx="38100" cy="22225"/>
            </a:xfrm>
            <a:custGeom>
              <a:avLst/>
              <a:gdLst>
                <a:gd name="T0" fmla="*/ 13 w 14"/>
                <a:gd name="T1" fmla="*/ 6 h 8"/>
                <a:gd name="T2" fmla="*/ 14 w 14"/>
                <a:gd name="T3" fmla="*/ 5 h 8"/>
                <a:gd name="T4" fmla="*/ 13 w 14"/>
                <a:gd name="T5" fmla="*/ 4 h 8"/>
                <a:gd name="T6" fmla="*/ 12 w 14"/>
                <a:gd name="T7" fmla="*/ 5 h 8"/>
                <a:gd name="T8" fmla="*/ 11 w 14"/>
                <a:gd name="T9" fmla="*/ 6 h 8"/>
                <a:gd name="T10" fmla="*/ 7 w 14"/>
                <a:gd name="T11" fmla="*/ 7 h 8"/>
                <a:gd name="T12" fmla="*/ 4 w 14"/>
                <a:gd name="T13" fmla="*/ 6 h 8"/>
                <a:gd name="T14" fmla="*/ 10 w 14"/>
                <a:gd name="T15" fmla="*/ 2 h 8"/>
                <a:gd name="T16" fmla="*/ 9 w 14"/>
                <a:gd name="T17" fmla="*/ 2 h 8"/>
                <a:gd name="T18" fmla="*/ 5 w 14"/>
                <a:gd name="T19" fmla="*/ 0 h 8"/>
                <a:gd name="T20" fmla="*/ 2 w 14"/>
                <a:gd name="T21" fmla="*/ 1 h 8"/>
                <a:gd name="T22" fmla="*/ 0 w 14"/>
                <a:gd name="T23" fmla="*/ 4 h 8"/>
                <a:gd name="T24" fmla="*/ 3 w 14"/>
                <a:gd name="T25" fmla="*/ 6 h 8"/>
                <a:gd name="T26" fmla="*/ 7 w 14"/>
                <a:gd name="T27" fmla="*/ 8 h 8"/>
                <a:gd name="T28" fmla="*/ 12 w 14"/>
                <a:gd name="T29" fmla="*/ 7 h 8"/>
                <a:gd name="T30" fmla="*/ 13 w 14"/>
                <a:gd name="T31" fmla="*/ 6 h 8"/>
                <a:gd name="T32" fmla="*/ 5 w 14"/>
                <a:gd name="T33" fmla="*/ 1 h 8"/>
                <a:gd name="T34" fmla="*/ 9 w 14"/>
                <a:gd name="T35" fmla="*/ 2 h 8"/>
                <a:gd name="T36" fmla="*/ 3 w 14"/>
                <a:gd name="T37" fmla="*/ 5 h 8"/>
                <a:gd name="T38" fmla="*/ 1 w 14"/>
                <a:gd name="T39" fmla="*/ 3 h 8"/>
                <a:gd name="T40" fmla="*/ 3 w 14"/>
                <a:gd name="T41" fmla="*/ 2 h 8"/>
                <a:gd name="T42" fmla="*/ 5 w 14"/>
                <a:gd name="T43" fmla="*/ 1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 h="8">
                  <a:moveTo>
                    <a:pt x="13" y="6"/>
                  </a:moveTo>
                  <a:cubicBezTo>
                    <a:pt x="13" y="5"/>
                    <a:pt x="14" y="5"/>
                    <a:pt x="14" y="5"/>
                  </a:cubicBezTo>
                  <a:cubicBezTo>
                    <a:pt x="13" y="4"/>
                    <a:pt x="13" y="4"/>
                    <a:pt x="13" y="4"/>
                  </a:cubicBezTo>
                  <a:cubicBezTo>
                    <a:pt x="13" y="5"/>
                    <a:pt x="12" y="5"/>
                    <a:pt x="12" y="5"/>
                  </a:cubicBezTo>
                  <a:cubicBezTo>
                    <a:pt x="12" y="6"/>
                    <a:pt x="11" y="6"/>
                    <a:pt x="11" y="6"/>
                  </a:cubicBezTo>
                  <a:cubicBezTo>
                    <a:pt x="10" y="7"/>
                    <a:pt x="9" y="7"/>
                    <a:pt x="7" y="7"/>
                  </a:cubicBezTo>
                  <a:cubicBezTo>
                    <a:pt x="6" y="7"/>
                    <a:pt x="5" y="7"/>
                    <a:pt x="4" y="6"/>
                  </a:cubicBezTo>
                  <a:cubicBezTo>
                    <a:pt x="10" y="2"/>
                    <a:pt x="10" y="2"/>
                    <a:pt x="10" y="2"/>
                  </a:cubicBezTo>
                  <a:cubicBezTo>
                    <a:pt x="9" y="2"/>
                    <a:pt x="9" y="2"/>
                    <a:pt x="9" y="2"/>
                  </a:cubicBezTo>
                  <a:cubicBezTo>
                    <a:pt x="8" y="1"/>
                    <a:pt x="7" y="0"/>
                    <a:pt x="5" y="0"/>
                  </a:cubicBezTo>
                  <a:cubicBezTo>
                    <a:pt x="4" y="0"/>
                    <a:pt x="3" y="1"/>
                    <a:pt x="2" y="1"/>
                  </a:cubicBezTo>
                  <a:cubicBezTo>
                    <a:pt x="1" y="2"/>
                    <a:pt x="0" y="3"/>
                    <a:pt x="0" y="4"/>
                  </a:cubicBezTo>
                  <a:cubicBezTo>
                    <a:pt x="0" y="5"/>
                    <a:pt x="1" y="5"/>
                    <a:pt x="3" y="6"/>
                  </a:cubicBezTo>
                  <a:cubicBezTo>
                    <a:pt x="4" y="7"/>
                    <a:pt x="6" y="8"/>
                    <a:pt x="7" y="8"/>
                  </a:cubicBezTo>
                  <a:cubicBezTo>
                    <a:pt x="9" y="8"/>
                    <a:pt x="10" y="7"/>
                    <a:pt x="12" y="7"/>
                  </a:cubicBezTo>
                  <a:cubicBezTo>
                    <a:pt x="12" y="6"/>
                    <a:pt x="13" y="6"/>
                    <a:pt x="13" y="6"/>
                  </a:cubicBezTo>
                  <a:close/>
                  <a:moveTo>
                    <a:pt x="5" y="1"/>
                  </a:moveTo>
                  <a:cubicBezTo>
                    <a:pt x="6" y="1"/>
                    <a:pt x="7" y="1"/>
                    <a:pt x="9" y="2"/>
                  </a:cubicBezTo>
                  <a:cubicBezTo>
                    <a:pt x="3" y="5"/>
                    <a:pt x="3" y="5"/>
                    <a:pt x="3" y="5"/>
                  </a:cubicBezTo>
                  <a:cubicBezTo>
                    <a:pt x="2" y="5"/>
                    <a:pt x="1" y="4"/>
                    <a:pt x="1" y="3"/>
                  </a:cubicBezTo>
                  <a:cubicBezTo>
                    <a:pt x="1" y="3"/>
                    <a:pt x="2" y="2"/>
                    <a:pt x="3" y="2"/>
                  </a:cubicBezTo>
                  <a:cubicBezTo>
                    <a:pt x="3" y="1"/>
                    <a:pt x="4" y="1"/>
                    <a:pt x="5" y="1"/>
                  </a:cubicBezTo>
                  <a:close/>
                </a:path>
              </a:pathLst>
            </a:custGeom>
            <a:solidFill>
              <a:srgbClr val="F9FAF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1" name="Freeform 140">
              <a:extLst>
                <a:ext uri="{FF2B5EF4-FFF2-40B4-BE49-F238E27FC236}">
                  <a16:creationId xmlns:a16="http://schemas.microsoft.com/office/drawing/2014/main" id="{65811488-EC44-1140-90E0-FF4438455D30}"/>
                </a:ext>
              </a:extLst>
            </p:cNvPr>
            <p:cNvSpPr>
              <a:spLocks/>
            </p:cNvSpPr>
            <p:nvPr/>
          </p:nvSpPr>
          <p:spPr bwMode="auto">
            <a:xfrm>
              <a:off x="18466824" y="6054673"/>
              <a:ext cx="57150" cy="33338"/>
            </a:xfrm>
            <a:custGeom>
              <a:avLst/>
              <a:gdLst>
                <a:gd name="T0" fmla="*/ 21 w 21"/>
                <a:gd name="T1" fmla="*/ 5 h 12"/>
                <a:gd name="T2" fmla="*/ 15 w 21"/>
                <a:gd name="T3" fmla="*/ 2 h 12"/>
                <a:gd name="T4" fmla="*/ 12 w 21"/>
                <a:gd name="T5" fmla="*/ 1 h 12"/>
                <a:gd name="T6" fmla="*/ 9 w 21"/>
                <a:gd name="T7" fmla="*/ 1 h 12"/>
                <a:gd name="T8" fmla="*/ 8 w 21"/>
                <a:gd name="T9" fmla="*/ 3 h 12"/>
                <a:gd name="T10" fmla="*/ 8 w 21"/>
                <a:gd name="T11" fmla="*/ 4 h 12"/>
                <a:gd name="T12" fmla="*/ 8 w 21"/>
                <a:gd name="T13" fmla="*/ 4 h 12"/>
                <a:gd name="T14" fmla="*/ 3 w 21"/>
                <a:gd name="T15" fmla="*/ 5 h 12"/>
                <a:gd name="T16" fmla="*/ 2 w 21"/>
                <a:gd name="T17" fmla="*/ 6 h 12"/>
                <a:gd name="T18" fmla="*/ 2 w 21"/>
                <a:gd name="T19" fmla="*/ 7 h 12"/>
                <a:gd name="T20" fmla="*/ 2 w 21"/>
                <a:gd name="T21" fmla="*/ 7 h 12"/>
                <a:gd name="T22" fmla="*/ 1 w 21"/>
                <a:gd name="T23" fmla="*/ 6 h 12"/>
                <a:gd name="T24" fmla="*/ 0 w 21"/>
                <a:gd name="T25" fmla="*/ 7 h 12"/>
                <a:gd name="T26" fmla="*/ 9 w 21"/>
                <a:gd name="T27" fmla="*/ 12 h 12"/>
                <a:gd name="T28" fmla="*/ 10 w 21"/>
                <a:gd name="T29" fmla="*/ 12 h 12"/>
                <a:gd name="T30" fmla="*/ 5 w 21"/>
                <a:gd name="T31" fmla="*/ 9 h 12"/>
                <a:gd name="T32" fmla="*/ 3 w 21"/>
                <a:gd name="T33" fmla="*/ 7 h 12"/>
                <a:gd name="T34" fmla="*/ 4 w 21"/>
                <a:gd name="T35" fmla="*/ 5 h 12"/>
                <a:gd name="T36" fmla="*/ 9 w 21"/>
                <a:gd name="T37" fmla="*/ 5 h 12"/>
                <a:gd name="T38" fmla="*/ 15 w 21"/>
                <a:gd name="T39" fmla="*/ 9 h 12"/>
                <a:gd name="T40" fmla="*/ 16 w 21"/>
                <a:gd name="T41" fmla="*/ 8 h 12"/>
                <a:gd name="T42" fmla="*/ 10 w 21"/>
                <a:gd name="T43" fmla="*/ 5 h 12"/>
                <a:gd name="T44" fmla="*/ 9 w 21"/>
                <a:gd name="T45" fmla="*/ 3 h 12"/>
                <a:gd name="T46" fmla="*/ 10 w 21"/>
                <a:gd name="T47" fmla="*/ 2 h 12"/>
                <a:gd name="T48" fmla="*/ 12 w 21"/>
                <a:gd name="T49" fmla="*/ 1 h 12"/>
                <a:gd name="T50" fmla="*/ 15 w 21"/>
                <a:gd name="T51" fmla="*/ 2 h 12"/>
                <a:gd name="T52" fmla="*/ 21 w 21"/>
                <a:gd name="T53" fmla="*/ 6 h 12"/>
                <a:gd name="T54" fmla="*/ 21 w 21"/>
                <a:gd name="T55" fmla="*/ 5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 h="12">
                  <a:moveTo>
                    <a:pt x="21" y="5"/>
                  </a:moveTo>
                  <a:cubicBezTo>
                    <a:pt x="15" y="2"/>
                    <a:pt x="15" y="2"/>
                    <a:pt x="15" y="2"/>
                  </a:cubicBezTo>
                  <a:cubicBezTo>
                    <a:pt x="14" y="1"/>
                    <a:pt x="13" y="1"/>
                    <a:pt x="12" y="1"/>
                  </a:cubicBezTo>
                  <a:cubicBezTo>
                    <a:pt x="11" y="0"/>
                    <a:pt x="10" y="1"/>
                    <a:pt x="9" y="1"/>
                  </a:cubicBezTo>
                  <a:cubicBezTo>
                    <a:pt x="8" y="2"/>
                    <a:pt x="8" y="2"/>
                    <a:pt x="8" y="3"/>
                  </a:cubicBezTo>
                  <a:cubicBezTo>
                    <a:pt x="8" y="3"/>
                    <a:pt x="8" y="4"/>
                    <a:pt x="8" y="4"/>
                  </a:cubicBezTo>
                  <a:cubicBezTo>
                    <a:pt x="8" y="4"/>
                    <a:pt x="8" y="4"/>
                    <a:pt x="8" y="4"/>
                  </a:cubicBezTo>
                  <a:cubicBezTo>
                    <a:pt x="6" y="4"/>
                    <a:pt x="5" y="4"/>
                    <a:pt x="3" y="5"/>
                  </a:cubicBezTo>
                  <a:cubicBezTo>
                    <a:pt x="3" y="5"/>
                    <a:pt x="2" y="5"/>
                    <a:pt x="2" y="6"/>
                  </a:cubicBezTo>
                  <a:cubicBezTo>
                    <a:pt x="2" y="6"/>
                    <a:pt x="2" y="7"/>
                    <a:pt x="2" y="7"/>
                  </a:cubicBezTo>
                  <a:cubicBezTo>
                    <a:pt x="2" y="7"/>
                    <a:pt x="2" y="7"/>
                    <a:pt x="2" y="7"/>
                  </a:cubicBezTo>
                  <a:cubicBezTo>
                    <a:pt x="1" y="6"/>
                    <a:pt x="1" y="6"/>
                    <a:pt x="1" y="6"/>
                  </a:cubicBezTo>
                  <a:cubicBezTo>
                    <a:pt x="0" y="7"/>
                    <a:pt x="0" y="7"/>
                    <a:pt x="0" y="7"/>
                  </a:cubicBezTo>
                  <a:cubicBezTo>
                    <a:pt x="9" y="12"/>
                    <a:pt x="9" y="12"/>
                    <a:pt x="9" y="12"/>
                  </a:cubicBezTo>
                  <a:cubicBezTo>
                    <a:pt x="10" y="12"/>
                    <a:pt x="10" y="12"/>
                    <a:pt x="10" y="12"/>
                  </a:cubicBezTo>
                  <a:cubicBezTo>
                    <a:pt x="5" y="9"/>
                    <a:pt x="5" y="9"/>
                    <a:pt x="5" y="9"/>
                  </a:cubicBezTo>
                  <a:cubicBezTo>
                    <a:pt x="4" y="8"/>
                    <a:pt x="3" y="7"/>
                    <a:pt x="3" y="7"/>
                  </a:cubicBezTo>
                  <a:cubicBezTo>
                    <a:pt x="3" y="6"/>
                    <a:pt x="3" y="6"/>
                    <a:pt x="4" y="5"/>
                  </a:cubicBezTo>
                  <a:cubicBezTo>
                    <a:pt x="6" y="4"/>
                    <a:pt x="7" y="4"/>
                    <a:pt x="9" y="5"/>
                  </a:cubicBezTo>
                  <a:cubicBezTo>
                    <a:pt x="15" y="9"/>
                    <a:pt x="15" y="9"/>
                    <a:pt x="15" y="9"/>
                  </a:cubicBezTo>
                  <a:cubicBezTo>
                    <a:pt x="16" y="8"/>
                    <a:pt x="16" y="8"/>
                    <a:pt x="16" y="8"/>
                  </a:cubicBezTo>
                  <a:cubicBezTo>
                    <a:pt x="10" y="5"/>
                    <a:pt x="10" y="5"/>
                    <a:pt x="10" y="5"/>
                  </a:cubicBezTo>
                  <a:cubicBezTo>
                    <a:pt x="9" y="5"/>
                    <a:pt x="9" y="4"/>
                    <a:pt x="9" y="3"/>
                  </a:cubicBezTo>
                  <a:cubicBezTo>
                    <a:pt x="9" y="3"/>
                    <a:pt x="9" y="2"/>
                    <a:pt x="10" y="2"/>
                  </a:cubicBezTo>
                  <a:cubicBezTo>
                    <a:pt x="11" y="1"/>
                    <a:pt x="11" y="1"/>
                    <a:pt x="12" y="1"/>
                  </a:cubicBezTo>
                  <a:cubicBezTo>
                    <a:pt x="13" y="1"/>
                    <a:pt x="14" y="2"/>
                    <a:pt x="15" y="2"/>
                  </a:cubicBezTo>
                  <a:cubicBezTo>
                    <a:pt x="21" y="6"/>
                    <a:pt x="21" y="6"/>
                    <a:pt x="21" y="6"/>
                  </a:cubicBezTo>
                  <a:cubicBezTo>
                    <a:pt x="21" y="5"/>
                    <a:pt x="21" y="5"/>
                    <a:pt x="21" y="5"/>
                  </a:cubicBezTo>
                  <a:close/>
                </a:path>
              </a:pathLst>
            </a:custGeom>
            <a:solidFill>
              <a:srgbClr val="F9FAF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2" name="Freeform 141">
              <a:extLst>
                <a:ext uri="{FF2B5EF4-FFF2-40B4-BE49-F238E27FC236}">
                  <a16:creationId xmlns:a16="http://schemas.microsoft.com/office/drawing/2014/main" id="{1182F47E-92D9-2243-A4EE-A95355037420}"/>
                </a:ext>
              </a:extLst>
            </p:cNvPr>
            <p:cNvSpPr>
              <a:spLocks noEditPoints="1"/>
            </p:cNvSpPr>
            <p:nvPr/>
          </p:nvSpPr>
          <p:spPr bwMode="auto">
            <a:xfrm>
              <a:off x="18496987" y="6040385"/>
              <a:ext cx="52388" cy="22225"/>
            </a:xfrm>
            <a:custGeom>
              <a:avLst/>
              <a:gdLst>
                <a:gd name="T0" fmla="*/ 7 w 19"/>
                <a:gd name="T1" fmla="*/ 2 h 8"/>
                <a:gd name="T2" fmla="*/ 7 w 19"/>
                <a:gd name="T3" fmla="*/ 3 h 8"/>
                <a:gd name="T4" fmla="*/ 6 w 19"/>
                <a:gd name="T5" fmla="*/ 3 h 8"/>
                <a:gd name="T6" fmla="*/ 6 w 19"/>
                <a:gd name="T7" fmla="*/ 3 h 8"/>
                <a:gd name="T8" fmla="*/ 4 w 19"/>
                <a:gd name="T9" fmla="*/ 2 h 8"/>
                <a:gd name="T10" fmla="*/ 1 w 19"/>
                <a:gd name="T11" fmla="*/ 0 h 8"/>
                <a:gd name="T12" fmla="*/ 0 w 19"/>
                <a:gd name="T13" fmla="*/ 1 h 8"/>
                <a:gd name="T14" fmla="*/ 13 w 19"/>
                <a:gd name="T15" fmla="*/ 8 h 8"/>
                <a:gd name="T16" fmla="*/ 14 w 19"/>
                <a:gd name="T17" fmla="*/ 8 h 8"/>
                <a:gd name="T18" fmla="*/ 13 w 19"/>
                <a:gd name="T19" fmla="*/ 7 h 8"/>
                <a:gd name="T20" fmla="*/ 13 w 19"/>
                <a:gd name="T21" fmla="*/ 7 h 8"/>
                <a:gd name="T22" fmla="*/ 15 w 19"/>
                <a:gd name="T23" fmla="*/ 7 h 8"/>
                <a:gd name="T24" fmla="*/ 17 w 19"/>
                <a:gd name="T25" fmla="*/ 6 h 8"/>
                <a:gd name="T26" fmla="*/ 19 w 19"/>
                <a:gd name="T27" fmla="*/ 4 h 8"/>
                <a:gd name="T28" fmla="*/ 17 w 19"/>
                <a:gd name="T29" fmla="*/ 1 h 8"/>
                <a:gd name="T30" fmla="*/ 12 w 19"/>
                <a:gd name="T31" fmla="*/ 0 h 8"/>
                <a:gd name="T32" fmla="*/ 8 w 19"/>
                <a:gd name="T33" fmla="*/ 1 h 8"/>
                <a:gd name="T34" fmla="*/ 7 w 19"/>
                <a:gd name="T35" fmla="*/ 2 h 8"/>
                <a:gd name="T36" fmla="*/ 16 w 19"/>
                <a:gd name="T37" fmla="*/ 2 h 8"/>
                <a:gd name="T38" fmla="*/ 18 w 19"/>
                <a:gd name="T39" fmla="*/ 4 h 8"/>
                <a:gd name="T40" fmla="*/ 17 w 19"/>
                <a:gd name="T41" fmla="*/ 6 h 8"/>
                <a:gd name="T42" fmla="*/ 14 w 19"/>
                <a:gd name="T43" fmla="*/ 7 h 8"/>
                <a:gd name="T44" fmla="*/ 10 w 19"/>
                <a:gd name="T45" fmla="*/ 5 h 8"/>
                <a:gd name="T46" fmla="*/ 10 w 19"/>
                <a:gd name="T47" fmla="*/ 5 h 8"/>
                <a:gd name="T48" fmla="*/ 7 w 19"/>
                <a:gd name="T49" fmla="*/ 3 h 8"/>
                <a:gd name="T50" fmla="*/ 9 w 19"/>
                <a:gd name="T51" fmla="*/ 1 h 8"/>
                <a:gd name="T52" fmla="*/ 16 w 19"/>
                <a:gd name="T53" fmla="*/ 2 h 8"/>
                <a:gd name="T54" fmla="*/ 16 w 19"/>
                <a:gd name="T55" fmla="*/ 2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9" h="8">
                  <a:moveTo>
                    <a:pt x="7" y="2"/>
                  </a:moveTo>
                  <a:cubicBezTo>
                    <a:pt x="6" y="2"/>
                    <a:pt x="6" y="3"/>
                    <a:pt x="7" y="3"/>
                  </a:cubicBezTo>
                  <a:cubicBezTo>
                    <a:pt x="6" y="3"/>
                    <a:pt x="6" y="3"/>
                    <a:pt x="6" y="3"/>
                  </a:cubicBezTo>
                  <a:cubicBezTo>
                    <a:pt x="6" y="3"/>
                    <a:pt x="6" y="3"/>
                    <a:pt x="6" y="3"/>
                  </a:cubicBezTo>
                  <a:cubicBezTo>
                    <a:pt x="5" y="3"/>
                    <a:pt x="5" y="2"/>
                    <a:pt x="4" y="2"/>
                  </a:cubicBezTo>
                  <a:cubicBezTo>
                    <a:pt x="1" y="0"/>
                    <a:pt x="1" y="0"/>
                    <a:pt x="1" y="0"/>
                  </a:cubicBezTo>
                  <a:cubicBezTo>
                    <a:pt x="0" y="1"/>
                    <a:pt x="0" y="1"/>
                    <a:pt x="0" y="1"/>
                  </a:cubicBezTo>
                  <a:cubicBezTo>
                    <a:pt x="13" y="8"/>
                    <a:pt x="13" y="8"/>
                    <a:pt x="13" y="8"/>
                  </a:cubicBezTo>
                  <a:cubicBezTo>
                    <a:pt x="14" y="8"/>
                    <a:pt x="14" y="8"/>
                    <a:pt x="14" y="8"/>
                  </a:cubicBezTo>
                  <a:cubicBezTo>
                    <a:pt x="13" y="7"/>
                    <a:pt x="13" y="7"/>
                    <a:pt x="13" y="7"/>
                  </a:cubicBezTo>
                  <a:cubicBezTo>
                    <a:pt x="13" y="7"/>
                    <a:pt x="13" y="7"/>
                    <a:pt x="13" y="7"/>
                  </a:cubicBezTo>
                  <a:cubicBezTo>
                    <a:pt x="14" y="7"/>
                    <a:pt x="15" y="7"/>
                    <a:pt x="15" y="7"/>
                  </a:cubicBezTo>
                  <a:cubicBezTo>
                    <a:pt x="16" y="7"/>
                    <a:pt x="17" y="7"/>
                    <a:pt x="17" y="6"/>
                  </a:cubicBezTo>
                  <a:cubicBezTo>
                    <a:pt x="19" y="5"/>
                    <a:pt x="19" y="5"/>
                    <a:pt x="19" y="4"/>
                  </a:cubicBezTo>
                  <a:cubicBezTo>
                    <a:pt x="19" y="3"/>
                    <a:pt x="18" y="2"/>
                    <a:pt x="17" y="1"/>
                  </a:cubicBezTo>
                  <a:cubicBezTo>
                    <a:pt x="15" y="0"/>
                    <a:pt x="14" y="0"/>
                    <a:pt x="12" y="0"/>
                  </a:cubicBezTo>
                  <a:cubicBezTo>
                    <a:pt x="11" y="0"/>
                    <a:pt x="9" y="0"/>
                    <a:pt x="8" y="1"/>
                  </a:cubicBezTo>
                  <a:cubicBezTo>
                    <a:pt x="7" y="1"/>
                    <a:pt x="7" y="1"/>
                    <a:pt x="7" y="2"/>
                  </a:cubicBezTo>
                  <a:close/>
                  <a:moveTo>
                    <a:pt x="16" y="2"/>
                  </a:moveTo>
                  <a:cubicBezTo>
                    <a:pt x="17" y="2"/>
                    <a:pt x="18" y="3"/>
                    <a:pt x="18" y="4"/>
                  </a:cubicBezTo>
                  <a:cubicBezTo>
                    <a:pt x="18" y="5"/>
                    <a:pt x="18" y="5"/>
                    <a:pt x="17" y="6"/>
                  </a:cubicBezTo>
                  <a:cubicBezTo>
                    <a:pt x="16" y="6"/>
                    <a:pt x="15" y="7"/>
                    <a:pt x="14" y="7"/>
                  </a:cubicBezTo>
                  <a:cubicBezTo>
                    <a:pt x="12" y="6"/>
                    <a:pt x="11" y="6"/>
                    <a:pt x="10" y="5"/>
                  </a:cubicBezTo>
                  <a:cubicBezTo>
                    <a:pt x="10" y="5"/>
                    <a:pt x="10" y="5"/>
                    <a:pt x="10" y="5"/>
                  </a:cubicBezTo>
                  <a:cubicBezTo>
                    <a:pt x="8" y="4"/>
                    <a:pt x="7" y="4"/>
                    <a:pt x="7" y="3"/>
                  </a:cubicBezTo>
                  <a:cubicBezTo>
                    <a:pt x="7" y="2"/>
                    <a:pt x="8" y="2"/>
                    <a:pt x="9" y="1"/>
                  </a:cubicBezTo>
                  <a:cubicBezTo>
                    <a:pt x="11" y="0"/>
                    <a:pt x="13" y="0"/>
                    <a:pt x="16" y="2"/>
                  </a:cubicBezTo>
                  <a:cubicBezTo>
                    <a:pt x="16" y="2"/>
                    <a:pt x="16" y="2"/>
                    <a:pt x="16" y="2"/>
                  </a:cubicBezTo>
                  <a:close/>
                </a:path>
              </a:pathLst>
            </a:custGeom>
            <a:solidFill>
              <a:srgbClr val="F9FAF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3" name="Freeform 142">
              <a:extLst>
                <a:ext uri="{FF2B5EF4-FFF2-40B4-BE49-F238E27FC236}">
                  <a16:creationId xmlns:a16="http://schemas.microsoft.com/office/drawing/2014/main" id="{F52D80B7-3964-BE4E-89A6-0DA96CBB8F8E}"/>
                </a:ext>
              </a:extLst>
            </p:cNvPr>
            <p:cNvSpPr>
              <a:spLocks noEditPoints="1"/>
            </p:cNvSpPr>
            <p:nvPr/>
          </p:nvSpPr>
          <p:spPr bwMode="auto">
            <a:xfrm>
              <a:off x="18541437" y="6024510"/>
              <a:ext cx="38100" cy="19050"/>
            </a:xfrm>
            <a:custGeom>
              <a:avLst/>
              <a:gdLst>
                <a:gd name="T0" fmla="*/ 13 w 14"/>
                <a:gd name="T1" fmla="*/ 5 h 7"/>
                <a:gd name="T2" fmla="*/ 14 w 14"/>
                <a:gd name="T3" fmla="*/ 4 h 7"/>
                <a:gd name="T4" fmla="*/ 13 w 14"/>
                <a:gd name="T5" fmla="*/ 4 h 7"/>
                <a:gd name="T6" fmla="*/ 12 w 14"/>
                <a:gd name="T7" fmla="*/ 5 h 7"/>
                <a:gd name="T8" fmla="*/ 11 w 14"/>
                <a:gd name="T9" fmla="*/ 6 h 7"/>
                <a:gd name="T10" fmla="*/ 7 w 14"/>
                <a:gd name="T11" fmla="*/ 7 h 7"/>
                <a:gd name="T12" fmla="*/ 4 w 14"/>
                <a:gd name="T13" fmla="*/ 6 h 7"/>
                <a:gd name="T14" fmla="*/ 10 w 14"/>
                <a:gd name="T15" fmla="*/ 2 h 7"/>
                <a:gd name="T16" fmla="*/ 10 w 14"/>
                <a:gd name="T17" fmla="*/ 1 h 7"/>
                <a:gd name="T18" fmla="*/ 6 w 14"/>
                <a:gd name="T19" fmla="*/ 0 h 7"/>
                <a:gd name="T20" fmla="*/ 2 w 14"/>
                <a:gd name="T21" fmla="*/ 1 h 7"/>
                <a:gd name="T22" fmla="*/ 0 w 14"/>
                <a:gd name="T23" fmla="*/ 3 h 7"/>
                <a:gd name="T24" fmla="*/ 3 w 14"/>
                <a:gd name="T25" fmla="*/ 6 h 7"/>
                <a:gd name="T26" fmla="*/ 7 w 14"/>
                <a:gd name="T27" fmla="*/ 7 h 7"/>
                <a:gd name="T28" fmla="*/ 12 w 14"/>
                <a:gd name="T29" fmla="*/ 6 h 7"/>
                <a:gd name="T30" fmla="*/ 13 w 14"/>
                <a:gd name="T31" fmla="*/ 5 h 7"/>
                <a:gd name="T32" fmla="*/ 5 w 14"/>
                <a:gd name="T33" fmla="*/ 1 h 7"/>
                <a:gd name="T34" fmla="*/ 9 w 14"/>
                <a:gd name="T35" fmla="*/ 2 h 7"/>
                <a:gd name="T36" fmla="*/ 3 w 14"/>
                <a:gd name="T37" fmla="*/ 5 h 7"/>
                <a:gd name="T38" fmla="*/ 1 w 14"/>
                <a:gd name="T39" fmla="*/ 3 h 7"/>
                <a:gd name="T40" fmla="*/ 3 w 14"/>
                <a:gd name="T41" fmla="*/ 1 h 7"/>
                <a:gd name="T42" fmla="*/ 5 w 14"/>
                <a:gd name="T43" fmla="*/ 1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 h="7">
                  <a:moveTo>
                    <a:pt x="13" y="5"/>
                  </a:moveTo>
                  <a:cubicBezTo>
                    <a:pt x="13" y="5"/>
                    <a:pt x="14" y="5"/>
                    <a:pt x="14" y="4"/>
                  </a:cubicBezTo>
                  <a:cubicBezTo>
                    <a:pt x="13" y="4"/>
                    <a:pt x="13" y="4"/>
                    <a:pt x="13" y="4"/>
                  </a:cubicBezTo>
                  <a:cubicBezTo>
                    <a:pt x="13" y="4"/>
                    <a:pt x="12" y="5"/>
                    <a:pt x="12" y="5"/>
                  </a:cubicBezTo>
                  <a:cubicBezTo>
                    <a:pt x="12" y="5"/>
                    <a:pt x="11" y="6"/>
                    <a:pt x="11" y="6"/>
                  </a:cubicBezTo>
                  <a:cubicBezTo>
                    <a:pt x="10" y="6"/>
                    <a:pt x="9" y="7"/>
                    <a:pt x="7" y="7"/>
                  </a:cubicBezTo>
                  <a:cubicBezTo>
                    <a:pt x="6" y="7"/>
                    <a:pt x="5" y="6"/>
                    <a:pt x="4" y="6"/>
                  </a:cubicBezTo>
                  <a:cubicBezTo>
                    <a:pt x="10" y="2"/>
                    <a:pt x="10" y="2"/>
                    <a:pt x="10" y="2"/>
                  </a:cubicBezTo>
                  <a:cubicBezTo>
                    <a:pt x="10" y="1"/>
                    <a:pt x="10" y="1"/>
                    <a:pt x="10" y="1"/>
                  </a:cubicBezTo>
                  <a:cubicBezTo>
                    <a:pt x="8" y="1"/>
                    <a:pt x="7" y="0"/>
                    <a:pt x="6" y="0"/>
                  </a:cubicBezTo>
                  <a:cubicBezTo>
                    <a:pt x="4" y="0"/>
                    <a:pt x="3" y="0"/>
                    <a:pt x="2" y="1"/>
                  </a:cubicBezTo>
                  <a:cubicBezTo>
                    <a:pt x="1" y="2"/>
                    <a:pt x="0" y="2"/>
                    <a:pt x="0" y="3"/>
                  </a:cubicBezTo>
                  <a:cubicBezTo>
                    <a:pt x="0" y="4"/>
                    <a:pt x="1" y="5"/>
                    <a:pt x="3" y="6"/>
                  </a:cubicBezTo>
                  <a:cubicBezTo>
                    <a:pt x="4" y="7"/>
                    <a:pt x="6" y="7"/>
                    <a:pt x="7" y="7"/>
                  </a:cubicBezTo>
                  <a:cubicBezTo>
                    <a:pt x="9" y="7"/>
                    <a:pt x="10" y="7"/>
                    <a:pt x="12" y="6"/>
                  </a:cubicBezTo>
                  <a:cubicBezTo>
                    <a:pt x="12" y="6"/>
                    <a:pt x="13" y="6"/>
                    <a:pt x="13" y="5"/>
                  </a:cubicBezTo>
                  <a:close/>
                  <a:moveTo>
                    <a:pt x="5" y="1"/>
                  </a:moveTo>
                  <a:cubicBezTo>
                    <a:pt x="7" y="1"/>
                    <a:pt x="8" y="1"/>
                    <a:pt x="9" y="2"/>
                  </a:cubicBezTo>
                  <a:cubicBezTo>
                    <a:pt x="3" y="5"/>
                    <a:pt x="3" y="5"/>
                    <a:pt x="3" y="5"/>
                  </a:cubicBezTo>
                  <a:cubicBezTo>
                    <a:pt x="2" y="4"/>
                    <a:pt x="1" y="4"/>
                    <a:pt x="1" y="3"/>
                  </a:cubicBezTo>
                  <a:cubicBezTo>
                    <a:pt x="1" y="2"/>
                    <a:pt x="2" y="2"/>
                    <a:pt x="3" y="1"/>
                  </a:cubicBezTo>
                  <a:cubicBezTo>
                    <a:pt x="3" y="1"/>
                    <a:pt x="4" y="1"/>
                    <a:pt x="5" y="1"/>
                  </a:cubicBezTo>
                  <a:close/>
                </a:path>
              </a:pathLst>
            </a:custGeom>
            <a:solidFill>
              <a:srgbClr val="F9FAF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4" name="Freeform 143">
              <a:extLst>
                <a:ext uri="{FF2B5EF4-FFF2-40B4-BE49-F238E27FC236}">
                  <a16:creationId xmlns:a16="http://schemas.microsoft.com/office/drawing/2014/main" id="{4CC7B2B8-9333-0D41-887C-6574725A1024}"/>
                </a:ext>
              </a:extLst>
            </p:cNvPr>
            <p:cNvSpPr>
              <a:spLocks/>
            </p:cNvSpPr>
            <p:nvPr/>
          </p:nvSpPr>
          <p:spPr bwMode="auto">
            <a:xfrm>
              <a:off x="18563662" y="6010223"/>
              <a:ext cx="26988" cy="22225"/>
            </a:xfrm>
            <a:custGeom>
              <a:avLst/>
              <a:gdLst>
                <a:gd name="T0" fmla="*/ 2 w 10"/>
                <a:gd name="T1" fmla="*/ 2 h 8"/>
                <a:gd name="T2" fmla="*/ 3 w 10"/>
                <a:gd name="T3" fmla="*/ 3 h 8"/>
                <a:gd name="T4" fmla="*/ 3 w 10"/>
                <a:gd name="T5" fmla="*/ 3 h 8"/>
                <a:gd name="T6" fmla="*/ 1 w 10"/>
                <a:gd name="T7" fmla="*/ 2 h 8"/>
                <a:gd name="T8" fmla="*/ 0 w 10"/>
                <a:gd name="T9" fmla="*/ 3 h 8"/>
                <a:gd name="T10" fmla="*/ 9 w 10"/>
                <a:gd name="T11" fmla="*/ 8 h 8"/>
                <a:gd name="T12" fmla="*/ 10 w 10"/>
                <a:gd name="T13" fmla="*/ 7 h 8"/>
                <a:gd name="T14" fmla="*/ 5 w 10"/>
                <a:gd name="T15" fmla="*/ 4 h 8"/>
                <a:gd name="T16" fmla="*/ 3 w 10"/>
                <a:gd name="T17" fmla="*/ 3 h 8"/>
                <a:gd name="T18" fmla="*/ 4 w 10"/>
                <a:gd name="T19" fmla="*/ 1 h 8"/>
                <a:gd name="T20" fmla="*/ 6 w 10"/>
                <a:gd name="T21" fmla="*/ 0 h 8"/>
                <a:gd name="T22" fmla="*/ 5 w 10"/>
                <a:gd name="T23" fmla="*/ 0 h 8"/>
                <a:gd name="T24" fmla="*/ 4 w 10"/>
                <a:gd name="T25" fmla="*/ 0 h 8"/>
                <a:gd name="T26" fmla="*/ 2 w 10"/>
                <a:gd name="T27" fmla="*/ 2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 h="8">
                  <a:moveTo>
                    <a:pt x="2" y="2"/>
                  </a:moveTo>
                  <a:cubicBezTo>
                    <a:pt x="2" y="2"/>
                    <a:pt x="2" y="2"/>
                    <a:pt x="3" y="3"/>
                  </a:cubicBezTo>
                  <a:cubicBezTo>
                    <a:pt x="3" y="3"/>
                    <a:pt x="3" y="3"/>
                    <a:pt x="3" y="3"/>
                  </a:cubicBezTo>
                  <a:cubicBezTo>
                    <a:pt x="1" y="2"/>
                    <a:pt x="1" y="2"/>
                    <a:pt x="1" y="2"/>
                  </a:cubicBezTo>
                  <a:cubicBezTo>
                    <a:pt x="0" y="3"/>
                    <a:pt x="0" y="3"/>
                    <a:pt x="0" y="3"/>
                  </a:cubicBezTo>
                  <a:cubicBezTo>
                    <a:pt x="9" y="8"/>
                    <a:pt x="9" y="8"/>
                    <a:pt x="9" y="8"/>
                  </a:cubicBezTo>
                  <a:cubicBezTo>
                    <a:pt x="10" y="7"/>
                    <a:pt x="10" y="7"/>
                    <a:pt x="10" y="7"/>
                  </a:cubicBezTo>
                  <a:cubicBezTo>
                    <a:pt x="5" y="4"/>
                    <a:pt x="5" y="4"/>
                    <a:pt x="5" y="4"/>
                  </a:cubicBezTo>
                  <a:cubicBezTo>
                    <a:pt x="4" y="4"/>
                    <a:pt x="3" y="3"/>
                    <a:pt x="3" y="3"/>
                  </a:cubicBezTo>
                  <a:cubicBezTo>
                    <a:pt x="3" y="2"/>
                    <a:pt x="3" y="1"/>
                    <a:pt x="4" y="1"/>
                  </a:cubicBezTo>
                  <a:cubicBezTo>
                    <a:pt x="5" y="1"/>
                    <a:pt x="5" y="0"/>
                    <a:pt x="6" y="0"/>
                  </a:cubicBezTo>
                  <a:cubicBezTo>
                    <a:pt x="5" y="0"/>
                    <a:pt x="5" y="0"/>
                    <a:pt x="5" y="0"/>
                  </a:cubicBezTo>
                  <a:cubicBezTo>
                    <a:pt x="4" y="0"/>
                    <a:pt x="4" y="0"/>
                    <a:pt x="4" y="0"/>
                  </a:cubicBezTo>
                  <a:cubicBezTo>
                    <a:pt x="3" y="1"/>
                    <a:pt x="3" y="1"/>
                    <a:pt x="2" y="2"/>
                  </a:cubicBezTo>
                  <a:close/>
                </a:path>
              </a:pathLst>
            </a:custGeom>
            <a:solidFill>
              <a:srgbClr val="F9FAF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5" name="Freeform 144">
              <a:extLst>
                <a:ext uri="{FF2B5EF4-FFF2-40B4-BE49-F238E27FC236}">
                  <a16:creationId xmlns:a16="http://schemas.microsoft.com/office/drawing/2014/main" id="{77C70021-F499-E041-8B2A-6D627226F6AB}"/>
                </a:ext>
              </a:extLst>
            </p:cNvPr>
            <p:cNvSpPr>
              <a:spLocks/>
            </p:cNvSpPr>
            <p:nvPr/>
          </p:nvSpPr>
          <p:spPr bwMode="auto">
            <a:xfrm>
              <a:off x="18593824" y="5987998"/>
              <a:ext cx="38100" cy="19050"/>
            </a:xfrm>
            <a:custGeom>
              <a:avLst/>
              <a:gdLst>
                <a:gd name="T0" fmla="*/ 1 w 14"/>
                <a:gd name="T1" fmla="*/ 0 h 7"/>
                <a:gd name="T2" fmla="*/ 1 w 14"/>
                <a:gd name="T3" fmla="*/ 0 h 7"/>
                <a:gd name="T4" fmla="*/ 0 w 14"/>
                <a:gd name="T5" fmla="*/ 4 h 7"/>
                <a:gd name="T6" fmla="*/ 1 w 14"/>
                <a:gd name="T7" fmla="*/ 4 h 7"/>
                <a:gd name="T8" fmla="*/ 1 w 14"/>
                <a:gd name="T9" fmla="*/ 1 h 7"/>
                <a:gd name="T10" fmla="*/ 1 w 14"/>
                <a:gd name="T11" fmla="*/ 1 h 7"/>
                <a:gd name="T12" fmla="*/ 4 w 14"/>
                <a:gd name="T13" fmla="*/ 2 h 7"/>
                <a:gd name="T14" fmla="*/ 13 w 14"/>
                <a:gd name="T15" fmla="*/ 7 h 7"/>
                <a:gd name="T16" fmla="*/ 14 w 14"/>
                <a:gd name="T17" fmla="*/ 7 h 7"/>
                <a:gd name="T18" fmla="*/ 1 w 14"/>
                <a:gd name="T19"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7">
                  <a:moveTo>
                    <a:pt x="1" y="0"/>
                  </a:moveTo>
                  <a:cubicBezTo>
                    <a:pt x="1" y="0"/>
                    <a:pt x="1" y="0"/>
                    <a:pt x="1" y="0"/>
                  </a:cubicBezTo>
                  <a:cubicBezTo>
                    <a:pt x="0" y="4"/>
                    <a:pt x="0" y="4"/>
                    <a:pt x="0" y="4"/>
                  </a:cubicBezTo>
                  <a:cubicBezTo>
                    <a:pt x="1" y="4"/>
                    <a:pt x="1" y="4"/>
                    <a:pt x="1" y="4"/>
                  </a:cubicBezTo>
                  <a:cubicBezTo>
                    <a:pt x="1" y="2"/>
                    <a:pt x="1" y="1"/>
                    <a:pt x="1" y="1"/>
                  </a:cubicBezTo>
                  <a:cubicBezTo>
                    <a:pt x="1" y="1"/>
                    <a:pt x="1" y="1"/>
                    <a:pt x="1" y="1"/>
                  </a:cubicBezTo>
                  <a:cubicBezTo>
                    <a:pt x="2" y="1"/>
                    <a:pt x="3" y="2"/>
                    <a:pt x="4" y="2"/>
                  </a:cubicBezTo>
                  <a:cubicBezTo>
                    <a:pt x="13" y="7"/>
                    <a:pt x="13" y="7"/>
                    <a:pt x="13" y="7"/>
                  </a:cubicBezTo>
                  <a:cubicBezTo>
                    <a:pt x="14" y="7"/>
                    <a:pt x="14" y="7"/>
                    <a:pt x="14" y="7"/>
                  </a:cubicBezTo>
                  <a:cubicBezTo>
                    <a:pt x="1" y="0"/>
                    <a:pt x="1" y="0"/>
                    <a:pt x="1" y="0"/>
                  </a:cubicBezTo>
                  <a:close/>
                </a:path>
              </a:pathLst>
            </a:custGeom>
            <a:solidFill>
              <a:srgbClr val="F9FAF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6" name="Freeform 145">
              <a:extLst>
                <a:ext uri="{FF2B5EF4-FFF2-40B4-BE49-F238E27FC236}">
                  <a16:creationId xmlns:a16="http://schemas.microsoft.com/office/drawing/2014/main" id="{D32E8860-71AA-C948-9498-C0C5CB26CBF4}"/>
                </a:ext>
              </a:extLst>
            </p:cNvPr>
            <p:cNvSpPr>
              <a:spLocks/>
            </p:cNvSpPr>
            <p:nvPr/>
          </p:nvSpPr>
          <p:spPr bwMode="auto">
            <a:xfrm>
              <a:off x="18616049" y="5972123"/>
              <a:ext cx="52388" cy="26988"/>
            </a:xfrm>
            <a:custGeom>
              <a:avLst/>
              <a:gdLst>
                <a:gd name="T0" fmla="*/ 18 w 19"/>
                <a:gd name="T1" fmla="*/ 5 h 10"/>
                <a:gd name="T2" fmla="*/ 11 w 19"/>
                <a:gd name="T3" fmla="*/ 9 h 10"/>
                <a:gd name="T4" fmla="*/ 11 w 19"/>
                <a:gd name="T5" fmla="*/ 9 h 10"/>
                <a:gd name="T6" fmla="*/ 11 w 19"/>
                <a:gd name="T7" fmla="*/ 5 h 10"/>
                <a:gd name="T8" fmla="*/ 10 w 19"/>
                <a:gd name="T9" fmla="*/ 2 h 10"/>
                <a:gd name="T10" fmla="*/ 9 w 19"/>
                <a:gd name="T11" fmla="*/ 0 h 10"/>
                <a:gd name="T12" fmla="*/ 5 w 19"/>
                <a:gd name="T13" fmla="*/ 0 h 10"/>
                <a:gd name="T14" fmla="*/ 2 w 19"/>
                <a:gd name="T15" fmla="*/ 1 h 10"/>
                <a:gd name="T16" fmla="*/ 0 w 19"/>
                <a:gd name="T17" fmla="*/ 3 h 10"/>
                <a:gd name="T18" fmla="*/ 1 w 19"/>
                <a:gd name="T19" fmla="*/ 3 h 10"/>
                <a:gd name="T20" fmla="*/ 3 w 19"/>
                <a:gd name="T21" fmla="*/ 1 h 10"/>
                <a:gd name="T22" fmla="*/ 5 w 19"/>
                <a:gd name="T23" fmla="*/ 0 h 10"/>
                <a:gd name="T24" fmla="*/ 8 w 19"/>
                <a:gd name="T25" fmla="*/ 1 h 10"/>
                <a:gd name="T26" fmla="*/ 9 w 19"/>
                <a:gd name="T27" fmla="*/ 2 h 10"/>
                <a:gd name="T28" fmla="*/ 10 w 19"/>
                <a:gd name="T29" fmla="*/ 3 h 10"/>
                <a:gd name="T30" fmla="*/ 10 w 19"/>
                <a:gd name="T31" fmla="*/ 6 h 10"/>
                <a:gd name="T32" fmla="*/ 10 w 19"/>
                <a:gd name="T33" fmla="*/ 10 h 10"/>
                <a:gd name="T34" fmla="*/ 11 w 19"/>
                <a:gd name="T35" fmla="*/ 10 h 10"/>
                <a:gd name="T36" fmla="*/ 19 w 19"/>
                <a:gd name="T37" fmla="*/ 6 h 10"/>
                <a:gd name="T38" fmla="*/ 18 w 19"/>
                <a:gd name="T39" fmla="*/ 5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 h="10">
                  <a:moveTo>
                    <a:pt x="18" y="5"/>
                  </a:moveTo>
                  <a:cubicBezTo>
                    <a:pt x="11" y="9"/>
                    <a:pt x="11" y="9"/>
                    <a:pt x="11" y="9"/>
                  </a:cubicBezTo>
                  <a:cubicBezTo>
                    <a:pt x="11" y="9"/>
                    <a:pt x="11" y="9"/>
                    <a:pt x="11" y="9"/>
                  </a:cubicBezTo>
                  <a:cubicBezTo>
                    <a:pt x="11" y="5"/>
                    <a:pt x="11" y="5"/>
                    <a:pt x="11" y="5"/>
                  </a:cubicBezTo>
                  <a:cubicBezTo>
                    <a:pt x="11" y="4"/>
                    <a:pt x="11" y="3"/>
                    <a:pt x="10" y="2"/>
                  </a:cubicBezTo>
                  <a:cubicBezTo>
                    <a:pt x="10" y="2"/>
                    <a:pt x="10" y="1"/>
                    <a:pt x="9" y="0"/>
                  </a:cubicBezTo>
                  <a:cubicBezTo>
                    <a:pt x="8" y="0"/>
                    <a:pt x="7" y="0"/>
                    <a:pt x="5" y="0"/>
                  </a:cubicBezTo>
                  <a:cubicBezTo>
                    <a:pt x="4" y="0"/>
                    <a:pt x="3" y="0"/>
                    <a:pt x="2" y="1"/>
                  </a:cubicBezTo>
                  <a:cubicBezTo>
                    <a:pt x="1" y="1"/>
                    <a:pt x="0" y="2"/>
                    <a:pt x="0" y="3"/>
                  </a:cubicBezTo>
                  <a:cubicBezTo>
                    <a:pt x="1" y="3"/>
                    <a:pt x="1" y="3"/>
                    <a:pt x="1" y="3"/>
                  </a:cubicBezTo>
                  <a:cubicBezTo>
                    <a:pt x="1" y="2"/>
                    <a:pt x="2" y="2"/>
                    <a:pt x="3" y="1"/>
                  </a:cubicBezTo>
                  <a:cubicBezTo>
                    <a:pt x="4" y="1"/>
                    <a:pt x="4" y="0"/>
                    <a:pt x="5" y="0"/>
                  </a:cubicBezTo>
                  <a:cubicBezTo>
                    <a:pt x="6" y="0"/>
                    <a:pt x="7" y="1"/>
                    <a:pt x="8" y="1"/>
                  </a:cubicBezTo>
                  <a:cubicBezTo>
                    <a:pt x="8" y="1"/>
                    <a:pt x="9" y="2"/>
                    <a:pt x="9" y="2"/>
                  </a:cubicBezTo>
                  <a:cubicBezTo>
                    <a:pt x="9" y="2"/>
                    <a:pt x="10" y="3"/>
                    <a:pt x="10" y="3"/>
                  </a:cubicBezTo>
                  <a:cubicBezTo>
                    <a:pt x="10" y="4"/>
                    <a:pt x="10" y="5"/>
                    <a:pt x="10" y="6"/>
                  </a:cubicBezTo>
                  <a:cubicBezTo>
                    <a:pt x="10" y="10"/>
                    <a:pt x="10" y="10"/>
                    <a:pt x="10" y="10"/>
                  </a:cubicBezTo>
                  <a:cubicBezTo>
                    <a:pt x="11" y="10"/>
                    <a:pt x="11" y="10"/>
                    <a:pt x="11" y="10"/>
                  </a:cubicBezTo>
                  <a:cubicBezTo>
                    <a:pt x="19" y="6"/>
                    <a:pt x="19" y="6"/>
                    <a:pt x="19" y="6"/>
                  </a:cubicBezTo>
                  <a:cubicBezTo>
                    <a:pt x="18" y="5"/>
                    <a:pt x="18" y="5"/>
                    <a:pt x="18" y="5"/>
                  </a:cubicBezTo>
                  <a:close/>
                </a:path>
              </a:pathLst>
            </a:custGeom>
            <a:solidFill>
              <a:srgbClr val="F9FAF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7" name="Freeform 146">
              <a:extLst>
                <a:ext uri="{FF2B5EF4-FFF2-40B4-BE49-F238E27FC236}">
                  <a16:creationId xmlns:a16="http://schemas.microsoft.com/office/drawing/2014/main" id="{B1B50714-7E7A-8B4E-BBD2-04533BEE7752}"/>
                </a:ext>
              </a:extLst>
            </p:cNvPr>
            <p:cNvSpPr>
              <a:spLocks/>
            </p:cNvSpPr>
            <p:nvPr/>
          </p:nvSpPr>
          <p:spPr bwMode="auto">
            <a:xfrm>
              <a:off x="18968474" y="6648398"/>
              <a:ext cx="146050" cy="77788"/>
            </a:xfrm>
            <a:custGeom>
              <a:avLst/>
              <a:gdLst>
                <a:gd name="T0" fmla="*/ 26 w 53"/>
                <a:gd name="T1" fmla="*/ 0 h 28"/>
                <a:gd name="T2" fmla="*/ 9 w 53"/>
                <a:gd name="T3" fmla="*/ 4 h 28"/>
                <a:gd name="T4" fmla="*/ 9 w 53"/>
                <a:gd name="T5" fmla="*/ 24 h 28"/>
                <a:gd name="T6" fmla="*/ 26 w 53"/>
                <a:gd name="T7" fmla="*/ 28 h 28"/>
                <a:gd name="T8" fmla="*/ 43 w 53"/>
                <a:gd name="T9" fmla="*/ 24 h 28"/>
                <a:gd name="T10" fmla="*/ 43 w 53"/>
                <a:gd name="T11" fmla="*/ 4 h 28"/>
                <a:gd name="T12" fmla="*/ 26 w 53"/>
                <a:gd name="T13" fmla="*/ 0 h 28"/>
              </a:gdLst>
              <a:ahLst/>
              <a:cxnLst>
                <a:cxn ang="0">
                  <a:pos x="T0" y="T1"/>
                </a:cxn>
                <a:cxn ang="0">
                  <a:pos x="T2" y="T3"/>
                </a:cxn>
                <a:cxn ang="0">
                  <a:pos x="T4" y="T5"/>
                </a:cxn>
                <a:cxn ang="0">
                  <a:pos x="T6" y="T7"/>
                </a:cxn>
                <a:cxn ang="0">
                  <a:pos x="T8" y="T9"/>
                </a:cxn>
                <a:cxn ang="0">
                  <a:pos x="T10" y="T11"/>
                </a:cxn>
                <a:cxn ang="0">
                  <a:pos x="T12" y="T13"/>
                </a:cxn>
              </a:cxnLst>
              <a:rect l="0" t="0" r="r" b="b"/>
              <a:pathLst>
                <a:path w="53" h="28">
                  <a:moveTo>
                    <a:pt x="26" y="0"/>
                  </a:moveTo>
                  <a:cubicBezTo>
                    <a:pt x="20" y="0"/>
                    <a:pt x="14" y="1"/>
                    <a:pt x="9" y="4"/>
                  </a:cubicBezTo>
                  <a:cubicBezTo>
                    <a:pt x="0" y="10"/>
                    <a:pt x="0" y="18"/>
                    <a:pt x="9" y="24"/>
                  </a:cubicBezTo>
                  <a:cubicBezTo>
                    <a:pt x="14" y="27"/>
                    <a:pt x="20" y="28"/>
                    <a:pt x="26" y="28"/>
                  </a:cubicBezTo>
                  <a:cubicBezTo>
                    <a:pt x="32" y="28"/>
                    <a:pt x="39" y="27"/>
                    <a:pt x="43" y="24"/>
                  </a:cubicBezTo>
                  <a:cubicBezTo>
                    <a:pt x="53" y="18"/>
                    <a:pt x="53" y="10"/>
                    <a:pt x="43" y="4"/>
                  </a:cubicBezTo>
                  <a:cubicBezTo>
                    <a:pt x="39" y="1"/>
                    <a:pt x="32" y="0"/>
                    <a:pt x="26" y="0"/>
                  </a:cubicBezTo>
                </a:path>
              </a:pathLst>
            </a:custGeom>
            <a:solidFill>
              <a:srgbClr val="140F4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8" name="Freeform 147">
              <a:extLst>
                <a:ext uri="{FF2B5EF4-FFF2-40B4-BE49-F238E27FC236}">
                  <a16:creationId xmlns:a16="http://schemas.microsoft.com/office/drawing/2014/main" id="{75386100-AADD-B649-AF08-299889B040C1}"/>
                </a:ext>
              </a:extLst>
            </p:cNvPr>
            <p:cNvSpPr>
              <a:spLocks/>
            </p:cNvSpPr>
            <p:nvPr/>
          </p:nvSpPr>
          <p:spPr bwMode="auto">
            <a:xfrm>
              <a:off x="19043087" y="6689673"/>
              <a:ext cx="6350" cy="3175"/>
            </a:xfrm>
            <a:custGeom>
              <a:avLst/>
              <a:gdLst>
                <a:gd name="T0" fmla="*/ 1 w 2"/>
                <a:gd name="T1" fmla="*/ 0 h 1"/>
                <a:gd name="T2" fmla="*/ 1 w 2"/>
                <a:gd name="T3" fmla="*/ 1 h 1"/>
                <a:gd name="T4" fmla="*/ 2 w 2"/>
                <a:gd name="T5" fmla="*/ 1 h 1"/>
                <a:gd name="T6" fmla="*/ 2 w 2"/>
                <a:gd name="T7" fmla="*/ 0 h 1"/>
                <a:gd name="T8" fmla="*/ 1 w 2"/>
                <a:gd name="T9" fmla="*/ 0 h 1"/>
              </a:gdLst>
              <a:ahLst/>
              <a:cxnLst>
                <a:cxn ang="0">
                  <a:pos x="T0" y="T1"/>
                </a:cxn>
                <a:cxn ang="0">
                  <a:pos x="T2" y="T3"/>
                </a:cxn>
                <a:cxn ang="0">
                  <a:pos x="T4" y="T5"/>
                </a:cxn>
                <a:cxn ang="0">
                  <a:pos x="T6" y="T7"/>
                </a:cxn>
                <a:cxn ang="0">
                  <a:pos x="T8" y="T9"/>
                </a:cxn>
              </a:cxnLst>
              <a:rect l="0" t="0" r="r" b="b"/>
              <a:pathLst>
                <a:path w="2" h="1">
                  <a:moveTo>
                    <a:pt x="1" y="0"/>
                  </a:moveTo>
                  <a:cubicBezTo>
                    <a:pt x="0" y="0"/>
                    <a:pt x="0" y="0"/>
                    <a:pt x="1" y="1"/>
                  </a:cubicBezTo>
                  <a:cubicBezTo>
                    <a:pt x="1" y="1"/>
                    <a:pt x="2" y="1"/>
                    <a:pt x="2" y="1"/>
                  </a:cubicBezTo>
                  <a:cubicBezTo>
                    <a:pt x="2" y="0"/>
                    <a:pt x="2" y="0"/>
                    <a:pt x="2" y="0"/>
                  </a:cubicBezTo>
                  <a:cubicBezTo>
                    <a:pt x="2" y="0"/>
                    <a:pt x="1" y="0"/>
                    <a:pt x="1"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9" name="Freeform 148">
              <a:extLst>
                <a:ext uri="{FF2B5EF4-FFF2-40B4-BE49-F238E27FC236}">
                  <a16:creationId xmlns:a16="http://schemas.microsoft.com/office/drawing/2014/main" id="{3C164B88-21B1-E244-A9C2-75DA926B0C47}"/>
                </a:ext>
              </a:extLst>
            </p:cNvPr>
            <p:cNvSpPr>
              <a:spLocks noEditPoints="1"/>
            </p:cNvSpPr>
            <p:nvPr/>
          </p:nvSpPr>
          <p:spPr bwMode="auto">
            <a:xfrm>
              <a:off x="19001812" y="6665860"/>
              <a:ext cx="69850" cy="38100"/>
            </a:xfrm>
            <a:custGeom>
              <a:avLst/>
              <a:gdLst>
                <a:gd name="T0" fmla="*/ 0 w 25"/>
                <a:gd name="T1" fmla="*/ 5 h 14"/>
                <a:gd name="T2" fmla="*/ 2 w 25"/>
                <a:gd name="T3" fmla="*/ 6 h 14"/>
                <a:gd name="T4" fmla="*/ 2 w 25"/>
                <a:gd name="T5" fmla="*/ 6 h 14"/>
                <a:gd name="T6" fmla="*/ 9 w 25"/>
                <a:gd name="T7" fmla="*/ 7 h 14"/>
                <a:gd name="T8" fmla="*/ 9 w 25"/>
                <a:gd name="T9" fmla="*/ 7 h 14"/>
                <a:gd name="T10" fmla="*/ 20 w 25"/>
                <a:gd name="T11" fmla="*/ 14 h 14"/>
                <a:gd name="T12" fmla="*/ 23 w 25"/>
                <a:gd name="T13" fmla="*/ 14 h 14"/>
                <a:gd name="T14" fmla="*/ 24 w 25"/>
                <a:gd name="T15" fmla="*/ 13 h 14"/>
                <a:gd name="T16" fmla="*/ 24 w 25"/>
                <a:gd name="T17" fmla="*/ 12 h 14"/>
                <a:gd name="T18" fmla="*/ 13 w 25"/>
                <a:gd name="T19" fmla="*/ 5 h 14"/>
                <a:gd name="T20" fmla="*/ 13 w 25"/>
                <a:gd name="T21" fmla="*/ 5 h 14"/>
                <a:gd name="T22" fmla="*/ 11 w 25"/>
                <a:gd name="T23" fmla="*/ 1 h 14"/>
                <a:gd name="T24" fmla="*/ 10 w 25"/>
                <a:gd name="T25" fmla="*/ 1 h 14"/>
                <a:gd name="T26" fmla="*/ 11 w 25"/>
                <a:gd name="T27" fmla="*/ 1 h 14"/>
                <a:gd name="T28" fmla="*/ 9 w 25"/>
                <a:gd name="T29" fmla="*/ 0 h 14"/>
                <a:gd name="T30" fmla="*/ 0 w 25"/>
                <a:gd name="T31" fmla="*/ 5 h 14"/>
                <a:gd name="T32" fmla="*/ 17 w 25"/>
                <a:gd name="T33" fmla="*/ 9 h 14"/>
                <a:gd name="T34" fmla="*/ 17 w 25"/>
                <a:gd name="T35" fmla="*/ 10 h 14"/>
                <a:gd name="T36" fmla="*/ 15 w 25"/>
                <a:gd name="T37" fmla="*/ 10 h 14"/>
                <a:gd name="T38" fmla="*/ 13 w 25"/>
                <a:gd name="T39" fmla="*/ 8 h 14"/>
                <a:gd name="T40" fmla="*/ 13 w 25"/>
                <a:gd name="T41" fmla="*/ 7 h 14"/>
                <a:gd name="T42" fmla="*/ 15 w 25"/>
                <a:gd name="T43" fmla="*/ 7 h 14"/>
                <a:gd name="T44" fmla="*/ 17 w 25"/>
                <a:gd name="T45"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 h="14">
                  <a:moveTo>
                    <a:pt x="0" y="5"/>
                  </a:moveTo>
                  <a:cubicBezTo>
                    <a:pt x="2" y="6"/>
                    <a:pt x="2" y="6"/>
                    <a:pt x="2" y="6"/>
                  </a:cubicBezTo>
                  <a:cubicBezTo>
                    <a:pt x="2" y="6"/>
                    <a:pt x="2" y="6"/>
                    <a:pt x="2" y="6"/>
                  </a:cubicBezTo>
                  <a:cubicBezTo>
                    <a:pt x="4" y="7"/>
                    <a:pt x="6" y="7"/>
                    <a:pt x="9" y="7"/>
                  </a:cubicBezTo>
                  <a:cubicBezTo>
                    <a:pt x="9" y="7"/>
                    <a:pt x="9" y="7"/>
                    <a:pt x="9" y="7"/>
                  </a:cubicBezTo>
                  <a:cubicBezTo>
                    <a:pt x="20" y="14"/>
                    <a:pt x="20" y="14"/>
                    <a:pt x="20" y="14"/>
                  </a:cubicBezTo>
                  <a:cubicBezTo>
                    <a:pt x="21" y="14"/>
                    <a:pt x="22" y="14"/>
                    <a:pt x="23" y="14"/>
                  </a:cubicBezTo>
                  <a:cubicBezTo>
                    <a:pt x="24" y="13"/>
                    <a:pt x="24" y="13"/>
                    <a:pt x="24" y="13"/>
                  </a:cubicBezTo>
                  <a:cubicBezTo>
                    <a:pt x="25" y="13"/>
                    <a:pt x="25" y="12"/>
                    <a:pt x="24" y="12"/>
                  </a:cubicBezTo>
                  <a:cubicBezTo>
                    <a:pt x="13" y="5"/>
                    <a:pt x="13" y="5"/>
                    <a:pt x="13" y="5"/>
                  </a:cubicBezTo>
                  <a:cubicBezTo>
                    <a:pt x="13" y="5"/>
                    <a:pt x="13" y="5"/>
                    <a:pt x="13" y="5"/>
                  </a:cubicBezTo>
                  <a:cubicBezTo>
                    <a:pt x="13" y="3"/>
                    <a:pt x="13" y="2"/>
                    <a:pt x="11" y="1"/>
                  </a:cubicBezTo>
                  <a:cubicBezTo>
                    <a:pt x="10" y="1"/>
                    <a:pt x="10" y="1"/>
                    <a:pt x="10" y="1"/>
                  </a:cubicBezTo>
                  <a:cubicBezTo>
                    <a:pt x="10" y="1"/>
                    <a:pt x="11" y="1"/>
                    <a:pt x="11" y="1"/>
                  </a:cubicBezTo>
                  <a:cubicBezTo>
                    <a:pt x="9" y="0"/>
                    <a:pt x="9" y="0"/>
                    <a:pt x="9" y="0"/>
                  </a:cubicBezTo>
                  <a:lnTo>
                    <a:pt x="0" y="5"/>
                  </a:lnTo>
                  <a:close/>
                  <a:moveTo>
                    <a:pt x="17" y="9"/>
                  </a:moveTo>
                  <a:cubicBezTo>
                    <a:pt x="18" y="9"/>
                    <a:pt x="18" y="9"/>
                    <a:pt x="17" y="10"/>
                  </a:cubicBezTo>
                  <a:cubicBezTo>
                    <a:pt x="17" y="10"/>
                    <a:pt x="16" y="10"/>
                    <a:pt x="15" y="10"/>
                  </a:cubicBezTo>
                  <a:cubicBezTo>
                    <a:pt x="13" y="8"/>
                    <a:pt x="13" y="8"/>
                    <a:pt x="13" y="8"/>
                  </a:cubicBezTo>
                  <a:cubicBezTo>
                    <a:pt x="12" y="8"/>
                    <a:pt x="12" y="7"/>
                    <a:pt x="13" y="7"/>
                  </a:cubicBezTo>
                  <a:cubicBezTo>
                    <a:pt x="13" y="7"/>
                    <a:pt x="14" y="7"/>
                    <a:pt x="15" y="7"/>
                  </a:cubicBezTo>
                  <a:lnTo>
                    <a:pt x="17" y="9"/>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0" name="Freeform 149">
              <a:extLst>
                <a:ext uri="{FF2B5EF4-FFF2-40B4-BE49-F238E27FC236}">
                  <a16:creationId xmlns:a16="http://schemas.microsoft.com/office/drawing/2014/main" id="{F9F776BC-9C2F-EF42-B13F-58A1849751CD}"/>
                </a:ext>
              </a:extLst>
            </p:cNvPr>
            <p:cNvSpPr>
              <a:spLocks/>
            </p:cNvSpPr>
            <p:nvPr/>
          </p:nvSpPr>
          <p:spPr bwMode="auto">
            <a:xfrm>
              <a:off x="19311374" y="6453135"/>
              <a:ext cx="146050" cy="74613"/>
            </a:xfrm>
            <a:custGeom>
              <a:avLst/>
              <a:gdLst>
                <a:gd name="T0" fmla="*/ 27 w 53"/>
                <a:gd name="T1" fmla="*/ 0 h 27"/>
                <a:gd name="T2" fmla="*/ 10 w 53"/>
                <a:gd name="T3" fmla="*/ 4 h 27"/>
                <a:gd name="T4" fmla="*/ 10 w 53"/>
                <a:gd name="T5" fmla="*/ 23 h 27"/>
                <a:gd name="T6" fmla="*/ 27 w 53"/>
                <a:gd name="T7" fmla="*/ 27 h 27"/>
                <a:gd name="T8" fmla="*/ 44 w 53"/>
                <a:gd name="T9" fmla="*/ 23 h 27"/>
                <a:gd name="T10" fmla="*/ 44 w 53"/>
                <a:gd name="T11" fmla="*/ 4 h 27"/>
                <a:gd name="T12" fmla="*/ 27 w 53"/>
                <a:gd name="T13" fmla="*/ 0 h 27"/>
              </a:gdLst>
              <a:ahLst/>
              <a:cxnLst>
                <a:cxn ang="0">
                  <a:pos x="T0" y="T1"/>
                </a:cxn>
                <a:cxn ang="0">
                  <a:pos x="T2" y="T3"/>
                </a:cxn>
                <a:cxn ang="0">
                  <a:pos x="T4" y="T5"/>
                </a:cxn>
                <a:cxn ang="0">
                  <a:pos x="T6" y="T7"/>
                </a:cxn>
                <a:cxn ang="0">
                  <a:pos x="T8" y="T9"/>
                </a:cxn>
                <a:cxn ang="0">
                  <a:pos x="T10" y="T11"/>
                </a:cxn>
                <a:cxn ang="0">
                  <a:pos x="T12" y="T13"/>
                </a:cxn>
              </a:cxnLst>
              <a:rect l="0" t="0" r="r" b="b"/>
              <a:pathLst>
                <a:path w="53" h="27">
                  <a:moveTo>
                    <a:pt x="27" y="0"/>
                  </a:moveTo>
                  <a:cubicBezTo>
                    <a:pt x="21" y="0"/>
                    <a:pt x="14" y="1"/>
                    <a:pt x="10" y="4"/>
                  </a:cubicBezTo>
                  <a:cubicBezTo>
                    <a:pt x="0" y="9"/>
                    <a:pt x="0" y="18"/>
                    <a:pt x="10" y="23"/>
                  </a:cubicBezTo>
                  <a:cubicBezTo>
                    <a:pt x="14" y="26"/>
                    <a:pt x="21" y="27"/>
                    <a:pt x="27" y="27"/>
                  </a:cubicBezTo>
                  <a:cubicBezTo>
                    <a:pt x="33" y="27"/>
                    <a:pt x="39" y="26"/>
                    <a:pt x="44" y="23"/>
                  </a:cubicBezTo>
                  <a:cubicBezTo>
                    <a:pt x="53" y="18"/>
                    <a:pt x="53" y="9"/>
                    <a:pt x="44" y="4"/>
                  </a:cubicBezTo>
                  <a:cubicBezTo>
                    <a:pt x="39" y="1"/>
                    <a:pt x="33" y="0"/>
                    <a:pt x="27" y="0"/>
                  </a:cubicBezTo>
                </a:path>
              </a:pathLst>
            </a:custGeom>
            <a:solidFill>
              <a:srgbClr val="261E5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1" name="Freeform 150">
              <a:extLst>
                <a:ext uri="{FF2B5EF4-FFF2-40B4-BE49-F238E27FC236}">
                  <a16:creationId xmlns:a16="http://schemas.microsoft.com/office/drawing/2014/main" id="{143B2C47-7622-7F4C-9520-C1970186B669}"/>
                </a:ext>
              </a:extLst>
            </p:cNvPr>
            <p:cNvSpPr>
              <a:spLocks noEditPoints="1"/>
            </p:cNvSpPr>
            <p:nvPr/>
          </p:nvSpPr>
          <p:spPr bwMode="auto">
            <a:xfrm>
              <a:off x="19355824" y="6472185"/>
              <a:ext cx="65088" cy="38100"/>
            </a:xfrm>
            <a:custGeom>
              <a:avLst/>
              <a:gdLst>
                <a:gd name="T0" fmla="*/ 9 w 24"/>
                <a:gd name="T1" fmla="*/ 6 h 14"/>
                <a:gd name="T2" fmla="*/ 9 w 24"/>
                <a:gd name="T3" fmla="*/ 8 h 14"/>
                <a:gd name="T4" fmla="*/ 14 w 24"/>
                <a:gd name="T5" fmla="*/ 8 h 14"/>
                <a:gd name="T6" fmla="*/ 14 w 24"/>
                <a:gd name="T7" fmla="*/ 6 h 14"/>
                <a:gd name="T8" fmla="*/ 9 w 24"/>
                <a:gd name="T9" fmla="*/ 6 h 14"/>
                <a:gd name="T10" fmla="*/ 13 w 24"/>
                <a:gd name="T11" fmla="*/ 1 h 14"/>
                <a:gd name="T12" fmla="*/ 11 w 24"/>
                <a:gd name="T13" fmla="*/ 2 h 14"/>
                <a:gd name="T14" fmla="*/ 10 w 24"/>
                <a:gd name="T15" fmla="*/ 2 h 14"/>
                <a:gd name="T16" fmla="*/ 8 w 24"/>
                <a:gd name="T17" fmla="*/ 1 h 14"/>
                <a:gd name="T18" fmla="*/ 7 w 24"/>
                <a:gd name="T19" fmla="*/ 1 h 14"/>
                <a:gd name="T20" fmla="*/ 2 w 24"/>
                <a:gd name="T21" fmla="*/ 4 h 14"/>
                <a:gd name="T22" fmla="*/ 2 w 24"/>
                <a:gd name="T23" fmla="*/ 5 h 14"/>
                <a:gd name="T24" fmla="*/ 3 w 24"/>
                <a:gd name="T25" fmla="*/ 6 h 14"/>
                <a:gd name="T26" fmla="*/ 3 w 24"/>
                <a:gd name="T27" fmla="*/ 7 h 14"/>
                <a:gd name="T28" fmla="*/ 1 w 24"/>
                <a:gd name="T29" fmla="*/ 8 h 14"/>
                <a:gd name="T30" fmla="*/ 1 w 24"/>
                <a:gd name="T31" fmla="*/ 10 h 14"/>
                <a:gd name="T32" fmla="*/ 8 w 24"/>
                <a:gd name="T33" fmla="*/ 14 h 14"/>
                <a:gd name="T34" fmla="*/ 11 w 24"/>
                <a:gd name="T35" fmla="*/ 14 h 14"/>
                <a:gd name="T36" fmla="*/ 23 w 24"/>
                <a:gd name="T37" fmla="*/ 7 h 14"/>
                <a:gd name="T38" fmla="*/ 23 w 24"/>
                <a:gd name="T39" fmla="*/ 5 h 14"/>
                <a:gd name="T40" fmla="*/ 16 w 24"/>
                <a:gd name="T41" fmla="*/ 1 h 14"/>
                <a:gd name="T42" fmla="*/ 13 w 24"/>
                <a:gd name="T43" fmla="*/ 1 h 14"/>
                <a:gd name="T44" fmla="*/ 16 w 24"/>
                <a:gd name="T45" fmla="*/ 9 h 14"/>
                <a:gd name="T46" fmla="*/ 8 w 24"/>
                <a:gd name="T47" fmla="*/ 9 h 14"/>
                <a:gd name="T48" fmla="*/ 8 w 24"/>
                <a:gd name="T49" fmla="*/ 5 h 14"/>
                <a:gd name="T50" fmla="*/ 16 w 24"/>
                <a:gd name="T51" fmla="*/ 5 h 14"/>
                <a:gd name="T52" fmla="*/ 16 w 24"/>
                <a:gd name="T53" fmla="*/ 9 h 14"/>
                <a:gd name="T54" fmla="*/ 15 w 24"/>
                <a:gd name="T55" fmla="*/ 3 h 14"/>
                <a:gd name="T56" fmla="*/ 14 w 24"/>
                <a:gd name="T57" fmla="*/ 3 h 14"/>
                <a:gd name="T58" fmla="*/ 14 w 24"/>
                <a:gd name="T59" fmla="*/ 2 h 14"/>
                <a:gd name="T60" fmla="*/ 15 w 24"/>
                <a:gd name="T61" fmla="*/ 2 h 14"/>
                <a:gd name="T62" fmla="*/ 15 w 24"/>
                <a:gd name="T63"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4" h="14">
                  <a:moveTo>
                    <a:pt x="9" y="6"/>
                  </a:moveTo>
                  <a:cubicBezTo>
                    <a:pt x="8" y="6"/>
                    <a:pt x="8" y="8"/>
                    <a:pt x="9" y="8"/>
                  </a:cubicBezTo>
                  <a:cubicBezTo>
                    <a:pt x="11" y="9"/>
                    <a:pt x="13" y="9"/>
                    <a:pt x="14" y="8"/>
                  </a:cubicBezTo>
                  <a:cubicBezTo>
                    <a:pt x="15" y="8"/>
                    <a:pt x="15" y="6"/>
                    <a:pt x="14" y="6"/>
                  </a:cubicBezTo>
                  <a:cubicBezTo>
                    <a:pt x="13" y="5"/>
                    <a:pt x="11" y="5"/>
                    <a:pt x="9" y="6"/>
                  </a:cubicBezTo>
                  <a:close/>
                  <a:moveTo>
                    <a:pt x="13" y="1"/>
                  </a:moveTo>
                  <a:cubicBezTo>
                    <a:pt x="11" y="2"/>
                    <a:pt x="11" y="2"/>
                    <a:pt x="11" y="2"/>
                  </a:cubicBezTo>
                  <a:cubicBezTo>
                    <a:pt x="10" y="2"/>
                    <a:pt x="10" y="2"/>
                    <a:pt x="10" y="2"/>
                  </a:cubicBezTo>
                  <a:cubicBezTo>
                    <a:pt x="8" y="1"/>
                    <a:pt x="8" y="1"/>
                    <a:pt x="8" y="1"/>
                  </a:cubicBezTo>
                  <a:cubicBezTo>
                    <a:pt x="7" y="1"/>
                    <a:pt x="7" y="1"/>
                    <a:pt x="7" y="1"/>
                  </a:cubicBezTo>
                  <a:cubicBezTo>
                    <a:pt x="2" y="4"/>
                    <a:pt x="2" y="4"/>
                    <a:pt x="2" y="4"/>
                  </a:cubicBezTo>
                  <a:cubicBezTo>
                    <a:pt x="2" y="5"/>
                    <a:pt x="2" y="5"/>
                    <a:pt x="2" y="5"/>
                  </a:cubicBezTo>
                  <a:cubicBezTo>
                    <a:pt x="3" y="6"/>
                    <a:pt x="3" y="6"/>
                    <a:pt x="3" y="6"/>
                  </a:cubicBezTo>
                  <a:cubicBezTo>
                    <a:pt x="3" y="7"/>
                    <a:pt x="3" y="7"/>
                    <a:pt x="3" y="7"/>
                  </a:cubicBezTo>
                  <a:cubicBezTo>
                    <a:pt x="1" y="8"/>
                    <a:pt x="1" y="8"/>
                    <a:pt x="1" y="8"/>
                  </a:cubicBezTo>
                  <a:cubicBezTo>
                    <a:pt x="0" y="8"/>
                    <a:pt x="0" y="9"/>
                    <a:pt x="1" y="10"/>
                  </a:cubicBezTo>
                  <a:cubicBezTo>
                    <a:pt x="8" y="14"/>
                    <a:pt x="8" y="14"/>
                    <a:pt x="8" y="14"/>
                  </a:cubicBezTo>
                  <a:cubicBezTo>
                    <a:pt x="9" y="14"/>
                    <a:pt x="10" y="14"/>
                    <a:pt x="11" y="14"/>
                  </a:cubicBezTo>
                  <a:cubicBezTo>
                    <a:pt x="23" y="7"/>
                    <a:pt x="23" y="7"/>
                    <a:pt x="23" y="7"/>
                  </a:cubicBezTo>
                  <a:cubicBezTo>
                    <a:pt x="24" y="6"/>
                    <a:pt x="24" y="5"/>
                    <a:pt x="23" y="5"/>
                  </a:cubicBezTo>
                  <a:cubicBezTo>
                    <a:pt x="16" y="1"/>
                    <a:pt x="16" y="1"/>
                    <a:pt x="16" y="1"/>
                  </a:cubicBezTo>
                  <a:cubicBezTo>
                    <a:pt x="15" y="0"/>
                    <a:pt x="14" y="0"/>
                    <a:pt x="13" y="1"/>
                  </a:cubicBezTo>
                  <a:close/>
                  <a:moveTo>
                    <a:pt x="16" y="9"/>
                  </a:moveTo>
                  <a:cubicBezTo>
                    <a:pt x="13" y="10"/>
                    <a:pt x="10" y="10"/>
                    <a:pt x="8" y="9"/>
                  </a:cubicBezTo>
                  <a:cubicBezTo>
                    <a:pt x="6" y="8"/>
                    <a:pt x="6" y="6"/>
                    <a:pt x="8" y="5"/>
                  </a:cubicBezTo>
                  <a:cubicBezTo>
                    <a:pt x="10" y="4"/>
                    <a:pt x="13" y="4"/>
                    <a:pt x="16" y="5"/>
                  </a:cubicBezTo>
                  <a:cubicBezTo>
                    <a:pt x="18" y="6"/>
                    <a:pt x="18" y="8"/>
                    <a:pt x="16" y="9"/>
                  </a:cubicBezTo>
                  <a:close/>
                  <a:moveTo>
                    <a:pt x="15" y="3"/>
                  </a:moveTo>
                  <a:cubicBezTo>
                    <a:pt x="14" y="3"/>
                    <a:pt x="14" y="3"/>
                    <a:pt x="14" y="3"/>
                  </a:cubicBezTo>
                  <a:cubicBezTo>
                    <a:pt x="14" y="2"/>
                    <a:pt x="14" y="2"/>
                    <a:pt x="14" y="2"/>
                  </a:cubicBezTo>
                  <a:cubicBezTo>
                    <a:pt x="15" y="2"/>
                    <a:pt x="15" y="2"/>
                    <a:pt x="15" y="2"/>
                  </a:cubicBezTo>
                  <a:lnTo>
                    <a:pt x="15" y="3"/>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2" name="Freeform 151">
              <a:extLst>
                <a:ext uri="{FF2B5EF4-FFF2-40B4-BE49-F238E27FC236}">
                  <a16:creationId xmlns:a16="http://schemas.microsoft.com/office/drawing/2014/main" id="{7F9AA185-1965-814C-9031-F471DC0C0992}"/>
                </a:ext>
              </a:extLst>
            </p:cNvPr>
            <p:cNvSpPr>
              <a:spLocks/>
            </p:cNvSpPr>
            <p:nvPr/>
          </p:nvSpPr>
          <p:spPr bwMode="auto">
            <a:xfrm>
              <a:off x="18149324" y="5707010"/>
              <a:ext cx="19050" cy="11113"/>
            </a:xfrm>
            <a:custGeom>
              <a:avLst/>
              <a:gdLst>
                <a:gd name="T0" fmla="*/ 12 w 12"/>
                <a:gd name="T1" fmla="*/ 5 h 7"/>
                <a:gd name="T2" fmla="*/ 12 w 12"/>
                <a:gd name="T3" fmla="*/ 5 h 7"/>
                <a:gd name="T4" fmla="*/ 11 w 12"/>
                <a:gd name="T5" fmla="*/ 7 h 7"/>
                <a:gd name="T6" fmla="*/ 11 w 12"/>
                <a:gd name="T7" fmla="*/ 7 h 7"/>
                <a:gd name="T8" fmla="*/ 0 w 12"/>
                <a:gd name="T9" fmla="*/ 2 h 7"/>
                <a:gd name="T10" fmla="*/ 0 w 12"/>
                <a:gd name="T11" fmla="*/ 2 h 7"/>
                <a:gd name="T12" fmla="*/ 2 w 12"/>
                <a:gd name="T13" fmla="*/ 0 h 7"/>
                <a:gd name="T14" fmla="*/ 4 w 12"/>
                <a:gd name="T15" fmla="*/ 0 h 7"/>
                <a:gd name="T16" fmla="*/ 12 w 12"/>
                <a:gd name="T17"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7">
                  <a:moveTo>
                    <a:pt x="12" y="5"/>
                  </a:moveTo>
                  <a:lnTo>
                    <a:pt x="12" y="5"/>
                  </a:lnTo>
                  <a:lnTo>
                    <a:pt x="11" y="7"/>
                  </a:lnTo>
                  <a:lnTo>
                    <a:pt x="11" y="7"/>
                  </a:lnTo>
                  <a:lnTo>
                    <a:pt x="0" y="2"/>
                  </a:lnTo>
                  <a:lnTo>
                    <a:pt x="0" y="2"/>
                  </a:lnTo>
                  <a:lnTo>
                    <a:pt x="2" y="0"/>
                  </a:lnTo>
                  <a:lnTo>
                    <a:pt x="4" y="0"/>
                  </a:lnTo>
                  <a:lnTo>
                    <a:pt x="12" y="5"/>
                  </a:lnTo>
                  <a:close/>
                </a:path>
              </a:pathLst>
            </a:custGeom>
            <a:solidFill>
              <a:srgbClr val="FCFCF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3" name="Freeform 152">
              <a:extLst>
                <a:ext uri="{FF2B5EF4-FFF2-40B4-BE49-F238E27FC236}">
                  <a16:creationId xmlns:a16="http://schemas.microsoft.com/office/drawing/2014/main" id="{E802D0BF-03DD-614B-A900-3788C021040C}"/>
                </a:ext>
              </a:extLst>
            </p:cNvPr>
            <p:cNvSpPr>
              <a:spLocks/>
            </p:cNvSpPr>
            <p:nvPr/>
          </p:nvSpPr>
          <p:spPr bwMode="auto">
            <a:xfrm>
              <a:off x="18146149" y="5711773"/>
              <a:ext cx="14288" cy="9525"/>
            </a:xfrm>
            <a:custGeom>
              <a:avLst/>
              <a:gdLst>
                <a:gd name="T0" fmla="*/ 9 w 9"/>
                <a:gd name="T1" fmla="*/ 4 h 6"/>
                <a:gd name="T2" fmla="*/ 9 w 9"/>
                <a:gd name="T3" fmla="*/ 6 h 6"/>
                <a:gd name="T4" fmla="*/ 9 w 9"/>
                <a:gd name="T5" fmla="*/ 6 h 6"/>
                <a:gd name="T6" fmla="*/ 7 w 9"/>
                <a:gd name="T7" fmla="*/ 6 h 6"/>
                <a:gd name="T8" fmla="*/ 0 w 9"/>
                <a:gd name="T9" fmla="*/ 2 h 6"/>
                <a:gd name="T10" fmla="*/ 0 w 9"/>
                <a:gd name="T11" fmla="*/ 2 h 6"/>
                <a:gd name="T12" fmla="*/ 2 w 9"/>
                <a:gd name="T13" fmla="*/ 0 h 6"/>
                <a:gd name="T14" fmla="*/ 4 w 9"/>
                <a:gd name="T15" fmla="*/ 0 h 6"/>
                <a:gd name="T16" fmla="*/ 9 w 9"/>
                <a:gd name="T17" fmla="*/ 4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6">
                  <a:moveTo>
                    <a:pt x="9" y="4"/>
                  </a:moveTo>
                  <a:lnTo>
                    <a:pt x="9" y="6"/>
                  </a:lnTo>
                  <a:lnTo>
                    <a:pt x="9" y="6"/>
                  </a:lnTo>
                  <a:lnTo>
                    <a:pt x="7" y="6"/>
                  </a:lnTo>
                  <a:lnTo>
                    <a:pt x="0" y="2"/>
                  </a:lnTo>
                  <a:lnTo>
                    <a:pt x="0" y="2"/>
                  </a:lnTo>
                  <a:lnTo>
                    <a:pt x="2" y="0"/>
                  </a:lnTo>
                  <a:lnTo>
                    <a:pt x="4" y="0"/>
                  </a:lnTo>
                  <a:lnTo>
                    <a:pt x="9" y="4"/>
                  </a:lnTo>
                  <a:close/>
                </a:path>
              </a:pathLst>
            </a:custGeom>
            <a:solidFill>
              <a:srgbClr val="FCFCF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4" name="Freeform 153">
              <a:extLst>
                <a:ext uri="{FF2B5EF4-FFF2-40B4-BE49-F238E27FC236}">
                  <a16:creationId xmlns:a16="http://schemas.microsoft.com/office/drawing/2014/main" id="{F3EB3179-BA31-2945-A1AB-52450329BB1E}"/>
                </a:ext>
              </a:extLst>
            </p:cNvPr>
            <p:cNvSpPr>
              <a:spLocks/>
            </p:cNvSpPr>
            <p:nvPr/>
          </p:nvSpPr>
          <p:spPr bwMode="auto">
            <a:xfrm>
              <a:off x="18144562" y="5718123"/>
              <a:ext cx="11113" cy="7938"/>
            </a:xfrm>
            <a:custGeom>
              <a:avLst/>
              <a:gdLst>
                <a:gd name="T0" fmla="*/ 7 w 7"/>
                <a:gd name="T1" fmla="*/ 3 h 5"/>
                <a:gd name="T2" fmla="*/ 7 w 7"/>
                <a:gd name="T3" fmla="*/ 3 h 5"/>
                <a:gd name="T4" fmla="*/ 5 w 7"/>
                <a:gd name="T5" fmla="*/ 5 h 5"/>
                <a:gd name="T6" fmla="*/ 5 w 7"/>
                <a:gd name="T7" fmla="*/ 5 h 5"/>
                <a:gd name="T8" fmla="*/ 0 w 7"/>
                <a:gd name="T9" fmla="*/ 2 h 5"/>
                <a:gd name="T10" fmla="*/ 0 w 7"/>
                <a:gd name="T11" fmla="*/ 2 h 5"/>
                <a:gd name="T12" fmla="*/ 1 w 7"/>
                <a:gd name="T13" fmla="*/ 0 h 5"/>
                <a:gd name="T14" fmla="*/ 3 w 7"/>
                <a:gd name="T15" fmla="*/ 0 h 5"/>
                <a:gd name="T16" fmla="*/ 7 w 7"/>
                <a:gd name="T17" fmla="*/ 3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5">
                  <a:moveTo>
                    <a:pt x="7" y="3"/>
                  </a:moveTo>
                  <a:lnTo>
                    <a:pt x="7" y="3"/>
                  </a:lnTo>
                  <a:lnTo>
                    <a:pt x="5" y="5"/>
                  </a:lnTo>
                  <a:lnTo>
                    <a:pt x="5" y="5"/>
                  </a:lnTo>
                  <a:lnTo>
                    <a:pt x="0" y="2"/>
                  </a:lnTo>
                  <a:lnTo>
                    <a:pt x="0" y="2"/>
                  </a:lnTo>
                  <a:lnTo>
                    <a:pt x="1" y="0"/>
                  </a:lnTo>
                  <a:lnTo>
                    <a:pt x="3" y="0"/>
                  </a:lnTo>
                  <a:lnTo>
                    <a:pt x="7" y="3"/>
                  </a:lnTo>
                  <a:close/>
                </a:path>
              </a:pathLst>
            </a:custGeom>
            <a:solidFill>
              <a:srgbClr val="FCFCF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5" name="Freeform 154">
              <a:extLst>
                <a:ext uri="{FF2B5EF4-FFF2-40B4-BE49-F238E27FC236}">
                  <a16:creationId xmlns:a16="http://schemas.microsoft.com/office/drawing/2014/main" id="{A82D0EA5-CDB8-374E-A19D-4AB60251CAAE}"/>
                </a:ext>
              </a:extLst>
            </p:cNvPr>
            <p:cNvSpPr>
              <a:spLocks/>
            </p:cNvSpPr>
            <p:nvPr/>
          </p:nvSpPr>
          <p:spPr bwMode="auto">
            <a:xfrm>
              <a:off x="18141387" y="5722885"/>
              <a:ext cx="7938" cy="6350"/>
            </a:xfrm>
            <a:custGeom>
              <a:avLst/>
              <a:gdLst>
                <a:gd name="T0" fmla="*/ 5 w 5"/>
                <a:gd name="T1" fmla="*/ 2 h 4"/>
                <a:gd name="T2" fmla="*/ 5 w 5"/>
                <a:gd name="T3" fmla="*/ 2 h 4"/>
                <a:gd name="T4" fmla="*/ 3 w 5"/>
                <a:gd name="T5" fmla="*/ 4 h 4"/>
                <a:gd name="T6" fmla="*/ 3 w 5"/>
                <a:gd name="T7" fmla="*/ 4 h 4"/>
                <a:gd name="T8" fmla="*/ 0 w 5"/>
                <a:gd name="T9" fmla="*/ 2 h 4"/>
                <a:gd name="T10" fmla="*/ 0 w 5"/>
                <a:gd name="T11" fmla="*/ 2 h 4"/>
                <a:gd name="T12" fmla="*/ 2 w 5"/>
                <a:gd name="T13" fmla="*/ 0 h 4"/>
                <a:gd name="T14" fmla="*/ 2 w 5"/>
                <a:gd name="T15" fmla="*/ 0 h 4"/>
                <a:gd name="T16" fmla="*/ 5 w 5"/>
                <a:gd name="T17"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4">
                  <a:moveTo>
                    <a:pt x="5" y="2"/>
                  </a:moveTo>
                  <a:lnTo>
                    <a:pt x="5" y="2"/>
                  </a:lnTo>
                  <a:lnTo>
                    <a:pt x="3" y="4"/>
                  </a:lnTo>
                  <a:lnTo>
                    <a:pt x="3" y="4"/>
                  </a:lnTo>
                  <a:lnTo>
                    <a:pt x="0" y="2"/>
                  </a:lnTo>
                  <a:lnTo>
                    <a:pt x="0" y="2"/>
                  </a:lnTo>
                  <a:lnTo>
                    <a:pt x="2" y="0"/>
                  </a:lnTo>
                  <a:lnTo>
                    <a:pt x="2" y="0"/>
                  </a:lnTo>
                  <a:lnTo>
                    <a:pt x="5" y="2"/>
                  </a:lnTo>
                  <a:close/>
                </a:path>
              </a:pathLst>
            </a:custGeom>
            <a:solidFill>
              <a:srgbClr val="FCFCF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6" name="Freeform 155">
              <a:extLst>
                <a:ext uri="{FF2B5EF4-FFF2-40B4-BE49-F238E27FC236}">
                  <a16:creationId xmlns:a16="http://schemas.microsoft.com/office/drawing/2014/main" id="{6E92ECA1-3C3C-394D-8D86-6212EAF4EE01}"/>
                </a:ext>
              </a:extLst>
            </p:cNvPr>
            <p:cNvSpPr>
              <a:spLocks/>
            </p:cNvSpPr>
            <p:nvPr/>
          </p:nvSpPr>
          <p:spPr bwMode="auto">
            <a:xfrm>
              <a:off x="18166787" y="5692723"/>
              <a:ext cx="20638" cy="11113"/>
            </a:xfrm>
            <a:custGeom>
              <a:avLst/>
              <a:gdLst>
                <a:gd name="T0" fmla="*/ 2 w 8"/>
                <a:gd name="T1" fmla="*/ 4 h 4"/>
                <a:gd name="T2" fmla="*/ 0 w 8"/>
                <a:gd name="T3" fmla="*/ 4 h 4"/>
                <a:gd name="T4" fmla="*/ 8 w 8"/>
                <a:gd name="T5" fmla="*/ 0 h 4"/>
                <a:gd name="T6" fmla="*/ 8 w 8"/>
                <a:gd name="T7" fmla="*/ 1 h 4"/>
                <a:gd name="T8" fmla="*/ 4 w 8"/>
                <a:gd name="T9" fmla="*/ 2 h 4"/>
                <a:gd name="T10" fmla="*/ 2 w 8"/>
                <a:gd name="T11" fmla="*/ 4 h 4"/>
              </a:gdLst>
              <a:ahLst/>
              <a:cxnLst>
                <a:cxn ang="0">
                  <a:pos x="T0" y="T1"/>
                </a:cxn>
                <a:cxn ang="0">
                  <a:pos x="T2" y="T3"/>
                </a:cxn>
                <a:cxn ang="0">
                  <a:pos x="T4" y="T5"/>
                </a:cxn>
                <a:cxn ang="0">
                  <a:pos x="T6" y="T7"/>
                </a:cxn>
                <a:cxn ang="0">
                  <a:pos x="T8" y="T9"/>
                </a:cxn>
                <a:cxn ang="0">
                  <a:pos x="T10" y="T11"/>
                </a:cxn>
              </a:cxnLst>
              <a:rect l="0" t="0" r="r" b="b"/>
              <a:pathLst>
                <a:path w="8" h="4">
                  <a:moveTo>
                    <a:pt x="2" y="4"/>
                  </a:moveTo>
                  <a:cubicBezTo>
                    <a:pt x="1" y="4"/>
                    <a:pt x="0" y="4"/>
                    <a:pt x="0" y="4"/>
                  </a:cubicBezTo>
                  <a:cubicBezTo>
                    <a:pt x="0" y="2"/>
                    <a:pt x="3" y="0"/>
                    <a:pt x="8" y="0"/>
                  </a:cubicBezTo>
                  <a:cubicBezTo>
                    <a:pt x="8" y="0"/>
                    <a:pt x="8" y="1"/>
                    <a:pt x="8" y="1"/>
                  </a:cubicBezTo>
                  <a:cubicBezTo>
                    <a:pt x="6" y="1"/>
                    <a:pt x="5" y="1"/>
                    <a:pt x="4" y="2"/>
                  </a:cubicBezTo>
                  <a:cubicBezTo>
                    <a:pt x="2" y="3"/>
                    <a:pt x="2" y="3"/>
                    <a:pt x="2" y="4"/>
                  </a:cubicBezTo>
                  <a:close/>
                </a:path>
              </a:pathLst>
            </a:custGeom>
            <a:solidFill>
              <a:srgbClr val="FCFCF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7" name="Freeform 156">
              <a:extLst>
                <a:ext uri="{FF2B5EF4-FFF2-40B4-BE49-F238E27FC236}">
                  <a16:creationId xmlns:a16="http://schemas.microsoft.com/office/drawing/2014/main" id="{260F5E6B-8C38-D14D-A4B0-F492038EA984}"/>
                </a:ext>
              </a:extLst>
            </p:cNvPr>
            <p:cNvSpPr>
              <a:spLocks/>
            </p:cNvSpPr>
            <p:nvPr/>
          </p:nvSpPr>
          <p:spPr bwMode="auto">
            <a:xfrm>
              <a:off x="18174724" y="5695898"/>
              <a:ext cx="12700" cy="7938"/>
            </a:xfrm>
            <a:custGeom>
              <a:avLst/>
              <a:gdLst>
                <a:gd name="T0" fmla="*/ 2 w 5"/>
                <a:gd name="T1" fmla="*/ 3 h 3"/>
                <a:gd name="T2" fmla="*/ 0 w 5"/>
                <a:gd name="T3" fmla="*/ 3 h 3"/>
                <a:gd name="T4" fmla="*/ 5 w 5"/>
                <a:gd name="T5" fmla="*/ 0 h 3"/>
                <a:gd name="T6" fmla="*/ 5 w 5"/>
                <a:gd name="T7" fmla="*/ 2 h 3"/>
                <a:gd name="T8" fmla="*/ 2 w 5"/>
                <a:gd name="T9" fmla="*/ 3 h 3"/>
              </a:gdLst>
              <a:ahLst/>
              <a:cxnLst>
                <a:cxn ang="0">
                  <a:pos x="T0" y="T1"/>
                </a:cxn>
                <a:cxn ang="0">
                  <a:pos x="T2" y="T3"/>
                </a:cxn>
                <a:cxn ang="0">
                  <a:pos x="T4" y="T5"/>
                </a:cxn>
                <a:cxn ang="0">
                  <a:pos x="T6" y="T7"/>
                </a:cxn>
                <a:cxn ang="0">
                  <a:pos x="T8" y="T9"/>
                </a:cxn>
              </a:cxnLst>
              <a:rect l="0" t="0" r="r" b="b"/>
              <a:pathLst>
                <a:path w="5" h="3">
                  <a:moveTo>
                    <a:pt x="2" y="3"/>
                  </a:moveTo>
                  <a:cubicBezTo>
                    <a:pt x="1" y="3"/>
                    <a:pt x="0" y="3"/>
                    <a:pt x="0" y="3"/>
                  </a:cubicBezTo>
                  <a:cubicBezTo>
                    <a:pt x="0" y="2"/>
                    <a:pt x="2" y="0"/>
                    <a:pt x="5" y="0"/>
                  </a:cubicBezTo>
                  <a:cubicBezTo>
                    <a:pt x="5" y="1"/>
                    <a:pt x="5" y="1"/>
                    <a:pt x="5" y="2"/>
                  </a:cubicBezTo>
                  <a:cubicBezTo>
                    <a:pt x="3" y="2"/>
                    <a:pt x="2" y="2"/>
                    <a:pt x="2" y="3"/>
                  </a:cubicBezTo>
                  <a:close/>
                </a:path>
              </a:pathLst>
            </a:custGeom>
            <a:solidFill>
              <a:srgbClr val="FCFCF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8" name="Freeform 157">
              <a:extLst>
                <a:ext uri="{FF2B5EF4-FFF2-40B4-BE49-F238E27FC236}">
                  <a16:creationId xmlns:a16="http://schemas.microsoft.com/office/drawing/2014/main" id="{3057FF3F-146A-F14D-B9B1-1457A9BB9B01}"/>
                </a:ext>
              </a:extLst>
            </p:cNvPr>
            <p:cNvSpPr>
              <a:spLocks/>
            </p:cNvSpPr>
            <p:nvPr/>
          </p:nvSpPr>
          <p:spPr bwMode="auto">
            <a:xfrm>
              <a:off x="18182662" y="5700660"/>
              <a:ext cx="4763" cy="3175"/>
            </a:xfrm>
            <a:custGeom>
              <a:avLst/>
              <a:gdLst>
                <a:gd name="T0" fmla="*/ 2 w 2"/>
                <a:gd name="T1" fmla="*/ 0 h 1"/>
                <a:gd name="T2" fmla="*/ 2 w 2"/>
                <a:gd name="T3" fmla="*/ 1 h 1"/>
                <a:gd name="T4" fmla="*/ 0 w 2"/>
                <a:gd name="T5" fmla="*/ 1 h 1"/>
                <a:gd name="T6" fmla="*/ 2 w 2"/>
                <a:gd name="T7" fmla="*/ 0 h 1"/>
              </a:gdLst>
              <a:ahLst/>
              <a:cxnLst>
                <a:cxn ang="0">
                  <a:pos x="T0" y="T1"/>
                </a:cxn>
                <a:cxn ang="0">
                  <a:pos x="T2" y="T3"/>
                </a:cxn>
                <a:cxn ang="0">
                  <a:pos x="T4" y="T5"/>
                </a:cxn>
                <a:cxn ang="0">
                  <a:pos x="T6" y="T7"/>
                </a:cxn>
              </a:cxnLst>
              <a:rect l="0" t="0" r="r" b="b"/>
              <a:pathLst>
                <a:path w="2" h="1">
                  <a:moveTo>
                    <a:pt x="2" y="0"/>
                  </a:moveTo>
                  <a:cubicBezTo>
                    <a:pt x="2" y="1"/>
                    <a:pt x="2" y="1"/>
                    <a:pt x="2" y="1"/>
                  </a:cubicBezTo>
                  <a:cubicBezTo>
                    <a:pt x="1" y="1"/>
                    <a:pt x="0" y="1"/>
                    <a:pt x="0" y="1"/>
                  </a:cubicBezTo>
                  <a:cubicBezTo>
                    <a:pt x="0" y="1"/>
                    <a:pt x="1" y="0"/>
                    <a:pt x="2" y="0"/>
                  </a:cubicBezTo>
                  <a:close/>
                </a:path>
              </a:pathLst>
            </a:custGeom>
            <a:solidFill>
              <a:srgbClr val="FCFCF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9" name="Freeform 158">
              <a:extLst>
                <a:ext uri="{FF2B5EF4-FFF2-40B4-BE49-F238E27FC236}">
                  <a16:creationId xmlns:a16="http://schemas.microsoft.com/office/drawing/2014/main" id="{F4B85522-17F6-AC40-98C8-7862F371825F}"/>
                </a:ext>
              </a:extLst>
            </p:cNvPr>
            <p:cNvSpPr>
              <a:spLocks noEditPoints="1"/>
            </p:cNvSpPr>
            <p:nvPr/>
          </p:nvSpPr>
          <p:spPr bwMode="auto">
            <a:xfrm>
              <a:off x="18190599" y="5668910"/>
              <a:ext cx="44450" cy="23813"/>
            </a:xfrm>
            <a:custGeom>
              <a:avLst/>
              <a:gdLst>
                <a:gd name="T0" fmla="*/ 6 w 16"/>
                <a:gd name="T1" fmla="*/ 9 h 9"/>
                <a:gd name="T2" fmla="*/ 5 w 16"/>
                <a:gd name="T3" fmla="*/ 9 h 9"/>
                <a:gd name="T4" fmla="*/ 1 w 16"/>
                <a:gd name="T5" fmla="*/ 7 h 9"/>
                <a:gd name="T6" fmla="*/ 1 w 16"/>
                <a:gd name="T7" fmla="*/ 6 h 9"/>
                <a:gd name="T8" fmla="*/ 10 w 16"/>
                <a:gd name="T9" fmla="*/ 1 h 9"/>
                <a:gd name="T10" fmla="*/ 11 w 16"/>
                <a:gd name="T11" fmla="*/ 1 h 9"/>
                <a:gd name="T12" fmla="*/ 12 w 16"/>
                <a:gd name="T13" fmla="*/ 1 h 9"/>
                <a:gd name="T14" fmla="*/ 15 w 16"/>
                <a:gd name="T15" fmla="*/ 3 h 9"/>
                <a:gd name="T16" fmla="*/ 15 w 16"/>
                <a:gd name="T17" fmla="*/ 4 h 9"/>
                <a:gd name="T18" fmla="*/ 6 w 16"/>
                <a:gd name="T19" fmla="*/ 9 h 9"/>
                <a:gd name="T20" fmla="*/ 6 w 16"/>
                <a:gd name="T21" fmla="*/ 9 h 9"/>
                <a:gd name="T22" fmla="*/ 11 w 16"/>
                <a:gd name="T23" fmla="*/ 0 h 9"/>
                <a:gd name="T24" fmla="*/ 10 w 16"/>
                <a:gd name="T25" fmla="*/ 0 h 9"/>
                <a:gd name="T26" fmla="*/ 1 w 16"/>
                <a:gd name="T27" fmla="*/ 5 h 9"/>
                <a:gd name="T28" fmla="*/ 1 w 16"/>
                <a:gd name="T29" fmla="*/ 7 h 9"/>
                <a:gd name="T30" fmla="*/ 4 w 16"/>
                <a:gd name="T31" fmla="*/ 9 h 9"/>
                <a:gd name="T32" fmla="*/ 6 w 16"/>
                <a:gd name="T33" fmla="*/ 9 h 9"/>
                <a:gd name="T34" fmla="*/ 7 w 16"/>
                <a:gd name="T35" fmla="*/ 9 h 9"/>
                <a:gd name="T36" fmla="*/ 16 w 16"/>
                <a:gd name="T37" fmla="*/ 4 h 9"/>
                <a:gd name="T38" fmla="*/ 16 w 16"/>
                <a:gd name="T39" fmla="*/ 2 h 9"/>
                <a:gd name="T40" fmla="*/ 12 w 16"/>
                <a:gd name="T41" fmla="*/ 0 h 9"/>
                <a:gd name="T42" fmla="*/ 11 w 16"/>
                <a:gd name="T43"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9">
                  <a:moveTo>
                    <a:pt x="6" y="9"/>
                  </a:moveTo>
                  <a:cubicBezTo>
                    <a:pt x="5" y="9"/>
                    <a:pt x="5" y="9"/>
                    <a:pt x="5" y="9"/>
                  </a:cubicBezTo>
                  <a:cubicBezTo>
                    <a:pt x="1" y="7"/>
                    <a:pt x="1" y="7"/>
                    <a:pt x="1" y="7"/>
                  </a:cubicBezTo>
                  <a:cubicBezTo>
                    <a:pt x="1" y="6"/>
                    <a:pt x="1" y="6"/>
                    <a:pt x="1" y="6"/>
                  </a:cubicBezTo>
                  <a:cubicBezTo>
                    <a:pt x="10" y="1"/>
                    <a:pt x="10" y="1"/>
                    <a:pt x="10" y="1"/>
                  </a:cubicBezTo>
                  <a:cubicBezTo>
                    <a:pt x="10" y="1"/>
                    <a:pt x="11" y="1"/>
                    <a:pt x="11" y="1"/>
                  </a:cubicBezTo>
                  <a:cubicBezTo>
                    <a:pt x="11" y="1"/>
                    <a:pt x="11" y="1"/>
                    <a:pt x="12" y="1"/>
                  </a:cubicBezTo>
                  <a:cubicBezTo>
                    <a:pt x="15" y="3"/>
                    <a:pt x="15" y="3"/>
                    <a:pt x="15" y="3"/>
                  </a:cubicBezTo>
                  <a:cubicBezTo>
                    <a:pt x="15" y="3"/>
                    <a:pt x="15" y="3"/>
                    <a:pt x="15" y="4"/>
                  </a:cubicBezTo>
                  <a:cubicBezTo>
                    <a:pt x="6" y="9"/>
                    <a:pt x="6" y="9"/>
                    <a:pt x="6" y="9"/>
                  </a:cubicBezTo>
                  <a:cubicBezTo>
                    <a:pt x="6" y="9"/>
                    <a:pt x="6" y="9"/>
                    <a:pt x="6" y="9"/>
                  </a:cubicBezTo>
                  <a:moveTo>
                    <a:pt x="11" y="0"/>
                  </a:moveTo>
                  <a:cubicBezTo>
                    <a:pt x="10" y="0"/>
                    <a:pt x="10" y="0"/>
                    <a:pt x="10" y="0"/>
                  </a:cubicBezTo>
                  <a:cubicBezTo>
                    <a:pt x="1" y="5"/>
                    <a:pt x="1" y="5"/>
                    <a:pt x="1" y="5"/>
                  </a:cubicBezTo>
                  <a:cubicBezTo>
                    <a:pt x="0" y="6"/>
                    <a:pt x="0" y="7"/>
                    <a:pt x="1" y="7"/>
                  </a:cubicBezTo>
                  <a:cubicBezTo>
                    <a:pt x="4" y="9"/>
                    <a:pt x="4" y="9"/>
                    <a:pt x="4" y="9"/>
                  </a:cubicBezTo>
                  <a:cubicBezTo>
                    <a:pt x="5" y="9"/>
                    <a:pt x="5" y="9"/>
                    <a:pt x="6" y="9"/>
                  </a:cubicBezTo>
                  <a:cubicBezTo>
                    <a:pt x="6" y="9"/>
                    <a:pt x="7" y="9"/>
                    <a:pt x="7" y="9"/>
                  </a:cubicBezTo>
                  <a:cubicBezTo>
                    <a:pt x="16" y="4"/>
                    <a:pt x="16" y="4"/>
                    <a:pt x="16" y="4"/>
                  </a:cubicBezTo>
                  <a:cubicBezTo>
                    <a:pt x="16" y="3"/>
                    <a:pt x="16" y="3"/>
                    <a:pt x="16" y="2"/>
                  </a:cubicBezTo>
                  <a:cubicBezTo>
                    <a:pt x="12" y="0"/>
                    <a:pt x="12" y="0"/>
                    <a:pt x="12" y="0"/>
                  </a:cubicBezTo>
                  <a:cubicBezTo>
                    <a:pt x="12" y="0"/>
                    <a:pt x="11" y="0"/>
                    <a:pt x="11" y="0"/>
                  </a:cubicBezTo>
                </a:path>
              </a:pathLst>
            </a:custGeom>
            <a:solidFill>
              <a:srgbClr val="75719E"/>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0" name="Freeform 159">
              <a:extLst>
                <a:ext uri="{FF2B5EF4-FFF2-40B4-BE49-F238E27FC236}">
                  <a16:creationId xmlns:a16="http://schemas.microsoft.com/office/drawing/2014/main" id="{852C2736-C26D-F549-AFD4-5D4E625712BF}"/>
                </a:ext>
              </a:extLst>
            </p:cNvPr>
            <p:cNvSpPr>
              <a:spLocks/>
            </p:cNvSpPr>
            <p:nvPr/>
          </p:nvSpPr>
          <p:spPr bwMode="auto">
            <a:xfrm>
              <a:off x="18196949" y="5670498"/>
              <a:ext cx="34925" cy="19050"/>
            </a:xfrm>
            <a:custGeom>
              <a:avLst/>
              <a:gdLst>
                <a:gd name="T0" fmla="*/ 22 w 22"/>
                <a:gd name="T1" fmla="*/ 4 h 12"/>
                <a:gd name="T2" fmla="*/ 22 w 22"/>
                <a:gd name="T3" fmla="*/ 4 h 12"/>
                <a:gd name="T4" fmla="*/ 7 w 22"/>
                <a:gd name="T5" fmla="*/ 12 h 12"/>
                <a:gd name="T6" fmla="*/ 5 w 22"/>
                <a:gd name="T7" fmla="*/ 12 h 12"/>
                <a:gd name="T8" fmla="*/ 0 w 22"/>
                <a:gd name="T9" fmla="*/ 9 h 12"/>
                <a:gd name="T10" fmla="*/ 0 w 22"/>
                <a:gd name="T11" fmla="*/ 9 h 12"/>
                <a:gd name="T12" fmla="*/ 15 w 22"/>
                <a:gd name="T13" fmla="*/ 0 h 12"/>
                <a:gd name="T14" fmla="*/ 15 w 22"/>
                <a:gd name="T15" fmla="*/ 0 h 12"/>
                <a:gd name="T16" fmla="*/ 22 w 22"/>
                <a:gd name="T17"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 h="12">
                  <a:moveTo>
                    <a:pt x="22" y="4"/>
                  </a:moveTo>
                  <a:lnTo>
                    <a:pt x="22" y="4"/>
                  </a:lnTo>
                  <a:lnTo>
                    <a:pt x="7" y="12"/>
                  </a:lnTo>
                  <a:lnTo>
                    <a:pt x="5" y="12"/>
                  </a:lnTo>
                  <a:lnTo>
                    <a:pt x="0" y="9"/>
                  </a:lnTo>
                  <a:lnTo>
                    <a:pt x="0" y="9"/>
                  </a:lnTo>
                  <a:lnTo>
                    <a:pt x="15" y="0"/>
                  </a:lnTo>
                  <a:lnTo>
                    <a:pt x="15" y="0"/>
                  </a:lnTo>
                  <a:lnTo>
                    <a:pt x="22" y="4"/>
                  </a:lnTo>
                  <a:close/>
                </a:path>
              </a:pathLst>
            </a:custGeom>
            <a:solidFill>
              <a:srgbClr val="FCFCF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1" name="Freeform 160">
              <a:extLst>
                <a:ext uri="{FF2B5EF4-FFF2-40B4-BE49-F238E27FC236}">
                  <a16:creationId xmlns:a16="http://schemas.microsoft.com/office/drawing/2014/main" id="{91E8B850-E198-744B-8847-72578F04BAF1}"/>
                </a:ext>
              </a:extLst>
            </p:cNvPr>
            <p:cNvSpPr>
              <a:spLocks/>
            </p:cNvSpPr>
            <p:nvPr/>
          </p:nvSpPr>
          <p:spPr bwMode="auto">
            <a:xfrm>
              <a:off x="18228699" y="5670498"/>
              <a:ext cx="3175" cy="3175"/>
            </a:xfrm>
            <a:custGeom>
              <a:avLst/>
              <a:gdLst>
                <a:gd name="T0" fmla="*/ 1 w 1"/>
                <a:gd name="T1" fmla="*/ 0 h 1"/>
                <a:gd name="T2" fmla="*/ 1 w 1"/>
                <a:gd name="T3" fmla="*/ 1 h 1"/>
                <a:gd name="T4" fmla="*/ 0 w 1"/>
                <a:gd name="T5" fmla="*/ 0 h 1"/>
                <a:gd name="T6" fmla="*/ 1 w 1"/>
                <a:gd name="T7" fmla="*/ 0 h 1"/>
              </a:gdLst>
              <a:ahLst/>
              <a:cxnLst>
                <a:cxn ang="0">
                  <a:pos x="T0" y="T1"/>
                </a:cxn>
                <a:cxn ang="0">
                  <a:pos x="T2" y="T3"/>
                </a:cxn>
                <a:cxn ang="0">
                  <a:pos x="T4" y="T5"/>
                </a:cxn>
                <a:cxn ang="0">
                  <a:pos x="T6" y="T7"/>
                </a:cxn>
              </a:cxnLst>
              <a:rect l="0" t="0" r="r" b="b"/>
              <a:pathLst>
                <a:path w="1" h="1">
                  <a:moveTo>
                    <a:pt x="1" y="0"/>
                  </a:moveTo>
                  <a:cubicBezTo>
                    <a:pt x="1" y="0"/>
                    <a:pt x="1" y="0"/>
                    <a:pt x="1" y="1"/>
                  </a:cubicBezTo>
                  <a:cubicBezTo>
                    <a:pt x="1" y="0"/>
                    <a:pt x="0" y="0"/>
                    <a:pt x="0" y="0"/>
                  </a:cubicBezTo>
                  <a:cubicBezTo>
                    <a:pt x="0" y="0"/>
                    <a:pt x="1" y="0"/>
                    <a:pt x="1" y="0"/>
                  </a:cubicBezTo>
                  <a:close/>
                </a:path>
              </a:pathLst>
            </a:custGeom>
            <a:solidFill>
              <a:srgbClr val="FCFCF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62" name="Group 461">
            <a:extLst>
              <a:ext uri="{FF2B5EF4-FFF2-40B4-BE49-F238E27FC236}">
                <a16:creationId xmlns:a16="http://schemas.microsoft.com/office/drawing/2014/main" id="{1DB87AF3-8E52-624F-88EF-A6FD47574118}"/>
              </a:ext>
            </a:extLst>
          </p:cNvPr>
          <p:cNvGrpSpPr/>
          <p:nvPr/>
        </p:nvGrpSpPr>
        <p:grpSpPr>
          <a:xfrm>
            <a:off x="20122320" y="3208054"/>
            <a:ext cx="803542" cy="1091610"/>
            <a:chOff x="19876524" y="4243335"/>
            <a:chExt cx="1049338" cy="1627188"/>
          </a:xfrm>
        </p:grpSpPr>
        <p:sp>
          <p:nvSpPr>
            <p:cNvPr id="463" name="Freeform 161">
              <a:extLst>
                <a:ext uri="{FF2B5EF4-FFF2-40B4-BE49-F238E27FC236}">
                  <a16:creationId xmlns:a16="http://schemas.microsoft.com/office/drawing/2014/main" id="{B9CC658D-E348-C24A-A6FD-1B481E6BA936}"/>
                </a:ext>
              </a:extLst>
            </p:cNvPr>
            <p:cNvSpPr>
              <a:spLocks/>
            </p:cNvSpPr>
            <p:nvPr/>
          </p:nvSpPr>
          <p:spPr bwMode="auto">
            <a:xfrm>
              <a:off x="19876524" y="5262510"/>
              <a:ext cx="1049338" cy="608013"/>
            </a:xfrm>
            <a:custGeom>
              <a:avLst/>
              <a:gdLst>
                <a:gd name="T0" fmla="*/ 313 w 380"/>
                <a:gd name="T1" fmla="*/ 39 h 220"/>
                <a:gd name="T2" fmla="*/ 313 w 380"/>
                <a:gd name="T3" fmla="*/ 181 h 220"/>
                <a:gd name="T4" fmla="*/ 68 w 380"/>
                <a:gd name="T5" fmla="*/ 181 h 220"/>
                <a:gd name="T6" fmla="*/ 68 w 380"/>
                <a:gd name="T7" fmla="*/ 39 h 220"/>
                <a:gd name="T8" fmla="*/ 313 w 380"/>
                <a:gd name="T9" fmla="*/ 39 h 220"/>
              </a:gdLst>
              <a:ahLst/>
              <a:cxnLst>
                <a:cxn ang="0">
                  <a:pos x="T0" y="T1"/>
                </a:cxn>
                <a:cxn ang="0">
                  <a:pos x="T2" y="T3"/>
                </a:cxn>
                <a:cxn ang="0">
                  <a:pos x="T4" y="T5"/>
                </a:cxn>
                <a:cxn ang="0">
                  <a:pos x="T6" y="T7"/>
                </a:cxn>
                <a:cxn ang="0">
                  <a:pos x="T8" y="T9"/>
                </a:cxn>
              </a:cxnLst>
              <a:rect l="0" t="0" r="r" b="b"/>
              <a:pathLst>
                <a:path w="380" h="220">
                  <a:moveTo>
                    <a:pt x="313" y="39"/>
                  </a:moveTo>
                  <a:cubicBezTo>
                    <a:pt x="380" y="78"/>
                    <a:pt x="380" y="142"/>
                    <a:pt x="313" y="181"/>
                  </a:cubicBezTo>
                  <a:cubicBezTo>
                    <a:pt x="245" y="220"/>
                    <a:pt x="135" y="220"/>
                    <a:pt x="68" y="181"/>
                  </a:cubicBezTo>
                  <a:cubicBezTo>
                    <a:pt x="0" y="142"/>
                    <a:pt x="0" y="78"/>
                    <a:pt x="68" y="39"/>
                  </a:cubicBezTo>
                  <a:cubicBezTo>
                    <a:pt x="135" y="0"/>
                    <a:pt x="245" y="0"/>
                    <a:pt x="313" y="39"/>
                  </a:cubicBezTo>
                </a:path>
              </a:pathLst>
            </a:custGeom>
            <a:solidFill>
              <a:srgbClr val="03033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4" name="Freeform 162">
              <a:extLst>
                <a:ext uri="{FF2B5EF4-FFF2-40B4-BE49-F238E27FC236}">
                  <a16:creationId xmlns:a16="http://schemas.microsoft.com/office/drawing/2014/main" id="{7CC79676-FF64-AE45-B4DB-A44775530A2D}"/>
                </a:ext>
              </a:extLst>
            </p:cNvPr>
            <p:cNvSpPr>
              <a:spLocks/>
            </p:cNvSpPr>
            <p:nvPr/>
          </p:nvSpPr>
          <p:spPr bwMode="auto">
            <a:xfrm>
              <a:off x="19876524" y="5245048"/>
              <a:ext cx="1049338" cy="604838"/>
            </a:xfrm>
            <a:custGeom>
              <a:avLst/>
              <a:gdLst>
                <a:gd name="T0" fmla="*/ 313 w 380"/>
                <a:gd name="T1" fmla="*/ 39 h 219"/>
                <a:gd name="T2" fmla="*/ 313 w 380"/>
                <a:gd name="T3" fmla="*/ 180 h 219"/>
                <a:gd name="T4" fmla="*/ 68 w 380"/>
                <a:gd name="T5" fmla="*/ 180 h 219"/>
                <a:gd name="T6" fmla="*/ 68 w 380"/>
                <a:gd name="T7" fmla="*/ 39 h 219"/>
                <a:gd name="T8" fmla="*/ 313 w 380"/>
                <a:gd name="T9" fmla="*/ 39 h 219"/>
              </a:gdLst>
              <a:ahLst/>
              <a:cxnLst>
                <a:cxn ang="0">
                  <a:pos x="T0" y="T1"/>
                </a:cxn>
                <a:cxn ang="0">
                  <a:pos x="T2" y="T3"/>
                </a:cxn>
                <a:cxn ang="0">
                  <a:pos x="T4" y="T5"/>
                </a:cxn>
                <a:cxn ang="0">
                  <a:pos x="T6" y="T7"/>
                </a:cxn>
                <a:cxn ang="0">
                  <a:pos x="T8" y="T9"/>
                </a:cxn>
              </a:cxnLst>
              <a:rect l="0" t="0" r="r" b="b"/>
              <a:pathLst>
                <a:path w="380" h="219">
                  <a:moveTo>
                    <a:pt x="313" y="39"/>
                  </a:moveTo>
                  <a:cubicBezTo>
                    <a:pt x="380" y="78"/>
                    <a:pt x="380" y="141"/>
                    <a:pt x="313" y="180"/>
                  </a:cubicBezTo>
                  <a:cubicBezTo>
                    <a:pt x="245" y="219"/>
                    <a:pt x="135" y="219"/>
                    <a:pt x="68" y="180"/>
                  </a:cubicBezTo>
                  <a:cubicBezTo>
                    <a:pt x="0" y="141"/>
                    <a:pt x="0" y="78"/>
                    <a:pt x="68" y="39"/>
                  </a:cubicBezTo>
                  <a:cubicBezTo>
                    <a:pt x="135" y="0"/>
                    <a:pt x="245" y="0"/>
                    <a:pt x="313" y="39"/>
                  </a:cubicBezTo>
                </a:path>
              </a:pathLst>
            </a:custGeom>
            <a:solidFill>
              <a:srgbClr val="0E0C5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5" name="Freeform 163">
              <a:extLst>
                <a:ext uri="{FF2B5EF4-FFF2-40B4-BE49-F238E27FC236}">
                  <a16:creationId xmlns:a16="http://schemas.microsoft.com/office/drawing/2014/main" id="{1BC6BA82-960F-B249-9267-8886959A8A49}"/>
                </a:ext>
              </a:extLst>
            </p:cNvPr>
            <p:cNvSpPr>
              <a:spLocks noEditPoints="1"/>
            </p:cNvSpPr>
            <p:nvPr/>
          </p:nvSpPr>
          <p:spPr bwMode="auto">
            <a:xfrm>
              <a:off x="19946374" y="4243335"/>
              <a:ext cx="908050" cy="571500"/>
            </a:xfrm>
            <a:custGeom>
              <a:avLst/>
              <a:gdLst>
                <a:gd name="T0" fmla="*/ 281 w 329"/>
                <a:gd name="T1" fmla="*/ 37 h 207"/>
                <a:gd name="T2" fmla="*/ 50 w 329"/>
                <a:gd name="T3" fmla="*/ 37 h 207"/>
                <a:gd name="T4" fmla="*/ 2 w 329"/>
                <a:gd name="T5" fmla="*/ 108 h 207"/>
                <a:gd name="T6" fmla="*/ 50 w 329"/>
                <a:gd name="T7" fmla="*/ 170 h 207"/>
                <a:gd name="T8" fmla="*/ 281 w 329"/>
                <a:gd name="T9" fmla="*/ 170 h 207"/>
                <a:gd name="T10" fmla="*/ 328 w 329"/>
                <a:gd name="T11" fmla="*/ 112 h 207"/>
                <a:gd name="T12" fmla="*/ 329 w 329"/>
                <a:gd name="T13" fmla="*/ 104 h 207"/>
                <a:gd name="T14" fmla="*/ 281 w 329"/>
                <a:gd name="T15" fmla="*/ 37 h 207"/>
                <a:gd name="T16" fmla="*/ 295 w 329"/>
                <a:gd name="T17" fmla="*/ 136 h 207"/>
                <a:gd name="T18" fmla="*/ 265 w 329"/>
                <a:gd name="T19" fmla="*/ 161 h 207"/>
                <a:gd name="T20" fmla="*/ 66 w 329"/>
                <a:gd name="T21" fmla="*/ 161 h 207"/>
                <a:gd name="T22" fmla="*/ 36 w 329"/>
                <a:gd name="T23" fmla="*/ 136 h 207"/>
                <a:gd name="T24" fmla="*/ 66 w 329"/>
                <a:gd name="T25" fmla="*/ 46 h 207"/>
                <a:gd name="T26" fmla="*/ 265 w 329"/>
                <a:gd name="T27" fmla="*/ 46 h 207"/>
                <a:gd name="T28" fmla="*/ 295 w 329"/>
                <a:gd name="T29" fmla="*/ 136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9" h="207">
                  <a:moveTo>
                    <a:pt x="281" y="37"/>
                  </a:moveTo>
                  <a:cubicBezTo>
                    <a:pt x="217" y="0"/>
                    <a:pt x="114" y="0"/>
                    <a:pt x="50" y="37"/>
                  </a:cubicBezTo>
                  <a:cubicBezTo>
                    <a:pt x="16" y="57"/>
                    <a:pt x="0" y="83"/>
                    <a:pt x="2" y="108"/>
                  </a:cubicBezTo>
                  <a:cubicBezTo>
                    <a:pt x="4" y="131"/>
                    <a:pt x="20" y="153"/>
                    <a:pt x="50" y="170"/>
                  </a:cubicBezTo>
                  <a:cubicBezTo>
                    <a:pt x="114" y="207"/>
                    <a:pt x="217" y="207"/>
                    <a:pt x="281" y="170"/>
                  </a:cubicBezTo>
                  <a:cubicBezTo>
                    <a:pt x="309" y="154"/>
                    <a:pt x="325" y="133"/>
                    <a:pt x="328" y="112"/>
                  </a:cubicBezTo>
                  <a:cubicBezTo>
                    <a:pt x="329" y="104"/>
                    <a:pt x="329" y="104"/>
                    <a:pt x="329" y="104"/>
                  </a:cubicBezTo>
                  <a:cubicBezTo>
                    <a:pt x="329" y="80"/>
                    <a:pt x="313" y="55"/>
                    <a:pt x="281" y="37"/>
                  </a:cubicBezTo>
                  <a:close/>
                  <a:moveTo>
                    <a:pt x="295" y="136"/>
                  </a:moveTo>
                  <a:cubicBezTo>
                    <a:pt x="288" y="145"/>
                    <a:pt x="278" y="154"/>
                    <a:pt x="265" y="161"/>
                  </a:cubicBezTo>
                  <a:cubicBezTo>
                    <a:pt x="210" y="193"/>
                    <a:pt x="121" y="193"/>
                    <a:pt x="66" y="161"/>
                  </a:cubicBezTo>
                  <a:cubicBezTo>
                    <a:pt x="53" y="154"/>
                    <a:pt x="43" y="145"/>
                    <a:pt x="36" y="136"/>
                  </a:cubicBezTo>
                  <a:cubicBezTo>
                    <a:pt x="14" y="106"/>
                    <a:pt x="24" y="70"/>
                    <a:pt x="66" y="46"/>
                  </a:cubicBezTo>
                  <a:cubicBezTo>
                    <a:pt x="121" y="14"/>
                    <a:pt x="210" y="14"/>
                    <a:pt x="265" y="46"/>
                  </a:cubicBezTo>
                  <a:cubicBezTo>
                    <a:pt x="307" y="70"/>
                    <a:pt x="317" y="106"/>
                    <a:pt x="295" y="136"/>
                  </a:cubicBezTo>
                  <a:close/>
                </a:path>
              </a:pathLst>
            </a:custGeom>
            <a:solidFill>
              <a:srgbClr val="C1C7D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6" name="Freeform 164">
              <a:extLst>
                <a:ext uri="{FF2B5EF4-FFF2-40B4-BE49-F238E27FC236}">
                  <a16:creationId xmlns:a16="http://schemas.microsoft.com/office/drawing/2014/main" id="{FE5BA5F4-8E76-7943-8A18-41B10E6A7E98}"/>
                </a:ext>
              </a:extLst>
            </p:cNvPr>
            <p:cNvSpPr>
              <a:spLocks/>
            </p:cNvSpPr>
            <p:nvPr/>
          </p:nvSpPr>
          <p:spPr bwMode="auto">
            <a:xfrm>
              <a:off x="20044799" y="4459235"/>
              <a:ext cx="714375" cy="317500"/>
            </a:xfrm>
            <a:custGeom>
              <a:avLst/>
              <a:gdLst>
                <a:gd name="T0" fmla="*/ 259 w 259"/>
                <a:gd name="T1" fmla="*/ 58 h 115"/>
                <a:gd name="T2" fmla="*/ 229 w 259"/>
                <a:gd name="T3" fmla="*/ 83 h 115"/>
                <a:gd name="T4" fmla="*/ 30 w 259"/>
                <a:gd name="T5" fmla="*/ 83 h 115"/>
                <a:gd name="T6" fmla="*/ 0 w 259"/>
                <a:gd name="T7" fmla="*/ 58 h 115"/>
                <a:gd name="T8" fmla="*/ 30 w 259"/>
                <a:gd name="T9" fmla="*/ 32 h 115"/>
                <a:gd name="T10" fmla="*/ 229 w 259"/>
                <a:gd name="T11" fmla="*/ 32 h 115"/>
                <a:gd name="T12" fmla="*/ 259 w 259"/>
                <a:gd name="T13" fmla="*/ 58 h 115"/>
              </a:gdLst>
              <a:ahLst/>
              <a:cxnLst>
                <a:cxn ang="0">
                  <a:pos x="T0" y="T1"/>
                </a:cxn>
                <a:cxn ang="0">
                  <a:pos x="T2" y="T3"/>
                </a:cxn>
                <a:cxn ang="0">
                  <a:pos x="T4" y="T5"/>
                </a:cxn>
                <a:cxn ang="0">
                  <a:pos x="T6" y="T7"/>
                </a:cxn>
                <a:cxn ang="0">
                  <a:pos x="T8" y="T9"/>
                </a:cxn>
                <a:cxn ang="0">
                  <a:pos x="T10" y="T11"/>
                </a:cxn>
                <a:cxn ang="0">
                  <a:pos x="T12" y="T13"/>
                </a:cxn>
              </a:cxnLst>
              <a:rect l="0" t="0" r="r" b="b"/>
              <a:pathLst>
                <a:path w="259" h="115">
                  <a:moveTo>
                    <a:pt x="259" y="58"/>
                  </a:moveTo>
                  <a:cubicBezTo>
                    <a:pt x="252" y="67"/>
                    <a:pt x="242" y="76"/>
                    <a:pt x="229" y="83"/>
                  </a:cubicBezTo>
                  <a:cubicBezTo>
                    <a:pt x="174" y="115"/>
                    <a:pt x="85" y="115"/>
                    <a:pt x="30" y="83"/>
                  </a:cubicBezTo>
                  <a:cubicBezTo>
                    <a:pt x="17" y="76"/>
                    <a:pt x="7" y="67"/>
                    <a:pt x="0" y="58"/>
                  </a:cubicBezTo>
                  <a:cubicBezTo>
                    <a:pt x="7" y="48"/>
                    <a:pt x="17" y="40"/>
                    <a:pt x="30" y="32"/>
                  </a:cubicBezTo>
                  <a:cubicBezTo>
                    <a:pt x="85" y="0"/>
                    <a:pt x="174" y="0"/>
                    <a:pt x="229" y="32"/>
                  </a:cubicBezTo>
                  <a:cubicBezTo>
                    <a:pt x="242" y="40"/>
                    <a:pt x="252" y="48"/>
                    <a:pt x="259" y="58"/>
                  </a:cubicBezTo>
                  <a:close/>
                </a:path>
              </a:pathLst>
            </a:custGeom>
            <a:solidFill>
              <a:srgbClr val="352A2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7" name="Freeform 165">
              <a:extLst>
                <a:ext uri="{FF2B5EF4-FFF2-40B4-BE49-F238E27FC236}">
                  <a16:creationId xmlns:a16="http://schemas.microsoft.com/office/drawing/2014/main" id="{00F891CD-0142-B644-B112-789833110E99}"/>
                </a:ext>
              </a:extLst>
            </p:cNvPr>
            <p:cNvSpPr>
              <a:spLocks/>
            </p:cNvSpPr>
            <p:nvPr/>
          </p:nvSpPr>
          <p:spPr bwMode="auto">
            <a:xfrm>
              <a:off x="19987649" y="5010098"/>
              <a:ext cx="830263" cy="533400"/>
            </a:xfrm>
            <a:custGeom>
              <a:avLst/>
              <a:gdLst>
                <a:gd name="T0" fmla="*/ 301 w 301"/>
                <a:gd name="T1" fmla="*/ 3 h 193"/>
                <a:gd name="T2" fmla="*/ 298 w 301"/>
                <a:gd name="T3" fmla="*/ 31 h 193"/>
                <a:gd name="T4" fmla="*/ 298 w 301"/>
                <a:gd name="T5" fmla="*/ 32 h 193"/>
                <a:gd name="T6" fmla="*/ 293 w 301"/>
                <a:gd name="T7" fmla="*/ 106 h 193"/>
                <a:gd name="T8" fmla="*/ 292 w 301"/>
                <a:gd name="T9" fmla="*/ 113 h 193"/>
                <a:gd name="T10" fmla="*/ 292 w 301"/>
                <a:gd name="T11" fmla="*/ 113 h 193"/>
                <a:gd name="T12" fmla="*/ 281 w 301"/>
                <a:gd name="T13" fmla="*/ 138 h 193"/>
                <a:gd name="T14" fmla="*/ 251 w 301"/>
                <a:gd name="T15" fmla="*/ 164 h 193"/>
                <a:gd name="T16" fmla="*/ 193 w 301"/>
                <a:gd name="T17" fmla="*/ 185 h 193"/>
                <a:gd name="T18" fmla="*/ 50 w 301"/>
                <a:gd name="T19" fmla="*/ 164 h 193"/>
                <a:gd name="T20" fmla="*/ 19 w 301"/>
                <a:gd name="T21" fmla="*/ 138 h 193"/>
                <a:gd name="T22" fmla="*/ 9 w 301"/>
                <a:gd name="T23" fmla="*/ 113 h 193"/>
                <a:gd name="T24" fmla="*/ 8 w 301"/>
                <a:gd name="T25" fmla="*/ 113 h 193"/>
                <a:gd name="T26" fmla="*/ 8 w 301"/>
                <a:gd name="T27" fmla="*/ 106 h 193"/>
                <a:gd name="T28" fmla="*/ 8 w 301"/>
                <a:gd name="T29" fmla="*/ 106 h 193"/>
                <a:gd name="T30" fmla="*/ 0 w 301"/>
                <a:gd name="T31" fmla="*/ 0 h 193"/>
                <a:gd name="T32" fmla="*/ 12 w 301"/>
                <a:gd name="T33" fmla="*/ 30 h 193"/>
                <a:gd name="T34" fmla="*/ 39 w 301"/>
                <a:gd name="T35" fmla="*/ 55 h 193"/>
                <a:gd name="T36" fmla="*/ 44 w 301"/>
                <a:gd name="T37" fmla="*/ 58 h 193"/>
                <a:gd name="T38" fmla="*/ 257 w 301"/>
                <a:gd name="T39" fmla="*/ 58 h 193"/>
                <a:gd name="T40" fmla="*/ 262 w 301"/>
                <a:gd name="T41" fmla="*/ 55 h 193"/>
                <a:gd name="T42" fmla="*/ 289 w 301"/>
                <a:gd name="T43" fmla="*/ 30 h 193"/>
                <a:gd name="T44" fmla="*/ 301 w 301"/>
                <a:gd name="T45" fmla="*/ 3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1" h="193">
                  <a:moveTo>
                    <a:pt x="301" y="3"/>
                  </a:moveTo>
                  <a:cubicBezTo>
                    <a:pt x="298" y="31"/>
                    <a:pt x="298" y="31"/>
                    <a:pt x="298" y="31"/>
                  </a:cubicBezTo>
                  <a:cubicBezTo>
                    <a:pt x="298" y="32"/>
                    <a:pt x="298" y="32"/>
                    <a:pt x="298" y="32"/>
                  </a:cubicBezTo>
                  <a:cubicBezTo>
                    <a:pt x="293" y="106"/>
                    <a:pt x="293" y="106"/>
                    <a:pt x="293" y="106"/>
                  </a:cubicBezTo>
                  <a:cubicBezTo>
                    <a:pt x="292" y="113"/>
                    <a:pt x="292" y="113"/>
                    <a:pt x="292" y="113"/>
                  </a:cubicBezTo>
                  <a:cubicBezTo>
                    <a:pt x="292" y="113"/>
                    <a:pt x="292" y="113"/>
                    <a:pt x="292" y="113"/>
                  </a:cubicBezTo>
                  <a:cubicBezTo>
                    <a:pt x="291" y="122"/>
                    <a:pt x="287" y="130"/>
                    <a:pt x="281" y="138"/>
                  </a:cubicBezTo>
                  <a:cubicBezTo>
                    <a:pt x="275" y="148"/>
                    <a:pt x="264" y="156"/>
                    <a:pt x="251" y="164"/>
                  </a:cubicBezTo>
                  <a:cubicBezTo>
                    <a:pt x="234" y="174"/>
                    <a:pt x="214" y="181"/>
                    <a:pt x="193" y="185"/>
                  </a:cubicBezTo>
                  <a:cubicBezTo>
                    <a:pt x="144" y="193"/>
                    <a:pt x="89" y="187"/>
                    <a:pt x="50" y="164"/>
                  </a:cubicBezTo>
                  <a:cubicBezTo>
                    <a:pt x="36" y="156"/>
                    <a:pt x="26" y="148"/>
                    <a:pt x="19" y="138"/>
                  </a:cubicBezTo>
                  <a:cubicBezTo>
                    <a:pt x="13" y="130"/>
                    <a:pt x="10" y="122"/>
                    <a:pt x="9" y="113"/>
                  </a:cubicBezTo>
                  <a:cubicBezTo>
                    <a:pt x="8" y="113"/>
                    <a:pt x="8" y="113"/>
                    <a:pt x="8" y="113"/>
                  </a:cubicBezTo>
                  <a:cubicBezTo>
                    <a:pt x="8" y="106"/>
                    <a:pt x="8" y="106"/>
                    <a:pt x="8" y="106"/>
                  </a:cubicBezTo>
                  <a:cubicBezTo>
                    <a:pt x="8" y="106"/>
                    <a:pt x="8" y="106"/>
                    <a:pt x="8" y="106"/>
                  </a:cubicBezTo>
                  <a:cubicBezTo>
                    <a:pt x="0" y="0"/>
                    <a:pt x="0" y="0"/>
                    <a:pt x="0" y="0"/>
                  </a:cubicBezTo>
                  <a:cubicBezTo>
                    <a:pt x="1" y="11"/>
                    <a:pt x="5" y="21"/>
                    <a:pt x="12" y="30"/>
                  </a:cubicBezTo>
                  <a:cubicBezTo>
                    <a:pt x="18" y="39"/>
                    <a:pt x="27" y="47"/>
                    <a:pt x="39" y="55"/>
                  </a:cubicBezTo>
                  <a:cubicBezTo>
                    <a:pt x="41" y="56"/>
                    <a:pt x="42" y="57"/>
                    <a:pt x="44" y="58"/>
                  </a:cubicBezTo>
                  <a:cubicBezTo>
                    <a:pt x="103" y="92"/>
                    <a:pt x="198" y="92"/>
                    <a:pt x="257" y="58"/>
                  </a:cubicBezTo>
                  <a:cubicBezTo>
                    <a:pt x="259" y="57"/>
                    <a:pt x="260" y="56"/>
                    <a:pt x="262" y="55"/>
                  </a:cubicBezTo>
                  <a:cubicBezTo>
                    <a:pt x="273" y="47"/>
                    <a:pt x="282" y="39"/>
                    <a:pt x="289" y="30"/>
                  </a:cubicBezTo>
                  <a:cubicBezTo>
                    <a:pt x="295" y="22"/>
                    <a:pt x="299" y="12"/>
                    <a:pt x="301" y="3"/>
                  </a:cubicBezTo>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8" name="Freeform 166">
              <a:extLst>
                <a:ext uri="{FF2B5EF4-FFF2-40B4-BE49-F238E27FC236}">
                  <a16:creationId xmlns:a16="http://schemas.microsoft.com/office/drawing/2014/main" id="{54046B57-B641-8541-84F0-120272A93C9A}"/>
                </a:ext>
              </a:extLst>
            </p:cNvPr>
            <p:cNvSpPr>
              <a:spLocks/>
            </p:cNvSpPr>
            <p:nvPr/>
          </p:nvSpPr>
          <p:spPr bwMode="auto">
            <a:xfrm>
              <a:off x="20011462" y="5322835"/>
              <a:ext cx="781050" cy="425450"/>
            </a:xfrm>
            <a:custGeom>
              <a:avLst/>
              <a:gdLst>
                <a:gd name="T0" fmla="*/ 283 w 283"/>
                <a:gd name="T1" fmla="*/ 0 h 154"/>
                <a:gd name="T2" fmla="*/ 278 w 283"/>
                <a:gd name="T3" fmla="*/ 70 h 154"/>
                <a:gd name="T4" fmla="*/ 278 w 283"/>
                <a:gd name="T5" fmla="*/ 70 h 154"/>
                <a:gd name="T6" fmla="*/ 238 w 283"/>
                <a:gd name="T7" fmla="*/ 124 h 154"/>
                <a:gd name="T8" fmla="*/ 45 w 283"/>
                <a:gd name="T9" fmla="*/ 124 h 154"/>
                <a:gd name="T10" fmla="*/ 5 w 283"/>
                <a:gd name="T11" fmla="*/ 70 h 154"/>
                <a:gd name="T12" fmla="*/ 5 w 283"/>
                <a:gd name="T13" fmla="*/ 70 h 154"/>
                <a:gd name="T14" fmla="*/ 0 w 283"/>
                <a:gd name="T15" fmla="*/ 0 h 154"/>
                <a:gd name="T16" fmla="*/ 10 w 283"/>
                <a:gd name="T17" fmla="*/ 25 h 154"/>
                <a:gd name="T18" fmla="*/ 41 w 283"/>
                <a:gd name="T19" fmla="*/ 51 h 154"/>
                <a:gd name="T20" fmla="*/ 184 w 283"/>
                <a:gd name="T21" fmla="*/ 72 h 154"/>
                <a:gd name="T22" fmla="*/ 242 w 283"/>
                <a:gd name="T23" fmla="*/ 51 h 154"/>
                <a:gd name="T24" fmla="*/ 272 w 283"/>
                <a:gd name="T25" fmla="*/ 25 h 154"/>
                <a:gd name="T26" fmla="*/ 283 w 283"/>
                <a:gd name="T27"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3" h="154">
                  <a:moveTo>
                    <a:pt x="283" y="0"/>
                  </a:moveTo>
                  <a:cubicBezTo>
                    <a:pt x="278" y="70"/>
                    <a:pt x="278" y="70"/>
                    <a:pt x="278" y="70"/>
                  </a:cubicBezTo>
                  <a:cubicBezTo>
                    <a:pt x="278" y="70"/>
                    <a:pt x="278" y="70"/>
                    <a:pt x="278" y="70"/>
                  </a:cubicBezTo>
                  <a:cubicBezTo>
                    <a:pt x="277" y="89"/>
                    <a:pt x="264" y="109"/>
                    <a:pt x="238" y="124"/>
                  </a:cubicBezTo>
                  <a:cubicBezTo>
                    <a:pt x="185" y="154"/>
                    <a:pt x="98" y="154"/>
                    <a:pt x="45" y="124"/>
                  </a:cubicBezTo>
                  <a:cubicBezTo>
                    <a:pt x="19" y="109"/>
                    <a:pt x="6" y="89"/>
                    <a:pt x="5" y="70"/>
                  </a:cubicBezTo>
                  <a:cubicBezTo>
                    <a:pt x="5" y="70"/>
                    <a:pt x="5" y="70"/>
                    <a:pt x="5" y="70"/>
                  </a:cubicBezTo>
                  <a:cubicBezTo>
                    <a:pt x="0" y="0"/>
                    <a:pt x="0" y="0"/>
                    <a:pt x="0" y="0"/>
                  </a:cubicBezTo>
                  <a:cubicBezTo>
                    <a:pt x="1" y="9"/>
                    <a:pt x="4" y="17"/>
                    <a:pt x="10" y="25"/>
                  </a:cubicBezTo>
                  <a:cubicBezTo>
                    <a:pt x="17" y="35"/>
                    <a:pt x="27" y="43"/>
                    <a:pt x="41" y="51"/>
                  </a:cubicBezTo>
                  <a:cubicBezTo>
                    <a:pt x="80" y="74"/>
                    <a:pt x="135" y="80"/>
                    <a:pt x="184" y="72"/>
                  </a:cubicBezTo>
                  <a:cubicBezTo>
                    <a:pt x="205" y="68"/>
                    <a:pt x="225" y="61"/>
                    <a:pt x="242" y="51"/>
                  </a:cubicBezTo>
                  <a:cubicBezTo>
                    <a:pt x="255" y="43"/>
                    <a:pt x="266" y="35"/>
                    <a:pt x="272" y="25"/>
                  </a:cubicBezTo>
                  <a:cubicBezTo>
                    <a:pt x="278" y="17"/>
                    <a:pt x="282" y="9"/>
                    <a:pt x="283" y="0"/>
                  </a:cubicBezTo>
                </a:path>
              </a:pathLst>
            </a:custGeom>
            <a:solidFill>
              <a:srgbClr val="7B97D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9" name="Freeform 167">
              <a:extLst>
                <a:ext uri="{FF2B5EF4-FFF2-40B4-BE49-F238E27FC236}">
                  <a16:creationId xmlns:a16="http://schemas.microsoft.com/office/drawing/2014/main" id="{2E193F6A-676E-DF47-979A-947820EBB0A7}"/>
                </a:ext>
              </a:extLst>
            </p:cNvPr>
            <p:cNvSpPr>
              <a:spLocks/>
            </p:cNvSpPr>
            <p:nvPr/>
          </p:nvSpPr>
          <p:spPr bwMode="auto">
            <a:xfrm>
              <a:off x="19951137" y="4541785"/>
              <a:ext cx="900113" cy="723900"/>
            </a:xfrm>
            <a:custGeom>
              <a:avLst/>
              <a:gdLst>
                <a:gd name="T0" fmla="*/ 326 w 326"/>
                <a:gd name="T1" fmla="*/ 4 h 262"/>
                <a:gd name="T2" fmla="*/ 314 w 326"/>
                <a:gd name="T3" fmla="*/ 167 h 262"/>
                <a:gd name="T4" fmla="*/ 314 w 326"/>
                <a:gd name="T5" fmla="*/ 167 h 262"/>
                <a:gd name="T6" fmla="*/ 314 w 326"/>
                <a:gd name="T7" fmla="*/ 173 h 262"/>
                <a:gd name="T8" fmla="*/ 314 w 326"/>
                <a:gd name="T9" fmla="*/ 173 h 262"/>
                <a:gd name="T10" fmla="*/ 302 w 326"/>
                <a:gd name="T11" fmla="*/ 200 h 262"/>
                <a:gd name="T12" fmla="*/ 275 w 326"/>
                <a:gd name="T13" fmla="*/ 225 h 262"/>
                <a:gd name="T14" fmla="*/ 270 w 326"/>
                <a:gd name="T15" fmla="*/ 228 h 262"/>
                <a:gd name="T16" fmla="*/ 57 w 326"/>
                <a:gd name="T17" fmla="*/ 228 h 262"/>
                <a:gd name="T18" fmla="*/ 52 w 326"/>
                <a:gd name="T19" fmla="*/ 225 h 262"/>
                <a:gd name="T20" fmla="*/ 25 w 326"/>
                <a:gd name="T21" fmla="*/ 200 h 262"/>
                <a:gd name="T22" fmla="*/ 13 w 326"/>
                <a:gd name="T23" fmla="*/ 170 h 262"/>
                <a:gd name="T24" fmla="*/ 0 w 326"/>
                <a:gd name="T25" fmla="*/ 0 h 262"/>
                <a:gd name="T26" fmla="*/ 0 w 326"/>
                <a:gd name="T27" fmla="*/ 0 h 262"/>
                <a:gd name="T28" fmla="*/ 48 w 326"/>
                <a:gd name="T29" fmla="*/ 62 h 262"/>
                <a:gd name="T30" fmla="*/ 110 w 326"/>
                <a:gd name="T31" fmla="*/ 85 h 262"/>
                <a:gd name="T32" fmla="*/ 110 w 326"/>
                <a:gd name="T33" fmla="*/ 85 h 262"/>
                <a:gd name="T34" fmla="*/ 279 w 326"/>
                <a:gd name="T35" fmla="*/ 62 h 262"/>
                <a:gd name="T36" fmla="*/ 326 w 326"/>
                <a:gd name="T37" fmla="*/ 4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26" h="262">
                  <a:moveTo>
                    <a:pt x="326" y="4"/>
                  </a:moveTo>
                  <a:cubicBezTo>
                    <a:pt x="314" y="167"/>
                    <a:pt x="314" y="167"/>
                    <a:pt x="314" y="167"/>
                  </a:cubicBezTo>
                  <a:cubicBezTo>
                    <a:pt x="314" y="167"/>
                    <a:pt x="314" y="167"/>
                    <a:pt x="314" y="167"/>
                  </a:cubicBezTo>
                  <a:cubicBezTo>
                    <a:pt x="314" y="173"/>
                    <a:pt x="314" y="173"/>
                    <a:pt x="314" y="173"/>
                  </a:cubicBezTo>
                  <a:cubicBezTo>
                    <a:pt x="314" y="173"/>
                    <a:pt x="314" y="173"/>
                    <a:pt x="314" y="173"/>
                  </a:cubicBezTo>
                  <a:cubicBezTo>
                    <a:pt x="312" y="182"/>
                    <a:pt x="308" y="191"/>
                    <a:pt x="302" y="200"/>
                  </a:cubicBezTo>
                  <a:cubicBezTo>
                    <a:pt x="295" y="209"/>
                    <a:pt x="286" y="217"/>
                    <a:pt x="275" y="225"/>
                  </a:cubicBezTo>
                  <a:cubicBezTo>
                    <a:pt x="273" y="226"/>
                    <a:pt x="271" y="227"/>
                    <a:pt x="270" y="228"/>
                  </a:cubicBezTo>
                  <a:cubicBezTo>
                    <a:pt x="211" y="262"/>
                    <a:pt x="116" y="262"/>
                    <a:pt x="57" y="228"/>
                  </a:cubicBezTo>
                  <a:cubicBezTo>
                    <a:pt x="55" y="227"/>
                    <a:pt x="54" y="226"/>
                    <a:pt x="52" y="225"/>
                  </a:cubicBezTo>
                  <a:cubicBezTo>
                    <a:pt x="40" y="217"/>
                    <a:pt x="31" y="209"/>
                    <a:pt x="25" y="200"/>
                  </a:cubicBezTo>
                  <a:cubicBezTo>
                    <a:pt x="18" y="191"/>
                    <a:pt x="14" y="181"/>
                    <a:pt x="13" y="170"/>
                  </a:cubicBezTo>
                  <a:cubicBezTo>
                    <a:pt x="0" y="0"/>
                    <a:pt x="0" y="0"/>
                    <a:pt x="0" y="0"/>
                  </a:cubicBezTo>
                  <a:cubicBezTo>
                    <a:pt x="0" y="0"/>
                    <a:pt x="0" y="0"/>
                    <a:pt x="0" y="0"/>
                  </a:cubicBezTo>
                  <a:cubicBezTo>
                    <a:pt x="2" y="23"/>
                    <a:pt x="18" y="45"/>
                    <a:pt x="48" y="62"/>
                  </a:cubicBezTo>
                  <a:cubicBezTo>
                    <a:pt x="66" y="73"/>
                    <a:pt x="87" y="80"/>
                    <a:pt x="110" y="85"/>
                  </a:cubicBezTo>
                  <a:cubicBezTo>
                    <a:pt x="110" y="85"/>
                    <a:pt x="110" y="85"/>
                    <a:pt x="110" y="85"/>
                  </a:cubicBezTo>
                  <a:cubicBezTo>
                    <a:pt x="167" y="96"/>
                    <a:pt x="233" y="89"/>
                    <a:pt x="279" y="62"/>
                  </a:cubicBezTo>
                  <a:cubicBezTo>
                    <a:pt x="307" y="46"/>
                    <a:pt x="323" y="25"/>
                    <a:pt x="326" y="4"/>
                  </a:cubicBezTo>
                  <a:close/>
                </a:path>
              </a:pathLst>
            </a:custGeom>
            <a:solidFill>
              <a:srgbClr val="7B97D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0" name="Freeform 168">
              <a:extLst>
                <a:ext uri="{FF2B5EF4-FFF2-40B4-BE49-F238E27FC236}">
                  <a16:creationId xmlns:a16="http://schemas.microsoft.com/office/drawing/2014/main" id="{34ACA427-80D8-7847-8FE2-A074CA2B0BB5}"/>
                </a:ext>
              </a:extLst>
            </p:cNvPr>
            <p:cNvSpPr>
              <a:spLocks/>
            </p:cNvSpPr>
            <p:nvPr/>
          </p:nvSpPr>
          <p:spPr bwMode="auto">
            <a:xfrm>
              <a:off x="19984474" y="4281435"/>
              <a:ext cx="836613" cy="336550"/>
            </a:xfrm>
            <a:custGeom>
              <a:avLst/>
              <a:gdLst>
                <a:gd name="T0" fmla="*/ 281 w 303"/>
                <a:gd name="T1" fmla="*/ 122 h 122"/>
                <a:gd name="T2" fmla="*/ 251 w 303"/>
                <a:gd name="T3" fmla="*/ 96 h 122"/>
                <a:gd name="T4" fmla="*/ 52 w 303"/>
                <a:gd name="T5" fmla="*/ 96 h 122"/>
                <a:gd name="T6" fmla="*/ 22 w 303"/>
                <a:gd name="T7" fmla="*/ 122 h 122"/>
                <a:gd name="T8" fmla="*/ 52 w 303"/>
                <a:gd name="T9" fmla="*/ 32 h 122"/>
                <a:gd name="T10" fmla="*/ 251 w 303"/>
                <a:gd name="T11" fmla="*/ 32 h 122"/>
                <a:gd name="T12" fmla="*/ 281 w 303"/>
                <a:gd name="T13" fmla="*/ 122 h 122"/>
              </a:gdLst>
              <a:ahLst/>
              <a:cxnLst>
                <a:cxn ang="0">
                  <a:pos x="T0" y="T1"/>
                </a:cxn>
                <a:cxn ang="0">
                  <a:pos x="T2" y="T3"/>
                </a:cxn>
                <a:cxn ang="0">
                  <a:pos x="T4" y="T5"/>
                </a:cxn>
                <a:cxn ang="0">
                  <a:pos x="T6" y="T7"/>
                </a:cxn>
                <a:cxn ang="0">
                  <a:pos x="T8" y="T9"/>
                </a:cxn>
                <a:cxn ang="0">
                  <a:pos x="T10" y="T11"/>
                </a:cxn>
                <a:cxn ang="0">
                  <a:pos x="T12" y="T13"/>
                </a:cxn>
              </a:cxnLst>
              <a:rect l="0" t="0" r="r" b="b"/>
              <a:pathLst>
                <a:path w="303" h="122">
                  <a:moveTo>
                    <a:pt x="281" y="122"/>
                  </a:moveTo>
                  <a:cubicBezTo>
                    <a:pt x="274" y="112"/>
                    <a:pt x="264" y="104"/>
                    <a:pt x="251" y="96"/>
                  </a:cubicBezTo>
                  <a:cubicBezTo>
                    <a:pt x="196" y="64"/>
                    <a:pt x="107" y="64"/>
                    <a:pt x="52" y="96"/>
                  </a:cubicBezTo>
                  <a:cubicBezTo>
                    <a:pt x="39" y="104"/>
                    <a:pt x="29" y="112"/>
                    <a:pt x="22" y="122"/>
                  </a:cubicBezTo>
                  <a:cubicBezTo>
                    <a:pt x="0" y="92"/>
                    <a:pt x="10" y="56"/>
                    <a:pt x="52" y="32"/>
                  </a:cubicBezTo>
                  <a:cubicBezTo>
                    <a:pt x="107" y="0"/>
                    <a:pt x="196" y="0"/>
                    <a:pt x="251" y="32"/>
                  </a:cubicBezTo>
                  <a:cubicBezTo>
                    <a:pt x="293" y="56"/>
                    <a:pt x="303" y="92"/>
                    <a:pt x="281" y="122"/>
                  </a:cubicBezTo>
                  <a:close/>
                </a:path>
              </a:pathLst>
            </a:custGeom>
            <a:solidFill>
              <a:srgbClr val="9DACC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1" name="Freeform 169">
              <a:extLst>
                <a:ext uri="{FF2B5EF4-FFF2-40B4-BE49-F238E27FC236}">
                  <a16:creationId xmlns:a16="http://schemas.microsoft.com/office/drawing/2014/main" id="{1F69D36A-A235-FB42-A446-2D142EA0D68C}"/>
                </a:ext>
              </a:extLst>
            </p:cNvPr>
            <p:cNvSpPr>
              <a:spLocks/>
            </p:cNvSpPr>
            <p:nvPr/>
          </p:nvSpPr>
          <p:spPr bwMode="auto">
            <a:xfrm>
              <a:off x="20200374" y="4564010"/>
              <a:ext cx="407988" cy="63500"/>
            </a:xfrm>
            <a:custGeom>
              <a:avLst/>
              <a:gdLst>
                <a:gd name="T0" fmla="*/ 0 w 148"/>
                <a:gd name="T1" fmla="*/ 23 h 23"/>
                <a:gd name="T2" fmla="*/ 5 w 148"/>
                <a:gd name="T3" fmla="*/ 19 h 23"/>
                <a:gd name="T4" fmla="*/ 21 w 148"/>
                <a:gd name="T5" fmla="*/ 11 h 23"/>
                <a:gd name="T6" fmla="*/ 32 w 148"/>
                <a:gd name="T7" fmla="*/ 7 h 23"/>
                <a:gd name="T8" fmla="*/ 45 w 148"/>
                <a:gd name="T9" fmla="*/ 3 h 23"/>
                <a:gd name="T10" fmla="*/ 59 w 148"/>
                <a:gd name="T11" fmla="*/ 1 h 23"/>
                <a:gd name="T12" fmla="*/ 74 w 148"/>
                <a:gd name="T13" fmla="*/ 0 h 23"/>
                <a:gd name="T14" fmla="*/ 78 w 148"/>
                <a:gd name="T15" fmla="*/ 0 h 23"/>
                <a:gd name="T16" fmla="*/ 81 w 148"/>
                <a:gd name="T17" fmla="*/ 1 h 23"/>
                <a:gd name="T18" fmla="*/ 89 w 148"/>
                <a:gd name="T19" fmla="*/ 1 h 23"/>
                <a:gd name="T20" fmla="*/ 103 w 148"/>
                <a:gd name="T21" fmla="*/ 4 h 23"/>
                <a:gd name="T22" fmla="*/ 115 w 148"/>
                <a:gd name="T23" fmla="*/ 7 h 23"/>
                <a:gd name="T24" fmla="*/ 126 w 148"/>
                <a:gd name="T25" fmla="*/ 11 h 23"/>
                <a:gd name="T26" fmla="*/ 136 w 148"/>
                <a:gd name="T27" fmla="*/ 16 h 23"/>
                <a:gd name="T28" fmla="*/ 142 w 148"/>
                <a:gd name="T29" fmla="*/ 19 h 23"/>
                <a:gd name="T30" fmla="*/ 148 w 148"/>
                <a:gd name="T31" fmla="*/ 23 h 23"/>
                <a:gd name="T32" fmla="*/ 142 w 148"/>
                <a:gd name="T33" fmla="*/ 20 h 23"/>
                <a:gd name="T34" fmla="*/ 135 w 148"/>
                <a:gd name="T35" fmla="*/ 16 h 23"/>
                <a:gd name="T36" fmla="*/ 126 w 148"/>
                <a:gd name="T37" fmla="*/ 13 h 23"/>
                <a:gd name="T38" fmla="*/ 115 w 148"/>
                <a:gd name="T39" fmla="*/ 9 h 23"/>
                <a:gd name="T40" fmla="*/ 109 w 148"/>
                <a:gd name="T41" fmla="*/ 7 h 23"/>
                <a:gd name="T42" fmla="*/ 102 w 148"/>
                <a:gd name="T43" fmla="*/ 6 h 23"/>
                <a:gd name="T44" fmla="*/ 88 w 148"/>
                <a:gd name="T45" fmla="*/ 3 h 23"/>
                <a:gd name="T46" fmla="*/ 81 w 148"/>
                <a:gd name="T47" fmla="*/ 3 h 23"/>
                <a:gd name="T48" fmla="*/ 78 w 148"/>
                <a:gd name="T49" fmla="*/ 3 h 23"/>
                <a:gd name="T50" fmla="*/ 74 w 148"/>
                <a:gd name="T51" fmla="*/ 3 h 23"/>
                <a:gd name="T52" fmla="*/ 59 w 148"/>
                <a:gd name="T53" fmla="*/ 3 h 23"/>
                <a:gd name="T54" fmla="*/ 46 w 148"/>
                <a:gd name="T55" fmla="*/ 5 h 23"/>
                <a:gd name="T56" fmla="*/ 33 w 148"/>
                <a:gd name="T57" fmla="*/ 9 h 23"/>
                <a:gd name="T58" fmla="*/ 22 w 148"/>
                <a:gd name="T59" fmla="*/ 12 h 23"/>
                <a:gd name="T60" fmla="*/ 13 w 148"/>
                <a:gd name="T61" fmla="*/ 16 h 23"/>
                <a:gd name="T62" fmla="*/ 6 w 148"/>
                <a:gd name="T63" fmla="*/ 19 h 23"/>
                <a:gd name="T64" fmla="*/ 0 w 148"/>
                <a:gd name="T65"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48" h="23">
                  <a:moveTo>
                    <a:pt x="0" y="23"/>
                  </a:moveTo>
                  <a:cubicBezTo>
                    <a:pt x="0" y="23"/>
                    <a:pt x="2" y="21"/>
                    <a:pt x="5" y="19"/>
                  </a:cubicBezTo>
                  <a:cubicBezTo>
                    <a:pt x="9" y="17"/>
                    <a:pt x="14" y="14"/>
                    <a:pt x="21" y="11"/>
                  </a:cubicBezTo>
                  <a:cubicBezTo>
                    <a:pt x="25" y="10"/>
                    <a:pt x="28" y="8"/>
                    <a:pt x="32" y="7"/>
                  </a:cubicBezTo>
                  <a:cubicBezTo>
                    <a:pt x="36" y="6"/>
                    <a:pt x="41" y="4"/>
                    <a:pt x="45" y="3"/>
                  </a:cubicBezTo>
                  <a:cubicBezTo>
                    <a:pt x="50" y="2"/>
                    <a:pt x="54" y="2"/>
                    <a:pt x="59" y="1"/>
                  </a:cubicBezTo>
                  <a:cubicBezTo>
                    <a:pt x="64" y="1"/>
                    <a:pt x="69" y="0"/>
                    <a:pt x="74" y="0"/>
                  </a:cubicBezTo>
                  <a:cubicBezTo>
                    <a:pt x="78" y="0"/>
                    <a:pt x="78" y="0"/>
                    <a:pt x="78" y="0"/>
                  </a:cubicBezTo>
                  <a:cubicBezTo>
                    <a:pt x="81" y="1"/>
                    <a:pt x="81" y="1"/>
                    <a:pt x="81" y="1"/>
                  </a:cubicBezTo>
                  <a:cubicBezTo>
                    <a:pt x="84" y="1"/>
                    <a:pt x="86" y="1"/>
                    <a:pt x="89" y="1"/>
                  </a:cubicBezTo>
                  <a:cubicBezTo>
                    <a:pt x="93" y="2"/>
                    <a:pt x="98" y="3"/>
                    <a:pt x="103" y="4"/>
                  </a:cubicBezTo>
                  <a:cubicBezTo>
                    <a:pt x="107" y="5"/>
                    <a:pt x="111" y="6"/>
                    <a:pt x="115" y="7"/>
                  </a:cubicBezTo>
                  <a:cubicBezTo>
                    <a:pt x="119" y="8"/>
                    <a:pt x="123" y="10"/>
                    <a:pt x="126" y="11"/>
                  </a:cubicBezTo>
                  <a:cubicBezTo>
                    <a:pt x="130" y="13"/>
                    <a:pt x="133" y="14"/>
                    <a:pt x="136" y="16"/>
                  </a:cubicBezTo>
                  <a:cubicBezTo>
                    <a:pt x="138" y="17"/>
                    <a:pt x="141" y="18"/>
                    <a:pt x="142" y="19"/>
                  </a:cubicBezTo>
                  <a:cubicBezTo>
                    <a:pt x="146" y="22"/>
                    <a:pt x="148" y="23"/>
                    <a:pt x="148" y="23"/>
                  </a:cubicBezTo>
                  <a:cubicBezTo>
                    <a:pt x="148" y="23"/>
                    <a:pt x="146" y="22"/>
                    <a:pt x="142" y="20"/>
                  </a:cubicBezTo>
                  <a:cubicBezTo>
                    <a:pt x="140" y="19"/>
                    <a:pt x="138" y="18"/>
                    <a:pt x="135" y="16"/>
                  </a:cubicBezTo>
                  <a:cubicBezTo>
                    <a:pt x="133" y="15"/>
                    <a:pt x="129" y="14"/>
                    <a:pt x="126" y="13"/>
                  </a:cubicBezTo>
                  <a:cubicBezTo>
                    <a:pt x="123" y="11"/>
                    <a:pt x="119" y="10"/>
                    <a:pt x="115" y="9"/>
                  </a:cubicBezTo>
                  <a:cubicBezTo>
                    <a:pt x="113" y="8"/>
                    <a:pt x="111" y="8"/>
                    <a:pt x="109" y="7"/>
                  </a:cubicBezTo>
                  <a:cubicBezTo>
                    <a:pt x="107" y="7"/>
                    <a:pt x="104" y="6"/>
                    <a:pt x="102" y="6"/>
                  </a:cubicBezTo>
                  <a:cubicBezTo>
                    <a:pt x="98" y="5"/>
                    <a:pt x="93" y="4"/>
                    <a:pt x="88" y="3"/>
                  </a:cubicBezTo>
                  <a:cubicBezTo>
                    <a:pt x="86" y="3"/>
                    <a:pt x="84" y="3"/>
                    <a:pt x="81" y="3"/>
                  </a:cubicBezTo>
                  <a:cubicBezTo>
                    <a:pt x="78" y="3"/>
                    <a:pt x="78" y="3"/>
                    <a:pt x="78" y="3"/>
                  </a:cubicBezTo>
                  <a:cubicBezTo>
                    <a:pt x="74" y="3"/>
                    <a:pt x="74" y="3"/>
                    <a:pt x="74" y="3"/>
                  </a:cubicBezTo>
                  <a:cubicBezTo>
                    <a:pt x="69" y="3"/>
                    <a:pt x="64" y="3"/>
                    <a:pt x="59" y="3"/>
                  </a:cubicBezTo>
                  <a:cubicBezTo>
                    <a:pt x="55" y="4"/>
                    <a:pt x="50" y="4"/>
                    <a:pt x="46" y="5"/>
                  </a:cubicBezTo>
                  <a:cubicBezTo>
                    <a:pt x="41" y="6"/>
                    <a:pt x="37" y="7"/>
                    <a:pt x="33" y="9"/>
                  </a:cubicBezTo>
                  <a:cubicBezTo>
                    <a:pt x="29" y="10"/>
                    <a:pt x="25" y="11"/>
                    <a:pt x="22" y="12"/>
                  </a:cubicBezTo>
                  <a:cubicBezTo>
                    <a:pt x="18" y="14"/>
                    <a:pt x="15" y="15"/>
                    <a:pt x="13" y="16"/>
                  </a:cubicBezTo>
                  <a:cubicBezTo>
                    <a:pt x="10" y="17"/>
                    <a:pt x="8" y="18"/>
                    <a:pt x="6" y="19"/>
                  </a:cubicBezTo>
                  <a:cubicBezTo>
                    <a:pt x="2" y="21"/>
                    <a:pt x="0" y="23"/>
                    <a:pt x="0" y="23"/>
                  </a:cubicBezTo>
                  <a:close/>
                </a:path>
              </a:pathLst>
            </a:custGeom>
            <a:solidFill>
              <a:srgbClr val="47393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2" name="Freeform 170">
              <a:extLst>
                <a:ext uri="{FF2B5EF4-FFF2-40B4-BE49-F238E27FC236}">
                  <a16:creationId xmlns:a16="http://schemas.microsoft.com/office/drawing/2014/main" id="{5E4F9A4C-6980-354B-87EE-75B1F1A061B1}"/>
                </a:ext>
              </a:extLst>
            </p:cNvPr>
            <p:cNvSpPr>
              <a:spLocks/>
            </p:cNvSpPr>
            <p:nvPr/>
          </p:nvSpPr>
          <p:spPr bwMode="auto">
            <a:xfrm>
              <a:off x="20119412" y="4508448"/>
              <a:ext cx="568325" cy="82550"/>
            </a:xfrm>
            <a:custGeom>
              <a:avLst/>
              <a:gdLst>
                <a:gd name="T0" fmla="*/ 0 w 206"/>
                <a:gd name="T1" fmla="*/ 30 h 30"/>
                <a:gd name="T2" fmla="*/ 8 w 206"/>
                <a:gd name="T3" fmla="*/ 25 h 30"/>
                <a:gd name="T4" fmla="*/ 30 w 206"/>
                <a:gd name="T5" fmla="*/ 14 h 30"/>
                <a:gd name="T6" fmla="*/ 45 w 206"/>
                <a:gd name="T7" fmla="*/ 9 h 30"/>
                <a:gd name="T8" fmla="*/ 63 w 206"/>
                <a:gd name="T9" fmla="*/ 4 h 30"/>
                <a:gd name="T10" fmla="*/ 83 w 206"/>
                <a:gd name="T11" fmla="*/ 1 h 30"/>
                <a:gd name="T12" fmla="*/ 103 w 206"/>
                <a:gd name="T13" fmla="*/ 0 h 30"/>
                <a:gd name="T14" fmla="*/ 108 w 206"/>
                <a:gd name="T15" fmla="*/ 0 h 30"/>
                <a:gd name="T16" fmla="*/ 113 w 206"/>
                <a:gd name="T17" fmla="*/ 0 h 30"/>
                <a:gd name="T18" fmla="*/ 123 w 206"/>
                <a:gd name="T19" fmla="*/ 1 h 30"/>
                <a:gd name="T20" fmla="*/ 143 w 206"/>
                <a:gd name="T21" fmla="*/ 4 h 30"/>
                <a:gd name="T22" fmla="*/ 152 w 206"/>
                <a:gd name="T23" fmla="*/ 6 h 30"/>
                <a:gd name="T24" fmla="*/ 160 w 206"/>
                <a:gd name="T25" fmla="*/ 9 h 30"/>
                <a:gd name="T26" fmla="*/ 164 w 206"/>
                <a:gd name="T27" fmla="*/ 10 h 30"/>
                <a:gd name="T28" fmla="*/ 168 w 206"/>
                <a:gd name="T29" fmla="*/ 12 h 30"/>
                <a:gd name="T30" fmla="*/ 176 w 206"/>
                <a:gd name="T31" fmla="*/ 15 h 30"/>
                <a:gd name="T32" fmla="*/ 188 w 206"/>
                <a:gd name="T33" fmla="*/ 20 h 30"/>
                <a:gd name="T34" fmla="*/ 198 w 206"/>
                <a:gd name="T35" fmla="*/ 25 h 30"/>
                <a:gd name="T36" fmla="*/ 206 w 206"/>
                <a:gd name="T37" fmla="*/ 30 h 30"/>
                <a:gd name="T38" fmla="*/ 197 w 206"/>
                <a:gd name="T39" fmla="*/ 26 h 30"/>
                <a:gd name="T40" fmla="*/ 188 w 206"/>
                <a:gd name="T41" fmla="*/ 21 h 30"/>
                <a:gd name="T42" fmla="*/ 175 w 206"/>
                <a:gd name="T43" fmla="*/ 16 h 30"/>
                <a:gd name="T44" fmla="*/ 168 w 206"/>
                <a:gd name="T45" fmla="*/ 13 h 30"/>
                <a:gd name="T46" fmla="*/ 164 w 206"/>
                <a:gd name="T47" fmla="*/ 12 h 30"/>
                <a:gd name="T48" fmla="*/ 160 w 206"/>
                <a:gd name="T49" fmla="*/ 11 h 30"/>
                <a:gd name="T50" fmla="*/ 151 w 206"/>
                <a:gd name="T51" fmla="*/ 8 h 30"/>
                <a:gd name="T52" fmla="*/ 142 w 206"/>
                <a:gd name="T53" fmla="*/ 6 h 30"/>
                <a:gd name="T54" fmla="*/ 123 w 206"/>
                <a:gd name="T55" fmla="*/ 3 h 30"/>
                <a:gd name="T56" fmla="*/ 113 w 206"/>
                <a:gd name="T57" fmla="*/ 2 h 30"/>
                <a:gd name="T58" fmla="*/ 108 w 206"/>
                <a:gd name="T59" fmla="*/ 2 h 30"/>
                <a:gd name="T60" fmla="*/ 103 w 206"/>
                <a:gd name="T61" fmla="*/ 2 h 30"/>
                <a:gd name="T62" fmla="*/ 83 w 206"/>
                <a:gd name="T63" fmla="*/ 3 h 30"/>
                <a:gd name="T64" fmla="*/ 64 w 206"/>
                <a:gd name="T65" fmla="*/ 6 h 30"/>
                <a:gd name="T66" fmla="*/ 46 w 206"/>
                <a:gd name="T67" fmla="*/ 10 h 30"/>
                <a:gd name="T68" fmla="*/ 31 w 206"/>
                <a:gd name="T69" fmla="*/ 15 h 30"/>
                <a:gd name="T70" fmla="*/ 18 w 206"/>
                <a:gd name="T71" fmla="*/ 21 h 30"/>
                <a:gd name="T72" fmla="*/ 8 w 206"/>
                <a:gd name="T73" fmla="*/ 26 h 30"/>
                <a:gd name="T74" fmla="*/ 0 w 206"/>
                <a:gd name="T75"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06" h="30">
                  <a:moveTo>
                    <a:pt x="0" y="30"/>
                  </a:moveTo>
                  <a:cubicBezTo>
                    <a:pt x="0" y="30"/>
                    <a:pt x="3" y="28"/>
                    <a:pt x="8" y="25"/>
                  </a:cubicBezTo>
                  <a:cubicBezTo>
                    <a:pt x="13" y="22"/>
                    <a:pt x="21" y="18"/>
                    <a:pt x="30" y="14"/>
                  </a:cubicBezTo>
                  <a:cubicBezTo>
                    <a:pt x="35" y="12"/>
                    <a:pt x="40" y="10"/>
                    <a:pt x="45" y="9"/>
                  </a:cubicBezTo>
                  <a:cubicBezTo>
                    <a:pt x="51" y="7"/>
                    <a:pt x="57" y="5"/>
                    <a:pt x="63" y="4"/>
                  </a:cubicBezTo>
                  <a:cubicBezTo>
                    <a:pt x="69" y="2"/>
                    <a:pt x="76" y="2"/>
                    <a:pt x="83" y="1"/>
                  </a:cubicBezTo>
                  <a:cubicBezTo>
                    <a:pt x="89" y="0"/>
                    <a:pt x="96" y="0"/>
                    <a:pt x="103" y="0"/>
                  </a:cubicBezTo>
                  <a:cubicBezTo>
                    <a:pt x="108" y="0"/>
                    <a:pt x="108" y="0"/>
                    <a:pt x="108" y="0"/>
                  </a:cubicBezTo>
                  <a:cubicBezTo>
                    <a:pt x="113" y="0"/>
                    <a:pt x="113" y="0"/>
                    <a:pt x="113" y="0"/>
                  </a:cubicBezTo>
                  <a:cubicBezTo>
                    <a:pt x="116" y="0"/>
                    <a:pt x="120" y="0"/>
                    <a:pt x="123" y="1"/>
                  </a:cubicBezTo>
                  <a:cubicBezTo>
                    <a:pt x="130" y="2"/>
                    <a:pt x="136" y="3"/>
                    <a:pt x="143" y="4"/>
                  </a:cubicBezTo>
                  <a:cubicBezTo>
                    <a:pt x="146" y="5"/>
                    <a:pt x="149" y="6"/>
                    <a:pt x="152" y="6"/>
                  </a:cubicBezTo>
                  <a:cubicBezTo>
                    <a:pt x="155" y="7"/>
                    <a:pt x="157" y="8"/>
                    <a:pt x="160" y="9"/>
                  </a:cubicBezTo>
                  <a:cubicBezTo>
                    <a:pt x="162" y="9"/>
                    <a:pt x="163" y="10"/>
                    <a:pt x="164" y="10"/>
                  </a:cubicBezTo>
                  <a:cubicBezTo>
                    <a:pt x="166" y="11"/>
                    <a:pt x="167" y="11"/>
                    <a:pt x="168" y="12"/>
                  </a:cubicBezTo>
                  <a:cubicBezTo>
                    <a:pt x="171" y="13"/>
                    <a:pt x="173" y="14"/>
                    <a:pt x="176" y="15"/>
                  </a:cubicBezTo>
                  <a:cubicBezTo>
                    <a:pt x="180" y="17"/>
                    <a:pt x="185" y="18"/>
                    <a:pt x="188" y="20"/>
                  </a:cubicBezTo>
                  <a:cubicBezTo>
                    <a:pt x="192" y="22"/>
                    <a:pt x="195" y="24"/>
                    <a:pt x="198" y="25"/>
                  </a:cubicBezTo>
                  <a:cubicBezTo>
                    <a:pt x="203" y="28"/>
                    <a:pt x="206" y="30"/>
                    <a:pt x="206" y="30"/>
                  </a:cubicBezTo>
                  <a:cubicBezTo>
                    <a:pt x="206" y="30"/>
                    <a:pt x="203" y="29"/>
                    <a:pt x="197" y="26"/>
                  </a:cubicBezTo>
                  <a:cubicBezTo>
                    <a:pt x="195" y="24"/>
                    <a:pt x="192" y="23"/>
                    <a:pt x="188" y="21"/>
                  </a:cubicBezTo>
                  <a:cubicBezTo>
                    <a:pt x="184" y="19"/>
                    <a:pt x="180" y="18"/>
                    <a:pt x="175" y="16"/>
                  </a:cubicBezTo>
                  <a:cubicBezTo>
                    <a:pt x="173" y="15"/>
                    <a:pt x="170" y="14"/>
                    <a:pt x="168" y="13"/>
                  </a:cubicBezTo>
                  <a:cubicBezTo>
                    <a:pt x="166" y="13"/>
                    <a:pt x="165" y="12"/>
                    <a:pt x="164" y="12"/>
                  </a:cubicBezTo>
                  <a:cubicBezTo>
                    <a:pt x="162" y="11"/>
                    <a:pt x="161" y="11"/>
                    <a:pt x="160" y="11"/>
                  </a:cubicBezTo>
                  <a:cubicBezTo>
                    <a:pt x="157" y="10"/>
                    <a:pt x="154" y="9"/>
                    <a:pt x="151" y="8"/>
                  </a:cubicBezTo>
                  <a:cubicBezTo>
                    <a:pt x="148" y="7"/>
                    <a:pt x="145" y="7"/>
                    <a:pt x="142" y="6"/>
                  </a:cubicBezTo>
                  <a:cubicBezTo>
                    <a:pt x="136" y="5"/>
                    <a:pt x="129" y="4"/>
                    <a:pt x="123" y="3"/>
                  </a:cubicBezTo>
                  <a:cubicBezTo>
                    <a:pt x="120" y="3"/>
                    <a:pt x="116" y="2"/>
                    <a:pt x="113" y="2"/>
                  </a:cubicBezTo>
                  <a:cubicBezTo>
                    <a:pt x="108" y="2"/>
                    <a:pt x="108" y="2"/>
                    <a:pt x="108" y="2"/>
                  </a:cubicBezTo>
                  <a:cubicBezTo>
                    <a:pt x="103" y="2"/>
                    <a:pt x="103" y="2"/>
                    <a:pt x="103" y="2"/>
                  </a:cubicBezTo>
                  <a:cubicBezTo>
                    <a:pt x="96" y="2"/>
                    <a:pt x="89" y="2"/>
                    <a:pt x="83" y="3"/>
                  </a:cubicBezTo>
                  <a:cubicBezTo>
                    <a:pt x="76" y="4"/>
                    <a:pt x="70" y="4"/>
                    <a:pt x="64" y="6"/>
                  </a:cubicBezTo>
                  <a:cubicBezTo>
                    <a:pt x="57" y="7"/>
                    <a:pt x="52" y="9"/>
                    <a:pt x="46" y="10"/>
                  </a:cubicBezTo>
                  <a:cubicBezTo>
                    <a:pt x="40" y="12"/>
                    <a:pt x="35" y="14"/>
                    <a:pt x="31" y="15"/>
                  </a:cubicBezTo>
                  <a:cubicBezTo>
                    <a:pt x="26" y="17"/>
                    <a:pt x="22" y="19"/>
                    <a:pt x="18" y="21"/>
                  </a:cubicBezTo>
                  <a:cubicBezTo>
                    <a:pt x="14" y="22"/>
                    <a:pt x="11" y="24"/>
                    <a:pt x="8" y="26"/>
                  </a:cubicBezTo>
                  <a:cubicBezTo>
                    <a:pt x="3" y="28"/>
                    <a:pt x="0" y="30"/>
                    <a:pt x="0" y="30"/>
                  </a:cubicBezTo>
                  <a:close/>
                </a:path>
              </a:pathLst>
            </a:custGeom>
            <a:solidFill>
              <a:srgbClr val="47393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3" name="Freeform 171">
              <a:extLst>
                <a:ext uri="{FF2B5EF4-FFF2-40B4-BE49-F238E27FC236}">
                  <a16:creationId xmlns:a16="http://schemas.microsoft.com/office/drawing/2014/main" id="{4299DF31-5675-0B4C-9874-BF66AA3627D4}"/>
                </a:ext>
              </a:extLst>
            </p:cNvPr>
            <p:cNvSpPr>
              <a:spLocks/>
            </p:cNvSpPr>
            <p:nvPr/>
          </p:nvSpPr>
          <p:spPr bwMode="auto">
            <a:xfrm>
              <a:off x="20282924" y="4621160"/>
              <a:ext cx="242888" cy="36513"/>
            </a:xfrm>
            <a:custGeom>
              <a:avLst/>
              <a:gdLst>
                <a:gd name="T0" fmla="*/ 0 w 88"/>
                <a:gd name="T1" fmla="*/ 13 h 13"/>
                <a:gd name="T2" fmla="*/ 4 w 88"/>
                <a:gd name="T3" fmla="*/ 11 h 13"/>
                <a:gd name="T4" fmla="*/ 8 w 88"/>
                <a:gd name="T5" fmla="*/ 9 h 13"/>
                <a:gd name="T6" fmla="*/ 13 w 88"/>
                <a:gd name="T7" fmla="*/ 6 h 13"/>
                <a:gd name="T8" fmla="*/ 19 w 88"/>
                <a:gd name="T9" fmla="*/ 4 h 13"/>
                <a:gd name="T10" fmla="*/ 27 w 88"/>
                <a:gd name="T11" fmla="*/ 2 h 13"/>
                <a:gd name="T12" fmla="*/ 35 w 88"/>
                <a:gd name="T13" fmla="*/ 0 h 13"/>
                <a:gd name="T14" fmla="*/ 40 w 88"/>
                <a:gd name="T15" fmla="*/ 0 h 13"/>
                <a:gd name="T16" fmla="*/ 44 w 88"/>
                <a:gd name="T17" fmla="*/ 0 h 13"/>
                <a:gd name="T18" fmla="*/ 46 w 88"/>
                <a:gd name="T19" fmla="*/ 0 h 13"/>
                <a:gd name="T20" fmla="*/ 48 w 88"/>
                <a:gd name="T21" fmla="*/ 0 h 13"/>
                <a:gd name="T22" fmla="*/ 53 w 88"/>
                <a:gd name="T23" fmla="*/ 0 h 13"/>
                <a:gd name="T24" fmla="*/ 57 w 88"/>
                <a:gd name="T25" fmla="*/ 1 h 13"/>
                <a:gd name="T26" fmla="*/ 61 w 88"/>
                <a:gd name="T27" fmla="*/ 2 h 13"/>
                <a:gd name="T28" fmla="*/ 68 w 88"/>
                <a:gd name="T29" fmla="*/ 4 h 13"/>
                <a:gd name="T30" fmla="*/ 75 w 88"/>
                <a:gd name="T31" fmla="*/ 7 h 13"/>
                <a:gd name="T32" fmla="*/ 80 w 88"/>
                <a:gd name="T33" fmla="*/ 9 h 13"/>
                <a:gd name="T34" fmla="*/ 84 w 88"/>
                <a:gd name="T35" fmla="*/ 11 h 13"/>
                <a:gd name="T36" fmla="*/ 88 w 88"/>
                <a:gd name="T37" fmla="*/ 13 h 13"/>
                <a:gd name="T38" fmla="*/ 84 w 88"/>
                <a:gd name="T39" fmla="*/ 12 h 13"/>
                <a:gd name="T40" fmla="*/ 80 w 88"/>
                <a:gd name="T41" fmla="*/ 10 h 13"/>
                <a:gd name="T42" fmla="*/ 74 w 88"/>
                <a:gd name="T43" fmla="*/ 8 h 13"/>
                <a:gd name="T44" fmla="*/ 68 w 88"/>
                <a:gd name="T45" fmla="*/ 6 h 13"/>
                <a:gd name="T46" fmla="*/ 60 w 88"/>
                <a:gd name="T47" fmla="*/ 4 h 13"/>
                <a:gd name="T48" fmla="*/ 52 w 88"/>
                <a:gd name="T49" fmla="*/ 3 h 13"/>
                <a:gd name="T50" fmla="*/ 48 w 88"/>
                <a:gd name="T51" fmla="*/ 2 h 13"/>
                <a:gd name="T52" fmla="*/ 46 w 88"/>
                <a:gd name="T53" fmla="*/ 2 h 13"/>
                <a:gd name="T54" fmla="*/ 44 w 88"/>
                <a:gd name="T55" fmla="*/ 2 h 13"/>
                <a:gd name="T56" fmla="*/ 40 w 88"/>
                <a:gd name="T57" fmla="*/ 2 h 13"/>
                <a:gd name="T58" fmla="*/ 35 w 88"/>
                <a:gd name="T59" fmla="*/ 3 h 13"/>
                <a:gd name="T60" fmla="*/ 27 w 88"/>
                <a:gd name="T61" fmla="*/ 4 h 13"/>
                <a:gd name="T62" fmla="*/ 24 w 88"/>
                <a:gd name="T63" fmla="*/ 4 h 13"/>
                <a:gd name="T64" fmla="*/ 20 w 88"/>
                <a:gd name="T65" fmla="*/ 5 h 13"/>
                <a:gd name="T66" fmla="*/ 13 w 88"/>
                <a:gd name="T67" fmla="*/ 7 h 13"/>
                <a:gd name="T68" fmla="*/ 4 w 88"/>
                <a:gd name="T69" fmla="*/ 12 h 13"/>
                <a:gd name="T70" fmla="*/ 0 w 88"/>
                <a:gd name="T71"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8" h="13">
                  <a:moveTo>
                    <a:pt x="0" y="13"/>
                  </a:moveTo>
                  <a:cubicBezTo>
                    <a:pt x="0" y="13"/>
                    <a:pt x="1" y="12"/>
                    <a:pt x="4" y="11"/>
                  </a:cubicBezTo>
                  <a:cubicBezTo>
                    <a:pt x="5" y="10"/>
                    <a:pt x="6" y="10"/>
                    <a:pt x="8" y="9"/>
                  </a:cubicBezTo>
                  <a:cubicBezTo>
                    <a:pt x="9" y="8"/>
                    <a:pt x="11" y="7"/>
                    <a:pt x="13" y="6"/>
                  </a:cubicBezTo>
                  <a:cubicBezTo>
                    <a:pt x="15" y="5"/>
                    <a:pt x="17" y="5"/>
                    <a:pt x="19" y="4"/>
                  </a:cubicBezTo>
                  <a:cubicBezTo>
                    <a:pt x="22" y="3"/>
                    <a:pt x="24" y="2"/>
                    <a:pt x="27" y="2"/>
                  </a:cubicBezTo>
                  <a:cubicBezTo>
                    <a:pt x="30" y="1"/>
                    <a:pt x="32" y="0"/>
                    <a:pt x="35" y="0"/>
                  </a:cubicBezTo>
                  <a:cubicBezTo>
                    <a:pt x="37" y="0"/>
                    <a:pt x="38" y="0"/>
                    <a:pt x="40" y="0"/>
                  </a:cubicBezTo>
                  <a:cubicBezTo>
                    <a:pt x="44" y="0"/>
                    <a:pt x="44" y="0"/>
                    <a:pt x="44" y="0"/>
                  </a:cubicBezTo>
                  <a:cubicBezTo>
                    <a:pt x="46" y="0"/>
                    <a:pt x="46" y="0"/>
                    <a:pt x="46" y="0"/>
                  </a:cubicBezTo>
                  <a:cubicBezTo>
                    <a:pt x="48" y="0"/>
                    <a:pt x="48" y="0"/>
                    <a:pt x="48" y="0"/>
                  </a:cubicBezTo>
                  <a:cubicBezTo>
                    <a:pt x="50" y="0"/>
                    <a:pt x="51" y="0"/>
                    <a:pt x="53" y="0"/>
                  </a:cubicBezTo>
                  <a:cubicBezTo>
                    <a:pt x="54" y="0"/>
                    <a:pt x="55" y="1"/>
                    <a:pt x="57" y="1"/>
                  </a:cubicBezTo>
                  <a:cubicBezTo>
                    <a:pt x="58" y="1"/>
                    <a:pt x="60" y="1"/>
                    <a:pt x="61" y="2"/>
                  </a:cubicBezTo>
                  <a:cubicBezTo>
                    <a:pt x="64" y="2"/>
                    <a:pt x="66" y="3"/>
                    <a:pt x="68" y="4"/>
                  </a:cubicBezTo>
                  <a:cubicBezTo>
                    <a:pt x="71" y="5"/>
                    <a:pt x="73" y="6"/>
                    <a:pt x="75" y="7"/>
                  </a:cubicBezTo>
                  <a:cubicBezTo>
                    <a:pt x="77" y="7"/>
                    <a:pt x="79" y="8"/>
                    <a:pt x="80" y="9"/>
                  </a:cubicBezTo>
                  <a:cubicBezTo>
                    <a:pt x="82" y="10"/>
                    <a:pt x="83" y="11"/>
                    <a:pt x="84" y="11"/>
                  </a:cubicBezTo>
                  <a:cubicBezTo>
                    <a:pt x="86" y="13"/>
                    <a:pt x="88" y="13"/>
                    <a:pt x="88" y="13"/>
                  </a:cubicBezTo>
                  <a:cubicBezTo>
                    <a:pt x="88" y="13"/>
                    <a:pt x="86" y="13"/>
                    <a:pt x="84" y="12"/>
                  </a:cubicBezTo>
                  <a:cubicBezTo>
                    <a:pt x="83" y="11"/>
                    <a:pt x="81" y="11"/>
                    <a:pt x="80" y="10"/>
                  </a:cubicBezTo>
                  <a:cubicBezTo>
                    <a:pt x="78" y="9"/>
                    <a:pt x="76" y="9"/>
                    <a:pt x="74" y="8"/>
                  </a:cubicBezTo>
                  <a:cubicBezTo>
                    <a:pt x="72" y="7"/>
                    <a:pt x="70" y="6"/>
                    <a:pt x="68" y="6"/>
                  </a:cubicBezTo>
                  <a:cubicBezTo>
                    <a:pt x="65" y="5"/>
                    <a:pt x="63" y="4"/>
                    <a:pt x="60" y="4"/>
                  </a:cubicBezTo>
                  <a:cubicBezTo>
                    <a:pt x="58" y="3"/>
                    <a:pt x="55" y="3"/>
                    <a:pt x="52" y="3"/>
                  </a:cubicBezTo>
                  <a:cubicBezTo>
                    <a:pt x="51" y="2"/>
                    <a:pt x="50" y="2"/>
                    <a:pt x="48" y="2"/>
                  </a:cubicBezTo>
                  <a:cubicBezTo>
                    <a:pt x="46" y="2"/>
                    <a:pt x="46" y="2"/>
                    <a:pt x="46" y="2"/>
                  </a:cubicBezTo>
                  <a:cubicBezTo>
                    <a:pt x="44" y="2"/>
                    <a:pt x="44" y="2"/>
                    <a:pt x="44" y="2"/>
                  </a:cubicBezTo>
                  <a:cubicBezTo>
                    <a:pt x="40" y="2"/>
                    <a:pt x="40" y="2"/>
                    <a:pt x="40" y="2"/>
                  </a:cubicBezTo>
                  <a:cubicBezTo>
                    <a:pt x="38" y="2"/>
                    <a:pt x="37" y="2"/>
                    <a:pt x="35" y="3"/>
                  </a:cubicBezTo>
                  <a:cubicBezTo>
                    <a:pt x="33" y="3"/>
                    <a:pt x="30" y="3"/>
                    <a:pt x="27" y="4"/>
                  </a:cubicBezTo>
                  <a:cubicBezTo>
                    <a:pt x="26" y="4"/>
                    <a:pt x="25" y="4"/>
                    <a:pt x="24" y="4"/>
                  </a:cubicBezTo>
                  <a:cubicBezTo>
                    <a:pt x="22" y="5"/>
                    <a:pt x="21" y="5"/>
                    <a:pt x="20" y="5"/>
                  </a:cubicBezTo>
                  <a:cubicBezTo>
                    <a:pt x="18" y="6"/>
                    <a:pt x="15" y="7"/>
                    <a:pt x="13" y="7"/>
                  </a:cubicBezTo>
                  <a:cubicBezTo>
                    <a:pt x="9" y="9"/>
                    <a:pt x="6" y="10"/>
                    <a:pt x="4" y="12"/>
                  </a:cubicBezTo>
                  <a:cubicBezTo>
                    <a:pt x="2" y="13"/>
                    <a:pt x="0" y="13"/>
                    <a:pt x="0" y="13"/>
                  </a:cubicBezTo>
                  <a:close/>
                </a:path>
              </a:pathLst>
            </a:custGeom>
            <a:solidFill>
              <a:srgbClr val="47393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4" name="Freeform 172">
              <a:extLst>
                <a:ext uri="{FF2B5EF4-FFF2-40B4-BE49-F238E27FC236}">
                  <a16:creationId xmlns:a16="http://schemas.microsoft.com/office/drawing/2014/main" id="{B911A2B8-8371-2A4F-85F9-03097FC253E6}"/>
                </a:ext>
              </a:extLst>
            </p:cNvPr>
            <p:cNvSpPr>
              <a:spLocks/>
            </p:cNvSpPr>
            <p:nvPr/>
          </p:nvSpPr>
          <p:spPr bwMode="auto">
            <a:xfrm>
              <a:off x="20519462" y="5098998"/>
              <a:ext cx="290513" cy="422275"/>
            </a:xfrm>
            <a:custGeom>
              <a:avLst/>
              <a:gdLst>
                <a:gd name="T0" fmla="*/ 105 w 105"/>
                <a:gd name="T1" fmla="*/ 0 h 153"/>
                <a:gd name="T2" fmla="*/ 0 w 105"/>
                <a:gd name="T3" fmla="*/ 153 h 153"/>
                <a:gd name="T4" fmla="*/ 0 w 105"/>
                <a:gd name="T5" fmla="*/ 153 h 153"/>
                <a:gd name="T6" fmla="*/ 0 w 105"/>
                <a:gd name="T7" fmla="*/ 153 h 153"/>
                <a:gd name="T8" fmla="*/ 58 w 105"/>
                <a:gd name="T9" fmla="*/ 132 h 153"/>
                <a:gd name="T10" fmla="*/ 88 w 105"/>
                <a:gd name="T11" fmla="*/ 106 h 153"/>
                <a:gd name="T12" fmla="*/ 99 w 105"/>
                <a:gd name="T13" fmla="*/ 81 h 153"/>
                <a:gd name="T14" fmla="*/ 99 w 105"/>
                <a:gd name="T15" fmla="*/ 81 h 153"/>
                <a:gd name="T16" fmla="*/ 99 w 105"/>
                <a:gd name="T17" fmla="*/ 81 h 153"/>
                <a:gd name="T18" fmla="*/ 100 w 105"/>
                <a:gd name="T19" fmla="*/ 74 h 153"/>
                <a:gd name="T20" fmla="*/ 105 w 105"/>
                <a:gd name="T21"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5" h="153">
                  <a:moveTo>
                    <a:pt x="105" y="0"/>
                  </a:moveTo>
                  <a:cubicBezTo>
                    <a:pt x="91" y="89"/>
                    <a:pt x="48" y="133"/>
                    <a:pt x="0" y="153"/>
                  </a:cubicBezTo>
                  <a:cubicBezTo>
                    <a:pt x="0" y="153"/>
                    <a:pt x="0" y="153"/>
                    <a:pt x="0" y="153"/>
                  </a:cubicBezTo>
                  <a:cubicBezTo>
                    <a:pt x="0" y="153"/>
                    <a:pt x="0" y="153"/>
                    <a:pt x="0" y="153"/>
                  </a:cubicBezTo>
                  <a:cubicBezTo>
                    <a:pt x="21" y="149"/>
                    <a:pt x="41" y="142"/>
                    <a:pt x="58" y="132"/>
                  </a:cubicBezTo>
                  <a:cubicBezTo>
                    <a:pt x="71" y="124"/>
                    <a:pt x="82" y="116"/>
                    <a:pt x="88" y="106"/>
                  </a:cubicBezTo>
                  <a:cubicBezTo>
                    <a:pt x="94" y="98"/>
                    <a:pt x="98" y="90"/>
                    <a:pt x="99" y="81"/>
                  </a:cubicBezTo>
                  <a:cubicBezTo>
                    <a:pt x="99" y="81"/>
                    <a:pt x="99" y="81"/>
                    <a:pt x="99" y="81"/>
                  </a:cubicBezTo>
                  <a:cubicBezTo>
                    <a:pt x="99" y="81"/>
                    <a:pt x="99" y="81"/>
                    <a:pt x="99" y="81"/>
                  </a:cubicBezTo>
                  <a:cubicBezTo>
                    <a:pt x="100" y="74"/>
                    <a:pt x="100" y="74"/>
                    <a:pt x="100" y="74"/>
                  </a:cubicBezTo>
                  <a:cubicBezTo>
                    <a:pt x="105" y="0"/>
                    <a:pt x="105" y="0"/>
                    <a:pt x="105" y="0"/>
                  </a:cubicBezTo>
                </a:path>
              </a:pathLst>
            </a:custGeom>
            <a:solidFill>
              <a:srgbClr val="19225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5" name="Freeform 173">
              <a:extLst>
                <a:ext uri="{FF2B5EF4-FFF2-40B4-BE49-F238E27FC236}">
                  <a16:creationId xmlns:a16="http://schemas.microsoft.com/office/drawing/2014/main" id="{03E807DF-6D4A-E145-B798-5D3F4993296E}"/>
                </a:ext>
              </a:extLst>
            </p:cNvPr>
            <p:cNvSpPr>
              <a:spLocks/>
            </p:cNvSpPr>
            <p:nvPr/>
          </p:nvSpPr>
          <p:spPr bwMode="auto">
            <a:xfrm>
              <a:off x="20025749" y="5322835"/>
              <a:ext cx="766763" cy="406400"/>
            </a:xfrm>
            <a:custGeom>
              <a:avLst/>
              <a:gdLst>
                <a:gd name="T0" fmla="*/ 278 w 278"/>
                <a:gd name="T1" fmla="*/ 0 h 147"/>
                <a:gd name="T2" fmla="*/ 267 w 278"/>
                <a:gd name="T3" fmla="*/ 25 h 147"/>
                <a:gd name="T4" fmla="*/ 237 w 278"/>
                <a:gd name="T5" fmla="*/ 51 h 147"/>
                <a:gd name="T6" fmla="*/ 179 w 278"/>
                <a:gd name="T7" fmla="*/ 72 h 147"/>
                <a:gd name="T8" fmla="*/ 179 w 278"/>
                <a:gd name="T9" fmla="*/ 72 h 147"/>
                <a:gd name="T10" fmla="*/ 99 w 278"/>
                <a:gd name="T11" fmla="*/ 86 h 147"/>
                <a:gd name="T12" fmla="*/ 0 w 278"/>
                <a:gd name="T13" fmla="*/ 70 h 147"/>
                <a:gd name="T14" fmla="*/ 40 w 278"/>
                <a:gd name="T15" fmla="*/ 124 h 147"/>
                <a:gd name="T16" fmla="*/ 136 w 278"/>
                <a:gd name="T17" fmla="*/ 147 h 147"/>
                <a:gd name="T18" fmla="*/ 233 w 278"/>
                <a:gd name="T19" fmla="*/ 124 h 147"/>
                <a:gd name="T20" fmla="*/ 273 w 278"/>
                <a:gd name="T21" fmla="*/ 70 h 147"/>
                <a:gd name="T22" fmla="*/ 273 w 278"/>
                <a:gd name="T23" fmla="*/ 70 h 147"/>
                <a:gd name="T24" fmla="*/ 278 w 278"/>
                <a:gd name="T25" fmla="*/ 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8" h="147">
                  <a:moveTo>
                    <a:pt x="278" y="0"/>
                  </a:moveTo>
                  <a:cubicBezTo>
                    <a:pt x="277" y="9"/>
                    <a:pt x="273" y="17"/>
                    <a:pt x="267" y="25"/>
                  </a:cubicBezTo>
                  <a:cubicBezTo>
                    <a:pt x="261" y="35"/>
                    <a:pt x="250" y="43"/>
                    <a:pt x="237" y="51"/>
                  </a:cubicBezTo>
                  <a:cubicBezTo>
                    <a:pt x="220" y="61"/>
                    <a:pt x="200" y="68"/>
                    <a:pt x="179" y="72"/>
                  </a:cubicBezTo>
                  <a:cubicBezTo>
                    <a:pt x="179" y="72"/>
                    <a:pt x="179" y="72"/>
                    <a:pt x="179" y="72"/>
                  </a:cubicBezTo>
                  <a:cubicBezTo>
                    <a:pt x="153" y="83"/>
                    <a:pt x="125" y="86"/>
                    <a:pt x="99" y="86"/>
                  </a:cubicBezTo>
                  <a:cubicBezTo>
                    <a:pt x="46" y="86"/>
                    <a:pt x="3" y="71"/>
                    <a:pt x="0" y="70"/>
                  </a:cubicBezTo>
                  <a:cubicBezTo>
                    <a:pt x="1" y="89"/>
                    <a:pt x="14" y="109"/>
                    <a:pt x="40" y="124"/>
                  </a:cubicBezTo>
                  <a:cubicBezTo>
                    <a:pt x="66" y="139"/>
                    <a:pt x="101" y="147"/>
                    <a:pt x="136" y="147"/>
                  </a:cubicBezTo>
                  <a:cubicBezTo>
                    <a:pt x="171" y="147"/>
                    <a:pt x="206" y="139"/>
                    <a:pt x="233" y="124"/>
                  </a:cubicBezTo>
                  <a:cubicBezTo>
                    <a:pt x="259" y="109"/>
                    <a:pt x="272" y="89"/>
                    <a:pt x="273" y="70"/>
                  </a:cubicBezTo>
                  <a:cubicBezTo>
                    <a:pt x="273" y="70"/>
                    <a:pt x="273" y="70"/>
                    <a:pt x="273" y="70"/>
                  </a:cubicBezTo>
                  <a:cubicBezTo>
                    <a:pt x="278" y="0"/>
                    <a:pt x="278" y="0"/>
                    <a:pt x="278" y="0"/>
                  </a:cubicBezTo>
                </a:path>
              </a:pathLst>
            </a:custGeom>
            <a:solidFill>
              <a:srgbClr val="4C5B9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76" name="Group 475">
            <a:extLst>
              <a:ext uri="{FF2B5EF4-FFF2-40B4-BE49-F238E27FC236}">
                <a16:creationId xmlns:a16="http://schemas.microsoft.com/office/drawing/2014/main" id="{BFB029D7-8D5B-FD45-ADB9-97632E1A1D55}"/>
              </a:ext>
            </a:extLst>
          </p:cNvPr>
          <p:cNvGrpSpPr/>
          <p:nvPr/>
        </p:nvGrpSpPr>
        <p:grpSpPr>
          <a:xfrm>
            <a:off x="11266396" y="8178539"/>
            <a:ext cx="2368078" cy="1596412"/>
            <a:chOff x="10542024" y="8966148"/>
            <a:chExt cx="3092450" cy="2379662"/>
          </a:xfrm>
        </p:grpSpPr>
        <p:sp>
          <p:nvSpPr>
            <p:cNvPr id="477" name="Freeform 176">
              <a:extLst>
                <a:ext uri="{FF2B5EF4-FFF2-40B4-BE49-F238E27FC236}">
                  <a16:creationId xmlns:a16="http://schemas.microsoft.com/office/drawing/2014/main" id="{E8F1FCC5-9FF0-C947-85C8-7D148BE18768}"/>
                </a:ext>
              </a:extLst>
            </p:cNvPr>
            <p:cNvSpPr>
              <a:spLocks/>
            </p:cNvSpPr>
            <p:nvPr/>
          </p:nvSpPr>
          <p:spPr bwMode="auto">
            <a:xfrm>
              <a:off x="10542024" y="9075685"/>
              <a:ext cx="3092450" cy="2270125"/>
            </a:xfrm>
            <a:custGeom>
              <a:avLst/>
              <a:gdLst>
                <a:gd name="T0" fmla="*/ 1086 w 1121"/>
                <a:gd name="T1" fmla="*/ 382 h 822"/>
                <a:gd name="T2" fmla="*/ 891 w 1121"/>
                <a:gd name="T3" fmla="*/ 317 h 822"/>
                <a:gd name="T4" fmla="*/ 876 w 1121"/>
                <a:gd name="T5" fmla="*/ 314 h 822"/>
                <a:gd name="T6" fmla="*/ 858 w 1121"/>
                <a:gd name="T7" fmla="*/ 303 h 822"/>
                <a:gd name="T8" fmla="*/ 762 w 1121"/>
                <a:gd name="T9" fmla="*/ 248 h 822"/>
                <a:gd name="T10" fmla="*/ 666 w 1121"/>
                <a:gd name="T11" fmla="*/ 192 h 822"/>
                <a:gd name="T12" fmla="*/ 570 w 1121"/>
                <a:gd name="T13" fmla="*/ 137 h 822"/>
                <a:gd name="T14" fmla="*/ 474 w 1121"/>
                <a:gd name="T15" fmla="*/ 81 h 822"/>
                <a:gd name="T16" fmla="*/ 378 w 1121"/>
                <a:gd name="T17" fmla="*/ 26 h 822"/>
                <a:gd name="T18" fmla="*/ 356 w 1121"/>
                <a:gd name="T19" fmla="*/ 13 h 822"/>
                <a:gd name="T20" fmla="*/ 285 w 1121"/>
                <a:gd name="T21" fmla="*/ 10 h 822"/>
                <a:gd name="T22" fmla="*/ 115 w 1121"/>
                <a:gd name="T23" fmla="*/ 108 h 822"/>
                <a:gd name="T24" fmla="*/ 120 w 1121"/>
                <a:gd name="T25" fmla="*/ 149 h 822"/>
                <a:gd name="T26" fmla="*/ 142 w 1121"/>
                <a:gd name="T27" fmla="*/ 162 h 822"/>
                <a:gd name="T28" fmla="*/ 205 w 1121"/>
                <a:gd name="T29" fmla="*/ 198 h 822"/>
                <a:gd name="T30" fmla="*/ 170 w 1121"/>
                <a:gd name="T31" fmla="*/ 192 h 822"/>
                <a:gd name="T32" fmla="*/ 137 w 1121"/>
                <a:gd name="T33" fmla="*/ 186 h 822"/>
                <a:gd name="T34" fmla="*/ 74 w 1121"/>
                <a:gd name="T35" fmla="*/ 206 h 822"/>
                <a:gd name="T36" fmla="*/ 8 w 1121"/>
                <a:gd name="T37" fmla="*/ 335 h 822"/>
                <a:gd name="T38" fmla="*/ 41 w 1121"/>
                <a:gd name="T39" fmla="*/ 371 h 822"/>
                <a:gd name="T40" fmla="*/ 75 w 1121"/>
                <a:gd name="T41" fmla="*/ 377 h 822"/>
                <a:gd name="T42" fmla="*/ 167 w 1121"/>
                <a:gd name="T43" fmla="*/ 393 h 822"/>
                <a:gd name="T44" fmla="*/ 133 w 1121"/>
                <a:gd name="T45" fmla="*/ 396 h 822"/>
                <a:gd name="T46" fmla="*/ 99 w 1121"/>
                <a:gd name="T47" fmla="*/ 400 h 822"/>
                <a:gd name="T48" fmla="*/ 60 w 1121"/>
                <a:gd name="T49" fmla="*/ 434 h 822"/>
                <a:gd name="T50" fmla="*/ 106 w 1121"/>
                <a:gd name="T51" fmla="*/ 567 h 822"/>
                <a:gd name="T52" fmla="*/ 165 w 1121"/>
                <a:gd name="T53" fmla="*/ 589 h 822"/>
                <a:gd name="T54" fmla="*/ 182 w 1121"/>
                <a:gd name="T55" fmla="*/ 587 h 822"/>
                <a:gd name="T56" fmla="*/ 190 w 1121"/>
                <a:gd name="T57" fmla="*/ 605 h 822"/>
                <a:gd name="T58" fmla="*/ 321 w 1121"/>
                <a:gd name="T59" fmla="*/ 716 h 822"/>
                <a:gd name="T60" fmla="*/ 391 w 1121"/>
                <a:gd name="T61" fmla="*/ 724 h 822"/>
                <a:gd name="T62" fmla="*/ 420 w 1121"/>
                <a:gd name="T63" fmla="*/ 712 h 822"/>
                <a:gd name="T64" fmla="*/ 441 w 1121"/>
                <a:gd name="T65" fmla="*/ 704 h 822"/>
                <a:gd name="T66" fmla="*/ 438 w 1121"/>
                <a:gd name="T67" fmla="*/ 707 h 822"/>
                <a:gd name="T68" fmla="*/ 456 w 1121"/>
                <a:gd name="T69" fmla="*/ 747 h 822"/>
                <a:gd name="T70" fmla="*/ 658 w 1121"/>
                <a:gd name="T71" fmla="*/ 814 h 822"/>
                <a:gd name="T72" fmla="*/ 726 w 1121"/>
                <a:gd name="T73" fmla="*/ 804 h 822"/>
                <a:gd name="T74" fmla="*/ 744 w 1121"/>
                <a:gd name="T75" fmla="*/ 786 h 822"/>
                <a:gd name="T76" fmla="*/ 812 w 1121"/>
                <a:gd name="T77" fmla="*/ 718 h 822"/>
                <a:gd name="T78" fmla="*/ 880 w 1121"/>
                <a:gd name="T79" fmla="*/ 650 h 822"/>
                <a:gd name="T80" fmla="*/ 948 w 1121"/>
                <a:gd name="T81" fmla="*/ 583 h 822"/>
                <a:gd name="T82" fmla="*/ 1016 w 1121"/>
                <a:gd name="T83" fmla="*/ 515 h 822"/>
                <a:gd name="T84" fmla="*/ 1084 w 1121"/>
                <a:gd name="T85" fmla="*/ 447 h 822"/>
                <a:gd name="T86" fmla="*/ 1106 w 1121"/>
                <a:gd name="T87" fmla="*/ 425 h 822"/>
                <a:gd name="T88" fmla="*/ 1086 w 1121"/>
                <a:gd name="T89" fmla="*/ 382 h 8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121" h="822">
                  <a:moveTo>
                    <a:pt x="1086" y="382"/>
                  </a:moveTo>
                  <a:cubicBezTo>
                    <a:pt x="891" y="317"/>
                    <a:pt x="891" y="317"/>
                    <a:pt x="891" y="317"/>
                  </a:cubicBezTo>
                  <a:cubicBezTo>
                    <a:pt x="886" y="315"/>
                    <a:pt x="881" y="314"/>
                    <a:pt x="876" y="314"/>
                  </a:cubicBezTo>
                  <a:cubicBezTo>
                    <a:pt x="858" y="303"/>
                    <a:pt x="858" y="303"/>
                    <a:pt x="858" y="303"/>
                  </a:cubicBezTo>
                  <a:cubicBezTo>
                    <a:pt x="762" y="248"/>
                    <a:pt x="762" y="248"/>
                    <a:pt x="762" y="248"/>
                  </a:cubicBezTo>
                  <a:cubicBezTo>
                    <a:pt x="666" y="192"/>
                    <a:pt x="666" y="192"/>
                    <a:pt x="666" y="192"/>
                  </a:cubicBezTo>
                  <a:cubicBezTo>
                    <a:pt x="570" y="137"/>
                    <a:pt x="570" y="137"/>
                    <a:pt x="570" y="137"/>
                  </a:cubicBezTo>
                  <a:cubicBezTo>
                    <a:pt x="474" y="81"/>
                    <a:pt x="474" y="81"/>
                    <a:pt x="474" y="81"/>
                  </a:cubicBezTo>
                  <a:cubicBezTo>
                    <a:pt x="378" y="26"/>
                    <a:pt x="378" y="26"/>
                    <a:pt x="378" y="26"/>
                  </a:cubicBezTo>
                  <a:cubicBezTo>
                    <a:pt x="356" y="13"/>
                    <a:pt x="356" y="13"/>
                    <a:pt x="356" y="13"/>
                  </a:cubicBezTo>
                  <a:cubicBezTo>
                    <a:pt x="335" y="1"/>
                    <a:pt x="303" y="0"/>
                    <a:pt x="285" y="10"/>
                  </a:cubicBezTo>
                  <a:cubicBezTo>
                    <a:pt x="115" y="108"/>
                    <a:pt x="115" y="108"/>
                    <a:pt x="115" y="108"/>
                  </a:cubicBezTo>
                  <a:cubicBezTo>
                    <a:pt x="97" y="119"/>
                    <a:pt x="99" y="137"/>
                    <a:pt x="120" y="149"/>
                  </a:cubicBezTo>
                  <a:cubicBezTo>
                    <a:pt x="142" y="162"/>
                    <a:pt x="142" y="162"/>
                    <a:pt x="142" y="162"/>
                  </a:cubicBezTo>
                  <a:cubicBezTo>
                    <a:pt x="205" y="198"/>
                    <a:pt x="205" y="198"/>
                    <a:pt x="205" y="198"/>
                  </a:cubicBezTo>
                  <a:cubicBezTo>
                    <a:pt x="170" y="192"/>
                    <a:pt x="170" y="192"/>
                    <a:pt x="170" y="192"/>
                  </a:cubicBezTo>
                  <a:cubicBezTo>
                    <a:pt x="137" y="186"/>
                    <a:pt x="137" y="186"/>
                    <a:pt x="137" y="186"/>
                  </a:cubicBezTo>
                  <a:cubicBezTo>
                    <a:pt x="110" y="182"/>
                    <a:pt x="82" y="191"/>
                    <a:pt x="74" y="206"/>
                  </a:cubicBezTo>
                  <a:cubicBezTo>
                    <a:pt x="8" y="335"/>
                    <a:pt x="8" y="335"/>
                    <a:pt x="8" y="335"/>
                  </a:cubicBezTo>
                  <a:cubicBezTo>
                    <a:pt x="0" y="350"/>
                    <a:pt x="15" y="366"/>
                    <a:pt x="41" y="371"/>
                  </a:cubicBezTo>
                  <a:cubicBezTo>
                    <a:pt x="75" y="377"/>
                    <a:pt x="75" y="377"/>
                    <a:pt x="75" y="377"/>
                  </a:cubicBezTo>
                  <a:cubicBezTo>
                    <a:pt x="167" y="393"/>
                    <a:pt x="167" y="393"/>
                    <a:pt x="167" y="393"/>
                  </a:cubicBezTo>
                  <a:cubicBezTo>
                    <a:pt x="133" y="396"/>
                    <a:pt x="133" y="396"/>
                    <a:pt x="133" y="396"/>
                  </a:cubicBezTo>
                  <a:cubicBezTo>
                    <a:pt x="99" y="400"/>
                    <a:pt x="99" y="400"/>
                    <a:pt x="99" y="400"/>
                  </a:cubicBezTo>
                  <a:cubicBezTo>
                    <a:pt x="72" y="404"/>
                    <a:pt x="55" y="419"/>
                    <a:pt x="60" y="434"/>
                  </a:cubicBezTo>
                  <a:cubicBezTo>
                    <a:pt x="106" y="567"/>
                    <a:pt x="106" y="567"/>
                    <a:pt x="106" y="567"/>
                  </a:cubicBezTo>
                  <a:cubicBezTo>
                    <a:pt x="112" y="582"/>
                    <a:pt x="138" y="592"/>
                    <a:pt x="165" y="589"/>
                  </a:cubicBezTo>
                  <a:cubicBezTo>
                    <a:pt x="182" y="587"/>
                    <a:pt x="182" y="587"/>
                    <a:pt x="182" y="587"/>
                  </a:cubicBezTo>
                  <a:cubicBezTo>
                    <a:pt x="181" y="593"/>
                    <a:pt x="184" y="599"/>
                    <a:pt x="190" y="605"/>
                  </a:cubicBezTo>
                  <a:cubicBezTo>
                    <a:pt x="321" y="716"/>
                    <a:pt x="321" y="716"/>
                    <a:pt x="321" y="716"/>
                  </a:cubicBezTo>
                  <a:cubicBezTo>
                    <a:pt x="337" y="729"/>
                    <a:pt x="368" y="733"/>
                    <a:pt x="391" y="724"/>
                  </a:cubicBezTo>
                  <a:cubicBezTo>
                    <a:pt x="420" y="712"/>
                    <a:pt x="420" y="712"/>
                    <a:pt x="420" y="712"/>
                  </a:cubicBezTo>
                  <a:cubicBezTo>
                    <a:pt x="441" y="704"/>
                    <a:pt x="441" y="704"/>
                    <a:pt x="441" y="704"/>
                  </a:cubicBezTo>
                  <a:cubicBezTo>
                    <a:pt x="438" y="707"/>
                    <a:pt x="438" y="707"/>
                    <a:pt x="438" y="707"/>
                  </a:cubicBezTo>
                  <a:cubicBezTo>
                    <a:pt x="424" y="721"/>
                    <a:pt x="432" y="739"/>
                    <a:pt x="456" y="747"/>
                  </a:cubicBezTo>
                  <a:cubicBezTo>
                    <a:pt x="658" y="814"/>
                    <a:pt x="658" y="814"/>
                    <a:pt x="658" y="814"/>
                  </a:cubicBezTo>
                  <a:cubicBezTo>
                    <a:pt x="682" y="822"/>
                    <a:pt x="713" y="817"/>
                    <a:pt x="726" y="804"/>
                  </a:cubicBezTo>
                  <a:cubicBezTo>
                    <a:pt x="744" y="786"/>
                    <a:pt x="744" y="786"/>
                    <a:pt x="744" y="786"/>
                  </a:cubicBezTo>
                  <a:cubicBezTo>
                    <a:pt x="812" y="718"/>
                    <a:pt x="812" y="718"/>
                    <a:pt x="812" y="718"/>
                  </a:cubicBezTo>
                  <a:cubicBezTo>
                    <a:pt x="880" y="650"/>
                    <a:pt x="880" y="650"/>
                    <a:pt x="880" y="650"/>
                  </a:cubicBezTo>
                  <a:cubicBezTo>
                    <a:pt x="948" y="583"/>
                    <a:pt x="948" y="583"/>
                    <a:pt x="948" y="583"/>
                  </a:cubicBezTo>
                  <a:cubicBezTo>
                    <a:pt x="1016" y="515"/>
                    <a:pt x="1016" y="515"/>
                    <a:pt x="1016" y="515"/>
                  </a:cubicBezTo>
                  <a:cubicBezTo>
                    <a:pt x="1084" y="447"/>
                    <a:pt x="1084" y="447"/>
                    <a:pt x="1084" y="447"/>
                  </a:cubicBezTo>
                  <a:cubicBezTo>
                    <a:pt x="1106" y="425"/>
                    <a:pt x="1106" y="425"/>
                    <a:pt x="1106" y="425"/>
                  </a:cubicBezTo>
                  <a:cubicBezTo>
                    <a:pt x="1121" y="410"/>
                    <a:pt x="1112" y="391"/>
                    <a:pt x="1086" y="382"/>
                  </a:cubicBezTo>
                  <a:close/>
                </a:path>
              </a:pathLst>
            </a:custGeom>
            <a:solidFill>
              <a:srgbClr val="51698E"/>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8" name="Freeform 177">
              <a:extLst>
                <a:ext uri="{FF2B5EF4-FFF2-40B4-BE49-F238E27FC236}">
                  <a16:creationId xmlns:a16="http://schemas.microsoft.com/office/drawing/2014/main" id="{FAC6C8D5-9C16-464A-B798-2A7E6495ABFF}"/>
                </a:ext>
              </a:extLst>
            </p:cNvPr>
            <p:cNvSpPr>
              <a:spLocks/>
            </p:cNvSpPr>
            <p:nvPr/>
          </p:nvSpPr>
          <p:spPr bwMode="auto">
            <a:xfrm>
              <a:off x="10934137" y="9037585"/>
              <a:ext cx="915988" cy="527050"/>
            </a:xfrm>
            <a:custGeom>
              <a:avLst/>
              <a:gdLst>
                <a:gd name="T0" fmla="*/ 577 w 577"/>
                <a:gd name="T1" fmla="*/ 96 h 332"/>
                <a:gd name="T2" fmla="*/ 167 w 577"/>
                <a:gd name="T3" fmla="*/ 332 h 332"/>
                <a:gd name="T4" fmla="*/ 0 w 577"/>
                <a:gd name="T5" fmla="*/ 237 h 332"/>
                <a:gd name="T6" fmla="*/ 410 w 577"/>
                <a:gd name="T7" fmla="*/ 0 h 332"/>
                <a:gd name="T8" fmla="*/ 577 w 577"/>
                <a:gd name="T9" fmla="*/ 96 h 332"/>
              </a:gdLst>
              <a:ahLst/>
              <a:cxnLst>
                <a:cxn ang="0">
                  <a:pos x="T0" y="T1"/>
                </a:cxn>
                <a:cxn ang="0">
                  <a:pos x="T2" y="T3"/>
                </a:cxn>
                <a:cxn ang="0">
                  <a:pos x="T4" y="T5"/>
                </a:cxn>
                <a:cxn ang="0">
                  <a:pos x="T6" y="T7"/>
                </a:cxn>
                <a:cxn ang="0">
                  <a:pos x="T8" y="T9"/>
                </a:cxn>
              </a:cxnLst>
              <a:rect l="0" t="0" r="r" b="b"/>
              <a:pathLst>
                <a:path w="577" h="332">
                  <a:moveTo>
                    <a:pt x="577" y="96"/>
                  </a:moveTo>
                  <a:lnTo>
                    <a:pt x="167" y="332"/>
                  </a:lnTo>
                  <a:lnTo>
                    <a:pt x="0" y="237"/>
                  </a:lnTo>
                  <a:lnTo>
                    <a:pt x="410" y="0"/>
                  </a:lnTo>
                  <a:lnTo>
                    <a:pt x="577" y="96"/>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9" name="Freeform 178">
              <a:extLst>
                <a:ext uri="{FF2B5EF4-FFF2-40B4-BE49-F238E27FC236}">
                  <a16:creationId xmlns:a16="http://schemas.microsoft.com/office/drawing/2014/main" id="{37F6EC40-5081-0F46-93EE-A1106EB77C0F}"/>
                </a:ext>
              </a:extLst>
            </p:cNvPr>
            <p:cNvSpPr>
              <a:spLocks/>
            </p:cNvSpPr>
            <p:nvPr/>
          </p:nvSpPr>
          <p:spPr bwMode="auto">
            <a:xfrm>
              <a:off x="11199249" y="9189985"/>
              <a:ext cx="915988" cy="530225"/>
            </a:xfrm>
            <a:custGeom>
              <a:avLst/>
              <a:gdLst>
                <a:gd name="T0" fmla="*/ 577 w 577"/>
                <a:gd name="T1" fmla="*/ 97 h 334"/>
                <a:gd name="T2" fmla="*/ 166 w 577"/>
                <a:gd name="T3" fmla="*/ 334 h 334"/>
                <a:gd name="T4" fmla="*/ 0 w 577"/>
                <a:gd name="T5" fmla="*/ 236 h 334"/>
                <a:gd name="T6" fmla="*/ 410 w 577"/>
                <a:gd name="T7" fmla="*/ 0 h 334"/>
                <a:gd name="T8" fmla="*/ 577 w 577"/>
                <a:gd name="T9" fmla="*/ 97 h 334"/>
              </a:gdLst>
              <a:ahLst/>
              <a:cxnLst>
                <a:cxn ang="0">
                  <a:pos x="T0" y="T1"/>
                </a:cxn>
                <a:cxn ang="0">
                  <a:pos x="T2" y="T3"/>
                </a:cxn>
                <a:cxn ang="0">
                  <a:pos x="T4" y="T5"/>
                </a:cxn>
                <a:cxn ang="0">
                  <a:pos x="T6" y="T7"/>
                </a:cxn>
                <a:cxn ang="0">
                  <a:pos x="T8" y="T9"/>
                </a:cxn>
              </a:cxnLst>
              <a:rect l="0" t="0" r="r" b="b"/>
              <a:pathLst>
                <a:path w="577" h="334">
                  <a:moveTo>
                    <a:pt x="577" y="97"/>
                  </a:moveTo>
                  <a:lnTo>
                    <a:pt x="166" y="334"/>
                  </a:lnTo>
                  <a:lnTo>
                    <a:pt x="0" y="236"/>
                  </a:lnTo>
                  <a:lnTo>
                    <a:pt x="410" y="0"/>
                  </a:lnTo>
                  <a:lnTo>
                    <a:pt x="577" y="97"/>
                  </a:lnTo>
                  <a:close/>
                </a:path>
              </a:pathLst>
            </a:custGeom>
            <a:solidFill>
              <a:srgbClr val="0E0C5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0" name="Freeform 179">
              <a:extLst>
                <a:ext uri="{FF2B5EF4-FFF2-40B4-BE49-F238E27FC236}">
                  <a16:creationId xmlns:a16="http://schemas.microsoft.com/office/drawing/2014/main" id="{3C282820-07C8-8E45-B43B-BE44DA63398A}"/>
                </a:ext>
              </a:extLst>
            </p:cNvPr>
            <p:cNvSpPr>
              <a:spLocks/>
            </p:cNvSpPr>
            <p:nvPr/>
          </p:nvSpPr>
          <p:spPr bwMode="auto">
            <a:xfrm>
              <a:off x="11462774" y="9343973"/>
              <a:ext cx="915988" cy="527050"/>
            </a:xfrm>
            <a:custGeom>
              <a:avLst/>
              <a:gdLst>
                <a:gd name="T0" fmla="*/ 577 w 577"/>
                <a:gd name="T1" fmla="*/ 96 h 332"/>
                <a:gd name="T2" fmla="*/ 167 w 577"/>
                <a:gd name="T3" fmla="*/ 332 h 332"/>
                <a:gd name="T4" fmla="*/ 0 w 577"/>
                <a:gd name="T5" fmla="*/ 237 h 332"/>
                <a:gd name="T6" fmla="*/ 411 w 577"/>
                <a:gd name="T7" fmla="*/ 0 h 332"/>
                <a:gd name="T8" fmla="*/ 577 w 577"/>
                <a:gd name="T9" fmla="*/ 96 h 332"/>
              </a:gdLst>
              <a:ahLst/>
              <a:cxnLst>
                <a:cxn ang="0">
                  <a:pos x="T0" y="T1"/>
                </a:cxn>
                <a:cxn ang="0">
                  <a:pos x="T2" y="T3"/>
                </a:cxn>
                <a:cxn ang="0">
                  <a:pos x="T4" y="T5"/>
                </a:cxn>
                <a:cxn ang="0">
                  <a:pos x="T6" y="T7"/>
                </a:cxn>
                <a:cxn ang="0">
                  <a:pos x="T8" y="T9"/>
                </a:cxn>
              </a:cxnLst>
              <a:rect l="0" t="0" r="r" b="b"/>
              <a:pathLst>
                <a:path w="577" h="332">
                  <a:moveTo>
                    <a:pt x="577" y="96"/>
                  </a:moveTo>
                  <a:lnTo>
                    <a:pt x="167" y="332"/>
                  </a:lnTo>
                  <a:lnTo>
                    <a:pt x="0" y="237"/>
                  </a:lnTo>
                  <a:lnTo>
                    <a:pt x="411" y="0"/>
                  </a:lnTo>
                  <a:lnTo>
                    <a:pt x="577" y="96"/>
                  </a:lnTo>
                  <a:close/>
                </a:path>
              </a:pathLst>
            </a:custGeom>
            <a:solidFill>
              <a:srgbClr val="1B146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1" name="Freeform 180">
              <a:extLst>
                <a:ext uri="{FF2B5EF4-FFF2-40B4-BE49-F238E27FC236}">
                  <a16:creationId xmlns:a16="http://schemas.microsoft.com/office/drawing/2014/main" id="{0B6A571D-B9CC-7640-BD0C-EFB4427937D8}"/>
                </a:ext>
              </a:extLst>
            </p:cNvPr>
            <p:cNvSpPr>
              <a:spLocks/>
            </p:cNvSpPr>
            <p:nvPr/>
          </p:nvSpPr>
          <p:spPr bwMode="auto">
            <a:xfrm>
              <a:off x="11727887" y="9496373"/>
              <a:ext cx="915988" cy="530225"/>
            </a:xfrm>
            <a:custGeom>
              <a:avLst/>
              <a:gdLst>
                <a:gd name="T0" fmla="*/ 577 w 577"/>
                <a:gd name="T1" fmla="*/ 97 h 334"/>
                <a:gd name="T2" fmla="*/ 167 w 577"/>
                <a:gd name="T3" fmla="*/ 334 h 334"/>
                <a:gd name="T4" fmla="*/ 0 w 577"/>
                <a:gd name="T5" fmla="*/ 236 h 334"/>
                <a:gd name="T6" fmla="*/ 410 w 577"/>
                <a:gd name="T7" fmla="*/ 0 h 334"/>
                <a:gd name="T8" fmla="*/ 577 w 577"/>
                <a:gd name="T9" fmla="*/ 97 h 334"/>
              </a:gdLst>
              <a:ahLst/>
              <a:cxnLst>
                <a:cxn ang="0">
                  <a:pos x="T0" y="T1"/>
                </a:cxn>
                <a:cxn ang="0">
                  <a:pos x="T2" y="T3"/>
                </a:cxn>
                <a:cxn ang="0">
                  <a:pos x="T4" y="T5"/>
                </a:cxn>
                <a:cxn ang="0">
                  <a:pos x="T6" y="T7"/>
                </a:cxn>
                <a:cxn ang="0">
                  <a:pos x="T8" y="T9"/>
                </a:cxn>
              </a:cxnLst>
              <a:rect l="0" t="0" r="r" b="b"/>
              <a:pathLst>
                <a:path w="577" h="334">
                  <a:moveTo>
                    <a:pt x="577" y="97"/>
                  </a:moveTo>
                  <a:lnTo>
                    <a:pt x="167" y="334"/>
                  </a:lnTo>
                  <a:lnTo>
                    <a:pt x="0" y="236"/>
                  </a:lnTo>
                  <a:lnTo>
                    <a:pt x="410" y="0"/>
                  </a:lnTo>
                  <a:lnTo>
                    <a:pt x="577" y="97"/>
                  </a:lnTo>
                  <a:close/>
                </a:path>
              </a:pathLst>
            </a:custGeom>
            <a:solidFill>
              <a:srgbClr val="131B2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2" name="Freeform 181">
              <a:extLst>
                <a:ext uri="{FF2B5EF4-FFF2-40B4-BE49-F238E27FC236}">
                  <a16:creationId xmlns:a16="http://schemas.microsoft.com/office/drawing/2014/main" id="{BEDCA158-B4B7-1F4D-84A0-B4D15714E321}"/>
                </a:ext>
              </a:extLst>
            </p:cNvPr>
            <p:cNvSpPr>
              <a:spLocks/>
            </p:cNvSpPr>
            <p:nvPr/>
          </p:nvSpPr>
          <p:spPr bwMode="auto">
            <a:xfrm>
              <a:off x="11992999" y="9650360"/>
              <a:ext cx="915988" cy="527050"/>
            </a:xfrm>
            <a:custGeom>
              <a:avLst/>
              <a:gdLst>
                <a:gd name="T0" fmla="*/ 577 w 577"/>
                <a:gd name="T1" fmla="*/ 96 h 332"/>
                <a:gd name="T2" fmla="*/ 167 w 577"/>
                <a:gd name="T3" fmla="*/ 332 h 332"/>
                <a:gd name="T4" fmla="*/ 0 w 577"/>
                <a:gd name="T5" fmla="*/ 237 h 332"/>
                <a:gd name="T6" fmla="*/ 410 w 577"/>
                <a:gd name="T7" fmla="*/ 0 h 332"/>
                <a:gd name="T8" fmla="*/ 577 w 577"/>
                <a:gd name="T9" fmla="*/ 96 h 332"/>
              </a:gdLst>
              <a:ahLst/>
              <a:cxnLst>
                <a:cxn ang="0">
                  <a:pos x="T0" y="T1"/>
                </a:cxn>
                <a:cxn ang="0">
                  <a:pos x="T2" y="T3"/>
                </a:cxn>
                <a:cxn ang="0">
                  <a:pos x="T4" y="T5"/>
                </a:cxn>
                <a:cxn ang="0">
                  <a:pos x="T6" y="T7"/>
                </a:cxn>
                <a:cxn ang="0">
                  <a:pos x="T8" y="T9"/>
                </a:cxn>
              </a:cxnLst>
              <a:rect l="0" t="0" r="r" b="b"/>
              <a:pathLst>
                <a:path w="577" h="332">
                  <a:moveTo>
                    <a:pt x="577" y="96"/>
                  </a:moveTo>
                  <a:lnTo>
                    <a:pt x="167" y="332"/>
                  </a:lnTo>
                  <a:lnTo>
                    <a:pt x="0" y="237"/>
                  </a:lnTo>
                  <a:lnTo>
                    <a:pt x="410" y="0"/>
                  </a:lnTo>
                  <a:lnTo>
                    <a:pt x="577" y="96"/>
                  </a:lnTo>
                  <a:close/>
                </a:path>
              </a:pathLst>
            </a:custGeom>
            <a:solidFill>
              <a:srgbClr val="3B4C7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3" name="Freeform 182">
              <a:extLst>
                <a:ext uri="{FF2B5EF4-FFF2-40B4-BE49-F238E27FC236}">
                  <a16:creationId xmlns:a16="http://schemas.microsoft.com/office/drawing/2014/main" id="{408CD2E1-DC7D-E241-BA24-B5A0A798BA84}"/>
                </a:ext>
              </a:extLst>
            </p:cNvPr>
            <p:cNvSpPr>
              <a:spLocks/>
            </p:cNvSpPr>
            <p:nvPr/>
          </p:nvSpPr>
          <p:spPr bwMode="auto">
            <a:xfrm>
              <a:off x="10808724" y="8966148"/>
              <a:ext cx="776288" cy="447675"/>
            </a:xfrm>
            <a:custGeom>
              <a:avLst/>
              <a:gdLst>
                <a:gd name="T0" fmla="*/ 281 w 281"/>
                <a:gd name="T1" fmla="*/ 26 h 162"/>
                <a:gd name="T2" fmla="*/ 45 w 281"/>
                <a:gd name="T3" fmla="*/ 162 h 162"/>
                <a:gd name="T4" fmla="*/ 23 w 281"/>
                <a:gd name="T5" fmla="*/ 149 h 162"/>
                <a:gd name="T6" fmla="*/ 18 w 281"/>
                <a:gd name="T7" fmla="*/ 108 h 162"/>
                <a:gd name="T8" fmla="*/ 188 w 281"/>
                <a:gd name="T9" fmla="*/ 10 h 162"/>
                <a:gd name="T10" fmla="*/ 259 w 281"/>
                <a:gd name="T11" fmla="*/ 13 h 162"/>
                <a:gd name="T12" fmla="*/ 281 w 281"/>
                <a:gd name="T13" fmla="*/ 26 h 162"/>
              </a:gdLst>
              <a:ahLst/>
              <a:cxnLst>
                <a:cxn ang="0">
                  <a:pos x="T0" y="T1"/>
                </a:cxn>
                <a:cxn ang="0">
                  <a:pos x="T2" y="T3"/>
                </a:cxn>
                <a:cxn ang="0">
                  <a:pos x="T4" y="T5"/>
                </a:cxn>
                <a:cxn ang="0">
                  <a:pos x="T6" y="T7"/>
                </a:cxn>
                <a:cxn ang="0">
                  <a:pos x="T8" y="T9"/>
                </a:cxn>
                <a:cxn ang="0">
                  <a:pos x="T10" y="T11"/>
                </a:cxn>
                <a:cxn ang="0">
                  <a:pos x="T12" y="T13"/>
                </a:cxn>
              </a:cxnLst>
              <a:rect l="0" t="0" r="r" b="b"/>
              <a:pathLst>
                <a:path w="281" h="162">
                  <a:moveTo>
                    <a:pt x="281" y="26"/>
                  </a:moveTo>
                  <a:cubicBezTo>
                    <a:pt x="45" y="162"/>
                    <a:pt x="45" y="162"/>
                    <a:pt x="45" y="162"/>
                  </a:cubicBezTo>
                  <a:cubicBezTo>
                    <a:pt x="23" y="149"/>
                    <a:pt x="23" y="149"/>
                    <a:pt x="23" y="149"/>
                  </a:cubicBezTo>
                  <a:cubicBezTo>
                    <a:pt x="2" y="137"/>
                    <a:pt x="0" y="119"/>
                    <a:pt x="18" y="108"/>
                  </a:cubicBezTo>
                  <a:cubicBezTo>
                    <a:pt x="188" y="10"/>
                    <a:pt x="188" y="10"/>
                    <a:pt x="188" y="10"/>
                  </a:cubicBezTo>
                  <a:cubicBezTo>
                    <a:pt x="206" y="0"/>
                    <a:pt x="238" y="1"/>
                    <a:pt x="259" y="13"/>
                  </a:cubicBezTo>
                  <a:lnTo>
                    <a:pt x="281" y="26"/>
                  </a:lnTo>
                  <a:close/>
                </a:path>
              </a:pathLst>
            </a:custGeom>
            <a:solidFill>
              <a:srgbClr val="DBE3F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4" name="Freeform 183">
              <a:extLst>
                <a:ext uri="{FF2B5EF4-FFF2-40B4-BE49-F238E27FC236}">
                  <a16:creationId xmlns:a16="http://schemas.microsoft.com/office/drawing/2014/main" id="{65564DB2-ACD8-B448-85BB-7E1D27DDD391}"/>
                </a:ext>
              </a:extLst>
            </p:cNvPr>
            <p:cNvSpPr>
              <a:spLocks/>
            </p:cNvSpPr>
            <p:nvPr/>
          </p:nvSpPr>
          <p:spPr bwMode="auto">
            <a:xfrm>
              <a:off x="12258112" y="9802760"/>
              <a:ext cx="800100" cy="460375"/>
            </a:xfrm>
            <a:custGeom>
              <a:avLst/>
              <a:gdLst>
                <a:gd name="T0" fmla="*/ 236 w 290"/>
                <a:gd name="T1" fmla="*/ 0 h 167"/>
                <a:gd name="T2" fmla="*/ 0 w 290"/>
                <a:gd name="T3" fmla="*/ 136 h 167"/>
                <a:gd name="T4" fmla="*/ 29 w 290"/>
                <a:gd name="T5" fmla="*/ 153 h 167"/>
                <a:gd name="T6" fmla="*/ 105 w 290"/>
                <a:gd name="T7" fmla="*/ 156 h 167"/>
                <a:gd name="T8" fmla="*/ 270 w 290"/>
                <a:gd name="T9" fmla="*/ 61 h 167"/>
                <a:gd name="T10" fmla="*/ 265 w 290"/>
                <a:gd name="T11" fmla="*/ 17 h 167"/>
                <a:gd name="T12" fmla="*/ 236 w 290"/>
                <a:gd name="T13" fmla="*/ 0 h 167"/>
              </a:gdLst>
              <a:ahLst/>
              <a:cxnLst>
                <a:cxn ang="0">
                  <a:pos x="T0" y="T1"/>
                </a:cxn>
                <a:cxn ang="0">
                  <a:pos x="T2" y="T3"/>
                </a:cxn>
                <a:cxn ang="0">
                  <a:pos x="T4" y="T5"/>
                </a:cxn>
                <a:cxn ang="0">
                  <a:pos x="T6" y="T7"/>
                </a:cxn>
                <a:cxn ang="0">
                  <a:pos x="T8" y="T9"/>
                </a:cxn>
                <a:cxn ang="0">
                  <a:pos x="T10" y="T11"/>
                </a:cxn>
                <a:cxn ang="0">
                  <a:pos x="T12" y="T13"/>
                </a:cxn>
              </a:cxnLst>
              <a:rect l="0" t="0" r="r" b="b"/>
              <a:pathLst>
                <a:path w="290" h="167">
                  <a:moveTo>
                    <a:pt x="236" y="0"/>
                  </a:moveTo>
                  <a:cubicBezTo>
                    <a:pt x="0" y="136"/>
                    <a:pt x="0" y="136"/>
                    <a:pt x="0" y="136"/>
                  </a:cubicBezTo>
                  <a:cubicBezTo>
                    <a:pt x="29" y="153"/>
                    <a:pt x="29" y="153"/>
                    <a:pt x="29" y="153"/>
                  </a:cubicBezTo>
                  <a:cubicBezTo>
                    <a:pt x="51" y="166"/>
                    <a:pt x="86" y="167"/>
                    <a:pt x="105" y="156"/>
                  </a:cubicBezTo>
                  <a:cubicBezTo>
                    <a:pt x="270" y="61"/>
                    <a:pt x="270" y="61"/>
                    <a:pt x="270" y="61"/>
                  </a:cubicBezTo>
                  <a:cubicBezTo>
                    <a:pt x="290" y="49"/>
                    <a:pt x="287" y="30"/>
                    <a:pt x="265" y="17"/>
                  </a:cubicBezTo>
                  <a:lnTo>
                    <a:pt x="236" y="0"/>
                  </a:lnTo>
                  <a:close/>
                </a:path>
              </a:pathLst>
            </a:custGeom>
            <a:solidFill>
              <a:srgbClr val="DBE3F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5" name="Freeform 184">
              <a:extLst>
                <a:ext uri="{FF2B5EF4-FFF2-40B4-BE49-F238E27FC236}">
                  <a16:creationId xmlns:a16="http://schemas.microsoft.com/office/drawing/2014/main" id="{DF39FBAE-3D09-FB4D-BBD1-3534503DF53F}"/>
                </a:ext>
              </a:extLst>
            </p:cNvPr>
            <p:cNvSpPr>
              <a:spLocks/>
            </p:cNvSpPr>
            <p:nvPr/>
          </p:nvSpPr>
          <p:spPr bwMode="auto">
            <a:xfrm>
              <a:off x="10748399" y="9496373"/>
              <a:ext cx="620713" cy="571500"/>
            </a:xfrm>
            <a:custGeom>
              <a:avLst/>
              <a:gdLst>
                <a:gd name="T0" fmla="*/ 391 w 391"/>
                <a:gd name="T1" fmla="*/ 40 h 360"/>
                <a:gd name="T2" fmla="*/ 226 w 391"/>
                <a:gd name="T3" fmla="*/ 360 h 360"/>
                <a:gd name="T4" fmla="*/ 0 w 391"/>
                <a:gd name="T5" fmla="*/ 322 h 360"/>
                <a:gd name="T6" fmla="*/ 165 w 391"/>
                <a:gd name="T7" fmla="*/ 0 h 360"/>
                <a:gd name="T8" fmla="*/ 391 w 391"/>
                <a:gd name="T9" fmla="*/ 40 h 360"/>
              </a:gdLst>
              <a:ahLst/>
              <a:cxnLst>
                <a:cxn ang="0">
                  <a:pos x="T0" y="T1"/>
                </a:cxn>
                <a:cxn ang="0">
                  <a:pos x="T2" y="T3"/>
                </a:cxn>
                <a:cxn ang="0">
                  <a:pos x="T4" y="T5"/>
                </a:cxn>
                <a:cxn ang="0">
                  <a:pos x="T6" y="T7"/>
                </a:cxn>
                <a:cxn ang="0">
                  <a:pos x="T8" y="T9"/>
                </a:cxn>
              </a:cxnLst>
              <a:rect l="0" t="0" r="r" b="b"/>
              <a:pathLst>
                <a:path w="391" h="360">
                  <a:moveTo>
                    <a:pt x="391" y="40"/>
                  </a:moveTo>
                  <a:lnTo>
                    <a:pt x="226" y="360"/>
                  </a:lnTo>
                  <a:lnTo>
                    <a:pt x="0" y="322"/>
                  </a:lnTo>
                  <a:lnTo>
                    <a:pt x="165" y="0"/>
                  </a:lnTo>
                  <a:lnTo>
                    <a:pt x="391" y="40"/>
                  </a:lnTo>
                  <a:close/>
                </a:path>
              </a:pathLst>
            </a:custGeom>
            <a:solidFill>
              <a:srgbClr val="0250C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6" name="Freeform 185">
              <a:extLst>
                <a:ext uri="{FF2B5EF4-FFF2-40B4-BE49-F238E27FC236}">
                  <a16:creationId xmlns:a16="http://schemas.microsoft.com/office/drawing/2014/main" id="{9E35E449-C10C-2945-B14B-E7EE9452426B}"/>
                </a:ext>
              </a:extLst>
            </p:cNvPr>
            <p:cNvSpPr>
              <a:spLocks/>
            </p:cNvSpPr>
            <p:nvPr/>
          </p:nvSpPr>
          <p:spPr bwMode="auto">
            <a:xfrm>
              <a:off x="11107174" y="9559873"/>
              <a:ext cx="620713" cy="571500"/>
            </a:xfrm>
            <a:custGeom>
              <a:avLst/>
              <a:gdLst>
                <a:gd name="T0" fmla="*/ 391 w 391"/>
                <a:gd name="T1" fmla="*/ 38 h 360"/>
                <a:gd name="T2" fmla="*/ 226 w 391"/>
                <a:gd name="T3" fmla="*/ 360 h 360"/>
                <a:gd name="T4" fmla="*/ 0 w 391"/>
                <a:gd name="T5" fmla="*/ 320 h 360"/>
                <a:gd name="T6" fmla="*/ 165 w 391"/>
                <a:gd name="T7" fmla="*/ 0 h 360"/>
                <a:gd name="T8" fmla="*/ 391 w 391"/>
                <a:gd name="T9" fmla="*/ 38 h 360"/>
              </a:gdLst>
              <a:ahLst/>
              <a:cxnLst>
                <a:cxn ang="0">
                  <a:pos x="T0" y="T1"/>
                </a:cxn>
                <a:cxn ang="0">
                  <a:pos x="T2" y="T3"/>
                </a:cxn>
                <a:cxn ang="0">
                  <a:pos x="T4" y="T5"/>
                </a:cxn>
                <a:cxn ang="0">
                  <a:pos x="T6" y="T7"/>
                </a:cxn>
                <a:cxn ang="0">
                  <a:pos x="T8" y="T9"/>
                </a:cxn>
              </a:cxnLst>
              <a:rect l="0" t="0" r="r" b="b"/>
              <a:pathLst>
                <a:path w="391" h="360">
                  <a:moveTo>
                    <a:pt x="391" y="38"/>
                  </a:moveTo>
                  <a:lnTo>
                    <a:pt x="226" y="360"/>
                  </a:lnTo>
                  <a:lnTo>
                    <a:pt x="0" y="320"/>
                  </a:lnTo>
                  <a:lnTo>
                    <a:pt x="165" y="0"/>
                  </a:lnTo>
                  <a:lnTo>
                    <a:pt x="391" y="38"/>
                  </a:lnTo>
                  <a:close/>
                </a:path>
              </a:pathLst>
            </a:custGeom>
            <a:solidFill>
              <a:srgbClr val="165AD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7" name="Freeform 186">
              <a:extLst>
                <a:ext uri="{FF2B5EF4-FFF2-40B4-BE49-F238E27FC236}">
                  <a16:creationId xmlns:a16="http://schemas.microsoft.com/office/drawing/2014/main" id="{6C4C0534-82AB-0E4E-A793-363819FA254F}"/>
                </a:ext>
              </a:extLst>
            </p:cNvPr>
            <p:cNvSpPr>
              <a:spLocks/>
            </p:cNvSpPr>
            <p:nvPr/>
          </p:nvSpPr>
          <p:spPr bwMode="auto">
            <a:xfrm>
              <a:off x="11465949" y="9620198"/>
              <a:ext cx="620713" cy="571500"/>
            </a:xfrm>
            <a:custGeom>
              <a:avLst/>
              <a:gdLst>
                <a:gd name="T0" fmla="*/ 391 w 391"/>
                <a:gd name="T1" fmla="*/ 38 h 360"/>
                <a:gd name="T2" fmla="*/ 226 w 391"/>
                <a:gd name="T3" fmla="*/ 360 h 360"/>
                <a:gd name="T4" fmla="*/ 0 w 391"/>
                <a:gd name="T5" fmla="*/ 322 h 360"/>
                <a:gd name="T6" fmla="*/ 165 w 391"/>
                <a:gd name="T7" fmla="*/ 0 h 360"/>
                <a:gd name="T8" fmla="*/ 391 w 391"/>
                <a:gd name="T9" fmla="*/ 38 h 360"/>
              </a:gdLst>
              <a:ahLst/>
              <a:cxnLst>
                <a:cxn ang="0">
                  <a:pos x="T0" y="T1"/>
                </a:cxn>
                <a:cxn ang="0">
                  <a:pos x="T2" y="T3"/>
                </a:cxn>
                <a:cxn ang="0">
                  <a:pos x="T4" y="T5"/>
                </a:cxn>
                <a:cxn ang="0">
                  <a:pos x="T6" y="T7"/>
                </a:cxn>
                <a:cxn ang="0">
                  <a:pos x="T8" y="T9"/>
                </a:cxn>
              </a:cxnLst>
              <a:rect l="0" t="0" r="r" b="b"/>
              <a:pathLst>
                <a:path w="391" h="360">
                  <a:moveTo>
                    <a:pt x="391" y="38"/>
                  </a:moveTo>
                  <a:lnTo>
                    <a:pt x="226" y="360"/>
                  </a:lnTo>
                  <a:lnTo>
                    <a:pt x="0" y="322"/>
                  </a:lnTo>
                  <a:lnTo>
                    <a:pt x="165" y="0"/>
                  </a:lnTo>
                  <a:lnTo>
                    <a:pt x="391" y="38"/>
                  </a:lnTo>
                  <a:close/>
                </a:path>
              </a:pathLst>
            </a:custGeom>
            <a:solidFill>
              <a:srgbClr val="2E70E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8" name="Freeform 187">
              <a:extLst>
                <a:ext uri="{FF2B5EF4-FFF2-40B4-BE49-F238E27FC236}">
                  <a16:creationId xmlns:a16="http://schemas.microsoft.com/office/drawing/2014/main" id="{C7C910D5-D5AE-5C40-8CCA-110A3FC3ABC3}"/>
                </a:ext>
              </a:extLst>
            </p:cNvPr>
            <p:cNvSpPr>
              <a:spLocks/>
            </p:cNvSpPr>
            <p:nvPr/>
          </p:nvSpPr>
          <p:spPr bwMode="auto">
            <a:xfrm>
              <a:off x="11824724" y="9680523"/>
              <a:ext cx="620713" cy="571500"/>
            </a:xfrm>
            <a:custGeom>
              <a:avLst/>
              <a:gdLst>
                <a:gd name="T0" fmla="*/ 391 w 391"/>
                <a:gd name="T1" fmla="*/ 40 h 360"/>
                <a:gd name="T2" fmla="*/ 226 w 391"/>
                <a:gd name="T3" fmla="*/ 360 h 360"/>
                <a:gd name="T4" fmla="*/ 0 w 391"/>
                <a:gd name="T5" fmla="*/ 322 h 360"/>
                <a:gd name="T6" fmla="*/ 165 w 391"/>
                <a:gd name="T7" fmla="*/ 0 h 360"/>
                <a:gd name="T8" fmla="*/ 391 w 391"/>
                <a:gd name="T9" fmla="*/ 40 h 360"/>
              </a:gdLst>
              <a:ahLst/>
              <a:cxnLst>
                <a:cxn ang="0">
                  <a:pos x="T0" y="T1"/>
                </a:cxn>
                <a:cxn ang="0">
                  <a:pos x="T2" y="T3"/>
                </a:cxn>
                <a:cxn ang="0">
                  <a:pos x="T4" y="T5"/>
                </a:cxn>
                <a:cxn ang="0">
                  <a:pos x="T6" y="T7"/>
                </a:cxn>
                <a:cxn ang="0">
                  <a:pos x="T8" y="T9"/>
                </a:cxn>
              </a:cxnLst>
              <a:rect l="0" t="0" r="r" b="b"/>
              <a:pathLst>
                <a:path w="391" h="360">
                  <a:moveTo>
                    <a:pt x="391" y="40"/>
                  </a:moveTo>
                  <a:lnTo>
                    <a:pt x="226" y="360"/>
                  </a:lnTo>
                  <a:lnTo>
                    <a:pt x="0" y="322"/>
                  </a:lnTo>
                  <a:lnTo>
                    <a:pt x="165" y="0"/>
                  </a:lnTo>
                  <a:lnTo>
                    <a:pt x="391" y="40"/>
                  </a:lnTo>
                  <a:close/>
                </a:path>
              </a:pathLst>
            </a:custGeom>
            <a:solidFill>
              <a:srgbClr val="4579EE"/>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9" name="Freeform 188">
              <a:extLst>
                <a:ext uri="{FF2B5EF4-FFF2-40B4-BE49-F238E27FC236}">
                  <a16:creationId xmlns:a16="http://schemas.microsoft.com/office/drawing/2014/main" id="{86E23198-A2CD-A744-9E37-DA9E85D313E0}"/>
                </a:ext>
              </a:extLst>
            </p:cNvPr>
            <p:cNvSpPr>
              <a:spLocks/>
            </p:cNvSpPr>
            <p:nvPr/>
          </p:nvSpPr>
          <p:spPr bwMode="auto">
            <a:xfrm>
              <a:off x="12183499" y="9744023"/>
              <a:ext cx="623888" cy="571500"/>
            </a:xfrm>
            <a:custGeom>
              <a:avLst/>
              <a:gdLst>
                <a:gd name="T0" fmla="*/ 393 w 393"/>
                <a:gd name="T1" fmla="*/ 39 h 360"/>
                <a:gd name="T2" fmla="*/ 226 w 393"/>
                <a:gd name="T3" fmla="*/ 360 h 360"/>
                <a:gd name="T4" fmla="*/ 0 w 393"/>
                <a:gd name="T5" fmla="*/ 320 h 360"/>
                <a:gd name="T6" fmla="*/ 165 w 393"/>
                <a:gd name="T7" fmla="*/ 0 h 360"/>
                <a:gd name="T8" fmla="*/ 393 w 393"/>
                <a:gd name="T9" fmla="*/ 39 h 360"/>
              </a:gdLst>
              <a:ahLst/>
              <a:cxnLst>
                <a:cxn ang="0">
                  <a:pos x="T0" y="T1"/>
                </a:cxn>
                <a:cxn ang="0">
                  <a:pos x="T2" y="T3"/>
                </a:cxn>
                <a:cxn ang="0">
                  <a:pos x="T4" y="T5"/>
                </a:cxn>
                <a:cxn ang="0">
                  <a:pos x="T6" y="T7"/>
                </a:cxn>
                <a:cxn ang="0">
                  <a:pos x="T8" y="T9"/>
                </a:cxn>
              </a:cxnLst>
              <a:rect l="0" t="0" r="r" b="b"/>
              <a:pathLst>
                <a:path w="393" h="360">
                  <a:moveTo>
                    <a:pt x="393" y="39"/>
                  </a:moveTo>
                  <a:lnTo>
                    <a:pt x="226" y="360"/>
                  </a:lnTo>
                  <a:lnTo>
                    <a:pt x="0" y="320"/>
                  </a:lnTo>
                  <a:lnTo>
                    <a:pt x="165" y="0"/>
                  </a:lnTo>
                  <a:lnTo>
                    <a:pt x="393" y="39"/>
                  </a:lnTo>
                  <a:close/>
                </a:path>
              </a:pathLst>
            </a:custGeom>
            <a:solidFill>
              <a:srgbClr val="9FCE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0" name="Freeform 189">
              <a:extLst>
                <a:ext uri="{FF2B5EF4-FFF2-40B4-BE49-F238E27FC236}">
                  <a16:creationId xmlns:a16="http://schemas.microsoft.com/office/drawing/2014/main" id="{4CA2DB41-5A7B-4E43-B789-866B86051327}"/>
                </a:ext>
              </a:extLst>
            </p:cNvPr>
            <p:cNvSpPr>
              <a:spLocks/>
            </p:cNvSpPr>
            <p:nvPr/>
          </p:nvSpPr>
          <p:spPr bwMode="auto">
            <a:xfrm>
              <a:off x="10542024" y="9467798"/>
              <a:ext cx="468313" cy="539750"/>
            </a:xfrm>
            <a:custGeom>
              <a:avLst/>
              <a:gdLst>
                <a:gd name="T0" fmla="*/ 170 w 170"/>
                <a:gd name="T1" fmla="*/ 10 h 195"/>
                <a:gd name="T2" fmla="*/ 75 w 170"/>
                <a:gd name="T3" fmla="*/ 195 h 195"/>
                <a:gd name="T4" fmla="*/ 41 w 170"/>
                <a:gd name="T5" fmla="*/ 189 h 195"/>
                <a:gd name="T6" fmla="*/ 8 w 170"/>
                <a:gd name="T7" fmla="*/ 153 h 195"/>
                <a:gd name="T8" fmla="*/ 74 w 170"/>
                <a:gd name="T9" fmla="*/ 24 h 195"/>
                <a:gd name="T10" fmla="*/ 137 w 170"/>
                <a:gd name="T11" fmla="*/ 4 h 195"/>
                <a:gd name="T12" fmla="*/ 170 w 170"/>
                <a:gd name="T13" fmla="*/ 10 h 195"/>
              </a:gdLst>
              <a:ahLst/>
              <a:cxnLst>
                <a:cxn ang="0">
                  <a:pos x="T0" y="T1"/>
                </a:cxn>
                <a:cxn ang="0">
                  <a:pos x="T2" y="T3"/>
                </a:cxn>
                <a:cxn ang="0">
                  <a:pos x="T4" y="T5"/>
                </a:cxn>
                <a:cxn ang="0">
                  <a:pos x="T6" y="T7"/>
                </a:cxn>
                <a:cxn ang="0">
                  <a:pos x="T8" y="T9"/>
                </a:cxn>
                <a:cxn ang="0">
                  <a:pos x="T10" y="T11"/>
                </a:cxn>
                <a:cxn ang="0">
                  <a:pos x="T12" y="T13"/>
                </a:cxn>
              </a:cxnLst>
              <a:rect l="0" t="0" r="r" b="b"/>
              <a:pathLst>
                <a:path w="170" h="195">
                  <a:moveTo>
                    <a:pt x="170" y="10"/>
                  </a:moveTo>
                  <a:cubicBezTo>
                    <a:pt x="75" y="195"/>
                    <a:pt x="75" y="195"/>
                    <a:pt x="75" y="195"/>
                  </a:cubicBezTo>
                  <a:cubicBezTo>
                    <a:pt x="41" y="189"/>
                    <a:pt x="41" y="189"/>
                    <a:pt x="41" y="189"/>
                  </a:cubicBezTo>
                  <a:cubicBezTo>
                    <a:pt x="15" y="184"/>
                    <a:pt x="0" y="168"/>
                    <a:pt x="8" y="153"/>
                  </a:cubicBezTo>
                  <a:cubicBezTo>
                    <a:pt x="74" y="24"/>
                    <a:pt x="74" y="24"/>
                    <a:pt x="74" y="24"/>
                  </a:cubicBezTo>
                  <a:cubicBezTo>
                    <a:pt x="82" y="9"/>
                    <a:pt x="110" y="0"/>
                    <a:pt x="137" y="4"/>
                  </a:cubicBezTo>
                  <a:lnTo>
                    <a:pt x="170" y="10"/>
                  </a:lnTo>
                  <a:close/>
                </a:path>
              </a:pathLst>
            </a:custGeom>
            <a:solidFill>
              <a:srgbClr val="DBE3F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1" name="Freeform 190">
              <a:extLst>
                <a:ext uri="{FF2B5EF4-FFF2-40B4-BE49-F238E27FC236}">
                  <a16:creationId xmlns:a16="http://schemas.microsoft.com/office/drawing/2014/main" id="{EA1ACF79-069C-494E-AB42-AD8F28930026}"/>
                </a:ext>
              </a:extLst>
            </p:cNvPr>
            <p:cNvSpPr>
              <a:spLocks/>
            </p:cNvSpPr>
            <p:nvPr/>
          </p:nvSpPr>
          <p:spPr bwMode="auto">
            <a:xfrm>
              <a:off x="12542274" y="9805935"/>
              <a:ext cx="504825" cy="542925"/>
            </a:xfrm>
            <a:custGeom>
              <a:avLst/>
              <a:gdLst>
                <a:gd name="T0" fmla="*/ 96 w 183"/>
                <a:gd name="T1" fmla="*/ 0 h 197"/>
                <a:gd name="T2" fmla="*/ 0 w 183"/>
                <a:gd name="T3" fmla="*/ 185 h 197"/>
                <a:gd name="T4" fmla="*/ 43 w 183"/>
                <a:gd name="T5" fmla="*/ 192 h 197"/>
                <a:gd name="T6" fmla="*/ 110 w 183"/>
                <a:gd name="T7" fmla="*/ 171 h 197"/>
                <a:gd name="T8" fmla="*/ 175 w 183"/>
                <a:gd name="T9" fmla="*/ 46 h 197"/>
                <a:gd name="T10" fmla="*/ 138 w 183"/>
                <a:gd name="T11" fmla="*/ 8 h 197"/>
                <a:gd name="T12" fmla="*/ 96 w 183"/>
                <a:gd name="T13" fmla="*/ 0 h 197"/>
              </a:gdLst>
              <a:ahLst/>
              <a:cxnLst>
                <a:cxn ang="0">
                  <a:pos x="T0" y="T1"/>
                </a:cxn>
                <a:cxn ang="0">
                  <a:pos x="T2" y="T3"/>
                </a:cxn>
                <a:cxn ang="0">
                  <a:pos x="T4" y="T5"/>
                </a:cxn>
                <a:cxn ang="0">
                  <a:pos x="T6" y="T7"/>
                </a:cxn>
                <a:cxn ang="0">
                  <a:pos x="T8" y="T9"/>
                </a:cxn>
                <a:cxn ang="0">
                  <a:pos x="T10" y="T11"/>
                </a:cxn>
                <a:cxn ang="0">
                  <a:pos x="T12" y="T13"/>
                </a:cxn>
              </a:cxnLst>
              <a:rect l="0" t="0" r="r" b="b"/>
              <a:pathLst>
                <a:path w="183" h="197">
                  <a:moveTo>
                    <a:pt x="96" y="0"/>
                  </a:moveTo>
                  <a:cubicBezTo>
                    <a:pt x="0" y="185"/>
                    <a:pt x="0" y="185"/>
                    <a:pt x="0" y="185"/>
                  </a:cubicBezTo>
                  <a:cubicBezTo>
                    <a:pt x="43" y="192"/>
                    <a:pt x="43" y="192"/>
                    <a:pt x="43" y="192"/>
                  </a:cubicBezTo>
                  <a:cubicBezTo>
                    <a:pt x="72" y="197"/>
                    <a:pt x="102" y="188"/>
                    <a:pt x="110" y="171"/>
                  </a:cubicBezTo>
                  <a:cubicBezTo>
                    <a:pt x="175" y="46"/>
                    <a:pt x="175" y="46"/>
                    <a:pt x="175" y="46"/>
                  </a:cubicBezTo>
                  <a:cubicBezTo>
                    <a:pt x="183" y="30"/>
                    <a:pt x="167" y="13"/>
                    <a:pt x="138" y="8"/>
                  </a:cubicBezTo>
                  <a:lnTo>
                    <a:pt x="96" y="0"/>
                  </a:lnTo>
                  <a:close/>
                </a:path>
              </a:pathLst>
            </a:custGeom>
            <a:solidFill>
              <a:srgbClr val="DBE3F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2" name="Freeform 191">
              <a:extLst>
                <a:ext uri="{FF2B5EF4-FFF2-40B4-BE49-F238E27FC236}">
                  <a16:creationId xmlns:a16="http://schemas.microsoft.com/office/drawing/2014/main" id="{7B52742F-C6C4-5D42-B9EE-DA8761DDAE8A}"/>
                </a:ext>
              </a:extLst>
            </p:cNvPr>
            <p:cNvSpPr>
              <a:spLocks/>
            </p:cNvSpPr>
            <p:nvPr/>
          </p:nvSpPr>
          <p:spPr bwMode="auto">
            <a:xfrm>
              <a:off x="10908737" y="10018660"/>
              <a:ext cx="549275" cy="561975"/>
            </a:xfrm>
            <a:custGeom>
              <a:avLst/>
              <a:gdLst>
                <a:gd name="T0" fmla="*/ 233 w 346"/>
                <a:gd name="T1" fmla="*/ 0 h 354"/>
                <a:gd name="T2" fmla="*/ 346 w 346"/>
                <a:gd name="T3" fmla="*/ 328 h 354"/>
                <a:gd name="T4" fmla="*/ 115 w 346"/>
                <a:gd name="T5" fmla="*/ 354 h 354"/>
                <a:gd name="T6" fmla="*/ 0 w 346"/>
                <a:gd name="T7" fmla="*/ 26 h 354"/>
                <a:gd name="T8" fmla="*/ 233 w 346"/>
                <a:gd name="T9" fmla="*/ 0 h 354"/>
              </a:gdLst>
              <a:ahLst/>
              <a:cxnLst>
                <a:cxn ang="0">
                  <a:pos x="T0" y="T1"/>
                </a:cxn>
                <a:cxn ang="0">
                  <a:pos x="T2" y="T3"/>
                </a:cxn>
                <a:cxn ang="0">
                  <a:pos x="T4" y="T5"/>
                </a:cxn>
                <a:cxn ang="0">
                  <a:pos x="T6" y="T7"/>
                </a:cxn>
                <a:cxn ang="0">
                  <a:pos x="T8" y="T9"/>
                </a:cxn>
              </a:cxnLst>
              <a:rect l="0" t="0" r="r" b="b"/>
              <a:pathLst>
                <a:path w="346" h="354">
                  <a:moveTo>
                    <a:pt x="233" y="0"/>
                  </a:moveTo>
                  <a:lnTo>
                    <a:pt x="346" y="328"/>
                  </a:lnTo>
                  <a:lnTo>
                    <a:pt x="115" y="354"/>
                  </a:lnTo>
                  <a:lnTo>
                    <a:pt x="0" y="26"/>
                  </a:lnTo>
                  <a:lnTo>
                    <a:pt x="233" y="0"/>
                  </a:lnTo>
                  <a:close/>
                </a:path>
              </a:pathLst>
            </a:custGeom>
            <a:solidFill>
              <a:srgbClr val="FC590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3" name="Freeform 192">
              <a:extLst>
                <a:ext uri="{FF2B5EF4-FFF2-40B4-BE49-F238E27FC236}">
                  <a16:creationId xmlns:a16="http://schemas.microsoft.com/office/drawing/2014/main" id="{5DBB1968-7C40-9645-A091-27611E4BD9C9}"/>
                </a:ext>
              </a:extLst>
            </p:cNvPr>
            <p:cNvSpPr>
              <a:spLocks/>
            </p:cNvSpPr>
            <p:nvPr/>
          </p:nvSpPr>
          <p:spPr bwMode="auto">
            <a:xfrm>
              <a:off x="11278624" y="9974210"/>
              <a:ext cx="546100" cy="565150"/>
            </a:xfrm>
            <a:custGeom>
              <a:avLst/>
              <a:gdLst>
                <a:gd name="T0" fmla="*/ 231 w 344"/>
                <a:gd name="T1" fmla="*/ 0 h 356"/>
                <a:gd name="T2" fmla="*/ 344 w 344"/>
                <a:gd name="T3" fmla="*/ 328 h 356"/>
                <a:gd name="T4" fmla="*/ 113 w 344"/>
                <a:gd name="T5" fmla="*/ 356 h 356"/>
                <a:gd name="T6" fmla="*/ 0 w 344"/>
                <a:gd name="T7" fmla="*/ 28 h 356"/>
                <a:gd name="T8" fmla="*/ 231 w 344"/>
                <a:gd name="T9" fmla="*/ 0 h 356"/>
              </a:gdLst>
              <a:ahLst/>
              <a:cxnLst>
                <a:cxn ang="0">
                  <a:pos x="T0" y="T1"/>
                </a:cxn>
                <a:cxn ang="0">
                  <a:pos x="T2" y="T3"/>
                </a:cxn>
                <a:cxn ang="0">
                  <a:pos x="T4" y="T5"/>
                </a:cxn>
                <a:cxn ang="0">
                  <a:pos x="T6" y="T7"/>
                </a:cxn>
                <a:cxn ang="0">
                  <a:pos x="T8" y="T9"/>
                </a:cxn>
              </a:cxnLst>
              <a:rect l="0" t="0" r="r" b="b"/>
              <a:pathLst>
                <a:path w="344" h="356">
                  <a:moveTo>
                    <a:pt x="231" y="0"/>
                  </a:moveTo>
                  <a:lnTo>
                    <a:pt x="344" y="328"/>
                  </a:lnTo>
                  <a:lnTo>
                    <a:pt x="113" y="356"/>
                  </a:lnTo>
                  <a:lnTo>
                    <a:pt x="0" y="28"/>
                  </a:lnTo>
                  <a:lnTo>
                    <a:pt x="231" y="0"/>
                  </a:lnTo>
                  <a:close/>
                </a:path>
              </a:pathLst>
            </a:custGeom>
            <a:solidFill>
              <a:srgbClr val="F9763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4" name="Freeform 193">
              <a:extLst>
                <a:ext uri="{FF2B5EF4-FFF2-40B4-BE49-F238E27FC236}">
                  <a16:creationId xmlns:a16="http://schemas.microsoft.com/office/drawing/2014/main" id="{DF659415-1576-CA4D-9C10-C6D17268D972}"/>
                </a:ext>
              </a:extLst>
            </p:cNvPr>
            <p:cNvSpPr>
              <a:spLocks/>
            </p:cNvSpPr>
            <p:nvPr/>
          </p:nvSpPr>
          <p:spPr bwMode="auto">
            <a:xfrm>
              <a:off x="11645337" y="9932935"/>
              <a:ext cx="549275" cy="561975"/>
            </a:xfrm>
            <a:custGeom>
              <a:avLst/>
              <a:gdLst>
                <a:gd name="T0" fmla="*/ 231 w 346"/>
                <a:gd name="T1" fmla="*/ 0 h 354"/>
                <a:gd name="T2" fmla="*/ 346 w 346"/>
                <a:gd name="T3" fmla="*/ 328 h 354"/>
                <a:gd name="T4" fmla="*/ 113 w 346"/>
                <a:gd name="T5" fmla="*/ 354 h 354"/>
                <a:gd name="T6" fmla="*/ 0 w 346"/>
                <a:gd name="T7" fmla="*/ 26 h 354"/>
                <a:gd name="T8" fmla="*/ 231 w 346"/>
                <a:gd name="T9" fmla="*/ 0 h 354"/>
              </a:gdLst>
              <a:ahLst/>
              <a:cxnLst>
                <a:cxn ang="0">
                  <a:pos x="T0" y="T1"/>
                </a:cxn>
                <a:cxn ang="0">
                  <a:pos x="T2" y="T3"/>
                </a:cxn>
                <a:cxn ang="0">
                  <a:pos x="T4" y="T5"/>
                </a:cxn>
                <a:cxn ang="0">
                  <a:pos x="T6" y="T7"/>
                </a:cxn>
                <a:cxn ang="0">
                  <a:pos x="T8" y="T9"/>
                </a:cxn>
              </a:cxnLst>
              <a:rect l="0" t="0" r="r" b="b"/>
              <a:pathLst>
                <a:path w="346" h="354">
                  <a:moveTo>
                    <a:pt x="231" y="0"/>
                  </a:moveTo>
                  <a:lnTo>
                    <a:pt x="346" y="328"/>
                  </a:lnTo>
                  <a:lnTo>
                    <a:pt x="113" y="354"/>
                  </a:lnTo>
                  <a:lnTo>
                    <a:pt x="0" y="26"/>
                  </a:lnTo>
                  <a:lnTo>
                    <a:pt x="231" y="0"/>
                  </a:lnTo>
                  <a:close/>
                </a:path>
              </a:pathLst>
            </a:custGeom>
            <a:solidFill>
              <a:srgbClr val="F99D7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5" name="Freeform 194">
              <a:extLst>
                <a:ext uri="{FF2B5EF4-FFF2-40B4-BE49-F238E27FC236}">
                  <a16:creationId xmlns:a16="http://schemas.microsoft.com/office/drawing/2014/main" id="{E7EBD0E4-8624-3C4F-AD77-512683CFB9E8}"/>
                </a:ext>
              </a:extLst>
            </p:cNvPr>
            <p:cNvSpPr>
              <a:spLocks/>
            </p:cNvSpPr>
            <p:nvPr/>
          </p:nvSpPr>
          <p:spPr bwMode="auto">
            <a:xfrm>
              <a:off x="12012049" y="9890073"/>
              <a:ext cx="549275" cy="563563"/>
            </a:xfrm>
            <a:custGeom>
              <a:avLst/>
              <a:gdLst>
                <a:gd name="T0" fmla="*/ 231 w 346"/>
                <a:gd name="T1" fmla="*/ 0 h 355"/>
                <a:gd name="T2" fmla="*/ 346 w 346"/>
                <a:gd name="T3" fmla="*/ 328 h 355"/>
                <a:gd name="T4" fmla="*/ 115 w 346"/>
                <a:gd name="T5" fmla="*/ 355 h 355"/>
                <a:gd name="T6" fmla="*/ 0 w 346"/>
                <a:gd name="T7" fmla="*/ 27 h 355"/>
                <a:gd name="T8" fmla="*/ 231 w 346"/>
                <a:gd name="T9" fmla="*/ 0 h 355"/>
              </a:gdLst>
              <a:ahLst/>
              <a:cxnLst>
                <a:cxn ang="0">
                  <a:pos x="T0" y="T1"/>
                </a:cxn>
                <a:cxn ang="0">
                  <a:pos x="T2" y="T3"/>
                </a:cxn>
                <a:cxn ang="0">
                  <a:pos x="T4" y="T5"/>
                </a:cxn>
                <a:cxn ang="0">
                  <a:pos x="T6" y="T7"/>
                </a:cxn>
                <a:cxn ang="0">
                  <a:pos x="T8" y="T9"/>
                </a:cxn>
              </a:cxnLst>
              <a:rect l="0" t="0" r="r" b="b"/>
              <a:pathLst>
                <a:path w="346" h="355">
                  <a:moveTo>
                    <a:pt x="231" y="0"/>
                  </a:moveTo>
                  <a:lnTo>
                    <a:pt x="346" y="328"/>
                  </a:lnTo>
                  <a:lnTo>
                    <a:pt x="115" y="355"/>
                  </a:lnTo>
                  <a:lnTo>
                    <a:pt x="0" y="27"/>
                  </a:lnTo>
                  <a:lnTo>
                    <a:pt x="231" y="0"/>
                  </a:lnTo>
                  <a:close/>
                </a:path>
              </a:pathLst>
            </a:custGeom>
            <a:solidFill>
              <a:srgbClr val="F9B19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6" name="Freeform 195">
              <a:extLst>
                <a:ext uri="{FF2B5EF4-FFF2-40B4-BE49-F238E27FC236}">
                  <a16:creationId xmlns:a16="http://schemas.microsoft.com/office/drawing/2014/main" id="{C2FC93D1-719A-D14A-B72B-E2DBA16C3335}"/>
                </a:ext>
              </a:extLst>
            </p:cNvPr>
            <p:cNvSpPr>
              <a:spLocks/>
            </p:cNvSpPr>
            <p:nvPr/>
          </p:nvSpPr>
          <p:spPr bwMode="auto">
            <a:xfrm>
              <a:off x="12378762" y="9847210"/>
              <a:ext cx="549275" cy="563563"/>
            </a:xfrm>
            <a:custGeom>
              <a:avLst/>
              <a:gdLst>
                <a:gd name="T0" fmla="*/ 232 w 346"/>
                <a:gd name="T1" fmla="*/ 0 h 355"/>
                <a:gd name="T2" fmla="*/ 346 w 346"/>
                <a:gd name="T3" fmla="*/ 328 h 355"/>
                <a:gd name="T4" fmla="*/ 115 w 346"/>
                <a:gd name="T5" fmla="*/ 355 h 355"/>
                <a:gd name="T6" fmla="*/ 0 w 346"/>
                <a:gd name="T7" fmla="*/ 27 h 355"/>
                <a:gd name="T8" fmla="*/ 232 w 346"/>
                <a:gd name="T9" fmla="*/ 0 h 355"/>
              </a:gdLst>
              <a:ahLst/>
              <a:cxnLst>
                <a:cxn ang="0">
                  <a:pos x="T0" y="T1"/>
                </a:cxn>
                <a:cxn ang="0">
                  <a:pos x="T2" y="T3"/>
                </a:cxn>
                <a:cxn ang="0">
                  <a:pos x="T4" y="T5"/>
                </a:cxn>
                <a:cxn ang="0">
                  <a:pos x="T6" y="T7"/>
                </a:cxn>
                <a:cxn ang="0">
                  <a:pos x="T8" y="T9"/>
                </a:cxn>
              </a:cxnLst>
              <a:rect l="0" t="0" r="r" b="b"/>
              <a:pathLst>
                <a:path w="346" h="355">
                  <a:moveTo>
                    <a:pt x="232" y="0"/>
                  </a:moveTo>
                  <a:lnTo>
                    <a:pt x="346" y="328"/>
                  </a:lnTo>
                  <a:lnTo>
                    <a:pt x="115" y="355"/>
                  </a:lnTo>
                  <a:lnTo>
                    <a:pt x="0" y="27"/>
                  </a:lnTo>
                  <a:lnTo>
                    <a:pt x="232" y="0"/>
                  </a:lnTo>
                  <a:close/>
                </a:path>
              </a:pathLst>
            </a:custGeom>
            <a:solidFill>
              <a:srgbClr val="F9C3A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7" name="Freeform 196">
              <a:extLst>
                <a:ext uri="{FF2B5EF4-FFF2-40B4-BE49-F238E27FC236}">
                  <a16:creationId xmlns:a16="http://schemas.microsoft.com/office/drawing/2014/main" id="{67390FEF-76C9-E440-A002-3448F67181BB}"/>
                </a:ext>
              </a:extLst>
            </p:cNvPr>
            <p:cNvSpPr>
              <a:spLocks/>
            </p:cNvSpPr>
            <p:nvPr/>
          </p:nvSpPr>
          <p:spPr bwMode="auto">
            <a:xfrm>
              <a:off x="10692837" y="10059935"/>
              <a:ext cx="398463" cy="541338"/>
            </a:xfrm>
            <a:custGeom>
              <a:avLst/>
              <a:gdLst>
                <a:gd name="T0" fmla="*/ 78 w 144"/>
                <a:gd name="T1" fmla="*/ 0 h 196"/>
                <a:gd name="T2" fmla="*/ 144 w 144"/>
                <a:gd name="T3" fmla="*/ 189 h 196"/>
                <a:gd name="T4" fmla="*/ 110 w 144"/>
                <a:gd name="T5" fmla="*/ 193 h 196"/>
                <a:gd name="T6" fmla="*/ 51 w 144"/>
                <a:gd name="T7" fmla="*/ 170 h 196"/>
                <a:gd name="T8" fmla="*/ 5 w 144"/>
                <a:gd name="T9" fmla="*/ 38 h 196"/>
                <a:gd name="T10" fmla="*/ 44 w 144"/>
                <a:gd name="T11" fmla="*/ 4 h 196"/>
                <a:gd name="T12" fmla="*/ 78 w 144"/>
                <a:gd name="T13" fmla="*/ 0 h 196"/>
              </a:gdLst>
              <a:ahLst/>
              <a:cxnLst>
                <a:cxn ang="0">
                  <a:pos x="T0" y="T1"/>
                </a:cxn>
                <a:cxn ang="0">
                  <a:pos x="T2" y="T3"/>
                </a:cxn>
                <a:cxn ang="0">
                  <a:pos x="T4" y="T5"/>
                </a:cxn>
                <a:cxn ang="0">
                  <a:pos x="T6" y="T7"/>
                </a:cxn>
                <a:cxn ang="0">
                  <a:pos x="T8" y="T9"/>
                </a:cxn>
                <a:cxn ang="0">
                  <a:pos x="T10" y="T11"/>
                </a:cxn>
                <a:cxn ang="0">
                  <a:pos x="T12" y="T13"/>
                </a:cxn>
              </a:cxnLst>
              <a:rect l="0" t="0" r="r" b="b"/>
              <a:pathLst>
                <a:path w="144" h="196">
                  <a:moveTo>
                    <a:pt x="78" y="0"/>
                  </a:moveTo>
                  <a:cubicBezTo>
                    <a:pt x="144" y="189"/>
                    <a:pt x="144" y="189"/>
                    <a:pt x="144" y="189"/>
                  </a:cubicBezTo>
                  <a:cubicBezTo>
                    <a:pt x="110" y="193"/>
                    <a:pt x="110" y="193"/>
                    <a:pt x="110" y="193"/>
                  </a:cubicBezTo>
                  <a:cubicBezTo>
                    <a:pt x="83" y="196"/>
                    <a:pt x="57" y="186"/>
                    <a:pt x="51" y="170"/>
                  </a:cubicBezTo>
                  <a:cubicBezTo>
                    <a:pt x="5" y="38"/>
                    <a:pt x="5" y="38"/>
                    <a:pt x="5" y="38"/>
                  </a:cubicBezTo>
                  <a:cubicBezTo>
                    <a:pt x="0" y="23"/>
                    <a:pt x="17" y="8"/>
                    <a:pt x="44" y="4"/>
                  </a:cubicBezTo>
                  <a:lnTo>
                    <a:pt x="78" y="0"/>
                  </a:lnTo>
                  <a:close/>
                </a:path>
              </a:pathLst>
            </a:custGeom>
            <a:solidFill>
              <a:srgbClr val="DBE3F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8" name="Freeform 197">
              <a:extLst>
                <a:ext uri="{FF2B5EF4-FFF2-40B4-BE49-F238E27FC236}">
                  <a16:creationId xmlns:a16="http://schemas.microsoft.com/office/drawing/2014/main" id="{5FD1A419-73AD-3E43-9F9F-679DBF4A0675}"/>
                </a:ext>
              </a:extLst>
            </p:cNvPr>
            <p:cNvSpPr>
              <a:spLocks/>
            </p:cNvSpPr>
            <p:nvPr/>
          </p:nvSpPr>
          <p:spPr bwMode="auto">
            <a:xfrm>
              <a:off x="12747062" y="9824985"/>
              <a:ext cx="434975" cy="542925"/>
            </a:xfrm>
            <a:custGeom>
              <a:avLst/>
              <a:gdLst>
                <a:gd name="T0" fmla="*/ 0 w 158"/>
                <a:gd name="T1" fmla="*/ 8 h 197"/>
                <a:gd name="T2" fmla="*/ 66 w 158"/>
                <a:gd name="T3" fmla="*/ 197 h 197"/>
                <a:gd name="T4" fmla="*/ 110 w 158"/>
                <a:gd name="T5" fmla="*/ 192 h 197"/>
                <a:gd name="T6" fmla="*/ 152 w 158"/>
                <a:gd name="T7" fmla="*/ 155 h 197"/>
                <a:gd name="T8" fmla="*/ 107 w 158"/>
                <a:gd name="T9" fmla="*/ 27 h 197"/>
                <a:gd name="T10" fmla="*/ 44 w 158"/>
                <a:gd name="T11" fmla="*/ 3 h 197"/>
                <a:gd name="T12" fmla="*/ 0 w 158"/>
                <a:gd name="T13" fmla="*/ 8 h 197"/>
              </a:gdLst>
              <a:ahLst/>
              <a:cxnLst>
                <a:cxn ang="0">
                  <a:pos x="T0" y="T1"/>
                </a:cxn>
                <a:cxn ang="0">
                  <a:pos x="T2" y="T3"/>
                </a:cxn>
                <a:cxn ang="0">
                  <a:pos x="T4" y="T5"/>
                </a:cxn>
                <a:cxn ang="0">
                  <a:pos x="T6" y="T7"/>
                </a:cxn>
                <a:cxn ang="0">
                  <a:pos x="T8" y="T9"/>
                </a:cxn>
                <a:cxn ang="0">
                  <a:pos x="T10" y="T11"/>
                </a:cxn>
                <a:cxn ang="0">
                  <a:pos x="T12" y="T13"/>
                </a:cxn>
              </a:cxnLst>
              <a:rect l="0" t="0" r="r" b="b"/>
              <a:pathLst>
                <a:path w="158" h="197">
                  <a:moveTo>
                    <a:pt x="0" y="8"/>
                  </a:moveTo>
                  <a:cubicBezTo>
                    <a:pt x="66" y="197"/>
                    <a:pt x="66" y="197"/>
                    <a:pt x="66" y="197"/>
                  </a:cubicBezTo>
                  <a:cubicBezTo>
                    <a:pt x="110" y="192"/>
                    <a:pt x="110" y="192"/>
                    <a:pt x="110" y="192"/>
                  </a:cubicBezTo>
                  <a:cubicBezTo>
                    <a:pt x="139" y="188"/>
                    <a:pt x="158" y="172"/>
                    <a:pt x="152" y="155"/>
                  </a:cubicBezTo>
                  <a:cubicBezTo>
                    <a:pt x="107" y="27"/>
                    <a:pt x="107" y="27"/>
                    <a:pt x="107" y="27"/>
                  </a:cubicBezTo>
                  <a:cubicBezTo>
                    <a:pt x="101" y="10"/>
                    <a:pt x="73" y="0"/>
                    <a:pt x="44" y="3"/>
                  </a:cubicBezTo>
                  <a:lnTo>
                    <a:pt x="0" y="8"/>
                  </a:lnTo>
                  <a:close/>
                </a:path>
              </a:pathLst>
            </a:custGeom>
            <a:solidFill>
              <a:srgbClr val="DBE3F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9" name="Freeform 198">
              <a:extLst>
                <a:ext uri="{FF2B5EF4-FFF2-40B4-BE49-F238E27FC236}">
                  <a16:creationId xmlns:a16="http://schemas.microsoft.com/office/drawing/2014/main" id="{81439DE5-35BC-F846-A50A-E8563C1C4234}"/>
                </a:ext>
              </a:extLst>
            </p:cNvPr>
            <p:cNvSpPr>
              <a:spLocks/>
            </p:cNvSpPr>
            <p:nvPr/>
          </p:nvSpPr>
          <p:spPr bwMode="auto">
            <a:xfrm>
              <a:off x="11181787" y="10371085"/>
              <a:ext cx="828675" cy="560388"/>
            </a:xfrm>
            <a:custGeom>
              <a:avLst/>
              <a:gdLst>
                <a:gd name="T0" fmla="*/ 197 w 522"/>
                <a:gd name="T1" fmla="*/ 0 h 353"/>
                <a:gd name="T2" fmla="*/ 522 w 522"/>
                <a:gd name="T3" fmla="*/ 277 h 353"/>
                <a:gd name="T4" fmla="*/ 327 w 522"/>
                <a:gd name="T5" fmla="*/ 353 h 353"/>
                <a:gd name="T6" fmla="*/ 0 w 522"/>
                <a:gd name="T7" fmla="*/ 77 h 353"/>
                <a:gd name="T8" fmla="*/ 197 w 522"/>
                <a:gd name="T9" fmla="*/ 0 h 353"/>
              </a:gdLst>
              <a:ahLst/>
              <a:cxnLst>
                <a:cxn ang="0">
                  <a:pos x="T0" y="T1"/>
                </a:cxn>
                <a:cxn ang="0">
                  <a:pos x="T2" y="T3"/>
                </a:cxn>
                <a:cxn ang="0">
                  <a:pos x="T4" y="T5"/>
                </a:cxn>
                <a:cxn ang="0">
                  <a:pos x="T6" y="T7"/>
                </a:cxn>
                <a:cxn ang="0">
                  <a:pos x="T8" y="T9"/>
                </a:cxn>
              </a:cxnLst>
              <a:rect l="0" t="0" r="r" b="b"/>
              <a:pathLst>
                <a:path w="522" h="353">
                  <a:moveTo>
                    <a:pt x="197" y="0"/>
                  </a:moveTo>
                  <a:lnTo>
                    <a:pt x="522" y="277"/>
                  </a:lnTo>
                  <a:lnTo>
                    <a:pt x="327" y="353"/>
                  </a:lnTo>
                  <a:lnTo>
                    <a:pt x="0" y="77"/>
                  </a:lnTo>
                  <a:lnTo>
                    <a:pt x="197" y="0"/>
                  </a:lnTo>
                  <a:close/>
                </a:path>
              </a:pathLst>
            </a:custGeom>
            <a:solidFill>
              <a:srgbClr val="72037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0" name="Freeform 199">
              <a:extLst>
                <a:ext uri="{FF2B5EF4-FFF2-40B4-BE49-F238E27FC236}">
                  <a16:creationId xmlns:a16="http://schemas.microsoft.com/office/drawing/2014/main" id="{00B89047-551D-7544-8E29-6F00A0E4E9AD}"/>
                </a:ext>
              </a:extLst>
            </p:cNvPr>
            <p:cNvSpPr>
              <a:spLocks/>
            </p:cNvSpPr>
            <p:nvPr/>
          </p:nvSpPr>
          <p:spPr bwMode="auto">
            <a:xfrm>
              <a:off x="11494524" y="10250435"/>
              <a:ext cx="823913" cy="560388"/>
            </a:xfrm>
            <a:custGeom>
              <a:avLst/>
              <a:gdLst>
                <a:gd name="T0" fmla="*/ 194 w 519"/>
                <a:gd name="T1" fmla="*/ 0 h 353"/>
                <a:gd name="T2" fmla="*/ 519 w 519"/>
                <a:gd name="T3" fmla="*/ 276 h 353"/>
                <a:gd name="T4" fmla="*/ 325 w 519"/>
                <a:gd name="T5" fmla="*/ 353 h 353"/>
                <a:gd name="T6" fmla="*/ 0 w 519"/>
                <a:gd name="T7" fmla="*/ 76 h 353"/>
                <a:gd name="T8" fmla="*/ 194 w 519"/>
                <a:gd name="T9" fmla="*/ 0 h 353"/>
              </a:gdLst>
              <a:ahLst/>
              <a:cxnLst>
                <a:cxn ang="0">
                  <a:pos x="T0" y="T1"/>
                </a:cxn>
                <a:cxn ang="0">
                  <a:pos x="T2" y="T3"/>
                </a:cxn>
                <a:cxn ang="0">
                  <a:pos x="T4" y="T5"/>
                </a:cxn>
                <a:cxn ang="0">
                  <a:pos x="T6" y="T7"/>
                </a:cxn>
                <a:cxn ang="0">
                  <a:pos x="T8" y="T9"/>
                </a:cxn>
              </a:cxnLst>
              <a:rect l="0" t="0" r="r" b="b"/>
              <a:pathLst>
                <a:path w="519" h="353">
                  <a:moveTo>
                    <a:pt x="194" y="0"/>
                  </a:moveTo>
                  <a:lnTo>
                    <a:pt x="519" y="276"/>
                  </a:lnTo>
                  <a:lnTo>
                    <a:pt x="325" y="353"/>
                  </a:lnTo>
                  <a:lnTo>
                    <a:pt x="0" y="76"/>
                  </a:lnTo>
                  <a:lnTo>
                    <a:pt x="194" y="0"/>
                  </a:lnTo>
                  <a:close/>
                </a:path>
              </a:pathLst>
            </a:custGeom>
            <a:solidFill>
              <a:srgbClr val="92069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1" name="Freeform 200">
              <a:extLst>
                <a:ext uri="{FF2B5EF4-FFF2-40B4-BE49-F238E27FC236}">
                  <a16:creationId xmlns:a16="http://schemas.microsoft.com/office/drawing/2014/main" id="{DBA1E550-0A1A-494E-ACA0-245E284D8A77}"/>
                </a:ext>
              </a:extLst>
            </p:cNvPr>
            <p:cNvSpPr>
              <a:spLocks/>
            </p:cNvSpPr>
            <p:nvPr/>
          </p:nvSpPr>
          <p:spPr bwMode="auto">
            <a:xfrm>
              <a:off x="11802499" y="10128198"/>
              <a:ext cx="828675" cy="560388"/>
            </a:xfrm>
            <a:custGeom>
              <a:avLst/>
              <a:gdLst>
                <a:gd name="T0" fmla="*/ 195 w 522"/>
                <a:gd name="T1" fmla="*/ 0 h 353"/>
                <a:gd name="T2" fmla="*/ 522 w 522"/>
                <a:gd name="T3" fmla="*/ 277 h 353"/>
                <a:gd name="T4" fmla="*/ 325 w 522"/>
                <a:gd name="T5" fmla="*/ 353 h 353"/>
                <a:gd name="T6" fmla="*/ 0 w 522"/>
                <a:gd name="T7" fmla="*/ 77 h 353"/>
                <a:gd name="T8" fmla="*/ 195 w 522"/>
                <a:gd name="T9" fmla="*/ 0 h 353"/>
              </a:gdLst>
              <a:ahLst/>
              <a:cxnLst>
                <a:cxn ang="0">
                  <a:pos x="T0" y="T1"/>
                </a:cxn>
                <a:cxn ang="0">
                  <a:pos x="T2" y="T3"/>
                </a:cxn>
                <a:cxn ang="0">
                  <a:pos x="T4" y="T5"/>
                </a:cxn>
                <a:cxn ang="0">
                  <a:pos x="T6" y="T7"/>
                </a:cxn>
                <a:cxn ang="0">
                  <a:pos x="T8" y="T9"/>
                </a:cxn>
              </a:cxnLst>
              <a:rect l="0" t="0" r="r" b="b"/>
              <a:pathLst>
                <a:path w="522" h="353">
                  <a:moveTo>
                    <a:pt x="195" y="0"/>
                  </a:moveTo>
                  <a:lnTo>
                    <a:pt x="522" y="277"/>
                  </a:lnTo>
                  <a:lnTo>
                    <a:pt x="325" y="353"/>
                  </a:lnTo>
                  <a:lnTo>
                    <a:pt x="0" y="77"/>
                  </a:lnTo>
                  <a:lnTo>
                    <a:pt x="195" y="0"/>
                  </a:lnTo>
                  <a:close/>
                </a:path>
              </a:pathLst>
            </a:custGeom>
            <a:solidFill>
              <a:srgbClr val="B208B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2" name="Freeform 201">
              <a:extLst>
                <a:ext uri="{FF2B5EF4-FFF2-40B4-BE49-F238E27FC236}">
                  <a16:creationId xmlns:a16="http://schemas.microsoft.com/office/drawing/2014/main" id="{E2C75216-9177-214E-BD02-5C0E8F53B6BF}"/>
                </a:ext>
              </a:extLst>
            </p:cNvPr>
            <p:cNvSpPr>
              <a:spLocks/>
            </p:cNvSpPr>
            <p:nvPr/>
          </p:nvSpPr>
          <p:spPr bwMode="auto">
            <a:xfrm>
              <a:off x="12112062" y="10007548"/>
              <a:ext cx="827088" cy="560388"/>
            </a:xfrm>
            <a:custGeom>
              <a:avLst/>
              <a:gdLst>
                <a:gd name="T0" fmla="*/ 195 w 521"/>
                <a:gd name="T1" fmla="*/ 0 h 353"/>
                <a:gd name="T2" fmla="*/ 521 w 521"/>
                <a:gd name="T3" fmla="*/ 276 h 353"/>
                <a:gd name="T4" fmla="*/ 327 w 521"/>
                <a:gd name="T5" fmla="*/ 353 h 353"/>
                <a:gd name="T6" fmla="*/ 0 w 521"/>
                <a:gd name="T7" fmla="*/ 76 h 353"/>
                <a:gd name="T8" fmla="*/ 195 w 521"/>
                <a:gd name="T9" fmla="*/ 0 h 353"/>
              </a:gdLst>
              <a:ahLst/>
              <a:cxnLst>
                <a:cxn ang="0">
                  <a:pos x="T0" y="T1"/>
                </a:cxn>
                <a:cxn ang="0">
                  <a:pos x="T2" y="T3"/>
                </a:cxn>
                <a:cxn ang="0">
                  <a:pos x="T4" y="T5"/>
                </a:cxn>
                <a:cxn ang="0">
                  <a:pos x="T6" y="T7"/>
                </a:cxn>
                <a:cxn ang="0">
                  <a:pos x="T8" y="T9"/>
                </a:cxn>
              </a:cxnLst>
              <a:rect l="0" t="0" r="r" b="b"/>
              <a:pathLst>
                <a:path w="521" h="353">
                  <a:moveTo>
                    <a:pt x="195" y="0"/>
                  </a:moveTo>
                  <a:lnTo>
                    <a:pt x="521" y="276"/>
                  </a:lnTo>
                  <a:lnTo>
                    <a:pt x="327" y="353"/>
                  </a:lnTo>
                  <a:lnTo>
                    <a:pt x="0" y="76"/>
                  </a:lnTo>
                  <a:lnTo>
                    <a:pt x="195" y="0"/>
                  </a:lnTo>
                  <a:close/>
                </a:path>
              </a:pathLst>
            </a:custGeom>
            <a:solidFill>
              <a:srgbClr val="D507D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3" name="Freeform 202">
              <a:extLst>
                <a:ext uri="{FF2B5EF4-FFF2-40B4-BE49-F238E27FC236}">
                  <a16:creationId xmlns:a16="http://schemas.microsoft.com/office/drawing/2014/main" id="{C6844930-D467-1A49-9826-4072C3F82510}"/>
                </a:ext>
              </a:extLst>
            </p:cNvPr>
            <p:cNvSpPr>
              <a:spLocks/>
            </p:cNvSpPr>
            <p:nvPr/>
          </p:nvSpPr>
          <p:spPr bwMode="auto">
            <a:xfrm>
              <a:off x="12421624" y="9885310"/>
              <a:ext cx="827088" cy="560388"/>
            </a:xfrm>
            <a:custGeom>
              <a:avLst/>
              <a:gdLst>
                <a:gd name="T0" fmla="*/ 196 w 521"/>
                <a:gd name="T1" fmla="*/ 0 h 353"/>
                <a:gd name="T2" fmla="*/ 521 w 521"/>
                <a:gd name="T3" fmla="*/ 277 h 353"/>
                <a:gd name="T4" fmla="*/ 326 w 521"/>
                <a:gd name="T5" fmla="*/ 353 h 353"/>
                <a:gd name="T6" fmla="*/ 0 w 521"/>
                <a:gd name="T7" fmla="*/ 77 h 353"/>
                <a:gd name="T8" fmla="*/ 196 w 521"/>
                <a:gd name="T9" fmla="*/ 0 h 353"/>
              </a:gdLst>
              <a:ahLst/>
              <a:cxnLst>
                <a:cxn ang="0">
                  <a:pos x="T0" y="T1"/>
                </a:cxn>
                <a:cxn ang="0">
                  <a:pos x="T2" y="T3"/>
                </a:cxn>
                <a:cxn ang="0">
                  <a:pos x="T4" y="T5"/>
                </a:cxn>
                <a:cxn ang="0">
                  <a:pos x="T6" y="T7"/>
                </a:cxn>
                <a:cxn ang="0">
                  <a:pos x="T8" y="T9"/>
                </a:cxn>
              </a:cxnLst>
              <a:rect l="0" t="0" r="r" b="b"/>
              <a:pathLst>
                <a:path w="521" h="353">
                  <a:moveTo>
                    <a:pt x="196" y="0"/>
                  </a:moveTo>
                  <a:lnTo>
                    <a:pt x="521" y="277"/>
                  </a:lnTo>
                  <a:lnTo>
                    <a:pt x="326" y="353"/>
                  </a:lnTo>
                  <a:lnTo>
                    <a:pt x="0" y="77"/>
                  </a:lnTo>
                  <a:lnTo>
                    <a:pt x="196" y="0"/>
                  </a:lnTo>
                  <a:close/>
                </a:path>
              </a:pathLst>
            </a:custGeom>
            <a:solidFill>
              <a:srgbClr val="F20BF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4" name="Freeform 203">
              <a:extLst>
                <a:ext uri="{FF2B5EF4-FFF2-40B4-BE49-F238E27FC236}">
                  <a16:creationId xmlns:a16="http://schemas.microsoft.com/office/drawing/2014/main" id="{F654830D-8692-5F4C-9D56-881FDE792D3C}"/>
                </a:ext>
              </a:extLst>
            </p:cNvPr>
            <p:cNvSpPr>
              <a:spLocks/>
            </p:cNvSpPr>
            <p:nvPr/>
          </p:nvSpPr>
          <p:spPr bwMode="auto">
            <a:xfrm>
              <a:off x="11024624" y="10493323"/>
              <a:ext cx="676275" cy="496888"/>
            </a:xfrm>
            <a:custGeom>
              <a:avLst/>
              <a:gdLst>
                <a:gd name="T0" fmla="*/ 57 w 245"/>
                <a:gd name="T1" fmla="*/ 0 h 180"/>
                <a:gd name="T2" fmla="*/ 245 w 245"/>
                <a:gd name="T3" fmla="*/ 159 h 180"/>
                <a:gd name="T4" fmla="*/ 216 w 245"/>
                <a:gd name="T5" fmla="*/ 171 h 180"/>
                <a:gd name="T6" fmla="*/ 146 w 245"/>
                <a:gd name="T7" fmla="*/ 163 h 180"/>
                <a:gd name="T8" fmla="*/ 15 w 245"/>
                <a:gd name="T9" fmla="*/ 52 h 180"/>
                <a:gd name="T10" fmla="*/ 28 w 245"/>
                <a:gd name="T11" fmla="*/ 12 h 180"/>
                <a:gd name="T12" fmla="*/ 57 w 245"/>
                <a:gd name="T13" fmla="*/ 0 h 180"/>
              </a:gdLst>
              <a:ahLst/>
              <a:cxnLst>
                <a:cxn ang="0">
                  <a:pos x="T0" y="T1"/>
                </a:cxn>
                <a:cxn ang="0">
                  <a:pos x="T2" y="T3"/>
                </a:cxn>
                <a:cxn ang="0">
                  <a:pos x="T4" y="T5"/>
                </a:cxn>
                <a:cxn ang="0">
                  <a:pos x="T6" y="T7"/>
                </a:cxn>
                <a:cxn ang="0">
                  <a:pos x="T8" y="T9"/>
                </a:cxn>
                <a:cxn ang="0">
                  <a:pos x="T10" y="T11"/>
                </a:cxn>
                <a:cxn ang="0">
                  <a:pos x="T12" y="T13"/>
                </a:cxn>
              </a:cxnLst>
              <a:rect l="0" t="0" r="r" b="b"/>
              <a:pathLst>
                <a:path w="245" h="180">
                  <a:moveTo>
                    <a:pt x="57" y="0"/>
                  </a:moveTo>
                  <a:cubicBezTo>
                    <a:pt x="245" y="159"/>
                    <a:pt x="245" y="159"/>
                    <a:pt x="245" y="159"/>
                  </a:cubicBezTo>
                  <a:cubicBezTo>
                    <a:pt x="216" y="171"/>
                    <a:pt x="216" y="171"/>
                    <a:pt x="216" y="171"/>
                  </a:cubicBezTo>
                  <a:cubicBezTo>
                    <a:pt x="193" y="180"/>
                    <a:pt x="162" y="176"/>
                    <a:pt x="146" y="163"/>
                  </a:cubicBezTo>
                  <a:cubicBezTo>
                    <a:pt x="15" y="52"/>
                    <a:pt x="15" y="52"/>
                    <a:pt x="15" y="52"/>
                  </a:cubicBezTo>
                  <a:cubicBezTo>
                    <a:pt x="0" y="39"/>
                    <a:pt x="6" y="21"/>
                    <a:pt x="28" y="12"/>
                  </a:cubicBezTo>
                  <a:lnTo>
                    <a:pt x="57" y="0"/>
                  </a:lnTo>
                  <a:close/>
                </a:path>
              </a:pathLst>
            </a:custGeom>
            <a:solidFill>
              <a:srgbClr val="DBE3F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5" name="Freeform 204">
              <a:extLst>
                <a:ext uri="{FF2B5EF4-FFF2-40B4-BE49-F238E27FC236}">
                  <a16:creationId xmlns:a16="http://schemas.microsoft.com/office/drawing/2014/main" id="{43C4FBDC-5BCB-FD45-AAE5-C330F4E4456F}"/>
                </a:ext>
              </a:extLst>
            </p:cNvPr>
            <p:cNvSpPr>
              <a:spLocks/>
            </p:cNvSpPr>
            <p:nvPr/>
          </p:nvSpPr>
          <p:spPr bwMode="auto">
            <a:xfrm>
              <a:off x="12732774" y="9818635"/>
              <a:ext cx="703263" cy="506413"/>
            </a:xfrm>
            <a:custGeom>
              <a:avLst/>
              <a:gdLst>
                <a:gd name="T0" fmla="*/ 0 w 255"/>
                <a:gd name="T1" fmla="*/ 24 h 183"/>
                <a:gd name="T2" fmla="*/ 187 w 255"/>
                <a:gd name="T3" fmla="*/ 183 h 183"/>
                <a:gd name="T4" fmla="*/ 224 w 255"/>
                <a:gd name="T5" fmla="*/ 168 h 183"/>
                <a:gd name="T6" fmla="*/ 238 w 255"/>
                <a:gd name="T7" fmla="*/ 125 h 183"/>
                <a:gd name="T8" fmla="*/ 111 w 255"/>
                <a:gd name="T9" fmla="*/ 18 h 183"/>
                <a:gd name="T10" fmla="*/ 37 w 255"/>
                <a:gd name="T11" fmla="*/ 9 h 183"/>
                <a:gd name="T12" fmla="*/ 0 w 255"/>
                <a:gd name="T13" fmla="*/ 24 h 183"/>
              </a:gdLst>
              <a:ahLst/>
              <a:cxnLst>
                <a:cxn ang="0">
                  <a:pos x="T0" y="T1"/>
                </a:cxn>
                <a:cxn ang="0">
                  <a:pos x="T2" y="T3"/>
                </a:cxn>
                <a:cxn ang="0">
                  <a:pos x="T4" y="T5"/>
                </a:cxn>
                <a:cxn ang="0">
                  <a:pos x="T6" y="T7"/>
                </a:cxn>
                <a:cxn ang="0">
                  <a:pos x="T8" y="T9"/>
                </a:cxn>
                <a:cxn ang="0">
                  <a:pos x="T10" y="T11"/>
                </a:cxn>
                <a:cxn ang="0">
                  <a:pos x="T12" y="T13"/>
                </a:cxn>
              </a:cxnLst>
              <a:rect l="0" t="0" r="r" b="b"/>
              <a:pathLst>
                <a:path w="255" h="183">
                  <a:moveTo>
                    <a:pt x="0" y="24"/>
                  </a:moveTo>
                  <a:cubicBezTo>
                    <a:pt x="187" y="183"/>
                    <a:pt x="187" y="183"/>
                    <a:pt x="187" y="183"/>
                  </a:cubicBezTo>
                  <a:cubicBezTo>
                    <a:pt x="224" y="168"/>
                    <a:pt x="224" y="168"/>
                    <a:pt x="224" y="168"/>
                  </a:cubicBezTo>
                  <a:cubicBezTo>
                    <a:pt x="249" y="159"/>
                    <a:pt x="255" y="139"/>
                    <a:pt x="238" y="125"/>
                  </a:cubicBezTo>
                  <a:cubicBezTo>
                    <a:pt x="111" y="18"/>
                    <a:pt x="111" y="18"/>
                    <a:pt x="111" y="18"/>
                  </a:cubicBezTo>
                  <a:cubicBezTo>
                    <a:pt x="95" y="3"/>
                    <a:pt x="61" y="0"/>
                    <a:pt x="37" y="9"/>
                  </a:cubicBezTo>
                  <a:lnTo>
                    <a:pt x="0" y="24"/>
                  </a:lnTo>
                  <a:close/>
                </a:path>
              </a:pathLst>
            </a:custGeom>
            <a:solidFill>
              <a:srgbClr val="DBE3F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6" name="Freeform 206">
              <a:extLst>
                <a:ext uri="{FF2B5EF4-FFF2-40B4-BE49-F238E27FC236}">
                  <a16:creationId xmlns:a16="http://schemas.microsoft.com/office/drawing/2014/main" id="{92BEA886-76EC-714D-84F8-31E2F354D200}"/>
                </a:ext>
              </a:extLst>
            </p:cNvPr>
            <p:cNvSpPr>
              <a:spLocks/>
            </p:cNvSpPr>
            <p:nvPr/>
          </p:nvSpPr>
          <p:spPr bwMode="auto">
            <a:xfrm>
              <a:off x="11797737" y="10683823"/>
              <a:ext cx="984250" cy="452438"/>
            </a:xfrm>
            <a:custGeom>
              <a:avLst/>
              <a:gdLst>
                <a:gd name="T0" fmla="*/ 118 w 620"/>
                <a:gd name="T1" fmla="*/ 0 h 285"/>
                <a:gd name="T2" fmla="*/ 620 w 620"/>
                <a:gd name="T3" fmla="*/ 167 h 285"/>
                <a:gd name="T4" fmla="*/ 502 w 620"/>
                <a:gd name="T5" fmla="*/ 285 h 285"/>
                <a:gd name="T6" fmla="*/ 0 w 620"/>
                <a:gd name="T7" fmla="*/ 118 h 285"/>
                <a:gd name="T8" fmla="*/ 118 w 620"/>
                <a:gd name="T9" fmla="*/ 0 h 285"/>
              </a:gdLst>
              <a:ahLst/>
              <a:cxnLst>
                <a:cxn ang="0">
                  <a:pos x="T0" y="T1"/>
                </a:cxn>
                <a:cxn ang="0">
                  <a:pos x="T2" y="T3"/>
                </a:cxn>
                <a:cxn ang="0">
                  <a:pos x="T4" y="T5"/>
                </a:cxn>
                <a:cxn ang="0">
                  <a:pos x="T6" y="T7"/>
                </a:cxn>
                <a:cxn ang="0">
                  <a:pos x="T8" y="T9"/>
                </a:cxn>
              </a:cxnLst>
              <a:rect l="0" t="0" r="r" b="b"/>
              <a:pathLst>
                <a:path w="620" h="285">
                  <a:moveTo>
                    <a:pt x="118" y="0"/>
                  </a:moveTo>
                  <a:lnTo>
                    <a:pt x="620" y="167"/>
                  </a:lnTo>
                  <a:lnTo>
                    <a:pt x="502" y="285"/>
                  </a:lnTo>
                  <a:lnTo>
                    <a:pt x="0" y="118"/>
                  </a:lnTo>
                  <a:lnTo>
                    <a:pt x="118" y="0"/>
                  </a:lnTo>
                  <a:close/>
                </a:path>
              </a:pathLst>
            </a:custGeom>
            <a:solidFill>
              <a:srgbClr val="00A2F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7" name="Freeform 207">
              <a:extLst>
                <a:ext uri="{FF2B5EF4-FFF2-40B4-BE49-F238E27FC236}">
                  <a16:creationId xmlns:a16="http://schemas.microsoft.com/office/drawing/2014/main" id="{6F846E0E-227C-D34F-B09D-9B309F91D4F7}"/>
                </a:ext>
              </a:extLst>
            </p:cNvPr>
            <p:cNvSpPr>
              <a:spLocks/>
            </p:cNvSpPr>
            <p:nvPr/>
          </p:nvSpPr>
          <p:spPr bwMode="auto">
            <a:xfrm>
              <a:off x="11985062" y="10494910"/>
              <a:ext cx="984250" cy="454025"/>
            </a:xfrm>
            <a:custGeom>
              <a:avLst/>
              <a:gdLst>
                <a:gd name="T0" fmla="*/ 118 w 620"/>
                <a:gd name="T1" fmla="*/ 0 h 286"/>
                <a:gd name="T2" fmla="*/ 620 w 620"/>
                <a:gd name="T3" fmla="*/ 168 h 286"/>
                <a:gd name="T4" fmla="*/ 502 w 620"/>
                <a:gd name="T5" fmla="*/ 286 h 286"/>
                <a:gd name="T6" fmla="*/ 0 w 620"/>
                <a:gd name="T7" fmla="*/ 119 h 286"/>
                <a:gd name="T8" fmla="*/ 118 w 620"/>
                <a:gd name="T9" fmla="*/ 0 h 286"/>
              </a:gdLst>
              <a:ahLst/>
              <a:cxnLst>
                <a:cxn ang="0">
                  <a:pos x="T0" y="T1"/>
                </a:cxn>
                <a:cxn ang="0">
                  <a:pos x="T2" y="T3"/>
                </a:cxn>
                <a:cxn ang="0">
                  <a:pos x="T4" y="T5"/>
                </a:cxn>
                <a:cxn ang="0">
                  <a:pos x="T6" y="T7"/>
                </a:cxn>
                <a:cxn ang="0">
                  <a:pos x="T8" y="T9"/>
                </a:cxn>
              </a:cxnLst>
              <a:rect l="0" t="0" r="r" b="b"/>
              <a:pathLst>
                <a:path w="620" h="286">
                  <a:moveTo>
                    <a:pt x="118" y="0"/>
                  </a:moveTo>
                  <a:lnTo>
                    <a:pt x="620" y="168"/>
                  </a:lnTo>
                  <a:lnTo>
                    <a:pt x="502" y="286"/>
                  </a:lnTo>
                  <a:lnTo>
                    <a:pt x="0" y="119"/>
                  </a:lnTo>
                  <a:lnTo>
                    <a:pt x="118" y="0"/>
                  </a:lnTo>
                  <a:close/>
                </a:path>
              </a:pathLst>
            </a:custGeom>
            <a:solidFill>
              <a:srgbClr val="1EB6F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8" name="Freeform 208">
              <a:extLst>
                <a:ext uri="{FF2B5EF4-FFF2-40B4-BE49-F238E27FC236}">
                  <a16:creationId xmlns:a16="http://schemas.microsoft.com/office/drawing/2014/main" id="{11B9DBF1-B824-3248-92FE-89596CFB6343}"/>
                </a:ext>
              </a:extLst>
            </p:cNvPr>
            <p:cNvSpPr>
              <a:spLocks/>
            </p:cNvSpPr>
            <p:nvPr/>
          </p:nvSpPr>
          <p:spPr bwMode="auto">
            <a:xfrm>
              <a:off x="12172387" y="10307585"/>
              <a:ext cx="985838" cy="454025"/>
            </a:xfrm>
            <a:custGeom>
              <a:avLst/>
              <a:gdLst>
                <a:gd name="T0" fmla="*/ 118 w 621"/>
                <a:gd name="T1" fmla="*/ 0 h 286"/>
                <a:gd name="T2" fmla="*/ 621 w 621"/>
                <a:gd name="T3" fmla="*/ 169 h 286"/>
                <a:gd name="T4" fmla="*/ 502 w 621"/>
                <a:gd name="T5" fmla="*/ 286 h 286"/>
                <a:gd name="T6" fmla="*/ 0 w 621"/>
                <a:gd name="T7" fmla="*/ 118 h 286"/>
                <a:gd name="T8" fmla="*/ 118 w 621"/>
                <a:gd name="T9" fmla="*/ 0 h 286"/>
              </a:gdLst>
              <a:ahLst/>
              <a:cxnLst>
                <a:cxn ang="0">
                  <a:pos x="T0" y="T1"/>
                </a:cxn>
                <a:cxn ang="0">
                  <a:pos x="T2" y="T3"/>
                </a:cxn>
                <a:cxn ang="0">
                  <a:pos x="T4" y="T5"/>
                </a:cxn>
                <a:cxn ang="0">
                  <a:pos x="T6" y="T7"/>
                </a:cxn>
                <a:cxn ang="0">
                  <a:pos x="T8" y="T9"/>
                </a:cxn>
              </a:cxnLst>
              <a:rect l="0" t="0" r="r" b="b"/>
              <a:pathLst>
                <a:path w="621" h="286">
                  <a:moveTo>
                    <a:pt x="118" y="0"/>
                  </a:moveTo>
                  <a:lnTo>
                    <a:pt x="621" y="169"/>
                  </a:lnTo>
                  <a:lnTo>
                    <a:pt x="502" y="286"/>
                  </a:lnTo>
                  <a:lnTo>
                    <a:pt x="0" y="118"/>
                  </a:lnTo>
                  <a:lnTo>
                    <a:pt x="118" y="0"/>
                  </a:lnTo>
                  <a:close/>
                </a:path>
              </a:pathLst>
            </a:custGeom>
            <a:solidFill>
              <a:srgbClr val="43C1F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9" name="Freeform 209">
              <a:extLst>
                <a:ext uri="{FF2B5EF4-FFF2-40B4-BE49-F238E27FC236}">
                  <a16:creationId xmlns:a16="http://schemas.microsoft.com/office/drawing/2014/main" id="{EBA8B231-7FB7-0B4C-B85B-1C895BC9A371}"/>
                </a:ext>
              </a:extLst>
            </p:cNvPr>
            <p:cNvSpPr>
              <a:spLocks/>
            </p:cNvSpPr>
            <p:nvPr/>
          </p:nvSpPr>
          <p:spPr bwMode="auto">
            <a:xfrm>
              <a:off x="12359712" y="10120260"/>
              <a:ext cx="985838" cy="455613"/>
            </a:xfrm>
            <a:custGeom>
              <a:avLst/>
              <a:gdLst>
                <a:gd name="T0" fmla="*/ 119 w 621"/>
                <a:gd name="T1" fmla="*/ 0 h 287"/>
                <a:gd name="T2" fmla="*/ 621 w 621"/>
                <a:gd name="T3" fmla="*/ 169 h 287"/>
                <a:gd name="T4" fmla="*/ 503 w 621"/>
                <a:gd name="T5" fmla="*/ 287 h 287"/>
                <a:gd name="T6" fmla="*/ 0 w 621"/>
                <a:gd name="T7" fmla="*/ 118 h 287"/>
                <a:gd name="T8" fmla="*/ 119 w 621"/>
                <a:gd name="T9" fmla="*/ 0 h 287"/>
              </a:gdLst>
              <a:ahLst/>
              <a:cxnLst>
                <a:cxn ang="0">
                  <a:pos x="T0" y="T1"/>
                </a:cxn>
                <a:cxn ang="0">
                  <a:pos x="T2" y="T3"/>
                </a:cxn>
                <a:cxn ang="0">
                  <a:pos x="T4" y="T5"/>
                </a:cxn>
                <a:cxn ang="0">
                  <a:pos x="T6" y="T7"/>
                </a:cxn>
                <a:cxn ang="0">
                  <a:pos x="T8" y="T9"/>
                </a:cxn>
              </a:cxnLst>
              <a:rect l="0" t="0" r="r" b="b"/>
              <a:pathLst>
                <a:path w="621" h="287">
                  <a:moveTo>
                    <a:pt x="119" y="0"/>
                  </a:moveTo>
                  <a:lnTo>
                    <a:pt x="621" y="169"/>
                  </a:lnTo>
                  <a:lnTo>
                    <a:pt x="503" y="287"/>
                  </a:lnTo>
                  <a:lnTo>
                    <a:pt x="0" y="118"/>
                  </a:lnTo>
                  <a:lnTo>
                    <a:pt x="119" y="0"/>
                  </a:lnTo>
                  <a:close/>
                </a:path>
              </a:pathLst>
            </a:custGeom>
            <a:solidFill>
              <a:srgbClr val="64D0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0" name="Freeform 210">
              <a:extLst>
                <a:ext uri="{FF2B5EF4-FFF2-40B4-BE49-F238E27FC236}">
                  <a16:creationId xmlns:a16="http://schemas.microsoft.com/office/drawing/2014/main" id="{3F53BF3A-1644-B641-BF03-864FD09E8C02}"/>
                </a:ext>
              </a:extLst>
            </p:cNvPr>
            <p:cNvSpPr>
              <a:spLocks/>
            </p:cNvSpPr>
            <p:nvPr/>
          </p:nvSpPr>
          <p:spPr bwMode="auto">
            <a:xfrm>
              <a:off x="12548624" y="9934523"/>
              <a:ext cx="984250" cy="454025"/>
            </a:xfrm>
            <a:custGeom>
              <a:avLst/>
              <a:gdLst>
                <a:gd name="T0" fmla="*/ 118 w 620"/>
                <a:gd name="T1" fmla="*/ 0 h 286"/>
                <a:gd name="T2" fmla="*/ 620 w 620"/>
                <a:gd name="T3" fmla="*/ 167 h 286"/>
                <a:gd name="T4" fmla="*/ 502 w 620"/>
                <a:gd name="T5" fmla="*/ 286 h 286"/>
                <a:gd name="T6" fmla="*/ 0 w 620"/>
                <a:gd name="T7" fmla="*/ 117 h 286"/>
                <a:gd name="T8" fmla="*/ 118 w 620"/>
                <a:gd name="T9" fmla="*/ 0 h 286"/>
              </a:gdLst>
              <a:ahLst/>
              <a:cxnLst>
                <a:cxn ang="0">
                  <a:pos x="T0" y="T1"/>
                </a:cxn>
                <a:cxn ang="0">
                  <a:pos x="T2" y="T3"/>
                </a:cxn>
                <a:cxn ang="0">
                  <a:pos x="T4" y="T5"/>
                </a:cxn>
                <a:cxn ang="0">
                  <a:pos x="T6" y="T7"/>
                </a:cxn>
                <a:cxn ang="0">
                  <a:pos x="T8" y="T9"/>
                </a:cxn>
              </a:cxnLst>
              <a:rect l="0" t="0" r="r" b="b"/>
              <a:pathLst>
                <a:path w="620" h="286">
                  <a:moveTo>
                    <a:pt x="118" y="0"/>
                  </a:moveTo>
                  <a:lnTo>
                    <a:pt x="620" y="167"/>
                  </a:lnTo>
                  <a:lnTo>
                    <a:pt x="502" y="286"/>
                  </a:lnTo>
                  <a:lnTo>
                    <a:pt x="0" y="117"/>
                  </a:lnTo>
                  <a:lnTo>
                    <a:pt x="118" y="0"/>
                  </a:lnTo>
                  <a:close/>
                </a:path>
              </a:pathLst>
            </a:custGeom>
            <a:solidFill>
              <a:srgbClr val="8FD9F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1" name="Freeform 211">
              <a:extLst>
                <a:ext uri="{FF2B5EF4-FFF2-40B4-BE49-F238E27FC236}">
                  <a16:creationId xmlns:a16="http://schemas.microsoft.com/office/drawing/2014/main" id="{B5B74654-4A31-ED4E-8C5E-60BC2E4BEF31}"/>
                </a:ext>
              </a:extLst>
            </p:cNvPr>
            <p:cNvSpPr>
              <a:spLocks/>
            </p:cNvSpPr>
            <p:nvPr/>
          </p:nvSpPr>
          <p:spPr bwMode="auto">
            <a:xfrm>
              <a:off x="11712012" y="10871148"/>
              <a:ext cx="882650" cy="365125"/>
            </a:xfrm>
            <a:custGeom>
              <a:avLst/>
              <a:gdLst>
                <a:gd name="T0" fmla="*/ 31 w 320"/>
                <a:gd name="T1" fmla="*/ 0 h 132"/>
                <a:gd name="T2" fmla="*/ 320 w 320"/>
                <a:gd name="T3" fmla="*/ 96 h 132"/>
                <a:gd name="T4" fmla="*/ 302 w 320"/>
                <a:gd name="T5" fmla="*/ 114 h 132"/>
                <a:gd name="T6" fmla="*/ 234 w 320"/>
                <a:gd name="T7" fmla="*/ 124 h 132"/>
                <a:gd name="T8" fmla="*/ 32 w 320"/>
                <a:gd name="T9" fmla="*/ 57 h 132"/>
                <a:gd name="T10" fmla="*/ 14 w 320"/>
                <a:gd name="T11" fmla="*/ 17 h 132"/>
                <a:gd name="T12" fmla="*/ 31 w 320"/>
                <a:gd name="T13" fmla="*/ 0 h 132"/>
              </a:gdLst>
              <a:ahLst/>
              <a:cxnLst>
                <a:cxn ang="0">
                  <a:pos x="T0" y="T1"/>
                </a:cxn>
                <a:cxn ang="0">
                  <a:pos x="T2" y="T3"/>
                </a:cxn>
                <a:cxn ang="0">
                  <a:pos x="T4" y="T5"/>
                </a:cxn>
                <a:cxn ang="0">
                  <a:pos x="T6" y="T7"/>
                </a:cxn>
                <a:cxn ang="0">
                  <a:pos x="T8" y="T9"/>
                </a:cxn>
                <a:cxn ang="0">
                  <a:pos x="T10" y="T11"/>
                </a:cxn>
                <a:cxn ang="0">
                  <a:pos x="T12" y="T13"/>
                </a:cxn>
              </a:cxnLst>
              <a:rect l="0" t="0" r="r" b="b"/>
              <a:pathLst>
                <a:path w="320" h="132">
                  <a:moveTo>
                    <a:pt x="31" y="0"/>
                  </a:moveTo>
                  <a:cubicBezTo>
                    <a:pt x="320" y="96"/>
                    <a:pt x="320" y="96"/>
                    <a:pt x="320" y="96"/>
                  </a:cubicBezTo>
                  <a:cubicBezTo>
                    <a:pt x="302" y="114"/>
                    <a:pt x="302" y="114"/>
                    <a:pt x="302" y="114"/>
                  </a:cubicBezTo>
                  <a:cubicBezTo>
                    <a:pt x="289" y="127"/>
                    <a:pt x="258" y="132"/>
                    <a:pt x="234" y="124"/>
                  </a:cubicBezTo>
                  <a:cubicBezTo>
                    <a:pt x="32" y="57"/>
                    <a:pt x="32" y="57"/>
                    <a:pt x="32" y="57"/>
                  </a:cubicBezTo>
                  <a:cubicBezTo>
                    <a:pt x="8" y="49"/>
                    <a:pt x="0" y="31"/>
                    <a:pt x="14" y="17"/>
                  </a:cubicBezTo>
                  <a:lnTo>
                    <a:pt x="31" y="0"/>
                  </a:lnTo>
                  <a:close/>
                </a:path>
              </a:pathLst>
            </a:custGeom>
            <a:solidFill>
              <a:srgbClr val="DBE3F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2" name="Freeform 212">
              <a:extLst>
                <a:ext uri="{FF2B5EF4-FFF2-40B4-BE49-F238E27FC236}">
                  <a16:creationId xmlns:a16="http://schemas.microsoft.com/office/drawing/2014/main" id="{86DC47B7-C7C6-F44D-8571-43E16AB92A8E}"/>
                </a:ext>
              </a:extLst>
            </p:cNvPr>
            <p:cNvSpPr>
              <a:spLocks/>
            </p:cNvSpPr>
            <p:nvPr/>
          </p:nvSpPr>
          <p:spPr bwMode="auto">
            <a:xfrm>
              <a:off x="12735949" y="9817048"/>
              <a:ext cx="898525" cy="382588"/>
            </a:xfrm>
            <a:custGeom>
              <a:avLst/>
              <a:gdLst>
                <a:gd name="T0" fmla="*/ 0 w 326"/>
                <a:gd name="T1" fmla="*/ 43 h 139"/>
                <a:gd name="T2" fmla="*/ 289 w 326"/>
                <a:gd name="T3" fmla="*/ 139 h 139"/>
                <a:gd name="T4" fmla="*/ 311 w 326"/>
                <a:gd name="T5" fmla="*/ 117 h 139"/>
                <a:gd name="T6" fmla="*/ 291 w 326"/>
                <a:gd name="T7" fmla="*/ 74 h 139"/>
                <a:gd name="T8" fmla="*/ 96 w 326"/>
                <a:gd name="T9" fmla="*/ 9 h 139"/>
                <a:gd name="T10" fmla="*/ 23 w 326"/>
                <a:gd name="T11" fmla="*/ 20 h 139"/>
                <a:gd name="T12" fmla="*/ 0 w 326"/>
                <a:gd name="T13" fmla="*/ 43 h 139"/>
              </a:gdLst>
              <a:ahLst/>
              <a:cxnLst>
                <a:cxn ang="0">
                  <a:pos x="T0" y="T1"/>
                </a:cxn>
                <a:cxn ang="0">
                  <a:pos x="T2" y="T3"/>
                </a:cxn>
                <a:cxn ang="0">
                  <a:pos x="T4" y="T5"/>
                </a:cxn>
                <a:cxn ang="0">
                  <a:pos x="T6" y="T7"/>
                </a:cxn>
                <a:cxn ang="0">
                  <a:pos x="T8" y="T9"/>
                </a:cxn>
                <a:cxn ang="0">
                  <a:pos x="T10" y="T11"/>
                </a:cxn>
                <a:cxn ang="0">
                  <a:pos x="T12" y="T13"/>
                </a:cxn>
              </a:cxnLst>
              <a:rect l="0" t="0" r="r" b="b"/>
              <a:pathLst>
                <a:path w="326" h="139">
                  <a:moveTo>
                    <a:pt x="0" y="43"/>
                  </a:moveTo>
                  <a:cubicBezTo>
                    <a:pt x="289" y="139"/>
                    <a:pt x="289" y="139"/>
                    <a:pt x="289" y="139"/>
                  </a:cubicBezTo>
                  <a:cubicBezTo>
                    <a:pt x="311" y="117"/>
                    <a:pt x="311" y="117"/>
                    <a:pt x="311" y="117"/>
                  </a:cubicBezTo>
                  <a:cubicBezTo>
                    <a:pt x="326" y="102"/>
                    <a:pt x="317" y="83"/>
                    <a:pt x="291" y="74"/>
                  </a:cubicBezTo>
                  <a:cubicBezTo>
                    <a:pt x="96" y="9"/>
                    <a:pt x="96" y="9"/>
                    <a:pt x="96" y="9"/>
                  </a:cubicBezTo>
                  <a:cubicBezTo>
                    <a:pt x="70" y="0"/>
                    <a:pt x="37" y="5"/>
                    <a:pt x="23" y="20"/>
                  </a:cubicBezTo>
                  <a:lnTo>
                    <a:pt x="0" y="43"/>
                  </a:lnTo>
                  <a:close/>
                </a:path>
              </a:pathLst>
            </a:custGeom>
            <a:solidFill>
              <a:srgbClr val="DBE3F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3" name="Freeform 213">
              <a:extLst>
                <a:ext uri="{FF2B5EF4-FFF2-40B4-BE49-F238E27FC236}">
                  <a16:creationId xmlns:a16="http://schemas.microsoft.com/office/drawing/2014/main" id="{41BAECF6-4FEF-2C40-BBC9-7E00D9C455D3}"/>
                </a:ext>
              </a:extLst>
            </p:cNvPr>
            <p:cNvSpPr>
              <a:spLocks/>
            </p:cNvSpPr>
            <p:nvPr/>
          </p:nvSpPr>
          <p:spPr bwMode="auto">
            <a:xfrm>
              <a:off x="12834374" y="9863085"/>
              <a:ext cx="93663" cy="52388"/>
            </a:xfrm>
            <a:custGeom>
              <a:avLst/>
              <a:gdLst>
                <a:gd name="T0" fmla="*/ 28 w 34"/>
                <a:gd name="T1" fmla="*/ 3 h 19"/>
                <a:gd name="T2" fmla="*/ 28 w 34"/>
                <a:gd name="T3" fmla="*/ 16 h 19"/>
                <a:gd name="T4" fmla="*/ 6 w 34"/>
                <a:gd name="T5" fmla="*/ 16 h 19"/>
                <a:gd name="T6" fmla="*/ 6 w 34"/>
                <a:gd name="T7" fmla="*/ 3 h 19"/>
                <a:gd name="T8" fmla="*/ 28 w 34"/>
                <a:gd name="T9" fmla="*/ 3 h 19"/>
              </a:gdLst>
              <a:ahLst/>
              <a:cxnLst>
                <a:cxn ang="0">
                  <a:pos x="T0" y="T1"/>
                </a:cxn>
                <a:cxn ang="0">
                  <a:pos x="T2" y="T3"/>
                </a:cxn>
                <a:cxn ang="0">
                  <a:pos x="T4" y="T5"/>
                </a:cxn>
                <a:cxn ang="0">
                  <a:pos x="T6" y="T7"/>
                </a:cxn>
                <a:cxn ang="0">
                  <a:pos x="T8" y="T9"/>
                </a:cxn>
              </a:cxnLst>
              <a:rect l="0" t="0" r="r" b="b"/>
              <a:pathLst>
                <a:path w="34" h="19">
                  <a:moveTo>
                    <a:pt x="28" y="3"/>
                  </a:moveTo>
                  <a:cubicBezTo>
                    <a:pt x="34" y="7"/>
                    <a:pt x="34" y="12"/>
                    <a:pt x="28" y="16"/>
                  </a:cubicBezTo>
                  <a:cubicBezTo>
                    <a:pt x="22" y="19"/>
                    <a:pt x="12" y="19"/>
                    <a:pt x="6" y="16"/>
                  </a:cubicBezTo>
                  <a:cubicBezTo>
                    <a:pt x="0" y="12"/>
                    <a:pt x="0" y="7"/>
                    <a:pt x="6" y="3"/>
                  </a:cubicBezTo>
                  <a:cubicBezTo>
                    <a:pt x="12" y="0"/>
                    <a:pt x="22" y="0"/>
                    <a:pt x="28" y="3"/>
                  </a:cubicBezTo>
                  <a:close/>
                </a:path>
              </a:pathLst>
            </a:custGeom>
            <a:solidFill>
              <a:srgbClr val="AAB9D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14" name="Group 513">
            <a:extLst>
              <a:ext uri="{FF2B5EF4-FFF2-40B4-BE49-F238E27FC236}">
                <a16:creationId xmlns:a16="http://schemas.microsoft.com/office/drawing/2014/main" id="{68B0C500-A3F4-1543-A267-0D1963F15348}"/>
              </a:ext>
            </a:extLst>
          </p:cNvPr>
          <p:cNvGrpSpPr/>
          <p:nvPr/>
        </p:nvGrpSpPr>
        <p:grpSpPr>
          <a:xfrm>
            <a:off x="20805746" y="5727415"/>
            <a:ext cx="3136366" cy="1515474"/>
            <a:chOff x="19846362" y="6554735"/>
            <a:chExt cx="4095750" cy="2259013"/>
          </a:xfrm>
        </p:grpSpPr>
        <p:sp>
          <p:nvSpPr>
            <p:cNvPr id="515" name="Freeform 214">
              <a:extLst>
                <a:ext uri="{FF2B5EF4-FFF2-40B4-BE49-F238E27FC236}">
                  <a16:creationId xmlns:a16="http://schemas.microsoft.com/office/drawing/2014/main" id="{7EE338F6-8570-3745-A964-FC4BD4AA3E2C}"/>
                </a:ext>
              </a:extLst>
            </p:cNvPr>
            <p:cNvSpPr>
              <a:spLocks/>
            </p:cNvSpPr>
            <p:nvPr/>
          </p:nvSpPr>
          <p:spPr bwMode="auto">
            <a:xfrm>
              <a:off x="19846362" y="6615060"/>
              <a:ext cx="4095750" cy="2198688"/>
            </a:xfrm>
            <a:custGeom>
              <a:avLst/>
              <a:gdLst>
                <a:gd name="T0" fmla="*/ 2580 w 2580"/>
                <a:gd name="T1" fmla="*/ 874 h 1385"/>
                <a:gd name="T2" fmla="*/ 1695 w 2580"/>
                <a:gd name="T3" fmla="*/ 1385 h 1385"/>
                <a:gd name="T4" fmla="*/ 1693 w 2580"/>
                <a:gd name="T5" fmla="*/ 1385 h 1385"/>
                <a:gd name="T6" fmla="*/ 1330 w 2580"/>
                <a:gd name="T7" fmla="*/ 1385 h 1385"/>
                <a:gd name="T8" fmla="*/ 0 w 2580"/>
                <a:gd name="T9" fmla="*/ 618 h 1385"/>
                <a:gd name="T10" fmla="*/ 1069 w 2580"/>
                <a:gd name="T11" fmla="*/ 0 h 1385"/>
                <a:gd name="T12" fmla="*/ 2580 w 2580"/>
                <a:gd name="T13" fmla="*/ 874 h 1385"/>
              </a:gdLst>
              <a:ahLst/>
              <a:cxnLst>
                <a:cxn ang="0">
                  <a:pos x="T0" y="T1"/>
                </a:cxn>
                <a:cxn ang="0">
                  <a:pos x="T2" y="T3"/>
                </a:cxn>
                <a:cxn ang="0">
                  <a:pos x="T4" y="T5"/>
                </a:cxn>
                <a:cxn ang="0">
                  <a:pos x="T6" y="T7"/>
                </a:cxn>
                <a:cxn ang="0">
                  <a:pos x="T8" y="T9"/>
                </a:cxn>
                <a:cxn ang="0">
                  <a:pos x="T10" y="T11"/>
                </a:cxn>
                <a:cxn ang="0">
                  <a:pos x="T12" y="T13"/>
                </a:cxn>
              </a:cxnLst>
              <a:rect l="0" t="0" r="r" b="b"/>
              <a:pathLst>
                <a:path w="2580" h="1385">
                  <a:moveTo>
                    <a:pt x="2580" y="874"/>
                  </a:moveTo>
                  <a:lnTo>
                    <a:pt x="1695" y="1385"/>
                  </a:lnTo>
                  <a:lnTo>
                    <a:pt x="1693" y="1385"/>
                  </a:lnTo>
                  <a:lnTo>
                    <a:pt x="1330" y="1385"/>
                  </a:lnTo>
                  <a:lnTo>
                    <a:pt x="0" y="618"/>
                  </a:lnTo>
                  <a:lnTo>
                    <a:pt x="1069" y="0"/>
                  </a:lnTo>
                  <a:lnTo>
                    <a:pt x="2580" y="874"/>
                  </a:lnTo>
                  <a:close/>
                </a:path>
              </a:pathLst>
            </a:custGeom>
            <a:solidFill>
              <a:srgbClr val="51698E"/>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6" name="Freeform 215">
              <a:extLst>
                <a:ext uri="{FF2B5EF4-FFF2-40B4-BE49-F238E27FC236}">
                  <a16:creationId xmlns:a16="http://schemas.microsoft.com/office/drawing/2014/main" id="{D0DDE1E9-7950-2040-974A-C742E91136CA}"/>
                </a:ext>
              </a:extLst>
            </p:cNvPr>
            <p:cNvSpPr>
              <a:spLocks/>
            </p:cNvSpPr>
            <p:nvPr/>
          </p:nvSpPr>
          <p:spPr bwMode="auto">
            <a:xfrm>
              <a:off x="19846362" y="6554735"/>
              <a:ext cx="4095750" cy="2198688"/>
            </a:xfrm>
            <a:custGeom>
              <a:avLst/>
              <a:gdLst>
                <a:gd name="T0" fmla="*/ 2580 w 2580"/>
                <a:gd name="T1" fmla="*/ 873 h 1385"/>
                <a:gd name="T2" fmla="*/ 1695 w 2580"/>
                <a:gd name="T3" fmla="*/ 1385 h 1385"/>
                <a:gd name="T4" fmla="*/ 1693 w 2580"/>
                <a:gd name="T5" fmla="*/ 1385 h 1385"/>
                <a:gd name="T6" fmla="*/ 1330 w 2580"/>
                <a:gd name="T7" fmla="*/ 1385 h 1385"/>
                <a:gd name="T8" fmla="*/ 0 w 2580"/>
                <a:gd name="T9" fmla="*/ 618 h 1385"/>
                <a:gd name="T10" fmla="*/ 1069 w 2580"/>
                <a:gd name="T11" fmla="*/ 0 h 1385"/>
                <a:gd name="T12" fmla="*/ 2580 w 2580"/>
                <a:gd name="T13" fmla="*/ 873 h 1385"/>
              </a:gdLst>
              <a:ahLst/>
              <a:cxnLst>
                <a:cxn ang="0">
                  <a:pos x="T0" y="T1"/>
                </a:cxn>
                <a:cxn ang="0">
                  <a:pos x="T2" y="T3"/>
                </a:cxn>
                <a:cxn ang="0">
                  <a:pos x="T4" y="T5"/>
                </a:cxn>
                <a:cxn ang="0">
                  <a:pos x="T6" y="T7"/>
                </a:cxn>
                <a:cxn ang="0">
                  <a:pos x="T8" y="T9"/>
                </a:cxn>
                <a:cxn ang="0">
                  <a:pos x="T10" y="T11"/>
                </a:cxn>
                <a:cxn ang="0">
                  <a:pos x="T12" y="T13"/>
                </a:cxn>
              </a:cxnLst>
              <a:rect l="0" t="0" r="r" b="b"/>
              <a:pathLst>
                <a:path w="2580" h="1385">
                  <a:moveTo>
                    <a:pt x="2580" y="873"/>
                  </a:moveTo>
                  <a:lnTo>
                    <a:pt x="1695" y="1385"/>
                  </a:lnTo>
                  <a:lnTo>
                    <a:pt x="1693" y="1385"/>
                  </a:lnTo>
                  <a:lnTo>
                    <a:pt x="1330" y="1385"/>
                  </a:lnTo>
                  <a:lnTo>
                    <a:pt x="0" y="618"/>
                  </a:lnTo>
                  <a:lnTo>
                    <a:pt x="1069" y="0"/>
                  </a:lnTo>
                  <a:lnTo>
                    <a:pt x="2580" y="873"/>
                  </a:lnTo>
                  <a:close/>
                </a:path>
              </a:pathLst>
            </a:custGeom>
            <a:solidFill>
              <a:srgbClr val="F6F8F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7" name="Freeform 216">
              <a:extLst>
                <a:ext uri="{FF2B5EF4-FFF2-40B4-BE49-F238E27FC236}">
                  <a16:creationId xmlns:a16="http://schemas.microsoft.com/office/drawing/2014/main" id="{8F0F9C37-6CFA-8C49-9F38-C89E694A485A}"/>
                </a:ext>
              </a:extLst>
            </p:cNvPr>
            <p:cNvSpPr>
              <a:spLocks noEditPoints="1"/>
            </p:cNvSpPr>
            <p:nvPr/>
          </p:nvSpPr>
          <p:spPr bwMode="auto">
            <a:xfrm>
              <a:off x="20735362" y="7267523"/>
              <a:ext cx="2119313" cy="1222375"/>
            </a:xfrm>
            <a:custGeom>
              <a:avLst/>
              <a:gdLst>
                <a:gd name="T0" fmla="*/ 1267 w 1335"/>
                <a:gd name="T1" fmla="*/ 503 h 770"/>
                <a:gd name="T2" fmla="*/ 1260 w 1335"/>
                <a:gd name="T3" fmla="*/ 497 h 770"/>
                <a:gd name="T4" fmla="*/ 1055 w 1335"/>
                <a:gd name="T5" fmla="*/ 379 h 770"/>
                <a:gd name="T6" fmla="*/ 968 w 1335"/>
                <a:gd name="T7" fmla="*/ 330 h 770"/>
                <a:gd name="T8" fmla="*/ 963 w 1335"/>
                <a:gd name="T9" fmla="*/ 325 h 770"/>
                <a:gd name="T10" fmla="*/ 815 w 1335"/>
                <a:gd name="T11" fmla="*/ 240 h 770"/>
                <a:gd name="T12" fmla="*/ 712 w 1335"/>
                <a:gd name="T13" fmla="*/ 182 h 770"/>
                <a:gd name="T14" fmla="*/ 705 w 1335"/>
                <a:gd name="T15" fmla="*/ 177 h 770"/>
                <a:gd name="T16" fmla="*/ 486 w 1335"/>
                <a:gd name="T17" fmla="*/ 50 h 770"/>
                <a:gd name="T18" fmla="*/ 480 w 1335"/>
                <a:gd name="T19" fmla="*/ 47 h 770"/>
                <a:gd name="T20" fmla="*/ 396 w 1335"/>
                <a:gd name="T21" fmla="*/ 0 h 770"/>
                <a:gd name="T22" fmla="*/ 334 w 1335"/>
                <a:gd name="T23" fmla="*/ 36 h 770"/>
                <a:gd name="T24" fmla="*/ 327 w 1335"/>
                <a:gd name="T25" fmla="*/ 40 h 770"/>
                <a:gd name="T26" fmla="*/ 33 w 1335"/>
                <a:gd name="T27" fmla="*/ 210 h 770"/>
                <a:gd name="T28" fmla="*/ 26 w 1335"/>
                <a:gd name="T29" fmla="*/ 214 h 770"/>
                <a:gd name="T30" fmla="*/ 0 w 1335"/>
                <a:gd name="T31" fmla="*/ 228 h 770"/>
                <a:gd name="T32" fmla="*/ 87 w 1335"/>
                <a:gd name="T33" fmla="*/ 278 h 770"/>
                <a:gd name="T34" fmla="*/ 92 w 1335"/>
                <a:gd name="T35" fmla="*/ 282 h 770"/>
                <a:gd name="T36" fmla="*/ 327 w 1335"/>
                <a:gd name="T37" fmla="*/ 417 h 770"/>
                <a:gd name="T38" fmla="*/ 332 w 1335"/>
                <a:gd name="T39" fmla="*/ 419 h 770"/>
                <a:gd name="T40" fmla="*/ 532 w 1335"/>
                <a:gd name="T41" fmla="*/ 536 h 770"/>
                <a:gd name="T42" fmla="*/ 537 w 1335"/>
                <a:gd name="T43" fmla="*/ 537 h 770"/>
                <a:gd name="T44" fmla="*/ 938 w 1335"/>
                <a:gd name="T45" fmla="*/ 770 h 770"/>
                <a:gd name="T46" fmla="*/ 1335 w 1335"/>
                <a:gd name="T47" fmla="*/ 541 h 770"/>
                <a:gd name="T48" fmla="*/ 1267 w 1335"/>
                <a:gd name="T49" fmla="*/ 503 h 770"/>
                <a:gd name="T50" fmla="*/ 549 w 1335"/>
                <a:gd name="T51" fmla="*/ 537 h 770"/>
                <a:gd name="T52" fmla="*/ 540 w 1335"/>
                <a:gd name="T53" fmla="*/ 532 h 770"/>
                <a:gd name="T54" fmla="*/ 344 w 1335"/>
                <a:gd name="T55" fmla="*/ 419 h 770"/>
                <a:gd name="T56" fmla="*/ 335 w 1335"/>
                <a:gd name="T57" fmla="*/ 414 h 770"/>
                <a:gd name="T58" fmla="*/ 104 w 1335"/>
                <a:gd name="T59" fmla="*/ 280 h 770"/>
                <a:gd name="T60" fmla="*/ 95 w 1335"/>
                <a:gd name="T61" fmla="*/ 275 h 770"/>
                <a:gd name="T62" fmla="*/ 14 w 1335"/>
                <a:gd name="T63" fmla="*/ 228 h 770"/>
                <a:gd name="T64" fmla="*/ 33 w 1335"/>
                <a:gd name="T65" fmla="*/ 217 h 770"/>
                <a:gd name="T66" fmla="*/ 33 w 1335"/>
                <a:gd name="T67" fmla="*/ 217 h 770"/>
                <a:gd name="T68" fmla="*/ 36 w 1335"/>
                <a:gd name="T69" fmla="*/ 216 h 770"/>
                <a:gd name="T70" fmla="*/ 340 w 1335"/>
                <a:gd name="T71" fmla="*/ 40 h 770"/>
                <a:gd name="T72" fmla="*/ 396 w 1335"/>
                <a:gd name="T73" fmla="*/ 7 h 770"/>
                <a:gd name="T74" fmla="*/ 803 w 1335"/>
                <a:gd name="T75" fmla="*/ 242 h 770"/>
                <a:gd name="T76" fmla="*/ 813 w 1335"/>
                <a:gd name="T77" fmla="*/ 247 h 770"/>
                <a:gd name="T78" fmla="*/ 1043 w 1335"/>
                <a:gd name="T79" fmla="*/ 381 h 770"/>
                <a:gd name="T80" fmla="*/ 1053 w 1335"/>
                <a:gd name="T81" fmla="*/ 386 h 770"/>
                <a:gd name="T82" fmla="*/ 1248 w 1335"/>
                <a:gd name="T83" fmla="*/ 499 h 770"/>
                <a:gd name="T84" fmla="*/ 1258 w 1335"/>
                <a:gd name="T85" fmla="*/ 504 h 770"/>
                <a:gd name="T86" fmla="*/ 1321 w 1335"/>
                <a:gd name="T87" fmla="*/ 541 h 770"/>
                <a:gd name="T88" fmla="*/ 938 w 1335"/>
                <a:gd name="T89" fmla="*/ 762 h 770"/>
                <a:gd name="T90" fmla="*/ 549 w 1335"/>
                <a:gd name="T91" fmla="*/ 537 h 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35" h="770">
                  <a:moveTo>
                    <a:pt x="1267" y="503"/>
                  </a:moveTo>
                  <a:lnTo>
                    <a:pt x="1260" y="497"/>
                  </a:lnTo>
                  <a:lnTo>
                    <a:pt x="1055" y="379"/>
                  </a:lnTo>
                  <a:lnTo>
                    <a:pt x="968" y="330"/>
                  </a:lnTo>
                  <a:lnTo>
                    <a:pt x="963" y="325"/>
                  </a:lnTo>
                  <a:lnTo>
                    <a:pt x="815" y="240"/>
                  </a:lnTo>
                  <a:lnTo>
                    <a:pt x="712" y="182"/>
                  </a:lnTo>
                  <a:lnTo>
                    <a:pt x="705" y="177"/>
                  </a:lnTo>
                  <a:lnTo>
                    <a:pt x="486" y="50"/>
                  </a:lnTo>
                  <a:lnTo>
                    <a:pt x="480" y="47"/>
                  </a:lnTo>
                  <a:lnTo>
                    <a:pt x="396" y="0"/>
                  </a:lnTo>
                  <a:lnTo>
                    <a:pt x="334" y="36"/>
                  </a:lnTo>
                  <a:lnTo>
                    <a:pt x="327" y="40"/>
                  </a:lnTo>
                  <a:lnTo>
                    <a:pt x="33" y="210"/>
                  </a:lnTo>
                  <a:lnTo>
                    <a:pt x="26" y="214"/>
                  </a:lnTo>
                  <a:lnTo>
                    <a:pt x="0" y="228"/>
                  </a:lnTo>
                  <a:lnTo>
                    <a:pt x="87" y="278"/>
                  </a:lnTo>
                  <a:lnTo>
                    <a:pt x="92" y="282"/>
                  </a:lnTo>
                  <a:lnTo>
                    <a:pt x="327" y="417"/>
                  </a:lnTo>
                  <a:lnTo>
                    <a:pt x="332" y="419"/>
                  </a:lnTo>
                  <a:lnTo>
                    <a:pt x="532" y="536"/>
                  </a:lnTo>
                  <a:lnTo>
                    <a:pt x="537" y="537"/>
                  </a:lnTo>
                  <a:lnTo>
                    <a:pt x="938" y="770"/>
                  </a:lnTo>
                  <a:lnTo>
                    <a:pt x="1335" y="541"/>
                  </a:lnTo>
                  <a:lnTo>
                    <a:pt x="1267" y="503"/>
                  </a:lnTo>
                  <a:close/>
                  <a:moveTo>
                    <a:pt x="549" y="537"/>
                  </a:moveTo>
                  <a:lnTo>
                    <a:pt x="540" y="532"/>
                  </a:lnTo>
                  <a:lnTo>
                    <a:pt x="344" y="419"/>
                  </a:lnTo>
                  <a:lnTo>
                    <a:pt x="335" y="414"/>
                  </a:lnTo>
                  <a:lnTo>
                    <a:pt x="104" y="280"/>
                  </a:lnTo>
                  <a:lnTo>
                    <a:pt x="95" y="275"/>
                  </a:lnTo>
                  <a:lnTo>
                    <a:pt x="14" y="228"/>
                  </a:lnTo>
                  <a:lnTo>
                    <a:pt x="33" y="217"/>
                  </a:lnTo>
                  <a:lnTo>
                    <a:pt x="33" y="217"/>
                  </a:lnTo>
                  <a:lnTo>
                    <a:pt x="36" y="216"/>
                  </a:lnTo>
                  <a:lnTo>
                    <a:pt x="340" y="40"/>
                  </a:lnTo>
                  <a:lnTo>
                    <a:pt x="396" y="7"/>
                  </a:lnTo>
                  <a:lnTo>
                    <a:pt x="803" y="242"/>
                  </a:lnTo>
                  <a:lnTo>
                    <a:pt x="813" y="247"/>
                  </a:lnTo>
                  <a:lnTo>
                    <a:pt x="1043" y="381"/>
                  </a:lnTo>
                  <a:lnTo>
                    <a:pt x="1053" y="386"/>
                  </a:lnTo>
                  <a:lnTo>
                    <a:pt x="1248" y="499"/>
                  </a:lnTo>
                  <a:lnTo>
                    <a:pt x="1258" y="504"/>
                  </a:lnTo>
                  <a:lnTo>
                    <a:pt x="1321" y="541"/>
                  </a:lnTo>
                  <a:lnTo>
                    <a:pt x="938" y="762"/>
                  </a:lnTo>
                  <a:lnTo>
                    <a:pt x="549" y="537"/>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8" name="Freeform 217">
              <a:extLst>
                <a:ext uri="{FF2B5EF4-FFF2-40B4-BE49-F238E27FC236}">
                  <a16:creationId xmlns:a16="http://schemas.microsoft.com/office/drawing/2014/main" id="{74A5DD32-4B93-5D44-A883-F8C590710153}"/>
                </a:ext>
              </a:extLst>
            </p:cNvPr>
            <p:cNvSpPr>
              <a:spLocks/>
            </p:cNvSpPr>
            <p:nvPr/>
          </p:nvSpPr>
          <p:spPr bwMode="auto">
            <a:xfrm>
              <a:off x="21491012" y="7253235"/>
              <a:ext cx="530225" cy="306388"/>
            </a:xfrm>
            <a:custGeom>
              <a:avLst/>
              <a:gdLst>
                <a:gd name="T0" fmla="*/ 334 w 334"/>
                <a:gd name="T1" fmla="*/ 134 h 193"/>
                <a:gd name="T2" fmla="*/ 233 w 334"/>
                <a:gd name="T3" fmla="*/ 193 h 193"/>
                <a:gd name="T4" fmla="*/ 226 w 334"/>
                <a:gd name="T5" fmla="*/ 188 h 193"/>
                <a:gd name="T6" fmla="*/ 320 w 334"/>
                <a:gd name="T7" fmla="*/ 134 h 193"/>
                <a:gd name="T8" fmla="*/ 101 w 334"/>
                <a:gd name="T9" fmla="*/ 7 h 193"/>
                <a:gd name="T10" fmla="*/ 7 w 334"/>
                <a:gd name="T11" fmla="*/ 63 h 193"/>
                <a:gd name="T12" fmla="*/ 0 w 334"/>
                <a:gd name="T13" fmla="*/ 58 h 193"/>
                <a:gd name="T14" fmla="*/ 101 w 334"/>
                <a:gd name="T15" fmla="*/ 0 h 193"/>
                <a:gd name="T16" fmla="*/ 334 w 334"/>
                <a:gd name="T17" fmla="*/ 134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4" h="193">
                  <a:moveTo>
                    <a:pt x="334" y="134"/>
                  </a:moveTo>
                  <a:lnTo>
                    <a:pt x="233" y="193"/>
                  </a:lnTo>
                  <a:lnTo>
                    <a:pt x="226" y="188"/>
                  </a:lnTo>
                  <a:lnTo>
                    <a:pt x="320" y="134"/>
                  </a:lnTo>
                  <a:lnTo>
                    <a:pt x="101" y="7"/>
                  </a:lnTo>
                  <a:lnTo>
                    <a:pt x="7" y="63"/>
                  </a:lnTo>
                  <a:lnTo>
                    <a:pt x="0" y="58"/>
                  </a:lnTo>
                  <a:lnTo>
                    <a:pt x="101" y="0"/>
                  </a:lnTo>
                  <a:lnTo>
                    <a:pt x="334" y="134"/>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9" name="Freeform 218">
              <a:extLst>
                <a:ext uri="{FF2B5EF4-FFF2-40B4-BE49-F238E27FC236}">
                  <a16:creationId xmlns:a16="http://schemas.microsoft.com/office/drawing/2014/main" id="{2C915C16-2C76-F342-A35D-542B8C65ED73}"/>
                </a:ext>
              </a:extLst>
            </p:cNvPr>
            <p:cNvSpPr>
              <a:spLocks/>
            </p:cNvSpPr>
            <p:nvPr/>
          </p:nvSpPr>
          <p:spPr bwMode="auto">
            <a:xfrm>
              <a:off x="22256187" y="7485010"/>
              <a:ext cx="1009650" cy="582613"/>
            </a:xfrm>
            <a:custGeom>
              <a:avLst/>
              <a:gdLst>
                <a:gd name="T0" fmla="*/ 636 w 636"/>
                <a:gd name="T1" fmla="*/ 176 h 367"/>
                <a:gd name="T2" fmla="*/ 305 w 636"/>
                <a:gd name="T3" fmla="*/ 367 h 367"/>
                <a:gd name="T4" fmla="*/ 299 w 636"/>
                <a:gd name="T5" fmla="*/ 362 h 367"/>
                <a:gd name="T6" fmla="*/ 622 w 636"/>
                <a:gd name="T7" fmla="*/ 176 h 367"/>
                <a:gd name="T8" fmla="*/ 330 w 636"/>
                <a:gd name="T9" fmla="*/ 9 h 367"/>
                <a:gd name="T10" fmla="*/ 8 w 636"/>
                <a:gd name="T11" fmla="*/ 195 h 367"/>
                <a:gd name="T12" fmla="*/ 0 w 636"/>
                <a:gd name="T13" fmla="*/ 190 h 367"/>
                <a:gd name="T14" fmla="*/ 330 w 636"/>
                <a:gd name="T15" fmla="*/ 0 h 367"/>
                <a:gd name="T16" fmla="*/ 636 w 636"/>
                <a:gd name="T17" fmla="*/ 176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6" h="367">
                  <a:moveTo>
                    <a:pt x="636" y="176"/>
                  </a:moveTo>
                  <a:lnTo>
                    <a:pt x="305" y="367"/>
                  </a:lnTo>
                  <a:lnTo>
                    <a:pt x="299" y="362"/>
                  </a:lnTo>
                  <a:lnTo>
                    <a:pt x="622" y="176"/>
                  </a:lnTo>
                  <a:lnTo>
                    <a:pt x="330" y="9"/>
                  </a:lnTo>
                  <a:lnTo>
                    <a:pt x="8" y="195"/>
                  </a:lnTo>
                  <a:lnTo>
                    <a:pt x="0" y="190"/>
                  </a:lnTo>
                  <a:lnTo>
                    <a:pt x="330" y="0"/>
                  </a:lnTo>
                  <a:lnTo>
                    <a:pt x="636" y="176"/>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0" name="Freeform 219">
              <a:extLst>
                <a:ext uri="{FF2B5EF4-FFF2-40B4-BE49-F238E27FC236}">
                  <a16:creationId xmlns:a16="http://schemas.microsoft.com/office/drawing/2014/main" id="{08E80494-920A-0041-BAAC-C4E33E282E9D}"/>
                </a:ext>
              </a:extLst>
            </p:cNvPr>
            <p:cNvSpPr>
              <a:spLocks noEditPoints="1"/>
            </p:cNvSpPr>
            <p:nvPr/>
          </p:nvSpPr>
          <p:spPr bwMode="auto">
            <a:xfrm>
              <a:off x="20616299" y="7234185"/>
              <a:ext cx="658813" cy="377825"/>
            </a:xfrm>
            <a:custGeom>
              <a:avLst/>
              <a:gdLst>
                <a:gd name="T0" fmla="*/ 409 w 415"/>
                <a:gd name="T1" fmla="*/ 57 h 238"/>
                <a:gd name="T2" fmla="*/ 308 w 415"/>
                <a:gd name="T3" fmla="*/ 0 h 238"/>
                <a:gd name="T4" fmla="*/ 0 w 415"/>
                <a:gd name="T5" fmla="*/ 177 h 238"/>
                <a:gd name="T6" fmla="*/ 101 w 415"/>
                <a:gd name="T7" fmla="*/ 235 h 238"/>
                <a:gd name="T8" fmla="*/ 108 w 415"/>
                <a:gd name="T9" fmla="*/ 238 h 238"/>
                <a:gd name="T10" fmla="*/ 108 w 415"/>
                <a:gd name="T11" fmla="*/ 238 h 238"/>
                <a:gd name="T12" fmla="*/ 111 w 415"/>
                <a:gd name="T13" fmla="*/ 237 h 238"/>
                <a:gd name="T14" fmla="*/ 415 w 415"/>
                <a:gd name="T15" fmla="*/ 61 h 238"/>
                <a:gd name="T16" fmla="*/ 409 w 415"/>
                <a:gd name="T17" fmla="*/ 57 h 238"/>
                <a:gd name="T18" fmla="*/ 108 w 415"/>
                <a:gd name="T19" fmla="*/ 231 h 238"/>
                <a:gd name="T20" fmla="*/ 14 w 415"/>
                <a:gd name="T21" fmla="*/ 177 h 238"/>
                <a:gd name="T22" fmla="*/ 308 w 415"/>
                <a:gd name="T23" fmla="*/ 7 h 238"/>
                <a:gd name="T24" fmla="*/ 402 w 415"/>
                <a:gd name="T25" fmla="*/ 61 h 238"/>
                <a:gd name="T26" fmla="*/ 108 w 415"/>
                <a:gd name="T27" fmla="*/ 231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15" h="238">
                  <a:moveTo>
                    <a:pt x="409" y="57"/>
                  </a:moveTo>
                  <a:lnTo>
                    <a:pt x="308" y="0"/>
                  </a:lnTo>
                  <a:lnTo>
                    <a:pt x="0" y="177"/>
                  </a:lnTo>
                  <a:lnTo>
                    <a:pt x="101" y="235"/>
                  </a:lnTo>
                  <a:lnTo>
                    <a:pt x="108" y="238"/>
                  </a:lnTo>
                  <a:lnTo>
                    <a:pt x="108" y="238"/>
                  </a:lnTo>
                  <a:lnTo>
                    <a:pt x="111" y="237"/>
                  </a:lnTo>
                  <a:lnTo>
                    <a:pt x="415" y="61"/>
                  </a:lnTo>
                  <a:lnTo>
                    <a:pt x="409" y="57"/>
                  </a:lnTo>
                  <a:close/>
                  <a:moveTo>
                    <a:pt x="108" y="231"/>
                  </a:moveTo>
                  <a:lnTo>
                    <a:pt x="14" y="177"/>
                  </a:lnTo>
                  <a:lnTo>
                    <a:pt x="308" y="7"/>
                  </a:lnTo>
                  <a:lnTo>
                    <a:pt x="402" y="61"/>
                  </a:lnTo>
                  <a:lnTo>
                    <a:pt x="108" y="231"/>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1" name="Freeform 220">
              <a:extLst>
                <a:ext uri="{FF2B5EF4-FFF2-40B4-BE49-F238E27FC236}">
                  <a16:creationId xmlns:a16="http://schemas.microsoft.com/office/drawing/2014/main" id="{DEEC1E2F-40EC-9C4A-8971-B1CD6A8ED27A}"/>
                </a:ext>
              </a:extLst>
            </p:cNvPr>
            <p:cNvSpPr>
              <a:spLocks/>
            </p:cNvSpPr>
            <p:nvPr/>
          </p:nvSpPr>
          <p:spPr bwMode="auto">
            <a:xfrm>
              <a:off x="20873474" y="7651698"/>
              <a:ext cx="1155700" cy="63500"/>
            </a:xfrm>
            <a:custGeom>
              <a:avLst/>
              <a:gdLst>
                <a:gd name="T0" fmla="*/ 728 w 728"/>
                <a:gd name="T1" fmla="*/ 5 h 40"/>
                <a:gd name="T2" fmla="*/ 0 w 728"/>
                <a:gd name="T3" fmla="*/ 40 h 40"/>
                <a:gd name="T4" fmla="*/ 0 w 728"/>
                <a:gd name="T5" fmla="*/ 33 h 40"/>
                <a:gd name="T6" fmla="*/ 726 w 728"/>
                <a:gd name="T7" fmla="*/ 0 h 40"/>
                <a:gd name="T8" fmla="*/ 728 w 728"/>
                <a:gd name="T9" fmla="*/ 5 h 40"/>
              </a:gdLst>
              <a:ahLst/>
              <a:cxnLst>
                <a:cxn ang="0">
                  <a:pos x="T0" y="T1"/>
                </a:cxn>
                <a:cxn ang="0">
                  <a:pos x="T2" y="T3"/>
                </a:cxn>
                <a:cxn ang="0">
                  <a:pos x="T4" y="T5"/>
                </a:cxn>
                <a:cxn ang="0">
                  <a:pos x="T6" y="T7"/>
                </a:cxn>
                <a:cxn ang="0">
                  <a:pos x="T8" y="T9"/>
                </a:cxn>
              </a:cxnLst>
              <a:rect l="0" t="0" r="r" b="b"/>
              <a:pathLst>
                <a:path w="728" h="40">
                  <a:moveTo>
                    <a:pt x="728" y="5"/>
                  </a:moveTo>
                  <a:lnTo>
                    <a:pt x="0" y="40"/>
                  </a:lnTo>
                  <a:lnTo>
                    <a:pt x="0" y="33"/>
                  </a:lnTo>
                  <a:lnTo>
                    <a:pt x="726" y="0"/>
                  </a:lnTo>
                  <a:lnTo>
                    <a:pt x="728" y="5"/>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2" name="Freeform 221">
              <a:extLst>
                <a:ext uri="{FF2B5EF4-FFF2-40B4-BE49-F238E27FC236}">
                  <a16:creationId xmlns:a16="http://schemas.microsoft.com/office/drawing/2014/main" id="{9CC84F6E-B376-D142-A122-351ACC29244E}"/>
                </a:ext>
              </a:extLst>
            </p:cNvPr>
            <p:cNvSpPr>
              <a:spLocks/>
            </p:cNvSpPr>
            <p:nvPr/>
          </p:nvSpPr>
          <p:spPr bwMode="auto">
            <a:xfrm>
              <a:off x="21254474" y="7872360"/>
              <a:ext cx="1155700" cy="60325"/>
            </a:xfrm>
            <a:custGeom>
              <a:avLst/>
              <a:gdLst>
                <a:gd name="T0" fmla="*/ 728 w 728"/>
                <a:gd name="T1" fmla="*/ 5 h 38"/>
                <a:gd name="T2" fmla="*/ 0 w 728"/>
                <a:gd name="T3" fmla="*/ 38 h 38"/>
                <a:gd name="T4" fmla="*/ 0 w 728"/>
                <a:gd name="T5" fmla="*/ 33 h 38"/>
                <a:gd name="T6" fmla="*/ 728 w 728"/>
                <a:gd name="T7" fmla="*/ 0 h 38"/>
                <a:gd name="T8" fmla="*/ 728 w 728"/>
                <a:gd name="T9" fmla="*/ 5 h 38"/>
              </a:gdLst>
              <a:ahLst/>
              <a:cxnLst>
                <a:cxn ang="0">
                  <a:pos x="T0" y="T1"/>
                </a:cxn>
                <a:cxn ang="0">
                  <a:pos x="T2" y="T3"/>
                </a:cxn>
                <a:cxn ang="0">
                  <a:pos x="T4" y="T5"/>
                </a:cxn>
                <a:cxn ang="0">
                  <a:pos x="T6" y="T7"/>
                </a:cxn>
                <a:cxn ang="0">
                  <a:pos x="T8" y="T9"/>
                </a:cxn>
              </a:cxnLst>
              <a:rect l="0" t="0" r="r" b="b"/>
              <a:pathLst>
                <a:path w="728" h="38">
                  <a:moveTo>
                    <a:pt x="728" y="5"/>
                  </a:moveTo>
                  <a:lnTo>
                    <a:pt x="0" y="38"/>
                  </a:lnTo>
                  <a:lnTo>
                    <a:pt x="0" y="33"/>
                  </a:lnTo>
                  <a:lnTo>
                    <a:pt x="728" y="0"/>
                  </a:lnTo>
                  <a:lnTo>
                    <a:pt x="728" y="5"/>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3" name="Freeform 222">
              <a:extLst>
                <a:ext uri="{FF2B5EF4-FFF2-40B4-BE49-F238E27FC236}">
                  <a16:creationId xmlns:a16="http://schemas.microsoft.com/office/drawing/2014/main" id="{C6801C9B-868E-EB49-8A5D-13BCB5E44012}"/>
                </a:ext>
              </a:extLst>
            </p:cNvPr>
            <p:cNvSpPr>
              <a:spLocks/>
            </p:cNvSpPr>
            <p:nvPr/>
          </p:nvSpPr>
          <p:spPr bwMode="auto">
            <a:xfrm>
              <a:off x="21579912" y="8059685"/>
              <a:ext cx="1155700" cy="63500"/>
            </a:xfrm>
            <a:custGeom>
              <a:avLst/>
              <a:gdLst>
                <a:gd name="T0" fmla="*/ 728 w 728"/>
                <a:gd name="T1" fmla="*/ 5 h 40"/>
                <a:gd name="T2" fmla="*/ 0 w 728"/>
                <a:gd name="T3" fmla="*/ 40 h 40"/>
                <a:gd name="T4" fmla="*/ 0 w 728"/>
                <a:gd name="T5" fmla="*/ 33 h 40"/>
                <a:gd name="T6" fmla="*/ 728 w 728"/>
                <a:gd name="T7" fmla="*/ 0 h 40"/>
                <a:gd name="T8" fmla="*/ 728 w 728"/>
                <a:gd name="T9" fmla="*/ 5 h 40"/>
              </a:gdLst>
              <a:ahLst/>
              <a:cxnLst>
                <a:cxn ang="0">
                  <a:pos x="T0" y="T1"/>
                </a:cxn>
                <a:cxn ang="0">
                  <a:pos x="T2" y="T3"/>
                </a:cxn>
                <a:cxn ang="0">
                  <a:pos x="T4" y="T5"/>
                </a:cxn>
                <a:cxn ang="0">
                  <a:pos x="T6" y="T7"/>
                </a:cxn>
                <a:cxn ang="0">
                  <a:pos x="T8" y="T9"/>
                </a:cxn>
              </a:cxnLst>
              <a:rect l="0" t="0" r="r" b="b"/>
              <a:pathLst>
                <a:path w="728" h="40">
                  <a:moveTo>
                    <a:pt x="728" y="5"/>
                  </a:moveTo>
                  <a:lnTo>
                    <a:pt x="0" y="40"/>
                  </a:lnTo>
                  <a:lnTo>
                    <a:pt x="0" y="33"/>
                  </a:lnTo>
                  <a:lnTo>
                    <a:pt x="728" y="0"/>
                  </a:lnTo>
                  <a:lnTo>
                    <a:pt x="728" y="5"/>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4" name="Freeform 223">
              <a:extLst>
                <a:ext uri="{FF2B5EF4-FFF2-40B4-BE49-F238E27FC236}">
                  <a16:creationId xmlns:a16="http://schemas.microsoft.com/office/drawing/2014/main" id="{8A9252B6-02E2-4B41-A93D-7D1386A1F217}"/>
                </a:ext>
              </a:extLst>
            </p:cNvPr>
            <p:cNvSpPr>
              <a:spLocks/>
            </p:cNvSpPr>
            <p:nvPr/>
          </p:nvSpPr>
          <p:spPr bwMode="auto">
            <a:xfrm>
              <a:off x="21957737" y="8564510"/>
              <a:ext cx="579438" cy="188913"/>
            </a:xfrm>
            <a:custGeom>
              <a:avLst/>
              <a:gdLst>
                <a:gd name="T0" fmla="*/ 365 w 365"/>
                <a:gd name="T1" fmla="*/ 119 h 119"/>
                <a:gd name="T2" fmla="*/ 0 w 365"/>
                <a:gd name="T3" fmla="*/ 119 h 119"/>
                <a:gd name="T4" fmla="*/ 182 w 365"/>
                <a:gd name="T5" fmla="*/ 0 h 119"/>
                <a:gd name="T6" fmla="*/ 365 w 365"/>
                <a:gd name="T7" fmla="*/ 119 h 119"/>
                <a:gd name="T8" fmla="*/ 365 w 365"/>
                <a:gd name="T9" fmla="*/ 119 h 119"/>
              </a:gdLst>
              <a:ahLst/>
              <a:cxnLst>
                <a:cxn ang="0">
                  <a:pos x="T0" y="T1"/>
                </a:cxn>
                <a:cxn ang="0">
                  <a:pos x="T2" y="T3"/>
                </a:cxn>
                <a:cxn ang="0">
                  <a:pos x="T4" y="T5"/>
                </a:cxn>
                <a:cxn ang="0">
                  <a:pos x="T6" y="T7"/>
                </a:cxn>
                <a:cxn ang="0">
                  <a:pos x="T8" y="T9"/>
                </a:cxn>
              </a:cxnLst>
              <a:rect l="0" t="0" r="r" b="b"/>
              <a:pathLst>
                <a:path w="365" h="119">
                  <a:moveTo>
                    <a:pt x="365" y="119"/>
                  </a:moveTo>
                  <a:lnTo>
                    <a:pt x="0" y="119"/>
                  </a:lnTo>
                  <a:lnTo>
                    <a:pt x="182" y="0"/>
                  </a:lnTo>
                  <a:lnTo>
                    <a:pt x="365" y="119"/>
                  </a:lnTo>
                  <a:lnTo>
                    <a:pt x="365" y="119"/>
                  </a:lnTo>
                  <a:close/>
                </a:path>
              </a:pathLst>
            </a:custGeom>
            <a:solidFill>
              <a:srgbClr val="8D96A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25" name="Group 524">
            <a:extLst>
              <a:ext uri="{FF2B5EF4-FFF2-40B4-BE49-F238E27FC236}">
                <a16:creationId xmlns:a16="http://schemas.microsoft.com/office/drawing/2014/main" id="{D7FB698D-846E-674B-86D3-314E4DD4C7B5}"/>
              </a:ext>
            </a:extLst>
          </p:cNvPr>
          <p:cNvGrpSpPr/>
          <p:nvPr/>
        </p:nvGrpSpPr>
        <p:grpSpPr>
          <a:xfrm>
            <a:off x="19526954" y="7431793"/>
            <a:ext cx="1384621" cy="763595"/>
            <a:chOff x="19103412" y="8628010"/>
            <a:chExt cx="1808163" cy="1138238"/>
          </a:xfrm>
        </p:grpSpPr>
        <p:sp>
          <p:nvSpPr>
            <p:cNvPr id="526" name="Freeform 175">
              <a:extLst>
                <a:ext uri="{FF2B5EF4-FFF2-40B4-BE49-F238E27FC236}">
                  <a16:creationId xmlns:a16="http://schemas.microsoft.com/office/drawing/2014/main" id="{024F2084-6BE3-5A4A-A9D7-247EA4D182FA}"/>
                </a:ext>
              </a:extLst>
            </p:cNvPr>
            <p:cNvSpPr>
              <a:spLocks/>
            </p:cNvSpPr>
            <p:nvPr/>
          </p:nvSpPr>
          <p:spPr bwMode="auto">
            <a:xfrm>
              <a:off x="19103412" y="8675635"/>
              <a:ext cx="1808163" cy="1090613"/>
            </a:xfrm>
            <a:custGeom>
              <a:avLst/>
              <a:gdLst>
                <a:gd name="T0" fmla="*/ 649 w 655"/>
                <a:gd name="T1" fmla="*/ 334 h 395"/>
                <a:gd name="T2" fmla="*/ 647 w 655"/>
                <a:gd name="T3" fmla="*/ 332 h 395"/>
                <a:gd name="T4" fmla="*/ 515 w 655"/>
                <a:gd name="T5" fmla="*/ 256 h 395"/>
                <a:gd name="T6" fmla="*/ 512 w 655"/>
                <a:gd name="T7" fmla="*/ 255 h 395"/>
                <a:gd name="T8" fmla="*/ 503 w 655"/>
                <a:gd name="T9" fmla="*/ 254 h 395"/>
                <a:gd name="T10" fmla="*/ 503 w 655"/>
                <a:gd name="T11" fmla="*/ 254 h 395"/>
                <a:gd name="T12" fmla="*/ 99 w 655"/>
                <a:gd name="T13" fmla="*/ 21 h 395"/>
                <a:gd name="T14" fmla="*/ 94 w 655"/>
                <a:gd name="T15" fmla="*/ 18 h 395"/>
                <a:gd name="T16" fmla="*/ 8 w 655"/>
                <a:gd name="T17" fmla="*/ 1 h 395"/>
                <a:gd name="T18" fmla="*/ 4 w 655"/>
                <a:gd name="T19" fmla="*/ 10 h 395"/>
                <a:gd name="T20" fmla="*/ 63 w 655"/>
                <a:gd name="T21" fmla="*/ 69 h 395"/>
                <a:gd name="T22" fmla="*/ 66 w 655"/>
                <a:gd name="T23" fmla="*/ 72 h 395"/>
                <a:gd name="T24" fmla="*/ 66 w 655"/>
                <a:gd name="T25" fmla="*/ 72 h 395"/>
                <a:gd name="T26" fmla="*/ 473 w 655"/>
                <a:gd name="T27" fmla="*/ 307 h 395"/>
                <a:gd name="T28" fmla="*/ 479 w 655"/>
                <a:gd name="T29" fmla="*/ 315 h 395"/>
                <a:gd name="T30" fmla="*/ 613 w 655"/>
                <a:gd name="T31" fmla="*/ 393 h 395"/>
                <a:gd name="T32" fmla="*/ 631 w 655"/>
                <a:gd name="T33" fmla="*/ 391 h 395"/>
                <a:gd name="T34" fmla="*/ 655 w 655"/>
                <a:gd name="T35" fmla="*/ 349 h 395"/>
                <a:gd name="T36" fmla="*/ 649 w 655"/>
                <a:gd name="T37" fmla="*/ 334 h 3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55" h="395">
                  <a:moveTo>
                    <a:pt x="649" y="334"/>
                  </a:moveTo>
                  <a:cubicBezTo>
                    <a:pt x="648" y="333"/>
                    <a:pt x="648" y="333"/>
                    <a:pt x="647" y="332"/>
                  </a:cubicBezTo>
                  <a:cubicBezTo>
                    <a:pt x="515" y="256"/>
                    <a:pt x="515" y="256"/>
                    <a:pt x="515" y="256"/>
                  </a:cubicBezTo>
                  <a:cubicBezTo>
                    <a:pt x="512" y="255"/>
                    <a:pt x="512" y="255"/>
                    <a:pt x="512" y="255"/>
                  </a:cubicBezTo>
                  <a:cubicBezTo>
                    <a:pt x="510" y="254"/>
                    <a:pt x="507" y="253"/>
                    <a:pt x="503" y="254"/>
                  </a:cubicBezTo>
                  <a:cubicBezTo>
                    <a:pt x="503" y="254"/>
                    <a:pt x="503" y="254"/>
                    <a:pt x="503" y="254"/>
                  </a:cubicBezTo>
                  <a:cubicBezTo>
                    <a:pt x="99" y="21"/>
                    <a:pt x="99" y="21"/>
                    <a:pt x="99" y="21"/>
                  </a:cubicBezTo>
                  <a:cubicBezTo>
                    <a:pt x="94" y="18"/>
                    <a:pt x="94" y="18"/>
                    <a:pt x="94" y="18"/>
                  </a:cubicBezTo>
                  <a:cubicBezTo>
                    <a:pt x="8" y="1"/>
                    <a:pt x="8" y="1"/>
                    <a:pt x="8" y="1"/>
                  </a:cubicBezTo>
                  <a:cubicBezTo>
                    <a:pt x="3" y="0"/>
                    <a:pt x="0" y="6"/>
                    <a:pt x="4" y="10"/>
                  </a:cubicBezTo>
                  <a:cubicBezTo>
                    <a:pt x="63" y="69"/>
                    <a:pt x="63" y="69"/>
                    <a:pt x="63" y="69"/>
                  </a:cubicBezTo>
                  <a:cubicBezTo>
                    <a:pt x="64" y="70"/>
                    <a:pt x="65" y="71"/>
                    <a:pt x="66" y="72"/>
                  </a:cubicBezTo>
                  <a:cubicBezTo>
                    <a:pt x="66" y="72"/>
                    <a:pt x="66" y="72"/>
                    <a:pt x="66" y="72"/>
                  </a:cubicBezTo>
                  <a:cubicBezTo>
                    <a:pt x="473" y="307"/>
                    <a:pt x="473" y="307"/>
                    <a:pt x="473" y="307"/>
                  </a:cubicBezTo>
                  <a:cubicBezTo>
                    <a:pt x="474" y="311"/>
                    <a:pt x="476" y="313"/>
                    <a:pt x="479" y="315"/>
                  </a:cubicBezTo>
                  <a:cubicBezTo>
                    <a:pt x="613" y="393"/>
                    <a:pt x="613" y="393"/>
                    <a:pt x="613" y="393"/>
                  </a:cubicBezTo>
                  <a:cubicBezTo>
                    <a:pt x="618" y="395"/>
                    <a:pt x="624" y="395"/>
                    <a:pt x="631" y="391"/>
                  </a:cubicBezTo>
                  <a:cubicBezTo>
                    <a:pt x="644" y="383"/>
                    <a:pt x="655" y="364"/>
                    <a:pt x="655" y="349"/>
                  </a:cubicBezTo>
                  <a:cubicBezTo>
                    <a:pt x="655" y="342"/>
                    <a:pt x="653" y="336"/>
                    <a:pt x="649" y="334"/>
                  </a:cubicBezTo>
                  <a:close/>
                </a:path>
              </a:pathLst>
            </a:custGeom>
            <a:solidFill>
              <a:srgbClr val="51698E"/>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7" name="Freeform 224">
              <a:extLst>
                <a:ext uri="{FF2B5EF4-FFF2-40B4-BE49-F238E27FC236}">
                  <a16:creationId xmlns:a16="http://schemas.microsoft.com/office/drawing/2014/main" id="{64C1C711-B304-A847-9B25-C2B32014B371}"/>
                </a:ext>
              </a:extLst>
            </p:cNvPr>
            <p:cNvSpPr>
              <a:spLocks/>
            </p:cNvSpPr>
            <p:nvPr/>
          </p:nvSpPr>
          <p:spPr bwMode="auto">
            <a:xfrm>
              <a:off x="19103412" y="8628010"/>
              <a:ext cx="260350" cy="200025"/>
            </a:xfrm>
            <a:custGeom>
              <a:avLst/>
              <a:gdLst>
                <a:gd name="T0" fmla="*/ 94 w 94"/>
                <a:gd name="T1" fmla="*/ 18 h 72"/>
                <a:gd name="T2" fmla="*/ 8 w 94"/>
                <a:gd name="T3" fmla="*/ 1 h 72"/>
                <a:gd name="T4" fmla="*/ 4 w 94"/>
                <a:gd name="T5" fmla="*/ 10 h 72"/>
                <a:gd name="T6" fmla="*/ 66 w 94"/>
                <a:gd name="T7" fmla="*/ 72 h 72"/>
              </a:gdLst>
              <a:ahLst/>
              <a:cxnLst>
                <a:cxn ang="0">
                  <a:pos x="T0" y="T1"/>
                </a:cxn>
                <a:cxn ang="0">
                  <a:pos x="T2" y="T3"/>
                </a:cxn>
                <a:cxn ang="0">
                  <a:pos x="T4" y="T5"/>
                </a:cxn>
                <a:cxn ang="0">
                  <a:pos x="T6" y="T7"/>
                </a:cxn>
              </a:cxnLst>
              <a:rect l="0" t="0" r="r" b="b"/>
              <a:pathLst>
                <a:path w="94" h="72">
                  <a:moveTo>
                    <a:pt x="94" y="18"/>
                  </a:moveTo>
                  <a:cubicBezTo>
                    <a:pt x="8" y="1"/>
                    <a:pt x="8" y="1"/>
                    <a:pt x="8" y="1"/>
                  </a:cubicBezTo>
                  <a:cubicBezTo>
                    <a:pt x="3" y="0"/>
                    <a:pt x="0" y="6"/>
                    <a:pt x="4" y="10"/>
                  </a:cubicBezTo>
                  <a:cubicBezTo>
                    <a:pt x="66" y="72"/>
                    <a:pt x="66" y="72"/>
                    <a:pt x="66" y="72"/>
                  </a:cubicBezTo>
                </a:path>
              </a:pathLst>
            </a:custGeom>
            <a:solidFill>
              <a:srgbClr val="23236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8" name="Freeform 225">
              <a:extLst>
                <a:ext uri="{FF2B5EF4-FFF2-40B4-BE49-F238E27FC236}">
                  <a16:creationId xmlns:a16="http://schemas.microsoft.com/office/drawing/2014/main" id="{7CB3466F-706B-D846-8EC2-0F3A2DC72805}"/>
                </a:ext>
              </a:extLst>
            </p:cNvPr>
            <p:cNvSpPr>
              <a:spLocks/>
            </p:cNvSpPr>
            <p:nvPr/>
          </p:nvSpPr>
          <p:spPr bwMode="auto">
            <a:xfrm>
              <a:off x="20776637" y="9542410"/>
              <a:ext cx="134938" cy="177800"/>
            </a:xfrm>
            <a:custGeom>
              <a:avLst/>
              <a:gdLst>
                <a:gd name="T0" fmla="*/ 49 w 49"/>
                <a:gd name="T1" fmla="*/ 18 h 64"/>
                <a:gd name="T2" fmla="*/ 25 w 49"/>
                <a:gd name="T3" fmla="*/ 60 h 64"/>
                <a:gd name="T4" fmla="*/ 7 w 49"/>
                <a:gd name="T5" fmla="*/ 62 h 64"/>
                <a:gd name="T6" fmla="*/ 0 w 49"/>
                <a:gd name="T7" fmla="*/ 46 h 64"/>
                <a:gd name="T8" fmla="*/ 25 w 49"/>
                <a:gd name="T9" fmla="*/ 4 h 64"/>
                <a:gd name="T10" fmla="*/ 41 w 49"/>
                <a:gd name="T11" fmla="*/ 2 h 64"/>
                <a:gd name="T12" fmla="*/ 43 w 49"/>
                <a:gd name="T13" fmla="*/ 3 h 64"/>
                <a:gd name="T14" fmla="*/ 49 w 49"/>
                <a:gd name="T15" fmla="*/ 18 h 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 h="64">
                  <a:moveTo>
                    <a:pt x="49" y="18"/>
                  </a:moveTo>
                  <a:cubicBezTo>
                    <a:pt x="49" y="33"/>
                    <a:pt x="38" y="52"/>
                    <a:pt x="25" y="60"/>
                  </a:cubicBezTo>
                  <a:cubicBezTo>
                    <a:pt x="18" y="64"/>
                    <a:pt x="12" y="64"/>
                    <a:pt x="7" y="62"/>
                  </a:cubicBezTo>
                  <a:cubicBezTo>
                    <a:pt x="3" y="59"/>
                    <a:pt x="0" y="54"/>
                    <a:pt x="0" y="46"/>
                  </a:cubicBezTo>
                  <a:cubicBezTo>
                    <a:pt x="0" y="30"/>
                    <a:pt x="11" y="12"/>
                    <a:pt x="25" y="4"/>
                  </a:cubicBezTo>
                  <a:cubicBezTo>
                    <a:pt x="31" y="0"/>
                    <a:pt x="37" y="0"/>
                    <a:pt x="41" y="2"/>
                  </a:cubicBezTo>
                  <a:cubicBezTo>
                    <a:pt x="42" y="2"/>
                    <a:pt x="42" y="2"/>
                    <a:pt x="43" y="3"/>
                  </a:cubicBezTo>
                  <a:cubicBezTo>
                    <a:pt x="47" y="6"/>
                    <a:pt x="49" y="11"/>
                    <a:pt x="49" y="18"/>
                  </a:cubicBezTo>
                  <a:close/>
                </a:path>
              </a:pathLst>
            </a:custGeom>
            <a:solidFill>
              <a:srgbClr val="0E0C5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9" name="Freeform 226">
              <a:extLst>
                <a:ext uri="{FF2B5EF4-FFF2-40B4-BE49-F238E27FC236}">
                  <a16:creationId xmlns:a16="http://schemas.microsoft.com/office/drawing/2014/main" id="{E328A693-1F7F-5349-9EA6-BA6358208DCE}"/>
                </a:ext>
              </a:extLst>
            </p:cNvPr>
            <p:cNvSpPr>
              <a:spLocks/>
            </p:cNvSpPr>
            <p:nvPr/>
          </p:nvSpPr>
          <p:spPr bwMode="auto">
            <a:xfrm>
              <a:off x="19270099" y="8675635"/>
              <a:ext cx="1222375" cy="801688"/>
            </a:xfrm>
            <a:custGeom>
              <a:avLst/>
              <a:gdLst>
                <a:gd name="T0" fmla="*/ 443 w 443"/>
                <a:gd name="T1" fmla="*/ 237 h 290"/>
                <a:gd name="T2" fmla="*/ 436 w 443"/>
                <a:gd name="T3" fmla="*/ 240 h 290"/>
                <a:gd name="T4" fmla="*/ 412 w 443"/>
                <a:gd name="T5" fmla="*/ 282 h 290"/>
                <a:gd name="T6" fmla="*/ 413 w 443"/>
                <a:gd name="T7" fmla="*/ 290 h 290"/>
                <a:gd name="T8" fmla="*/ 6 w 443"/>
                <a:gd name="T9" fmla="*/ 55 h 290"/>
                <a:gd name="T10" fmla="*/ 6 w 443"/>
                <a:gd name="T11" fmla="*/ 55 h 290"/>
                <a:gd name="T12" fmla="*/ 0 w 443"/>
                <a:gd name="T13" fmla="*/ 41 h 290"/>
                <a:gd name="T14" fmla="*/ 22 w 443"/>
                <a:gd name="T15" fmla="*/ 4 h 290"/>
                <a:gd name="T16" fmla="*/ 34 w 443"/>
                <a:gd name="T17" fmla="*/ 1 h 290"/>
                <a:gd name="T18" fmla="*/ 39 w 443"/>
                <a:gd name="T19" fmla="*/ 4 h 290"/>
                <a:gd name="T20" fmla="*/ 443 w 443"/>
                <a:gd name="T21" fmla="*/ 237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43" h="290">
                  <a:moveTo>
                    <a:pt x="443" y="237"/>
                  </a:moveTo>
                  <a:cubicBezTo>
                    <a:pt x="441" y="238"/>
                    <a:pt x="439" y="239"/>
                    <a:pt x="436" y="240"/>
                  </a:cubicBezTo>
                  <a:cubicBezTo>
                    <a:pt x="423" y="248"/>
                    <a:pt x="412" y="267"/>
                    <a:pt x="412" y="282"/>
                  </a:cubicBezTo>
                  <a:cubicBezTo>
                    <a:pt x="412" y="285"/>
                    <a:pt x="412" y="288"/>
                    <a:pt x="413" y="290"/>
                  </a:cubicBezTo>
                  <a:cubicBezTo>
                    <a:pt x="6" y="55"/>
                    <a:pt x="6" y="55"/>
                    <a:pt x="6" y="55"/>
                  </a:cubicBezTo>
                  <a:cubicBezTo>
                    <a:pt x="6" y="55"/>
                    <a:pt x="6" y="55"/>
                    <a:pt x="6" y="55"/>
                  </a:cubicBezTo>
                  <a:cubicBezTo>
                    <a:pt x="2" y="53"/>
                    <a:pt x="0" y="48"/>
                    <a:pt x="0" y="41"/>
                  </a:cubicBezTo>
                  <a:cubicBezTo>
                    <a:pt x="0" y="27"/>
                    <a:pt x="10" y="11"/>
                    <a:pt x="22" y="4"/>
                  </a:cubicBezTo>
                  <a:cubicBezTo>
                    <a:pt x="26" y="1"/>
                    <a:pt x="31" y="0"/>
                    <a:pt x="34" y="1"/>
                  </a:cubicBezTo>
                  <a:cubicBezTo>
                    <a:pt x="39" y="4"/>
                    <a:pt x="39" y="4"/>
                    <a:pt x="39" y="4"/>
                  </a:cubicBezTo>
                  <a:lnTo>
                    <a:pt x="443" y="237"/>
                  </a:lnTo>
                  <a:close/>
                </a:path>
              </a:pathLst>
            </a:custGeom>
            <a:solidFill>
              <a:srgbClr val="0E0C5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0" name="Freeform 227">
              <a:extLst>
                <a:ext uri="{FF2B5EF4-FFF2-40B4-BE49-F238E27FC236}">
                  <a16:creationId xmlns:a16="http://schemas.microsoft.com/office/drawing/2014/main" id="{8FEC207C-CCCC-DD45-88B1-2CAC54492E00}"/>
                </a:ext>
              </a:extLst>
            </p:cNvPr>
            <p:cNvSpPr>
              <a:spLocks/>
            </p:cNvSpPr>
            <p:nvPr/>
          </p:nvSpPr>
          <p:spPr bwMode="auto">
            <a:xfrm>
              <a:off x="20406749" y="9328098"/>
              <a:ext cx="482600" cy="385763"/>
            </a:xfrm>
            <a:custGeom>
              <a:avLst/>
              <a:gdLst>
                <a:gd name="T0" fmla="*/ 175 w 175"/>
                <a:gd name="T1" fmla="*/ 80 h 140"/>
                <a:gd name="T2" fmla="*/ 159 w 175"/>
                <a:gd name="T3" fmla="*/ 82 h 140"/>
                <a:gd name="T4" fmla="*/ 134 w 175"/>
                <a:gd name="T5" fmla="*/ 124 h 140"/>
                <a:gd name="T6" fmla="*/ 141 w 175"/>
                <a:gd name="T7" fmla="*/ 140 h 140"/>
                <a:gd name="T8" fmla="*/ 7 w 175"/>
                <a:gd name="T9" fmla="*/ 62 h 140"/>
                <a:gd name="T10" fmla="*/ 1 w 175"/>
                <a:gd name="T11" fmla="*/ 54 h 140"/>
                <a:gd name="T12" fmla="*/ 0 w 175"/>
                <a:gd name="T13" fmla="*/ 46 h 140"/>
                <a:gd name="T14" fmla="*/ 24 w 175"/>
                <a:gd name="T15" fmla="*/ 4 h 140"/>
                <a:gd name="T16" fmla="*/ 31 w 175"/>
                <a:gd name="T17" fmla="*/ 1 h 140"/>
                <a:gd name="T18" fmla="*/ 31 w 175"/>
                <a:gd name="T19" fmla="*/ 1 h 140"/>
                <a:gd name="T20" fmla="*/ 40 w 175"/>
                <a:gd name="T21" fmla="*/ 2 h 140"/>
                <a:gd name="T22" fmla="*/ 43 w 175"/>
                <a:gd name="T23" fmla="*/ 3 h 140"/>
                <a:gd name="T24" fmla="*/ 175 w 175"/>
                <a:gd name="T25" fmla="*/ 8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5" h="140">
                  <a:moveTo>
                    <a:pt x="175" y="80"/>
                  </a:moveTo>
                  <a:cubicBezTo>
                    <a:pt x="171" y="78"/>
                    <a:pt x="165" y="78"/>
                    <a:pt x="159" y="82"/>
                  </a:cubicBezTo>
                  <a:cubicBezTo>
                    <a:pt x="145" y="90"/>
                    <a:pt x="134" y="108"/>
                    <a:pt x="134" y="124"/>
                  </a:cubicBezTo>
                  <a:cubicBezTo>
                    <a:pt x="134" y="132"/>
                    <a:pt x="137" y="137"/>
                    <a:pt x="141" y="140"/>
                  </a:cubicBezTo>
                  <a:cubicBezTo>
                    <a:pt x="7" y="62"/>
                    <a:pt x="7" y="62"/>
                    <a:pt x="7" y="62"/>
                  </a:cubicBezTo>
                  <a:cubicBezTo>
                    <a:pt x="4" y="60"/>
                    <a:pt x="2" y="58"/>
                    <a:pt x="1" y="54"/>
                  </a:cubicBezTo>
                  <a:cubicBezTo>
                    <a:pt x="0" y="52"/>
                    <a:pt x="0" y="49"/>
                    <a:pt x="0" y="46"/>
                  </a:cubicBezTo>
                  <a:cubicBezTo>
                    <a:pt x="0" y="31"/>
                    <a:pt x="11" y="12"/>
                    <a:pt x="24" y="4"/>
                  </a:cubicBezTo>
                  <a:cubicBezTo>
                    <a:pt x="27" y="3"/>
                    <a:pt x="29" y="2"/>
                    <a:pt x="31" y="1"/>
                  </a:cubicBezTo>
                  <a:cubicBezTo>
                    <a:pt x="31" y="1"/>
                    <a:pt x="31" y="1"/>
                    <a:pt x="31" y="1"/>
                  </a:cubicBezTo>
                  <a:cubicBezTo>
                    <a:pt x="35" y="0"/>
                    <a:pt x="38" y="1"/>
                    <a:pt x="40" y="2"/>
                  </a:cubicBezTo>
                  <a:cubicBezTo>
                    <a:pt x="43" y="3"/>
                    <a:pt x="43" y="3"/>
                    <a:pt x="43" y="3"/>
                  </a:cubicBezTo>
                  <a:lnTo>
                    <a:pt x="175" y="80"/>
                  </a:lnTo>
                  <a:close/>
                </a:path>
              </a:pathLst>
            </a:custGeom>
            <a:solidFill>
              <a:srgbClr val="1B146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1" name="Freeform 228">
              <a:extLst>
                <a:ext uri="{FF2B5EF4-FFF2-40B4-BE49-F238E27FC236}">
                  <a16:creationId xmlns:a16="http://schemas.microsoft.com/office/drawing/2014/main" id="{677B7B4B-A5B7-9045-BF5A-C49756F10BE4}"/>
                </a:ext>
              </a:extLst>
            </p:cNvPr>
            <p:cNvSpPr>
              <a:spLocks/>
            </p:cNvSpPr>
            <p:nvPr/>
          </p:nvSpPr>
          <p:spPr bwMode="auto">
            <a:xfrm>
              <a:off x="19443137" y="8810573"/>
              <a:ext cx="144463" cy="111125"/>
            </a:xfrm>
            <a:custGeom>
              <a:avLst/>
              <a:gdLst>
                <a:gd name="T0" fmla="*/ 52 w 52"/>
                <a:gd name="T1" fmla="*/ 22 h 40"/>
                <a:gd name="T2" fmla="*/ 19 w 52"/>
                <a:gd name="T3" fmla="*/ 3 h 40"/>
                <a:gd name="T4" fmla="*/ 3 w 52"/>
                <a:gd name="T5" fmla="*/ 6 h 40"/>
                <a:gd name="T6" fmla="*/ 3 w 52"/>
                <a:gd name="T7" fmla="*/ 6 h 40"/>
                <a:gd name="T8" fmla="*/ 8 w 52"/>
                <a:gd name="T9" fmla="*/ 21 h 40"/>
                <a:gd name="T10" fmla="*/ 41 w 52"/>
                <a:gd name="T11" fmla="*/ 40 h 40"/>
                <a:gd name="T12" fmla="*/ 52 w 52"/>
                <a:gd name="T13" fmla="*/ 22 h 40"/>
              </a:gdLst>
              <a:ahLst/>
              <a:cxnLst>
                <a:cxn ang="0">
                  <a:pos x="T0" y="T1"/>
                </a:cxn>
                <a:cxn ang="0">
                  <a:pos x="T2" y="T3"/>
                </a:cxn>
                <a:cxn ang="0">
                  <a:pos x="T4" y="T5"/>
                </a:cxn>
                <a:cxn ang="0">
                  <a:pos x="T6" y="T7"/>
                </a:cxn>
                <a:cxn ang="0">
                  <a:pos x="T8" y="T9"/>
                </a:cxn>
                <a:cxn ang="0">
                  <a:pos x="T10" y="T11"/>
                </a:cxn>
                <a:cxn ang="0">
                  <a:pos x="T12" y="T13"/>
                </a:cxn>
              </a:cxnLst>
              <a:rect l="0" t="0" r="r" b="b"/>
              <a:pathLst>
                <a:path w="52" h="40">
                  <a:moveTo>
                    <a:pt x="52" y="22"/>
                  </a:moveTo>
                  <a:cubicBezTo>
                    <a:pt x="19" y="3"/>
                    <a:pt x="19" y="3"/>
                    <a:pt x="19" y="3"/>
                  </a:cubicBezTo>
                  <a:cubicBezTo>
                    <a:pt x="13" y="0"/>
                    <a:pt x="5" y="1"/>
                    <a:pt x="3" y="6"/>
                  </a:cubicBezTo>
                  <a:cubicBezTo>
                    <a:pt x="3" y="6"/>
                    <a:pt x="3" y="6"/>
                    <a:pt x="3" y="6"/>
                  </a:cubicBezTo>
                  <a:cubicBezTo>
                    <a:pt x="0" y="10"/>
                    <a:pt x="2" y="17"/>
                    <a:pt x="8" y="21"/>
                  </a:cubicBezTo>
                  <a:cubicBezTo>
                    <a:pt x="41" y="40"/>
                    <a:pt x="41" y="40"/>
                    <a:pt x="41" y="40"/>
                  </a:cubicBezTo>
                  <a:lnTo>
                    <a:pt x="52" y="22"/>
                  </a:lnTo>
                  <a:close/>
                </a:path>
              </a:pathLst>
            </a:custGeom>
            <a:solidFill>
              <a:srgbClr val="23236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2" name="Freeform 229">
              <a:extLst>
                <a:ext uri="{FF2B5EF4-FFF2-40B4-BE49-F238E27FC236}">
                  <a16:creationId xmlns:a16="http://schemas.microsoft.com/office/drawing/2014/main" id="{6B2878FF-43AF-6F4F-9A24-F970C558BC8F}"/>
                </a:ext>
              </a:extLst>
            </p:cNvPr>
            <p:cNvSpPr>
              <a:spLocks/>
            </p:cNvSpPr>
            <p:nvPr/>
          </p:nvSpPr>
          <p:spPr bwMode="auto">
            <a:xfrm>
              <a:off x="19562199" y="8877248"/>
              <a:ext cx="142875" cy="111125"/>
            </a:xfrm>
            <a:custGeom>
              <a:avLst/>
              <a:gdLst>
                <a:gd name="T0" fmla="*/ 0 w 52"/>
                <a:gd name="T1" fmla="*/ 17 h 40"/>
                <a:gd name="T2" fmla="*/ 33 w 52"/>
                <a:gd name="T3" fmla="*/ 37 h 40"/>
                <a:gd name="T4" fmla="*/ 49 w 52"/>
                <a:gd name="T5" fmla="*/ 34 h 40"/>
                <a:gd name="T6" fmla="*/ 49 w 52"/>
                <a:gd name="T7" fmla="*/ 34 h 40"/>
                <a:gd name="T8" fmla="*/ 44 w 52"/>
                <a:gd name="T9" fmla="*/ 19 h 40"/>
                <a:gd name="T10" fmla="*/ 11 w 52"/>
                <a:gd name="T11" fmla="*/ 0 h 40"/>
                <a:gd name="T12" fmla="*/ 0 w 52"/>
                <a:gd name="T13" fmla="*/ 17 h 40"/>
              </a:gdLst>
              <a:ahLst/>
              <a:cxnLst>
                <a:cxn ang="0">
                  <a:pos x="T0" y="T1"/>
                </a:cxn>
                <a:cxn ang="0">
                  <a:pos x="T2" y="T3"/>
                </a:cxn>
                <a:cxn ang="0">
                  <a:pos x="T4" y="T5"/>
                </a:cxn>
                <a:cxn ang="0">
                  <a:pos x="T6" y="T7"/>
                </a:cxn>
                <a:cxn ang="0">
                  <a:pos x="T8" y="T9"/>
                </a:cxn>
                <a:cxn ang="0">
                  <a:pos x="T10" y="T11"/>
                </a:cxn>
                <a:cxn ang="0">
                  <a:pos x="T12" y="T13"/>
                </a:cxn>
              </a:cxnLst>
              <a:rect l="0" t="0" r="r" b="b"/>
              <a:pathLst>
                <a:path w="52" h="40">
                  <a:moveTo>
                    <a:pt x="0" y="17"/>
                  </a:moveTo>
                  <a:cubicBezTo>
                    <a:pt x="33" y="37"/>
                    <a:pt x="33" y="37"/>
                    <a:pt x="33" y="37"/>
                  </a:cubicBezTo>
                  <a:cubicBezTo>
                    <a:pt x="39" y="40"/>
                    <a:pt x="47" y="39"/>
                    <a:pt x="49" y="34"/>
                  </a:cubicBezTo>
                  <a:cubicBezTo>
                    <a:pt x="49" y="34"/>
                    <a:pt x="49" y="34"/>
                    <a:pt x="49" y="34"/>
                  </a:cubicBezTo>
                  <a:cubicBezTo>
                    <a:pt x="52" y="29"/>
                    <a:pt x="50" y="23"/>
                    <a:pt x="44" y="19"/>
                  </a:cubicBezTo>
                  <a:cubicBezTo>
                    <a:pt x="11" y="0"/>
                    <a:pt x="11" y="0"/>
                    <a:pt x="11" y="0"/>
                  </a:cubicBezTo>
                  <a:lnTo>
                    <a:pt x="0" y="17"/>
                  </a:lnTo>
                  <a:close/>
                </a:path>
              </a:pathLst>
            </a:custGeom>
            <a:solidFill>
              <a:srgbClr val="23236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33" name="Group 532">
            <a:extLst>
              <a:ext uri="{FF2B5EF4-FFF2-40B4-BE49-F238E27FC236}">
                <a16:creationId xmlns:a16="http://schemas.microsoft.com/office/drawing/2014/main" id="{D083D70D-1EBF-324B-AE2A-895D0E3A6C16}"/>
              </a:ext>
            </a:extLst>
          </p:cNvPr>
          <p:cNvGrpSpPr/>
          <p:nvPr/>
        </p:nvGrpSpPr>
        <p:grpSpPr>
          <a:xfrm>
            <a:off x="17497879" y="8053963"/>
            <a:ext cx="2650108" cy="1462225"/>
            <a:chOff x="16687237" y="8907410"/>
            <a:chExt cx="3460750" cy="2179638"/>
          </a:xfrm>
        </p:grpSpPr>
        <p:sp>
          <p:nvSpPr>
            <p:cNvPr id="534" name="Freeform 174">
              <a:extLst>
                <a:ext uri="{FF2B5EF4-FFF2-40B4-BE49-F238E27FC236}">
                  <a16:creationId xmlns:a16="http://schemas.microsoft.com/office/drawing/2014/main" id="{F0CF5716-D57F-7649-A4F8-128041300C19}"/>
                </a:ext>
              </a:extLst>
            </p:cNvPr>
            <p:cNvSpPr>
              <a:spLocks/>
            </p:cNvSpPr>
            <p:nvPr/>
          </p:nvSpPr>
          <p:spPr bwMode="auto">
            <a:xfrm>
              <a:off x="16698349" y="8970910"/>
              <a:ext cx="3449638" cy="2116138"/>
            </a:xfrm>
            <a:custGeom>
              <a:avLst/>
              <a:gdLst>
                <a:gd name="T0" fmla="*/ 1239 w 1250"/>
                <a:gd name="T1" fmla="*/ 308 h 766"/>
                <a:gd name="T2" fmla="*/ 840 w 1250"/>
                <a:gd name="T3" fmla="*/ 78 h 766"/>
                <a:gd name="T4" fmla="*/ 721 w 1250"/>
                <a:gd name="T5" fmla="*/ 9 h 766"/>
                <a:gd name="T6" fmla="*/ 670 w 1250"/>
                <a:gd name="T7" fmla="*/ 9 h 766"/>
                <a:gd name="T8" fmla="*/ 412 w 1250"/>
                <a:gd name="T9" fmla="*/ 158 h 766"/>
                <a:gd name="T10" fmla="*/ 401 w 1250"/>
                <a:gd name="T11" fmla="*/ 164 h 766"/>
                <a:gd name="T12" fmla="*/ 401 w 1250"/>
                <a:gd name="T13" fmla="*/ 164 h 766"/>
                <a:gd name="T14" fmla="*/ 14 w 1250"/>
                <a:gd name="T15" fmla="*/ 388 h 766"/>
                <a:gd name="T16" fmla="*/ 10 w 1250"/>
                <a:gd name="T17" fmla="*/ 390 h 766"/>
                <a:gd name="T18" fmla="*/ 8 w 1250"/>
                <a:gd name="T19" fmla="*/ 392 h 766"/>
                <a:gd name="T20" fmla="*/ 8 w 1250"/>
                <a:gd name="T21" fmla="*/ 393 h 766"/>
                <a:gd name="T22" fmla="*/ 5 w 1250"/>
                <a:gd name="T23" fmla="*/ 395 h 766"/>
                <a:gd name="T24" fmla="*/ 5 w 1250"/>
                <a:gd name="T25" fmla="*/ 395 h 766"/>
                <a:gd name="T26" fmla="*/ 4 w 1250"/>
                <a:gd name="T27" fmla="*/ 398 h 766"/>
                <a:gd name="T28" fmla="*/ 3 w 1250"/>
                <a:gd name="T29" fmla="*/ 398 h 766"/>
                <a:gd name="T30" fmla="*/ 2 w 1250"/>
                <a:gd name="T31" fmla="*/ 401 h 766"/>
                <a:gd name="T32" fmla="*/ 2 w 1250"/>
                <a:gd name="T33" fmla="*/ 401 h 766"/>
                <a:gd name="T34" fmla="*/ 1 w 1250"/>
                <a:gd name="T35" fmla="*/ 404 h 766"/>
                <a:gd name="T36" fmla="*/ 1 w 1250"/>
                <a:gd name="T37" fmla="*/ 405 h 766"/>
                <a:gd name="T38" fmla="*/ 1 w 1250"/>
                <a:gd name="T39" fmla="*/ 407 h 766"/>
                <a:gd name="T40" fmla="*/ 0 w 1250"/>
                <a:gd name="T41" fmla="*/ 408 h 766"/>
                <a:gd name="T42" fmla="*/ 0 w 1250"/>
                <a:gd name="T43" fmla="*/ 410 h 766"/>
                <a:gd name="T44" fmla="*/ 0 w 1250"/>
                <a:gd name="T45" fmla="*/ 412 h 766"/>
                <a:gd name="T46" fmla="*/ 0 w 1250"/>
                <a:gd name="T47" fmla="*/ 412 h 766"/>
                <a:gd name="T48" fmla="*/ 0 w 1250"/>
                <a:gd name="T49" fmla="*/ 443 h 766"/>
                <a:gd name="T50" fmla="*/ 14 w 1250"/>
                <a:gd name="T51" fmla="*/ 465 h 766"/>
                <a:gd name="T52" fmla="*/ 510 w 1250"/>
                <a:gd name="T53" fmla="*/ 752 h 766"/>
                <a:gd name="T54" fmla="*/ 592 w 1250"/>
                <a:gd name="T55" fmla="*/ 752 h 766"/>
                <a:gd name="T56" fmla="*/ 1239 w 1250"/>
                <a:gd name="T57" fmla="*/ 378 h 766"/>
                <a:gd name="T58" fmla="*/ 1250 w 1250"/>
                <a:gd name="T59" fmla="*/ 358 h 766"/>
                <a:gd name="T60" fmla="*/ 1250 w 1250"/>
                <a:gd name="T61" fmla="*/ 328 h 766"/>
                <a:gd name="T62" fmla="*/ 1239 w 1250"/>
                <a:gd name="T63" fmla="*/ 308 h 7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50" h="766">
                  <a:moveTo>
                    <a:pt x="1239" y="308"/>
                  </a:moveTo>
                  <a:cubicBezTo>
                    <a:pt x="840" y="78"/>
                    <a:pt x="840" y="78"/>
                    <a:pt x="840" y="78"/>
                  </a:cubicBezTo>
                  <a:cubicBezTo>
                    <a:pt x="721" y="9"/>
                    <a:pt x="721" y="9"/>
                    <a:pt x="721" y="9"/>
                  </a:cubicBezTo>
                  <a:cubicBezTo>
                    <a:pt x="705" y="0"/>
                    <a:pt x="686" y="0"/>
                    <a:pt x="670" y="9"/>
                  </a:cubicBezTo>
                  <a:cubicBezTo>
                    <a:pt x="412" y="158"/>
                    <a:pt x="412" y="158"/>
                    <a:pt x="412" y="158"/>
                  </a:cubicBezTo>
                  <a:cubicBezTo>
                    <a:pt x="401" y="164"/>
                    <a:pt x="401" y="164"/>
                    <a:pt x="401" y="164"/>
                  </a:cubicBezTo>
                  <a:cubicBezTo>
                    <a:pt x="401" y="164"/>
                    <a:pt x="401" y="164"/>
                    <a:pt x="401" y="164"/>
                  </a:cubicBezTo>
                  <a:cubicBezTo>
                    <a:pt x="14" y="388"/>
                    <a:pt x="14" y="388"/>
                    <a:pt x="14" y="388"/>
                  </a:cubicBezTo>
                  <a:cubicBezTo>
                    <a:pt x="12" y="389"/>
                    <a:pt x="11" y="389"/>
                    <a:pt x="10" y="390"/>
                  </a:cubicBezTo>
                  <a:cubicBezTo>
                    <a:pt x="10" y="391"/>
                    <a:pt x="9" y="391"/>
                    <a:pt x="8" y="392"/>
                  </a:cubicBezTo>
                  <a:cubicBezTo>
                    <a:pt x="8" y="393"/>
                    <a:pt x="8" y="393"/>
                    <a:pt x="8" y="393"/>
                  </a:cubicBezTo>
                  <a:cubicBezTo>
                    <a:pt x="7" y="393"/>
                    <a:pt x="6" y="394"/>
                    <a:pt x="5" y="395"/>
                  </a:cubicBezTo>
                  <a:cubicBezTo>
                    <a:pt x="5" y="395"/>
                    <a:pt x="5" y="395"/>
                    <a:pt x="5" y="395"/>
                  </a:cubicBezTo>
                  <a:cubicBezTo>
                    <a:pt x="5" y="396"/>
                    <a:pt x="4" y="397"/>
                    <a:pt x="4" y="398"/>
                  </a:cubicBezTo>
                  <a:cubicBezTo>
                    <a:pt x="3" y="398"/>
                    <a:pt x="3" y="398"/>
                    <a:pt x="3" y="398"/>
                  </a:cubicBezTo>
                  <a:cubicBezTo>
                    <a:pt x="3" y="399"/>
                    <a:pt x="3" y="400"/>
                    <a:pt x="2" y="401"/>
                  </a:cubicBezTo>
                  <a:cubicBezTo>
                    <a:pt x="2" y="401"/>
                    <a:pt x="2" y="401"/>
                    <a:pt x="2" y="401"/>
                  </a:cubicBezTo>
                  <a:cubicBezTo>
                    <a:pt x="2" y="402"/>
                    <a:pt x="1" y="403"/>
                    <a:pt x="1" y="404"/>
                  </a:cubicBezTo>
                  <a:cubicBezTo>
                    <a:pt x="1" y="404"/>
                    <a:pt x="1" y="404"/>
                    <a:pt x="1" y="405"/>
                  </a:cubicBezTo>
                  <a:cubicBezTo>
                    <a:pt x="1" y="405"/>
                    <a:pt x="1" y="406"/>
                    <a:pt x="1" y="407"/>
                  </a:cubicBezTo>
                  <a:cubicBezTo>
                    <a:pt x="0" y="407"/>
                    <a:pt x="0" y="408"/>
                    <a:pt x="0" y="408"/>
                  </a:cubicBezTo>
                  <a:cubicBezTo>
                    <a:pt x="0" y="409"/>
                    <a:pt x="0" y="409"/>
                    <a:pt x="0" y="410"/>
                  </a:cubicBezTo>
                  <a:cubicBezTo>
                    <a:pt x="0" y="411"/>
                    <a:pt x="0" y="411"/>
                    <a:pt x="0" y="412"/>
                  </a:cubicBezTo>
                  <a:cubicBezTo>
                    <a:pt x="0" y="412"/>
                    <a:pt x="0" y="412"/>
                    <a:pt x="0" y="412"/>
                  </a:cubicBezTo>
                  <a:cubicBezTo>
                    <a:pt x="0" y="443"/>
                    <a:pt x="0" y="443"/>
                    <a:pt x="0" y="443"/>
                  </a:cubicBezTo>
                  <a:cubicBezTo>
                    <a:pt x="0" y="451"/>
                    <a:pt x="5" y="460"/>
                    <a:pt x="14" y="465"/>
                  </a:cubicBezTo>
                  <a:cubicBezTo>
                    <a:pt x="510" y="752"/>
                    <a:pt x="510" y="752"/>
                    <a:pt x="510" y="752"/>
                  </a:cubicBezTo>
                  <a:cubicBezTo>
                    <a:pt x="535" y="766"/>
                    <a:pt x="567" y="766"/>
                    <a:pt x="592" y="752"/>
                  </a:cubicBezTo>
                  <a:cubicBezTo>
                    <a:pt x="1239" y="378"/>
                    <a:pt x="1239" y="378"/>
                    <a:pt x="1239" y="378"/>
                  </a:cubicBezTo>
                  <a:cubicBezTo>
                    <a:pt x="1246" y="374"/>
                    <a:pt x="1250" y="366"/>
                    <a:pt x="1250" y="358"/>
                  </a:cubicBezTo>
                  <a:cubicBezTo>
                    <a:pt x="1250" y="328"/>
                    <a:pt x="1250" y="328"/>
                    <a:pt x="1250" y="328"/>
                  </a:cubicBezTo>
                  <a:cubicBezTo>
                    <a:pt x="1250" y="320"/>
                    <a:pt x="1246" y="313"/>
                    <a:pt x="1239" y="308"/>
                  </a:cubicBezTo>
                  <a:close/>
                </a:path>
              </a:pathLst>
            </a:custGeom>
            <a:solidFill>
              <a:srgbClr val="51698E"/>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5" name="Freeform 230">
              <a:extLst>
                <a:ext uri="{FF2B5EF4-FFF2-40B4-BE49-F238E27FC236}">
                  <a16:creationId xmlns:a16="http://schemas.microsoft.com/office/drawing/2014/main" id="{C2BE321F-A7DA-2A43-9A6E-C24661B4131F}"/>
                </a:ext>
              </a:extLst>
            </p:cNvPr>
            <p:cNvSpPr>
              <a:spLocks/>
            </p:cNvSpPr>
            <p:nvPr/>
          </p:nvSpPr>
          <p:spPr bwMode="auto">
            <a:xfrm>
              <a:off x="16698349" y="8907410"/>
              <a:ext cx="3449638" cy="2033588"/>
            </a:xfrm>
            <a:custGeom>
              <a:avLst/>
              <a:gdLst>
                <a:gd name="T0" fmla="*/ 1250 w 1250"/>
                <a:gd name="T1" fmla="*/ 329 h 736"/>
                <a:gd name="T2" fmla="*/ 1244 w 1250"/>
                <a:gd name="T3" fmla="*/ 344 h 736"/>
                <a:gd name="T4" fmla="*/ 1239 w 1250"/>
                <a:gd name="T5" fmla="*/ 348 h 736"/>
                <a:gd name="T6" fmla="*/ 592 w 1250"/>
                <a:gd name="T7" fmla="*/ 722 h 736"/>
                <a:gd name="T8" fmla="*/ 510 w 1250"/>
                <a:gd name="T9" fmla="*/ 722 h 736"/>
                <a:gd name="T10" fmla="*/ 117 w 1250"/>
                <a:gd name="T11" fmla="*/ 495 h 736"/>
                <a:gd name="T12" fmla="*/ 14 w 1250"/>
                <a:gd name="T13" fmla="*/ 435 h 736"/>
                <a:gd name="T14" fmla="*/ 5 w 1250"/>
                <a:gd name="T15" fmla="*/ 427 h 736"/>
                <a:gd name="T16" fmla="*/ 0 w 1250"/>
                <a:gd name="T17" fmla="*/ 413 h 736"/>
                <a:gd name="T18" fmla="*/ 14 w 1250"/>
                <a:gd name="T19" fmla="*/ 388 h 736"/>
                <a:gd name="T20" fmla="*/ 670 w 1250"/>
                <a:gd name="T21" fmla="*/ 10 h 736"/>
                <a:gd name="T22" fmla="*/ 721 w 1250"/>
                <a:gd name="T23" fmla="*/ 10 h 736"/>
                <a:gd name="T24" fmla="*/ 840 w 1250"/>
                <a:gd name="T25" fmla="*/ 78 h 736"/>
                <a:gd name="T26" fmla="*/ 1239 w 1250"/>
                <a:gd name="T27" fmla="*/ 308 h 736"/>
                <a:gd name="T28" fmla="*/ 1250 w 1250"/>
                <a:gd name="T29" fmla="*/ 329 h 7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50" h="736">
                  <a:moveTo>
                    <a:pt x="1250" y="329"/>
                  </a:moveTo>
                  <a:cubicBezTo>
                    <a:pt x="1250" y="334"/>
                    <a:pt x="1248" y="339"/>
                    <a:pt x="1244" y="344"/>
                  </a:cubicBezTo>
                  <a:cubicBezTo>
                    <a:pt x="1243" y="345"/>
                    <a:pt x="1241" y="347"/>
                    <a:pt x="1239" y="348"/>
                  </a:cubicBezTo>
                  <a:cubicBezTo>
                    <a:pt x="592" y="722"/>
                    <a:pt x="592" y="722"/>
                    <a:pt x="592" y="722"/>
                  </a:cubicBezTo>
                  <a:cubicBezTo>
                    <a:pt x="567" y="736"/>
                    <a:pt x="535" y="736"/>
                    <a:pt x="510" y="722"/>
                  </a:cubicBezTo>
                  <a:cubicBezTo>
                    <a:pt x="117" y="495"/>
                    <a:pt x="117" y="495"/>
                    <a:pt x="117" y="495"/>
                  </a:cubicBezTo>
                  <a:cubicBezTo>
                    <a:pt x="14" y="435"/>
                    <a:pt x="14" y="435"/>
                    <a:pt x="14" y="435"/>
                  </a:cubicBezTo>
                  <a:cubicBezTo>
                    <a:pt x="10" y="433"/>
                    <a:pt x="7" y="430"/>
                    <a:pt x="5" y="427"/>
                  </a:cubicBezTo>
                  <a:cubicBezTo>
                    <a:pt x="2" y="423"/>
                    <a:pt x="0" y="418"/>
                    <a:pt x="0" y="413"/>
                  </a:cubicBezTo>
                  <a:cubicBezTo>
                    <a:pt x="0" y="403"/>
                    <a:pt x="4" y="394"/>
                    <a:pt x="14" y="388"/>
                  </a:cubicBezTo>
                  <a:cubicBezTo>
                    <a:pt x="670" y="10"/>
                    <a:pt x="670" y="10"/>
                    <a:pt x="670" y="10"/>
                  </a:cubicBezTo>
                  <a:cubicBezTo>
                    <a:pt x="686" y="0"/>
                    <a:pt x="705" y="0"/>
                    <a:pt x="721" y="10"/>
                  </a:cubicBezTo>
                  <a:cubicBezTo>
                    <a:pt x="840" y="78"/>
                    <a:pt x="840" y="78"/>
                    <a:pt x="840" y="78"/>
                  </a:cubicBezTo>
                  <a:cubicBezTo>
                    <a:pt x="1239" y="308"/>
                    <a:pt x="1239" y="308"/>
                    <a:pt x="1239" y="308"/>
                  </a:cubicBezTo>
                  <a:cubicBezTo>
                    <a:pt x="1246" y="313"/>
                    <a:pt x="1250" y="321"/>
                    <a:pt x="1250" y="329"/>
                  </a:cubicBezTo>
                  <a:close/>
                </a:path>
              </a:pathLst>
            </a:custGeom>
            <a:solidFill>
              <a:srgbClr val="03033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6" name="Freeform 231">
              <a:extLst>
                <a:ext uri="{FF2B5EF4-FFF2-40B4-BE49-F238E27FC236}">
                  <a16:creationId xmlns:a16="http://schemas.microsoft.com/office/drawing/2014/main" id="{3C7CA1F4-9671-8A40-9793-92011E93179D}"/>
                </a:ext>
              </a:extLst>
            </p:cNvPr>
            <p:cNvSpPr>
              <a:spLocks/>
            </p:cNvSpPr>
            <p:nvPr/>
          </p:nvSpPr>
          <p:spPr bwMode="auto">
            <a:xfrm>
              <a:off x="17834999" y="8907410"/>
              <a:ext cx="1181100" cy="668338"/>
            </a:xfrm>
            <a:custGeom>
              <a:avLst/>
              <a:gdLst>
                <a:gd name="T0" fmla="*/ 144 w 428"/>
                <a:gd name="T1" fmla="*/ 242 h 242"/>
                <a:gd name="T2" fmla="*/ 428 w 428"/>
                <a:gd name="T3" fmla="*/ 78 h 242"/>
                <a:gd name="T4" fmla="*/ 309 w 428"/>
                <a:gd name="T5" fmla="*/ 10 h 242"/>
                <a:gd name="T6" fmla="*/ 258 w 428"/>
                <a:gd name="T7" fmla="*/ 10 h 242"/>
                <a:gd name="T8" fmla="*/ 0 w 428"/>
                <a:gd name="T9" fmla="*/ 158 h 242"/>
                <a:gd name="T10" fmla="*/ 144 w 428"/>
                <a:gd name="T11" fmla="*/ 242 h 242"/>
              </a:gdLst>
              <a:ahLst/>
              <a:cxnLst>
                <a:cxn ang="0">
                  <a:pos x="T0" y="T1"/>
                </a:cxn>
                <a:cxn ang="0">
                  <a:pos x="T2" y="T3"/>
                </a:cxn>
                <a:cxn ang="0">
                  <a:pos x="T4" y="T5"/>
                </a:cxn>
                <a:cxn ang="0">
                  <a:pos x="T6" y="T7"/>
                </a:cxn>
                <a:cxn ang="0">
                  <a:pos x="T8" y="T9"/>
                </a:cxn>
                <a:cxn ang="0">
                  <a:pos x="T10" y="T11"/>
                </a:cxn>
              </a:cxnLst>
              <a:rect l="0" t="0" r="r" b="b"/>
              <a:pathLst>
                <a:path w="428" h="242">
                  <a:moveTo>
                    <a:pt x="144" y="242"/>
                  </a:moveTo>
                  <a:cubicBezTo>
                    <a:pt x="428" y="78"/>
                    <a:pt x="428" y="78"/>
                    <a:pt x="428" y="78"/>
                  </a:cubicBezTo>
                  <a:cubicBezTo>
                    <a:pt x="309" y="10"/>
                    <a:pt x="309" y="10"/>
                    <a:pt x="309" y="10"/>
                  </a:cubicBezTo>
                  <a:cubicBezTo>
                    <a:pt x="293" y="0"/>
                    <a:pt x="274" y="0"/>
                    <a:pt x="258" y="10"/>
                  </a:cubicBezTo>
                  <a:cubicBezTo>
                    <a:pt x="0" y="158"/>
                    <a:pt x="0" y="158"/>
                    <a:pt x="0" y="158"/>
                  </a:cubicBezTo>
                  <a:lnTo>
                    <a:pt x="144" y="242"/>
                  </a:lnTo>
                  <a:close/>
                </a:path>
              </a:pathLst>
            </a:custGeom>
            <a:solidFill>
              <a:srgbClr val="172A5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7" name="Freeform 232">
              <a:extLst>
                <a:ext uri="{FF2B5EF4-FFF2-40B4-BE49-F238E27FC236}">
                  <a16:creationId xmlns:a16="http://schemas.microsoft.com/office/drawing/2014/main" id="{1DE1E1A9-D85F-6D4C-954A-CC046695CB9A}"/>
                </a:ext>
              </a:extLst>
            </p:cNvPr>
            <p:cNvSpPr>
              <a:spLocks/>
            </p:cNvSpPr>
            <p:nvPr/>
          </p:nvSpPr>
          <p:spPr bwMode="auto">
            <a:xfrm>
              <a:off x="16687237" y="9363023"/>
              <a:ext cx="1514475" cy="911225"/>
            </a:xfrm>
            <a:custGeom>
              <a:avLst/>
              <a:gdLst>
                <a:gd name="T0" fmla="*/ 405 w 549"/>
                <a:gd name="T1" fmla="*/ 0 h 330"/>
                <a:gd name="T2" fmla="*/ 18 w 549"/>
                <a:gd name="T3" fmla="*/ 223 h 330"/>
                <a:gd name="T4" fmla="*/ 18 w 549"/>
                <a:gd name="T5" fmla="*/ 270 h 330"/>
                <a:gd name="T6" fmla="*/ 121 w 549"/>
                <a:gd name="T7" fmla="*/ 330 h 330"/>
                <a:gd name="T8" fmla="*/ 122 w 549"/>
                <a:gd name="T9" fmla="*/ 329 h 330"/>
                <a:gd name="T10" fmla="*/ 549 w 549"/>
                <a:gd name="T11" fmla="*/ 83 h 330"/>
                <a:gd name="T12" fmla="*/ 405 w 549"/>
                <a:gd name="T13" fmla="*/ 0 h 330"/>
              </a:gdLst>
              <a:ahLst/>
              <a:cxnLst>
                <a:cxn ang="0">
                  <a:pos x="T0" y="T1"/>
                </a:cxn>
                <a:cxn ang="0">
                  <a:pos x="T2" y="T3"/>
                </a:cxn>
                <a:cxn ang="0">
                  <a:pos x="T4" y="T5"/>
                </a:cxn>
                <a:cxn ang="0">
                  <a:pos x="T6" y="T7"/>
                </a:cxn>
                <a:cxn ang="0">
                  <a:pos x="T8" y="T9"/>
                </a:cxn>
                <a:cxn ang="0">
                  <a:pos x="T10" y="T11"/>
                </a:cxn>
                <a:cxn ang="0">
                  <a:pos x="T12" y="T13"/>
                </a:cxn>
              </a:cxnLst>
              <a:rect l="0" t="0" r="r" b="b"/>
              <a:pathLst>
                <a:path w="549" h="330">
                  <a:moveTo>
                    <a:pt x="405" y="0"/>
                  </a:moveTo>
                  <a:cubicBezTo>
                    <a:pt x="18" y="223"/>
                    <a:pt x="18" y="223"/>
                    <a:pt x="18" y="223"/>
                  </a:cubicBezTo>
                  <a:cubicBezTo>
                    <a:pt x="0" y="234"/>
                    <a:pt x="0" y="260"/>
                    <a:pt x="18" y="270"/>
                  </a:cubicBezTo>
                  <a:cubicBezTo>
                    <a:pt x="121" y="330"/>
                    <a:pt x="121" y="330"/>
                    <a:pt x="121" y="330"/>
                  </a:cubicBezTo>
                  <a:cubicBezTo>
                    <a:pt x="122" y="329"/>
                    <a:pt x="122" y="329"/>
                    <a:pt x="122" y="329"/>
                  </a:cubicBezTo>
                  <a:cubicBezTo>
                    <a:pt x="549" y="83"/>
                    <a:pt x="549" y="83"/>
                    <a:pt x="549" y="83"/>
                  </a:cubicBezTo>
                  <a:lnTo>
                    <a:pt x="405" y="0"/>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8" name="Freeform 233">
              <a:extLst>
                <a:ext uri="{FF2B5EF4-FFF2-40B4-BE49-F238E27FC236}">
                  <a16:creationId xmlns:a16="http://schemas.microsoft.com/office/drawing/2014/main" id="{2A981190-12C6-D742-B187-2CF9531DFC9F}"/>
                </a:ext>
              </a:extLst>
            </p:cNvPr>
            <p:cNvSpPr>
              <a:spLocks/>
            </p:cNvSpPr>
            <p:nvPr/>
          </p:nvSpPr>
          <p:spPr bwMode="auto">
            <a:xfrm>
              <a:off x="18127099" y="9836098"/>
              <a:ext cx="101600" cy="57150"/>
            </a:xfrm>
            <a:custGeom>
              <a:avLst/>
              <a:gdLst>
                <a:gd name="T0" fmla="*/ 31 w 37"/>
                <a:gd name="T1" fmla="*/ 3 h 21"/>
                <a:gd name="T2" fmla="*/ 31 w 37"/>
                <a:gd name="T3" fmla="*/ 17 h 21"/>
                <a:gd name="T4" fmla="*/ 6 w 37"/>
                <a:gd name="T5" fmla="*/ 17 h 21"/>
                <a:gd name="T6" fmla="*/ 6 w 37"/>
                <a:gd name="T7" fmla="*/ 3 h 21"/>
                <a:gd name="T8" fmla="*/ 31 w 37"/>
                <a:gd name="T9" fmla="*/ 3 h 21"/>
              </a:gdLst>
              <a:ahLst/>
              <a:cxnLst>
                <a:cxn ang="0">
                  <a:pos x="T0" y="T1"/>
                </a:cxn>
                <a:cxn ang="0">
                  <a:pos x="T2" y="T3"/>
                </a:cxn>
                <a:cxn ang="0">
                  <a:pos x="T4" y="T5"/>
                </a:cxn>
                <a:cxn ang="0">
                  <a:pos x="T6" y="T7"/>
                </a:cxn>
                <a:cxn ang="0">
                  <a:pos x="T8" y="T9"/>
                </a:cxn>
              </a:cxnLst>
              <a:rect l="0" t="0" r="r" b="b"/>
              <a:pathLst>
                <a:path w="37" h="21">
                  <a:moveTo>
                    <a:pt x="31" y="3"/>
                  </a:moveTo>
                  <a:cubicBezTo>
                    <a:pt x="37" y="7"/>
                    <a:pt x="37" y="13"/>
                    <a:pt x="31" y="17"/>
                  </a:cubicBezTo>
                  <a:cubicBezTo>
                    <a:pt x="24" y="21"/>
                    <a:pt x="13" y="21"/>
                    <a:pt x="6" y="17"/>
                  </a:cubicBezTo>
                  <a:cubicBezTo>
                    <a:pt x="0" y="13"/>
                    <a:pt x="0" y="7"/>
                    <a:pt x="6" y="3"/>
                  </a:cubicBezTo>
                  <a:cubicBezTo>
                    <a:pt x="13" y="0"/>
                    <a:pt x="24" y="0"/>
                    <a:pt x="31" y="3"/>
                  </a:cubicBezTo>
                  <a:close/>
                </a:path>
              </a:pathLst>
            </a:custGeom>
            <a:solidFill>
              <a:srgbClr val="19194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9" name="Freeform 234">
              <a:extLst>
                <a:ext uri="{FF2B5EF4-FFF2-40B4-BE49-F238E27FC236}">
                  <a16:creationId xmlns:a16="http://schemas.microsoft.com/office/drawing/2014/main" id="{F54EE6EC-F66D-6446-B9F9-FF9FD639AC4B}"/>
                </a:ext>
              </a:extLst>
            </p:cNvPr>
            <p:cNvSpPr>
              <a:spLocks/>
            </p:cNvSpPr>
            <p:nvPr/>
          </p:nvSpPr>
          <p:spPr bwMode="auto">
            <a:xfrm>
              <a:off x="18344587" y="9959923"/>
              <a:ext cx="103188" cy="60325"/>
            </a:xfrm>
            <a:custGeom>
              <a:avLst/>
              <a:gdLst>
                <a:gd name="T0" fmla="*/ 31 w 37"/>
                <a:gd name="T1" fmla="*/ 4 h 22"/>
                <a:gd name="T2" fmla="*/ 31 w 37"/>
                <a:gd name="T3" fmla="*/ 18 h 22"/>
                <a:gd name="T4" fmla="*/ 7 w 37"/>
                <a:gd name="T5" fmla="*/ 18 h 22"/>
                <a:gd name="T6" fmla="*/ 7 w 37"/>
                <a:gd name="T7" fmla="*/ 4 h 22"/>
                <a:gd name="T8" fmla="*/ 31 w 37"/>
                <a:gd name="T9" fmla="*/ 4 h 22"/>
              </a:gdLst>
              <a:ahLst/>
              <a:cxnLst>
                <a:cxn ang="0">
                  <a:pos x="T0" y="T1"/>
                </a:cxn>
                <a:cxn ang="0">
                  <a:pos x="T2" y="T3"/>
                </a:cxn>
                <a:cxn ang="0">
                  <a:pos x="T4" y="T5"/>
                </a:cxn>
                <a:cxn ang="0">
                  <a:pos x="T6" y="T7"/>
                </a:cxn>
                <a:cxn ang="0">
                  <a:pos x="T8" y="T9"/>
                </a:cxn>
              </a:cxnLst>
              <a:rect l="0" t="0" r="r" b="b"/>
              <a:pathLst>
                <a:path w="37" h="22">
                  <a:moveTo>
                    <a:pt x="31" y="4"/>
                  </a:moveTo>
                  <a:cubicBezTo>
                    <a:pt x="37" y="8"/>
                    <a:pt x="37" y="14"/>
                    <a:pt x="31" y="18"/>
                  </a:cubicBezTo>
                  <a:cubicBezTo>
                    <a:pt x="24" y="22"/>
                    <a:pt x="13" y="22"/>
                    <a:pt x="7" y="18"/>
                  </a:cubicBezTo>
                  <a:cubicBezTo>
                    <a:pt x="0" y="14"/>
                    <a:pt x="0" y="8"/>
                    <a:pt x="7" y="4"/>
                  </a:cubicBezTo>
                  <a:cubicBezTo>
                    <a:pt x="13" y="0"/>
                    <a:pt x="24" y="0"/>
                    <a:pt x="31" y="4"/>
                  </a:cubicBezTo>
                  <a:close/>
                </a:path>
              </a:pathLst>
            </a:custGeom>
            <a:solidFill>
              <a:srgbClr val="19194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0" name="Freeform 235">
              <a:extLst>
                <a:ext uri="{FF2B5EF4-FFF2-40B4-BE49-F238E27FC236}">
                  <a16:creationId xmlns:a16="http://schemas.microsoft.com/office/drawing/2014/main" id="{51703A15-23B9-4F47-A414-6C8E3221AD1F}"/>
                </a:ext>
              </a:extLst>
            </p:cNvPr>
            <p:cNvSpPr>
              <a:spLocks/>
            </p:cNvSpPr>
            <p:nvPr/>
          </p:nvSpPr>
          <p:spPr bwMode="auto">
            <a:xfrm>
              <a:off x="18563662" y="10086923"/>
              <a:ext cx="101600" cy="60325"/>
            </a:xfrm>
            <a:custGeom>
              <a:avLst/>
              <a:gdLst>
                <a:gd name="T0" fmla="*/ 31 w 37"/>
                <a:gd name="T1" fmla="*/ 4 h 22"/>
                <a:gd name="T2" fmla="*/ 31 w 37"/>
                <a:gd name="T3" fmla="*/ 18 h 22"/>
                <a:gd name="T4" fmla="*/ 7 w 37"/>
                <a:gd name="T5" fmla="*/ 18 h 22"/>
                <a:gd name="T6" fmla="*/ 7 w 37"/>
                <a:gd name="T7" fmla="*/ 4 h 22"/>
                <a:gd name="T8" fmla="*/ 31 w 37"/>
                <a:gd name="T9" fmla="*/ 4 h 22"/>
              </a:gdLst>
              <a:ahLst/>
              <a:cxnLst>
                <a:cxn ang="0">
                  <a:pos x="T0" y="T1"/>
                </a:cxn>
                <a:cxn ang="0">
                  <a:pos x="T2" y="T3"/>
                </a:cxn>
                <a:cxn ang="0">
                  <a:pos x="T4" y="T5"/>
                </a:cxn>
                <a:cxn ang="0">
                  <a:pos x="T6" y="T7"/>
                </a:cxn>
                <a:cxn ang="0">
                  <a:pos x="T8" y="T9"/>
                </a:cxn>
              </a:cxnLst>
              <a:rect l="0" t="0" r="r" b="b"/>
              <a:pathLst>
                <a:path w="37" h="22">
                  <a:moveTo>
                    <a:pt x="31" y="4"/>
                  </a:moveTo>
                  <a:cubicBezTo>
                    <a:pt x="37" y="8"/>
                    <a:pt x="37" y="14"/>
                    <a:pt x="31" y="18"/>
                  </a:cubicBezTo>
                  <a:cubicBezTo>
                    <a:pt x="24" y="22"/>
                    <a:pt x="13" y="22"/>
                    <a:pt x="7" y="18"/>
                  </a:cubicBezTo>
                  <a:cubicBezTo>
                    <a:pt x="0" y="14"/>
                    <a:pt x="0" y="8"/>
                    <a:pt x="7" y="4"/>
                  </a:cubicBezTo>
                  <a:cubicBezTo>
                    <a:pt x="13" y="0"/>
                    <a:pt x="24" y="0"/>
                    <a:pt x="31" y="4"/>
                  </a:cubicBezTo>
                  <a:close/>
                </a:path>
              </a:pathLst>
            </a:custGeom>
            <a:solidFill>
              <a:srgbClr val="19194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1" name="Freeform 236">
              <a:extLst>
                <a:ext uri="{FF2B5EF4-FFF2-40B4-BE49-F238E27FC236}">
                  <a16:creationId xmlns:a16="http://schemas.microsoft.com/office/drawing/2014/main" id="{B6875670-CB87-864F-B243-1814D794B851}"/>
                </a:ext>
              </a:extLst>
            </p:cNvPr>
            <p:cNvSpPr>
              <a:spLocks/>
            </p:cNvSpPr>
            <p:nvPr/>
          </p:nvSpPr>
          <p:spPr bwMode="auto">
            <a:xfrm>
              <a:off x="18155674" y="10071048"/>
              <a:ext cx="104775" cy="60325"/>
            </a:xfrm>
            <a:custGeom>
              <a:avLst/>
              <a:gdLst>
                <a:gd name="T0" fmla="*/ 31 w 38"/>
                <a:gd name="T1" fmla="*/ 4 h 22"/>
                <a:gd name="T2" fmla="*/ 31 w 38"/>
                <a:gd name="T3" fmla="*/ 18 h 22"/>
                <a:gd name="T4" fmla="*/ 7 w 38"/>
                <a:gd name="T5" fmla="*/ 18 h 22"/>
                <a:gd name="T6" fmla="*/ 7 w 38"/>
                <a:gd name="T7" fmla="*/ 4 h 22"/>
                <a:gd name="T8" fmla="*/ 31 w 38"/>
                <a:gd name="T9" fmla="*/ 4 h 22"/>
              </a:gdLst>
              <a:ahLst/>
              <a:cxnLst>
                <a:cxn ang="0">
                  <a:pos x="T0" y="T1"/>
                </a:cxn>
                <a:cxn ang="0">
                  <a:pos x="T2" y="T3"/>
                </a:cxn>
                <a:cxn ang="0">
                  <a:pos x="T4" y="T5"/>
                </a:cxn>
                <a:cxn ang="0">
                  <a:pos x="T6" y="T7"/>
                </a:cxn>
                <a:cxn ang="0">
                  <a:pos x="T8" y="T9"/>
                </a:cxn>
              </a:cxnLst>
              <a:rect l="0" t="0" r="r" b="b"/>
              <a:pathLst>
                <a:path w="38" h="22">
                  <a:moveTo>
                    <a:pt x="31" y="4"/>
                  </a:moveTo>
                  <a:cubicBezTo>
                    <a:pt x="38" y="8"/>
                    <a:pt x="38" y="14"/>
                    <a:pt x="31" y="18"/>
                  </a:cubicBezTo>
                  <a:cubicBezTo>
                    <a:pt x="24" y="22"/>
                    <a:pt x="13" y="22"/>
                    <a:pt x="7" y="18"/>
                  </a:cubicBezTo>
                  <a:cubicBezTo>
                    <a:pt x="0" y="14"/>
                    <a:pt x="0" y="8"/>
                    <a:pt x="7" y="4"/>
                  </a:cubicBezTo>
                  <a:cubicBezTo>
                    <a:pt x="13" y="0"/>
                    <a:pt x="24" y="0"/>
                    <a:pt x="31" y="4"/>
                  </a:cubicBezTo>
                  <a:close/>
                </a:path>
              </a:pathLst>
            </a:custGeom>
            <a:solidFill>
              <a:srgbClr val="19194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2" name="Freeform 237">
              <a:extLst>
                <a:ext uri="{FF2B5EF4-FFF2-40B4-BE49-F238E27FC236}">
                  <a16:creationId xmlns:a16="http://schemas.microsoft.com/office/drawing/2014/main" id="{24B31907-3D3D-6C48-93DD-15E56D15ADC0}"/>
                </a:ext>
              </a:extLst>
            </p:cNvPr>
            <p:cNvSpPr>
              <a:spLocks/>
            </p:cNvSpPr>
            <p:nvPr/>
          </p:nvSpPr>
          <p:spPr bwMode="auto">
            <a:xfrm>
              <a:off x="18373162" y="10198048"/>
              <a:ext cx="104775" cy="57150"/>
            </a:xfrm>
            <a:custGeom>
              <a:avLst/>
              <a:gdLst>
                <a:gd name="T0" fmla="*/ 31 w 38"/>
                <a:gd name="T1" fmla="*/ 3 h 21"/>
                <a:gd name="T2" fmla="*/ 31 w 38"/>
                <a:gd name="T3" fmla="*/ 17 h 21"/>
                <a:gd name="T4" fmla="*/ 7 w 38"/>
                <a:gd name="T5" fmla="*/ 17 h 21"/>
                <a:gd name="T6" fmla="*/ 7 w 38"/>
                <a:gd name="T7" fmla="*/ 3 h 21"/>
                <a:gd name="T8" fmla="*/ 31 w 38"/>
                <a:gd name="T9" fmla="*/ 3 h 21"/>
              </a:gdLst>
              <a:ahLst/>
              <a:cxnLst>
                <a:cxn ang="0">
                  <a:pos x="T0" y="T1"/>
                </a:cxn>
                <a:cxn ang="0">
                  <a:pos x="T2" y="T3"/>
                </a:cxn>
                <a:cxn ang="0">
                  <a:pos x="T4" y="T5"/>
                </a:cxn>
                <a:cxn ang="0">
                  <a:pos x="T6" y="T7"/>
                </a:cxn>
                <a:cxn ang="0">
                  <a:pos x="T8" y="T9"/>
                </a:cxn>
              </a:cxnLst>
              <a:rect l="0" t="0" r="r" b="b"/>
              <a:pathLst>
                <a:path w="38" h="21">
                  <a:moveTo>
                    <a:pt x="31" y="3"/>
                  </a:moveTo>
                  <a:cubicBezTo>
                    <a:pt x="38" y="7"/>
                    <a:pt x="38" y="14"/>
                    <a:pt x="31" y="17"/>
                  </a:cubicBezTo>
                  <a:cubicBezTo>
                    <a:pt x="24" y="21"/>
                    <a:pt x="14" y="21"/>
                    <a:pt x="7" y="17"/>
                  </a:cubicBezTo>
                  <a:cubicBezTo>
                    <a:pt x="0" y="14"/>
                    <a:pt x="0" y="7"/>
                    <a:pt x="7" y="3"/>
                  </a:cubicBezTo>
                  <a:cubicBezTo>
                    <a:pt x="14" y="0"/>
                    <a:pt x="24" y="0"/>
                    <a:pt x="31" y="3"/>
                  </a:cubicBezTo>
                  <a:close/>
                </a:path>
              </a:pathLst>
            </a:custGeom>
            <a:solidFill>
              <a:srgbClr val="19194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3" name="Freeform 238">
              <a:extLst>
                <a:ext uri="{FF2B5EF4-FFF2-40B4-BE49-F238E27FC236}">
                  <a16:creationId xmlns:a16="http://schemas.microsoft.com/office/drawing/2014/main" id="{12A94D2C-10D1-314F-975B-1470415F396D}"/>
                </a:ext>
              </a:extLst>
            </p:cNvPr>
            <p:cNvSpPr>
              <a:spLocks/>
            </p:cNvSpPr>
            <p:nvPr/>
          </p:nvSpPr>
          <p:spPr bwMode="auto">
            <a:xfrm>
              <a:off x="18781149" y="10213923"/>
              <a:ext cx="104775" cy="58738"/>
            </a:xfrm>
            <a:custGeom>
              <a:avLst/>
              <a:gdLst>
                <a:gd name="T0" fmla="*/ 31 w 38"/>
                <a:gd name="T1" fmla="*/ 3 h 21"/>
                <a:gd name="T2" fmla="*/ 31 w 38"/>
                <a:gd name="T3" fmla="*/ 17 h 21"/>
                <a:gd name="T4" fmla="*/ 7 w 38"/>
                <a:gd name="T5" fmla="*/ 17 h 21"/>
                <a:gd name="T6" fmla="*/ 7 w 38"/>
                <a:gd name="T7" fmla="*/ 3 h 21"/>
                <a:gd name="T8" fmla="*/ 31 w 38"/>
                <a:gd name="T9" fmla="*/ 3 h 21"/>
              </a:gdLst>
              <a:ahLst/>
              <a:cxnLst>
                <a:cxn ang="0">
                  <a:pos x="T0" y="T1"/>
                </a:cxn>
                <a:cxn ang="0">
                  <a:pos x="T2" y="T3"/>
                </a:cxn>
                <a:cxn ang="0">
                  <a:pos x="T4" y="T5"/>
                </a:cxn>
                <a:cxn ang="0">
                  <a:pos x="T6" y="T7"/>
                </a:cxn>
                <a:cxn ang="0">
                  <a:pos x="T8" y="T9"/>
                </a:cxn>
              </a:cxnLst>
              <a:rect l="0" t="0" r="r" b="b"/>
              <a:pathLst>
                <a:path w="38" h="21">
                  <a:moveTo>
                    <a:pt x="31" y="3"/>
                  </a:moveTo>
                  <a:cubicBezTo>
                    <a:pt x="38" y="7"/>
                    <a:pt x="38" y="14"/>
                    <a:pt x="31" y="17"/>
                  </a:cubicBezTo>
                  <a:cubicBezTo>
                    <a:pt x="24" y="21"/>
                    <a:pt x="13" y="21"/>
                    <a:pt x="7" y="17"/>
                  </a:cubicBezTo>
                  <a:cubicBezTo>
                    <a:pt x="0" y="14"/>
                    <a:pt x="0" y="7"/>
                    <a:pt x="7" y="3"/>
                  </a:cubicBezTo>
                  <a:cubicBezTo>
                    <a:pt x="13" y="0"/>
                    <a:pt x="24" y="0"/>
                    <a:pt x="31" y="3"/>
                  </a:cubicBezTo>
                  <a:close/>
                </a:path>
              </a:pathLst>
            </a:custGeom>
            <a:solidFill>
              <a:srgbClr val="19194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4" name="Freeform 239">
              <a:extLst>
                <a:ext uri="{FF2B5EF4-FFF2-40B4-BE49-F238E27FC236}">
                  <a16:creationId xmlns:a16="http://schemas.microsoft.com/office/drawing/2014/main" id="{4C22FCA0-7B74-844B-B854-A972AE92AF09}"/>
                </a:ext>
              </a:extLst>
            </p:cNvPr>
            <p:cNvSpPr>
              <a:spLocks/>
            </p:cNvSpPr>
            <p:nvPr/>
          </p:nvSpPr>
          <p:spPr bwMode="auto">
            <a:xfrm>
              <a:off x="18317599" y="9724973"/>
              <a:ext cx="101600" cy="58738"/>
            </a:xfrm>
            <a:custGeom>
              <a:avLst/>
              <a:gdLst>
                <a:gd name="T0" fmla="*/ 30 w 37"/>
                <a:gd name="T1" fmla="*/ 4 h 21"/>
                <a:gd name="T2" fmla="*/ 30 w 37"/>
                <a:gd name="T3" fmla="*/ 18 h 21"/>
                <a:gd name="T4" fmla="*/ 6 w 37"/>
                <a:gd name="T5" fmla="*/ 18 h 21"/>
                <a:gd name="T6" fmla="*/ 6 w 37"/>
                <a:gd name="T7" fmla="*/ 4 h 21"/>
                <a:gd name="T8" fmla="*/ 30 w 37"/>
                <a:gd name="T9" fmla="*/ 4 h 21"/>
              </a:gdLst>
              <a:ahLst/>
              <a:cxnLst>
                <a:cxn ang="0">
                  <a:pos x="T0" y="T1"/>
                </a:cxn>
                <a:cxn ang="0">
                  <a:pos x="T2" y="T3"/>
                </a:cxn>
                <a:cxn ang="0">
                  <a:pos x="T4" y="T5"/>
                </a:cxn>
                <a:cxn ang="0">
                  <a:pos x="T6" y="T7"/>
                </a:cxn>
                <a:cxn ang="0">
                  <a:pos x="T8" y="T9"/>
                </a:cxn>
              </a:cxnLst>
              <a:rect l="0" t="0" r="r" b="b"/>
              <a:pathLst>
                <a:path w="37" h="21">
                  <a:moveTo>
                    <a:pt x="30" y="4"/>
                  </a:moveTo>
                  <a:cubicBezTo>
                    <a:pt x="37" y="8"/>
                    <a:pt x="37" y="14"/>
                    <a:pt x="30" y="18"/>
                  </a:cubicBezTo>
                  <a:cubicBezTo>
                    <a:pt x="24" y="21"/>
                    <a:pt x="13" y="21"/>
                    <a:pt x="6" y="18"/>
                  </a:cubicBezTo>
                  <a:cubicBezTo>
                    <a:pt x="0" y="14"/>
                    <a:pt x="0" y="8"/>
                    <a:pt x="6" y="4"/>
                  </a:cubicBezTo>
                  <a:cubicBezTo>
                    <a:pt x="13" y="0"/>
                    <a:pt x="24" y="0"/>
                    <a:pt x="30" y="4"/>
                  </a:cubicBezTo>
                  <a:close/>
                </a:path>
              </a:pathLst>
            </a:custGeom>
            <a:solidFill>
              <a:srgbClr val="19194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5" name="Freeform 240">
              <a:extLst>
                <a:ext uri="{FF2B5EF4-FFF2-40B4-BE49-F238E27FC236}">
                  <a16:creationId xmlns:a16="http://schemas.microsoft.com/office/drawing/2014/main" id="{0C87C70E-0346-AB47-B9B2-8C112E0A86FE}"/>
                </a:ext>
              </a:extLst>
            </p:cNvPr>
            <p:cNvSpPr>
              <a:spLocks/>
            </p:cNvSpPr>
            <p:nvPr/>
          </p:nvSpPr>
          <p:spPr bwMode="auto">
            <a:xfrm>
              <a:off x="18535087" y="9851973"/>
              <a:ext cx="103188" cy="58738"/>
            </a:xfrm>
            <a:custGeom>
              <a:avLst/>
              <a:gdLst>
                <a:gd name="T0" fmla="*/ 30 w 37"/>
                <a:gd name="T1" fmla="*/ 3 h 21"/>
                <a:gd name="T2" fmla="*/ 30 w 37"/>
                <a:gd name="T3" fmla="*/ 17 h 21"/>
                <a:gd name="T4" fmla="*/ 6 w 37"/>
                <a:gd name="T5" fmla="*/ 17 h 21"/>
                <a:gd name="T6" fmla="*/ 6 w 37"/>
                <a:gd name="T7" fmla="*/ 3 h 21"/>
                <a:gd name="T8" fmla="*/ 30 w 37"/>
                <a:gd name="T9" fmla="*/ 3 h 21"/>
              </a:gdLst>
              <a:ahLst/>
              <a:cxnLst>
                <a:cxn ang="0">
                  <a:pos x="T0" y="T1"/>
                </a:cxn>
                <a:cxn ang="0">
                  <a:pos x="T2" y="T3"/>
                </a:cxn>
                <a:cxn ang="0">
                  <a:pos x="T4" y="T5"/>
                </a:cxn>
                <a:cxn ang="0">
                  <a:pos x="T6" y="T7"/>
                </a:cxn>
                <a:cxn ang="0">
                  <a:pos x="T8" y="T9"/>
                </a:cxn>
              </a:cxnLst>
              <a:rect l="0" t="0" r="r" b="b"/>
              <a:pathLst>
                <a:path w="37" h="21">
                  <a:moveTo>
                    <a:pt x="30" y="3"/>
                  </a:moveTo>
                  <a:cubicBezTo>
                    <a:pt x="37" y="7"/>
                    <a:pt x="37" y="13"/>
                    <a:pt x="30" y="17"/>
                  </a:cubicBezTo>
                  <a:cubicBezTo>
                    <a:pt x="24" y="21"/>
                    <a:pt x="13" y="21"/>
                    <a:pt x="6" y="17"/>
                  </a:cubicBezTo>
                  <a:cubicBezTo>
                    <a:pt x="0" y="13"/>
                    <a:pt x="0" y="7"/>
                    <a:pt x="6" y="3"/>
                  </a:cubicBezTo>
                  <a:cubicBezTo>
                    <a:pt x="13" y="0"/>
                    <a:pt x="24" y="0"/>
                    <a:pt x="30" y="3"/>
                  </a:cubicBezTo>
                  <a:close/>
                </a:path>
              </a:pathLst>
            </a:custGeom>
            <a:solidFill>
              <a:srgbClr val="19194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6" name="Freeform 241">
              <a:extLst>
                <a:ext uri="{FF2B5EF4-FFF2-40B4-BE49-F238E27FC236}">
                  <a16:creationId xmlns:a16="http://schemas.microsoft.com/office/drawing/2014/main" id="{28CE673D-5703-3342-B968-BEE6955B7213}"/>
                </a:ext>
              </a:extLst>
            </p:cNvPr>
            <p:cNvSpPr>
              <a:spLocks/>
            </p:cNvSpPr>
            <p:nvPr/>
          </p:nvSpPr>
          <p:spPr bwMode="auto">
            <a:xfrm>
              <a:off x="18754162" y="9975798"/>
              <a:ext cx="101600" cy="61913"/>
            </a:xfrm>
            <a:custGeom>
              <a:avLst/>
              <a:gdLst>
                <a:gd name="T0" fmla="*/ 31 w 37"/>
                <a:gd name="T1" fmla="*/ 4 h 22"/>
                <a:gd name="T2" fmla="*/ 31 w 37"/>
                <a:gd name="T3" fmla="*/ 18 h 22"/>
                <a:gd name="T4" fmla="*/ 6 w 37"/>
                <a:gd name="T5" fmla="*/ 18 h 22"/>
                <a:gd name="T6" fmla="*/ 6 w 37"/>
                <a:gd name="T7" fmla="*/ 4 h 22"/>
                <a:gd name="T8" fmla="*/ 31 w 37"/>
                <a:gd name="T9" fmla="*/ 4 h 22"/>
              </a:gdLst>
              <a:ahLst/>
              <a:cxnLst>
                <a:cxn ang="0">
                  <a:pos x="T0" y="T1"/>
                </a:cxn>
                <a:cxn ang="0">
                  <a:pos x="T2" y="T3"/>
                </a:cxn>
                <a:cxn ang="0">
                  <a:pos x="T4" y="T5"/>
                </a:cxn>
                <a:cxn ang="0">
                  <a:pos x="T6" y="T7"/>
                </a:cxn>
                <a:cxn ang="0">
                  <a:pos x="T8" y="T9"/>
                </a:cxn>
              </a:cxnLst>
              <a:rect l="0" t="0" r="r" b="b"/>
              <a:pathLst>
                <a:path w="37" h="22">
                  <a:moveTo>
                    <a:pt x="31" y="4"/>
                  </a:moveTo>
                  <a:cubicBezTo>
                    <a:pt x="37" y="8"/>
                    <a:pt x="37" y="14"/>
                    <a:pt x="31" y="18"/>
                  </a:cubicBezTo>
                  <a:cubicBezTo>
                    <a:pt x="24" y="22"/>
                    <a:pt x="13" y="22"/>
                    <a:pt x="6" y="18"/>
                  </a:cubicBezTo>
                  <a:cubicBezTo>
                    <a:pt x="0" y="14"/>
                    <a:pt x="0" y="8"/>
                    <a:pt x="6" y="4"/>
                  </a:cubicBezTo>
                  <a:cubicBezTo>
                    <a:pt x="13" y="0"/>
                    <a:pt x="24" y="0"/>
                    <a:pt x="31" y="4"/>
                  </a:cubicBezTo>
                  <a:close/>
                </a:path>
              </a:pathLst>
            </a:custGeom>
            <a:solidFill>
              <a:srgbClr val="19194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7" name="Freeform 242">
              <a:extLst>
                <a:ext uri="{FF2B5EF4-FFF2-40B4-BE49-F238E27FC236}">
                  <a16:creationId xmlns:a16="http://schemas.microsoft.com/office/drawing/2014/main" id="{D71BB987-D122-AE4A-A8F1-F1D426D1E6A3}"/>
                </a:ext>
              </a:extLst>
            </p:cNvPr>
            <p:cNvSpPr>
              <a:spLocks/>
            </p:cNvSpPr>
            <p:nvPr/>
          </p:nvSpPr>
          <p:spPr bwMode="auto">
            <a:xfrm>
              <a:off x="18723999" y="9742435"/>
              <a:ext cx="104775" cy="57150"/>
            </a:xfrm>
            <a:custGeom>
              <a:avLst/>
              <a:gdLst>
                <a:gd name="T0" fmla="*/ 31 w 38"/>
                <a:gd name="T1" fmla="*/ 4 h 21"/>
                <a:gd name="T2" fmla="*/ 31 w 38"/>
                <a:gd name="T3" fmla="*/ 18 h 21"/>
                <a:gd name="T4" fmla="*/ 7 w 38"/>
                <a:gd name="T5" fmla="*/ 18 h 21"/>
                <a:gd name="T6" fmla="*/ 7 w 38"/>
                <a:gd name="T7" fmla="*/ 4 h 21"/>
                <a:gd name="T8" fmla="*/ 31 w 38"/>
                <a:gd name="T9" fmla="*/ 4 h 21"/>
              </a:gdLst>
              <a:ahLst/>
              <a:cxnLst>
                <a:cxn ang="0">
                  <a:pos x="T0" y="T1"/>
                </a:cxn>
                <a:cxn ang="0">
                  <a:pos x="T2" y="T3"/>
                </a:cxn>
                <a:cxn ang="0">
                  <a:pos x="T4" y="T5"/>
                </a:cxn>
                <a:cxn ang="0">
                  <a:pos x="T6" y="T7"/>
                </a:cxn>
                <a:cxn ang="0">
                  <a:pos x="T8" y="T9"/>
                </a:cxn>
              </a:cxnLst>
              <a:rect l="0" t="0" r="r" b="b"/>
              <a:pathLst>
                <a:path w="38" h="21">
                  <a:moveTo>
                    <a:pt x="31" y="4"/>
                  </a:moveTo>
                  <a:cubicBezTo>
                    <a:pt x="38" y="8"/>
                    <a:pt x="38" y="14"/>
                    <a:pt x="31" y="18"/>
                  </a:cubicBezTo>
                  <a:cubicBezTo>
                    <a:pt x="25" y="21"/>
                    <a:pt x="14" y="21"/>
                    <a:pt x="7" y="18"/>
                  </a:cubicBezTo>
                  <a:cubicBezTo>
                    <a:pt x="0" y="14"/>
                    <a:pt x="0" y="8"/>
                    <a:pt x="7" y="4"/>
                  </a:cubicBezTo>
                  <a:cubicBezTo>
                    <a:pt x="14" y="0"/>
                    <a:pt x="25" y="0"/>
                    <a:pt x="31" y="4"/>
                  </a:cubicBezTo>
                  <a:close/>
                </a:path>
              </a:pathLst>
            </a:custGeom>
            <a:solidFill>
              <a:srgbClr val="19194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8" name="Freeform 243">
              <a:extLst>
                <a:ext uri="{FF2B5EF4-FFF2-40B4-BE49-F238E27FC236}">
                  <a16:creationId xmlns:a16="http://schemas.microsoft.com/office/drawing/2014/main" id="{1B4CF2C6-C3F3-1D42-931E-EDC43EF6776F}"/>
                </a:ext>
              </a:extLst>
            </p:cNvPr>
            <p:cNvSpPr>
              <a:spLocks/>
            </p:cNvSpPr>
            <p:nvPr/>
          </p:nvSpPr>
          <p:spPr bwMode="auto">
            <a:xfrm>
              <a:off x="18944662" y="9869435"/>
              <a:ext cx="101600" cy="57150"/>
            </a:xfrm>
            <a:custGeom>
              <a:avLst/>
              <a:gdLst>
                <a:gd name="T0" fmla="*/ 30 w 37"/>
                <a:gd name="T1" fmla="*/ 3 h 21"/>
                <a:gd name="T2" fmla="*/ 30 w 37"/>
                <a:gd name="T3" fmla="*/ 17 h 21"/>
                <a:gd name="T4" fmla="*/ 6 w 37"/>
                <a:gd name="T5" fmla="*/ 17 h 21"/>
                <a:gd name="T6" fmla="*/ 6 w 37"/>
                <a:gd name="T7" fmla="*/ 3 h 21"/>
                <a:gd name="T8" fmla="*/ 30 w 37"/>
                <a:gd name="T9" fmla="*/ 3 h 21"/>
              </a:gdLst>
              <a:ahLst/>
              <a:cxnLst>
                <a:cxn ang="0">
                  <a:pos x="T0" y="T1"/>
                </a:cxn>
                <a:cxn ang="0">
                  <a:pos x="T2" y="T3"/>
                </a:cxn>
                <a:cxn ang="0">
                  <a:pos x="T4" y="T5"/>
                </a:cxn>
                <a:cxn ang="0">
                  <a:pos x="T6" y="T7"/>
                </a:cxn>
                <a:cxn ang="0">
                  <a:pos x="T8" y="T9"/>
                </a:cxn>
              </a:cxnLst>
              <a:rect l="0" t="0" r="r" b="b"/>
              <a:pathLst>
                <a:path w="37" h="21">
                  <a:moveTo>
                    <a:pt x="30" y="3"/>
                  </a:moveTo>
                  <a:cubicBezTo>
                    <a:pt x="37" y="7"/>
                    <a:pt x="37" y="13"/>
                    <a:pt x="30" y="17"/>
                  </a:cubicBezTo>
                  <a:cubicBezTo>
                    <a:pt x="24" y="21"/>
                    <a:pt x="13" y="21"/>
                    <a:pt x="6" y="17"/>
                  </a:cubicBezTo>
                  <a:cubicBezTo>
                    <a:pt x="0" y="13"/>
                    <a:pt x="0" y="7"/>
                    <a:pt x="6" y="3"/>
                  </a:cubicBezTo>
                  <a:cubicBezTo>
                    <a:pt x="13" y="0"/>
                    <a:pt x="24" y="0"/>
                    <a:pt x="30" y="3"/>
                  </a:cubicBezTo>
                  <a:close/>
                </a:path>
              </a:pathLst>
            </a:custGeom>
            <a:solidFill>
              <a:srgbClr val="19194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9" name="Freeform 244">
              <a:extLst>
                <a:ext uri="{FF2B5EF4-FFF2-40B4-BE49-F238E27FC236}">
                  <a16:creationId xmlns:a16="http://schemas.microsoft.com/office/drawing/2014/main" id="{2EAF3934-451D-6049-BB77-990FC4F8A70A}"/>
                </a:ext>
              </a:extLst>
            </p:cNvPr>
            <p:cNvSpPr>
              <a:spLocks/>
            </p:cNvSpPr>
            <p:nvPr/>
          </p:nvSpPr>
          <p:spPr bwMode="auto">
            <a:xfrm>
              <a:off x="18971649" y="10102798"/>
              <a:ext cx="101600" cy="61913"/>
            </a:xfrm>
            <a:custGeom>
              <a:avLst/>
              <a:gdLst>
                <a:gd name="T0" fmla="*/ 31 w 37"/>
                <a:gd name="T1" fmla="*/ 4 h 22"/>
                <a:gd name="T2" fmla="*/ 31 w 37"/>
                <a:gd name="T3" fmla="*/ 18 h 22"/>
                <a:gd name="T4" fmla="*/ 7 w 37"/>
                <a:gd name="T5" fmla="*/ 18 h 22"/>
                <a:gd name="T6" fmla="*/ 7 w 37"/>
                <a:gd name="T7" fmla="*/ 4 h 22"/>
                <a:gd name="T8" fmla="*/ 31 w 37"/>
                <a:gd name="T9" fmla="*/ 4 h 22"/>
              </a:gdLst>
              <a:ahLst/>
              <a:cxnLst>
                <a:cxn ang="0">
                  <a:pos x="T0" y="T1"/>
                </a:cxn>
                <a:cxn ang="0">
                  <a:pos x="T2" y="T3"/>
                </a:cxn>
                <a:cxn ang="0">
                  <a:pos x="T4" y="T5"/>
                </a:cxn>
                <a:cxn ang="0">
                  <a:pos x="T6" y="T7"/>
                </a:cxn>
                <a:cxn ang="0">
                  <a:pos x="T8" y="T9"/>
                </a:cxn>
              </a:cxnLst>
              <a:rect l="0" t="0" r="r" b="b"/>
              <a:pathLst>
                <a:path w="37" h="22">
                  <a:moveTo>
                    <a:pt x="31" y="4"/>
                  </a:moveTo>
                  <a:cubicBezTo>
                    <a:pt x="37" y="8"/>
                    <a:pt x="37" y="14"/>
                    <a:pt x="31" y="18"/>
                  </a:cubicBezTo>
                  <a:cubicBezTo>
                    <a:pt x="24" y="22"/>
                    <a:pt x="13" y="22"/>
                    <a:pt x="7" y="18"/>
                  </a:cubicBezTo>
                  <a:cubicBezTo>
                    <a:pt x="0" y="14"/>
                    <a:pt x="0" y="8"/>
                    <a:pt x="7" y="4"/>
                  </a:cubicBezTo>
                  <a:cubicBezTo>
                    <a:pt x="13" y="0"/>
                    <a:pt x="24" y="0"/>
                    <a:pt x="31" y="4"/>
                  </a:cubicBezTo>
                  <a:close/>
                </a:path>
              </a:pathLst>
            </a:custGeom>
            <a:solidFill>
              <a:srgbClr val="19194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0" name="Freeform 245">
              <a:extLst>
                <a:ext uri="{FF2B5EF4-FFF2-40B4-BE49-F238E27FC236}">
                  <a16:creationId xmlns:a16="http://schemas.microsoft.com/office/drawing/2014/main" id="{FD04EEA3-0A51-144F-938A-8FD16A58EC03}"/>
                </a:ext>
              </a:extLst>
            </p:cNvPr>
            <p:cNvSpPr>
              <a:spLocks/>
            </p:cNvSpPr>
            <p:nvPr/>
          </p:nvSpPr>
          <p:spPr bwMode="auto">
            <a:xfrm>
              <a:off x="16698349" y="9817048"/>
              <a:ext cx="3449638" cy="1209675"/>
            </a:xfrm>
            <a:custGeom>
              <a:avLst/>
              <a:gdLst>
                <a:gd name="T0" fmla="*/ 1250 w 1250"/>
                <a:gd name="T1" fmla="*/ 0 h 438"/>
                <a:gd name="T2" fmla="*/ 1250 w 1250"/>
                <a:gd name="T3" fmla="*/ 30 h 438"/>
                <a:gd name="T4" fmla="*/ 1239 w 1250"/>
                <a:gd name="T5" fmla="*/ 50 h 438"/>
                <a:gd name="T6" fmla="*/ 592 w 1250"/>
                <a:gd name="T7" fmla="*/ 423 h 438"/>
                <a:gd name="T8" fmla="*/ 510 w 1250"/>
                <a:gd name="T9" fmla="*/ 423 h 438"/>
                <a:gd name="T10" fmla="*/ 14 w 1250"/>
                <a:gd name="T11" fmla="*/ 137 h 438"/>
                <a:gd name="T12" fmla="*/ 0 w 1250"/>
                <a:gd name="T13" fmla="*/ 114 h 438"/>
                <a:gd name="T14" fmla="*/ 0 w 1250"/>
                <a:gd name="T15" fmla="*/ 84 h 438"/>
                <a:gd name="T16" fmla="*/ 5 w 1250"/>
                <a:gd name="T17" fmla="*/ 98 h 438"/>
                <a:gd name="T18" fmla="*/ 14 w 1250"/>
                <a:gd name="T19" fmla="*/ 106 h 438"/>
                <a:gd name="T20" fmla="*/ 117 w 1250"/>
                <a:gd name="T21" fmla="*/ 166 h 438"/>
                <a:gd name="T22" fmla="*/ 510 w 1250"/>
                <a:gd name="T23" fmla="*/ 393 h 438"/>
                <a:gd name="T24" fmla="*/ 592 w 1250"/>
                <a:gd name="T25" fmla="*/ 393 h 438"/>
                <a:gd name="T26" fmla="*/ 1239 w 1250"/>
                <a:gd name="T27" fmla="*/ 19 h 438"/>
                <a:gd name="T28" fmla="*/ 1244 w 1250"/>
                <a:gd name="T29" fmla="*/ 15 h 438"/>
                <a:gd name="T30" fmla="*/ 1250 w 1250"/>
                <a:gd name="T31" fmla="*/ 0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50" h="438">
                  <a:moveTo>
                    <a:pt x="1250" y="0"/>
                  </a:moveTo>
                  <a:cubicBezTo>
                    <a:pt x="1250" y="30"/>
                    <a:pt x="1250" y="30"/>
                    <a:pt x="1250" y="30"/>
                  </a:cubicBezTo>
                  <a:cubicBezTo>
                    <a:pt x="1250" y="37"/>
                    <a:pt x="1246" y="45"/>
                    <a:pt x="1239" y="50"/>
                  </a:cubicBezTo>
                  <a:cubicBezTo>
                    <a:pt x="592" y="423"/>
                    <a:pt x="592" y="423"/>
                    <a:pt x="592" y="423"/>
                  </a:cubicBezTo>
                  <a:cubicBezTo>
                    <a:pt x="567" y="438"/>
                    <a:pt x="535" y="438"/>
                    <a:pt x="510" y="423"/>
                  </a:cubicBezTo>
                  <a:cubicBezTo>
                    <a:pt x="14" y="137"/>
                    <a:pt x="14" y="137"/>
                    <a:pt x="14" y="137"/>
                  </a:cubicBezTo>
                  <a:cubicBezTo>
                    <a:pt x="5" y="132"/>
                    <a:pt x="0" y="123"/>
                    <a:pt x="0" y="114"/>
                  </a:cubicBezTo>
                  <a:cubicBezTo>
                    <a:pt x="0" y="84"/>
                    <a:pt x="0" y="84"/>
                    <a:pt x="0" y="84"/>
                  </a:cubicBezTo>
                  <a:cubicBezTo>
                    <a:pt x="0" y="89"/>
                    <a:pt x="2" y="94"/>
                    <a:pt x="5" y="98"/>
                  </a:cubicBezTo>
                  <a:cubicBezTo>
                    <a:pt x="7" y="101"/>
                    <a:pt x="10" y="104"/>
                    <a:pt x="14" y="106"/>
                  </a:cubicBezTo>
                  <a:cubicBezTo>
                    <a:pt x="117" y="166"/>
                    <a:pt x="117" y="166"/>
                    <a:pt x="117" y="166"/>
                  </a:cubicBezTo>
                  <a:cubicBezTo>
                    <a:pt x="510" y="393"/>
                    <a:pt x="510" y="393"/>
                    <a:pt x="510" y="393"/>
                  </a:cubicBezTo>
                  <a:cubicBezTo>
                    <a:pt x="535" y="407"/>
                    <a:pt x="567" y="407"/>
                    <a:pt x="592" y="393"/>
                  </a:cubicBezTo>
                  <a:cubicBezTo>
                    <a:pt x="1239" y="19"/>
                    <a:pt x="1239" y="19"/>
                    <a:pt x="1239" y="19"/>
                  </a:cubicBezTo>
                  <a:cubicBezTo>
                    <a:pt x="1241" y="18"/>
                    <a:pt x="1243" y="16"/>
                    <a:pt x="1244" y="15"/>
                  </a:cubicBezTo>
                  <a:cubicBezTo>
                    <a:pt x="1248" y="10"/>
                    <a:pt x="1250" y="5"/>
                    <a:pt x="1250" y="0"/>
                  </a:cubicBezTo>
                  <a:close/>
                </a:path>
              </a:pathLst>
            </a:custGeom>
            <a:solidFill>
              <a:srgbClr val="01011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51" name="Group 550">
            <a:extLst>
              <a:ext uri="{FF2B5EF4-FFF2-40B4-BE49-F238E27FC236}">
                <a16:creationId xmlns:a16="http://schemas.microsoft.com/office/drawing/2014/main" id="{8F0AFAA3-C069-F243-B66E-A1E4AD7716D6}"/>
              </a:ext>
            </a:extLst>
          </p:cNvPr>
          <p:cNvGrpSpPr/>
          <p:nvPr/>
        </p:nvGrpSpPr>
        <p:grpSpPr>
          <a:xfrm>
            <a:off x="18506415" y="5473398"/>
            <a:ext cx="544610" cy="670941"/>
            <a:chOff x="18339824" y="6715073"/>
            <a:chExt cx="711201" cy="1000125"/>
          </a:xfrm>
        </p:grpSpPr>
        <p:sp>
          <p:nvSpPr>
            <p:cNvPr id="552" name="Freeform 246">
              <a:extLst>
                <a:ext uri="{FF2B5EF4-FFF2-40B4-BE49-F238E27FC236}">
                  <a16:creationId xmlns:a16="http://schemas.microsoft.com/office/drawing/2014/main" id="{E5E83EF4-24A1-E947-804E-AE9403BB57EC}"/>
                </a:ext>
              </a:extLst>
            </p:cNvPr>
            <p:cNvSpPr>
              <a:spLocks/>
            </p:cNvSpPr>
            <p:nvPr/>
          </p:nvSpPr>
          <p:spPr bwMode="auto">
            <a:xfrm>
              <a:off x="18452537" y="6715073"/>
              <a:ext cx="598488" cy="974725"/>
            </a:xfrm>
            <a:custGeom>
              <a:avLst/>
              <a:gdLst>
                <a:gd name="T0" fmla="*/ 175 w 217"/>
                <a:gd name="T1" fmla="*/ 340 h 353"/>
                <a:gd name="T2" fmla="*/ 42 w 217"/>
                <a:gd name="T3" fmla="*/ 263 h 353"/>
                <a:gd name="T4" fmla="*/ 0 w 217"/>
                <a:gd name="T5" fmla="*/ 183 h 353"/>
                <a:gd name="T6" fmla="*/ 0 w 217"/>
                <a:gd name="T7" fmla="*/ 45 h 353"/>
                <a:gd name="T8" fmla="*/ 42 w 217"/>
                <a:gd name="T9" fmla="*/ 13 h 353"/>
                <a:gd name="T10" fmla="*/ 175 w 217"/>
                <a:gd name="T11" fmla="*/ 90 h 353"/>
                <a:gd name="T12" fmla="*/ 217 w 217"/>
                <a:gd name="T13" fmla="*/ 170 h 353"/>
                <a:gd name="T14" fmla="*/ 217 w 217"/>
                <a:gd name="T15" fmla="*/ 308 h 353"/>
                <a:gd name="T16" fmla="*/ 175 w 217"/>
                <a:gd name="T17" fmla="*/ 340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7" h="353">
                  <a:moveTo>
                    <a:pt x="175" y="340"/>
                  </a:moveTo>
                  <a:cubicBezTo>
                    <a:pt x="42" y="263"/>
                    <a:pt x="42" y="263"/>
                    <a:pt x="42" y="263"/>
                  </a:cubicBezTo>
                  <a:cubicBezTo>
                    <a:pt x="19" y="250"/>
                    <a:pt x="0" y="214"/>
                    <a:pt x="0" y="183"/>
                  </a:cubicBezTo>
                  <a:cubicBezTo>
                    <a:pt x="0" y="45"/>
                    <a:pt x="0" y="45"/>
                    <a:pt x="0" y="45"/>
                  </a:cubicBezTo>
                  <a:cubicBezTo>
                    <a:pt x="0" y="14"/>
                    <a:pt x="19" y="0"/>
                    <a:pt x="42" y="13"/>
                  </a:cubicBezTo>
                  <a:cubicBezTo>
                    <a:pt x="175" y="90"/>
                    <a:pt x="175" y="90"/>
                    <a:pt x="175" y="90"/>
                  </a:cubicBezTo>
                  <a:cubicBezTo>
                    <a:pt x="198" y="103"/>
                    <a:pt x="217" y="139"/>
                    <a:pt x="217" y="170"/>
                  </a:cubicBezTo>
                  <a:cubicBezTo>
                    <a:pt x="217" y="308"/>
                    <a:pt x="217" y="308"/>
                    <a:pt x="217" y="308"/>
                  </a:cubicBezTo>
                  <a:cubicBezTo>
                    <a:pt x="217" y="339"/>
                    <a:pt x="198" y="353"/>
                    <a:pt x="175" y="340"/>
                  </a:cubicBezTo>
                  <a:close/>
                </a:path>
              </a:pathLst>
            </a:custGeom>
            <a:solidFill>
              <a:srgbClr val="DBE3F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3" name="Freeform 247">
              <a:extLst>
                <a:ext uri="{FF2B5EF4-FFF2-40B4-BE49-F238E27FC236}">
                  <a16:creationId xmlns:a16="http://schemas.microsoft.com/office/drawing/2014/main" id="{2E99CA6C-0DE3-664D-B65C-068AF1403B08}"/>
                </a:ext>
              </a:extLst>
            </p:cNvPr>
            <p:cNvSpPr>
              <a:spLocks/>
            </p:cNvSpPr>
            <p:nvPr/>
          </p:nvSpPr>
          <p:spPr bwMode="auto">
            <a:xfrm>
              <a:off x="18339824" y="6740473"/>
              <a:ext cx="595313" cy="974725"/>
            </a:xfrm>
            <a:custGeom>
              <a:avLst/>
              <a:gdLst>
                <a:gd name="T0" fmla="*/ 174 w 216"/>
                <a:gd name="T1" fmla="*/ 339 h 353"/>
                <a:gd name="T2" fmla="*/ 42 w 216"/>
                <a:gd name="T3" fmla="*/ 263 h 353"/>
                <a:gd name="T4" fmla="*/ 0 w 216"/>
                <a:gd name="T5" fmla="*/ 183 h 353"/>
                <a:gd name="T6" fmla="*/ 0 w 216"/>
                <a:gd name="T7" fmla="*/ 45 h 353"/>
                <a:gd name="T8" fmla="*/ 42 w 216"/>
                <a:gd name="T9" fmla="*/ 13 h 353"/>
                <a:gd name="T10" fmla="*/ 174 w 216"/>
                <a:gd name="T11" fmla="*/ 89 h 353"/>
                <a:gd name="T12" fmla="*/ 216 w 216"/>
                <a:gd name="T13" fmla="*/ 170 h 353"/>
                <a:gd name="T14" fmla="*/ 216 w 216"/>
                <a:gd name="T15" fmla="*/ 308 h 353"/>
                <a:gd name="T16" fmla="*/ 174 w 216"/>
                <a:gd name="T17" fmla="*/ 339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6" h="353">
                  <a:moveTo>
                    <a:pt x="174" y="339"/>
                  </a:moveTo>
                  <a:cubicBezTo>
                    <a:pt x="42" y="263"/>
                    <a:pt x="42" y="263"/>
                    <a:pt x="42" y="263"/>
                  </a:cubicBezTo>
                  <a:cubicBezTo>
                    <a:pt x="18" y="250"/>
                    <a:pt x="0" y="214"/>
                    <a:pt x="0" y="183"/>
                  </a:cubicBezTo>
                  <a:cubicBezTo>
                    <a:pt x="0" y="45"/>
                    <a:pt x="0" y="45"/>
                    <a:pt x="0" y="45"/>
                  </a:cubicBezTo>
                  <a:cubicBezTo>
                    <a:pt x="0" y="14"/>
                    <a:pt x="18" y="0"/>
                    <a:pt x="42" y="13"/>
                  </a:cubicBezTo>
                  <a:cubicBezTo>
                    <a:pt x="174" y="89"/>
                    <a:pt x="174" y="89"/>
                    <a:pt x="174" y="89"/>
                  </a:cubicBezTo>
                  <a:cubicBezTo>
                    <a:pt x="197" y="103"/>
                    <a:pt x="216" y="139"/>
                    <a:pt x="216" y="170"/>
                  </a:cubicBezTo>
                  <a:cubicBezTo>
                    <a:pt x="216" y="308"/>
                    <a:pt x="216" y="308"/>
                    <a:pt x="216" y="308"/>
                  </a:cubicBezTo>
                  <a:cubicBezTo>
                    <a:pt x="216" y="339"/>
                    <a:pt x="197" y="353"/>
                    <a:pt x="174" y="339"/>
                  </a:cubicBezTo>
                  <a:close/>
                </a:path>
              </a:pathLst>
            </a:custGeom>
            <a:solidFill>
              <a:srgbClr val="B0C0D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4" name="Freeform 248">
              <a:extLst>
                <a:ext uri="{FF2B5EF4-FFF2-40B4-BE49-F238E27FC236}">
                  <a16:creationId xmlns:a16="http://schemas.microsoft.com/office/drawing/2014/main" id="{DAFFCB84-3873-744D-944D-A7F8283ED42A}"/>
                </a:ext>
              </a:extLst>
            </p:cNvPr>
            <p:cNvSpPr>
              <a:spLocks noEditPoints="1"/>
            </p:cNvSpPr>
            <p:nvPr/>
          </p:nvSpPr>
          <p:spPr bwMode="auto">
            <a:xfrm>
              <a:off x="18552549" y="7346898"/>
              <a:ext cx="157163" cy="141288"/>
            </a:xfrm>
            <a:custGeom>
              <a:avLst/>
              <a:gdLst>
                <a:gd name="T0" fmla="*/ 47 w 57"/>
                <a:gd name="T1" fmla="*/ 47 h 51"/>
                <a:gd name="T2" fmla="*/ 10 w 57"/>
                <a:gd name="T3" fmla="*/ 26 h 51"/>
                <a:gd name="T4" fmla="*/ 0 w 57"/>
                <a:gd name="T5" fmla="*/ 9 h 51"/>
                <a:gd name="T6" fmla="*/ 10 w 57"/>
                <a:gd name="T7" fmla="*/ 3 h 51"/>
                <a:gd name="T8" fmla="*/ 47 w 57"/>
                <a:gd name="T9" fmla="*/ 24 h 51"/>
                <a:gd name="T10" fmla="*/ 57 w 57"/>
                <a:gd name="T11" fmla="*/ 42 h 51"/>
                <a:gd name="T12" fmla="*/ 47 w 57"/>
                <a:gd name="T13" fmla="*/ 47 h 51"/>
                <a:gd name="T14" fmla="*/ 10 w 57"/>
                <a:gd name="T15" fmla="*/ 10 h 51"/>
                <a:gd name="T16" fmla="*/ 6 w 57"/>
                <a:gd name="T17" fmla="*/ 12 h 51"/>
                <a:gd name="T18" fmla="*/ 10 w 57"/>
                <a:gd name="T19" fmla="*/ 19 h 51"/>
                <a:gd name="T20" fmla="*/ 47 w 57"/>
                <a:gd name="T21" fmla="*/ 40 h 51"/>
                <a:gd name="T22" fmla="*/ 51 w 57"/>
                <a:gd name="T23" fmla="*/ 38 h 51"/>
                <a:gd name="T24" fmla="*/ 47 w 57"/>
                <a:gd name="T25" fmla="*/ 31 h 51"/>
                <a:gd name="T26" fmla="*/ 10 w 57"/>
                <a:gd name="T27" fmla="*/ 1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 h="51">
                  <a:moveTo>
                    <a:pt x="47" y="47"/>
                  </a:moveTo>
                  <a:cubicBezTo>
                    <a:pt x="10" y="26"/>
                    <a:pt x="10" y="26"/>
                    <a:pt x="10" y="26"/>
                  </a:cubicBezTo>
                  <a:cubicBezTo>
                    <a:pt x="4" y="23"/>
                    <a:pt x="0" y="15"/>
                    <a:pt x="0" y="9"/>
                  </a:cubicBezTo>
                  <a:cubicBezTo>
                    <a:pt x="0" y="2"/>
                    <a:pt x="4" y="0"/>
                    <a:pt x="10" y="3"/>
                  </a:cubicBezTo>
                  <a:cubicBezTo>
                    <a:pt x="47" y="24"/>
                    <a:pt x="47" y="24"/>
                    <a:pt x="47" y="24"/>
                  </a:cubicBezTo>
                  <a:cubicBezTo>
                    <a:pt x="53" y="27"/>
                    <a:pt x="57" y="35"/>
                    <a:pt x="57" y="42"/>
                  </a:cubicBezTo>
                  <a:cubicBezTo>
                    <a:pt x="57" y="48"/>
                    <a:pt x="53" y="51"/>
                    <a:pt x="47" y="47"/>
                  </a:cubicBezTo>
                  <a:close/>
                  <a:moveTo>
                    <a:pt x="10" y="10"/>
                  </a:moveTo>
                  <a:cubicBezTo>
                    <a:pt x="8" y="9"/>
                    <a:pt x="6" y="10"/>
                    <a:pt x="6" y="12"/>
                  </a:cubicBezTo>
                  <a:cubicBezTo>
                    <a:pt x="6" y="15"/>
                    <a:pt x="8" y="18"/>
                    <a:pt x="10" y="19"/>
                  </a:cubicBezTo>
                  <a:cubicBezTo>
                    <a:pt x="47" y="40"/>
                    <a:pt x="47" y="40"/>
                    <a:pt x="47" y="40"/>
                  </a:cubicBezTo>
                  <a:cubicBezTo>
                    <a:pt x="49" y="42"/>
                    <a:pt x="51" y="40"/>
                    <a:pt x="51" y="38"/>
                  </a:cubicBezTo>
                  <a:cubicBezTo>
                    <a:pt x="51" y="36"/>
                    <a:pt x="49" y="32"/>
                    <a:pt x="47" y="31"/>
                  </a:cubicBezTo>
                  <a:lnTo>
                    <a:pt x="10" y="10"/>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5" name="Freeform 249">
              <a:extLst>
                <a:ext uri="{FF2B5EF4-FFF2-40B4-BE49-F238E27FC236}">
                  <a16:creationId xmlns:a16="http://schemas.microsoft.com/office/drawing/2014/main" id="{E3BD134E-2157-714D-8298-06B1F41A7844}"/>
                </a:ext>
              </a:extLst>
            </p:cNvPr>
            <p:cNvSpPr>
              <a:spLocks noEditPoints="1"/>
            </p:cNvSpPr>
            <p:nvPr/>
          </p:nvSpPr>
          <p:spPr bwMode="auto">
            <a:xfrm>
              <a:off x="18552549" y="7300860"/>
              <a:ext cx="157163" cy="139700"/>
            </a:xfrm>
            <a:custGeom>
              <a:avLst/>
              <a:gdLst>
                <a:gd name="T0" fmla="*/ 47 w 57"/>
                <a:gd name="T1" fmla="*/ 48 h 51"/>
                <a:gd name="T2" fmla="*/ 10 w 57"/>
                <a:gd name="T3" fmla="*/ 27 h 51"/>
                <a:gd name="T4" fmla="*/ 0 w 57"/>
                <a:gd name="T5" fmla="*/ 9 h 51"/>
                <a:gd name="T6" fmla="*/ 10 w 57"/>
                <a:gd name="T7" fmla="*/ 4 h 51"/>
                <a:gd name="T8" fmla="*/ 47 w 57"/>
                <a:gd name="T9" fmla="*/ 25 h 51"/>
                <a:gd name="T10" fmla="*/ 57 w 57"/>
                <a:gd name="T11" fmla="*/ 42 h 51"/>
                <a:gd name="T12" fmla="*/ 47 w 57"/>
                <a:gd name="T13" fmla="*/ 48 h 51"/>
                <a:gd name="T14" fmla="*/ 10 w 57"/>
                <a:gd name="T15" fmla="*/ 11 h 51"/>
                <a:gd name="T16" fmla="*/ 6 w 57"/>
                <a:gd name="T17" fmla="*/ 13 h 51"/>
                <a:gd name="T18" fmla="*/ 10 w 57"/>
                <a:gd name="T19" fmla="*/ 20 h 51"/>
                <a:gd name="T20" fmla="*/ 47 w 57"/>
                <a:gd name="T21" fmla="*/ 41 h 51"/>
                <a:gd name="T22" fmla="*/ 51 w 57"/>
                <a:gd name="T23" fmla="*/ 39 h 51"/>
                <a:gd name="T24" fmla="*/ 47 w 57"/>
                <a:gd name="T25" fmla="*/ 32 h 51"/>
                <a:gd name="T26" fmla="*/ 10 w 57"/>
                <a:gd name="T27" fmla="*/ 1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 h="51">
                  <a:moveTo>
                    <a:pt x="47" y="48"/>
                  </a:moveTo>
                  <a:cubicBezTo>
                    <a:pt x="10" y="27"/>
                    <a:pt x="10" y="27"/>
                    <a:pt x="10" y="27"/>
                  </a:cubicBezTo>
                  <a:cubicBezTo>
                    <a:pt x="4" y="24"/>
                    <a:pt x="0" y="16"/>
                    <a:pt x="0" y="9"/>
                  </a:cubicBezTo>
                  <a:cubicBezTo>
                    <a:pt x="0" y="3"/>
                    <a:pt x="4" y="0"/>
                    <a:pt x="10" y="4"/>
                  </a:cubicBezTo>
                  <a:cubicBezTo>
                    <a:pt x="47" y="25"/>
                    <a:pt x="47" y="25"/>
                    <a:pt x="47" y="25"/>
                  </a:cubicBezTo>
                  <a:cubicBezTo>
                    <a:pt x="53" y="28"/>
                    <a:pt x="57" y="36"/>
                    <a:pt x="57" y="42"/>
                  </a:cubicBezTo>
                  <a:cubicBezTo>
                    <a:pt x="57" y="49"/>
                    <a:pt x="53" y="51"/>
                    <a:pt x="47" y="48"/>
                  </a:cubicBezTo>
                  <a:close/>
                  <a:moveTo>
                    <a:pt x="10" y="11"/>
                  </a:moveTo>
                  <a:cubicBezTo>
                    <a:pt x="8" y="9"/>
                    <a:pt x="6" y="11"/>
                    <a:pt x="6" y="13"/>
                  </a:cubicBezTo>
                  <a:cubicBezTo>
                    <a:pt x="6" y="15"/>
                    <a:pt x="8" y="19"/>
                    <a:pt x="10" y="20"/>
                  </a:cubicBezTo>
                  <a:cubicBezTo>
                    <a:pt x="47" y="41"/>
                    <a:pt x="47" y="41"/>
                    <a:pt x="47" y="41"/>
                  </a:cubicBezTo>
                  <a:cubicBezTo>
                    <a:pt x="49" y="42"/>
                    <a:pt x="51" y="41"/>
                    <a:pt x="51" y="39"/>
                  </a:cubicBezTo>
                  <a:cubicBezTo>
                    <a:pt x="51" y="36"/>
                    <a:pt x="49" y="33"/>
                    <a:pt x="47" y="32"/>
                  </a:cubicBezTo>
                  <a:lnTo>
                    <a:pt x="10" y="11"/>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6" name="Freeform 250">
              <a:extLst>
                <a:ext uri="{FF2B5EF4-FFF2-40B4-BE49-F238E27FC236}">
                  <a16:creationId xmlns:a16="http://schemas.microsoft.com/office/drawing/2014/main" id="{2557C6E5-F0F6-F942-9F8F-D8C66AC31972}"/>
                </a:ext>
              </a:extLst>
            </p:cNvPr>
            <p:cNvSpPr>
              <a:spLocks/>
            </p:cNvSpPr>
            <p:nvPr/>
          </p:nvSpPr>
          <p:spPr bwMode="auto">
            <a:xfrm>
              <a:off x="18571599" y="7408810"/>
              <a:ext cx="119063" cy="95250"/>
            </a:xfrm>
            <a:custGeom>
              <a:avLst/>
              <a:gdLst>
                <a:gd name="T0" fmla="*/ 21 w 43"/>
                <a:gd name="T1" fmla="*/ 30 h 35"/>
                <a:gd name="T2" fmla="*/ 0 w 43"/>
                <a:gd name="T3" fmla="*/ 0 h 35"/>
                <a:gd name="T4" fmla="*/ 6 w 43"/>
                <a:gd name="T5" fmla="*/ 1 h 35"/>
                <a:gd name="T6" fmla="*/ 21 w 43"/>
                <a:gd name="T7" fmla="*/ 22 h 35"/>
                <a:gd name="T8" fmla="*/ 37 w 43"/>
                <a:gd name="T9" fmla="*/ 19 h 35"/>
                <a:gd name="T10" fmla="*/ 43 w 43"/>
                <a:gd name="T11" fmla="*/ 25 h 35"/>
                <a:gd name="T12" fmla="*/ 21 w 43"/>
                <a:gd name="T13" fmla="*/ 30 h 35"/>
              </a:gdLst>
              <a:ahLst/>
              <a:cxnLst>
                <a:cxn ang="0">
                  <a:pos x="T0" y="T1"/>
                </a:cxn>
                <a:cxn ang="0">
                  <a:pos x="T2" y="T3"/>
                </a:cxn>
                <a:cxn ang="0">
                  <a:pos x="T4" y="T5"/>
                </a:cxn>
                <a:cxn ang="0">
                  <a:pos x="T6" y="T7"/>
                </a:cxn>
                <a:cxn ang="0">
                  <a:pos x="T8" y="T9"/>
                </a:cxn>
                <a:cxn ang="0">
                  <a:pos x="T10" y="T11"/>
                </a:cxn>
                <a:cxn ang="0">
                  <a:pos x="T12" y="T13"/>
                </a:cxn>
              </a:cxnLst>
              <a:rect l="0" t="0" r="r" b="b"/>
              <a:pathLst>
                <a:path w="43" h="35">
                  <a:moveTo>
                    <a:pt x="21" y="30"/>
                  </a:moveTo>
                  <a:cubicBezTo>
                    <a:pt x="12" y="24"/>
                    <a:pt x="3" y="12"/>
                    <a:pt x="0" y="0"/>
                  </a:cubicBezTo>
                  <a:cubicBezTo>
                    <a:pt x="6" y="1"/>
                    <a:pt x="6" y="1"/>
                    <a:pt x="6" y="1"/>
                  </a:cubicBezTo>
                  <a:cubicBezTo>
                    <a:pt x="8" y="10"/>
                    <a:pt x="15" y="18"/>
                    <a:pt x="21" y="22"/>
                  </a:cubicBezTo>
                  <a:cubicBezTo>
                    <a:pt x="28" y="26"/>
                    <a:pt x="35" y="25"/>
                    <a:pt x="37" y="19"/>
                  </a:cubicBezTo>
                  <a:cubicBezTo>
                    <a:pt x="43" y="25"/>
                    <a:pt x="43" y="25"/>
                    <a:pt x="43" y="25"/>
                  </a:cubicBezTo>
                  <a:cubicBezTo>
                    <a:pt x="40" y="33"/>
                    <a:pt x="31" y="35"/>
                    <a:pt x="21" y="30"/>
                  </a:cubicBez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7" name="Freeform 251">
              <a:extLst>
                <a:ext uri="{FF2B5EF4-FFF2-40B4-BE49-F238E27FC236}">
                  <a16:creationId xmlns:a16="http://schemas.microsoft.com/office/drawing/2014/main" id="{D973A158-F360-364F-B5A9-E6397BE6F849}"/>
                </a:ext>
              </a:extLst>
            </p:cNvPr>
            <p:cNvSpPr>
              <a:spLocks/>
            </p:cNvSpPr>
            <p:nvPr/>
          </p:nvSpPr>
          <p:spPr bwMode="auto">
            <a:xfrm>
              <a:off x="18508099" y="7026223"/>
              <a:ext cx="246063" cy="360363"/>
            </a:xfrm>
            <a:custGeom>
              <a:avLst/>
              <a:gdLst>
                <a:gd name="T0" fmla="*/ 28 w 89"/>
                <a:gd name="T1" fmla="*/ 107 h 130"/>
                <a:gd name="T2" fmla="*/ 21 w 89"/>
                <a:gd name="T3" fmla="*/ 103 h 130"/>
                <a:gd name="T4" fmla="*/ 15 w 89"/>
                <a:gd name="T5" fmla="*/ 86 h 130"/>
                <a:gd name="T6" fmla="*/ 0 w 89"/>
                <a:gd name="T7" fmla="*/ 40 h 130"/>
                <a:gd name="T8" fmla="*/ 44 w 89"/>
                <a:gd name="T9" fmla="*/ 14 h 130"/>
                <a:gd name="T10" fmla="*/ 89 w 89"/>
                <a:gd name="T11" fmla="*/ 91 h 130"/>
                <a:gd name="T12" fmla="*/ 74 w 89"/>
                <a:gd name="T13" fmla="*/ 120 h 130"/>
                <a:gd name="T14" fmla="*/ 74 w 89"/>
                <a:gd name="T15" fmla="*/ 120 h 130"/>
                <a:gd name="T16" fmla="*/ 68 w 89"/>
                <a:gd name="T17" fmla="*/ 130 h 130"/>
                <a:gd name="T18" fmla="*/ 62 w 89"/>
                <a:gd name="T19" fmla="*/ 127 h 130"/>
                <a:gd name="T20" fmla="*/ 70 w 89"/>
                <a:gd name="T21" fmla="*/ 112 h 130"/>
                <a:gd name="T22" fmla="*/ 70 w 89"/>
                <a:gd name="T23" fmla="*/ 113 h 130"/>
                <a:gd name="T24" fmla="*/ 70 w 89"/>
                <a:gd name="T25" fmla="*/ 112 h 130"/>
                <a:gd name="T26" fmla="*/ 82 w 89"/>
                <a:gd name="T27" fmla="*/ 87 h 130"/>
                <a:gd name="T28" fmla="*/ 44 w 89"/>
                <a:gd name="T29" fmla="*/ 22 h 130"/>
                <a:gd name="T30" fmla="*/ 7 w 89"/>
                <a:gd name="T31" fmla="*/ 43 h 130"/>
                <a:gd name="T32" fmla="*/ 19 w 89"/>
                <a:gd name="T33" fmla="*/ 83 h 130"/>
                <a:gd name="T34" fmla="*/ 28 w 89"/>
                <a:gd name="T35" fmla="*/ 107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9" h="130">
                  <a:moveTo>
                    <a:pt x="28" y="107"/>
                  </a:moveTo>
                  <a:cubicBezTo>
                    <a:pt x="21" y="103"/>
                    <a:pt x="21" y="103"/>
                    <a:pt x="21" y="103"/>
                  </a:cubicBezTo>
                  <a:cubicBezTo>
                    <a:pt x="21" y="99"/>
                    <a:pt x="19" y="93"/>
                    <a:pt x="15" y="86"/>
                  </a:cubicBezTo>
                  <a:cubicBezTo>
                    <a:pt x="6" y="71"/>
                    <a:pt x="0" y="54"/>
                    <a:pt x="0" y="40"/>
                  </a:cubicBezTo>
                  <a:cubicBezTo>
                    <a:pt x="0" y="12"/>
                    <a:pt x="20" y="0"/>
                    <a:pt x="44" y="14"/>
                  </a:cubicBezTo>
                  <a:cubicBezTo>
                    <a:pt x="69" y="28"/>
                    <a:pt x="89" y="63"/>
                    <a:pt x="89" y="91"/>
                  </a:cubicBezTo>
                  <a:cubicBezTo>
                    <a:pt x="89" y="105"/>
                    <a:pt x="83" y="116"/>
                    <a:pt x="74" y="120"/>
                  </a:cubicBezTo>
                  <a:cubicBezTo>
                    <a:pt x="74" y="120"/>
                    <a:pt x="74" y="120"/>
                    <a:pt x="74" y="120"/>
                  </a:cubicBezTo>
                  <a:cubicBezTo>
                    <a:pt x="70" y="122"/>
                    <a:pt x="68" y="126"/>
                    <a:pt x="68" y="130"/>
                  </a:cubicBezTo>
                  <a:cubicBezTo>
                    <a:pt x="62" y="127"/>
                    <a:pt x="62" y="127"/>
                    <a:pt x="62" y="127"/>
                  </a:cubicBezTo>
                  <a:cubicBezTo>
                    <a:pt x="61" y="120"/>
                    <a:pt x="64" y="115"/>
                    <a:pt x="70" y="112"/>
                  </a:cubicBezTo>
                  <a:cubicBezTo>
                    <a:pt x="70" y="113"/>
                    <a:pt x="70" y="113"/>
                    <a:pt x="70" y="113"/>
                  </a:cubicBezTo>
                  <a:cubicBezTo>
                    <a:pt x="70" y="112"/>
                    <a:pt x="70" y="112"/>
                    <a:pt x="70" y="112"/>
                  </a:cubicBezTo>
                  <a:cubicBezTo>
                    <a:pt x="78" y="109"/>
                    <a:pt x="82" y="99"/>
                    <a:pt x="82" y="87"/>
                  </a:cubicBezTo>
                  <a:cubicBezTo>
                    <a:pt x="82" y="63"/>
                    <a:pt x="65" y="34"/>
                    <a:pt x="44" y="22"/>
                  </a:cubicBezTo>
                  <a:cubicBezTo>
                    <a:pt x="24" y="10"/>
                    <a:pt x="7" y="19"/>
                    <a:pt x="7" y="43"/>
                  </a:cubicBezTo>
                  <a:cubicBezTo>
                    <a:pt x="7" y="56"/>
                    <a:pt x="11" y="70"/>
                    <a:pt x="19" y="83"/>
                  </a:cubicBezTo>
                  <a:cubicBezTo>
                    <a:pt x="25" y="93"/>
                    <a:pt x="28" y="101"/>
                    <a:pt x="28" y="107"/>
                  </a:cubicBez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8" name="Freeform 252">
              <a:extLst>
                <a:ext uri="{FF2B5EF4-FFF2-40B4-BE49-F238E27FC236}">
                  <a16:creationId xmlns:a16="http://schemas.microsoft.com/office/drawing/2014/main" id="{81B7C7D0-71CC-3549-9D94-B6F77813A520}"/>
                </a:ext>
              </a:extLst>
            </p:cNvPr>
            <p:cNvSpPr>
              <a:spLocks/>
            </p:cNvSpPr>
            <p:nvPr/>
          </p:nvSpPr>
          <p:spPr bwMode="auto">
            <a:xfrm>
              <a:off x="18590649" y="7200848"/>
              <a:ext cx="77788" cy="163513"/>
            </a:xfrm>
            <a:custGeom>
              <a:avLst/>
              <a:gdLst>
                <a:gd name="T0" fmla="*/ 23 w 28"/>
                <a:gd name="T1" fmla="*/ 59 h 59"/>
                <a:gd name="T2" fmla="*/ 16 w 28"/>
                <a:gd name="T3" fmla="*/ 55 h 59"/>
                <a:gd name="T4" fmla="*/ 21 w 28"/>
                <a:gd name="T5" fmla="*/ 22 h 59"/>
                <a:gd name="T6" fmla="*/ 20 w 28"/>
                <a:gd name="T7" fmla="*/ 22 h 59"/>
                <a:gd name="T8" fmla="*/ 14 w 28"/>
                <a:gd name="T9" fmla="*/ 17 h 59"/>
                <a:gd name="T10" fmla="*/ 11 w 28"/>
                <a:gd name="T11" fmla="*/ 16 h 59"/>
                <a:gd name="T12" fmla="*/ 8 w 28"/>
                <a:gd name="T13" fmla="*/ 15 h 59"/>
                <a:gd name="T14" fmla="*/ 12 w 28"/>
                <a:gd name="T15" fmla="*/ 52 h 59"/>
                <a:gd name="T16" fmla="*/ 6 w 28"/>
                <a:gd name="T17" fmla="*/ 50 h 59"/>
                <a:gd name="T18" fmla="*/ 1 w 28"/>
                <a:gd name="T19" fmla="*/ 3 h 59"/>
                <a:gd name="T20" fmla="*/ 3 w 28"/>
                <a:gd name="T21" fmla="*/ 1 h 59"/>
                <a:gd name="T22" fmla="*/ 6 w 28"/>
                <a:gd name="T23" fmla="*/ 5 h 59"/>
                <a:gd name="T24" fmla="*/ 9 w 28"/>
                <a:gd name="T25" fmla="*/ 8 h 59"/>
                <a:gd name="T26" fmla="*/ 12 w 28"/>
                <a:gd name="T27" fmla="*/ 8 h 59"/>
                <a:gd name="T28" fmla="*/ 14 w 28"/>
                <a:gd name="T29" fmla="*/ 7 h 59"/>
                <a:gd name="T30" fmla="*/ 17 w 28"/>
                <a:gd name="T31" fmla="*/ 11 h 59"/>
                <a:gd name="T32" fmla="*/ 19 w 28"/>
                <a:gd name="T33" fmla="*/ 14 h 59"/>
                <a:gd name="T34" fmla="*/ 22 w 28"/>
                <a:gd name="T35" fmla="*/ 13 h 59"/>
                <a:gd name="T36" fmla="*/ 26 w 28"/>
                <a:gd name="T37" fmla="*/ 14 h 59"/>
                <a:gd name="T38" fmla="*/ 28 w 28"/>
                <a:gd name="T39" fmla="*/ 19 h 59"/>
                <a:gd name="T40" fmla="*/ 23 w 28"/>
                <a:gd name="T41"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 h="59">
                  <a:moveTo>
                    <a:pt x="23" y="59"/>
                  </a:moveTo>
                  <a:cubicBezTo>
                    <a:pt x="16" y="55"/>
                    <a:pt x="16" y="55"/>
                    <a:pt x="16" y="55"/>
                  </a:cubicBezTo>
                  <a:cubicBezTo>
                    <a:pt x="21" y="22"/>
                    <a:pt x="21" y="22"/>
                    <a:pt x="21" y="22"/>
                  </a:cubicBezTo>
                  <a:cubicBezTo>
                    <a:pt x="20" y="22"/>
                    <a:pt x="20" y="22"/>
                    <a:pt x="20" y="22"/>
                  </a:cubicBezTo>
                  <a:cubicBezTo>
                    <a:pt x="18" y="21"/>
                    <a:pt x="16" y="19"/>
                    <a:pt x="14" y="17"/>
                  </a:cubicBezTo>
                  <a:cubicBezTo>
                    <a:pt x="13" y="17"/>
                    <a:pt x="12" y="17"/>
                    <a:pt x="11" y="16"/>
                  </a:cubicBezTo>
                  <a:cubicBezTo>
                    <a:pt x="10" y="16"/>
                    <a:pt x="9" y="15"/>
                    <a:pt x="8" y="15"/>
                  </a:cubicBezTo>
                  <a:cubicBezTo>
                    <a:pt x="12" y="52"/>
                    <a:pt x="12" y="52"/>
                    <a:pt x="12" y="52"/>
                  </a:cubicBezTo>
                  <a:cubicBezTo>
                    <a:pt x="6" y="50"/>
                    <a:pt x="6" y="50"/>
                    <a:pt x="6" y="50"/>
                  </a:cubicBezTo>
                  <a:cubicBezTo>
                    <a:pt x="1" y="3"/>
                    <a:pt x="1" y="3"/>
                    <a:pt x="1" y="3"/>
                  </a:cubicBezTo>
                  <a:cubicBezTo>
                    <a:pt x="0" y="2"/>
                    <a:pt x="1" y="0"/>
                    <a:pt x="3" y="1"/>
                  </a:cubicBezTo>
                  <a:cubicBezTo>
                    <a:pt x="4" y="1"/>
                    <a:pt x="6" y="3"/>
                    <a:pt x="6" y="5"/>
                  </a:cubicBezTo>
                  <a:cubicBezTo>
                    <a:pt x="6" y="5"/>
                    <a:pt x="8" y="8"/>
                    <a:pt x="9" y="8"/>
                  </a:cubicBezTo>
                  <a:cubicBezTo>
                    <a:pt x="11" y="9"/>
                    <a:pt x="12" y="8"/>
                    <a:pt x="12" y="8"/>
                  </a:cubicBezTo>
                  <a:cubicBezTo>
                    <a:pt x="12" y="7"/>
                    <a:pt x="13" y="6"/>
                    <a:pt x="14" y="7"/>
                  </a:cubicBezTo>
                  <a:cubicBezTo>
                    <a:pt x="16" y="8"/>
                    <a:pt x="17" y="10"/>
                    <a:pt x="17" y="11"/>
                  </a:cubicBezTo>
                  <a:cubicBezTo>
                    <a:pt x="18" y="12"/>
                    <a:pt x="18" y="14"/>
                    <a:pt x="19" y="14"/>
                  </a:cubicBezTo>
                  <a:cubicBezTo>
                    <a:pt x="20" y="15"/>
                    <a:pt x="22" y="14"/>
                    <a:pt x="22" y="13"/>
                  </a:cubicBezTo>
                  <a:cubicBezTo>
                    <a:pt x="23" y="12"/>
                    <a:pt x="25" y="13"/>
                    <a:pt x="26" y="14"/>
                  </a:cubicBezTo>
                  <a:cubicBezTo>
                    <a:pt x="27" y="16"/>
                    <a:pt x="28" y="18"/>
                    <a:pt x="28" y="19"/>
                  </a:cubicBezTo>
                  <a:lnTo>
                    <a:pt x="23" y="59"/>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9" name="Freeform 253">
              <a:extLst>
                <a:ext uri="{FF2B5EF4-FFF2-40B4-BE49-F238E27FC236}">
                  <a16:creationId xmlns:a16="http://schemas.microsoft.com/office/drawing/2014/main" id="{6234FD30-82C1-FA49-9971-0EB2153C8CB1}"/>
                </a:ext>
              </a:extLst>
            </p:cNvPr>
            <p:cNvSpPr>
              <a:spLocks/>
            </p:cNvSpPr>
            <p:nvPr/>
          </p:nvSpPr>
          <p:spPr bwMode="auto">
            <a:xfrm>
              <a:off x="18638274" y="7115123"/>
              <a:ext cx="71438" cy="112713"/>
            </a:xfrm>
            <a:custGeom>
              <a:avLst/>
              <a:gdLst>
                <a:gd name="T0" fmla="*/ 23 w 26"/>
                <a:gd name="T1" fmla="*/ 40 h 41"/>
                <a:gd name="T2" fmla="*/ 20 w 26"/>
                <a:gd name="T3" fmla="*/ 36 h 41"/>
                <a:gd name="T4" fmla="*/ 2 w 26"/>
                <a:gd name="T5" fmla="*/ 8 h 41"/>
                <a:gd name="T6" fmla="*/ 0 w 26"/>
                <a:gd name="T7" fmla="*/ 2 h 41"/>
                <a:gd name="T8" fmla="*/ 4 w 26"/>
                <a:gd name="T9" fmla="*/ 2 h 41"/>
                <a:gd name="T10" fmla="*/ 26 w 26"/>
                <a:gd name="T11" fmla="*/ 37 h 41"/>
                <a:gd name="T12" fmla="*/ 24 w 26"/>
                <a:gd name="T13" fmla="*/ 40 h 41"/>
                <a:gd name="T14" fmla="*/ 23 w 26"/>
                <a:gd name="T15" fmla="*/ 40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41">
                  <a:moveTo>
                    <a:pt x="23" y="40"/>
                  </a:moveTo>
                  <a:cubicBezTo>
                    <a:pt x="22" y="39"/>
                    <a:pt x="20" y="37"/>
                    <a:pt x="20" y="36"/>
                  </a:cubicBezTo>
                  <a:cubicBezTo>
                    <a:pt x="18" y="25"/>
                    <a:pt x="12" y="16"/>
                    <a:pt x="2" y="8"/>
                  </a:cubicBezTo>
                  <a:cubicBezTo>
                    <a:pt x="1" y="6"/>
                    <a:pt x="0" y="4"/>
                    <a:pt x="0" y="2"/>
                  </a:cubicBezTo>
                  <a:cubicBezTo>
                    <a:pt x="0" y="1"/>
                    <a:pt x="2" y="0"/>
                    <a:pt x="4" y="2"/>
                  </a:cubicBezTo>
                  <a:cubicBezTo>
                    <a:pt x="15" y="12"/>
                    <a:pt x="23" y="24"/>
                    <a:pt x="26" y="37"/>
                  </a:cubicBezTo>
                  <a:cubicBezTo>
                    <a:pt x="26" y="39"/>
                    <a:pt x="26" y="41"/>
                    <a:pt x="24" y="40"/>
                  </a:cubicBezTo>
                  <a:lnTo>
                    <a:pt x="23" y="40"/>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0" name="Freeform 254">
              <a:extLst>
                <a:ext uri="{FF2B5EF4-FFF2-40B4-BE49-F238E27FC236}">
                  <a16:creationId xmlns:a16="http://schemas.microsoft.com/office/drawing/2014/main" id="{6CBC1CA5-547B-4546-9EB1-A9CC093E351D}"/>
                </a:ext>
              </a:extLst>
            </p:cNvPr>
            <p:cNvSpPr>
              <a:spLocks/>
            </p:cNvSpPr>
            <p:nvPr/>
          </p:nvSpPr>
          <p:spPr bwMode="auto">
            <a:xfrm>
              <a:off x="18417612" y="7092898"/>
              <a:ext cx="71438" cy="55563"/>
            </a:xfrm>
            <a:custGeom>
              <a:avLst/>
              <a:gdLst>
                <a:gd name="T0" fmla="*/ 22 w 26"/>
                <a:gd name="T1" fmla="*/ 19 h 20"/>
                <a:gd name="T2" fmla="*/ 3 w 26"/>
                <a:gd name="T3" fmla="*/ 8 h 20"/>
                <a:gd name="T4" fmla="*/ 0 w 26"/>
                <a:gd name="T5" fmla="*/ 2 h 20"/>
                <a:gd name="T6" fmla="*/ 3 w 26"/>
                <a:gd name="T7" fmla="*/ 1 h 20"/>
                <a:gd name="T8" fmla="*/ 22 w 26"/>
                <a:gd name="T9" fmla="*/ 12 h 20"/>
                <a:gd name="T10" fmla="*/ 26 w 26"/>
                <a:gd name="T11" fmla="*/ 17 h 20"/>
                <a:gd name="T12" fmla="*/ 22 w 26"/>
                <a:gd name="T13" fmla="*/ 19 h 20"/>
              </a:gdLst>
              <a:ahLst/>
              <a:cxnLst>
                <a:cxn ang="0">
                  <a:pos x="T0" y="T1"/>
                </a:cxn>
                <a:cxn ang="0">
                  <a:pos x="T2" y="T3"/>
                </a:cxn>
                <a:cxn ang="0">
                  <a:pos x="T4" y="T5"/>
                </a:cxn>
                <a:cxn ang="0">
                  <a:pos x="T6" y="T7"/>
                </a:cxn>
                <a:cxn ang="0">
                  <a:pos x="T8" y="T9"/>
                </a:cxn>
                <a:cxn ang="0">
                  <a:pos x="T10" y="T11"/>
                </a:cxn>
                <a:cxn ang="0">
                  <a:pos x="T12" y="T13"/>
                </a:cxn>
              </a:cxnLst>
              <a:rect l="0" t="0" r="r" b="b"/>
              <a:pathLst>
                <a:path w="26" h="20">
                  <a:moveTo>
                    <a:pt x="22" y="19"/>
                  </a:moveTo>
                  <a:cubicBezTo>
                    <a:pt x="3" y="8"/>
                    <a:pt x="3" y="8"/>
                    <a:pt x="3" y="8"/>
                  </a:cubicBezTo>
                  <a:cubicBezTo>
                    <a:pt x="2" y="7"/>
                    <a:pt x="0" y="4"/>
                    <a:pt x="0" y="2"/>
                  </a:cubicBezTo>
                  <a:cubicBezTo>
                    <a:pt x="0" y="0"/>
                    <a:pt x="2" y="0"/>
                    <a:pt x="3" y="1"/>
                  </a:cubicBezTo>
                  <a:cubicBezTo>
                    <a:pt x="22" y="12"/>
                    <a:pt x="22" y="12"/>
                    <a:pt x="22" y="12"/>
                  </a:cubicBezTo>
                  <a:cubicBezTo>
                    <a:pt x="24" y="13"/>
                    <a:pt x="26" y="15"/>
                    <a:pt x="26" y="17"/>
                  </a:cubicBezTo>
                  <a:cubicBezTo>
                    <a:pt x="26" y="19"/>
                    <a:pt x="24" y="20"/>
                    <a:pt x="22" y="19"/>
                  </a:cubicBez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1" name="Freeform 255">
              <a:extLst>
                <a:ext uri="{FF2B5EF4-FFF2-40B4-BE49-F238E27FC236}">
                  <a16:creationId xmlns:a16="http://schemas.microsoft.com/office/drawing/2014/main" id="{530FB9DA-4575-0742-B715-539733F53DDA}"/>
                </a:ext>
              </a:extLst>
            </p:cNvPr>
            <p:cNvSpPr>
              <a:spLocks/>
            </p:cNvSpPr>
            <p:nvPr/>
          </p:nvSpPr>
          <p:spPr bwMode="auto">
            <a:xfrm>
              <a:off x="18773212" y="7297685"/>
              <a:ext cx="71438" cy="55563"/>
            </a:xfrm>
            <a:custGeom>
              <a:avLst/>
              <a:gdLst>
                <a:gd name="T0" fmla="*/ 23 w 26"/>
                <a:gd name="T1" fmla="*/ 19 h 20"/>
                <a:gd name="T2" fmla="*/ 3 w 26"/>
                <a:gd name="T3" fmla="*/ 8 h 20"/>
                <a:gd name="T4" fmla="*/ 0 w 26"/>
                <a:gd name="T5" fmla="*/ 3 h 20"/>
                <a:gd name="T6" fmla="*/ 3 w 26"/>
                <a:gd name="T7" fmla="*/ 1 h 20"/>
                <a:gd name="T8" fmla="*/ 23 w 26"/>
                <a:gd name="T9" fmla="*/ 12 h 20"/>
                <a:gd name="T10" fmla="*/ 26 w 26"/>
                <a:gd name="T11" fmla="*/ 18 h 20"/>
                <a:gd name="T12" fmla="*/ 23 w 26"/>
                <a:gd name="T13" fmla="*/ 19 h 20"/>
              </a:gdLst>
              <a:ahLst/>
              <a:cxnLst>
                <a:cxn ang="0">
                  <a:pos x="T0" y="T1"/>
                </a:cxn>
                <a:cxn ang="0">
                  <a:pos x="T2" y="T3"/>
                </a:cxn>
                <a:cxn ang="0">
                  <a:pos x="T4" y="T5"/>
                </a:cxn>
                <a:cxn ang="0">
                  <a:pos x="T6" y="T7"/>
                </a:cxn>
                <a:cxn ang="0">
                  <a:pos x="T8" y="T9"/>
                </a:cxn>
                <a:cxn ang="0">
                  <a:pos x="T10" y="T11"/>
                </a:cxn>
                <a:cxn ang="0">
                  <a:pos x="T12" y="T13"/>
                </a:cxn>
              </a:cxnLst>
              <a:rect l="0" t="0" r="r" b="b"/>
              <a:pathLst>
                <a:path w="26" h="20">
                  <a:moveTo>
                    <a:pt x="23" y="19"/>
                  </a:moveTo>
                  <a:cubicBezTo>
                    <a:pt x="3" y="8"/>
                    <a:pt x="3" y="8"/>
                    <a:pt x="3" y="8"/>
                  </a:cubicBezTo>
                  <a:cubicBezTo>
                    <a:pt x="2" y="7"/>
                    <a:pt x="0" y="5"/>
                    <a:pt x="0" y="3"/>
                  </a:cubicBezTo>
                  <a:cubicBezTo>
                    <a:pt x="0" y="1"/>
                    <a:pt x="2" y="0"/>
                    <a:pt x="3" y="1"/>
                  </a:cubicBezTo>
                  <a:cubicBezTo>
                    <a:pt x="23" y="12"/>
                    <a:pt x="23" y="12"/>
                    <a:pt x="23" y="12"/>
                  </a:cubicBezTo>
                  <a:cubicBezTo>
                    <a:pt x="24" y="13"/>
                    <a:pt x="26" y="16"/>
                    <a:pt x="26" y="18"/>
                  </a:cubicBezTo>
                  <a:cubicBezTo>
                    <a:pt x="26" y="20"/>
                    <a:pt x="24" y="20"/>
                    <a:pt x="23" y="19"/>
                  </a:cubicBez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2" name="Freeform 256">
              <a:extLst>
                <a:ext uri="{FF2B5EF4-FFF2-40B4-BE49-F238E27FC236}">
                  <a16:creationId xmlns:a16="http://schemas.microsoft.com/office/drawing/2014/main" id="{66B1A382-CCE0-6C4F-9434-7414C949D280}"/>
                </a:ext>
              </a:extLst>
            </p:cNvPr>
            <p:cNvSpPr>
              <a:spLocks/>
            </p:cNvSpPr>
            <p:nvPr/>
          </p:nvSpPr>
          <p:spPr bwMode="auto">
            <a:xfrm>
              <a:off x="18728762" y="7111948"/>
              <a:ext cx="80963" cy="61913"/>
            </a:xfrm>
            <a:custGeom>
              <a:avLst/>
              <a:gdLst>
                <a:gd name="T0" fmla="*/ 3 w 29"/>
                <a:gd name="T1" fmla="*/ 21 h 22"/>
                <a:gd name="T2" fmla="*/ 1 w 29"/>
                <a:gd name="T3" fmla="*/ 19 h 22"/>
                <a:gd name="T4" fmla="*/ 1 w 29"/>
                <a:gd name="T5" fmla="*/ 14 h 22"/>
                <a:gd name="T6" fmla="*/ 23 w 29"/>
                <a:gd name="T7" fmla="*/ 1 h 22"/>
                <a:gd name="T8" fmla="*/ 28 w 29"/>
                <a:gd name="T9" fmla="*/ 4 h 22"/>
                <a:gd name="T10" fmla="*/ 28 w 29"/>
                <a:gd name="T11" fmla="*/ 9 h 22"/>
                <a:gd name="T12" fmla="*/ 6 w 29"/>
                <a:gd name="T13" fmla="*/ 21 h 22"/>
                <a:gd name="T14" fmla="*/ 3 w 29"/>
                <a:gd name="T15" fmla="*/ 21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22">
                  <a:moveTo>
                    <a:pt x="3" y="21"/>
                  </a:moveTo>
                  <a:cubicBezTo>
                    <a:pt x="3" y="21"/>
                    <a:pt x="2" y="20"/>
                    <a:pt x="1" y="19"/>
                  </a:cubicBezTo>
                  <a:cubicBezTo>
                    <a:pt x="0" y="17"/>
                    <a:pt x="0" y="14"/>
                    <a:pt x="1" y="14"/>
                  </a:cubicBezTo>
                  <a:cubicBezTo>
                    <a:pt x="23" y="1"/>
                    <a:pt x="23" y="1"/>
                    <a:pt x="23" y="1"/>
                  </a:cubicBezTo>
                  <a:cubicBezTo>
                    <a:pt x="25" y="0"/>
                    <a:pt x="26" y="1"/>
                    <a:pt x="28" y="4"/>
                  </a:cubicBezTo>
                  <a:cubicBezTo>
                    <a:pt x="29" y="6"/>
                    <a:pt x="29" y="8"/>
                    <a:pt x="28" y="9"/>
                  </a:cubicBezTo>
                  <a:cubicBezTo>
                    <a:pt x="6" y="21"/>
                    <a:pt x="6" y="21"/>
                    <a:pt x="6" y="21"/>
                  </a:cubicBezTo>
                  <a:cubicBezTo>
                    <a:pt x="5" y="22"/>
                    <a:pt x="4" y="22"/>
                    <a:pt x="3" y="21"/>
                  </a:cubicBez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3" name="Freeform 257">
              <a:extLst>
                <a:ext uri="{FF2B5EF4-FFF2-40B4-BE49-F238E27FC236}">
                  <a16:creationId xmlns:a16="http://schemas.microsoft.com/office/drawing/2014/main" id="{932F08CD-2984-0445-8F00-F4686E0303F3}"/>
                </a:ext>
              </a:extLst>
            </p:cNvPr>
            <p:cNvSpPr>
              <a:spLocks/>
            </p:cNvSpPr>
            <p:nvPr/>
          </p:nvSpPr>
          <p:spPr bwMode="auto">
            <a:xfrm>
              <a:off x="18620812" y="6973835"/>
              <a:ext cx="19050" cy="85725"/>
            </a:xfrm>
            <a:custGeom>
              <a:avLst/>
              <a:gdLst>
                <a:gd name="T0" fmla="*/ 3 w 7"/>
                <a:gd name="T1" fmla="*/ 30 h 31"/>
                <a:gd name="T2" fmla="*/ 0 w 7"/>
                <a:gd name="T3" fmla="*/ 25 h 31"/>
                <a:gd name="T4" fmla="*/ 0 w 7"/>
                <a:gd name="T5" fmla="*/ 3 h 31"/>
                <a:gd name="T6" fmla="*/ 3 w 7"/>
                <a:gd name="T7" fmla="*/ 1 h 31"/>
                <a:gd name="T8" fmla="*/ 7 w 7"/>
                <a:gd name="T9" fmla="*/ 6 h 31"/>
                <a:gd name="T10" fmla="*/ 7 w 7"/>
                <a:gd name="T11" fmla="*/ 28 h 31"/>
                <a:gd name="T12" fmla="*/ 3 w 7"/>
                <a:gd name="T13" fmla="*/ 30 h 31"/>
              </a:gdLst>
              <a:ahLst/>
              <a:cxnLst>
                <a:cxn ang="0">
                  <a:pos x="T0" y="T1"/>
                </a:cxn>
                <a:cxn ang="0">
                  <a:pos x="T2" y="T3"/>
                </a:cxn>
                <a:cxn ang="0">
                  <a:pos x="T4" y="T5"/>
                </a:cxn>
                <a:cxn ang="0">
                  <a:pos x="T6" y="T7"/>
                </a:cxn>
                <a:cxn ang="0">
                  <a:pos x="T8" y="T9"/>
                </a:cxn>
                <a:cxn ang="0">
                  <a:pos x="T10" y="T11"/>
                </a:cxn>
                <a:cxn ang="0">
                  <a:pos x="T12" y="T13"/>
                </a:cxn>
              </a:cxnLst>
              <a:rect l="0" t="0" r="r" b="b"/>
              <a:pathLst>
                <a:path w="7" h="31">
                  <a:moveTo>
                    <a:pt x="3" y="30"/>
                  </a:moveTo>
                  <a:cubicBezTo>
                    <a:pt x="2" y="29"/>
                    <a:pt x="0" y="27"/>
                    <a:pt x="0" y="25"/>
                  </a:cubicBezTo>
                  <a:cubicBezTo>
                    <a:pt x="0" y="3"/>
                    <a:pt x="0" y="3"/>
                    <a:pt x="0" y="3"/>
                  </a:cubicBezTo>
                  <a:cubicBezTo>
                    <a:pt x="0" y="1"/>
                    <a:pt x="2" y="0"/>
                    <a:pt x="3" y="1"/>
                  </a:cubicBezTo>
                  <a:cubicBezTo>
                    <a:pt x="5" y="2"/>
                    <a:pt x="7" y="4"/>
                    <a:pt x="7" y="6"/>
                  </a:cubicBezTo>
                  <a:cubicBezTo>
                    <a:pt x="7" y="28"/>
                    <a:pt x="7" y="28"/>
                    <a:pt x="7" y="28"/>
                  </a:cubicBezTo>
                  <a:cubicBezTo>
                    <a:pt x="7" y="30"/>
                    <a:pt x="5" y="31"/>
                    <a:pt x="3" y="30"/>
                  </a:cubicBez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4" name="Freeform 258">
              <a:extLst>
                <a:ext uri="{FF2B5EF4-FFF2-40B4-BE49-F238E27FC236}">
                  <a16:creationId xmlns:a16="http://schemas.microsoft.com/office/drawing/2014/main" id="{F39A9D48-7CA7-8644-B56F-F774C7C7002C}"/>
                </a:ext>
              </a:extLst>
            </p:cNvPr>
            <p:cNvSpPr>
              <a:spLocks/>
            </p:cNvSpPr>
            <p:nvPr/>
          </p:nvSpPr>
          <p:spPr bwMode="auto">
            <a:xfrm>
              <a:off x="18452537" y="6919860"/>
              <a:ext cx="80963" cy="128588"/>
            </a:xfrm>
            <a:custGeom>
              <a:avLst/>
              <a:gdLst>
                <a:gd name="T0" fmla="*/ 26 w 29"/>
                <a:gd name="T1" fmla="*/ 46 h 47"/>
                <a:gd name="T2" fmla="*/ 23 w 29"/>
                <a:gd name="T3" fmla="*/ 44 h 47"/>
                <a:gd name="T4" fmla="*/ 1 w 29"/>
                <a:gd name="T5" fmla="*/ 6 h 47"/>
                <a:gd name="T6" fmla="*/ 1 w 29"/>
                <a:gd name="T7" fmla="*/ 1 h 47"/>
                <a:gd name="T8" fmla="*/ 6 w 29"/>
                <a:gd name="T9" fmla="*/ 3 h 47"/>
                <a:gd name="T10" fmla="*/ 28 w 29"/>
                <a:gd name="T11" fmla="*/ 41 h 47"/>
                <a:gd name="T12" fmla="*/ 28 w 29"/>
                <a:gd name="T13" fmla="*/ 47 h 47"/>
                <a:gd name="T14" fmla="*/ 26 w 29"/>
                <a:gd name="T15" fmla="*/ 46 h 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47">
                  <a:moveTo>
                    <a:pt x="26" y="46"/>
                  </a:moveTo>
                  <a:cubicBezTo>
                    <a:pt x="25" y="46"/>
                    <a:pt x="24" y="45"/>
                    <a:pt x="23" y="44"/>
                  </a:cubicBezTo>
                  <a:cubicBezTo>
                    <a:pt x="1" y="6"/>
                    <a:pt x="1" y="6"/>
                    <a:pt x="1" y="6"/>
                  </a:cubicBezTo>
                  <a:cubicBezTo>
                    <a:pt x="0" y="3"/>
                    <a:pt x="0" y="1"/>
                    <a:pt x="1" y="1"/>
                  </a:cubicBezTo>
                  <a:cubicBezTo>
                    <a:pt x="2" y="0"/>
                    <a:pt x="4" y="1"/>
                    <a:pt x="6" y="3"/>
                  </a:cubicBezTo>
                  <a:cubicBezTo>
                    <a:pt x="28" y="41"/>
                    <a:pt x="28" y="41"/>
                    <a:pt x="28" y="41"/>
                  </a:cubicBezTo>
                  <a:cubicBezTo>
                    <a:pt x="29" y="44"/>
                    <a:pt x="29" y="46"/>
                    <a:pt x="28" y="47"/>
                  </a:cubicBezTo>
                  <a:cubicBezTo>
                    <a:pt x="27" y="47"/>
                    <a:pt x="26" y="47"/>
                    <a:pt x="26" y="46"/>
                  </a:cubicBez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65" name="Group 564">
            <a:extLst>
              <a:ext uri="{FF2B5EF4-FFF2-40B4-BE49-F238E27FC236}">
                <a16:creationId xmlns:a16="http://schemas.microsoft.com/office/drawing/2014/main" id="{A6E50E9A-708E-DC44-84EE-7CE4D4F0E6BD}"/>
              </a:ext>
            </a:extLst>
          </p:cNvPr>
          <p:cNvGrpSpPr/>
          <p:nvPr/>
        </p:nvGrpSpPr>
        <p:grpSpPr>
          <a:xfrm>
            <a:off x="14178459" y="8393522"/>
            <a:ext cx="314853" cy="387655"/>
            <a:chOff x="14082149" y="9774185"/>
            <a:chExt cx="411163" cy="577851"/>
          </a:xfrm>
        </p:grpSpPr>
        <p:sp>
          <p:nvSpPr>
            <p:cNvPr id="566" name="Freeform 259">
              <a:extLst>
                <a:ext uri="{FF2B5EF4-FFF2-40B4-BE49-F238E27FC236}">
                  <a16:creationId xmlns:a16="http://schemas.microsoft.com/office/drawing/2014/main" id="{FE76983C-4E84-5F4F-A26F-10E0F4D97F5F}"/>
                </a:ext>
              </a:extLst>
            </p:cNvPr>
            <p:cNvSpPr>
              <a:spLocks/>
            </p:cNvSpPr>
            <p:nvPr/>
          </p:nvSpPr>
          <p:spPr bwMode="auto">
            <a:xfrm>
              <a:off x="14148824" y="9774185"/>
              <a:ext cx="344488" cy="563563"/>
            </a:xfrm>
            <a:custGeom>
              <a:avLst/>
              <a:gdLst>
                <a:gd name="T0" fmla="*/ 101 w 125"/>
                <a:gd name="T1" fmla="*/ 196 h 204"/>
                <a:gd name="T2" fmla="*/ 25 w 125"/>
                <a:gd name="T3" fmla="*/ 152 h 204"/>
                <a:gd name="T4" fmla="*/ 0 w 125"/>
                <a:gd name="T5" fmla="*/ 106 h 204"/>
                <a:gd name="T6" fmla="*/ 0 w 125"/>
                <a:gd name="T7" fmla="*/ 26 h 204"/>
                <a:gd name="T8" fmla="*/ 25 w 125"/>
                <a:gd name="T9" fmla="*/ 8 h 204"/>
                <a:gd name="T10" fmla="*/ 101 w 125"/>
                <a:gd name="T11" fmla="*/ 52 h 204"/>
                <a:gd name="T12" fmla="*/ 125 w 125"/>
                <a:gd name="T13" fmla="*/ 98 h 204"/>
                <a:gd name="T14" fmla="*/ 125 w 125"/>
                <a:gd name="T15" fmla="*/ 178 h 204"/>
                <a:gd name="T16" fmla="*/ 101 w 125"/>
                <a:gd name="T17" fmla="*/ 196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5" h="204">
                  <a:moveTo>
                    <a:pt x="101" y="196"/>
                  </a:moveTo>
                  <a:cubicBezTo>
                    <a:pt x="25" y="152"/>
                    <a:pt x="25" y="152"/>
                    <a:pt x="25" y="152"/>
                  </a:cubicBezTo>
                  <a:cubicBezTo>
                    <a:pt x="11" y="144"/>
                    <a:pt x="0" y="124"/>
                    <a:pt x="0" y="106"/>
                  </a:cubicBezTo>
                  <a:cubicBezTo>
                    <a:pt x="0" y="26"/>
                    <a:pt x="0" y="26"/>
                    <a:pt x="0" y="26"/>
                  </a:cubicBezTo>
                  <a:cubicBezTo>
                    <a:pt x="0" y="8"/>
                    <a:pt x="11" y="0"/>
                    <a:pt x="25" y="8"/>
                  </a:cubicBezTo>
                  <a:cubicBezTo>
                    <a:pt x="101" y="52"/>
                    <a:pt x="101" y="52"/>
                    <a:pt x="101" y="52"/>
                  </a:cubicBezTo>
                  <a:cubicBezTo>
                    <a:pt x="114" y="60"/>
                    <a:pt x="125" y="80"/>
                    <a:pt x="125" y="98"/>
                  </a:cubicBezTo>
                  <a:cubicBezTo>
                    <a:pt x="125" y="178"/>
                    <a:pt x="125" y="178"/>
                    <a:pt x="125" y="178"/>
                  </a:cubicBezTo>
                  <a:cubicBezTo>
                    <a:pt x="125" y="196"/>
                    <a:pt x="114" y="204"/>
                    <a:pt x="101" y="196"/>
                  </a:cubicBezTo>
                  <a:close/>
                </a:path>
              </a:pathLst>
            </a:custGeom>
            <a:solidFill>
              <a:srgbClr val="DBE3F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7" name="Freeform 260">
              <a:extLst>
                <a:ext uri="{FF2B5EF4-FFF2-40B4-BE49-F238E27FC236}">
                  <a16:creationId xmlns:a16="http://schemas.microsoft.com/office/drawing/2014/main" id="{02883CB9-4A4C-944F-88E5-B0E7DCC9ED97}"/>
                </a:ext>
              </a:extLst>
            </p:cNvPr>
            <p:cNvSpPr>
              <a:spLocks/>
            </p:cNvSpPr>
            <p:nvPr/>
          </p:nvSpPr>
          <p:spPr bwMode="auto">
            <a:xfrm>
              <a:off x="14082149" y="9788473"/>
              <a:ext cx="344488" cy="563563"/>
            </a:xfrm>
            <a:custGeom>
              <a:avLst/>
              <a:gdLst>
                <a:gd name="T0" fmla="*/ 101 w 125"/>
                <a:gd name="T1" fmla="*/ 196 h 204"/>
                <a:gd name="T2" fmla="*/ 25 w 125"/>
                <a:gd name="T3" fmla="*/ 152 h 204"/>
                <a:gd name="T4" fmla="*/ 0 w 125"/>
                <a:gd name="T5" fmla="*/ 106 h 204"/>
                <a:gd name="T6" fmla="*/ 0 w 125"/>
                <a:gd name="T7" fmla="*/ 26 h 204"/>
                <a:gd name="T8" fmla="*/ 25 w 125"/>
                <a:gd name="T9" fmla="*/ 8 h 204"/>
                <a:gd name="T10" fmla="*/ 101 w 125"/>
                <a:gd name="T11" fmla="*/ 52 h 204"/>
                <a:gd name="T12" fmla="*/ 125 w 125"/>
                <a:gd name="T13" fmla="*/ 98 h 204"/>
                <a:gd name="T14" fmla="*/ 125 w 125"/>
                <a:gd name="T15" fmla="*/ 178 h 204"/>
                <a:gd name="T16" fmla="*/ 101 w 125"/>
                <a:gd name="T17" fmla="*/ 196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5" h="204">
                  <a:moveTo>
                    <a:pt x="101" y="196"/>
                  </a:moveTo>
                  <a:cubicBezTo>
                    <a:pt x="25" y="152"/>
                    <a:pt x="25" y="152"/>
                    <a:pt x="25" y="152"/>
                  </a:cubicBezTo>
                  <a:cubicBezTo>
                    <a:pt x="11" y="144"/>
                    <a:pt x="0" y="124"/>
                    <a:pt x="0" y="106"/>
                  </a:cubicBezTo>
                  <a:cubicBezTo>
                    <a:pt x="0" y="26"/>
                    <a:pt x="0" y="26"/>
                    <a:pt x="0" y="26"/>
                  </a:cubicBezTo>
                  <a:cubicBezTo>
                    <a:pt x="0" y="8"/>
                    <a:pt x="11" y="0"/>
                    <a:pt x="25" y="8"/>
                  </a:cubicBezTo>
                  <a:cubicBezTo>
                    <a:pt x="101" y="52"/>
                    <a:pt x="101" y="52"/>
                    <a:pt x="101" y="52"/>
                  </a:cubicBezTo>
                  <a:cubicBezTo>
                    <a:pt x="114" y="60"/>
                    <a:pt x="125" y="80"/>
                    <a:pt x="125" y="98"/>
                  </a:cubicBezTo>
                  <a:cubicBezTo>
                    <a:pt x="125" y="178"/>
                    <a:pt x="125" y="178"/>
                    <a:pt x="125" y="178"/>
                  </a:cubicBezTo>
                  <a:cubicBezTo>
                    <a:pt x="125" y="196"/>
                    <a:pt x="114" y="204"/>
                    <a:pt x="101" y="196"/>
                  </a:cubicBezTo>
                  <a:close/>
                </a:path>
              </a:pathLst>
            </a:custGeom>
            <a:solidFill>
              <a:srgbClr val="B0C0D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8" name="Freeform 261">
              <a:extLst>
                <a:ext uri="{FF2B5EF4-FFF2-40B4-BE49-F238E27FC236}">
                  <a16:creationId xmlns:a16="http://schemas.microsoft.com/office/drawing/2014/main" id="{0C64E344-B67E-EC46-8F04-EB576105291E}"/>
                </a:ext>
              </a:extLst>
            </p:cNvPr>
            <p:cNvSpPr>
              <a:spLocks noEditPoints="1"/>
            </p:cNvSpPr>
            <p:nvPr/>
          </p:nvSpPr>
          <p:spPr bwMode="auto">
            <a:xfrm>
              <a:off x="14150412" y="9874198"/>
              <a:ext cx="25400" cy="36513"/>
            </a:xfrm>
            <a:custGeom>
              <a:avLst/>
              <a:gdLst>
                <a:gd name="T0" fmla="*/ 4 w 9"/>
                <a:gd name="T1" fmla="*/ 11 h 13"/>
                <a:gd name="T2" fmla="*/ 0 w 9"/>
                <a:gd name="T3" fmla="*/ 4 h 13"/>
                <a:gd name="T4" fmla="*/ 4 w 9"/>
                <a:gd name="T5" fmla="*/ 2 h 13"/>
                <a:gd name="T6" fmla="*/ 9 w 9"/>
                <a:gd name="T7" fmla="*/ 9 h 13"/>
                <a:gd name="T8" fmla="*/ 4 w 9"/>
                <a:gd name="T9" fmla="*/ 11 h 13"/>
                <a:gd name="T10" fmla="*/ 4 w 9"/>
                <a:gd name="T11" fmla="*/ 4 h 13"/>
                <a:gd name="T12" fmla="*/ 3 w 9"/>
                <a:gd name="T13" fmla="*/ 5 h 13"/>
                <a:gd name="T14" fmla="*/ 4 w 9"/>
                <a:gd name="T15" fmla="*/ 9 h 13"/>
                <a:gd name="T16" fmla="*/ 6 w 9"/>
                <a:gd name="T17" fmla="*/ 8 h 13"/>
                <a:gd name="T18" fmla="*/ 4 w 9"/>
                <a:gd name="T19" fmla="*/ 4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4" y="11"/>
                  </a:moveTo>
                  <a:cubicBezTo>
                    <a:pt x="2" y="10"/>
                    <a:pt x="0" y="7"/>
                    <a:pt x="0" y="4"/>
                  </a:cubicBezTo>
                  <a:cubicBezTo>
                    <a:pt x="0" y="1"/>
                    <a:pt x="2" y="0"/>
                    <a:pt x="4" y="2"/>
                  </a:cubicBezTo>
                  <a:cubicBezTo>
                    <a:pt x="7" y="3"/>
                    <a:pt x="9" y="6"/>
                    <a:pt x="9" y="9"/>
                  </a:cubicBezTo>
                  <a:cubicBezTo>
                    <a:pt x="9" y="12"/>
                    <a:pt x="7" y="13"/>
                    <a:pt x="4" y="11"/>
                  </a:cubicBezTo>
                  <a:close/>
                  <a:moveTo>
                    <a:pt x="4" y="4"/>
                  </a:moveTo>
                  <a:cubicBezTo>
                    <a:pt x="3" y="4"/>
                    <a:pt x="3" y="4"/>
                    <a:pt x="3" y="5"/>
                  </a:cubicBezTo>
                  <a:cubicBezTo>
                    <a:pt x="3" y="7"/>
                    <a:pt x="3" y="8"/>
                    <a:pt x="4" y="9"/>
                  </a:cubicBezTo>
                  <a:cubicBezTo>
                    <a:pt x="5" y="9"/>
                    <a:pt x="6" y="9"/>
                    <a:pt x="6" y="8"/>
                  </a:cubicBezTo>
                  <a:cubicBezTo>
                    <a:pt x="6" y="6"/>
                    <a:pt x="5" y="5"/>
                    <a:pt x="4" y="4"/>
                  </a:cubicBez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9" name="Freeform 262">
              <a:extLst>
                <a:ext uri="{FF2B5EF4-FFF2-40B4-BE49-F238E27FC236}">
                  <a16:creationId xmlns:a16="http://schemas.microsoft.com/office/drawing/2014/main" id="{4D7BA092-42A6-FE4E-8BAF-9FF1266586F4}"/>
                </a:ext>
              </a:extLst>
            </p:cNvPr>
            <p:cNvSpPr>
              <a:spLocks noEditPoints="1"/>
            </p:cNvSpPr>
            <p:nvPr/>
          </p:nvSpPr>
          <p:spPr bwMode="auto">
            <a:xfrm>
              <a:off x="14325037" y="9978973"/>
              <a:ext cx="33338" cy="49213"/>
            </a:xfrm>
            <a:custGeom>
              <a:avLst/>
              <a:gdLst>
                <a:gd name="T0" fmla="*/ 6 w 12"/>
                <a:gd name="T1" fmla="*/ 16 h 18"/>
                <a:gd name="T2" fmla="*/ 0 w 12"/>
                <a:gd name="T3" fmla="*/ 6 h 18"/>
                <a:gd name="T4" fmla="*/ 6 w 12"/>
                <a:gd name="T5" fmla="*/ 2 h 18"/>
                <a:gd name="T6" fmla="*/ 12 w 12"/>
                <a:gd name="T7" fmla="*/ 13 h 18"/>
                <a:gd name="T8" fmla="*/ 6 w 12"/>
                <a:gd name="T9" fmla="*/ 16 h 18"/>
                <a:gd name="T10" fmla="*/ 6 w 12"/>
                <a:gd name="T11" fmla="*/ 5 h 18"/>
                <a:gd name="T12" fmla="*/ 2 w 12"/>
                <a:gd name="T13" fmla="*/ 7 h 18"/>
                <a:gd name="T14" fmla="*/ 6 w 12"/>
                <a:gd name="T15" fmla="*/ 13 h 18"/>
                <a:gd name="T16" fmla="*/ 9 w 12"/>
                <a:gd name="T17" fmla="*/ 11 h 18"/>
                <a:gd name="T18" fmla="*/ 6 w 12"/>
                <a:gd name="T19" fmla="*/ 5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 h="18">
                  <a:moveTo>
                    <a:pt x="6" y="16"/>
                  </a:moveTo>
                  <a:cubicBezTo>
                    <a:pt x="2" y="14"/>
                    <a:pt x="0" y="9"/>
                    <a:pt x="0" y="6"/>
                  </a:cubicBezTo>
                  <a:cubicBezTo>
                    <a:pt x="0" y="2"/>
                    <a:pt x="2" y="0"/>
                    <a:pt x="6" y="2"/>
                  </a:cubicBezTo>
                  <a:cubicBezTo>
                    <a:pt x="9" y="4"/>
                    <a:pt x="12" y="9"/>
                    <a:pt x="12" y="13"/>
                  </a:cubicBezTo>
                  <a:cubicBezTo>
                    <a:pt x="12" y="16"/>
                    <a:pt x="9" y="18"/>
                    <a:pt x="6" y="16"/>
                  </a:cubicBezTo>
                  <a:close/>
                  <a:moveTo>
                    <a:pt x="6" y="5"/>
                  </a:moveTo>
                  <a:cubicBezTo>
                    <a:pt x="4" y="4"/>
                    <a:pt x="2" y="5"/>
                    <a:pt x="2" y="7"/>
                  </a:cubicBezTo>
                  <a:cubicBezTo>
                    <a:pt x="2" y="9"/>
                    <a:pt x="4" y="12"/>
                    <a:pt x="6" y="13"/>
                  </a:cubicBezTo>
                  <a:cubicBezTo>
                    <a:pt x="8" y="14"/>
                    <a:pt x="9" y="13"/>
                    <a:pt x="9" y="11"/>
                  </a:cubicBezTo>
                  <a:cubicBezTo>
                    <a:pt x="9" y="9"/>
                    <a:pt x="8" y="6"/>
                    <a:pt x="6" y="5"/>
                  </a:cubicBez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0" name="Freeform 263">
              <a:extLst>
                <a:ext uri="{FF2B5EF4-FFF2-40B4-BE49-F238E27FC236}">
                  <a16:creationId xmlns:a16="http://schemas.microsoft.com/office/drawing/2014/main" id="{A63FA79E-7790-5D42-9210-1B85903548A1}"/>
                </a:ext>
              </a:extLst>
            </p:cNvPr>
            <p:cNvSpPr>
              <a:spLocks/>
            </p:cNvSpPr>
            <p:nvPr/>
          </p:nvSpPr>
          <p:spPr bwMode="auto">
            <a:xfrm>
              <a:off x="14250424" y="9918648"/>
              <a:ext cx="19050" cy="15875"/>
            </a:xfrm>
            <a:custGeom>
              <a:avLst/>
              <a:gdLst>
                <a:gd name="T0" fmla="*/ 1 w 7"/>
                <a:gd name="T1" fmla="*/ 5 h 6"/>
                <a:gd name="T2" fmla="*/ 0 w 7"/>
                <a:gd name="T3" fmla="*/ 5 h 6"/>
                <a:gd name="T4" fmla="*/ 0 w 7"/>
                <a:gd name="T5" fmla="*/ 2 h 6"/>
                <a:gd name="T6" fmla="*/ 5 w 7"/>
                <a:gd name="T7" fmla="*/ 0 h 6"/>
                <a:gd name="T8" fmla="*/ 7 w 7"/>
                <a:gd name="T9" fmla="*/ 1 h 6"/>
                <a:gd name="T10" fmla="*/ 7 w 7"/>
                <a:gd name="T11" fmla="*/ 3 h 6"/>
                <a:gd name="T12" fmla="*/ 2 w 7"/>
                <a:gd name="T13" fmla="*/ 6 h 6"/>
                <a:gd name="T14" fmla="*/ 1 w 7"/>
                <a:gd name="T15" fmla="*/ 5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 h="6">
                  <a:moveTo>
                    <a:pt x="1" y="5"/>
                  </a:moveTo>
                  <a:cubicBezTo>
                    <a:pt x="1" y="5"/>
                    <a:pt x="1" y="5"/>
                    <a:pt x="0" y="5"/>
                  </a:cubicBezTo>
                  <a:cubicBezTo>
                    <a:pt x="0" y="4"/>
                    <a:pt x="0" y="3"/>
                    <a:pt x="0" y="2"/>
                  </a:cubicBezTo>
                  <a:cubicBezTo>
                    <a:pt x="5" y="0"/>
                    <a:pt x="5" y="0"/>
                    <a:pt x="5" y="0"/>
                  </a:cubicBezTo>
                  <a:cubicBezTo>
                    <a:pt x="5" y="0"/>
                    <a:pt x="6" y="0"/>
                    <a:pt x="7" y="1"/>
                  </a:cubicBezTo>
                  <a:cubicBezTo>
                    <a:pt x="7" y="2"/>
                    <a:pt x="7" y="3"/>
                    <a:pt x="7" y="3"/>
                  </a:cubicBezTo>
                  <a:cubicBezTo>
                    <a:pt x="2" y="6"/>
                    <a:pt x="2" y="6"/>
                    <a:pt x="2" y="6"/>
                  </a:cubicBezTo>
                  <a:lnTo>
                    <a:pt x="1" y="5"/>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1" name="Freeform 264">
              <a:extLst>
                <a:ext uri="{FF2B5EF4-FFF2-40B4-BE49-F238E27FC236}">
                  <a16:creationId xmlns:a16="http://schemas.microsoft.com/office/drawing/2014/main" id="{027050DB-88E6-7D49-BB16-28F4C0138D9E}"/>
                </a:ext>
              </a:extLst>
            </p:cNvPr>
            <p:cNvSpPr>
              <a:spLocks/>
            </p:cNvSpPr>
            <p:nvPr/>
          </p:nvSpPr>
          <p:spPr bwMode="auto">
            <a:xfrm>
              <a:off x="14250424" y="9910710"/>
              <a:ext cx="19050" cy="30163"/>
            </a:xfrm>
            <a:custGeom>
              <a:avLst/>
              <a:gdLst>
                <a:gd name="T0" fmla="*/ 6 w 7"/>
                <a:gd name="T1" fmla="*/ 11 h 11"/>
                <a:gd name="T2" fmla="*/ 5 w 7"/>
                <a:gd name="T3" fmla="*/ 10 h 11"/>
                <a:gd name="T4" fmla="*/ 0 w 7"/>
                <a:gd name="T5" fmla="*/ 2 h 11"/>
                <a:gd name="T6" fmla="*/ 0 w 7"/>
                <a:gd name="T7" fmla="*/ 0 h 11"/>
                <a:gd name="T8" fmla="*/ 2 w 7"/>
                <a:gd name="T9" fmla="*/ 1 h 11"/>
                <a:gd name="T10" fmla="*/ 7 w 7"/>
                <a:gd name="T11" fmla="*/ 9 h 11"/>
                <a:gd name="T12" fmla="*/ 7 w 7"/>
                <a:gd name="T13" fmla="*/ 11 h 11"/>
                <a:gd name="T14" fmla="*/ 6 w 7"/>
                <a:gd name="T15" fmla="*/ 11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 h="11">
                  <a:moveTo>
                    <a:pt x="6" y="11"/>
                  </a:moveTo>
                  <a:cubicBezTo>
                    <a:pt x="6" y="11"/>
                    <a:pt x="5" y="11"/>
                    <a:pt x="5" y="10"/>
                  </a:cubicBezTo>
                  <a:cubicBezTo>
                    <a:pt x="0" y="2"/>
                    <a:pt x="0" y="2"/>
                    <a:pt x="0" y="2"/>
                  </a:cubicBezTo>
                  <a:cubicBezTo>
                    <a:pt x="0" y="1"/>
                    <a:pt x="0" y="0"/>
                    <a:pt x="0" y="0"/>
                  </a:cubicBezTo>
                  <a:cubicBezTo>
                    <a:pt x="1" y="0"/>
                    <a:pt x="2" y="0"/>
                    <a:pt x="2" y="1"/>
                  </a:cubicBezTo>
                  <a:cubicBezTo>
                    <a:pt x="7" y="9"/>
                    <a:pt x="7" y="9"/>
                    <a:pt x="7" y="9"/>
                  </a:cubicBezTo>
                  <a:cubicBezTo>
                    <a:pt x="7" y="10"/>
                    <a:pt x="7" y="11"/>
                    <a:pt x="7" y="11"/>
                  </a:cubicBezTo>
                  <a:lnTo>
                    <a:pt x="6" y="11"/>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2" name="Freeform 265">
              <a:extLst>
                <a:ext uri="{FF2B5EF4-FFF2-40B4-BE49-F238E27FC236}">
                  <a16:creationId xmlns:a16="http://schemas.microsoft.com/office/drawing/2014/main" id="{2ADBA263-EF63-7145-95E8-FA02B180F617}"/>
                </a:ext>
              </a:extLst>
            </p:cNvPr>
            <p:cNvSpPr>
              <a:spLocks noEditPoints="1"/>
            </p:cNvSpPr>
            <p:nvPr/>
          </p:nvSpPr>
          <p:spPr bwMode="auto">
            <a:xfrm>
              <a:off x="14129774" y="9926585"/>
              <a:ext cx="252413" cy="334963"/>
            </a:xfrm>
            <a:custGeom>
              <a:avLst/>
              <a:gdLst>
                <a:gd name="T0" fmla="*/ 81 w 92"/>
                <a:gd name="T1" fmla="*/ 118 h 121"/>
                <a:gd name="T2" fmla="*/ 44 w 92"/>
                <a:gd name="T3" fmla="*/ 96 h 121"/>
                <a:gd name="T4" fmla="*/ 42 w 92"/>
                <a:gd name="T5" fmla="*/ 94 h 121"/>
                <a:gd name="T6" fmla="*/ 44 w 92"/>
                <a:gd name="T7" fmla="*/ 93 h 121"/>
                <a:gd name="T8" fmla="*/ 81 w 92"/>
                <a:gd name="T9" fmla="*/ 115 h 121"/>
                <a:gd name="T10" fmla="*/ 89 w 92"/>
                <a:gd name="T11" fmla="*/ 110 h 121"/>
                <a:gd name="T12" fmla="*/ 89 w 92"/>
                <a:gd name="T13" fmla="*/ 110 h 121"/>
                <a:gd name="T14" fmla="*/ 90 w 92"/>
                <a:gd name="T15" fmla="*/ 109 h 121"/>
                <a:gd name="T16" fmla="*/ 92 w 92"/>
                <a:gd name="T17" fmla="*/ 111 h 121"/>
                <a:gd name="T18" fmla="*/ 92 w 92"/>
                <a:gd name="T19" fmla="*/ 112 h 121"/>
                <a:gd name="T20" fmla="*/ 81 w 92"/>
                <a:gd name="T21" fmla="*/ 118 h 121"/>
                <a:gd name="T22" fmla="*/ 40 w 92"/>
                <a:gd name="T23" fmla="*/ 94 h 121"/>
                <a:gd name="T24" fmla="*/ 10 w 92"/>
                <a:gd name="T25" fmla="*/ 77 h 121"/>
                <a:gd name="T26" fmla="*/ 0 w 92"/>
                <a:gd name="T27" fmla="*/ 59 h 121"/>
                <a:gd name="T28" fmla="*/ 0 w 92"/>
                <a:gd name="T29" fmla="*/ 8 h 121"/>
                <a:gd name="T30" fmla="*/ 1 w 92"/>
                <a:gd name="T31" fmla="*/ 8 h 121"/>
                <a:gd name="T32" fmla="*/ 2 w 92"/>
                <a:gd name="T33" fmla="*/ 10 h 121"/>
                <a:gd name="T34" fmla="*/ 2 w 92"/>
                <a:gd name="T35" fmla="*/ 60 h 121"/>
                <a:gd name="T36" fmla="*/ 10 w 92"/>
                <a:gd name="T37" fmla="*/ 74 h 121"/>
                <a:gd name="T38" fmla="*/ 40 w 92"/>
                <a:gd name="T39" fmla="*/ 91 h 121"/>
                <a:gd name="T40" fmla="*/ 41 w 92"/>
                <a:gd name="T41" fmla="*/ 93 h 121"/>
                <a:gd name="T42" fmla="*/ 40 w 92"/>
                <a:gd name="T43" fmla="*/ 94 h 121"/>
                <a:gd name="T44" fmla="*/ 90 w 92"/>
                <a:gd name="T45" fmla="*/ 108 h 121"/>
                <a:gd name="T46" fmla="*/ 89 w 92"/>
                <a:gd name="T47" fmla="*/ 105 h 121"/>
                <a:gd name="T48" fmla="*/ 90 w 92"/>
                <a:gd name="T49" fmla="*/ 105 h 121"/>
                <a:gd name="T50" fmla="*/ 92 w 92"/>
                <a:gd name="T51" fmla="*/ 107 h 121"/>
                <a:gd name="T52" fmla="*/ 90 w 92"/>
                <a:gd name="T53" fmla="*/ 108 h 121"/>
                <a:gd name="T54" fmla="*/ 90 w 92"/>
                <a:gd name="T55" fmla="*/ 103 h 121"/>
                <a:gd name="T56" fmla="*/ 89 w 92"/>
                <a:gd name="T57" fmla="*/ 101 h 121"/>
                <a:gd name="T58" fmla="*/ 89 w 92"/>
                <a:gd name="T59" fmla="*/ 59 h 121"/>
                <a:gd name="T60" fmla="*/ 81 w 92"/>
                <a:gd name="T61" fmla="*/ 46 h 121"/>
                <a:gd name="T62" fmla="*/ 44 w 92"/>
                <a:gd name="T63" fmla="*/ 24 h 121"/>
                <a:gd name="T64" fmla="*/ 43 w 92"/>
                <a:gd name="T65" fmla="*/ 22 h 121"/>
                <a:gd name="T66" fmla="*/ 44 w 92"/>
                <a:gd name="T67" fmla="*/ 21 h 121"/>
                <a:gd name="T68" fmla="*/ 81 w 92"/>
                <a:gd name="T69" fmla="*/ 43 h 121"/>
                <a:gd name="T70" fmla="*/ 92 w 92"/>
                <a:gd name="T71" fmla="*/ 61 h 121"/>
                <a:gd name="T72" fmla="*/ 92 w 92"/>
                <a:gd name="T73" fmla="*/ 102 h 121"/>
                <a:gd name="T74" fmla="*/ 90 w 92"/>
                <a:gd name="T75" fmla="*/ 103 h 121"/>
                <a:gd name="T76" fmla="*/ 2 w 92"/>
                <a:gd name="T77" fmla="*/ 7 h 121"/>
                <a:gd name="T78" fmla="*/ 1 w 92"/>
                <a:gd name="T79" fmla="*/ 6 h 121"/>
                <a:gd name="T80" fmla="*/ 1 w 92"/>
                <a:gd name="T81" fmla="*/ 4 h 121"/>
                <a:gd name="T82" fmla="*/ 2 w 92"/>
                <a:gd name="T83" fmla="*/ 4 h 121"/>
                <a:gd name="T84" fmla="*/ 3 w 92"/>
                <a:gd name="T85" fmla="*/ 6 h 121"/>
                <a:gd name="T86" fmla="*/ 2 w 92"/>
                <a:gd name="T87" fmla="*/ 7 h 121"/>
                <a:gd name="T88" fmla="*/ 4 w 92"/>
                <a:gd name="T89" fmla="*/ 4 h 121"/>
                <a:gd name="T90" fmla="*/ 3 w 92"/>
                <a:gd name="T91" fmla="*/ 3 h 121"/>
                <a:gd name="T92" fmla="*/ 2 w 92"/>
                <a:gd name="T93" fmla="*/ 2 h 121"/>
                <a:gd name="T94" fmla="*/ 3 w 92"/>
                <a:gd name="T95" fmla="*/ 1 h 121"/>
                <a:gd name="T96" fmla="*/ 10 w 92"/>
                <a:gd name="T97" fmla="*/ 2 h 121"/>
                <a:gd name="T98" fmla="*/ 40 w 92"/>
                <a:gd name="T99" fmla="*/ 19 h 121"/>
                <a:gd name="T100" fmla="*/ 42 w 92"/>
                <a:gd name="T101" fmla="*/ 21 h 121"/>
                <a:gd name="T102" fmla="*/ 40 w 92"/>
                <a:gd name="T103" fmla="*/ 22 h 121"/>
                <a:gd name="T104" fmla="*/ 10 w 92"/>
                <a:gd name="T105" fmla="*/ 5 h 121"/>
                <a:gd name="T106" fmla="*/ 5 w 92"/>
                <a:gd name="T107" fmla="*/ 4 h 121"/>
                <a:gd name="T108" fmla="*/ 4 w 92"/>
                <a:gd name="T109" fmla="*/ 4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2" h="121">
                  <a:moveTo>
                    <a:pt x="81" y="118"/>
                  </a:moveTo>
                  <a:cubicBezTo>
                    <a:pt x="44" y="96"/>
                    <a:pt x="44" y="96"/>
                    <a:pt x="44" y="96"/>
                  </a:cubicBezTo>
                  <a:cubicBezTo>
                    <a:pt x="43" y="96"/>
                    <a:pt x="42" y="95"/>
                    <a:pt x="42" y="94"/>
                  </a:cubicBezTo>
                  <a:cubicBezTo>
                    <a:pt x="42" y="93"/>
                    <a:pt x="43" y="93"/>
                    <a:pt x="44" y="93"/>
                  </a:cubicBezTo>
                  <a:cubicBezTo>
                    <a:pt x="81" y="115"/>
                    <a:pt x="81" y="115"/>
                    <a:pt x="81" y="115"/>
                  </a:cubicBezTo>
                  <a:cubicBezTo>
                    <a:pt x="86" y="117"/>
                    <a:pt x="89" y="115"/>
                    <a:pt x="89" y="110"/>
                  </a:cubicBezTo>
                  <a:cubicBezTo>
                    <a:pt x="89" y="110"/>
                    <a:pt x="89" y="110"/>
                    <a:pt x="89" y="110"/>
                  </a:cubicBezTo>
                  <a:cubicBezTo>
                    <a:pt x="89" y="109"/>
                    <a:pt x="90" y="109"/>
                    <a:pt x="90" y="109"/>
                  </a:cubicBezTo>
                  <a:cubicBezTo>
                    <a:pt x="91" y="109"/>
                    <a:pt x="92" y="110"/>
                    <a:pt x="92" y="111"/>
                  </a:cubicBezTo>
                  <a:cubicBezTo>
                    <a:pt x="92" y="112"/>
                    <a:pt x="92" y="112"/>
                    <a:pt x="92" y="112"/>
                  </a:cubicBezTo>
                  <a:cubicBezTo>
                    <a:pt x="92" y="118"/>
                    <a:pt x="87" y="121"/>
                    <a:pt x="81" y="118"/>
                  </a:cubicBezTo>
                  <a:close/>
                  <a:moveTo>
                    <a:pt x="40" y="94"/>
                  </a:moveTo>
                  <a:cubicBezTo>
                    <a:pt x="10" y="77"/>
                    <a:pt x="10" y="77"/>
                    <a:pt x="10" y="77"/>
                  </a:cubicBezTo>
                  <a:cubicBezTo>
                    <a:pt x="5" y="74"/>
                    <a:pt x="0" y="65"/>
                    <a:pt x="0" y="59"/>
                  </a:cubicBezTo>
                  <a:cubicBezTo>
                    <a:pt x="0" y="8"/>
                    <a:pt x="0" y="8"/>
                    <a:pt x="0" y="8"/>
                  </a:cubicBezTo>
                  <a:cubicBezTo>
                    <a:pt x="0" y="8"/>
                    <a:pt x="0" y="7"/>
                    <a:pt x="1" y="8"/>
                  </a:cubicBezTo>
                  <a:cubicBezTo>
                    <a:pt x="2" y="8"/>
                    <a:pt x="2" y="9"/>
                    <a:pt x="2" y="10"/>
                  </a:cubicBezTo>
                  <a:cubicBezTo>
                    <a:pt x="2" y="60"/>
                    <a:pt x="2" y="60"/>
                    <a:pt x="2" y="60"/>
                  </a:cubicBezTo>
                  <a:cubicBezTo>
                    <a:pt x="2" y="65"/>
                    <a:pt x="6" y="71"/>
                    <a:pt x="10" y="74"/>
                  </a:cubicBezTo>
                  <a:cubicBezTo>
                    <a:pt x="40" y="91"/>
                    <a:pt x="40" y="91"/>
                    <a:pt x="40" y="91"/>
                  </a:cubicBezTo>
                  <a:cubicBezTo>
                    <a:pt x="40" y="91"/>
                    <a:pt x="41" y="92"/>
                    <a:pt x="41" y="93"/>
                  </a:cubicBezTo>
                  <a:cubicBezTo>
                    <a:pt x="41" y="94"/>
                    <a:pt x="40" y="94"/>
                    <a:pt x="40" y="94"/>
                  </a:cubicBezTo>
                  <a:close/>
                  <a:moveTo>
                    <a:pt x="90" y="108"/>
                  </a:moveTo>
                  <a:cubicBezTo>
                    <a:pt x="90" y="107"/>
                    <a:pt x="89" y="106"/>
                    <a:pt x="89" y="105"/>
                  </a:cubicBezTo>
                  <a:cubicBezTo>
                    <a:pt x="89" y="105"/>
                    <a:pt x="90" y="104"/>
                    <a:pt x="90" y="105"/>
                  </a:cubicBezTo>
                  <a:cubicBezTo>
                    <a:pt x="91" y="105"/>
                    <a:pt x="92" y="106"/>
                    <a:pt x="92" y="107"/>
                  </a:cubicBezTo>
                  <a:cubicBezTo>
                    <a:pt x="92" y="108"/>
                    <a:pt x="91" y="108"/>
                    <a:pt x="90" y="108"/>
                  </a:cubicBezTo>
                  <a:close/>
                  <a:moveTo>
                    <a:pt x="90" y="103"/>
                  </a:moveTo>
                  <a:cubicBezTo>
                    <a:pt x="90" y="103"/>
                    <a:pt x="89" y="102"/>
                    <a:pt x="89" y="101"/>
                  </a:cubicBezTo>
                  <a:cubicBezTo>
                    <a:pt x="89" y="59"/>
                    <a:pt x="89" y="59"/>
                    <a:pt x="89" y="59"/>
                  </a:cubicBezTo>
                  <a:cubicBezTo>
                    <a:pt x="89" y="54"/>
                    <a:pt x="86" y="48"/>
                    <a:pt x="81" y="46"/>
                  </a:cubicBezTo>
                  <a:cubicBezTo>
                    <a:pt x="44" y="24"/>
                    <a:pt x="44" y="24"/>
                    <a:pt x="44" y="24"/>
                  </a:cubicBezTo>
                  <a:cubicBezTo>
                    <a:pt x="43" y="24"/>
                    <a:pt x="43" y="23"/>
                    <a:pt x="43" y="22"/>
                  </a:cubicBezTo>
                  <a:cubicBezTo>
                    <a:pt x="43" y="21"/>
                    <a:pt x="43" y="21"/>
                    <a:pt x="44" y="21"/>
                  </a:cubicBezTo>
                  <a:cubicBezTo>
                    <a:pt x="81" y="43"/>
                    <a:pt x="81" y="43"/>
                    <a:pt x="81" y="43"/>
                  </a:cubicBezTo>
                  <a:cubicBezTo>
                    <a:pt x="87" y="46"/>
                    <a:pt x="92" y="54"/>
                    <a:pt x="92" y="61"/>
                  </a:cubicBezTo>
                  <a:cubicBezTo>
                    <a:pt x="92" y="102"/>
                    <a:pt x="92" y="102"/>
                    <a:pt x="92" y="102"/>
                  </a:cubicBezTo>
                  <a:cubicBezTo>
                    <a:pt x="92" y="103"/>
                    <a:pt x="91" y="104"/>
                    <a:pt x="90" y="103"/>
                  </a:cubicBezTo>
                  <a:close/>
                  <a:moveTo>
                    <a:pt x="2" y="7"/>
                  </a:moveTo>
                  <a:cubicBezTo>
                    <a:pt x="1" y="6"/>
                    <a:pt x="1" y="6"/>
                    <a:pt x="1" y="6"/>
                  </a:cubicBezTo>
                  <a:cubicBezTo>
                    <a:pt x="1" y="6"/>
                    <a:pt x="0" y="5"/>
                    <a:pt x="1" y="4"/>
                  </a:cubicBezTo>
                  <a:cubicBezTo>
                    <a:pt x="1" y="3"/>
                    <a:pt x="1" y="3"/>
                    <a:pt x="2" y="4"/>
                  </a:cubicBezTo>
                  <a:cubicBezTo>
                    <a:pt x="3" y="5"/>
                    <a:pt x="3" y="6"/>
                    <a:pt x="3" y="6"/>
                  </a:cubicBezTo>
                  <a:cubicBezTo>
                    <a:pt x="3" y="7"/>
                    <a:pt x="2" y="7"/>
                    <a:pt x="2" y="7"/>
                  </a:cubicBezTo>
                  <a:close/>
                  <a:moveTo>
                    <a:pt x="4" y="4"/>
                  </a:moveTo>
                  <a:cubicBezTo>
                    <a:pt x="3" y="4"/>
                    <a:pt x="3" y="4"/>
                    <a:pt x="3" y="3"/>
                  </a:cubicBezTo>
                  <a:cubicBezTo>
                    <a:pt x="3" y="3"/>
                    <a:pt x="2" y="2"/>
                    <a:pt x="2" y="2"/>
                  </a:cubicBezTo>
                  <a:cubicBezTo>
                    <a:pt x="2" y="2"/>
                    <a:pt x="3" y="1"/>
                    <a:pt x="3" y="1"/>
                  </a:cubicBezTo>
                  <a:cubicBezTo>
                    <a:pt x="5" y="0"/>
                    <a:pt x="8" y="0"/>
                    <a:pt x="10" y="2"/>
                  </a:cubicBezTo>
                  <a:cubicBezTo>
                    <a:pt x="40" y="19"/>
                    <a:pt x="40" y="19"/>
                    <a:pt x="40" y="19"/>
                  </a:cubicBezTo>
                  <a:cubicBezTo>
                    <a:pt x="41" y="20"/>
                    <a:pt x="42" y="21"/>
                    <a:pt x="42" y="21"/>
                  </a:cubicBezTo>
                  <a:cubicBezTo>
                    <a:pt x="42" y="22"/>
                    <a:pt x="41" y="22"/>
                    <a:pt x="40" y="22"/>
                  </a:cubicBezTo>
                  <a:cubicBezTo>
                    <a:pt x="10" y="5"/>
                    <a:pt x="10" y="5"/>
                    <a:pt x="10" y="5"/>
                  </a:cubicBezTo>
                  <a:cubicBezTo>
                    <a:pt x="8" y="3"/>
                    <a:pt x="6" y="3"/>
                    <a:pt x="5" y="4"/>
                  </a:cubicBezTo>
                  <a:lnTo>
                    <a:pt x="4" y="4"/>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3" name="Freeform 266">
              <a:extLst>
                <a:ext uri="{FF2B5EF4-FFF2-40B4-BE49-F238E27FC236}">
                  <a16:creationId xmlns:a16="http://schemas.microsoft.com/office/drawing/2014/main" id="{FE03DE4F-D1AC-BC45-8701-D90198FA3268}"/>
                </a:ext>
              </a:extLst>
            </p:cNvPr>
            <p:cNvSpPr>
              <a:spLocks noEditPoints="1"/>
            </p:cNvSpPr>
            <p:nvPr/>
          </p:nvSpPr>
          <p:spPr bwMode="auto">
            <a:xfrm>
              <a:off x="14137712" y="9929760"/>
              <a:ext cx="236538" cy="187325"/>
            </a:xfrm>
            <a:custGeom>
              <a:avLst/>
              <a:gdLst>
                <a:gd name="T0" fmla="*/ 42 w 86"/>
                <a:gd name="T1" fmla="*/ 65 h 68"/>
                <a:gd name="T2" fmla="*/ 34 w 86"/>
                <a:gd name="T3" fmla="*/ 57 h 68"/>
                <a:gd name="T4" fmla="*/ 34 w 86"/>
                <a:gd name="T5" fmla="*/ 57 h 68"/>
                <a:gd name="T6" fmla="*/ 31 w 86"/>
                <a:gd name="T7" fmla="*/ 52 h 68"/>
                <a:gd name="T8" fmla="*/ 31 w 86"/>
                <a:gd name="T9" fmla="*/ 52 h 68"/>
                <a:gd name="T10" fmla="*/ 30 w 86"/>
                <a:gd name="T11" fmla="*/ 51 h 68"/>
                <a:gd name="T12" fmla="*/ 31 w 86"/>
                <a:gd name="T13" fmla="*/ 50 h 68"/>
                <a:gd name="T14" fmla="*/ 32 w 86"/>
                <a:gd name="T15" fmla="*/ 51 h 68"/>
                <a:gd name="T16" fmla="*/ 35 w 86"/>
                <a:gd name="T17" fmla="*/ 55 h 68"/>
                <a:gd name="T18" fmla="*/ 42 w 86"/>
                <a:gd name="T19" fmla="*/ 62 h 68"/>
                <a:gd name="T20" fmla="*/ 49 w 86"/>
                <a:gd name="T21" fmla="*/ 64 h 68"/>
                <a:gd name="T22" fmla="*/ 84 w 86"/>
                <a:gd name="T23" fmla="*/ 48 h 68"/>
                <a:gd name="T24" fmla="*/ 85 w 86"/>
                <a:gd name="T25" fmla="*/ 49 h 68"/>
                <a:gd name="T26" fmla="*/ 85 w 86"/>
                <a:gd name="T27" fmla="*/ 51 h 68"/>
                <a:gd name="T28" fmla="*/ 51 w 86"/>
                <a:gd name="T29" fmla="*/ 67 h 68"/>
                <a:gd name="T30" fmla="*/ 42 w 86"/>
                <a:gd name="T31" fmla="*/ 65 h 68"/>
                <a:gd name="T32" fmla="*/ 29 w 86"/>
                <a:gd name="T33" fmla="*/ 48 h 68"/>
                <a:gd name="T34" fmla="*/ 28 w 86"/>
                <a:gd name="T35" fmla="*/ 47 h 68"/>
                <a:gd name="T36" fmla="*/ 0 w 86"/>
                <a:gd name="T37" fmla="*/ 2 h 68"/>
                <a:gd name="T38" fmla="*/ 0 w 86"/>
                <a:gd name="T39" fmla="*/ 0 h 68"/>
                <a:gd name="T40" fmla="*/ 2 w 86"/>
                <a:gd name="T41" fmla="*/ 1 h 68"/>
                <a:gd name="T42" fmla="*/ 30 w 86"/>
                <a:gd name="T43" fmla="*/ 46 h 68"/>
                <a:gd name="T44" fmla="*/ 30 w 86"/>
                <a:gd name="T45" fmla="*/ 48 h 68"/>
                <a:gd name="T46" fmla="*/ 29 w 86"/>
                <a:gd name="T47" fmla="*/ 4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6" h="68">
                  <a:moveTo>
                    <a:pt x="42" y="65"/>
                  </a:moveTo>
                  <a:cubicBezTo>
                    <a:pt x="39" y="64"/>
                    <a:pt x="36" y="60"/>
                    <a:pt x="34" y="57"/>
                  </a:cubicBezTo>
                  <a:cubicBezTo>
                    <a:pt x="34" y="57"/>
                    <a:pt x="34" y="57"/>
                    <a:pt x="34" y="57"/>
                  </a:cubicBezTo>
                  <a:cubicBezTo>
                    <a:pt x="31" y="52"/>
                    <a:pt x="31" y="52"/>
                    <a:pt x="31" y="52"/>
                  </a:cubicBezTo>
                  <a:cubicBezTo>
                    <a:pt x="31" y="52"/>
                    <a:pt x="31" y="52"/>
                    <a:pt x="31" y="52"/>
                  </a:cubicBezTo>
                  <a:cubicBezTo>
                    <a:pt x="30" y="51"/>
                    <a:pt x="30" y="51"/>
                    <a:pt x="30" y="51"/>
                  </a:cubicBezTo>
                  <a:cubicBezTo>
                    <a:pt x="30" y="50"/>
                    <a:pt x="30" y="50"/>
                    <a:pt x="31" y="50"/>
                  </a:cubicBezTo>
                  <a:cubicBezTo>
                    <a:pt x="31" y="49"/>
                    <a:pt x="32" y="50"/>
                    <a:pt x="32" y="51"/>
                  </a:cubicBezTo>
                  <a:cubicBezTo>
                    <a:pt x="35" y="55"/>
                    <a:pt x="35" y="55"/>
                    <a:pt x="35" y="55"/>
                  </a:cubicBezTo>
                  <a:cubicBezTo>
                    <a:pt x="37" y="58"/>
                    <a:pt x="40" y="61"/>
                    <a:pt x="42" y="62"/>
                  </a:cubicBezTo>
                  <a:cubicBezTo>
                    <a:pt x="45" y="64"/>
                    <a:pt x="47" y="64"/>
                    <a:pt x="49" y="64"/>
                  </a:cubicBezTo>
                  <a:cubicBezTo>
                    <a:pt x="84" y="48"/>
                    <a:pt x="84" y="48"/>
                    <a:pt x="84" y="48"/>
                  </a:cubicBezTo>
                  <a:cubicBezTo>
                    <a:pt x="84" y="48"/>
                    <a:pt x="85" y="49"/>
                    <a:pt x="85" y="49"/>
                  </a:cubicBezTo>
                  <a:cubicBezTo>
                    <a:pt x="86" y="50"/>
                    <a:pt x="86" y="51"/>
                    <a:pt x="85" y="51"/>
                  </a:cubicBezTo>
                  <a:cubicBezTo>
                    <a:pt x="51" y="67"/>
                    <a:pt x="51" y="67"/>
                    <a:pt x="51" y="67"/>
                  </a:cubicBezTo>
                  <a:cubicBezTo>
                    <a:pt x="49" y="68"/>
                    <a:pt x="46" y="67"/>
                    <a:pt x="42" y="65"/>
                  </a:cubicBezTo>
                  <a:close/>
                  <a:moveTo>
                    <a:pt x="29" y="48"/>
                  </a:moveTo>
                  <a:cubicBezTo>
                    <a:pt x="28" y="48"/>
                    <a:pt x="28" y="48"/>
                    <a:pt x="28" y="47"/>
                  </a:cubicBezTo>
                  <a:cubicBezTo>
                    <a:pt x="0" y="2"/>
                    <a:pt x="0" y="2"/>
                    <a:pt x="0" y="2"/>
                  </a:cubicBezTo>
                  <a:cubicBezTo>
                    <a:pt x="0" y="1"/>
                    <a:pt x="0" y="0"/>
                    <a:pt x="0" y="0"/>
                  </a:cubicBezTo>
                  <a:cubicBezTo>
                    <a:pt x="0" y="0"/>
                    <a:pt x="1" y="0"/>
                    <a:pt x="2" y="1"/>
                  </a:cubicBezTo>
                  <a:cubicBezTo>
                    <a:pt x="30" y="46"/>
                    <a:pt x="30" y="46"/>
                    <a:pt x="30" y="46"/>
                  </a:cubicBezTo>
                  <a:cubicBezTo>
                    <a:pt x="30" y="47"/>
                    <a:pt x="30" y="48"/>
                    <a:pt x="30" y="48"/>
                  </a:cubicBezTo>
                  <a:lnTo>
                    <a:pt x="29" y="48"/>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74" name="Group 573">
            <a:extLst>
              <a:ext uri="{FF2B5EF4-FFF2-40B4-BE49-F238E27FC236}">
                <a16:creationId xmlns:a16="http://schemas.microsoft.com/office/drawing/2014/main" id="{CD4D46C6-3B6C-FD41-AEFB-B3E4E77851CC}"/>
              </a:ext>
            </a:extLst>
          </p:cNvPr>
          <p:cNvGrpSpPr/>
          <p:nvPr/>
        </p:nvGrpSpPr>
        <p:grpSpPr>
          <a:xfrm>
            <a:off x="18278730" y="9491261"/>
            <a:ext cx="557982" cy="686916"/>
            <a:chOff x="18108049" y="10725098"/>
            <a:chExt cx="728663" cy="1023938"/>
          </a:xfrm>
        </p:grpSpPr>
        <p:sp>
          <p:nvSpPr>
            <p:cNvPr id="575" name="Freeform 267">
              <a:extLst>
                <a:ext uri="{FF2B5EF4-FFF2-40B4-BE49-F238E27FC236}">
                  <a16:creationId xmlns:a16="http://schemas.microsoft.com/office/drawing/2014/main" id="{6CBC8CC4-A7EB-B94F-A2BF-B9D3382F7526}"/>
                </a:ext>
              </a:extLst>
            </p:cNvPr>
            <p:cNvSpPr>
              <a:spLocks/>
            </p:cNvSpPr>
            <p:nvPr/>
          </p:nvSpPr>
          <p:spPr bwMode="auto">
            <a:xfrm>
              <a:off x="18223937" y="10725098"/>
              <a:ext cx="612775" cy="1000125"/>
            </a:xfrm>
            <a:custGeom>
              <a:avLst/>
              <a:gdLst>
                <a:gd name="T0" fmla="*/ 179 w 222"/>
                <a:gd name="T1" fmla="*/ 349 h 362"/>
                <a:gd name="T2" fmla="*/ 44 w 222"/>
                <a:gd name="T3" fmla="*/ 270 h 362"/>
                <a:gd name="T4" fmla="*/ 0 w 222"/>
                <a:gd name="T5" fmla="*/ 188 h 362"/>
                <a:gd name="T6" fmla="*/ 0 w 222"/>
                <a:gd name="T7" fmla="*/ 47 h 362"/>
                <a:gd name="T8" fmla="*/ 44 w 222"/>
                <a:gd name="T9" fmla="*/ 14 h 362"/>
                <a:gd name="T10" fmla="*/ 179 w 222"/>
                <a:gd name="T11" fmla="*/ 92 h 362"/>
                <a:gd name="T12" fmla="*/ 222 w 222"/>
                <a:gd name="T13" fmla="*/ 175 h 362"/>
                <a:gd name="T14" fmla="*/ 222 w 222"/>
                <a:gd name="T15" fmla="*/ 316 h 362"/>
                <a:gd name="T16" fmla="*/ 179 w 222"/>
                <a:gd name="T17" fmla="*/ 349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2" h="362">
                  <a:moveTo>
                    <a:pt x="179" y="349"/>
                  </a:moveTo>
                  <a:cubicBezTo>
                    <a:pt x="44" y="270"/>
                    <a:pt x="44" y="270"/>
                    <a:pt x="44" y="270"/>
                  </a:cubicBezTo>
                  <a:cubicBezTo>
                    <a:pt x="20" y="257"/>
                    <a:pt x="0" y="220"/>
                    <a:pt x="0" y="188"/>
                  </a:cubicBezTo>
                  <a:cubicBezTo>
                    <a:pt x="0" y="47"/>
                    <a:pt x="0" y="47"/>
                    <a:pt x="0" y="47"/>
                  </a:cubicBezTo>
                  <a:cubicBezTo>
                    <a:pt x="0" y="15"/>
                    <a:pt x="20" y="0"/>
                    <a:pt x="44" y="14"/>
                  </a:cubicBezTo>
                  <a:cubicBezTo>
                    <a:pt x="179" y="92"/>
                    <a:pt x="179" y="92"/>
                    <a:pt x="179" y="92"/>
                  </a:cubicBezTo>
                  <a:cubicBezTo>
                    <a:pt x="203" y="106"/>
                    <a:pt x="222" y="143"/>
                    <a:pt x="222" y="175"/>
                  </a:cubicBezTo>
                  <a:cubicBezTo>
                    <a:pt x="222" y="316"/>
                    <a:pt x="222" y="316"/>
                    <a:pt x="222" y="316"/>
                  </a:cubicBezTo>
                  <a:cubicBezTo>
                    <a:pt x="222" y="348"/>
                    <a:pt x="203" y="362"/>
                    <a:pt x="179" y="349"/>
                  </a:cubicBezTo>
                  <a:close/>
                </a:path>
              </a:pathLst>
            </a:custGeom>
            <a:solidFill>
              <a:srgbClr val="DBE3F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6" name="Freeform 268">
              <a:extLst>
                <a:ext uri="{FF2B5EF4-FFF2-40B4-BE49-F238E27FC236}">
                  <a16:creationId xmlns:a16="http://schemas.microsoft.com/office/drawing/2014/main" id="{8D52147A-20C7-9948-975E-A59D0F842A77}"/>
                </a:ext>
              </a:extLst>
            </p:cNvPr>
            <p:cNvSpPr>
              <a:spLocks/>
            </p:cNvSpPr>
            <p:nvPr/>
          </p:nvSpPr>
          <p:spPr bwMode="auto">
            <a:xfrm>
              <a:off x="18108049" y="10750498"/>
              <a:ext cx="612775" cy="998538"/>
            </a:xfrm>
            <a:custGeom>
              <a:avLst/>
              <a:gdLst>
                <a:gd name="T0" fmla="*/ 179 w 222"/>
                <a:gd name="T1" fmla="*/ 348 h 362"/>
                <a:gd name="T2" fmla="*/ 43 w 222"/>
                <a:gd name="T3" fmla="*/ 270 h 362"/>
                <a:gd name="T4" fmla="*/ 0 w 222"/>
                <a:gd name="T5" fmla="*/ 188 h 362"/>
                <a:gd name="T6" fmla="*/ 0 w 222"/>
                <a:gd name="T7" fmla="*/ 46 h 362"/>
                <a:gd name="T8" fmla="*/ 43 w 222"/>
                <a:gd name="T9" fmla="*/ 14 h 362"/>
                <a:gd name="T10" fmla="*/ 179 w 222"/>
                <a:gd name="T11" fmla="*/ 92 h 362"/>
                <a:gd name="T12" fmla="*/ 222 w 222"/>
                <a:gd name="T13" fmla="*/ 175 h 362"/>
                <a:gd name="T14" fmla="*/ 222 w 222"/>
                <a:gd name="T15" fmla="*/ 316 h 362"/>
                <a:gd name="T16" fmla="*/ 179 w 222"/>
                <a:gd name="T17" fmla="*/ 348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2" h="362">
                  <a:moveTo>
                    <a:pt x="179" y="348"/>
                  </a:moveTo>
                  <a:cubicBezTo>
                    <a:pt x="43" y="270"/>
                    <a:pt x="43" y="270"/>
                    <a:pt x="43" y="270"/>
                  </a:cubicBezTo>
                  <a:cubicBezTo>
                    <a:pt x="19" y="256"/>
                    <a:pt x="0" y="220"/>
                    <a:pt x="0" y="188"/>
                  </a:cubicBezTo>
                  <a:cubicBezTo>
                    <a:pt x="0" y="46"/>
                    <a:pt x="0" y="46"/>
                    <a:pt x="0" y="46"/>
                  </a:cubicBezTo>
                  <a:cubicBezTo>
                    <a:pt x="0" y="15"/>
                    <a:pt x="19" y="0"/>
                    <a:pt x="43" y="14"/>
                  </a:cubicBezTo>
                  <a:cubicBezTo>
                    <a:pt x="179" y="92"/>
                    <a:pt x="179" y="92"/>
                    <a:pt x="179" y="92"/>
                  </a:cubicBezTo>
                  <a:cubicBezTo>
                    <a:pt x="202" y="106"/>
                    <a:pt x="222" y="143"/>
                    <a:pt x="222" y="175"/>
                  </a:cubicBezTo>
                  <a:cubicBezTo>
                    <a:pt x="222" y="316"/>
                    <a:pt x="222" y="316"/>
                    <a:pt x="222" y="316"/>
                  </a:cubicBezTo>
                  <a:cubicBezTo>
                    <a:pt x="222" y="348"/>
                    <a:pt x="202" y="362"/>
                    <a:pt x="179" y="348"/>
                  </a:cubicBezTo>
                  <a:close/>
                </a:path>
              </a:pathLst>
            </a:custGeom>
            <a:solidFill>
              <a:srgbClr val="B0C0D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7" name="Freeform 269">
              <a:extLst>
                <a:ext uri="{FF2B5EF4-FFF2-40B4-BE49-F238E27FC236}">
                  <a16:creationId xmlns:a16="http://schemas.microsoft.com/office/drawing/2014/main" id="{EFEE173C-90EB-6D49-A75B-243FC4004DBD}"/>
                </a:ext>
              </a:extLst>
            </p:cNvPr>
            <p:cNvSpPr>
              <a:spLocks noEditPoints="1"/>
            </p:cNvSpPr>
            <p:nvPr/>
          </p:nvSpPr>
          <p:spPr bwMode="auto">
            <a:xfrm>
              <a:off x="18220762" y="11006085"/>
              <a:ext cx="384175" cy="506413"/>
            </a:xfrm>
            <a:custGeom>
              <a:avLst/>
              <a:gdLst>
                <a:gd name="T0" fmla="*/ 37 w 139"/>
                <a:gd name="T1" fmla="*/ 174 h 183"/>
                <a:gd name="T2" fmla="*/ 36 w 139"/>
                <a:gd name="T3" fmla="*/ 174 h 183"/>
                <a:gd name="T4" fmla="*/ 24 w 139"/>
                <a:gd name="T5" fmla="*/ 127 h 183"/>
                <a:gd name="T6" fmla="*/ 0 w 139"/>
                <a:gd name="T7" fmla="*/ 51 h 183"/>
                <a:gd name="T8" fmla="*/ 4 w 139"/>
                <a:gd name="T9" fmla="*/ 26 h 183"/>
                <a:gd name="T10" fmla="*/ 23 w 139"/>
                <a:gd name="T11" fmla="*/ 5 h 183"/>
                <a:gd name="T12" fmla="*/ 51 w 139"/>
                <a:gd name="T13" fmla="*/ 3 h 183"/>
                <a:gd name="T14" fmla="*/ 54 w 139"/>
                <a:gd name="T15" fmla="*/ 7 h 183"/>
                <a:gd name="T16" fmla="*/ 54 w 139"/>
                <a:gd name="T17" fmla="*/ 10 h 183"/>
                <a:gd name="T18" fmla="*/ 52 w 139"/>
                <a:gd name="T19" fmla="*/ 10 h 183"/>
                <a:gd name="T20" fmla="*/ 9 w 139"/>
                <a:gd name="T21" fmla="*/ 31 h 183"/>
                <a:gd name="T22" fmla="*/ 5 w 139"/>
                <a:gd name="T23" fmla="*/ 54 h 183"/>
                <a:gd name="T24" fmla="*/ 28 w 139"/>
                <a:gd name="T25" fmla="*/ 125 h 183"/>
                <a:gd name="T26" fmla="*/ 29 w 139"/>
                <a:gd name="T27" fmla="*/ 126 h 183"/>
                <a:gd name="T28" fmla="*/ 40 w 139"/>
                <a:gd name="T29" fmla="*/ 166 h 183"/>
                <a:gd name="T30" fmla="*/ 56 w 139"/>
                <a:gd name="T31" fmla="*/ 165 h 183"/>
                <a:gd name="T32" fmla="*/ 60 w 139"/>
                <a:gd name="T33" fmla="*/ 169 h 183"/>
                <a:gd name="T34" fmla="*/ 58 w 139"/>
                <a:gd name="T35" fmla="*/ 173 h 183"/>
                <a:gd name="T36" fmla="*/ 37 w 139"/>
                <a:gd name="T37" fmla="*/ 174 h 183"/>
                <a:gd name="T38" fmla="*/ 65 w 139"/>
                <a:gd name="T39" fmla="*/ 172 h 183"/>
                <a:gd name="T40" fmla="*/ 62 w 139"/>
                <a:gd name="T41" fmla="*/ 168 h 183"/>
                <a:gd name="T42" fmla="*/ 62 w 139"/>
                <a:gd name="T43" fmla="*/ 166 h 183"/>
                <a:gd name="T44" fmla="*/ 63 w 139"/>
                <a:gd name="T45" fmla="*/ 165 h 183"/>
                <a:gd name="T46" fmla="*/ 67 w 139"/>
                <a:gd name="T47" fmla="*/ 164 h 183"/>
                <a:gd name="T48" fmla="*/ 68 w 139"/>
                <a:gd name="T49" fmla="*/ 165 h 183"/>
                <a:gd name="T50" fmla="*/ 69 w 139"/>
                <a:gd name="T51" fmla="*/ 166 h 183"/>
                <a:gd name="T52" fmla="*/ 129 w 139"/>
                <a:gd name="T53" fmla="*/ 152 h 183"/>
                <a:gd name="T54" fmla="*/ 133 w 139"/>
                <a:gd name="T55" fmla="*/ 129 h 183"/>
                <a:gd name="T56" fmla="*/ 133 w 139"/>
                <a:gd name="T57" fmla="*/ 116 h 183"/>
                <a:gd name="T58" fmla="*/ 133 w 139"/>
                <a:gd name="T59" fmla="*/ 114 h 183"/>
                <a:gd name="T60" fmla="*/ 135 w 139"/>
                <a:gd name="T61" fmla="*/ 114 h 183"/>
                <a:gd name="T62" fmla="*/ 138 w 139"/>
                <a:gd name="T63" fmla="*/ 118 h 183"/>
                <a:gd name="T64" fmla="*/ 139 w 139"/>
                <a:gd name="T65" fmla="*/ 132 h 183"/>
                <a:gd name="T66" fmla="*/ 135 w 139"/>
                <a:gd name="T67" fmla="*/ 158 h 183"/>
                <a:gd name="T68" fmla="*/ 109 w 139"/>
                <a:gd name="T69" fmla="*/ 181 h 183"/>
                <a:gd name="T70" fmla="*/ 69 w 139"/>
                <a:gd name="T71" fmla="*/ 172 h 183"/>
                <a:gd name="T72" fmla="*/ 69 w 139"/>
                <a:gd name="T73" fmla="*/ 172 h 183"/>
                <a:gd name="T74" fmla="*/ 66 w 139"/>
                <a:gd name="T75" fmla="*/ 172 h 183"/>
                <a:gd name="T76" fmla="*/ 65 w 139"/>
                <a:gd name="T77" fmla="*/ 172 h 183"/>
                <a:gd name="T78" fmla="*/ 134 w 139"/>
                <a:gd name="T79" fmla="*/ 110 h 183"/>
                <a:gd name="T80" fmla="*/ 131 w 139"/>
                <a:gd name="T81" fmla="*/ 106 h 183"/>
                <a:gd name="T82" fmla="*/ 92 w 139"/>
                <a:gd name="T83" fmla="*/ 35 h 183"/>
                <a:gd name="T84" fmla="*/ 69 w 139"/>
                <a:gd name="T85" fmla="*/ 18 h 183"/>
                <a:gd name="T86" fmla="*/ 69 w 139"/>
                <a:gd name="T87" fmla="*/ 17 h 183"/>
                <a:gd name="T88" fmla="*/ 66 w 139"/>
                <a:gd name="T89" fmla="*/ 12 h 183"/>
                <a:gd name="T90" fmla="*/ 67 w 139"/>
                <a:gd name="T91" fmla="*/ 10 h 183"/>
                <a:gd name="T92" fmla="*/ 69 w 139"/>
                <a:gd name="T93" fmla="*/ 10 h 183"/>
                <a:gd name="T94" fmla="*/ 69 w 139"/>
                <a:gd name="T95" fmla="*/ 11 h 183"/>
                <a:gd name="T96" fmla="*/ 94 w 139"/>
                <a:gd name="T97" fmla="*/ 30 h 183"/>
                <a:gd name="T98" fmla="*/ 121 w 139"/>
                <a:gd name="T99" fmla="*/ 67 h 183"/>
                <a:gd name="T100" fmla="*/ 136 w 139"/>
                <a:gd name="T101" fmla="*/ 107 h 183"/>
                <a:gd name="T102" fmla="*/ 134 w 139"/>
                <a:gd name="T103" fmla="*/ 110 h 183"/>
                <a:gd name="T104" fmla="*/ 60 w 139"/>
                <a:gd name="T105" fmla="*/ 13 h 183"/>
                <a:gd name="T106" fmla="*/ 57 w 139"/>
                <a:gd name="T107" fmla="*/ 8 h 183"/>
                <a:gd name="T108" fmla="*/ 58 w 139"/>
                <a:gd name="T109" fmla="*/ 6 h 183"/>
                <a:gd name="T110" fmla="*/ 60 w 139"/>
                <a:gd name="T111" fmla="*/ 6 h 183"/>
                <a:gd name="T112" fmla="*/ 63 w 139"/>
                <a:gd name="T113" fmla="*/ 11 h 183"/>
                <a:gd name="T114" fmla="*/ 60 w 139"/>
                <a:gd name="T115" fmla="*/ 1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9" h="183">
                  <a:moveTo>
                    <a:pt x="37" y="174"/>
                  </a:moveTo>
                  <a:cubicBezTo>
                    <a:pt x="36" y="174"/>
                    <a:pt x="36" y="174"/>
                    <a:pt x="36" y="174"/>
                  </a:cubicBezTo>
                  <a:cubicBezTo>
                    <a:pt x="24" y="127"/>
                    <a:pt x="24" y="127"/>
                    <a:pt x="24" y="127"/>
                  </a:cubicBezTo>
                  <a:cubicBezTo>
                    <a:pt x="8" y="102"/>
                    <a:pt x="0" y="75"/>
                    <a:pt x="0" y="51"/>
                  </a:cubicBezTo>
                  <a:cubicBezTo>
                    <a:pt x="0" y="42"/>
                    <a:pt x="1" y="33"/>
                    <a:pt x="4" y="26"/>
                  </a:cubicBezTo>
                  <a:cubicBezTo>
                    <a:pt x="8" y="16"/>
                    <a:pt x="14" y="8"/>
                    <a:pt x="23" y="5"/>
                  </a:cubicBezTo>
                  <a:cubicBezTo>
                    <a:pt x="31" y="1"/>
                    <a:pt x="40" y="0"/>
                    <a:pt x="51" y="3"/>
                  </a:cubicBezTo>
                  <a:cubicBezTo>
                    <a:pt x="52" y="3"/>
                    <a:pt x="54" y="5"/>
                    <a:pt x="54" y="7"/>
                  </a:cubicBezTo>
                  <a:cubicBezTo>
                    <a:pt x="55" y="8"/>
                    <a:pt x="54" y="9"/>
                    <a:pt x="54" y="10"/>
                  </a:cubicBezTo>
                  <a:cubicBezTo>
                    <a:pt x="54" y="10"/>
                    <a:pt x="53" y="11"/>
                    <a:pt x="52" y="10"/>
                  </a:cubicBezTo>
                  <a:cubicBezTo>
                    <a:pt x="33" y="5"/>
                    <a:pt x="17" y="13"/>
                    <a:pt x="9" y="31"/>
                  </a:cubicBezTo>
                  <a:cubicBezTo>
                    <a:pt x="7" y="38"/>
                    <a:pt x="5" y="46"/>
                    <a:pt x="5" y="54"/>
                  </a:cubicBezTo>
                  <a:cubicBezTo>
                    <a:pt x="5" y="77"/>
                    <a:pt x="14" y="102"/>
                    <a:pt x="28" y="125"/>
                  </a:cubicBezTo>
                  <a:cubicBezTo>
                    <a:pt x="29" y="126"/>
                    <a:pt x="29" y="126"/>
                    <a:pt x="29" y="126"/>
                  </a:cubicBezTo>
                  <a:cubicBezTo>
                    <a:pt x="40" y="166"/>
                    <a:pt x="40" y="166"/>
                    <a:pt x="40" y="166"/>
                  </a:cubicBezTo>
                  <a:cubicBezTo>
                    <a:pt x="56" y="165"/>
                    <a:pt x="56" y="165"/>
                    <a:pt x="56" y="165"/>
                  </a:cubicBezTo>
                  <a:cubicBezTo>
                    <a:pt x="57" y="165"/>
                    <a:pt x="59" y="167"/>
                    <a:pt x="60" y="169"/>
                  </a:cubicBezTo>
                  <a:cubicBezTo>
                    <a:pt x="60" y="171"/>
                    <a:pt x="60" y="172"/>
                    <a:pt x="58" y="173"/>
                  </a:cubicBezTo>
                  <a:lnTo>
                    <a:pt x="37" y="174"/>
                  </a:lnTo>
                  <a:close/>
                  <a:moveTo>
                    <a:pt x="65" y="172"/>
                  </a:moveTo>
                  <a:cubicBezTo>
                    <a:pt x="64" y="171"/>
                    <a:pt x="63" y="170"/>
                    <a:pt x="62" y="168"/>
                  </a:cubicBezTo>
                  <a:cubicBezTo>
                    <a:pt x="62" y="167"/>
                    <a:pt x="62" y="166"/>
                    <a:pt x="62" y="166"/>
                  </a:cubicBezTo>
                  <a:cubicBezTo>
                    <a:pt x="62" y="165"/>
                    <a:pt x="63" y="165"/>
                    <a:pt x="63" y="165"/>
                  </a:cubicBezTo>
                  <a:cubicBezTo>
                    <a:pt x="67" y="164"/>
                    <a:pt x="67" y="164"/>
                    <a:pt x="67" y="164"/>
                  </a:cubicBezTo>
                  <a:cubicBezTo>
                    <a:pt x="68" y="165"/>
                    <a:pt x="68" y="165"/>
                    <a:pt x="68" y="165"/>
                  </a:cubicBezTo>
                  <a:cubicBezTo>
                    <a:pt x="68" y="165"/>
                    <a:pt x="69" y="165"/>
                    <a:pt x="69" y="166"/>
                  </a:cubicBezTo>
                  <a:cubicBezTo>
                    <a:pt x="96" y="181"/>
                    <a:pt x="120" y="175"/>
                    <a:pt x="129" y="152"/>
                  </a:cubicBezTo>
                  <a:cubicBezTo>
                    <a:pt x="132" y="145"/>
                    <a:pt x="133" y="137"/>
                    <a:pt x="133" y="129"/>
                  </a:cubicBezTo>
                  <a:cubicBezTo>
                    <a:pt x="133" y="125"/>
                    <a:pt x="133" y="120"/>
                    <a:pt x="133" y="116"/>
                  </a:cubicBezTo>
                  <a:cubicBezTo>
                    <a:pt x="133" y="115"/>
                    <a:pt x="133" y="114"/>
                    <a:pt x="133" y="114"/>
                  </a:cubicBezTo>
                  <a:cubicBezTo>
                    <a:pt x="134" y="113"/>
                    <a:pt x="134" y="113"/>
                    <a:pt x="135" y="114"/>
                  </a:cubicBezTo>
                  <a:cubicBezTo>
                    <a:pt x="137" y="114"/>
                    <a:pt x="138" y="116"/>
                    <a:pt x="138" y="118"/>
                  </a:cubicBezTo>
                  <a:cubicBezTo>
                    <a:pt x="139" y="123"/>
                    <a:pt x="139" y="128"/>
                    <a:pt x="139" y="132"/>
                  </a:cubicBezTo>
                  <a:cubicBezTo>
                    <a:pt x="139" y="141"/>
                    <a:pt x="138" y="150"/>
                    <a:pt x="135" y="158"/>
                  </a:cubicBezTo>
                  <a:cubicBezTo>
                    <a:pt x="130" y="170"/>
                    <a:pt x="121" y="178"/>
                    <a:pt x="109" y="181"/>
                  </a:cubicBezTo>
                  <a:cubicBezTo>
                    <a:pt x="97" y="183"/>
                    <a:pt x="83" y="180"/>
                    <a:pt x="69" y="172"/>
                  </a:cubicBezTo>
                  <a:cubicBezTo>
                    <a:pt x="69" y="172"/>
                    <a:pt x="69" y="172"/>
                    <a:pt x="69" y="172"/>
                  </a:cubicBezTo>
                  <a:cubicBezTo>
                    <a:pt x="66" y="172"/>
                    <a:pt x="66" y="172"/>
                    <a:pt x="66" y="172"/>
                  </a:cubicBezTo>
                  <a:cubicBezTo>
                    <a:pt x="66" y="172"/>
                    <a:pt x="65" y="172"/>
                    <a:pt x="65" y="172"/>
                  </a:cubicBezTo>
                  <a:close/>
                  <a:moveTo>
                    <a:pt x="134" y="110"/>
                  </a:moveTo>
                  <a:cubicBezTo>
                    <a:pt x="132" y="109"/>
                    <a:pt x="131" y="107"/>
                    <a:pt x="131" y="106"/>
                  </a:cubicBezTo>
                  <a:cubicBezTo>
                    <a:pt x="125" y="80"/>
                    <a:pt x="111" y="54"/>
                    <a:pt x="92" y="35"/>
                  </a:cubicBezTo>
                  <a:cubicBezTo>
                    <a:pt x="85" y="28"/>
                    <a:pt x="77" y="22"/>
                    <a:pt x="69" y="18"/>
                  </a:cubicBezTo>
                  <a:cubicBezTo>
                    <a:pt x="69" y="17"/>
                    <a:pt x="69" y="17"/>
                    <a:pt x="69" y="17"/>
                  </a:cubicBezTo>
                  <a:cubicBezTo>
                    <a:pt x="67" y="16"/>
                    <a:pt x="66" y="14"/>
                    <a:pt x="66" y="12"/>
                  </a:cubicBezTo>
                  <a:cubicBezTo>
                    <a:pt x="66" y="11"/>
                    <a:pt x="66" y="11"/>
                    <a:pt x="67" y="10"/>
                  </a:cubicBezTo>
                  <a:cubicBezTo>
                    <a:pt x="67" y="10"/>
                    <a:pt x="68" y="10"/>
                    <a:pt x="69" y="10"/>
                  </a:cubicBezTo>
                  <a:cubicBezTo>
                    <a:pt x="69" y="11"/>
                    <a:pt x="69" y="11"/>
                    <a:pt x="69" y="11"/>
                  </a:cubicBezTo>
                  <a:cubicBezTo>
                    <a:pt x="78" y="16"/>
                    <a:pt x="86" y="22"/>
                    <a:pt x="94" y="30"/>
                  </a:cubicBezTo>
                  <a:cubicBezTo>
                    <a:pt x="104" y="41"/>
                    <a:pt x="113" y="53"/>
                    <a:pt x="121" y="67"/>
                  </a:cubicBezTo>
                  <a:cubicBezTo>
                    <a:pt x="128" y="80"/>
                    <a:pt x="133" y="94"/>
                    <a:pt x="136" y="107"/>
                  </a:cubicBezTo>
                  <a:cubicBezTo>
                    <a:pt x="137" y="109"/>
                    <a:pt x="136" y="110"/>
                    <a:pt x="134" y="110"/>
                  </a:cubicBezTo>
                  <a:close/>
                  <a:moveTo>
                    <a:pt x="60" y="13"/>
                  </a:moveTo>
                  <a:cubicBezTo>
                    <a:pt x="59" y="12"/>
                    <a:pt x="57" y="10"/>
                    <a:pt x="57" y="8"/>
                  </a:cubicBezTo>
                  <a:cubicBezTo>
                    <a:pt x="57" y="7"/>
                    <a:pt x="57" y="7"/>
                    <a:pt x="58" y="6"/>
                  </a:cubicBezTo>
                  <a:cubicBezTo>
                    <a:pt x="58" y="6"/>
                    <a:pt x="59" y="6"/>
                    <a:pt x="60" y="6"/>
                  </a:cubicBezTo>
                  <a:cubicBezTo>
                    <a:pt x="61" y="7"/>
                    <a:pt x="63" y="9"/>
                    <a:pt x="63" y="11"/>
                  </a:cubicBezTo>
                  <a:cubicBezTo>
                    <a:pt x="63" y="13"/>
                    <a:pt x="62" y="14"/>
                    <a:pt x="60" y="13"/>
                  </a:cubicBez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8" name="Freeform 270">
              <a:extLst>
                <a:ext uri="{FF2B5EF4-FFF2-40B4-BE49-F238E27FC236}">
                  <a16:creationId xmlns:a16="http://schemas.microsoft.com/office/drawing/2014/main" id="{CA63A478-0907-8A45-8319-210BC0AAFB61}"/>
                </a:ext>
              </a:extLst>
            </p:cNvPr>
            <p:cNvSpPr>
              <a:spLocks noEditPoints="1"/>
            </p:cNvSpPr>
            <p:nvPr/>
          </p:nvSpPr>
          <p:spPr bwMode="auto">
            <a:xfrm>
              <a:off x="18284262" y="11158485"/>
              <a:ext cx="66675" cy="96838"/>
            </a:xfrm>
            <a:custGeom>
              <a:avLst/>
              <a:gdLst>
                <a:gd name="T0" fmla="*/ 12 w 24"/>
                <a:gd name="T1" fmla="*/ 31 h 35"/>
                <a:gd name="T2" fmla="*/ 0 w 24"/>
                <a:gd name="T3" fmla="*/ 11 h 35"/>
                <a:gd name="T4" fmla="*/ 12 w 24"/>
                <a:gd name="T5" fmla="*/ 4 h 35"/>
                <a:gd name="T6" fmla="*/ 24 w 24"/>
                <a:gd name="T7" fmla="*/ 24 h 35"/>
                <a:gd name="T8" fmla="*/ 12 w 24"/>
                <a:gd name="T9" fmla="*/ 31 h 35"/>
                <a:gd name="T10" fmla="*/ 12 w 24"/>
                <a:gd name="T11" fmla="*/ 10 h 35"/>
                <a:gd name="T12" fmla="*/ 5 w 24"/>
                <a:gd name="T13" fmla="*/ 14 h 35"/>
                <a:gd name="T14" fmla="*/ 12 w 24"/>
                <a:gd name="T15" fmla="*/ 25 h 35"/>
                <a:gd name="T16" fmla="*/ 18 w 24"/>
                <a:gd name="T17" fmla="*/ 21 h 35"/>
                <a:gd name="T18" fmla="*/ 12 w 24"/>
                <a:gd name="T19" fmla="*/ 1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35">
                  <a:moveTo>
                    <a:pt x="12" y="31"/>
                  </a:moveTo>
                  <a:cubicBezTo>
                    <a:pt x="5" y="28"/>
                    <a:pt x="0" y="18"/>
                    <a:pt x="0" y="11"/>
                  </a:cubicBezTo>
                  <a:cubicBezTo>
                    <a:pt x="0" y="3"/>
                    <a:pt x="5" y="0"/>
                    <a:pt x="12" y="4"/>
                  </a:cubicBezTo>
                  <a:cubicBezTo>
                    <a:pt x="18" y="7"/>
                    <a:pt x="24" y="17"/>
                    <a:pt x="24" y="24"/>
                  </a:cubicBezTo>
                  <a:cubicBezTo>
                    <a:pt x="24" y="32"/>
                    <a:pt x="18" y="35"/>
                    <a:pt x="12" y="31"/>
                  </a:cubicBezTo>
                  <a:close/>
                  <a:moveTo>
                    <a:pt x="12" y="10"/>
                  </a:moveTo>
                  <a:cubicBezTo>
                    <a:pt x="8" y="8"/>
                    <a:pt x="5" y="10"/>
                    <a:pt x="5" y="14"/>
                  </a:cubicBezTo>
                  <a:cubicBezTo>
                    <a:pt x="5" y="18"/>
                    <a:pt x="8" y="23"/>
                    <a:pt x="12" y="25"/>
                  </a:cubicBezTo>
                  <a:cubicBezTo>
                    <a:pt x="15" y="27"/>
                    <a:pt x="18" y="25"/>
                    <a:pt x="18" y="21"/>
                  </a:cubicBezTo>
                  <a:cubicBezTo>
                    <a:pt x="18" y="17"/>
                    <a:pt x="15" y="12"/>
                    <a:pt x="12" y="10"/>
                  </a:cubicBez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9" name="Freeform 271">
              <a:extLst>
                <a:ext uri="{FF2B5EF4-FFF2-40B4-BE49-F238E27FC236}">
                  <a16:creationId xmlns:a16="http://schemas.microsoft.com/office/drawing/2014/main" id="{A7A0B5F5-9D71-E046-BC74-323FB20AB55D}"/>
                </a:ext>
              </a:extLst>
            </p:cNvPr>
            <p:cNvSpPr>
              <a:spLocks noEditPoints="1"/>
            </p:cNvSpPr>
            <p:nvPr/>
          </p:nvSpPr>
          <p:spPr bwMode="auto">
            <a:xfrm>
              <a:off x="18377924" y="11214048"/>
              <a:ext cx="66675" cy="96838"/>
            </a:xfrm>
            <a:custGeom>
              <a:avLst/>
              <a:gdLst>
                <a:gd name="T0" fmla="*/ 12 w 24"/>
                <a:gd name="T1" fmla="*/ 31 h 35"/>
                <a:gd name="T2" fmla="*/ 0 w 24"/>
                <a:gd name="T3" fmla="*/ 11 h 35"/>
                <a:gd name="T4" fmla="*/ 12 w 24"/>
                <a:gd name="T5" fmla="*/ 4 h 35"/>
                <a:gd name="T6" fmla="*/ 24 w 24"/>
                <a:gd name="T7" fmla="*/ 25 h 35"/>
                <a:gd name="T8" fmla="*/ 12 w 24"/>
                <a:gd name="T9" fmla="*/ 31 h 35"/>
                <a:gd name="T10" fmla="*/ 12 w 24"/>
                <a:gd name="T11" fmla="*/ 10 h 35"/>
                <a:gd name="T12" fmla="*/ 6 w 24"/>
                <a:gd name="T13" fmla="*/ 14 h 35"/>
                <a:gd name="T14" fmla="*/ 12 w 24"/>
                <a:gd name="T15" fmla="*/ 25 h 35"/>
                <a:gd name="T16" fmla="*/ 19 w 24"/>
                <a:gd name="T17" fmla="*/ 21 h 35"/>
                <a:gd name="T18" fmla="*/ 12 w 24"/>
                <a:gd name="T19" fmla="*/ 1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35">
                  <a:moveTo>
                    <a:pt x="12" y="31"/>
                  </a:moveTo>
                  <a:cubicBezTo>
                    <a:pt x="6" y="28"/>
                    <a:pt x="0" y="18"/>
                    <a:pt x="0" y="11"/>
                  </a:cubicBezTo>
                  <a:cubicBezTo>
                    <a:pt x="0" y="3"/>
                    <a:pt x="6" y="0"/>
                    <a:pt x="12" y="4"/>
                  </a:cubicBezTo>
                  <a:cubicBezTo>
                    <a:pt x="19" y="7"/>
                    <a:pt x="24" y="17"/>
                    <a:pt x="24" y="25"/>
                  </a:cubicBezTo>
                  <a:cubicBezTo>
                    <a:pt x="24" y="32"/>
                    <a:pt x="19" y="35"/>
                    <a:pt x="12" y="31"/>
                  </a:cubicBezTo>
                  <a:close/>
                  <a:moveTo>
                    <a:pt x="12" y="10"/>
                  </a:moveTo>
                  <a:cubicBezTo>
                    <a:pt x="9" y="8"/>
                    <a:pt x="6" y="10"/>
                    <a:pt x="6" y="14"/>
                  </a:cubicBezTo>
                  <a:cubicBezTo>
                    <a:pt x="6" y="18"/>
                    <a:pt x="9" y="23"/>
                    <a:pt x="12" y="25"/>
                  </a:cubicBezTo>
                  <a:cubicBezTo>
                    <a:pt x="16" y="27"/>
                    <a:pt x="19" y="25"/>
                    <a:pt x="19" y="21"/>
                  </a:cubicBezTo>
                  <a:cubicBezTo>
                    <a:pt x="19" y="17"/>
                    <a:pt x="16" y="12"/>
                    <a:pt x="12" y="10"/>
                  </a:cubicBez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0" name="Freeform 272">
              <a:extLst>
                <a:ext uri="{FF2B5EF4-FFF2-40B4-BE49-F238E27FC236}">
                  <a16:creationId xmlns:a16="http://schemas.microsoft.com/office/drawing/2014/main" id="{548C087D-424D-084C-B143-D8E1F1EC3238}"/>
                </a:ext>
              </a:extLst>
            </p:cNvPr>
            <p:cNvSpPr>
              <a:spLocks noEditPoints="1"/>
            </p:cNvSpPr>
            <p:nvPr/>
          </p:nvSpPr>
          <p:spPr bwMode="auto">
            <a:xfrm>
              <a:off x="18474762" y="11269610"/>
              <a:ext cx="66675" cy="95250"/>
            </a:xfrm>
            <a:custGeom>
              <a:avLst/>
              <a:gdLst>
                <a:gd name="T0" fmla="*/ 12 w 24"/>
                <a:gd name="T1" fmla="*/ 32 h 35"/>
                <a:gd name="T2" fmla="*/ 0 w 24"/>
                <a:gd name="T3" fmla="*/ 11 h 35"/>
                <a:gd name="T4" fmla="*/ 12 w 24"/>
                <a:gd name="T5" fmla="*/ 4 h 35"/>
                <a:gd name="T6" fmla="*/ 24 w 24"/>
                <a:gd name="T7" fmla="*/ 25 h 35"/>
                <a:gd name="T8" fmla="*/ 12 w 24"/>
                <a:gd name="T9" fmla="*/ 32 h 35"/>
                <a:gd name="T10" fmla="*/ 12 w 24"/>
                <a:gd name="T11" fmla="*/ 10 h 35"/>
                <a:gd name="T12" fmla="*/ 6 w 24"/>
                <a:gd name="T13" fmla="*/ 14 h 35"/>
                <a:gd name="T14" fmla="*/ 12 w 24"/>
                <a:gd name="T15" fmla="*/ 25 h 35"/>
                <a:gd name="T16" fmla="*/ 18 w 24"/>
                <a:gd name="T17" fmla="*/ 21 h 35"/>
                <a:gd name="T18" fmla="*/ 12 w 24"/>
                <a:gd name="T19" fmla="*/ 1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35">
                  <a:moveTo>
                    <a:pt x="12" y="32"/>
                  </a:moveTo>
                  <a:cubicBezTo>
                    <a:pt x="5" y="28"/>
                    <a:pt x="0" y="18"/>
                    <a:pt x="0" y="11"/>
                  </a:cubicBezTo>
                  <a:cubicBezTo>
                    <a:pt x="0" y="3"/>
                    <a:pt x="5" y="0"/>
                    <a:pt x="12" y="4"/>
                  </a:cubicBezTo>
                  <a:cubicBezTo>
                    <a:pt x="19" y="7"/>
                    <a:pt x="24" y="17"/>
                    <a:pt x="24" y="25"/>
                  </a:cubicBezTo>
                  <a:cubicBezTo>
                    <a:pt x="24" y="32"/>
                    <a:pt x="19" y="35"/>
                    <a:pt x="12" y="32"/>
                  </a:cubicBezTo>
                  <a:close/>
                  <a:moveTo>
                    <a:pt x="12" y="10"/>
                  </a:moveTo>
                  <a:cubicBezTo>
                    <a:pt x="9" y="8"/>
                    <a:pt x="6" y="10"/>
                    <a:pt x="6" y="14"/>
                  </a:cubicBezTo>
                  <a:cubicBezTo>
                    <a:pt x="6" y="18"/>
                    <a:pt x="9" y="23"/>
                    <a:pt x="12" y="25"/>
                  </a:cubicBezTo>
                  <a:cubicBezTo>
                    <a:pt x="16" y="27"/>
                    <a:pt x="18" y="25"/>
                    <a:pt x="18" y="21"/>
                  </a:cubicBezTo>
                  <a:cubicBezTo>
                    <a:pt x="18" y="17"/>
                    <a:pt x="16" y="12"/>
                    <a:pt x="12" y="10"/>
                  </a:cubicBez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1" name="Freeform 273">
              <a:extLst>
                <a:ext uri="{FF2B5EF4-FFF2-40B4-BE49-F238E27FC236}">
                  <a16:creationId xmlns:a16="http://schemas.microsoft.com/office/drawing/2014/main" id="{ABA54B77-1137-9448-848B-75F891A5FF8F}"/>
                </a:ext>
              </a:extLst>
            </p:cNvPr>
            <p:cNvSpPr>
              <a:spLocks noEditPoints="1"/>
            </p:cNvSpPr>
            <p:nvPr/>
          </p:nvSpPr>
          <p:spPr bwMode="auto">
            <a:xfrm>
              <a:off x="18593824" y="11080698"/>
              <a:ext cx="44450" cy="63500"/>
            </a:xfrm>
            <a:custGeom>
              <a:avLst/>
              <a:gdLst>
                <a:gd name="T0" fmla="*/ 8 w 16"/>
                <a:gd name="T1" fmla="*/ 21 h 23"/>
                <a:gd name="T2" fmla="*/ 0 w 16"/>
                <a:gd name="T3" fmla="*/ 7 h 23"/>
                <a:gd name="T4" fmla="*/ 8 w 16"/>
                <a:gd name="T5" fmla="*/ 2 h 23"/>
                <a:gd name="T6" fmla="*/ 16 w 16"/>
                <a:gd name="T7" fmla="*/ 16 h 23"/>
                <a:gd name="T8" fmla="*/ 8 w 16"/>
                <a:gd name="T9" fmla="*/ 21 h 23"/>
                <a:gd name="T10" fmla="*/ 8 w 16"/>
                <a:gd name="T11" fmla="*/ 9 h 23"/>
                <a:gd name="T12" fmla="*/ 5 w 16"/>
                <a:gd name="T13" fmla="*/ 10 h 23"/>
                <a:gd name="T14" fmla="*/ 8 w 16"/>
                <a:gd name="T15" fmla="*/ 14 h 23"/>
                <a:gd name="T16" fmla="*/ 10 w 16"/>
                <a:gd name="T17" fmla="*/ 13 h 23"/>
                <a:gd name="T18" fmla="*/ 8 w 16"/>
                <a:gd name="T19" fmla="*/ 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23">
                  <a:moveTo>
                    <a:pt x="8" y="21"/>
                  </a:moveTo>
                  <a:cubicBezTo>
                    <a:pt x="3" y="18"/>
                    <a:pt x="0" y="12"/>
                    <a:pt x="0" y="7"/>
                  </a:cubicBezTo>
                  <a:cubicBezTo>
                    <a:pt x="0" y="2"/>
                    <a:pt x="3" y="0"/>
                    <a:pt x="8" y="2"/>
                  </a:cubicBezTo>
                  <a:cubicBezTo>
                    <a:pt x="12" y="5"/>
                    <a:pt x="16" y="11"/>
                    <a:pt x="16" y="16"/>
                  </a:cubicBezTo>
                  <a:cubicBezTo>
                    <a:pt x="16" y="21"/>
                    <a:pt x="12" y="23"/>
                    <a:pt x="8" y="21"/>
                  </a:cubicBezTo>
                  <a:close/>
                  <a:moveTo>
                    <a:pt x="8" y="9"/>
                  </a:moveTo>
                  <a:cubicBezTo>
                    <a:pt x="6" y="8"/>
                    <a:pt x="5" y="9"/>
                    <a:pt x="5" y="10"/>
                  </a:cubicBezTo>
                  <a:cubicBezTo>
                    <a:pt x="5" y="11"/>
                    <a:pt x="6" y="13"/>
                    <a:pt x="8" y="14"/>
                  </a:cubicBezTo>
                  <a:cubicBezTo>
                    <a:pt x="9" y="15"/>
                    <a:pt x="10" y="14"/>
                    <a:pt x="10" y="13"/>
                  </a:cubicBezTo>
                  <a:cubicBezTo>
                    <a:pt x="10" y="11"/>
                    <a:pt x="9" y="10"/>
                    <a:pt x="8" y="9"/>
                  </a:cubicBez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2" name="Freeform 274">
              <a:extLst>
                <a:ext uri="{FF2B5EF4-FFF2-40B4-BE49-F238E27FC236}">
                  <a16:creationId xmlns:a16="http://schemas.microsoft.com/office/drawing/2014/main" id="{90EF323B-1296-3C42-A8F3-E323C0B7E720}"/>
                </a:ext>
              </a:extLst>
            </p:cNvPr>
            <p:cNvSpPr>
              <a:spLocks noEditPoints="1"/>
            </p:cNvSpPr>
            <p:nvPr/>
          </p:nvSpPr>
          <p:spPr bwMode="auto">
            <a:xfrm>
              <a:off x="18187424" y="11333110"/>
              <a:ext cx="63500" cy="85725"/>
            </a:xfrm>
            <a:custGeom>
              <a:avLst/>
              <a:gdLst>
                <a:gd name="T0" fmla="*/ 11 w 23"/>
                <a:gd name="T1" fmla="*/ 28 h 31"/>
                <a:gd name="T2" fmla="*/ 5 w 23"/>
                <a:gd name="T3" fmla="*/ 22 h 31"/>
                <a:gd name="T4" fmla="*/ 1 w 23"/>
                <a:gd name="T5" fmla="*/ 11 h 31"/>
                <a:gd name="T6" fmla="*/ 2 w 23"/>
                <a:gd name="T7" fmla="*/ 3 h 31"/>
                <a:gd name="T8" fmla="*/ 9 w 23"/>
                <a:gd name="T9" fmla="*/ 1 h 31"/>
                <a:gd name="T10" fmla="*/ 18 w 23"/>
                <a:gd name="T11" fmla="*/ 8 h 31"/>
                <a:gd name="T12" fmla="*/ 22 w 23"/>
                <a:gd name="T13" fmla="*/ 19 h 31"/>
                <a:gd name="T14" fmla="*/ 13 w 23"/>
                <a:gd name="T15" fmla="*/ 29 h 31"/>
                <a:gd name="T16" fmla="*/ 11 w 23"/>
                <a:gd name="T17" fmla="*/ 28 h 31"/>
                <a:gd name="T18" fmla="*/ 11 w 23"/>
                <a:gd name="T19" fmla="*/ 9 h 31"/>
                <a:gd name="T20" fmla="*/ 10 w 23"/>
                <a:gd name="T21" fmla="*/ 9 h 31"/>
                <a:gd name="T22" fmla="*/ 7 w 23"/>
                <a:gd name="T23" fmla="*/ 9 h 31"/>
                <a:gd name="T24" fmla="*/ 6 w 23"/>
                <a:gd name="T25" fmla="*/ 13 h 31"/>
                <a:gd name="T26" fmla="*/ 8 w 23"/>
                <a:gd name="T27" fmla="*/ 18 h 31"/>
                <a:gd name="T28" fmla="*/ 12 w 23"/>
                <a:gd name="T29" fmla="*/ 21 h 31"/>
                <a:gd name="T30" fmla="*/ 16 w 23"/>
                <a:gd name="T31" fmla="*/ 17 h 31"/>
                <a:gd name="T32" fmla="*/ 14 w 23"/>
                <a:gd name="T33" fmla="*/ 12 h 31"/>
                <a:gd name="T34" fmla="*/ 11 w 23"/>
                <a:gd name="T35" fmla="*/ 9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 h="31">
                  <a:moveTo>
                    <a:pt x="11" y="28"/>
                  </a:moveTo>
                  <a:cubicBezTo>
                    <a:pt x="9" y="26"/>
                    <a:pt x="7" y="24"/>
                    <a:pt x="5" y="22"/>
                  </a:cubicBezTo>
                  <a:cubicBezTo>
                    <a:pt x="3" y="18"/>
                    <a:pt x="1" y="15"/>
                    <a:pt x="1" y="11"/>
                  </a:cubicBezTo>
                  <a:cubicBezTo>
                    <a:pt x="0" y="7"/>
                    <a:pt x="1" y="4"/>
                    <a:pt x="2" y="3"/>
                  </a:cubicBezTo>
                  <a:cubicBezTo>
                    <a:pt x="4" y="1"/>
                    <a:pt x="7" y="0"/>
                    <a:pt x="9" y="1"/>
                  </a:cubicBezTo>
                  <a:cubicBezTo>
                    <a:pt x="12" y="3"/>
                    <a:pt x="15" y="5"/>
                    <a:pt x="18" y="8"/>
                  </a:cubicBezTo>
                  <a:cubicBezTo>
                    <a:pt x="20" y="12"/>
                    <a:pt x="22" y="15"/>
                    <a:pt x="22" y="19"/>
                  </a:cubicBezTo>
                  <a:cubicBezTo>
                    <a:pt x="23" y="26"/>
                    <a:pt x="19" y="31"/>
                    <a:pt x="13" y="29"/>
                  </a:cubicBezTo>
                  <a:cubicBezTo>
                    <a:pt x="13" y="28"/>
                    <a:pt x="12" y="28"/>
                    <a:pt x="11" y="28"/>
                  </a:cubicBezTo>
                  <a:close/>
                  <a:moveTo>
                    <a:pt x="11" y="9"/>
                  </a:moveTo>
                  <a:cubicBezTo>
                    <a:pt x="10" y="9"/>
                    <a:pt x="10" y="9"/>
                    <a:pt x="10" y="9"/>
                  </a:cubicBezTo>
                  <a:cubicBezTo>
                    <a:pt x="9" y="8"/>
                    <a:pt x="8" y="8"/>
                    <a:pt x="7" y="9"/>
                  </a:cubicBezTo>
                  <a:cubicBezTo>
                    <a:pt x="6" y="10"/>
                    <a:pt x="6" y="11"/>
                    <a:pt x="6" y="13"/>
                  </a:cubicBezTo>
                  <a:cubicBezTo>
                    <a:pt x="6" y="15"/>
                    <a:pt x="7" y="17"/>
                    <a:pt x="8" y="18"/>
                  </a:cubicBezTo>
                  <a:cubicBezTo>
                    <a:pt x="10" y="20"/>
                    <a:pt x="11" y="21"/>
                    <a:pt x="12" y="21"/>
                  </a:cubicBezTo>
                  <a:cubicBezTo>
                    <a:pt x="15" y="22"/>
                    <a:pt x="17" y="20"/>
                    <a:pt x="16" y="17"/>
                  </a:cubicBezTo>
                  <a:cubicBezTo>
                    <a:pt x="16" y="15"/>
                    <a:pt x="15" y="13"/>
                    <a:pt x="14" y="12"/>
                  </a:cubicBezTo>
                  <a:cubicBezTo>
                    <a:pt x="13" y="11"/>
                    <a:pt x="12" y="10"/>
                    <a:pt x="11" y="9"/>
                  </a:cubicBez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3" name="Freeform 275">
              <a:extLst>
                <a:ext uri="{FF2B5EF4-FFF2-40B4-BE49-F238E27FC236}">
                  <a16:creationId xmlns:a16="http://schemas.microsoft.com/office/drawing/2014/main" id="{5FD3AA5F-33CA-C345-9B85-C578166CC6BB}"/>
                </a:ext>
              </a:extLst>
            </p:cNvPr>
            <p:cNvSpPr>
              <a:spLocks/>
            </p:cNvSpPr>
            <p:nvPr/>
          </p:nvSpPr>
          <p:spPr bwMode="auto">
            <a:xfrm>
              <a:off x="18223937" y="10934648"/>
              <a:ext cx="36513" cy="36513"/>
            </a:xfrm>
            <a:custGeom>
              <a:avLst/>
              <a:gdLst>
                <a:gd name="T0" fmla="*/ 11 w 13"/>
                <a:gd name="T1" fmla="*/ 12 h 13"/>
                <a:gd name="T2" fmla="*/ 3 w 13"/>
                <a:gd name="T3" fmla="*/ 8 h 13"/>
                <a:gd name="T4" fmla="*/ 0 w 13"/>
                <a:gd name="T5" fmla="*/ 3 h 13"/>
                <a:gd name="T6" fmla="*/ 3 w 13"/>
                <a:gd name="T7" fmla="*/ 1 h 13"/>
                <a:gd name="T8" fmla="*/ 11 w 13"/>
                <a:gd name="T9" fmla="*/ 5 h 13"/>
                <a:gd name="T10" fmla="*/ 13 w 13"/>
                <a:gd name="T11" fmla="*/ 10 h 13"/>
                <a:gd name="T12" fmla="*/ 11 w 13"/>
                <a:gd name="T13" fmla="*/ 12 h 13"/>
              </a:gdLst>
              <a:ahLst/>
              <a:cxnLst>
                <a:cxn ang="0">
                  <a:pos x="T0" y="T1"/>
                </a:cxn>
                <a:cxn ang="0">
                  <a:pos x="T2" y="T3"/>
                </a:cxn>
                <a:cxn ang="0">
                  <a:pos x="T4" y="T5"/>
                </a:cxn>
                <a:cxn ang="0">
                  <a:pos x="T6" y="T7"/>
                </a:cxn>
                <a:cxn ang="0">
                  <a:pos x="T8" y="T9"/>
                </a:cxn>
                <a:cxn ang="0">
                  <a:pos x="T10" y="T11"/>
                </a:cxn>
                <a:cxn ang="0">
                  <a:pos x="T12" y="T13"/>
                </a:cxn>
              </a:cxnLst>
              <a:rect l="0" t="0" r="r" b="b"/>
              <a:pathLst>
                <a:path w="13" h="13">
                  <a:moveTo>
                    <a:pt x="11" y="12"/>
                  </a:moveTo>
                  <a:cubicBezTo>
                    <a:pt x="3" y="8"/>
                    <a:pt x="3" y="8"/>
                    <a:pt x="3" y="8"/>
                  </a:cubicBezTo>
                  <a:cubicBezTo>
                    <a:pt x="2" y="7"/>
                    <a:pt x="0" y="5"/>
                    <a:pt x="0" y="3"/>
                  </a:cubicBezTo>
                  <a:cubicBezTo>
                    <a:pt x="0" y="1"/>
                    <a:pt x="2" y="0"/>
                    <a:pt x="3" y="1"/>
                  </a:cubicBezTo>
                  <a:cubicBezTo>
                    <a:pt x="11" y="5"/>
                    <a:pt x="11" y="5"/>
                    <a:pt x="11" y="5"/>
                  </a:cubicBezTo>
                  <a:cubicBezTo>
                    <a:pt x="12" y="6"/>
                    <a:pt x="13" y="9"/>
                    <a:pt x="13" y="10"/>
                  </a:cubicBezTo>
                  <a:cubicBezTo>
                    <a:pt x="13" y="12"/>
                    <a:pt x="12" y="13"/>
                    <a:pt x="11" y="12"/>
                  </a:cubicBez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4" name="Freeform 276">
              <a:extLst>
                <a:ext uri="{FF2B5EF4-FFF2-40B4-BE49-F238E27FC236}">
                  <a16:creationId xmlns:a16="http://schemas.microsoft.com/office/drawing/2014/main" id="{7C6C7300-49DD-BB47-A48B-FF7C09A79CB5}"/>
                </a:ext>
              </a:extLst>
            </p:cNvPr>
            <p:cNvSpPr>
              <a:spLocks/>
            </p:cNvSpPr>
            <p:nvPr/>
          </p:nvSpPr>
          <p:spPr bwMode="auto">
            <a:xfrm>
              <a:off x="18235049" y="10929885"/>
              <a:ext cx="15875" cy="46038"/>
            </a:xfrm>
            <a:custGeom>
              <a:avLst/>
              <a:gdLst>
                <a:gd name="T0" fmla="*/ 3 w 6"/>
                <a:gd name="T1" fmla="*/ 16 h 17"/>
                <a:gd name="T2" fmla="*/ 0 w 6"/>
                <a:gd name="T3" fmla="*/ 11 h 17"/>
                <a:gd name="T4" fmla="*/ 0 w 6"/>
                <a:gd name="T5" fmla="*/ 3 h 17"/>
                <a:gd name="T6" fmla="*/ 3 w 6"/>
                <a:gd name="T7" fmla="*/ 1 h 17"/>
                <a:gd name="T8" fmla="*/ 6 w 6"/>
                <a:gd name="T9" fmla="*/ 6 h 17"/>
                <a:gd name="T10" fmla="*/ 6 w 6"/>
                <a:gd name="T11" fmla="*/ 15 h 17"/>
                <a:gd name="T12" fmla="*/ 3 w 6"/>
                <a:gd name="T13" fmla="*/ 16 h 17"/>
              </a:gdLst>
              <a:ahLst/>
              <a:cxnLst>
                <a:cxn ang="0">
                  <a:pos x="T0" y="T1"/>
                </a:cxn>
                <a:cxn ang="0">
                  <a:pos x="T2" y="T3"/>
                </a:cxn>
                <a:cxn ang="0">
                  <a:pos x="T4" y="T5"/>
                </a:cxn>
                <a:cxn ang="0">
                  <a:pos x="T6" y="T7"/>
                </a:cxn>
                <a:cxn ang="0">
                  <a:pos x="T8" y="T9"/>
                </a:cxn>
                <a:cxn ang="0">
                  <a:pos x="T10" y="T11"/>
                </a:cxn>
                <a:cxn ang="0">
                  <a:pos x="T12" y="T13"/>
                </a:cxn>
              </a:cxnLst>
              <a:rect l="0" t="0" r="r" b="b"/>
              <a:pathLst>
                <a:path w="6" h="17">
                  <a:moveTo>
                    <a:pt x="3" y="16"/>
                  </a:moveTo>
                  <a:cubicBezTo>
                    <a:pt x="1" y="15"/>
                    <a:pt x="0" y="13"/>
                    <a:pt x="0" y="11"/>
                  </a:cubicBezTo>
                  <a:cubicBezTo>
                    <a:pt x="0" y="3"/>
                    <a:pt x="0" y="3"/>
                    <a:pt x="0" y="3"/>
                  </a:cubicBezTo>
                  <a:cubicBezTo>
                    <a:pt x="0" y="1"/>
                    <a:pt x="1" y="0"/>
                    <a:pt x="3" y="1"/>
                  </a:cubicBezTo>
                  <a:cubicBezTo>
                    <a:pt x="4" y="2"/>
                    <a:pt x="6" y="4"/>
                    <a:pt x="6" y="6"/>
                  </a:cubicBezTo>
                  <a:cubicBezTo>
                    <a:pt x="6" y="15"/>
                    <a:pt x="6" y="15"/>
                    <a:pt x="6" y="15"/>
                  </a:cubicBezTo>
                  <a:cubicBezTo>
                    <a:pt x="6" y="16"/>
                    <a:pt x="4" y="17"/>
                    <a:pt x="3" y="16"/>
                  </a:cubicBez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5" name="Freeform 277">
              <a:extLst>
                <a:ext uri="{FF2B5EF4-FFF2-40B4-BE49-F238E27FC236}">
                  <a16:creationId xmlns:a16="http://schemas.microsoft.com/office/drawing/2014/main" id="{9222AF12-D967-5440-9B02-0EF0D813CDDB}"/>
                </a:ext>
              </a:extLst>
            </p:cNvPr>
            <p:cNvSpPr>
              <a:spLocks/>
            </p:cNvSpPr>
            <p:nvPr/>
          </p:nvSpPr>
          <p:spPr bwMode="auto">
            <a:xfrm>
              <a:off x="18590649" y="11520435"/>
              <a:ext cx="47625" cy="41275"/>
            </a:xfrm>
            <a:custGeom>
              <a:avLst/>
              <a:gdLst>
                <a:gd name="T0" fmla="*/ 14 w 17"/>
                <a:gd name="T1" fmla="*/ 14 h 15"/>
                <a:gd name="T2" fmla="*/ 3 w 17"/>
                <a:gd name="T3" fmla="*/ 8 h 15"/>
                <a:gd name="T4" fmla="*/ 0 w 17"/>
                <a:gd name="T5" fmla="*/ 3 h 15"/>
                <a:gd name="T6" fmla="*/ 3 w 17"/>
                <a:gd name="T7" fmla="*/ 1 h 15"/>
                <a:gd name="T8" fmla="*/ 14 w 17"/>
                <a:gd name="T9" fmla="*/ 8 h 15"/>
                <a:gd name="T10" fmla="*/ 17 w 17"/>
                <a:gd name="T11" fmla="*/ 12 h 15"/>
                <a:gd name="T12" fmla="*/ 14 w 17"/>
                <a:gd name="T13" fmla="*/ 14 h 15"/>
              </a:gdLst>
              <a:ahLst/>
              <a:cxnLst>
                <a:cxn ang="0">
                  <a:pos x="T0" y="T1"/>
                </a:cxn>
                <a:cxn ang="0">
                  <a:pos x="T2" y="T3"/>
                </a:cxn>
                <a:cxn ang="0">
                  <a:pos x="T4" y="T5"/>
                </a:cxn>
                <a:cxn ang="0">
                  <a:pos x="T6" y="T7"/>
                </a:cxn>
                <a:cxn ang="0">
                  <a:pos x="T8" y="T9"/>
                </a:cxn>
                <a:cxn ang="0">
                  <a:pos x="T10" y="T11"/>
                </a:cxn>
                <a:cxn ang="0">
                  <a:pos x="T12" y="T13"/>
                </a:cxn>
              </a:cxnLst>
              <a:rect l="0" t="0" r="r" b="b"/>
              <a:pathLst>
                <a:path w="17" h="15">
                  <a:moveTo>
                    <a:pt x="14" y="14"/>
                  </a:moveTo>
                  <a:cubicBezTo>
                    <a:pt x="3" y="8"/>
                    <a:pt x="3" y="8"/>
                    <a:pt x="3" y="8"/>
                  </a:cubicBezTo>
                  <a:cubicBezTo>
                    <a:pt x="2" y="7"/>
                    <a:pt x="0" y="5"/>
                    <a:pt x="0" y="3"/>
                  </a:cubicBezTo>
                  <a:cubicBezTo>
                    <a:pt x="0" y="1"/>
                    <a:pt x="2" y="0"/>
                    <a:pt x="3" y="1"/>
                  </a:cubicBezTo>
                  <a:cubicBezTo>
                    <a:pt x="14" y="8"/>
                    <a:pt x="14" y="8"/>
                    <a:pt x="14" y="8"/>
                  </a:cubicBezTo>
                  <a:cubicBezTo>
                    <a:pt x="16" y="8"/>
                    <a:pt x="17" y="11"/>
                    <a:pt x="17" y="12"/>
                  </a:cubicBezTo>
                  <a:cubicBezTo>
                    <a:pt x="17" y="14"/>
                    <a:pt x="16" y="15"/>
                    <a:pt x="14" y="14"/>
                  </a:cubicBez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6" name="Freeform 278">
              <a:extLst>
                <a:ext uri="{FF2B5EF4-FFF2-40B4-BE49-F238E27FC236}">
                  <a16:creationId xmlns:a16="http://schemas.microsoft.com/office/drawing/2014/main" id="{4BF176DD-0DB7-1648-B28D-AD4BD0C0AADB}"/>
                </a:ext>
              </a:extLst>
            </p:cNvPr>
            <p:cNvSpPr>
              <a:spLocks/>
            </p:cNvSpPr>
            <p:nvPr/>
          </p:nvSpPr>
          <p:spPr bwMode="auto">
            <a:xfrm>
              <a:off x="18608112" y="11512498"/>
              <a:ext cx="15875" cy="57150"/>
            </a:xfrm>
            <a:custGeom>
              <a:avLst/>
              <a:gdLst>
                <a:gd name="T0" fmla="*/ 3 w 6"/>
                <a:gd name="T1" fmla="*/ 20 h 21"/>
                <a:gd name="T2" fmla="*/ 0 w 6"/>
                <a:gd name="T3" fmla="*/ 15 h 21"/>
                <a:gd name="T4" fmla="*/ 0 w 6"/>
                <a:gd name="T5" fmla="*/ 3 h 21"/>
                <a:gd name="T6" fmla="*/ 3 w 6"/>
                <a:gd name="T7" fmla="*/ 1 h 21"/>
                <a:gd name="T8" fmla="*/ 6 w 6"/>
                <a:gd name="T9" fmla="*/ 6 h 21"/>
                <a:gd name="T10" fmla="*/ 6 w 6"/>
                <a:gd name="T11" fmla="*/ 19 h 21"/>
                <a:gd name="T12" fmla="*/ 3 w 6"/>
                <a:gd name="T13" fmla="*/ 20 h 21"/>
              </a:gdLst>
              <a:ahLst/>
              <a:cxnLst>
                <a:cxn ang="0">
                  <a:pos x="T0" y="T1"/>
                </a:cxn>
                <a:cxn ang="0">
                  <a:pos x="T2" y="T3"/>
                </a:cxn>
                <a:cxn ang="0">
                  <a:pos x="T4" y="T5"/>
                </a:cxn>
                <a:cxn ang="0">
                  <a:pos x="T6" y="T7"/>
                </a:cxn>
                <a:cxn ang="0">
                  <a:pos x="T8" y="T9"/>
                </a:cxn>
                <a:cxn ang="0">
                  <a:pos x="T10" y="T11"/>
                </a:cxn>
                <a:cxn ang="0">
                  <a:pos x="T12" y="T13"/>
                </a:cxn>
              </a:cxnLst>
              <a:rect l="0" t="0" r="r" b="b"/>
              <a:pathLst>
                <a:path w="6" h="21">
                  <a:moveTo>
                    <a:pt x="3" y="20"/>
                  </a:moveTo>
                  <a:cubicBezTo>
                    <a:pt x="1" y="19"/>
                    <a:pt x="0" y="17"/>
                    <a:pt x="0" y="15"/>
                  </a:cubicBezTo>
                  <a:cubicBezTo>
                    <a:pt x="0" y="3"/>
                    <a:pt x="0" y="3"/>
                    <a:pt x="0" y="3"/>
                  </a:cubicBezTo>
                  <a:cubicBezTo>
                    <a:pt x="0" y="1"/>
                    <a:pt x="1" y="0"/>
                    <a:pt x="3" y="1"/>
                  </a:cubicBezTo>
                  <a:cubicBezTo>
                    <a:pt x="4" y="2"/>
                    <a:pt x="6" y="4"/>
                    <a:pt x="6" y="6"/>
                  </a:cubicBezTo>
                  <a:cubicBezTo>
                    <a:pt x="6" y="19"/>
                    <a:pt x="6" y="19"/>
                    <a:pt x="6" y="19"/>
                  </a:cubicBezTo>
                  <a:cubicBezTo>
                    <a:pt x="6" y="20"/>
                    <a:pt x="4" y="21"/>
                    <a:pt x="3" y="20"/>
                  </a:cubicBez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87" name="Group 586">
            <a:extLst>
              <a:ext uri="{FF2B5EF4-FFF2-40B4-BE49-F238E27FC236}">
                <a16:creationId xmlns:a16="http://schemas.microsoft.com/office/drawing/2014/main" id="{1298123A-8AEC-F14C-BF4D-8F753C32FE72}"/>
              </a:ext>
            </a:extLst>
          </p:cNvPr>
          <p:cNvGrpSpPr/>
          <p:nvPr/>
        </p:nvGrpSpPr>
        <p:grpSpPr>
          <a:xfrm>
            <a:off x="21819311" y="8141273"/>
            <a:ext cx="362263" cy="446229"/>
            <a:chOff x="21708499" y="9493198"/>
            <a:chExt cx="473076" cy="665163"/>
          </a:xfrm>
        </p:grpSpPr>
        <p:sp>
          <p:nvSpPr>
            <p:cNvPr id="588" name="Freeform 279">
              <a:extLst>
                <a:ext uri="{FF2B5EF4-FFF2-40B4-BE49-F238E27FC236}">
                  <a16:creationId xmlns:a16="http://schemas.microsoft.com/office/drawing/2014/main" id="{6450D3F0-3BE8-9948-B74D-641D33C91132}"/>
                </a:ext>
              </a:extLst>
            </p:cNvPr>
            <p:cNvSpPr>
              <a:spLocks/>
            </p:cNvSpPr>
            <p:nvPr/>
          </p:nvSpPr>
          <p:spPr bwMode="auto">
            <a:xfrm>
              <a:off x="21786287" y="9493198"/>
              <a:ext cx="395288" cy="649288"/>
            </a:xfrm>
            <a:custGeom>
              <a:avLst/>
              <a:gdLst>
                <a:gd name="T0" fmla="*/ 115 w 143"/>
                <a:gd name="T1" fmla="*/ 226 h 235"/>
                <a:gd name="T2" fmla="*/ 28 w 143"/>
                <a:gd name="T3" fmla="*/ 175 h 235"/>
                <a:gd name="T4" fmla="*/ 0 w 143"/>
                <a:gd name="T5" fmla="*/ 122 h 235"/>
                <a:gd name="T6" fmla="*/ 0 w 143"/>
                <a:gd name="T7" fmla="*/ 30 h 235"/>
                <a:gd name="T8" fmla="*/ 28 w 143"/>
                <a:gd name="T9" fmla="*/ 9 h 235"/>
                <a:gd name="T10" fmla="*/ 115 w 143"/>
                <a:gd name="T11" fmla="*/ 60 h 235"/>
                <a:gd name="T12" fmla="*/ 143 w 143"/>
                <a:gd name="T13" fmla="*/ 113 h 235"/>
                <a:gd name="T14" fmla="*/ 143 w 143"/>
                <a:gd name="T15" fmla="*/ 205 h 235"/>
                <a:gd name="T16" fmla="*/ 115 w 143"/>
                <a:gd name="T17" fmla="*/ 226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3" h="235">
                  <a:moveTo>
                    <a:pt x="115" y="226"/>
                  </a:moveTo>
                  <a:cubicBezTo>
                    <a:pt x="28" y="175"/>
                    <a:pt x="28" y="175"/>
                    <a:pt x="28" y="175"/>
                  </a:cubicBezTo>
                  <a:cubicBezTo>
                    <a:pt x="12" y="166"/>
                    <a:pt x="0" y="143"/>
                    <a:pt x="0" y="122"/>
                  </a:cubicBezTo>
                  <a:cubicBezTo>
                    <a:pt x="0" y="30"/>
                    <a:pt x="0" y="30"/>
                    <a:pt x="0" y="30"/>
                  </a:cubicBezTo>
                  <a:cubicBezTo>
                    <a:pt x="0" y="10"/>
                    <a:pt x="12" y="0"/>
                    <a:pt x="28" y="9"/>
                  </a:cubicBezTo>
                  <a:cubicBezTo>
                    <a:pt x="115" y="60"/>
                    <a:pt x="115" y="60"/>
                    <a:pt x="115" y="60"/>
                  </a:cubicBezTo>
                  <a:cubicBezTo>
                    <a:pt x="131" y="69"/>
                    <a:pt x="143" y="93"/>
                    <a:pt x="143" y="113"/>
                  </a:cubicBezTo>
                  <a:cubicBezTo>
                    <a:pt x="143" y="205"/>
                    <a:pt x="143" y="205"/>
                    <a:pt x="143" y="205"/>
                  </a:cubicBezTo>
                  <a:cubicBezTo>
                    <a:pt x="143" y="226"/>
                    <a:pt x="131" y="235"/>
                    <a:pt x="115" y="226"/>
                  </a:cubicBezTo>
                  <a:close/>
                </a:path>
              </a:pathLst>
            </a:custGeom>
            <a:solidFill>
              <a:srgbClr val="DBE3F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9" name="Freeform 280">
              <a:extLst>
                <a:ext uri="{FF2B5EF4-FFF2-40B4-BE49-F238E27FC236}">
                  <a16:creationId xmlns:a16="http://schemas.microsoft.com/office/drawing/2014/main" id="{D16AEDE1-DAE6-2C43-8684-D4223CA1D4C1}"/>
                </a:ext>
              </a:extLst>
            </p:cNvPr>
            <p:cNvSpPr>
              <a:spLocks/>
            </p:cNvSpPr>
            <p:nvPr/>
          </p:nvSpPr>
          <p:spPr bwMode="auto">
            <a:xfrm>
              <a:off x="21708499" y="9509073"/>
              <a:ext cx="398463" cy="649288"/>
            </a:xfrm>
            <a:custGeom>
              <a:avLst/>
              <a:gdLst>
                <a:gd name="T0" fmla="*/ 116 w 144"/>
                <a:gd name="T1" fmla="*/ 226 h 235"/>
                <a:gd name="T2" fmla="*/ 28 w 144"/>
                <a:gd name="T3" fmla="*/ 175 h 235"/>
                <a:gd name="T4" fmla="*/ 0 w 144"/>
                <a:gd name="T5" fmla="*/ 122 h 235"/>
                <a:gd name="T6" fmla="*/ 0 w 144"/>
                <a:gd name="T7" fmla="*/ 30 h 235"/>
                <a:gd name="T8" fmla="*/ 28 w 144"/>
                <a:gd name="T9" fmla="*/ 9 h 235"/>
                <a:gd name="T10" fmla="*/ 116 w 144"/>
                <a:gd name="T11" fmla="*/ 60 h 235"/>
                <a:gd name="T12" fmla="*/ 144 w 144"/>
                <a:gd name="T13" fmla="*/ 113 h 235"/>
                <a:gd name="T14" fmla="*/ 144 w 144"/>
                <a:gd name="T15" fmla="*/ 205 h 235"/>
                <a:gd name="T16" fmla="*/ 116 w 144"/>
                <a:gd name="T17" fmla="*/ 226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4" h="235">
                  <a:moveTo>
                    <a:pt x="116" y="226"/>
                  </a:moveTo>
                  <a:cubicBezTo>
                    <a:pt x="28" y="175"/>
                    <a:pt x="28" y="175"/>
                    <a:pt x="28" y="175"/>
                  </a:cubicBezTo>
                  <a:cubicBezTo>
                    <a:pt x="12" y="166"/>
                    <a:pt x="0" y="142"/>
                    <a:pt x="0" y="122"/>
                  </a:cubicBezTo>
                  <a:cubicBezTo>
                    <a:pt x="0" y="30"/>
                    <a:pt x="0" y="30"/>
                    <a:pt x="0" y="30"/>
                  </a:cubicBezTo>
                  <a:cubicBezTo>
                    <a:pt x="0" y="10"/>
                    <a:pt x="12" y="0"/>
                    <a:pt x="28" y="9"/>
                  </a:cubicBezTo>
                  <a:cubicBezTo>
                    <a:pt x="116" y="60"/>
                    <a:pt x="116" y="60"/>
                    <a:pt x="116" y="60"/>
                  </a:cubicBezTo>
                  <a:cubicBezTo>
                    <a:pt x="131" y="69"/>
                    <a:pt x="144" y="93"/>
                    <a:pt x="144" y="113"/>
                  </a:cubicBezTo>
                  <a:cubicBezTo>
                    <a:pt x="144" y="205"/>
                    <a:pt x="144" y="205"/>
                    <a:pt x="144" y="205"/>
                  </a:cubicBezTo>
                  <a:cubicBezTo>
                    <a:pt x="144" y="225"/>
                    <a:pt x="131" y="235"/>
                    <a:pt x="116" y="226"/>
                  </a:cubicBezTo>
                  <a:close/>
                </a:path>
              </a:pathLst>
            </a:custGeom>
            <a:solidFill>
              <a:srgbClr val="B0C0D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0" name="Freeform 281">
              <a:extLst>
                <a:ext uri="{FF2B5EF4-FFF2-40B4-BE49-F238E27FC236}">
                  <a16:creationId xmlns:a16="http://schemas.microsoft.com/office/drawing/2014/main" id="{D6C858CC-29C0-114C-8612-686BF44624B1}"/>
                </a:ext>
              </a:extLst>
            </p:cNvPr>
            <p:cNvSpPr>
              <a:spLocks noEditPoints="1"/>
            </p:cNvSpPr>
            <p:nvPr/>
          </p:nvSpPr>
          <p:spPr bwMode="auto">
            <a:xfrm>
              <a:off x="21764062" y="9653535"/>
              <a:ext cx="268288" cy="265113"/>
            </a:xfrm>
            <a:custGeom>
              <a:avLst/>
              <a:gdLst>
                <a:gd name="T0" fmla="*/ 4 w 97"/>
                <a:gd name="T1" fmla="*/ 96 h 96"/>
                <a:gd name="T2" fmla="*/ 2 w 97"/>
                <a:gd name="T3" fmla="*/ 94 h 96"/>
                <a:gd name="T4" fmla="*/ 0 w 97"/>
                <a:gd name="T5" fmla="*/ 88 h 96"/>
                <a:gd name="T6" fmla="*/ 0 w 97"/>
                <a:gd name="T7" fmla="*/ 50 h 96"/>
                <a:gd name="T8" fmla="*/ 1 w 97"/>
                <a:gd name="T9" fmla="*/ 49 h 96"/>
                <a:gd name="T10" fmla="*/ 2 w 97"/>
                <a:gd name="T11" fmla="*/ 51 h 96"/>
                <a:gd name="T12" fmla="*/ 2 w 97"/>
                <a:gd name="T13" fmla="*/ 89 h 96"/>
                <a:gd name="T14" fmla="*/ 3 w 97"/>
                <a:gd name="T15" fmla="*/ 92 h 96"/>
                <a:gd name="T16" fmla="*/ 5 w 97"/>
                <a:gd name="T17" fmla="*/ 93 h 96"/>
                <a:gd name="T18" fmla="*/ 7 w 97"/>
                <a:gd name="T19" fmla="*/ 94 h 96"/>
                <a:gd name="T20" fmla="*/ 7 w 97"/>
                <a:gd name="T21" fmla="*/ 96 h 96"/>
                <a:gd name="T22" fmla="*/ 4 w 97"/>
                <a:gd name="T23" fmla="*/ 96 h 96"/>
                <a:gd name="T24" fmla="*/ 1 w 97"/>
                <a:gd name="T25" fmla="*/ 47 h 96"/>
                <a:gd name="T26" fmla="*/ 0 w 97"/>
                <a:gd name="T27" fmla="*/ 45 h 96"/>
                <a:gd name="T28" fmla="*/ 1 w 97"/>
                <a:gd name="T29" fmla="*/ 44 h 96"/>
                <a:gd name="T30" fmla="*/ 2 w 97"/>
                <a:gd name="T31" fmla="*/ 46 h 96"/>
                <a:gd name="T32" fmla="*/ 1 w 97"/>
                <a:gd name="T33" fmla="*/ 47 h 96"/>
                <a:gd name="T34" fmla="*/ 1 w 97"/>
                <a:gd name="T35" fmla="*/ 43 h 96"/>
                <a:gd name="T36" fmla="*/ 0 w 97"/>
                <a:gd name="T37" fmla="*/ 40 h 96"/>
                <a:gd name="T38" fmla="*/ 0 w 97"/>
                <a:gd name="T39" fmla="*/ 12 h 96"/>
                <a:gd name="T40" fmla="*/ 13 w 97"/>
                <a:gd name="T41" fmla="*/ 4 h 96"/>
                <a:gd name="T42" fmla="*/ 19 w 97"/>
                <a:gd name="T43" fmla="*/ 8 h 96"/>
                <a:gd name="T44" fmla="*/ 30 w 97"/>
                <a:gd name="T45" fmla="*/ 20 h 96"/>
                <a:gd name="T46" fmla="*/ 35 w 97"/>
                <a:gd name="T47" fmla="*/ 33 h 96"/>
                <a:gd name="T48" fmla="*/ 57 w 97"/>
                <a:gd name="T49" fmla="*/ 46 h 96"/>
                <a:gd name="T50" fmla="*/ 58 w 97"/>
                <a:gd name="T51" fmla="*/ 48 h 96"/>
                <a:gd name="T52" fmla="*/ 57 w 97"/>
                <a:gd name="T53" fmla="*/ 49 h 96"/>
                <a:gd name="T54" fmla="*/ 35 w 97"/>
                <a:gd name="T55" fmla="*/ 36 h 96"/>
                <a:gd name="T56" fmla="*/ 34 w 97"/>
                <a:gd name="T57" fmla="*/ 35 h 96"/>
                <a:gd name="T58" fmla="*/ 27 w 97"/>
                <a:gd name="T59" fmla="*/ 21 h 96"/>
                <a:gd name="T60" fmla="*/ 19 w 97"/>
                <a:gd name="T61" fmla="*/ 11 h 96"/>
                <a:gd name="T62" fmla="*/ 13 w 97"/>
                <a:gd name="T63" fmla="*/ 7 h 96"/>
                <a:gd name="T64" fmla="*/ 2 w 97"/>
                <a:gd name="T65" fmla="*/ 13 h 96"/>
                <a:gd name="T66" fmla="*/ 2 w 97"/>
                <a:gd name="T67" fmla="*/ 42 h 96"/>
                <a:gd name="T68" fmla="*/ 1 w 97"/>
                <a:gd name="T69" fmla="*/ 43 h 96"/>
                <a:gd name="T70" fmla="*/ 96 w 97"/>
                <a:gd name="T71" fmla="*/ 82 h 96"/>
                <a:gd name="T72" fmla="*/ 94 w 97"/>
                <a:gd name="T73" fmla="*/ 80 h 96"/>
                <a:gd name="T74" fmla="*/ 94 w 97"/>
                <a:gd name="T75" fmla="*/ 80 h 96"/>
                <a:gd name="T76" fmla="*/ 86 w 97"/>
                <a:gd name="T77" fmla="*/ 66 h 96"/>
                <a:gd name="T78" fmla="*/ 61 w 97"/>
                <a:gd name="T79" fmla="*/ 51 h 96"/>
                <a:gd name="T80" fmla="*/ 60 w 97"/>
                <a:gd name="T81" fmla="*/ 49 h 96"/>
                <a:gd name="T82" fmla="*/ 61 w 97"/>
                <a:gd name="T83" fmla="*/ 48 h 96"/>
                <a:gd name="T84" fmla="*/ 86 w 97"/>
                <a:gd name="T85" fmla="*/ 62 h 96"/>
                <a:gd name="T86" fmla="*/ 97 w 97"/>
                <a:gd name="T87" fmla="*/ 81 h 96"/>
                <a:gd name="T88" fmla="*/ 97 w 97"/>
                <a:gd name="T89" fmla="*/ 82 h 96"/>
                <a:gd name="T90" fmla="*/ 97 w 97"/>
                <a:gd name="T91" fmla="*/ 82 h 96"/>
                <a:gd name="T92" fmla="*/ 96 w 97"/>
                <a:gd name="T93" fmla="*/ 8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97" h="96">
                  <a:moveTo>
                    <a:pt x="4" y="96"/>
                  </a:moveTo>
                  <a:cubicBezTo>
                    <a:pt x="4" y="95"/>
                    <a:pt x="3" y="95"/>
                    <a:pt x="2" y="94"/>
                  </a:cubicBezTo>
                  <a:cubicBezTo>
                    <a:pt x="1" y="92"/>
                    <a:pt x="0" y="90"/>
                    <a:pt x="0" y="88"/>
                  </a:cubicBezTo>
                  <a:cubicBezTo>
                    <a:pt x="0" y="50"/>
                    <a:pt x="0" y="50"/>
                    <a:pt x="0" y="50"/>
                  </a:cubicBezTo>
                  <a:cubicBezTo>
                    <a:pt x="0" y="49"/>
                    <a:pt x="0" y="48"/>
                    <a:pt x="1" y="49"/>
                  </a:cubicBezTo>
                  <a:cubicBezTo>
                    <a:pt x="2" y="49"/>
                    <a:pt x="2" y="50"/>
                    <a:pt x="2" y="51"/>
                  </a:cubicBezTo>
                  <a:cubicBezTo>
                    <a:pt x="2" y="89"/>
                    <a:pt x="2" y="89"/>
                    <a:pt x="2" y="89"/>
                  </a:cubicBezTo>
                  <a:cubicBezTo>
                    <a:pt x="2" y="90"/>
                    <a:pt x="3" y="91"/>
                    <a:pt x="3" y="92"/>
                  </a:cubicBezTo>
                  <a:cubicBezTo>
                    <a:pt x="4" y="93"/>
                    <a:pt x="5" y="93"/>
                    <a:pt x="5" y="93"/>
                  </a:cubicBezTo>
                  <a:cubicBezTo>
                    <a:pt x="6" y="93"/>
                    <a:pt x="7" y="93"/>
                    <a:pt x="7" y="94"/>
                  </a:cubicBezTo>
                  <a:cubicBezTo>
                    <a:pt x="8" y="95"/>
                    <a:pt x="7" y="96"/>
                    <a:pt x="7" y="96"/>
                  </a:cubicBezTo>
                  <a:cubicBezTo>
                    <a:pt x="6" y="96"/>
                    <a:pt x="5" y="96"/>
                    <a:pt x="4" y="96"/>
                  </a:cubicBezTo>
                  <a:close/>
                  <a:moveTo>
                    <a:pt x="1" y="47"/>
                  </a:moveTo>
                  <a:cubicBezTo>
                    <a:pt x="0" y="47"/>
                    <a:pt x="0" y="46"/>
                    <a:pt x="0" y="45"/>
                  </a:cubicBezTo>
                  <a:cubicBezTo>
                    <a:pt x="0" y="44"/>
                    <a:pt x="0" y="44"/>
                    <a:pt x="1" y="44"/>
                  </a:cubicBezTo>
                  <a:cubicBezTo>
                    <a:pt x="2" y="45"/>
                    <a:pt x="2" y="46"/>
                    <a:pt x="2" y="46"/>
                  </a:cubicBezTo>
                  <a:cubicBezTo>
                    <a:pt x="2" y="47"/>
                    <a:pt x="2" y="48"/>
                    <a:pt x="1" y="47"/>
                  </a:cubicBezTo>
                  <a:close/>
                  <a:moveTo>
                    <a:pt x="1" y="43"/>
                  </a:moveTo>
                  <a:cubicBezTo>
                    <a:pt x="0" y="42"/>
                    <a:pt x="0" y="41"/>
                    <a:pt x="0" y="40"/>
                  </a:cubicBezTo>
                  <a:cubicBezTo>
                    <a:pt x="0" y="12"/>
                    <a:pt x="0" y="12"/>
                    <a:pt x="0" y="12"/>
                  </a:cubicBezTo>
                  <a:cubicBezTo>
                    <a:pt x="0" y="4"/>
                    <a:pt x="6" y="0"/>
                    <a:pt x="13" y="4"/>
                  </a:cubicBezTo>
                  <a:cubicBezTo>
                    <a:pt x="19" y="8"/>
                    <a:pt x="19" y="8"/>
                    <a:pt x="19" y="8"/>
                  </a:cubicBezTo>
                  <a:cubicBezTo>
                    <a:pt x="23" y="10"/>
                    <a:pt x="27" y="15"/>
                    <a:pt x="30" y="20"/>
                  </a:cubicBezTo>
                  <a:cubicBezTo>
                    <a:pt x="35" y="33"/>
                    <a:pt x="35" y="33"/>
                    <a:pt x="35" y="33"/>
                  </a:cubicBezTo>
                  <a:cubicBezTo>
                    <a:pt x="57" y="46"/>
                    <a:pt x="57" y="46"/>
                    <a:pt x="57" y="46"/>
                  </a:cubicBezTo>
                  <a:cubicBezTo>
                    <a:pt x="58" y="46"/>
                    <a:pt x="58" y="47"/>
                    <a:pt x="58" y="48"/>
                  </a:cubicBezTo>
                  <a:cubicBezTo>
                    <a:pt x="58" y="49"/>
                    <a:pt x="58" y="49"/>
                    <a:pt x="57" y="49"/>
                  </a:cubicBezTo>
                  <a:cubicBezTo>
                    <a:pt x="35" y="36"/>
                    <a:pt x="35" y="36"/>
                    <a:pt x="35" y="36"/>
                  </a:cubicBezTo>
                  <a:cubicBezTo>
                    <a:pt x="34" y="36"/>
                    <a:pt x="34" y="35"/>
                    <a:pt x="34" y="35"/>
                  </a:cubicBezTo>
                  <a:cubicBezTo>
                    <a:pt x="27" y="21"/>
                    <a:pt x="27" y="21"/>
                    <a:pt x="27" y="21"/>
                  </a:cubicBezTo>
                  <a:cubicBezTo>
                    <a:pt x="25" y="17"/>
                    <a:pt x="22" y="13"/>
                    <a:pt x="19" y="11"/>
                  </a:cubicBezTo>
                  <a:cubicBezTo>
                    <a:pt x="13" y="7"/>
                    <a:pt x="13" y="7"/>
                    <a:pt x="13" y="7"/>
                  </a:cubicBezTo>
                  <a:cubicBezTo>
                    <a:pt x="7" y="4"/>
                    <a:pt x="2" y="7"/>
                    <a:pt x="2" y="13"/>
                  </a:cubicBezTo>
                  <a:cubicBezTo>
                    <a:pt x="2" y="42"/>
                    <a:pt x="2" y="42"/>
                    <a:pt x="2" y="42"/>
                  </a:cubicBezTo>
                  <a:cubicBezTo>
                    <a:pt x="2" y="43"/>
                    <a:pt x="2" y="43"/>
                    <a:pt x="1" y="43"/>
                  </a:cubicBezTo>
                  <a:close/>
                  <a:moveTo>
                    <a:pt x="96" y="82"/>
                  </a:moveTo>
                  <a:cubicBezTo>
                    <a:pt x="95" y="82"/>
                    <a:pt x="94" y="81"/>
                    <a:pt x="94" y="80"/>
                  </a:cubicBezTo>
                  <a:cubicBezTo>
                    <a:pt x="94" y="80"/>
                    <a:pt x="94" y="80"/>
                    <a:pt x="94" y="80"/>
                  </a:cubicBezTo>
                  <a:cubicBezTo>
                    <a:pt x="94" y="75"/>
                    <a:pt x="90" y="68"/>
                    <a:pt x="86" y="66"/>
                  </a:cubicBezTo>
                  <a:cubicBezTo>
                    <a:pt x="61" y="51"/>
                    <a:pt x="61" y="51"/>
                    <a:pt x="61" y="51"/>
                  </a:cubicBezTo>
                  <a:cubicBezTo>
                    <a:pt x="60" y="51"/>
                    <a:pt x="60" y="50"/>
                    <a:pt x="60" y="49"/>
                  </a:cubicBezTo>
                  <a:cubicBezTo>
                    <a:pt x="60" y="48"/>
                    <a:pt x="60" y="48"/>
                    <a:pt x="61" y="48"/>
                  </a:cubicBezTo>
                  <a:cubicBezTo>
                    <a:pt x="86" y="62"/>
                    <a:pt x="86" y="62"/>
                    <a:pt x="86" y="62"/>
                  </a:cubicBezTo>
                  <a:cubicBezTo>
                    <a:pt x="92" y="66"/>
                    <a:pt x="97" y="75"/>
                    <a:pt x="97" y="81"/>
                  </a:cubicBezTo>
                  <a:cubicBezTo>
                    <a:pt x="97" y="82"/>
                    <a:pt x="97" y="82"/>
                    <a:pt x="97" y="82"/>
                  </a:cubicBezTo>
                  <a:cubicBezTo>
                    <a:pt x="97" y="82"/>
                    <a:pt x="97" y="82"/>
                    <a:pt x="97" y="82"/>
                  </a:cubicBezTo>
                  <a:cubicBezTo>
                    <a:pt x="97" y="83"/>
                    <a:pt x="96" y="83"/>
                    <a:pt x="96" y="82"/>
                  </a:cubicBez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1" name="Freeform 282">
              <a:extLst>
                <a:ext uri="{FF2B5EF4-FFF2-40B4-BE49-F238E27FC236}">
                  <a16:creationId xmlns:a16="http://schemas.microsoft.com/office/drawing/2014/main" id="{1B92E570-4D5D-AD45-9D29-EAAB7ADE8017}"/>
                </a:ext>
              </a:extLst>
            </p:cNvPr>
            <p:cNvSpPr>
              <a:spLocks noEditPoints="1"/>
            </p:cNvSpPr>
            <p:nvPr/>
          </p:nvSpPr>
          <p:spPr bwMode="auto">
            <a:xfrm>
              <a:off x="21781524" y="9769423"/>
              <a:ext cx="285750" cy="292100"/>
            </a:xfrm>
            <a:custGeom>
              <a:avLst/>
              <a:gdLst>
                <a:gd name="T0" fmla="*/ 84 w 104"/>
                <a:gd name="T1" fmla="*/ 103 h 106"/>
                <a:gd name="T2" fmla="*/ 84 w 104"/>
                <a:gd name="T3" fmla="*/ 100 h 106"/>
                <a:gd name="T4" fmla="*/ 89 w 104"/>
                <a:gd name="T5" fmla="*/ 101 h 106"/>
                <a:gd name="T6" fmla="*/ 98 w 104"/>
                <a:gd name="T7" fmla="*/ 78 h 106"/>
                <a:gd name="T8" fmla="*/ 99 w 104"/>
                <a:gd name="T9" fmla="*/ 81 h 106"/>
                <a:gd name="T10" fmla="*/ 87 w 104"/>
                <a:gd name="T11" fmla="*/ 105 h 106"/>
                <a:gd name="T12" fmla="*/ 1 w 104"/>
                <a:gd name="T13" fmla="*/ 53 h 106"/>
                <a:gd name="T14" fmla="*/ 0 w 104"/>
                <a:gd name="T15" fmla="*/ 51 h 106"/>
                <a:gd name="T16" fmla="*/ 0 w 104"/>
                <a:gd name="T17" fmla="*/ 50 h 106"/>
                <a:gd name="T18" fmla="*/ 0 w 104"/>
                <a:gd name="T19" fmla="*/ 50 h 106"/>
                <a:gd name="T20" fmla="*/ 0 w 104"/>
                <a:gd name="T21" fmla="*/ 50 h 106"/>
                <a:gd name="T22" fmla="*/ 15 w 104"/>
                <a:gd name="T23" fmla="*/ 5 h 106"/>
                <a:gd name="T24" fmla="*/ 15 w 104"/>
                <a:gd name="T25" fmla="*/ 5 h 106"/>
                <a:gd name="T26" fmla="*/ 15 w 104"/>
                <a:gd name="T27" fmla="*/ 5 h 106"/>
                <a:gd name="T28" fmla="*/ 15 w 104"/>
                <a:gd name="T29" fmla="*/ 5 h 106"/>
                <a:gd name="T30" fmla="*/ 22 w 104"/>
                <a:gd name="T31" fmla="*/ 0 h 106"/>
                <a:gd name="T32" fmla="*/ 23 w 104"/>
                <a:gd name="T33" fmla="*/ 0 h 106"/>
                <a:gd name="T34" fmla="*/ 23 w 104"/>
                <a:gd name="T35" fmla="*/ 0 h 106"/>
                <a:gd name="T36" fmla="*/ 23 w 104"/>
                <a:gd name="T37" fmla="*/ 0 h 106"/>
                <a:gd name="T38" fmla="*/ 27 w 104"/>
                <a:gd name="T39" fmla="*/ 1 h 106"/>
                <a:gd name="T40" fmla="*/ 90 w 104"/>
                <a:gd name="T41" fmla="*/ 37 h 106"/>
                <a:gd name="T42" fmla="*/ 103 w 104"/>
                <a:gd name="T43" fmla="*/ 67 h 106"/>
                <a:gd name="T44" fmla="*/ 100 w 104"/>
                <a:gd name="T45" fmla="*/ 73 h 106"/>
                <a:gd name="T46" fmla="*/ 99 w 104"/>
                <a:gd name="T47" fmla="*/ 71 h 106"/>
                <a:gd name="T48" fmla="*/ 101 w 104"/>
                <a:gd name="T49" fmla="*/ 61 h 106"/>
                <a:gd name="T50" fmla="*/ 28 w 104"/>
                <a:gd name="T51" fmla="*/ 5 h 106"/>
                <a:gd name="T52" fmla="*/ 27 w 104"/>
                <a:gd name="T53" fmla="*/ 5 h 106"/>
                <a:gd name="T54" fmla="*/ 17 w 104"/>
                <a:gd name="T55" fmla="*/ 8 h 106"/>
                <a:gd name="T56" fmla="*/ 17 w 104"/>
                <a:gd name="T57" fmla="*/ 8 h 106"/>
                <a:gd name="T58" fmla="*/ 17 w 104"/>
                <a:gd name="T59" fmla="*/ 8 h 106"/>
                <a:gd name="T60" fmla="*/ 8 w 104"/>
                <a:gd name="T61" fmla="*/ 34 h 106"/>
                <a:gd name="T62" fmla="*/ 2 w 104"/>
                <a:gd name="T63" fmla="*/ 53 h 106"/>
                <a:gd name="T64" fmla="*/ 2 w 104"/>
                <a:gd name="T65" fmla="*/ 53 h 106"/>
                <a:gd name="T66" fmla="*/ 1 w 104"/>
                <a:gd name="T67" fmla="*/ 53 h 106"/>
                <a:gd name="T68" fmla="*/ 99 w 104"/>
                <a:gd name="T69" fmla="*/ 77 h 106"/>
                <a:gd name="T70" fmla="*/ 98 w 104"/>
                <a:gd name="T71" fmla="*/ 75 h 106"/>
                <a:gd name="T72" fmla="*/ 100 w 104"/>
                <a:gd name="T73" fmla="*/ 76 h 106"/>
                <a:gd name="T74" fmla="*/ 99 w 104"/>
                <a:gd name="T75" fmla="*/ 77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4" h="106">
                  <a:moveTo>
                    <a:pt x="84" y="103"/>
                  </a:moveTo>
                  <a:cubicBezTo>
                    <a:pt x="84" y="103"/>
                    <a:pt x="84" y="103"/>
                    <a:pt x="84" y="103"/>
                  </a:cubicBezTo>
                  <a:cubicBezTo>
                    <a:pt x="83" y="103"/>
                    <a:pt x="82" y="101"/>
                    <a:pt x="82" y="101"/>
                  </a:cubicBezTo>
                  <a:cubicBezTo>
                    <a:pt x="82" y="100"/>
                    <a:pt x="83" y="99"/>
                    <a:pt x="84" y="100"/>
                  </a:cubicBezTo>
                  <a:cubicBezTo>
                    <a:pt x="87" y="102"/>
                    <a:pt x="87" y="102"/>
                    <a:pt x="87" y="102"/>
                  </a:cubicBezTo>
                  <a:cubicBezTo>
                    <a:pt x="88" y="102"/>
                    <a:pt x="89" y="102"/>
                    <a:pt x="89" y="101"/>
                  </a:cubicBezTo>
                  <a:cubicBezTo>
                    <a:pt x="97" y="78"/>
                    <a:pt x="97" y="78"/>
                    <a:pt x="97" y="78"/>
                  </a:cubicBezTo>
                  <a:cubicBezTo>
                    <a:pt x="97" y="78"/>
                    <a:pt x="97" y="78"/>
                    <a:pt x="98" y="78"/>
                  </a:cubicBezTo>
                  <a:cubicBezTo>
                    <a:pt x="99" y="79"/>
                    <a:pt x="99" y="79"/>
                    <a:pt x="99" y="79"/>
                  </a:cubicBezTo>
                  <a:cubicBezTo>
                    <a:pt x="99" y="80"/>
                    <a:pt x="99" y="80"/>
                    <a:pt x="99" y="81"/>
                  </a:cubicBezTo>
                  <a:cubicBezTo>
                    <a:pt x="92" y="104"/>
                    <a:pt x="92" y="104"/>
                    <a:pt x="92" y="104"/>
                  </a:cubicBezTo>
                  <a:cubicBezTo>
                    <a:pt x="91" y="106"/>
                    <a:pt x="89" y="106"/>
                    <a:pt x="87" y="105"/>
                  </a:cubicBezTo>
                  <a:lnTo>
                    <a:pt x="84" y="103"/>
                  </a:lnTo>
                  <a:close/>
                  <a:moveTo>
                    <a:pt x="1" y="53"/>
                  </a:moveTo>
                  <a:cubicBezTo>
                    <a:pt x="1" y="53"/>
                    <a:pt x="1" y="53"/>
                    <a:pt x="1" y="53"/>
                  </a:cubicBezTo>
                  <a:cubicBezTo>
                    <a:pt x="0" y="52"/>
                    <a:pt x="0" y="52"/>
                    <a:pt x="0" y="51"/>
                  </a:cubicBezTo>
                  <a:cubicBezTo>
                    <a:pt x="0" y="51"/>
                    <a:pt x="0" y="51"/>
                    <a:pt x="0" y="51"/>
                  </a:cubicBezTo>
                  <a:cubicBezTo>
                    <a:pt x="0" y="50"/>
                    <a:pt x="0" y="50"/>
                    <a:pt x="0" y="50"/>
                  </a:cubicBezTo>
                  <a:cubicBezTo>
                    <a:pt x="0" y="50"/>
                    <a:pt x="0" y="50"/>
                    <a:pt x="0" y="50"/>
                  </a:cubicBezTo>
                  <a:cubicBezTo>
                    <a:pt x="0" y="50"/>
                    <a:pt x="0" y="50"/>
                    <a:pt x="0" y="50"/>
                  </a:cubicBezTo>
                  <a:cubicBezTo>
                    <a:pt x="0" y="50"/>
                    <a:pt x="0" y="50"/>
                    <a:pt x="0" y="50"/>
                  </a:cubicBezTo>
                  <a:cubicBezTo>
                    <a:pt x="0" y="50"/>
                    <a:pt x="0" y="50"/>
                    <a:pt x="0" y="50"/>
                  </a:cubicBezTo>
                  <a:cubicBezTo>
                    <a:pt x="14" y="6"/>
                    <a:pt x="14" y="6"/>
                    <a:pt x="14" y="6"/>
                  </a:cubicBezTo>
                  <a:cubicBezTo>
                    <a:pt x="15" y="5"/>
                    <a:pt x="15" y="5"/>
                    <a:pt x="15" y="5"/>
                  </a:cubicBezTo>
                  <a:cubicBezTo>
                    <a:pt x="15" y="5"/>
                    <a:pt x="15" y="5"/>
                    <a:pt x="15" y="5"/>
                  </a:cubicBezTo>
                  <a:cubicBezTo>
                    <a:pt x="15" y="5"/>
                    <a:pt x="15" y="5"/>
                    <a:pt x="15" y="5"/>
                  </a:cubicBezTo>
                  <a:cubicBezTo>
                    <a:pt x="15" y="5"/>
                    <a:pt x="15" y="5"/>
                    <a:pt x="15" y="5"/>
                  </a:cubicBezTo>
                  <a:cubicBezTo>
                    <a:pt x="15" y="5"/>
                    <a:pt x="15" y="5"/>
                    <a:pt x="15" y="5"/>
                  </a:cubicBezTo>
                  <a:cubicBezTo>
                    <a:pt x="15" y="5"/>
                    <a:pt x="15" y="5"/>
                    <a:pt x="15" y="5"/>
                  </a:cubicBezTo>
                  <a:cubicBezTo>
                    <a:pt x="15" y="5"/>
                    <a:pt x="15" y="5"/>
                    <a:pt x="15" y="5"/>
                  </a:cubicBezTo>
                  <a:cubicBezTo>
                    <a:pt x="15" y="5"/>
                    <a:pt x="15" y="5"/>
                    <a:pt x="15" y="5"/>
                  </a:cubicBezTo>
                  <a:cubicBezTo>
                    <a:pt x="16" y="1"/>
                    <a:pt x="19" y="0"/>
                    <a:pt x="22" y="0"/>
                  </a:cubicBezTo>
                  <a:cubicBezTo>
                    <a:pt x="22" y="0"/>
                    <a:pt x="22" y="0"/>
                    <a:pt x="22" y="0"/>
                  </a:cubicBezTo>
                  <a:cubicBezTo>
                    <a:pt x="23" y="0"/>
                    <a:pt x="23" y="0"/>
                    <a:pt x="23" y="0"/>
                  </a:cubicBezTo>
                  <a:cubicBezTo>
                    <a:pt x="23" y="0"/>
                    <a:pt x="23" y="0"/>
                    <a:pt x="23" y="0"/>
                  </a:cubicBezTo>
                  <a:cubicBezTo>
                    <a:pt x="23" y="0"/>
                    <a:pt x="23" y="0"/>
                    <a:pt x="23" y="0"/>
                  </a:cubicBezTo>
                  <a:cubicBezTo>
                    <a:pt x="23" y="0"/>
                    <a:pt x="23" y="0"/>
                    <a:pt x="23" y="0"/>
                  </a:cubicBezTo>
                  <a:cubicBezTo>
                    <a:pt x="23" y="0"/>
                    <a:pt x="23" y="0"/>
                    <a:pt x="23" y="0"/>
                  </a:cubicBezTo>
                  <a:cubicBezTo>
                    <a:pt x="24" y="0"/>
                    <a:pt x="26" y="1"/>
                    <a:pt x="27" y="1"/>
                  </a:cubicBezTo>
                  <a:cubicBezTo>
                    <a:pt x="27" y="1"/>
                    <a:pt x="27" y="1"/>
                    <a:pt x="27" y="1"/>
                  </a:cubicBezTo>
                  <a:cubicBezTo>
                    <a:pt x="28" y="2"/>
                    <a:pt x="28" y="2"/>
                    <a:pt x="28" y="2"/>
                  </a:cubicBezTo>
                  <a:cubicBezTo>
                    <a:pt x="90" y="37"/>
                    <a:pt x="90" y="37"/>
                    <a:pt x="90" y="37"/>
                  </a:cubicBezTo>
                  <a:cubicBezTo>
                    <a:pt x="98" y="42"/>
                    <a:pt x="104" y="53"/>
                    <a:pt x="104" y="63"/>
                  </a:cubicBezTo>
                  <a:cubicBezTo>
                    <a:pt x="104" y="64"/>
                    <a:pt x="104" y="66"/>
                    <a:pt x="103" y="67"/>
                  </a:cubicBezTo>
                  <a:cubicBezTo>
                    <a:pt x="101" y="73"/>
                    <a:pt x="101" y="73"/>
                    <a:pt x="101" y="73"/>
                  </a:cubicBezTo>
                  <a:cubicBezTo>
                    <a:pt x="101" y="74"/>
                    <a:pt x="101" y="74"/>
                    <a:pt x="100" y="73"/>
                  </a:cubicBezTo>
                  <a:cubicBezTo>
                    <a:pt x="99" y="73"/>
                    <a:pt x="99" y="73"/>
                    <a:pt x="99" y="72"/>
                  </a:cubicBezTo>
                  <a:cubicBezTo>
                    <a:pt x="99" y="72"/>
                    <a:pt x="99" y="71"/>
                    <a:pt x="99" y="71"/>
                  </a:cubicBezTo>
                  <a:cubicBezTo>
                    <a:pt x="101" y="65"/>
                    <a:pt x="101" y="65"/>
                    <a:pt x="101" y="65"/>
                  </a:cubicBezTo>
                  <a:cubicBezTo>
                    <a:pt x="101" y="64"/>
                    <a:pt x="101" y="62"/>
                    <a:pt x="101" y="61"/>
                  </a:cubicBezTo>
                  <a:cubicBezTo>
                    <a:pt x="101" y="53"/>
                    <a:pt x="96" y="44"/>
                    <a:pt x="90" y="40"/>
                  </a:cubicBezTo>
                  <a:cubicBezTo>
                    <a:pt x="28" y="5"/>
                    <a:pt x="28" y="5"/>
                    <a:pt x="28" y="5"/>
                  </a:cubicBezTo>
                  <a:cubicBezTo>
                    <a:pt x="27" y="5"/>
                    <a:pt x="27" y="5"/>
                    <a:pt x="27" y="5"/>
                  </a:cubicBezTo>
                  <a:cubicBezTo>
                    <a:pt x="27" y="5"/>
                    <a:pt x="27" y="5"/>
                    <a:pt x="27" y="5"/>
                  </a:cubicBezTo>
                  <a:cubicBezTo>
                    <a:pt x="23" y="2"/>
                    <a:pt x="19" y="4"/>
                    <a:pt x="17" y="8"/>
                  </a:cubicBezTo>
                  <a:cubicBezTo>
                    <a:pt x="17" y="8"/>
                    <a:pt x="17" y="8"/>
                    <a:pt x="17" y="8"/>
                  </a:cubicBezTo>
                  <a:cubicBezTo>
                    <a:pt x="17" y="8"/>
                    <a:pt x="17" y="8"/>
                    <a:pt x="17" y="8"/>
                  </a:cubicBezTo>
                  <a:cubicBezTo>
                    <a:pt x="17" y="8"/>
                    <a:pt x="17" y="8"/>
                    <a:pt x="17" y="8"/>
                  </a:cubicBezTo>
                  <a:cubicBezTo>
                    <a:pt x="17" y="8"/>
                    <a:pt x="17" y="8"/>
                    <a:pt x="17" y="8"/>
                  </a:cubicBezTo>
                  <a:cubicBezTo>
                    <a:pt x="17" y="8"/>
                    <a:pt x="17" y="8"/>
                    <a:pt x="17" y="8"/>
                  </a:cubicBezTo>
                  <a:cubicBezTo>
                    <a:pt x="8" y="34"/>
                    <a:pt x="8" y="34"/>
                    <a:pt x="8" y="34"/>
                  </a:cubicBezTo>
                  <a:cubicBezTo>
                    <a:pt x="8" y="34"/>
                    <a:pt x="8" y="34"/>
                    <a:pt x="8" y="34"/>
                  </a:cubicBezTo>
                  <a:cubicBezTo>
                    <a:pt x="3" y="52"/>
                    <a:pt x="3" y="52"/>
                    <a:pt x="3" y="52"/>
                  </a:cubicBezTo>
                  <a:cubicBezTo>
                    <a:pt x="2" y="53"/>
                    <a:pt x="2" y="53"/>
                    <a:pt x="2" y="53"/>
                  </a:cubicBezTo>
                  <a:cubicBezTo>
                    <a:pt x="2" y="53"/>
                    <a:pt x="2" y="53"/>
                    <a:pt x="2" y="53"/>
                  </a:cubicBezTo>
                  <a:cubicBezTo>
                    <a:pt x="2" y="53"/>
                    <a:pt x="2" y="53"/>
                    <a:pt x="2" y="53"/>
                  </a:cubicBezTo>
                  <a:cubicBezTo>
                    <a:pt x="2" y="53"/>
                    <a:pt x="2" y="53"/>
                    <a:pt x="2" y="53"/>
                  </a:cubicBezTo>
                  <a:lnTo>
                    <a:pt x="1" y="53"/>
                  </a:lnTo>
                  <a:close/>
                  <a:moveTo>
                    <a:pt x="99" y="77"/>
                  </a:moveTo>
                  <a:cubicBezTo>
                    <a:pt x="99" y="77"/>
                    <a:pt x="99" y="77"/>
                    <a:pt x="99" y="77"/>
                  </a:cubicBezTo>
                  <a:cubicBezTo>
                    <a:pt x="98" y="77"/>
                    <a:pt x="98" y="76"/>
                    <a:pt x="98" y="76"/>
                  </a:cubicBezTo>
                  <a:cubicBezTo>
                    <a:pt x="98" y="75"/>
                    <a:pt x="98" y="75"/>
                    <a:pt x="98" y="75"/>
                  </a:cubicBezTo>
                  <a:cubicBezTo>
                    <a:pt x="98" y="74"/>
                    <a:pt x="99" y="74"/>
                    <a:pt x="99" y="75"/>
                  </a:cubicBezTo>
                  <a:cubicBezTo>
                    <a:pt x="100" y="75"/>
                    <a:pt x="100" y="75"/>
                    <a:pt x="100" y="76"/>
                  </a:cubicBezTo>
                  <a:cubicBezTo>
                    <a:pt x="100" y="76"/>
                    <a:pt x="100" y="77"/>
                    <a:pt x="100" y="77"/>
                  </a:cubicBezTo>
                  <a:cubicBezTo>
                    <a:pt x="100" y="78"/>
                    <a:pt x="100" y="78"/>
                    <a:pt x="99" y="77"/>
                  </a:cubicBez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2" name="Freeform 283">
              <a:extLst>
                <a:ext uri="{FF2B5EF4-FFF2-40B4-BE49-F238E27FC236}">
                  <a16:creationId xmlns:a16="http://schemas.microsoft.com/office/drawing/2014/main" id="{C266AF64-6488-0C4B-8CD0-1260DA317D3B}"/>
                </a:ext>
              </a:extLst>
            </p:cNvPr>
            <p:cNvSpPr>
              <a:spLocks/>
            </p:cNvSpPr>
            <p:nvPr/>
          </p:nvSpPr>
          <p:spPr bwMode="auto">
            <a:xfrm>
              <a:off x="21771999" y="9907535"/>
              <a:ext cx="55563" cy="38100"/>
            </a:xfrm>
            <a:custGeom>
              <a:avLst/>
              <a:gdLst>
                <a:gd name="T0" fmla="*/ 19 w 20"/>
                <a:gd name="T1" fmla="*/ 14 h 14"/>
                <a:gd name="T2" fmla="*/ 1 w 20"/>
                <a:gd name="T3" fmla="*/ 4 h 14"/>
                <a:gd name="T4" fmla="*/ 0 w 20"/>
                <a:gd name="T5" fmla="*/ 1 h 14"/>
                <a:gd name="T6" fmla="*/ 1 w 20"/>
                <a:gd name="T7" fmla="*/ 1 h 14"/>
                <a:gd name="T8" fmla="*/ 19 w 20"/>
                <a:gd name="T9" fmla="*/ 11 h 14"/>
                <a:gd name="T10" fmla="*/ 19 w 20"/>
                <a:gd name="T11" fmla="*/ 11 h 14"/>
                <a:gd name="T12" fmla="*/ 20 w 20"/>
                <a:gd name="T13" fmla="*/ 13 h 14"/>
                <a:gd name="T14" fmla="*/ 19 w 20"/>
                <a:gd name="T15" fmla="*/ 14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 h="14">
                  <a:moveTo>
                    <a:pt x="19" y="14"/>
                  </a:moveTo>
                  <a:cubicBezTo>
                    <a:pt x="1" y="4"/>
                    <a:pt x="1" y="4"/>
                    <a:pt x="1" y="4"/>
                  </a:cubicBezTo>
                  <a:cubicBezTo>
                    <a:pt x="0" y="3"/>
                    <a:pt x="0" y="2"/>
                    <a:pt x="0" y="1"/>
                  </a:cubicBezTo>
                  <a:cubicBezTo>
                    <a:pt x="0" y="0"/>
                    <a:pt x="0" y="0"/>
                    <a:pt x="1" y="1"/>
                  </a:cubicBezTo>
                  <a:cubicBezTo>
                    <a:pt x="19" y="11"/>
                    <a:pt x="19" y="11"/>
                    <a:pt x="19" y="11"/>
                  </a:cubicBezTo>
                  <a:cubicBezTo>
                    <a:pt x="19" y="11"/>
                    <a:pt x="19" y="11"/>
                    <a:pt x="19" y="11"/>
                  </a:cubicBezTo>
                  <a:cubicBezTo>
                    <a:pt x="20" y="11"/>
                    <a:pt x="20" y="12"/>
                    <a:pt x="20" y="13"/>
                  </a:cubicBezTo>
                  <a:cubicBezTo>
                    <a:pt x="20" y="14"/>
                    <a:pt x="20" y="14"/>
                    <a:pt x="19" y="14"/>
                  </a:cubicBez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3" name="Freeform 288">
              <a:extLst>
                <a:ext uri="{FF2B5EF4-FFF2-40B4-BE49-F238E27FC236}">
                  <a16:creationId xmlns:a16="http://schemas.microsoft.com/office/drawing/2014/main" id="{432CC48B-9E58-8A4B-8D8C-2203AF151B9E}"/>
                </a:ext>
              </a:extLst>
            </p:cNvPr>
            <p:cNvSpPr>
              <a:spLocks/>
            </p:cNvSpPr>
            <p:nvPr/>
          </p:nvSpPr>
          <p:spPr bwMode="auto">
            <a:xfrm>
              <a:off x="21929162" y="9731323"/>
              <a:ext cx="20638" cy="26988"/>
            </a:xfrm>
            <a:custGeom>
              <a:avLst/>
              <a:gdLst>
                <a:gd name="T0" fmla="*/ 7 w 7"/>
                <a:gd name="T1" fmla="*/ 7 h 10"/>
                <a:gd name="T2" fmla="*/ 3 w 7"/>
                <a:gd name="T3" fmla="*/ 9 h 10"/>
                <a:gd name="T4" fmla="*/ 0 w 7"/>
                <a:gd name="T5" fmla="*/ 3 h 10"/>
                <a:gd name="T6" fmla="*/ 3 w 7"/>
                <a:gd name="T7" fmla="*/ 1 h 10"/>
                <a:gd name="T8" fmla="*/ 7 w 7"/>
                <a:gd name="T9" fmla="*/ 7 h 10"/>
              </a:gdLst>
              <a:ahLst/>
              <a:cxnLst>
                <a:cxn ang="0">
                  <a:pos x="T0" y="T1"/>
                </a:cxn>
                <a:cxn ang="0">
                  <a:pos x="T2" y="T3"/>
                </a:cxn>
                <a:cxn ang="0">
                  <a:pos x="T4" y="T5"/>
                </a:cxn>
                <a:cxn ang="0">
                  <a:pos x="T6" y="T7"/>
                </a:cxn>
                <a:cxn ang="0">
                  <a:pos x="T8" y="T9"/>
                </a:cxn>
              </a:cxnLst>
              <a:rect l="0" t="0" r="r" b="b"/>
              <a:pathLst>
                <a:path w="7" h="10">
                  <a:moveTo>
                    <a:pt x="7" y="7"/>
                  </a:moveTo>
                  <a:cubicBezTo>
                    <a:pt x="7" y="9"/>
                    <a:pt x="5" y="10"/>
                    <a:pt x="3" y="9"/>
                  </a:cubicBezTo>
                  <a:cubicBezTo>
                    <a:pt x="2" y="8"/>
                    <a:pt x="0" y="5"/>
                    <a:pt x="0" y="3"/>
                  </a:cubicBezTo>
                  <a:cubicBezTo>
                    <a:pt x="0" y="1"/>
                    <a:pt x="2" y="0"/>
                    <a:pt x="3" y="1"/>
                  </a:cubicBezTo>
                  <a:cubicBezTo>
                    <a:pt x="5" y="2"/>
                    <a:pt x="7" y="5"/>
                    <a:pt x="7" y="7"/>
                  </a:cubicBez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4" name="Freeform 289">
              <a:extLst>
                <a:ext uri="{FF2B5EF4-FFF2-40B4-BE49-F238E27FC236}">
                  <a16:creationId xmlns:a16="http://schemas.microsoft.com/office/drawing/2014/main" id="{013B5AC0-19D2-B345-89E5-71DD140F30B2}"/>
                </a:ext>
              </a:extLst>
            </p:cNvPr>
            <p:cNvSpPr>
              <a:spLocks/>
            </p:cNvSpPr>
            <p:nvPr/>
          </p:nvSpPr>
          <p:spPr bwMode="auto">
            <a:xfrm>
              <a:off x="21981549" y="9728148"/>
              <a:ext cx="31750" cy="41275"/>
            </a:xfrm>
            <a:custGeom>
              <a:avLst/>
              <a:gdLst>
                <a:gd name="T0" fmla="*/ 10 w 11"/>
                <a:gd name="T1" fmla="*/ 10 h 15"/>
                <a:gd name="T2" fmla="*/ 6 w 11"/>
                <a:gd name="T3" fmla="*/ 14 h 15"/>
                <a:gd name="T4" fmla="*/ 0 w 11"/>
                <a:gd name="T5" fmla="*/ 6 h 15"/>
                <a:gd name="T6" fmla="*/ 4 w 11"/>
                <a:gd name="T7" fmla="*/ 1 h 15"/>
                <a:gd name="T8" fmla="*/ 10 w 11"/>
                <a:gd name="T9" fmla="*/ 10 h 15"/>
              </a:gdLst>
              <a:ahLst/>
              <a:cxnLst>
                <a:cxn ang="0">
                  <a:pos x="T0" y="T1"/>
                </a:cxn>
                <a:cxn ang="0">
                  <a:pos x="T2" y="T3"/>
                </a:cxn>
                <a:cxn ang="0">
                  <a:pos x="T4" y="T5"/>
                </a:cxn>
                <a:cxn ang="0">
                  <a:pos x="T6" y="T7"/>
                </a:cxn>
                <a:cxn ang="0">
                  <a:pos x="T8" y="T9"/>
                </a:cxn>
              </a:cxnLst>
              <a:rect l="0" t="0" r="r" b="b"/>
              <a:pathLst>
                <a:path w="11" h="15">
                  <a:moveTo>
                    <a:pt x="10" y="10"/>
                  </a:moveTo>
                  <a:cubicBezTo>
                    <a:pt x="11" y="13"/>
                    <a:pt x="9" y="15"/>
                    <a:pt x="6" y="14"/>
                  </a:cubicBezTo>
                  <a:cubicBezTo>
                    <a:pt x="3" y="13"/>
                    <a:pt x="1" y="9"/>
                    <a:pt x="0" y="6"/>
                  </a:cubicBezTo>
                  <a:cubicBezTo>
                    <a:pt x="0" y="2"/>
                    <a:pt x="1" y="0"/>
                    <a:pt x="4" y="1"/>
                  </a:cubicBezTo>
                  <a:cubicBezTo>
                    <a:pt x="7" y="2"/>
                    <a:pt x="10" y="6"/>
                    <a:pt x="10" y="10"/>
                  </a:cubicBez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5" name="Freeform 290">
              <a:extLst>
                <a:ext uri="{FF2B5EF4-FFF2-40B4-BE49-F238E27FC236}">
                  <a16:creationId xmlns:a16="http://schemas.microsoft.com/office/drawing/2014/main" id="{CD96B98E-98BE-0E4A-9868-3A84FDEA61D8}"/>
                </a:ext>
              </a:extLst>
            </p:cNvPr>
            <p:cNvSpPr>
              <a:spLocks noEditPoints="1"/>
            </p:cNvSpPr>
            <p:nvPr/>
          </p:nvSpPr>
          <p:spPr bwMode="auto">
            <a:xfrm>
              <a:off x="21833912" y="9888485"/>
              <a:ext cx="165100" cy="182563"/>
            </a:xfrm>
            <a:custGeom>
              <a:avLst/>
              <a:gdLst>
                <a:gd name="T0" fmla="*/ 48 w 60"/>
                <a:gd name="T1" fmla="*/ 62 h 66"/>
                <a:gd name="T2" fmla="*/ 12 w 60"/>
                <a:gd name="T3" fmla="*/ 41 h 66"/>
                <a:gd name="T4" fmla="*/ 0 w 60"/>
                <a:gd name="T5" fmla="*/ 21 h 66"/>
                <a:gd name="T6" fmla="*/ 11 w 60"/>
                <a:gd name="T7" fmla="*/ 13 h 66"/>
                <a:gd name="T8" fmla="*/ 10 w 60"/>
                <a:gd name="T9" fmla="*/ 10 h 66"/>
                <a:gd name="T10" fmla="*/ 22 w 60"/>
                <a:gd name="T11" fmla="*/ 4 h 66"/>
                <a:gd name="T12" fmla="*/ 31 w 60"/>
                <a:gd name="T13" fmla="*/ 14 h 66"/>
                <a:gd name="T14" fmla="*/ 35 w 60"/>
                <a:gd name="T15" fmla="*/ 15 h 66"/>
                <a:gd name="T16" fmla="*/ 47 w 60"/>
                <a:gd name="T17" fmla="*/ 34 h 66"/>
                <a:gd name="T18" fmla="*/ 48 w 60"/>
                <a:gd name="T19" fmla="*/ 35 h 66"/>
                <a:gd name="T20" fmla="*/ 60 w 60"/>
                <a:gd name="T21" fmla="*/ 55 h 66"/>
                <a:gd name="T22" fmla="*/ 48 w 60"/>
                <a:gd name="T23" fmla="*/ 62 h 66"/>
                <a:gd name="T24" fmla="*/ 12 w 60"/>
                <a:gd name="T25" fmla="*/ 17 h 66"/>
                <a:gd name="T26" fmla="*/ 3 w 60"/>
                <a:gd name="T27" fmla="*/ 22 h 66"/>
                <a:gd name="T28" fmla="*/ 12 w 60"/>
                <a:gd name="T29" fmla="*/ 38 h 66"/>
                <a:gd name="T30" fmla="*/ 48 w 60"/>
                <a:gd name="T31" fmla="*/ 59 h 66"/>
                <a:gd name="T32" fmla="*/ 48 w 60"/>
                <a:gd name="T33" fmla="*/ 59 h 66"/>
                <a:gd name="T34" fmla="*/ 57 w 60"/>
                <a:gd name="T35" fmla="*/ 54 h 66"/>
                <a:gd name="T36" fmla="*/ 48 w 60"/>
                <a:gd name="T37" fmla="*/ 38 h 66"/>
                <a:gd name="T38" fmla="*/ 46 w 60"/>
                <a:gd name="T39" fmla="*/ 37 h 66"/>
                <a:gd name="T40" fmla="*/ 45 w 60"/>
                <a:gd name="T41" fmla="*/ 36 h 66"/>
                <a:gd name="T42" fmla="*/ 44 w 60"/>
                <a:gd name="T43" fmla="*/ 34 h 66"/>
                <a:gd name="T44" fmla="*/ 44 w 60"/>
                <a:gd name="T45" fmla="*/ 34 h 66"/>
                <a:gd name="T46" fmla="*/ 35 w 60"/>
                <a:gd name="T47" fmla="*/ 18 h 66"/>
                <a:gd name="T48" fmla="*/ 31 w 60"/>
                <a:gd name="T49" fmla="*/ 17 h 66"/>
                <a:gd name="T50" fmla="*/ 30 w 60"/>
                <a:gd name="T51" fmla="*/ 16 h 66"/>
                <a:gd name="T52" fmla="*/ 22 w 60"/>
                <a:gd name="T53" fmla="*/ 7 h 66"/>
                <a:gd name="T54" fmla="*/ 13 w 60"/>
                <a:gd name="T55" fmla="*/ 12 h 66"/>
                <a:gd name="T56" fmla="*/ 14 w 60"/>
                <a:gd name="T57" fmla="*/ 16 h 66"/>
                <a:gd name="T58" fmla="*/ 13 w 60"/>
                <a:gd name="T59" fmla="*/ 17 h 66"/>
                <a:gd name="T60" fmla="*/ 12 w 60"/>
                <a:gd name="T61" fmla="*/ 1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60" h="66">
                  <a:moveTo>
                    <a:pt x="48" y="62"/>
                  </a:moveTo>
                  <a:cubicBezTo>
                    <a:pt x="12" y="41"/>
                    <a:pt x="12" y="41"/>
                    <a:pt x="12" y="41"/>
                  </a:cubicBezTo>
                  <a:cubicBezTo>
                    <a:pt x="6" y="37"/>
                    <a:pt x="0" y="28"/>
                    <a:pt x="0" y="21"/>
                  </a:cubicBezTo>
                  <a:cubicBezTo>
                    <a:pt x="0" y="14"/>
                    <a:pt x="5" y="11"/>
                    <a:pt x="11" y="13"/>
                  </a:cubicBezTo>
                  <a:cubicBezTo>
                    <a:pt x="11" y="12"/>
                    <a:pt x="10" y="11"/>
                    <a:pt x="10" y="10"/>
                  </a:cubicBezTo>
                  <a:cubicBezTo>
                    <a:pt x="10" y="3"/>
                    <a:pt x="16" y="0"/>
                    <a:pt x="22" y="4"/>
                  </a:cubicBezTo>
                  <a:cubicBezTo>
                    <a:pt x="26" y="6"/>
                    <a:pt x="29" y="9"/>
                    <a:pt x="31" y="14"/>
                  </a:cubicBezTo>
                  <a:cubicBezTo>
                    <a:pt x="32" y="14"/>
                    <a:pt x="34" y="14"/>
                    <a:pt x="35" y="15"/>
                  </a:cubicBezTo>
                  <a:cubicBezTo>
                    <a:pt x="41" y="19"/>
                    <a:pt x="46" y="27"/>
                    <a:pt x="47" y="34"/>
                  </a:cubicBezTo>
                  <a:cubicBezTo>
                    <a:pt x="47" y="34"/>
                    <a:pt x="48" y="34"/>
                    <a:pt x="48" y="35"/>
                  </a:cubicBezTo>
                  <a:cubicBezTo>
                    <a:pt x="55" y="38"/>
                    <a:pt x="60" y="48"/>
                    <a:pt x="60" y="55"/>
                  </a:cubicBezTo>
                  <a:cubicBezTo>
                    <a:pt x="60" y="63"/>
                    <a:pt x="55" y="66"/>
                    <a:pt x="48" y="62"/>
                  </a:cubicBezTo>
                  <a:close/>
                  <a:moveTo>
                    <a:pt x="12" y="17"/>
                  </a:moveTo>
                  <a:cubicBezTo>
                    <a:pt x="7" y="14"/>
                    <a:pt x="3" y="16"/>
                    <a:pt x="3" y="22"/>
                  </a:cubicBezTo>
                  <a:cubicBezTo>
                    <a:pt x="3" y="28"/>
                    <a:pt x="7" y="35"/>
                    <a:pt x="12" y="38"/>
                  </a:cubicBezTo>
                  <a:cubicBezTo>
                    <a:pt x="48" y="59"/>
                    <a:pt x="48" y="59"/>
                    <a:pt x="48" y="59"/>
                  </a:cubicBezTo>
                  <a:cubicBezTo>
                    <a:pt x="48" y="59"/>
                    <a:pt x="48" y="59"/>
                    <a:pt x="48" y="59"/>
                  </a:cubicBezTo>
                  <a:cubicBezTo>
                    <a:pt x="53" y="62"/>
                    <a:pt x="57" y="59"/>
                    <a:pt x="57" y="54"/>
                  </a:cubicBezTo>
                  <a:cubicBezTo>
                    <a:pt x="57" y="48"/>
                    <a:pt x="53" y="41"/>
                    <a:pt x="48" y="38"/>
                  </a:cubicBezTo>
                  <a:cubicBezTo>
                    <a:pt x="47" y="37"/>
                    <a:pt x="47" y="37"/>
                    <a:pt x="46" y="37"/>
                  </a:cubicBezTo>
                  <a:cubicBezTo>
                    <a:pt x="45" y="37"/>
                    <a:pt x="45" y="36"/>
                    <a:pt x="45" y="36"/>
                  </a:cubicBezTo>
                  <a:cubicBezTo>
                    <a:pt x="44" y="35"/>
                    <a:pt x="44" y="35"/>
                    <a:pt x="44" y="34"/>
                  </a:cubicBezTo>
                  <a:cubicBezTo>
                    <a:pt x="44" y="34"/>
                    <a:pt x="44" y="34"/>
                    <a:pt x="44" y="34"/>
                  </a:cubicBezTo>
                  <a:cubicBezTo>
                    <a:pt x="44" y="28"/>
                    <a:pt x="40" y="21"/>
                    <a:pt x="35" y="18"/>
                  </a:cubicBezTo>
                  <a:cubicBezTo>
                    <a:pt x="34" y="17"/>
                    <a:pt x="33" y="17"/>
                    <a:pt x="31" y="17"/>
                  </a:cubicBezTo>
                  <a:cubicBezTo>
                    <a:pt x="31" y="17"/>
                    <a:pt x="30" y="16"/>
                    <a:pt x="30" y="16"/>
                  </a:cubicBezTo>
                  <a:cubicBezTo>
                    <a:pt x="28" y="12"/>
                    <a:pt x="25" y="8"/>
                    <a:pt x="22" y="7"/>
                  </a:cubicBezTo>
                  <a:cubicBezTo>
                    <a:pt x="17" y="4"/>
                    <a:pt x="13" y="6"/>
                    <a:pt x="13" y="12"/>
                  </a:cubicBezTo>
                  <a:cubicBezTo>
                    <a:pt x="13" y="13"/>
                    <a:pt x="13" y="14"/>
                    <a:pt x="14" y="16"/>
                  </a:cubicBezTo>
                  <a:cubicBezTo>
                    <a:pt x="14" y="16"/>
                    <a:pt x="14" y="17"/>
                    <a:pt x="13" y="17"/>
                  </a:cubicBezTo>
                  <a:cubicBezTo>
                    <a:pt x="13" y="17"/>
                    <a:pt x="13" y="17"/>
                    <a:pt x="12" y="17"/>
                  </a:cubicBez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607" name="Picture 606">
            <a:extLst>
              <a:ext uri="{FF2B5EF4-FFF2-40B4-BE49-F238E27FC236}">
                <a16:creationId xmlns:a16="http://schemas.microsoft.com/office/drawing/2014/main" id="{1F6952EA-87AC-3240-8F7E-78BCBB978F16}"/>
              </a:ext>
            </a:extLst>
          </p:cNvPr>
          <p:cNvPicPr>
            <a:picLocks noChangeAspect="1"/>
          </p:cNvPicPr>
          <p:nvPr/>
        </p:nvPicPr>
        <p:blipFill>
          <a:blip r:embed="rId2"/>
          <a:stretch>
            <a:fillRect/>
          </a:stretch>
        </p:blipFill>
        <p:spPr>
          <a:xfrm>
            <a:off x="6634461" y="1144516"/>
            <a:ext cx="5281392" cy="3931616"/>
          </a:xfrm>
          <a:prstGeom prst="rect">
            <a:avLst/>
          </a:prstGeom>
        </p:spPr>
      </p:pic>
      <p:grpSp>
        <p:nvGrpSpPr>
          <p:cNvPr id="601" name="Group 600">
            <a:extLst>
              <a:ext uri="{FF2B5EF4-FFF2-40B4-BE49-F238E27FC236}">
                <a16:creationId xmlns:a16="http://schemas.microsoft.com/office/drawing/2014/main" id="{CF156334-9165-5944-916C-FE74E5DA7E50}"/>
              </a:ext>
            </a:extLst>
          </p:cNvPr>
          <p:cNvGrpSpPr/>
          <p:nvPr/>
        </p:nvGrpSpPr>
        <p:grpSpPr>
          <a:xfrm>
            <a:off x="4741365" y="2006353"/>
            <a:ext cx="2005664" cy="2992657"/>
            <a:chOff x="12692743" y="1389230"/>
            <a:chExt cx="4634800" cy="5246914"/>
          </a:xfrm>
        </p:grpSpPr>
        <p:sp>
          <p:nvSpPr>
            <p:cNvPr id="602" name="Rectangle: Rounded Corners 205">
              <a:extLst>
                <a:ext uri="{FF2B5EF4-FFF2-40B4-BE49-F238E27FC236}">
                  <a16:creationId xmlns:a16="http://schemas.microsoft.com/office/drawing/2014/main" id="{374B1BBF-EA78-2B4D-8378-B3F9CB87C89C}"/>
                </a:ext>
              </a:extLst>
            </p:cNvPr>
            <p:cNvSpPr/>
            <p:nvPr/>
          </p:nvSpPr>
          <p:spPr>
            <a:xfrm>
              <a:off x="12692743" y="1389230"/>
              <a:ext cx="4593771" cy="5246914"/>
            </a:xfrm>
            <a:prstGeom prst="roundRect">
              <a:avLst>
                <a:gd name="adj" fmla="val 4345"/>
              </a:avLst>
            </a:prstGeom>
            <a:solidFill>
              <a:schemeClr val="bg1"/>
            </a:solidFill>
            <a:ln>
              <a:noFill/>
            </a:ln>
            <a:effectLst>
              <a:outerShdw blurRad="482600" dist="165100" dir="5400000" algn="t" rotWithShape="0">
                <a:schemeClr val="tx1">
                  <a:lumMod val="90000"/>
                  <a:lumOff val="10000"/>
                  <a:alpha val="1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03" name="TextBox 602">
              <a:extLst>
                <a:ext uri="{FF2B5EF4-FFF2-40B4-BE49-F238E27FC236}">
                  <a16:creationId xmlns:a16="http://schemas.microsoft.com/office/drawing/2014/main" id="{7E338C3D-B62F-EA4F-8B1D-52B7F583EC48}"/>
                </a:ext>
              </a:extLst>
            </p:cNvPr>
            <p:cNvSpPr txBox="1"/>
            <p:nvPr/>
          </p:nvSpPr>
          <p:spPr>
            <a:xfrm>
              <a:off x="13087349" y="2734127"/>
              <a:ext cx="4240194" cy="1453545"/>
            </a:xfrm>
            <a:prstGeom prst="rect">
              <a:avLst/>
            </a:prstGeom>
            <a:noFill/>
          </p:spPr>
          <p:txBody>
            <a:bodyPr wrap="square" rtlCol="0">
              <a:spAutoFit/>
            </a:bodyPr>
            <a:lstStyle/>
            <a:p>
              <a:r>
                <a:rPr lang="en-US" sz="1400" b="1" dirty="0">
                  <a:solidFill>
                    <a:schemeClr val="tx1">
                      <a:lumMod val="75000"/>
                      <a:lumOff val="25000"/>
                      <a:alpha val="73000"/>
                    </a:schemeClr>
                  </a:solidFill>
                </a:rPr>
                <a:t>Eliminate bottlenecks</a:t>
              </a:r>
            </a:p>
          </p:txBody>
        </p:sp>
        <p:sp>
          <p:nvSpPr>
            <p:cNvPr id="604" name="TextBox 603">
              <a:extLst>
                <a:ext uri="{FF2B5EF4-FFF2-40B4-BE49-F238E27FC236}">
                  <a16:creationId xmlns:a16="http://schemas.microsoft.com/office/drawing/2014/main" id="{DB194F03-6613-044B-A8DC-4A71FD1B4A12}"/>
                </a:ext>
              </a:extLst>
            </p:cNvPr>
            <p:cNvSpPr txBox="1"/>
            <p:nvPr/>
          </p:nvSpPr>
          <p:spPr>
            <a:xfrm>
              <a:off x="13025804" y="3653737"/>
              <a:ext cx="3543300" cy="2101051"/>
            </a:xfrm>
            <a:prstGeom prst="rect">
              <a:avLst/>
            </a:prstGeom>
            <a:noFill/>
          </p:spPr>
          <p:txBody>
            <a:bodyPr wrap="square" rtlCol="0">
              <a:spAutoFit/>
            </a:bodyPr>
            <a:lstStyle/>
            <a:p>
              <a:pPr>
                <a:lnSpc>
                  <a:spcPct val="150000"/>
                </a:lnSpc>
              </a:pPr>
              <a:r>
                <a:rPr lang="en-US" sz="1000" dirty="0">
                  <a:solidFill>
                    <a:schemeClr val="tx1">
                      <a:alpha val="58000"/>
                    </a:schemeClr>
                  </a:solidFill>
                </a:rPr>
                <a:t>This is achieved by restructuring the manufacturing workflow</a:t>
              </a:r>
            </a:p>
          </p:txBody>
        </p:sp>
        <p:sp>
          <p:nvSpPr>
            <p:cNvPr id="605" name="Rectangle 604">
              <a:extLst>
                <a:ext uri="{FF2B5EF4-FFF2-40B4-BE49-F238E27FC236}">
                  <a16:creationId xmlns:a16="http://schemas.microsoft.com/office/drawing/2014/main" id="{168DE4DF-5E13-2C4C-95B7-74F89FDCD4EE}"/>
                </a:ext>
              </a:extLst>
            </p:cNvPr>
            <p:cNvSpPr/>
            <p:nvPr/>
          </p:nvSpPr>
          <p:spPr>
            <a:xfrm>
              <a:off x="13087585" y="1775358"/>
              <a:ext cx="697153" cy="647536"/>
            </a:xfrm>
            <a:prstGeom prst="rect">
              <a:avLst/>
            </a:prstGeom>
          </p:spPr>
          <p:txBody>
            <a:bodyPr wrap="none">
              <a:spAutoFit/>
            </a:bodyPr>
            <a:lstStyle/>
            <a:p>
              <a:pPr algn="ctr"/>
              <a:r>
                <a:rPr lang="en-US" sz="1800" dirty="0">
                  <a:solidFill>
                    <a:schemeClr val="accent1"/>
                  </a:solidFill>
                  <a:latin typeface="dt-technology-02" panose="02000509000000000000" pitchFamily="49" charset="0"/>
                </a:rPr>
                <a:t>3</a:t>
              </a:r>
            </a:p>
          </p:txBody>
        </p:sp>
      </p:grpSp>
      <p:grpSp>
        <p:nvGrpSpPr>
          <p:cNvPr id="608" name="Group 607">
            <a:extLst>
              <a:ext uri="{FF2B5EF4-FFF2-40B4-BE49-F238E27FC236}">
                <a16:creationId xmlns:a16="http://schemas.microsoft.com/office/drawing/2014/main" id="{D19A08A2-C89E-E34B-B2B2-BB15AA70E8FD}"/>
              </a:ext>
            </a:extLst>
          </p:cNvPr>
          <p:cNvGrpSpPr/>
          <p:nvPr/>
        </p:nvGrpSpPr>
        <p:grpSpPr>
          <a:xfrm>
            <a:off x="2567815" y="2006353"/>
            <a:ext cx="1987909" cy="2992657"/>
            <a:chOff x="12692743" y="1389230"/>
            <a:chExt cx="4593771" cy="5246914"/>
          </a:xfrm>
        </p:grpSpPr>
        <p:sp>
          <p:nvSpPr>
            <p:cNvPr id="609" name="Rectangle: Rounded Corners 205">
              <a:extLst>
                <a:ext uri="{FF2B5EF4-FFF2-40B4-BE49-F238E27FC236}">
                  <a16:creationId xmlns:a16="http://schemas.microsoft.com/office/drawing/2014/main" id="{78506D6C-B04A-4740-B3E6-FEFC1CBACB30}"/>
                </a:ext>
              </a:extLst>
            </p:cNvPr>
            <p:cNvSpPr/>
            <p:nvPr/>
          </p:nvSpPr>
          <p:spPr>
            <a:xfrm>
              <a:off x="12692743" y="1389230"/>
              <a:ext cx="4593771" cy="5246914"/>
            </a:xfrm>
            <a:prstGeom prst="roundRect">
              <a:avLst>
                <a:gd name="adj" fmla="val 4345"/>
              </a:avLst>
            </a:prstGeom>
            <a:solidFill>
              <a:schemeClr val="bg1"/>
            </a:solidFill>
            <a:ln>
              <a:noFill/>
            </a:ln>
            <a:effectLst>
              <a:outerShdw blurRad="482600" dist="165100" dir="5400000" algn="t" rotWithShape="0">
                <a:schemeClr val="tx1">
                  <a:lumMod val="90000"/>
                  <a:lumOff val="10000"/>
                  <a:alpha val="1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10" name="TextBox 609">
              <a:extLst>
                <a:ext uri="{FF2B5EF4-FFF2-40B4-BE49-F238E27FC236}">
                  <a16:creationId xmlns:a16="http://schemas.microsoft.com/office/drawing/2014/main" id="{B97C089D-3107-6147-BF1A-FC220FBB22EF}"/>
                </a:ext>
              </a:extLst>
            </p:cNvPr>
            <p:cNvSpPr txBox="1"/>
            <p:nvPr/>
          </p:nvSpPr>
          <p:spPr>
            <a:xfrm>
              <a:off x="13087349" y="2734127"/>
              <a:ext cx="4031625" cy="1453545"/>
            </a:xfrm>
            <a:prstGeom prst="rect">
              <a:avLst/>
            </a:prstGeom>
            <a:noFill/>
          </p:spPr>
          <p:txBody>
            <a:bodyPr wrap="square" rtlCol="0">
              <a:spAutoFit/>
            </a:bodyPr>
            <a:lstStyle/>
            <a:p>
              <a:r>
                <a:rPr lang="en-US" sz="1400" b="1" dirty="0">
                  <a:solidFill>
                    <a:schemeClr val="tx1">
                      <a:lumMod val="75000"/>
                      <a:lumOff val="25000"/>
                      <a:alpha val="73000"/>
                    </a:schemeClr>
                  </a:solidFill>
                </a:rPr>
                <a:t>Increase efficiency</a:t>
              </a:r>
            </a:p>
          </p:txBody>
        </p:sp>
        <p:sp>
          <p:nvSpPr>
            <p:cNvPr id="611" name="TextBox 610">
              <a:extLst>
                <a:ext uri="{FF2B5EF4-FFF2-40B4-BE49-F238E27FC236}">
                  <a16:creationId xmlns:a16="http://schemas.microsoft.com/office/drawing/2014/main" id="{56B8F423-D8CD-B743-8B0E-1C887A5CB002}"/>
                </a:ext>
              </a:extLst>
            </p:cNvPr>
            <p:cNvSpPr txBox="1"/>
            <p:nvPr/>
          </p:nvSpPr>
          <p:spPr>
            <a:xfrm>
              <a:off x="13025804" y="3653737"/>
              <a:ext cx="4154715" cy="2101051"/>
            </a:xfrm>
            <a:prstGeom prst="rect">
              <a:avLst/>
            </a:prstGeom>
            <a:noFill/>
          </p:spPr>
          <p:txBody>
            <a:bodyPr wrap="square" rtlCol="0">
              <a:spAutoFit/>
            </a:bodyPr>
            <a:lstStyle/>
            <a:p>
              <a:pPr>
                <a:lnSpc>
                  <a:spcPct val="150000"/>
                </a:lnSpc>
              </a:pPr>
              <a:r>
                <a:rPr lang="en-US" sz="1000" dirty="0">
                  <a:solidFill>
                    <a:schemeClr val="tx1">
                      <a:alpha val="58000"/>
                    </a:schemeClr>
                  </a:solidFill>
                </a:rPr>
                <a:t>This is typically achieved by buying newer, more up to date machinery</a:t>
              </a:r>
            </a:p>
          </p:txBody>
        </p:sp>
        <p:sp>
          <p:nvSpPr>
            <p:cNvPr id="612" name="Rectangle 611">
              <a:extLst>
                <a:ext uri="{FF2B5EF4-FFF2-40B4-BE49-F238E27FC236}">
                  <a16:creationId xmlns:a16="http://schemas.microsoft.com/office/drawing/2014/main" id="{D1E51D44-0212-3943-9DFB-8752023DFEDB}"/>
                </a:ext>
              </a:extLst>
            </p:cNvPr>
            <p:cNvSpPr/>
            <p:nvPr/>
          </p:nvSpPr>
          <p:spPr>
            <a:xfrm>
              <a:off x="13087585" y="1775358"/>
              <a:ext cx="697153" cy="647536"/>
            </a:xfrm>
            <a:prstGeom prst="rect">
              <a:avLst/>
            </a:prstGeom>
          </p:spPr>
          <p:txBody>
            <a:bodyPr wrap="none">
              <a:spAutoFit/>
            </a:bodyPr>
            <a:lstStyle/>
            <a:p>
              <a:pPr algn="ctr"/>
              <a:r>
                <a:rPr lang="en-US" sz="1800" dirty="0">
                  <a:solidFill>
                    <a:schemeClr val="accent1"/>
                  </a:solidFill>
                  <a:latin typeface="dt-technology-02" panose="02000509000000000000" pitchFamily="49" charset="0"/>
                </a:rPr>
                <a:t>2</a:t>
              </a:r>
            </a:p>
          </p:txBody>
        </p:sp>
      </p:grpSp>
      <p:grpSp>
        <p:nvGrpSpPr>
          <p:cNvPr id="613" name="Group 612">
            <a:extLst>
              <a:ext uri="{FF2B5EF4-FFF2-40B4-BE49-F238E27FC236}">
                <a16:creationId xmlns:a16="http://schemas.microsoft.com/office/drawing/2014/main" id="{B3170B2F-2D69-3D4A-952F-F42C64F6332A}"/>
              </a:ext>
            </a:extLst>
          </p:cNvPr>
          <p:cNvGrpSpPr/>
          <p:nvPr/>
        </p:nvGrpSpPr>
        <p:grpSpPr>
          <a:xfrm>
            <a:off x="401664" y="2006353"/>
            <a:ext cx="2066326" cy="2992657"/>
            <a:chOff x="12692743" y="1389230"/>
            <a:chExt cx="4774982" cy="5246914"/>
          </a:xfrm>
        </p:grpSpPr>
        <p:sp>
          <p:nvSpPr>
            <p:cNvPr id="614" name="Rectangle: Rounded Corners 205">
              <a:extLst>
                <a:ext uri="{FF2B5EF4-FFF2-40B4-BE49-F238E27FC236}">
                  <a16:creationId xmlns:a16="http://schemas.microsoft.com/office/drawing/2014/main" id="{5D8681AF-A6BF-B14B-97AE-8488B8735E40}"/>
                </a:ext>
              </a:extLst>
            </p:cNvPr>
            <p:cNvSpPr/>
            <p:nvPr/>
          </p:nvSpPr>
          <p:spPr>
            <a:xfrm>
              <a:off x="12692743" y="1389230"/>
              <a:ext cx="4593771" cy="5246914"/>
            </a:xfrm>
            <a:prstGeom prst="roundRect">
              <a:avLst>
                <a:gd name="adj" fmla="val 4345"/>
              </a:avLst>
            </a:prstGeom>
            <a:solidFill>
              <a:schemeClr val="bg1"/>
            </a:solidFill>
            <a:ln>
              <a:noFill/>
            </a:ln>
            <a:effectLst>
              <a:outerShdw blurRad="482600" dist="165100" dir="5400000" algn="t" rotWithShape="0">
                <a:schemeClr val="tx1">
                  <a:lumMod val="90000"/>
                  <a:lumOff val="10000"/>
                  <a:alpha val="1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15" name="TextBox 614">
              <a:extLst>
                <a:ext uri="{FF2B5EF4-FFF2-40B4-BE49-F238E27FC236}">
                  <a16:creationId xmlns:a16="http://schemas.microsoft.com/office/drawing/2014/main" id="{035427B0-2313-A742-B168-23D0F448BCCF}"/>
                </a:ext>
              </a:extLst>
            </p:cNvPr>
            <p:cNvSpPr txBox="1"/>
            <p:nvPr/>
          </p:nvSpPr>
          <p:spPr>
            <a:xfrm>
              <a:off x="13087349" y="2734127"/>
              <a:ext cx="3352800" cy="855028"/>
            </a:xfrm>
            <a:prstGeom prst="rect">
              <a:avLst/>
            </a:prstGeom>
            <a:noFill/>
          </p:spPr>
          <p:txBody>
            <a:bodyPr wrap="square" rtlCol="0">
              <a:spAutoFit/>
            </a:bodyPr>
            <a:lstStyle/>
            <a:p>
              <a:r>
                <a:rPr lang="en-US" sz="1400" b="1" dirty="0">
                  <a:solidFill>
                    <a:schemeClr val="tx1">
                      <a:lumMod val="75000"/>
                      <a:lumOff val="25000"/>
                      <a:alpha val="73000"/>
                    </a:schemeClr>
                  </a:solidFill>
                </a:rPr>
                <a:t>Reduce waste</a:t>
              </a:r>
            </a:p>
          </p:txBody>
        </p:sp>
        <p:sp>
          <p:nvSpPr>
            <p:cNvPr id="616" name="TextBox 615">
              <a:extLst>
                <a:ext uri="{FF2B5EF4-FFF2-40B4-BE49-F238E27FC236}">
                  <a16:creationId xmlns:a16="http://schemas.microsoft.com/office/drawing/2014/main" id="{4F494126-DF89-4445-9C42-132C86055963}"/>
                </a:ext>
              </a:extLst>
            </p:cNvPr>
            <p:cNvSpPr txBox="1"/>
            <p:nvPr/>
          </p:nvSpPr>
          <p:spPr>
            <a:xfrm>
              <a:off x="13098028" y="3653737"/>
              <a:ext cx="4369697" cy="2101050"/>
            </a:xfrm>
            <a:prstGeom prst="rect">
              <a:avLst/>
            </a:prstGeom>
            <a:noFill/>
          </p:spPr>
          <p:txBody>
            <a:bodyPr wrap="square" rtlCol="0">
              <a:spAutoFit/>
            </a:bodyPr>
            <a:lstStyle/>
            <a:p>
              <a:pPr>
                <a:lnSpc>
                  <a:spcPct val="150000"/>
                </a:lnSpc>
              </a:pPr>
              <a:r>
                <a:rPr lang="en-US" sz="1000" dirty="0">
                  <a:solidFill>
                    <a:schemeClr val="tx1">
                      <a:alpha val="58000"/>
                    </a:schemeClr>
                  </a:solidFill>
                </a:rPr>
                <a:t>This makes abundant sense for a repetitive, repeatable process</a:t>
              </a:r>
            </a:p>
          </p:txBody>
        </p:sp>
        <p:sp>
          <p:nvSpPr>
            <p:cNvPr id="617" name="Rectangle 616">
              <a:extLst>
                <a:ext uri="{FF2B5EF4-FFF2-40B4-BE49-F238E27FC236}">
                  <a16:creationId xmlns:a16="http://schemas.microsoft.com/office/drawing/2014/main" id="{C3881D05-D244-D944-A2BB-20A9261773FB}"/>
                </a:ext>
              </a:extLst>
            </p:cNvPr>
            <p:cNvSpPr/>
            <p:nvPr/>
          </p:nvSpPr>
          <p:spPr>
            <a:xfrm>
              <a:off x="13087585" y="1775358"/>
              <a:ext cx="697153" cy="647536"/>
            </a:xfrm>
            <a:prstGeom prst="rect">
              <a:avLst/>
            </a:prstGeom>
          </p:spPr>
          <p:txBody>
            <a:bodyPr wrap="none">
              <a:spAutoFit/>
            </a:bodyPr>
            <a:lstStyle/>
            <a:p>
              <a:pPr algn="ctr"/>
              <a:r>
                <a:rPr lang="en-US" sz="1800" dirty="0">
                  <a:solidFill>
                    <a:schemeClr val="accent1"/>
                  </a:solidFill>
                  <a:latin typeface="dt-technology-02" panose="02000509000000000000" pitchFamily="49" charset="0"/>
                </a:rPr>
                <a:t>1</a:t>
              </a:r>
            </a:p>
          </p:txBody>
        </p:sp>
      </p:grpSp>
    </p:spTree>
    <p:extLst>
      <p:ext uri="{BB962C8B-B14F-4D97-AF65-F5344CB8AC3E}">
        <p14:creationId xmlns:p14="http://schemas.microsoft.com/office/powerpoint/2010/main" val="3602749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6" accel="14000" decel="86000" fill="hold" grpId="0" nodeType="withEffect">
                                  <p:stCondLst>
                                    <p:cond delay="0"/>
                                  </p:stCondLst>
                                  <p:childTnLst>
                                    <p:set>
                                      <p:cBhvr>
                                        <p:cTn id="6" dur="1" fill="hold">
                                          <p:stCondLst>
                                            <p:cond delay="0"/>
                                          </p:stCondLst>
                                        </p:cTn>
                                        <p:tgtEl>
                                          <p:spTgt spid="306"/>
                                        </p:tgtEl>
                                        <p:attrNameLst>
                                          <p:attrName>style.visibility</p:attrName>
                                        </p:attrNameLst>
                                      </p:cBhvr>
                                      <p:to>
                                        <p:strVal val="visible"/>
                                      </p:to>
                                    </p:set>
                                    <p:anim calcmode="lin" valueType="num">
                                      <p:cBhvr additive="base">
                                        <p:cTn id="7" dur="1500" fill="hold"/>
                                        <p:tgtEl>
                                          <p:spTgt spid="306"/>
                                        </p:tgtEl>
                                        <p:attrNameLst>
                                          <p:attrName>ppt_x</p:attrName>
                                        </p:attrNameLst>
                                      </p:cBhvr>
                                      <p:tavLst>
                                        <p:tav tm="0">
                                          <p:val>
                                            <p:strVal val="1+#ppt_w/2"/>
                                          </p:val>
                                        </p:tav>
                                        <p:tav tm="100000">
                                          <p:val>
                                            <p:strVal val="#ppt_x"/>
                                          </p:val>
                                        </p:tav>
                                      </p:tavLst>
                                    </p:anim>
                                    <p:anim calcmode="lin" valueType="num">
                                      <p:cBhvr additive="base">
                                        <p:cTn id="8" dur="1500" fill="hold"/>
                                        <p:tgtEl>
                                          <p:spTgt spid="306"/>
                                        </p:tgtEl>
                                        <p:attrNameLst>
                                          <p:attrName>ppt_y</p:attrName>
                                        </p:attrNameLst>
                                      </p:cBhvr>
                                      <p:tavLst>
                                        <p:tav tm="0">
                                          <p:val>
                                            <p:strVal val="1+#ppt_h/2"/>
                                          </p:val>
                                        </p:tav>
                                        <p:tav tm="100000">
                                          <p:val>
                                            <p:strVal val="#ppt_y"/>
                                          </p:val>
                                        </p:tav>
                                      </p:tavLst>
                                    </p:anim>
                                  </p:childTnLst>
                                </p:cTn>
                              </p:par>
                              <p:par>
                                <p:cTn id="9" presetID="2" presetClass="entr" presetSubtype="6" accel="14000" decel="86000" fill="hold" grpId="0" nodeType="withEffect">
                                  <p:stCondLst>
                                    <p:cond delay="300"/>
                                  </p:stCondLst>
                                  <p:childTnLst>
                                    <p:set>
                                      <p:cBhvr>
                                        <p:cTn id="10" dur="1" fill="hold">
                                          <p:stCondLst>
                                            <p:cond delay="0"/>
                                          </p:stCondLst>
                                        </p:cTn>
                                        <p:tgtEl>
                                          <p:spTgt spid="305"/>
                                        </p:tgtEl>
                                        <p:attrNameLst>
                                          <p:attrName>style.visibility</p:attrName>
                                        </p:attrNameLst>
                                      </p:cBhvr>
                                      <p:to>
                                        <p:strVal val="visible"/>
                                      </p:to>
                                    </p:set>
                                    <p:anim calcmode="lin" valueType="num">
                                      <p:cBhvr additive="base">
                                        <p:cTn id="11" dur="1500" fill="hold"/>
                                        <p:tgtEl>
                                          <p:spTgt spid="305"/>
                                        </p:tgtEl>
                                        <p:attrNameLst>
                                          <p:attrName>ppt_x</p:attrName>
                                        </p:attrNameLst>
                                      </p:cBhvr>
                                      <p:tavLst>
                                        <p:tav tm="0">
                                          <p:val>
                                            <p:strVal val="1+#ppt_w/2"/>
                                          </p:val>
                                        </p:tav>
                                        <p:tav tm="100000">
                                          <p:val>
                                            <p:strVal val="#ppt_x"/>
                                          </p:val>
                                        </p:tav>
                                      </p:tavLst>
                                    </p:anim>
                                    <p:anim calcmode="lin" valueType="num">
                                      <p:cBhvr additive="base">
                                        <p:cTn id="12" dur="1500" fill="hold"/>
                                        <p:tgtEl>
                                          <p:spTgt spid="305"/>
                                        </p:tgtEl>
                                        <p:attrNameLst>
                                          <p:attrName>ppt_y</p:attrName>
                                        </p:attrNameLst>
                                      </p:cBhvr>
                                      <p:tavLst>
                                        <p:tav tm="0">
                                          <p:val>
                                            <p:strVal val="1+#ppt_h/2"/>
                                          </p:val>
                                        </p:tav>
                                        <p:tav tm="100000">
                                          <p:val>
                                            <p:strVal val="#ppt_y"/>
                                          </p:val>
                                        </p:tav>
                                      </p:tavLst>
                                    </p:anim>
                                  </p:childTnLst>
                                </p:cTn>
                              </p:par>
                              <p:par>
                                <p:cTn id="13" presetID="2" presetClass="entr" presetSubtype="6" accel="14000" decel="86000" fill="hold" nodeType="withEffect">
                                  <p:stCondLst>
                                    <p:cond delay="100"/>
                                  </p:stCondLst>
                                  <p:childTnLst>
                                    <p:set>
                                      <p:cBhvr>
                                        <p:cTn id="14" dur="1" fill="hold">
                                          <p:stCondLst>
                                            <p:cond delay="0"/>
                                          </p:stCondLst>
                                        </p:cTn>
                                        <p:tgtEl>
                                          <p:spTgt spid="307"/>
                                        </p:tgtEl>
                                        <p:attrNameLst>
                                          <p:attrName>style.visibility</p:attrName>
                                        </p:attrNameLst>
                                      </p:cBhvr>
                                      <p:to>
                                        <p:strVal val="visible"/>
                                      </p:to>
                                    </p:set>
                                    <p:anim calcmode="lin" valueType="num">
                                      <p:cBhvr additive="base">
                                        <p:cTn id="15" dur="1500" fill="hold"/>
                                        <p:tgtEl>
                                          <p:spTgt spid="307"/>
                                        </p:tgtEl>
                                        <p:attrNameLst>
                                          <p:attrName>ppt_x</p:attrName>
                                        </p:attrNameLst>
                                      </p:cBhvr>
                                      <p:tavLst>
                                        <p:tav tm="0">
                                          <p:val>
                                            <p:strVal val="1+#ppt_w/2"/>
                                          </p:val>
                                        </p:tav>
                                        <p:tav tm="100000">
                                          <p:val>
                                            <p:strVal val="#ppt_x"/>
                                          </p:val>
                                        </p:tav>
                                      </p:tavLst>
                                    </p:anim>
                                    <p:anim calcmode="lin" valueType="num">
                                      <p:cBhvr additive="base">
                                        <p:cTn id="16" dur="1500" fill="hold"/>
                                        <p:tgtEl>
                                          <p:spTgt spid="307"/>
                                        </p:tgtEl>
                                        <p:attrNameLst>
                                          <p:attrName>ppt_y</p:attrName>
                                        </p:attrNameLst>
                                      </p:cBhvr>
                                      <p:tavLst>
                                        <p:tav tm="0">
                                          <p:val>
                                            <p:strVal val="1+#ppt_h/2"/>
                                          </p:val>
                                        </p:tav>
                                        <p:tav tm="100000">
                                          <p:val>
                                            <p:strVal val="#ppt_y"/>
                                          </p:val>
                                        </p:tav>
                                      </p:tavLst>
                                    </p:anim>
                                  </p:childTnLst>
                                </p:cTn>
                              </p:par>
                              <p:par>
                                <p:cTn id="17" presetID="2" presetClass="entr" presetSubtype="6" accel="14000" decel="86000" fill="hold" nodeType="withEffect">
                                  <p:stCondLst>
                                    <p:cond delay="200"/>
                                  </p:stCondLst>
                                  <p:childTnLst>
                                    <p:set>
                                      <p:cBhvr>
                                        <p:cTn id="18" dur="1" fill="hold">
                                          <p:stCondLst>
                                            <p:cond delay="0"/>
                                          </p:stCondLst>
                                        </p:cTn>
                                        <p:tgtEl>
                                          <p:spTgt spid="395"/>
                                        </p:tgtEl>
                                        <p:attrNameLst>
                                          <p:attrName>style.visibility</p:attrName>
                                        </p:attrNameLst>
                                      </p:cBhvr>
                                      <p:to>
                                        <p:strVal val="visible"/>
                                      </p:to>
                                    </p:set>
                                    <p:anim calcmode="lin" valueType="num">
                                      <p:cBhvr additive="base">
                                        <p:cTn id="19" dur="1500" fill="hold"/>
                                        <p:tgtEl>
                                          <p:spTgt spid="395"/>
                                        </p:tgtEl>
                                        <p:attrNameLst>
                                          <p:attrName>ppt_x</p:attrName>
                                        </p:attrNameLst>
                                      </p:cBhvr>
                                      <p:tavLst>
                                        <p:tav tm="0">
                                          <p:val>
                                            <p:strVal val="1+#ppt_w/2"/>
                                          </p:val>
                                        </p:tav>
                                        <p:tav tm="100000">
                                          <p:val>
                                            <p:strVal val="#ppt_x"/>
                                          </p:val>
                                        </p:tav>
                                      </p:tavLst>
                                    </p:anim>
                                    <p:anim calcmode="lin" valueType="num">
                                      <p:cBhvr additive="base">
                                        <p:cTn id="20" dur="1500" fill="hold"/>
                                        <p:tgtEl>
                                          <p:spTgt spid="395"/>
                                        </p:tgtEl>
                                        <p:attrNameLst>
                                          <p:attrName>ppt_y</p:attrName>
                                        </p:attrNameLst>
                                      </p:cBhvr>
                                      <p:tavLst>
                                        <p:tav tm="0">
                                          <p:val>
                                            <p:strVal val="1+#ppt_h/2"/>
                                          </p:val>
                                        </p:tav>
                                        <p:tav tm="100000">
                                          <p:val>
                                            <p:strVal val="#ppt_y"/>
                                          </p:val>
                                        </p:tav>
                                      </p:tavLst>
                                    </p:anim>
                                  </p:childTnLst>
                                </p:cTn>
                              </p:par>
                              <p:par>
                                <p:cTn id="21" presetID="2" presetClass="entr" presetSubtype="6" accel="14000" decel="86000" fill="hold" nodeType="withEffect">
                                  <p:stCondLst>
                                    <p:cond delay="300"/>
                                  </p:stCondLst>
                                  <p:childTnLst>
                                    <p:set>
                                      <p:cBhvr>
                                        <p:cTn id="22" dur="1" fill="hold">
                                          <p:stCondLst>
                                            <p:cond delay="0"/>
                                          </p:stCondLst>
                                        </p:cTn>
                                        <p:tgtEl>
                                          <p:spTgt spid="533"/>
                                        </p:tgtEl>
                                        <p:attrNameLst>
                                          <p:attrName>style.visibility</p:attrName>
                                        </p:attrNameLst>
                                      </p:cBhvr>
                                      <p:to>
                                        <p:strVal val="visible"/>
                                      </p:to>
                                    </p:set>
                                    <p:anim calcmode="lin" valueType="num">
                                      <p:cBhvr additive="base">
                                        <p:cTn id="23" dur="1500" fill="hold"/>
                                        <p:tgtEl>
                                          <p:spTgt spid="533"/>
                                        </p:tgtEl>
                                        <p:attrNameLst>
                                          <p:attrName>ppt_x</p:attrName>
                                        </p:attrNameLst>
                                      </p:cBhvr>
                                      <p:tavLst>
                                        <p:tav tm="0">
                                          <p:val>
                                            <p:strVal val="1+#ppt_w/2"/>
                                          </p:val>
                                        </p:tav>
                                        <p:tav tm="100000">
                                          <p:val>
                                            <p:strVal val="#ppt_x"/>
                                          </p:val>
                                        </p:tav>
                                      </p:tavLst>
                                    </p:anim>
                                    <p:anim calcmode="lin" valueType="num">
                                      <p:cBhvr additive="base">
                                        <p:cTn id="24" dur="1500" fill="hold"/>
                                        <p:tgtEl>
                                          <p:spTgt spid="533"/>
                                        </p:tgtEl>
                                        <p:attrNameLst>
                                          <p:attrName>ppt_y</p:attrName>
                                        </p:attrNameLst>
                                      </p:cBhvr>
                                      <p:tavLst>
                                        <p:tav tm="0">
                                          <p:val>
                                            <p:strVal val="1+#ppt_h/2"/>
                                          </p:val>
                                        </p:tav>
                                        <p:tav tm="100000">
                                          <p:val>
                                            <p:strVal val="#ppt_y"/>
                                          </p:val>
                                        </p:tav>
                                      </p:tavLst>
                                    </p:anim>
                                  </p:childTnLst>
                                </p:cTn>
                              </p:par>
                              <p:par>
                                <p:cTn id="25" presetID="2" presetClass="entr" presetSubtype="6" accel="14000" decel="86000" fill="hold" nodeType="withEffect">
                                  <p:stCondLst>
                                    <p:cond delay="500"/>
                                  </p:stCondLst>
                                  <p:childTnLst>
                                    <p:set>
                                      <p:cBhvr>
                                        <p:cTn id="26" dur="1" fill="hold">
                                          <p:stCondLst>
                                            <p:cond delay="0"/>
                                          </p:stCondLst>
                                        </p:cTn>
                                        <p:tgtEl>
                                          <p:spTgt spid="476"/>
                                        </p:tgtEl>
                                        <p:attrNameLst>
                                          <p:attrName>style.visibility</p:attrName>
                                        </p:attrNameLst>
                                      </p:cBhvr>
                                      <p:to>
                                        <p:strVal val="visible"/>
                                      </p:to>
                                    </p:set>
                                    <p:anim calcmode="lin" valueType="num">
                                      <p:cBhvr additive="base">
                                        <p:cTn id="27" dur="1500" fill="hold"/>
                                        <p:tgtEl>
                                          <p:spTgt spid="476"/>
                                        </p:tgtEl>
                                        <p:attrNameLst>
                                          <p:attrName>ppt_x</p:attrName>
                                        </p:attrNameLst>
                                      </p:cBhvr>
                                      <p:tavLst>
                                        <p:tav tm="0">
                                          <p:val>
                                            <p:strVal val="1+#ppt_w/2"/>
                                          </p:val>
                                        </p:tav>
                                        <p:tav tm="100000">
                                          <p:val>
                                            <p:strVal val="#ppt_x"/>
                                          </p:val>
                                        </p:tav>
                                      </p:tavLst>
                                    </p:anim>
                                    <p:anim calcmode="lin" valueType="num">
                                      <p:cBhvr additive="base">
                                        <p:cTn id="28" dur="1500" fill="hold"/>
                                        <p:tgtEl>
                                          <p:spTgt spid="476"/>
                                        </p:tgtEl>
                                        <p:attrNameLst>
                                          <p:attrName>ppt_y</p:attrName>
                                        </p:attrNameLst>
                                      </p:cBhvr>
                                      <p:tavLst>
                                        <p:tav tm="0">
                                          <p:val>
                                            <p:strVal val="1+#ppt_h/2"/>
                                          </p:val>
                                        </p:tav>
                                        <p:tav tm="100000">
                                          <p:val>
                                            <p:strVal val="#ppt_y"/>
                                          </p:val>
                                        </p:tav>
                                      </p:tavLst>
                                    </p:anim>
                                  </p:childTnLst>
                                </p:cTn>
                              </p:par>
                              <p:par>
                                <p:cTn id="29" presetID="2" presetClass="entr" presetSubtype="6" accel="14000" decel="86000" fill="hold" nodeType="withEffect">
                                  <p:stCondLst>
                                    <p:cond delay="700"/>
                                  </p:stCondLst>
                                  <p:childTnLst>
                                    <p:set>
                                      <p:cBhvr>
                                        <p:cTn id="30" dur="1" fill="hold">
                                          <p:stCondLst>
                                            <p:cond delay="0"/>
                                          </p:stCondLst>
                                        </p:cTn>
                                        <p:tgtEl>
                                          <p:spTgt spid="514"/>
                                        </p:tgtEl>
                                        <p:attrNameLst>
                                          <p:attrName>style.visibility</p:attrName>
                                        </p:attrNameLst>
                                      </p:cBhvr>
                                      <p:to>
                                        <p:strVal val="visible"/>
                                      </p:to>
                                    </p:set>
                                    <p:anim calcmode="lin" valueType="num">
                                      <p:cBhvr additive="base">
                                        <p:cTn id="31" dur="1500" fill="hold"/>
                                        <p:tgtEl>
                                          <p:spTgt spid="514"/>
                                        </p:tgtEl>
                                        <p:attrNameLst>
                                          <p:attrName>ppt_x</p:attrName>
                                        </p:attrNameLst>
                                      </p:cBhvr>
                                      <p:tavLst>
                                        <p:tav tm="0">
                                          <p:val>
                                            <p:strVal val="1+#ppt_w/2"/>
                                          </p:val>
                                        </p:tav>
                                        <p:tav tm="100000">
                                          <p:val>
                                            <p:strVal val="#ppt_x"/>
                                          </p:val>
                                        </p:tav>
                                      </p:tavLst>
                                    </p:anim>
                                    <p:anim calcmode="lin" valueType="num">
                                      <p:cBhvr additive="base">
                                        <p:cTn id="32" dur="1500" fill="hold"/>
                                        <p:tgtEl>
                                          <p:spTgt spid="514"/>
                                        </p:tgtEl>
                                        <p:attrNameLst>
                                          <p:attrName>ppt_y</p:attrName>
                                        </p:attrNameLst>
                                      </p:cBhvr>
                                      <p:tavLst>
                                        <p:tav tm="0">
                                          <p:val>
                                            <p:strVal val="1+#ppt_h/2"/>
                                          </p:val>
                                        </p:tav>
                                        <p:tav tm="100000">
                                          <p:val>
                                            <p:strVal val="#ppt_y"/>
                                          </p:val>
                                        </p:tav>
                                      </p:tavLst>
                                    </p:anim>
                                  </p:childTnLst>
                                </p:cTn>
                              </p:par>
                              <p:par>
                                <p:cTn id="33" presetID="2" presetClass="entr" presetSubtype="6" accel="14000" decel="86000" fill="hold" nodeType="withEffect">
                                  <p:stCondLst>
                                    <p:cond delay="800"/>
                                  </p:stCondLst>
                                  <p:childTnLst>
                                    <p:set>
                                      <p:cBhvr>
                                        <p:cTn id="34" dur="1" fill="hold">
                                          <p:stCondLst>
                                            <p:cond delay="0"/>
                                          </p:stCondLst>
                                        </p:cTn>
                                        <p:tgtEl>
                                          <p:spTgt spid="462"/>
                                        </p:tgtEl>
                                        <p:attrNameLst>
                                          <p:attrName>style.visibility</p:attrName>
                                        </p:attrNameLst>
                                      </p:cBhvr>
                                      <p:to>
                                        <p:strVal val="visible"/>
                                      </p:to>
                                    </p:set>
                                    <p:anim calcmode="lin" valueType="num">
                                      <p:cBhvr additive="base">
                                        <p:cTn id="35" dur="1500" fill="hold"/>
                                        <p:tgtEl>
                                          <p:spTgt spid="462"/>
                                        </p:tgtEl>
                                        <p:attrNameLst>
                                          <p:attrName>ppt_x</p:attrName>
                                        </p:attrNameLst>
                                      </p:cBhvr>
                                      <p:tavLst>
                                        <p:tav tm="0">
                                          <p:val>
                                            <p:strVal val="1+#ppt_w/2"/>
                                          </p:val>
                                        </p:tav>
                                        <p:tav tm="100000">
                                          <p:val>
                                            <p:strVal val="#ppt_x"/>
                                          </p:val>
                                        </p:tav>
                                      </p:tavLst>
                                    </p:anim>
                                    <p:anim calcmode="lin" valueType="num">
                                      <p:cBhvr additive="base">
                                        <p:cTn id="36" dur="1500" fill="hold"/>
                                        <p:tgtEl>
                                          <p:spTgt spid="462"/>
                                        </p:tgtEl>
                                        <p:attrNameLst>
                                          <p:attrName>ppt_y</p:attrName>
                                        </p:attrNameLst>
                                      </p:cBhvr>
                                      <p:tavLst>
                                        <p:tav tm="0">
                                          <p:val>
                                            <p:strVal val="1+#ppt_h/2"/>
                                          </p:val>
                                        </p:tav>
                                        <p:tav tm="100000">
                                          <p:val>
                                            <p:strVal val="#ppt_y"/>
                                          </p:val>
                                        </p:tav>
                                      </p:tavLst>
                                    </p:anim>
                                  </p:childTnLst>
                                </p:cTn>
                              </p:par>
                              <p:par>
                                <p:cTn id="37" presetID="2" presetClass="entr" presetSubtype="6" accel="14000" decel="86000" fill="hold" nodeType="withEffect">
                                  <p:stCondLst>
                                    <p:cond delay="1100"/>
                                  </p:stCondLst>
                                  <p:childTnLst>
                                    <p:set>
                                      <p:cBhvr>
                                        <p:cTn id="38" dur="1" fill="hold">
                                          <p:stCondLst>
                                            <p:cond delay="0"/>
                                          </p:stCondLst>
                                        </p:cTn>
                                        <p:tgtEl>
                                          <p:spTgt spid="565"/>
                                        </p:tgtEl>
                                        <p:attrNameLst>
                                          <p:attrName>style.visibility</p:attrName>
                                        </p:attrNameLst>
                                      </p:cBhvr>
                                      <p:to>
                                        <p:strVal val="visible"/>
                                      </p:to>
                                    </p:set>
                                    <p:anim calcmode="lin" valueType="num">
                                      <p:cBhvr additive="base">
                                        <p:cTn id="39" dur="1500" fill="hold"/>
                                        <p:tgtEl>
                                          <p:spTgt spid="565"/>
                                        </p:tgtEl>
                                        <p:attrNameLst>
                                          <p:attrName>ppt_x</p:attrName>
                                        </p:attrNameLst>
                                      </p:cBhvr>
                                      <p:tavLst>
                                        <p:tav tm="0">
                                          <p:val>
                                            <p:strVal val="1+#ppt_w/2"/>
                                          </p:val>
                                        </p:tav>
                                        <p:tav tm="100000">
                                          <p:val>
                                            <p:strVal val="#ppt_x"/>
                                          </p:val>
                                        </p:tav>
                                      </p:tavLst>
                                    </p:anim>
                                    <p:anim calcmode="lin" valueType="num">
                                      <p:cBhvr additive="base">
                                        <p:cTn id="40" dur="1500" fill="hold"/>
                                        <p:tgtEl>
                                          <p:spTgt spid="565"/>
                                        </p:tgtEl>
                                        <p:attrNameLst>
                                          <p:attrName>ppt_y</p:attrName>
                                        </p:attrNameLst>
                                      </p:cBhvr>
                                      <p:tavLst>
                                        <p:tav tm="0">
                                          <p:val>
                                            <p:strVal val="1+#ppt_h/2"/>
                                          </p:val>
                                        </p:tav>
                                        <p:tav tm="100000">
                                          <p:val>
                                            <p:strVal val="#ppt_y"/>
                                          </p:val>
                                        </p:tav>
                                      </p:tavLst>
                                    </p:anim>
                                  </p:childTnLst>
                                </p:cTn>
                              </p:par>
                              <p:par>
                                <p:cTn id="41" presetID="2" presetClass="entr" presetSubtype="6" accel="14000" decel="86000" fill="hold" nodeType="withEffect">
                                  <p:stCondLst>
                                    <p:cond delay="1400"/>
                                  </p:stCondLst>
                                  <p:childTnLst>
                                    <p:set>
                                      <p:cBhvr>
                                        <p:cTn id="42" dur="1" fill="hold">
                                          <p:stCondLst>
                                            <p:cond delay="0"/>
                                          </p:stCondLst>
                                        </p:cTn>
                                        <p:tgtEl>
                                          <p:spTgt spid="551"/>
                                        </p:tgtEl>
                                        <p:attrNameLst>
                                          <p:attrName>style.visibility</p:attrName>
                                        </p:attrNameLst>
                                      </p:cBhvr>
                                      <p:to>
                                        <p:strVal val="visible"/>
                                      </p:to>
                                    </p:set>
                                    <p:anim calcmode="lin" valueType="num">
                                      <p:cBhvr additive="base">
                                        <p:cTn id="43" dur="1500" fill="hold"/>
                                        <p:tgtEl>
                                          <p:spTgt spid="551"/>
                                        </p:tgtEl>
                                        <p:attrNameLst>
                                          <p:attrName>ppt_x</p:attrName>
                                        </p:attrNameLst>
                                      </p:cBhvr>
                                      <p:tavLst>
                                        <p:tav tm="0">
                                          <p:val>
                                            <p:strVal val="1+#ppt_w/2"/>
                                          </p:val>
                                        </p:tav>
                                        <p:tav tm="100000">
                                          <p:val>
                                            <p:strVal val="#ppt_x"/>
                                          </p:val>
                                        </p:tav>
                                      </p:tavLst>
                                    </p:anim>
                                    <p:anim calcmode="lin" valueType="num">
                                      <p:cBhvr additive="base">
                                        <p:cTn id="44" dur="1500" fill="hold"/>
                                        <p:tgtEl>
                                          <p:spTgt spid="551"/>
                                        </p:tgtEl>
                                        <p:attrNameLst>
                                          <p:attrName>ppt_y</p:attrName>
                                        </p:attrNameLst>
                                      </p:cBhvr>
                                      <p:tavLst>
                                        <p:tav tm="0">
                                          <p:val>
                                            <p:strVal val="1+#ppt_h/2"/>
                                          </p:val>
                                        </p:tav>
                                        <p:tav tm="100000">
                                          <p:val>
                                            <p:strVal val="#ppt_y"/>
                                          </p:val>
                                        </p:tav>
                                      </p:tavLst>
                                    </p:anim>
                                  </p:childTnLst>
                                </p:cTn>
                              </p:par>
                              <p:par>
                                <p:cTn id="45" presetID="2" presetClass="entr" presetSubtype="6" accel="14000" decel="86000" fill="hold" nodeType="withEffect">
                                  <p:stCondLst>
                                    <p:cond delay="1800"/>
                                  </p:stCondLst>
                                  <p:childTnLst>
                                    <p:set>
                                      <p:cBhvr>
                                        <p:cTn id="46" dur="1" fill="hold">
                                          <p:stCondLst>
                                            <p:cond delay="0"/>
                                          </p:stCondLst>
                                        </p:cTn>
                                        <p:tgtEl>
                                          <p:spTgt spid="525"/>
                                        </p:tgtEl>
                                        <p:attrNameLst>
                                          <p:attrName>style.visibility</p:attrName>
                                        </p:attrNameLst>
                                      </p:cBhvr>
                                      <p:to>
                                        <p:strVal val="visible"/>
                                      </p:to>
                                    </p:set>
                                    <p:anim calcmode="lin" valueType="num">
                                      <p:cBhvr additive="base">
                                        <p:cTn id="47" dur="1500" fill="hold"/>
                                        <p:tgtEl>
                                          <p:spTgt spid="525"/>
                                        </p:tgtEl>
                                        <p:attrNameLst>
                                          <p:attrName>ppt_x</p:attrName>
                                        </p:attrNameLst>
                                      </p:cBhvr>
                                      <p:tavLst>
                                        <p:tav tm="0">
                                          <p:val>
                                            <p:strVal val="1+#ppt_w/2"/>
                                          </p:val>
                                        </p:tav>
                                        <p:tav tm="100000">
                                          <p:val>
                                            <p:strVal val="#ppt_x"/>
                                          </p:val>
                                        </p:tav>
                                      </p:tavLst>
                                    </p:anim>
                                    <p:anim calcmode="lin" valueType="num">
                                      <p:cBhvr additive="base">
                                        <p:cTn id="48" dur="1500" fill="hold"/>
                                        <p:tgtEl>
                                          <p:spTgt spid="525"/>
                                        </p:tgtEl>
                                        <p:attrNameLst>
                                          <p:attrName>ppt_y</p:attrName>
                                        </p:attrNameLst>
                                      </p:cBhvr>
                                      <p:tavLst>
                                        <p:tav tm="0">
                                          <p:val>
                                            <p:strVal val="1+#ppt_h/2"/>
                                          </p:val>
                                        </p:tav>
                                        <p:tav tm="100000">
                                          <p:val>
                                            <p:strVal val="#ppt_y"/>
                                          </p:val>
                                        </p:tav>
                                      </p:tavLst>
                                    </p:anim>
                                  </p:childTnLst>
                                </p:cTn>
                              </p:par>
                              <p:par>
                                <p:cTn id="49" presetID="2" presetClass="entr" presetSubtype="6" accel="14000" decel="86000" fill="hold" nodeType="withEffect">
                                  <p:stCondLst>
                                    <p:cond delay="1800"/>
                                  </p:stCondLst>
                                  <p:childTnLst>
                                    <p:set>
                                      <p:cBhvr>
                                        <p:cTn id="50" dur="1" fill="hold">
                                          <p:stCondLst>
                                            <p:cond delay="0"/>
                                          </p:stCondLst>
                                        </p:cTn>
                                        <p:tgtEl>
                                          <p:spTgt spid="587"/>
                                        </p:tgtEl>
                                        <p:attrNameLst>
                                          <p:attrName>style.visibility</p:attrName>
                                        </p:attrNameLst>
                                      </p:cBhvr>
                                      <p:to>
                                        <p:strVal val="visible"/>
                                      </p:to>
                                    </p:set>
                                    <p:anim calcmode="lin" valueType="num">
                                      <p:cBhvr additive="base">
                                        <p:cTn id="51" dur="1500" fill="hold"/>
                                        <p:tgtEl>
                                          <p:spTgt spid="587"/>
                                        </p:tgtEl>
                                        <p:attrNameLst>
                                          <p:attrName>ppt_x</p:attrName>
                                        </p:attrNameLst>
                                      </p:cBhvr>
                                      <p:tavLst>
                                        <p:tav tm="0">
                                          <p:val>
                                            <p:strVal val="1+#ppt_w/2"/>
                                          </p:val>
                                        </p:tav>
                                        <p:tav tm="100000">
                                          <p:val>
                                            <p:strVal val="#ppt_x"/>
                                          </p:val>
                                        </p:tav>
                                      </p:tavLst>
                                    </p:anim>
                                    <p:anim calcmode="lin" valueType="num">
                                      <p:cBhvr additive="base">
                                        <p:cTn id="52" dur="1500" fill="hold"/>
                                        <p:tgtEl>
                                          <p:spTgt spid="587"/>
                                        </p:tgtEl>
                                        <p:attrNameLst>
                                          <p:attrName>ppt_y</p:attrName>
                                        </p:attrNameLst>
                                      </p:cBhvr>
                                      <p:tavLst>
                                        <p:tav tm="0">
                                          <p:val>
                                            <p:strVal val="1+#ppt_h/2"/>
                                          </p:val>
                                        </p:tav>
                                        <p:tav tm="100000">
                                          <p:val>
                                            <p:strVal val="#ppt_y"/>
                                          </p:val>
                                        </p:tav>
                                      </p:tavLst>
                                    </p:anim>
                                  </p:childTnLst>
                                </p:cTn>
                              </p:par>
                              <p:par>
                                <p:cTn id="53" presetID="2" presetClass="entr" presetSubtype="6" accel="14000" decel="86000" fill="hold" nodeType="withEffect">
                                  <p:stCondLst>
                                    <p:cond delay="2000"/>
                                  </p:stCondLst>
                                  <p:childTnLst>
                                    <p:set>
                                      <p:cBhvr>
                                        <p:cTn id="54" dur="1" fill="hold">
                                          <p:stCondLst>
                                            <p:cond delay="0"/>
                                          </p:stCondLst>
                                        </p:cTn>
                                        <p:tgtEl>
                                          <p:spTgt spid="574"/>
                                        </p:tgtEl>
                                        <p:attrNameLst>
                                          <p:attrName>style.visibility</p:attrName>
                                        </p:attrNameLst>
                                      </p:cBhvr>
                                      <p:to>
                                        <p:strVal val="visible"/>
                                      </p:to>
                                    </p:set>
                                    <p:anim calcmode="lin" valueType="num">
                                      <p:cBhvr additive="base">
                                        <p:cTn id="55" dur="1500" fill="hold"/>
                                        <p:tgtEl>
                                          <p:spTgt spid="574"/>
                                        </p:tgtEl>
                                        <p:attrNameLst>
                                          <p:attrName>ppt_x</p:attrName>
                                        </p:attrNameLst>
                                      </p:cBhvr>
                                      <p:tavLst>
                                        <p:tav tm="0">
                                          <p:val>
                                            <p:strVal val="1+#ppt_w/2"/>
                                          </p:val>
                                        </p:tav>
                                        <p:tav tm="100000">
                                          <p:val>
                                            <p:strVal val="#ppt_x"/>
                                          </p:val>
                                        </p:tav>
                                      </p:tavLst>
                                    </p:anim>
                                    <p:anim calcmode="lin" valueType="num">
                                      <p:cBhvr additive="base">
                                        <p:cTn id="56" dur="1500" fill="hold"/>
                                        <p:tgtEl>
                                          <p:spTgt spid="574"/>
                                        </p:tgtEl>
                                        <p:attrNameLst>
                                          <p:attrName>ppt_y</p:attrName>
                                        </p:attrNameLst>
                                      </p:cBhvr>
                                      <p:tavLst>
                                        <p:tav tm="0">
                                          <p:val>
                                            <p:strVal val="1+#ppt_h/2"/>
                                          </p:val>
                                        </p:tav>
                                        <p:tav tm="100000">
                                          <p:val>
                                            <p:strVal val="#ppt_y"/>
                                          </p:val>
                                        </p:tav>
                                      </p:tavLst>
                                    </p:anim>
                                  </p:childTnLst>
                                </p:cTn>
                              </p:par>
                              <p:par>
                                <p:cTn id="57" presetID="2" presetClass="entr" presetSubtype="4" decel="100000" fill="hold" nodeType="withEffect">
                                  <p:stCondLst>
                                    <p:cond delay="0"/>
                                  </p:stCondLst>
                                  <p:childTnLst>
                                    <p:set>
                                      <p:cBhvr>
                                        <p:cTn id="58" dur="1" fill="hold">
                                          <p:stCondLst>
                                            <p:cond delay="0"/>
                                          </p:stCondLst>
                                        </p:cTn>
                                        <p:tgtEl>
                                          <p:spTgt spid="601"/>
                                        </p:tgtEl>
                                        <p:attrNameLst>
                                          <p:attrName>style.visibility</p:attrName>
                                        </p:attrNameLst>
                                      </p:cBhvr>
                                      <p:to>
                                        <p:strVal val="visible"/>
                                      </p:to>
                                    </p:set>
                                    <p:anim calcmode="lin" valueType="num">
                                      <p:cBhvr additive="base">
                                        <p:cTn id="59" dur="1000" fill="hold"/>
                                        <p:tgtEl>
                                          <p:spTgt spid="601"/>
                                        </p:tgtEl>
                                        <p:attrNameLst>
                                          <p:attrName>ppt_x</p:attrName>
                                        </p:attrNameLst>
                                      </p:cBhvr>
                                      <p:tavLst>
                                        <p:tav tm="0">
                                          <p:val>
                                            <p:strVal val="#ppt_x"/>
                                          </p:val>
                                        </p:tav>
                                        <p:tav tm="100000">
                                          <p:val>
                                            <p:strVal val="#ppt_x"/>
                                          </p:val>
                                        </p:tav>
                                      </p:tavLst>
                                    </p:anim>
                                    <p:anim calcmode="lin" valueType="num">
                                      <p:cBhvr additive="base">
                                        <p:cTn id="60" dur="1000" fill="hold"/>
                                        <p:tgtEl>
                                          <p:spTgt spid="601"/>
                                        </p:tgtEl>
                                        <p:attrNameLst>
                                          <p:attrName>ppt_y</p:attrName>
                                        </p:attrNameLst>
                                      </p:cBhvr>
                                      <p:tavLst>
                                        <p:tav tm="0">
                                          <p:val>
                                            <p:strVal val="1+#ppt_h/2"/>
                                          </p:val>
                                        </p:tav>
                                        <p:tav tm="100000">
                                          <p:val>
                                            <p:strVal val="#ppt_y"/>
                                          </p:val>
                                        </p:tav>
                                      </p:tavLst>
                                    </p:anim>
                                  </p:childTnLst>
                                </p:cTn>
                              </p:par>
                              <p:par>
                                <p:cTn id="61" presetID="2" presetClass="entr" presetSubtype="4" decel="100000" fill="hold" nodeType="withEffect">
                                  <p:stCondLst>
                                    <p:cond delay="0"/>
                                  </p:stCondLst>
                                  <p:childTnLst>
                                    <p:set>
                                      <p:cBhvr>
                                        <p:cTn id="62" dur="1" fill="hold">
                                          <p:stCondLst>
                                            <p:cond delay="0"/>
                                          </p:stCondLst>
                                        </p:cTn>
                                        <p:tgtEl>
                                          <p:spTgt spid="608"/>
                                        </p:tgtEl>
                                        <p:attrNameLst>
                                          <p:attrName>style.visibility</p:attrName>
                                        </p:attrNameLst>
                                      </p:cBhvr>
                                      <p:to>
                                        <p:strVal val="visible"/>
                                      </p:to>
                                    </p:set>
                                    <p:anim calcmode="lin" valueType="num">
                                      <p:cBhvr additive="base">
                                        <p:cTn id="63" dur="1000" fill="hold"/>
                                        <p:tgtEl>
                                          <p:spTgt spid="608"/>
                                        </p:tgtEl>
                                        <p:attrNameLst>
                                          <p:attrName>ppt_x</p:attrName>
                                        </p:attrNameLst>
                                      </p:cBhvr>
                                      <p:tavLst>
                                        <p:tav tm="0">
                                          <p:val>
                                            <p:strVal val="#ppt_x"/>
                                          </p:val>
                                        </p:tav>
                                        <p:tav tm="100000">
                                          <p:val>
                                            <p:strVal val="#ppt_x"/>
                                          </p:val>
                                        </p:tav>
                                      </p:tavLst>
                                    </p:anim>
                                    <p:anim calcmode="lin" valueType="num">
                                      <p:cBhvr additive="base">
                                        <p:cTn id="64" dur="1000" fill="hold"/>
                                        <p:tgtEl>
                                          <p:spTgt spid="608"/>
                                        </p:tgtEl>
                                        <p:attrNameLst>
                                          <p:attrName>ppt_y</p:attrName>
                                        </p:attrNameLst>
                                      </p:cBhvr>
                                      <p:tavLst>
                                        <p:tav tm="0">
                                          <p:val>
                                            <p:strVal val="1+#ppt_h/2"/>
                                          </p:val>
                                        </p:tav>
                                        <p:tav tm="100000">
                                          <p:val>
                                            <p:strVal val="#ppt_y"/>
                                          </p:val>
                                        </p:tav>
                                      </p:tavLst>
                                    </p:anim>
                                  </p:childTnLst>
                                </p:cTn>
                              </p:par>
                              <p:par>
                                <p:cTn id="65" presetID="2" presetClass="entr" presetSubtype="4" decel="100000" fill="hold" nodeType="withEffect">
                                  <p:stCondLst>
                                    <p:cond delay="0"/>
                                  </p:stCondLst>
                                  <p:childTnLst>
                                    <p:set>
                                      <p:cBhvr>
                                        <p:cTn id="66" dur="1" fill="hold">
                                          <p:stCondLst>
                                            <p:cond delay="0"/>
                                          </p:stCondLst>
                                        </p:cTn>
                                        <p:tgtEl>
                                          <p:spTgt spid="613"/>
                                        </p:tgtEl>
                                        <p:attrNameLst>
                                          <p:attrName>style.visibility</p:attrName>
                                        </p:attrNameLst>
                                      </p:cBhvr>
                                      <p:to>
                                        <p:strVal val="visible"/>
                                      </p:to>
                                    </p:set>
                                    <p:anim calcmode="lin" valueType="num">
                                      <p:cBhvr additive="base">
                                        <p:cTn id="67" dur="1000" fill="hold"/>
                                        <p:tgtEl>
                                          <p:spTgt spid="613"/>
                                        </p:tgtEl>
                                        <p:attrNameLst>
                                          <p:attrName>ppt_x</p:attrName>
                                        </p:attrNameLst>
                                      </p:cBhvr>
                                      <p:tavLst>
                                        <p:tav tm="0">
                                          <p:val>
                                            <p:strVal val="#ppt_x"/>
                                          </p:val>
                                        </p:tav>
                                        <p:tav tm="100000">
                                          <p:val>
                                            <p:strVal val="#ppt_x"/>
                                          </p:val>
                                        </p:tav>
                                      </p:tavLst>
                                    </p:anim>
                                    <p:anim calcmode="lin" valueType="num">
                                      <p:cBhvr additive="base">
                                        <p:cTn id="68" dur="1000" fill="hold"/>
                                        <p:tgtEl>
                                          <p:spTgt spid="6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5" grpId="0" animBg="1"/>
      <p:bldP spid="30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 name="Freeform 5">
            <a:extLst>
              <a:ext uri="{FF2B5EF4-FFF2-40B4-BE49-F238E27FC236}">
                <a16:creationId xmlns:a16="http://schemas.microsoft.com/office/drawing/2014/main" id="{549A67AB-0EA8-C542-BAE4-DB9B40B99B7C}"/>
              </a:ext>
            </a:extLst>
          </p:cNvPr>
          <p:cNvSpPr>
            <a:spLocks/>
          </p:cNvSpPr>
          <p:nvPr/>
        </p:nvSpPr>
        <p:spPr bwMode="auto">
          <a:xfrm>
            <a:off x="13106400" y="5874326"/>
            <a:ext cx="11398249" cy="5770493"/>
          </a:xfrm>
          <a:custGeom>
            <a:avLst/>
            <a:gdLst>
              <a:gd name="T0" fmla="*/ 3663 w 4456"/>
              <a:gd name="T1" fmla="*/ 2115 h 2573"/>
              <a:gd name="T2" fmla="*/ 793 w 4456"/>
              <a:gd name="T3" fmla="*/ 2115 h 2573"/>
              <a:gd name="T4" fmla="*/ 793 w 4456"/>
              <a:gd name="T5" fmla="*/ 458 h 2573"/>
              <a:gd name="T6" fmla="*/ 3663 w 4456"/>
              <a:gd name="T7" fmla="*/ 458 h 2573"/>
              <a:gd name="T8" fmla="*/ 3663 w 4456"/>
              <a:gd name="T9" fmla="*/ 2115 h 2573"/>
            </a:gdLst>
            <a:ahLst/>
            <a:cxnLst>
              <a:cxn ang="0">
                <a:pos x="T0" y="T1"/>
              </a:cxn>
              <a:cxn ang="0">
                <a:pos x="T2" y="T3"/>
              </a:cxn>
              <a:cxn ang="0">
                <a:pos x="T4" y="T5"/>
              </a:cxn>
              <a:cxn ang="0">
                <a:pos x="T6" y="T7"/>
              </a:cxn>
              <a:cxn ang="0">
                <a:pos x="T8" y="T9"/>
              </a:cxn>
            </a:cxnLst>
            <a:rect l="0" t="0" r="r" b="b"/>
            <a:pathLst>
              <a:path w="4456" h="2573">
                <a:moveTo>
                  <a:pt x="3663" y="2115"/>
                </a:moveTo>
                <a:cubicBezTo>
                  <a:pt x="2870" y="2573"/>
                  <a:pt x="1585" y="2573"/>
                  <a:pt x="793" y="2115"/>
                </a:cubicBezTo>
                <a:cubicBezTo>
                  <a:pt x="0" y="1658"/>
                  <a:pt x="0" y="916"/>
                  <a:pt x="793" y="458"/>
                </a:cubicBezTo>
                <a:cubicBezTo>
                  <a:pt x="1585" y="0"/>
                  <a:pt x="2870" y="0"/>
                  <a:pt x="3663" y="458"/>
                </a:cubicBezTo>
                <a:cubicBezTo>
                  <a:pt x="4456" y="916"/>
                  <a:pt x="4456" y="1658"/>
                  <a:pt x="3663" y="2115"/>
                </a:cubicBezTo>
                <a:close/>
              </a:path>
            </a:pathLst>
          </a:custGeom>
          <a:solidFill>
            <a:srgbClr val="0250C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6" name="Freeform 7">
            <a:extLst>
              <a:ext uri="{FF2B5EF4-FFF2-40B4-BE49-F238E27FC236}">
                <a16:creationId xmlns:a16="http://schemas.microsoft.com/office/drawing/2014/main" id="{280A499A-C547-E34C-B69C-F3EAB0BE84B8}"/>
              </a:ext>
            </a:extLst>
          </p:cNvPr>
          <p:cNvSpPr>
            <a:spLocks/>
          </p:cNvSpPr>
          <p:nvPr/>
        </p:nvSpPr>
        <p:spPr bwMode="auto">
          <a:xfrm>
            <a:off x="14367321" y="5855718"/>
            <a:ext cx="7765048" cy="3931616"/>
          </a:xfrm>
          <a:custGeom>
            <a:avLst/>
            <a:gdLst>
              <a:gd name="T0" fmla="*/ 2496 w 3036"/>
              <a:gd name="T1" fmla="*/ 1441 h 1753"/>
              <a:gd name="T2" fmla="*/ 540 w 3036"/>
              <a:gd name="T3" fmla="*/ 1441 h 1753"/>
              <a:gd name="T4" fmla="*/ 540 w 3036"/>
              <a:gd name="T5" fmla="*/ 312 h 1753"/>
              <a:gd name="T6" fmla="*/ 2496 w 3036"/>
              <a:gd name="T7" fmla="*/ 312 h 1753"/>
              <a:gd name="T8" fmla="*/ 2496 w 3036"/>
              <a:gd name="T9" fmla="*/ 1441 h 1753"/>
            </a:gdLst>
            <a:ahLst/>
            <a:cxnLst>
              <a:cxn ang="0">
                <a:pos x="T0" y="T1"/>
              </a:cxn>
              <a:cxn ang="0">
                <a:pos x="T2" y="T3"/>
              </a:cxn>
              <a:cxn ang="0">
                <a:pos x="T4" y="T5"/>
              </a:cxn>
              <a:cxn ang="0">
                <a:pos x="T6" y="T7"/>
              </a:cxn>
              <a:cxn ang="0">
                <a:pos x="T8" y="T9"/>
              </a:cxn>
            </a:cxnLst>
            <a:rect l="0" t="0" r="r" b="b"/>
            <a:pathLst>
              <a:path w="3036" h="1753">
                <a:moveTo>
                  <a:pt x="2496" y="1441"/>
                </a:moveTo>
                <a:cubicBezTo>
                  <a:pt x="1956" y="1753"/>
                  <a:pt x="1080" y="1753"/>
                  <a:pt x="540" y="1441"/>
                </a:cubicBezTo>
                <a:cubicBezTo>
                  <a:pt x="0" y="1129"/>
                  <a:pt x="0" y="624"/>
                  <a:pt x="540" y="312"/>
                </a:cubicBezTo>
                <a:cubicBezTo>
                  <a:pt x="1080" y="0"/>
                  <a:pt x="1956" y="0"/>
                  <a:pt x="2496" y="312"/>
                </a:cubicBezTo>
                <a:cubicBezTo>
                  <a:pt x="3036" y="624"/>
                  <a:pt x="3036" y="1129"/>
                  <a:pt x="2496" y="1441"/>
                </a:cubicBezTo>
                <a:close/>
              </a:path>
            </a:pathLst>
          </a:custGeom>
          <a:solidFill>
            <a:srgbClr val="79BBF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307" name="Group 306">
            <a:extLst>
              <a:ext uri="{FF2B5EF4-FFF2-40B4-BE49-F238E27FC236}">
                <a16:creationId xmlns:a16="http://schemas.microsoft.com/office/drawing/2014/main" id="{0668F065-6553-1B40-B98D-B15A27139F1E}"/>
              </a:ext>
            </a:extLst>
          </p:cNvPr>
          <p:cNvGrpSpPr/>
          <p:nvPr/>
        </p:nvGrpSpPr>
        <p:grpSpPr>
          <a:xfrm>
            <a:off x="14271331" y="4375548"/>
            <a:ext cx="4479656" cy="4286565"/>
            <a:chOff x="12901049" y="3843285"/>
            <a:chExt cx="5849938" cy="6389688"/>
          </a:xfrm>
        </p:grpSpPr>
        <p:sp>
          <p:nvSpPr>
            <p:cNvPr id="308" name="Freeform 8">
              <a:extLst>
                <a:ext uri="{FF2B5EF4-FFF2-40B4-BE49-F238E27FC236}">
                  <a16:creationId xmlns:a16="http://schemas.microsoft.com/office/drawing/2014/main" id="{069ECE5F-143F-BA48-9F43-27996B478712}"/>
                </a:ext>
              </a:extLst>
            </p:cNvPr>
            <p:cNvSpPr>
              <a:spLocks/>
            </p:cNvSpPr>
            <p:nvPr/>
          </p:nvSpPr>
          <p:spPr bwMode="auto">
            <a:xfrm>
              <a:off x="12953437" y="6834135"/>
              <a:ext cx="5797550" cy="3398838"/>
            </a:xfrm>
            <a:custGeom>
              <a:avLst/>
              <a:gdLst>
                <a:gd name="T0" fmla="*/ 2101 w 2101"/>
                <a:gd name="T1" fmla="*/ 528 h 1231"/>
                <a:gd name="T2" fmla="*/ 2101 w 2101"/>
                <a:gd name="T3" fmla="*/ 528 h 1231"/>
                <a:gd name="T4" fmla="*/ 2099 w 2101"/>
                <a:gd name="T5" fmla="*/ 543 h 1231"/>
                <a:gd name="T6" fmla="*/ 2065 w 2101"/>
                <a:gd name="T7" fmla="*/ 590 h 1231"/>
                <a:gd name="T8" fmla="*/ 1021 w 2101"/>
                <a:gd name="T9" fmla="*/ 1193 h 1231"/>
                <a:gd name="T10" fmla="*/ 810 w 2101"/>
                <a:gd name="T11" fmla="*/ 1193 h 1231"/>
                <a:gd name="T12" fmla="*/ 26 w 2101"/>
                <a:gd name="T13" fmla="*/ 741 h 1231"/>
                <a:gd name="T14" fmla="*/ 0 w 2101"/>
                <a:gd name="T15" fmla="*/ 726 h 1231"/>
                <a:gd name="T16" fmla="*/ 1257 w 2101"/>
                <a:gd name="T17" fmla="*/ 0 h 1231"/>
                <a:gd name="T18" fmla="*/ 2065 w 2101"/>
                <a:gd name="T19" fmla="*/ 466 h 1231"/>
                <a:gd name="T20" fmla="*/ 2101 w 2101"/>
                <a:gd name="T21" fmla="*/ 528 h 1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01" h="1231">
                  <a:moveTo>
                    <a:pt x="2101" y="528"/>
                  </a:moveTo>
                  <a:cubicBezTo>
                    <a:pt x="2101" y="528"/>
                    <a:pt x="2101" y="528"/>
                    <a:pt x="2101" y="528"/>
                  </a:cubicBezTo>
                  <a:cubicBezTo>
                    <a:pt x="2101" y="533"/>
                    <a:pt x="2100" y="538"/>
                    <a:pt x="2099" y="543"/>
                  </a:cubicBezTo>
                  <a:cubicBezTo>
                    <a:pt x="2096" y="562"/>
                    <a:pt x="2084" y="579"/>
                    <a:pt x="2065" y="590"/>
                  </a:cubicBezTo>
                  <a:cubicBezTo>
                    <a:pt x="1021" y="1193"/>
                    <a:pt x="1021" y="1193"/>
                    <a:pt x="1021" y="1193"/>
                  </a:cubicBezTo>
                  <a:cubicBezTo>
                    <a:pt x="955" y="1231"/>
                    <a:pt x="875" y="1231"/>
                    <a:pt x="810" y="1193"/>
                  </a:cubicBezTo>
                  <a:cubicBezTo>
                    <a:pt x="26" y="741"/>
                    <a:pt x="26" y="741"/>
                    <a:pt x="26" y="741"/>
                  </a:cubicBezTo>
                  <a:cubicBezTo>
                    <a:pt x="0" y="726"/>
                    <a:pt x="0" y="726"/>
                    <a:pt x="0" y="726"/>
                  </a:cubicBezTo>
                  <a:cubicBezTo>
                    <a:pt x="1257" y="0"/>
                    <a:pt x="1257" y="0"/>
                    <a:pt x="1257" y="0"/>
                  </a:cubicBezTo>
                  <a:cubicBezTo>
                    <a:pt x="2065" y="466"/>
                    <a:pt x="2065" y="466"/>
                    <a:pt x="2065" y="466"/>
                  </a:cubicBezTo>
                  <a:cubicBezTo>
                    <a:pt x="2089" y="480"/>
                    <a:pt x="2101" y="504"/>
                    <a:pt x="2101" y="528"/>
                  </a:cubicBezTo>
                  <a:close/>
                </a:path>
              </a:pathLst>
            </a:custGeom>
            <a:solidFill>
              <a:srgbClr val="51698E"/>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9" name="Freeform 9">
              <a:extLst>
                <a:ext uri="{FF2B5EF4-FFF2-40B4-BE49-F238E27FC236}">
                  <a16:creationId xmlns:a16="http://schemas.microsoft.com/office/drawing/2014/main" id="{82B1FB36-0DE7-3C4B-9011-B8A1FAC16DA7}"/>
                </a:ext>
              </a:extLst>
            </p:cNvPr>
            <p:cNvSpPr>
              <a:spLocks/>
            </p:cNvSpPr>
            <p:nvPr/>
          </p:nvSpPr>
          <p:spPr bwMode="auto">
            <a:xfrm>
              <a:off x="12901049" y="3843285"/>
              <a:ext cx="3468688" cy="4891088"/>
            </a:xfrm>
            <a:custGeom>
              <a:avLst/>
              <a:gdLst>
                <a:gd name="T0" fmla="*/ 1179 w 1257"/>
                <a:gd name="T1" fmla="*/ 20 h 1771"/>
                <a:gd name="T2" fmla="*/ 73 w 1257"/>
                <a:gd name="T3" fmla="*/ 658 h 1771"/>
                <a:gd name="T4" fmla="*/ 0 w 1257"/>
                <a:gd name="T5" fmla="*/ 784 h 1771"/>
                <a:gd name="T6" fmla="*/ 0 w 1257"/>
                <a:gd name="T7" fmla="*/ 1771 h 1771"/>
                <a:gd name="T8" fmla="*/ 1257 w 1257"/>
                <a:gd name="T9" fmla="*/ 1046 h 1771"/>
                <a:gd name="T10" fmla="*/ 1257 w 1257"/>
                <a:gd name="T11" fmla="*/ 65 h 1771"/>
                <a:gd name="T12" fmla="*/ 1179 w 1257"/>
                <a:gd name="T13" fmla="*/ 20 h 1771"/>
              </a:gdLst>
              <a:ahLst/>
              <a:cxnLst>
                <a:cxn ang="0">
                  <a:pos x="T0" y="T1"/>
                </a:cxn>
                <a:cxn ang="0">
                  <a:pos x="T2" y="T3"/>
                </a:cxn>
                <a:cxn ang="0">
                  <a:pos x="T4" y="T5"/>
                </a:cxn>
                <a:cxn ang="0">
                  <a:pos x="T6" y="T7"/>
                </a:cxn>
                <a:cxn ang="0">
                  <a:pos x="T8" y="T9"/>
                </a:cxn>
                <a:cxn ang="0">
                  <a:pos x="T10" y="T11"/>
                </a:cxn>
                <a:cxn ang="0">
                  <a:pos x="T12" y="T13"/>
                </a:cxn>
              </a:cxnLst>
              <a:rect l="0" t="0" r="r" b="b"/>
              <a:pathLst>
                <a:path w="1257" h="1771">
                  <a:moveTo>
                    <a:pt x="1179" y="20"/>
                  </a:moveTo>
                  <a:cubicBezTo>
                    <a:pt x="73" y="658"/>
                    <a:pt x="73" y="658"/>
                    <a:pt x="73" y="658"/>
                  </a:cubicBezTo>
                  <a:cubicBezTo>
                    <a:pt x="28" y="684"/>
                    <a:pt x="0" y="732"/>
                    <a:pt x="0" y="784"/>
                  </a:cubicBezTo>
                  <a:cubicBezTo>
                    <a:pt x="0" y="1771"/>
                    <a:pt x="0" y="1771"/>
                    <a:pt x="0" y="1771"/>
                  </a:cubicBezTo>
                  <a:cubicBezTo>
                    <a:pt x="1257" y="1046"/>
                    <a:pt x="1257" y="1046"/>
                    <a:pt x="1257" y="1046"/>
                  </a:cubicBezTo>
                  <a:cubicBezTo>
                    <a:pt x="1257" y="65"/>
                    <a:pt x="1257" y="65"/>
                    <a:pt x="1257" y="65"/>
                  </a:cubicBezTo>
                  <a:cubicBezTo>
                    <a:pt x="1257" y="25"/>
                    <a:pt x="1214" y="0"/>
                    <a:pt x="1179" y="20"/>
                  </a:cubicBezTo>
                  <a:close/>
                </a:path>
              </a:pathLst>
            </a:custGeom>
            <a:solidFill>
              <a:srgbClr val="C1C7D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0" name="Freeform 10">
              <a:extLst>
                <a:ext uri="{FF2B5EF4-FFF2-40B4-BE49-F238E27FC236}">
                  <a16:creationId xmlns:a16="http://schemas.microsoft.com/office/drawing/2014/main" id="{F223976B-0820-E240-8E2D-21D20466AA7B}"/>
                </a:ext>
              </a:extLst>
            </p:cNvPr>
            <p:cNvSpPr>
              <a:spLocks/>
            </p:cNvSpPr>
            <p:nvPr/>
          </p:nvSpPr>
          <p:spPr bwMode="auto">
            <a:xfrm>
              <a:off x="12953437" y="6673798"/>
              <a:ext cx="5797550" cy="3398838"/>
            </a:xfrm>
            <a:custGeom>
              <a:avLst/>
              <a:gdLst>
                <a:gd name="T0" fmla="*/ 2101 w 2101"/>
                <a:gd name="T1" fmla="*/ 528 h 1231"/>
                <a:gd name="T2" fmla="*/ 2101 w 2101"/>
                <a:gd name="T3" fmla="*/ 528 h 1231"/>
                <a:gd name="T4" fmla="*/ 2099 w 2101"/>
                <a:gd name="T5" fmla="*/ 543 h 1231"/>
                <a:gd name="T6" fmla="*/ 2065 w 2101"/>
                <a:gd name="T7" fmla="*/ 590 h 1231"/>
                <a:gd name="T8" fmla="*/ 1021 w 2101"/>
                <a:gd name="T9" fmla="*/ 1193 h 1231"/>
                <a:gd name="T10" fmla="*/ 810 w 2101"/>
                <a:gd name="T11" fmla="*/ 1193 h 1231"/>
                <a:gd name="T12" fmla="*/ 26 w 2101"/>
                <a:gd name="T13" fmla="*/ 741 h 1231"/>
                <a:gd name="T14" fmla="*/ 0 w 2101"/>
                <a:gd name="T15" fmla="*/ 726 h 1231"/>
                <a:gd name="T16" fmla="*/ 1257 w 2101"/>
                <a:gd name="T17" fmla="*/ 0 h 1231"/>
                <a:gd name="T18" fmla="*/ 2065 w 2101"/>
                <a:gd name="T19" fmla="*/ 466 h 1231"/>
                <a:gd name="T20" fmla="*/ 2101 w 2101"/>
                <a:gd name="T21" fmla="*/ 528 h 1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01" h="1231">
                  <a:moveTo>
                    <a:pt x="2101" y="528"/>
                  </a:moveTo>
                  <a:cubicBezTo>
                    <a:pt x="2101" y="528"/>
                    <a:pt x="2101" y="528"/>
                    <a:pt x="2101" y="528"/>
                  </a:cubicBezTo>
                  <a:cubicBezTo>
                    <a:pt x="2101" y="533"/>
                    <a:pt x="2100" y="538"/>
                    <a:pt x="2099" y="543"/>
                  </a:cubicBezTo>
                  <a:cubicBezTo>
                    <a:pt x="2096" y="562"/>
                    <a:pt x="2084" y="579"/>
                    <a:pt x="2065" y="590"/>
                  </a:cubicBezTo>
                  <a:cubicBezTo>
                    <a:pt x="1021" y="1193"/>
                    <a:pt x="1021" y="1193"/>
                    <a:pt x="1021" y="1193"/>
                  </a:cubicBezTo>
                  <a:cubicBezTo>
                    <a:pt x="955" y="1231"/>
                    <a:pt x="875" y="1231"/>
                    <a:pt x="810" y="1193"/>
                  </a:cubicBezTo>
                  <a:cubicBezTo>
                    <a:pt x="26" y="741"/>
                    <a:pt x="26" y="741"/>
                    <a:pt x="26" y="741"/>
                  </a:cubicBezTo>
                  <a:cubicBezTo>
                    <a:pt x="0" y="726"/>
                    <a:pt x="0" y="726"/>
                    <a:pt x="0" y="726"/>
                  </a:cubicBezTo>
                  <a:cubicBezTo>
                    <a:pt x="1257" y="0"/>
                    <a:pt x="1257" y="0"/>
                    <a:pt x="1257" y="0"/>
                  </a:cubicBezTo>
                  <a:cubicBezTo>
                    <a:pt x="2065" y="466"/>
                    <a:pt x="2065" y="466"/>
                    <a:pt x="2065" y="466"/>
                  </a:cubicBezTo>
                  <a:cubicBezTo>
                    <a:pt x="2089" y="480"/>
                    <a:pt x="2101" y="504"/>
                    <a:pt x="2101" y="528"/>
                  </a:cubicBezTo>
                  <a:close/>
                </a:path>
              </a:pathLst>
            </a:custGeom>
            <a:solidFill>
              <a:srgbClr val="E2E2E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1" name="Freeform 11">
              <a:extLst>
                <a:ext uri="{FF2B5EF4-FFF2-40B4-BE49-F238E27FC236}">
                  <a16:creationId xmlns:a16="http://schemas.microsoft.com/office/drawing/2014/main" id="{64031536-06B5-5B4D-91D1-E832F7909EB9}"/>
                </a:ext>
              </a:extLst>
            </p:cNvPr>
            <p:cNvSpPr>
              <a:spLocks/>
            </p:cNvSpPr>
            <p:nvPr/>
          </p:nvSpPr>
          <p:spPr bwMode="auto">
            <a:xfrm>
              <a:off x="13364599" y="6883348"/>
              <a:ext cx="4346575" cy="2554288"/>
            </a:xfrm>
            <a:custGeom>
              <a:avLst/>
              <a:gdLst>
                <a:gd name="T0" fmla="*/ 1555 w 1575"/>
                <a:gd name="T1" fmla="*/ 303 h 925"/>
                <a:gd name="T2" fmla="*/ 492 w 1575"/>
                <a:gd name="T3" fmla="*/ 917 h 925"/>
                <a:gd name="T4" fmla="*/ 444 w 1575"/>
                <a:gd name="T5" fmla="*/ 917 h 925"/>
                <a:gd name="T6" fmla="*/ 17 w 1575"/>
                <a:gd name="T7" fmla="*/ 670 h 925"/>
                <a:gd name="T8" fmla="*/ 17 w 1575"/>
                <a:gd name="T9" fmla="*/ 625 h 925"/>
                <a:gd name="T10" fmla="*/ 1085 w 1575"/>
                <a:gd name="T11" fmla="*/ 9 h 925"/>
                <a:gd name="T12" fmla="*/ 1133 w 1575"/>
                <a:gd name="T13" fmla="*/ 9 h 925"/>
                <a:gd name="T14" fmla="*/ 1555 w 1575"/>
                <a:gd name="T15" fmla="*/ 253 h 925"/>
                <a:gd name="T16" fmla="*/ 1555 w 1575"/>
                <a:gd name="T17" fmla="*/ 303 h 9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75" h="925">
                  <a:moveTo>
                    <a:pt x="1555" y="303"/>
                  </a:moveTo>
                  <a:cubicBezTo>
                    <a:pt x="492" y="917"/>
                    <a:pt x="492" y="917"/>
                    <a:pt x="492" y="917"/>
                  </a:cubicBezTo>
                  <a:cubicBezTo>
                    <a:pt x="477" y="925"/>
                    <a:pt x="459" y="925"/>
                    <a:pt x="444" y="917"/>
                  </a:cubicBezTo>
                  <a:cubicBezTo>
                    <a:pt x="17" y="670"/>
                    <a:pt x="17" y="670"/>
                    <a:pt x="17" y="670"/>
                  </a:cubicBezTo>
                  <a:cubicBezTo>
                    <a:pt x="0" y="660"/>
                    <a:pt x="0" y="635"/>
                    <a:pt x="17" y="625"/>
                  </a:cubicBezTo>
                  <a:cubicBezTo>
                    <a:pt x="1085" y="9"/>
                    <a:pt x="1085" y="9"/>
                    <a:pt x="1085" y="9"/>
                  </a:cubicBezTo>
                  <a:cubicBezTo>
                    <a:pt x="1100" y="0"/>
                    <a:pt x="1118" y="0"/>
                    <a:pt x="1133" y="9"/>
                  </a:cubicBezTo>
                  <a:cubicBezTo>
                    <a:pt x="1555" y="253"/>
                    <a:pt x="1555" y="253"/>
                    <a:pt x="1555" y="253"/>
                  </a:cubicBezTo>
                  <a:cubicBezTo>
                    <a:pt x="1575" y="264"/>
                    <a:pt x="1575" y="292"/>
                    <a:pt x="1555" y="303"/>
                  </a:cubicBezTo>
                  <a:close/>
                </a:path>
              </a:pathLst>
            </a:custGeom>
            <a:solidFill>
              <a:srgbClr val="D1D1D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2" name="Freeform 12">
              <a:extLst>
                <a:ext uri="{FF2B5EF4-FFF2-40B4-BE49-F238E27FC236}">
                  <a16:creationId xmlns:a16="http://schemas.microsoft.com/office/drawing/2014/main" id="{913A73DB-8949-D143-84ED-A03F60DFE044}"/>
                </a:ext>
              </a:extLst>
            </p:cNvPr>
            <p:cNvSpPr>
              <a:spLocks/>
            </p:cNvSpPr>
            <p:nvPr/>
          </p:nvSpPr>
          <p:spPr bwMode="auto">
            <a:xfrm>
              <a:off x="12953437" y="3881385"/>
              <a:ext cx="3468688" cy="4797425"/>
            </a:xfrm>
            <a:custGeom>
              <a:avLst/>
              <a:gdLst>
                <a:gd name="T0" fmla="*/ 1179 w 1257"/>
                <a:gd name="T1" fmla="*/ 20 h 1737"/>
                <a:gd name="T2" fmla="*/ 72 w 1257"/>
                <a:gd name="T3" fmla="*/ 658 h 1737"/>
                <a:gd name="T4" fmla="*/ 0 w 1257"/>
                <a:gd name="T5" fmla="*/ 784 h 1737"/>
                <a:gd name="T6" fmla="*/ 0 w 1257"/>
                <a:gd name="T7" fmla="*/ 1737 h 1737"/>
                <a:gd name="T8" fmla="*/ 1257 w 1257"/>
                <a:gd name="T9" fmla="*/ 1011 h 1737"/>
                <a:gd name="T10" fmla="*/ 1257 w 1257"/>
                <a:gd name="T11" fmla="*/ 65 h 1737"/>
                <a:gd name="T12" fmla="*/ 1179 w 1257"/>
                <a:gd name="T13" fmla="*/ 20 h 1737"/>
              </a:gdLst>
              <a:ahLst/>
              <a:cxnLst>
                <a:cxn ang="0">
                  <a:pos x="T0" y="T1"/>
                </a:cxn>
                <a:cxn ang="0">
                  <a:pos x="T2" y="T3"/>
                </a:cxn>
                <a:cxn ang="0">
                  <a:pos x="T4" y="T5"/>
                </a:cxn>
                <a:cxn ang="0">
                  <a:pos x="T6" y="T7"/>
                </a:cxn>
                <a:cxn ang="0">
                  <a:pos x="T8" y="T9"/>
                </a:cxn>
                <a:cxn ang="0">
                  <a:pos x="T10" y="T11"/>
                </a:cxn>
                <a:cxn ang="0">
                  <a:pos x="T12" y="T13"/>
                </a:cxn>
              </a:cxnLst>
              <a:rect l="0" t="0" r="r" b="b"/>
              <a:pathLst>
                <a:path w="1257" h="1737">
                  <a:moveTo>
                    <a:pt x="1179" y="20"/>
                  </a:moveTo>
                  <a:cubicBezTo>
                    <a:pt x="72" y="658"/>
                    <a:pt x="72" y="658"/>
                    <a:pt x="72" y="658"/>
                  </a:cubicBezTo>
                  <a:cubicBezTo>
                    <a:pt x="27" y="684"/>
                    <a:pt x="0" y="732"/>
                    <a:pt x="0" y="784"/>
                  </a:cubicBezTo>
                  <a:cubicBezTo>
                    <a:pt x="0" y="1737"/>
                    <a:pt x="0" y="1737"/>
                    <a:pt x="0" y="1737"/>
                  </a:cubicBezTo>
                  <a:cubicBezTo>
                    <a:pt x="1257" y="1011"/>
                    <a:pt x="1257" y="1011"/>
                    <a:pt x="1257" y="1011"/>
                  </a:cubicBezTo>
                  <a:cubicBezTo>
                    <a:pt x="1257" y="65"/>
                    <a:pt x="1257" y="65"/>
                    <a:pt x="1257" y="65"/>
                  </a:cubicBezTo>
                  <a:cubicBezTo>
                    <a:pt x="1257" y="25"/>
                    <a:pt x="1213" y="0"/>
                    <a:pt x="1179" y="20"/>
                  </a:cubicBez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3" name="Freeform 13">
              <a:extLst>
                <a:ext uri="{FF2B5EF4-FFF2-40B4-BE49-F238E27FC236}">
                  <a16:creationId xmlns:a16="http://schemas.microsoft.com/office/drawing/2014/main" id="{AF3F7912-6D9A-C045-BE2F-D26CB36B365B}"/>
                </a:ext>
              </a:extLst>
            </p:cNvPr>
            <p:cNvSpPr>
              <a:spLocks/>
            </p:cNvSpPr>
            <p:nvPr/>
          </p:nvSpPr>
          <p:spPr bwMode="auto">
            <a:xfrm>
              <a:off x="13159812" y="4129035"/>
              <a:ext cx="3087688" cy="4198938"/>
            </a:xfrm>
            <a:custGeom>
              <a:avLst/>
              <a:gdLst>
                <a:gd name="T0" fmla="*/ 1945 w 1945"/>
                <a:gd name="T1" fmla="*/ 0 h 2645"/>
                <a:gd name="T2" fmla="*/ 0 w 1945"/>
                <a:gd name="T3" fmla="*/ 1116 h 2645"/>
                <a:gd name="T4" fmla="*/ 0 w 1945"/>
                <a:gd name="T5" fmla="*/ 2645 h 2645"/>
                <a:gd name="T6" fmla="*/ 1945 w 1945"/>
                <a:gd name="T7" fmla="*/ 1528 h 2645"/>
                <a:gd name="T8" fmla="*/ 1945 w 1945"/>
                <a:gd name="T9" fmla="*/ 0 h 2645"/>
              </a:gdLst>
              <a:ahLst/>
              <a:cxnLst>
                <a:cxn ang="0">
                  <a:pos x="T0" y="T1"/>
                </a:cxn>
                <a:cxn ang="0">
                  <a:pos x="T2" y="T3"/>
                </a:cxn>
                <a:cxn ang="0">
                  <a:pos x="T4" y="T5"/>
                </a:cxn>
                <a:cxn ang="0">
                  <a:pos x="T6" y="T7"/>
                </a:cxn>
                <a:cxn ang="0">
                  <a:pos x="T8" y="T9"/>
                </a:cxn>
              </a:cxnLst>
              <a:rect l="0" t="0" r="r" b="b"/>
              <a:pathLst>
                <a:path w="1945" h="2645">
                  <a:moveTo>
                    <a:pt x="1945" y="0"/>
                  </a:moveTo>
                  <a:lnTo>
                    <a:pt x="0" y="1116"/>
                  </a:lnTo>
                  <a:lnTo>
                    <a:pt x="0" y="2645"/>
                  </a:lnTo>
                  <a:lnTo>
                    <a:pt x="1945" y="1528"/>
                  </a:lnTo>
                  <a:lnTo>
                    <a:pt x="1945" y="0"/>
                  </a:lnTo>
                  <a:close/>
                </a:path>
              </a:pathLst>
            </a:custGeom>
            <a:solidFill>
              <a:srgbClr val="15285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4" name="Freeform 14">
              <a:extLst>
                <a:ext uri="{FF2B5EF4-FFF2-40B4-BE49-F238E27FC236}">
                  <a16:creationId xmlns:a16="http://schemas.microsoft.com/office/drawing/2014/main" id="{6F3B98BA-E641-7B47-A81B-05353CEF263B}"/>
                </a:ext>
              </a:extLst>
            </p:cNvPr>
            <p:cNvSpPr>
              <a:spLocks/>
            </p:cNvSpPr>
            <p:nvPr/>
          </p:nvSpPr>
          <p:spPr bwMode="auto">
            <a:xfrm>
              <a:off x="15296587" y="8131123"/>
              <a:ext cx="1173163" cy="677863"/>
            </a:xfrm>
            <a:custGeom>
              <a:avLst/>
              <a:gdLst>
                <a:gd name="T0" fmla="*/ 420 w 425"/>
                <a:gd name="T1" fmla="*/ 35 h 245"/>
                <a:gd name="T2" fmla="*/ 420 w 425"/>
                <a:gd name="T3" fmla="*/ 45 h 245"/>
                <a:gd name="T4" fmla="*/ 79 w 425"/>
                <a:gd name="T5" fmla="*/ 242 h 245"/>
                <a:gd name="T6" fmla="*/ 61 w 425"/>
                <a:gd name="T7" fmla="*/ 242 h 245"/>
                <a:gd name="T8" fmla="*/ 6 w 425"/>
                <a:gd name="T9" fmla="*/ 210 h 245"/>
                <a:gd name="T10" fmla="*/ 6 w 425"/>
                <a:gd name="T11" fmla="*/ 199 h 245"/>
                <a:gd name="T12" fmla="*/ 346 w 425"/>
                <a:gd name="T13" fmla="*/ 3 h 245"/>
                <a:gd name="T14" fmla="*/ 364 w 425"/>
                <a:gd name="T15" fmla="*/ 3 h 245"/>
                <a:gd name="T16" fmla="*/ 420 w 425"/>
                <a:gd name="T17" fmla="*/ 35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5" h="245">
                  <a:moveTo>
                    <a:pt x="420" y="35"/>
                  </a:moveTo>
                  <a:cubicBezTo>
                    <a:pt x="425" y="38"/>
                    <a:pt x="425" y="43"/>
                    <a:pt x="420" y="45"/>
                  </a:cubicBezTo>
                  <a:cubicBezTo>
                    <a:pt x="79" y="242"/>
                    <a:pt x="79" y="242"/>
                    <a:pt x="79" y="242"/>
                  </a:cubicBezTo>
                  <a:cubicBezTo>
                    <a:pt x="74" y="245"/>
                    <a:pt x="66" y="245"/>
                    <a:pt x="61" y="242"/>
                  </a:cubicBezTo>
                  <a:cubicBezTo>
                    <a:pt x="6" y="210"/>
                    <a:pt x="6" y="210"/>
                    <a:pt x="6" y="210"/>
                  </a:cubicBezTo>
                  <a:cubicBezTo>
                    <a:pt x="0" y="207"/>
                    <a:pt x="0" y="202"/>
                    <a:pt x="6" y="199"/>
                  </a:cubicBezTo>
                  <a:cubicBezTo>
                    <a:pt x="346" y="3"/>
                    <a:pt x="346" y="3"/>
                    <a:pt x="346" y="3"/>
                  </a:cubicBezTo>
                  <a:cubicBezTo>
                    <a:pt x="351" y="0"/>
                    <a:pt x="359" y="0"/>
                    <a:pt x="364" y="3"/>
                  </a:cubicBezTo>
                  <a:lnTo>
                    <a:pt x="420" y="35"/>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5" name="Freeform 15">
              <a:extLst>
                <a:ext uri="{FF2B5EF4-FFF2-40B4-BE49-F238E27FC236}">
                  <a16:creationId xmlns:a16="http://schemas.microsoft.com/office/drawing/2014/main" id="{3D87997F-CFF5-5247-8B03-E4FC1B54BEF4}"/>
                </a:ext>
              </a:extLst>
            </p:cNvPr>
            <p:cNvSpPr>
              <a:spLocks/>
            </p:cNvSpPr>
            <p:nvPr/>
          </p:nvSpPr>
          <p:spPr bwMode="auto">
            <a:xfrm>
              <a:off x="16623737" y="7289748"/>
              <a:ext cx="488950" cy="280988"/>
            </a:xfrm>
            <a:custGeom>
              <a:avLst/>
              <a:gdLst>
                <a:gd name="T0" fmla="*/ 52 w 177"/>
                <a:gd name="T1" fmla="*/ 100 h 102"/>
                <a:gd name="T2" fmla="*/ 68 w 177"/>
                <a:gd name="T3" fmla="*/ 100 h 102"/>
                <a:gd name="T4" fmla="*/ 173 w 177"/>
                <a:gd name="T5" fmla="*/ 39 h 102"/>
                <a:gd name="T6" fmla="*/ 173 w 177"/>
                <a:gd name="T7" fmla="*/ 30 h 102"/>
                <a:gd name="T8" fmla="*/ 125 w 177"/>
                <a:gd name="T9" fmla="*/ 2 h 102"/>
                <a:gd name="T10" fmla="*/ 109 w 177"/>
                <a:gd name="T11" fmla="*/ 2 h 102"/>
                <a:gd name="T12" fmla="*/ 4 w 177"/>
                <a:gd name="T13" fmla="*/ 63 h 102"/>
                <a:gd name="T14" fmla="*/ 4 w 177"/>
                <a:gd name="T15" fmla="*/ 72 h 102"/>
                <a:gd name="T16" fmla="*/ 52 w 177"/>
                <a:gd name="T17" fmla="*/ 10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7" h="102">
                  <a:moveTo>
                    <a:pt x="52" y="100"/>
                  </a:moveTo>
                  <a:cubicBezTo>
                    <a:pt x="57" y="102"/>
                    <a:pt x="64" y="102"/>
                    <a:pt x="68" y="100"/>
                  </a:cubicBezTo>
                  <a:cubicBezTo>
                    <a:pt x="173" y="39"/>
                    <a:pt x="173" y="39"/>
                    <a:pt x="173" y="39"/>
                  </a:cubicBezTo>
                  <a:cubicBezTo>
                    <a:pt x="177" y="37"/>
                    <a:pt x="177" y="33"/>
                    <a:pt x="173" y="30"/>
                  </a:cubicBezTo>
                  <a:cubicBezTo>
                    <a:pt x="125" y="2"/>
                    <a:pt x="125" y="2"/>
                    <a:pt x="125" y="2"/>
                  </a:cubicBezTo>
                  <a:cubicBezTo>
                    <a:pt x="120" y="0"/>
                    <a:pt x="114" y="0"/>
                    <a:pt x="109" y="2"/>
                  </a:cubicBezTo>
                  <a:cubicBezTo>
                    <a:pt x="4" y="63"/>
                    <a:pt x="4" y="63"/>
                    <a:pt x="4" y="63"/>
                  </a:cubicBezTo>
                  <a:cubicBezTo>
                    <a:pt x="0" y="66"/>
                    <a:pt x="0" y="70"/>
                    <a:pt x="4" y="72"/>
                  </a:cubicBezTo>
                  <a:lnTo>
                    <a:pt x="52" y="100"/>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6" name="Freeform 16">
              <a:extLst>
                <a:ext uri="{FF2B5EF4-FFF2-40B4-BE49-F238E27FC236}">
                  <a16:creationId xmlns:a16="http://schemas.microsoft.com/office/drawing/2014/main" id="{D45FDE0F-9869-564B-844D-145E17161554}"/>
                </a:ext>
              </a:extLst>
            </p:cNvPr>
            <p:cNvSpPr>
              <a:spLocks/>
            </p:cNvSpPr>
            <p:nvPr/>
          </p:nvSpPr>
          <p:spPr bwMode="auto">
            <a:xfrm>
              <a:off x="15042587" y="8713735"/>
              <a:ext cx="415925" cy="241300"/>
            </a:xfrm>
            <a:custGeom>
              <a:avLst/>
              <a:gdLst>
                <a:gd name="T0" fmla="*/ 6 w 151"/>
                <a:gd name="T1" fmla="*/ 52 h 87"/>
                <a:gd name="T2" fmla="*/ 6 w 151"/>
                <a:gd name="T3" fmla="*/ 41 h 87"/>
                <a:gd name="T4" fmla="*/ 71 w 151"/>
                <a:gd name="T5" fmla="*/ 3 h 87"/>
                <a:gd name="T6" fmla="*/ 90 w 151"/>
                <a:gd name="T7" fmla="*/ 3 h 87"/>
                <a:gd name="T8" fmla="*/ 145 w 151"/>
                <a:gd name="T9" fmla="*/ 35 h 87"/>
                <a:gd name="T10" fmla="*/ 145 w 151"/>
                <a:gd name="T11" fmla="*/ 46 h 87"/>
                <a:gd name="T12" fmla="*/ 79 w 151"/>
                <a:gd name="T13" fmla="*/ 84 h 87"/>
                <a:gd name="T14" fmla="*/ 61 w 151"/>
                <a:gd name="T15" fmla="*/ 84 h 87"/>
                <a:gd name="T16" fmla="*/ 6 w 151"/>
                <a:gd name="T17" fmla="*/ 52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1" h="87">
                  <a:moveTo>
                    <a:pt x="6" y="52"/>
                  </a:moveTo>
                  <a:cubicBezTo>
                    <a:pt x="0" y="49"/>
                    <a:pt x="0" y="44"/>
                    <a:pt x="6" y="41"/>
                  </a:cubicBezTo>
                  <a:cubicBezTo>
                    <a:pt x="71" y="3"/>
                    <a:pt x="71" y="3"/>
                    <a:pt x="71" y="3"/>
                  </a:cubicBezTo>
                  <a:cubicBezTo>
                    <a:pt x="77" y="0"/>
                    <a:pt x="85" y="0"/>
                    <a:pt x="90" y="3"/>
                  </a:cubicBezTo>
                  <a:cubicBezTo>
                    <a:pt x="145" y="35"/>
                    <a:pt x="145" y="35"/>
                    <a:pt x="145" y="35"/>
                  </a:cubicBezTo>
                  <a:cubicBezTo>
                    <a:pt x="151" y="38"/>
                    <a:pt x="151" y="43"/>
                    <a:pt x="145" y="46"/>
                  </a:cubicBezTo>
                  <a:cubicBezTo>
                    <a:pt x="79" y="84"/>
                    <a:pt x="79" y="84"/>
                    <a:pt x="79" y="84"/>
                  </a:cubicBezTo>
                  <a:cubicBezTo>
                    <a:pt x="74" y="87"/>
                    <a:pt x="66" y="87"/>
                    <a:pt x="61" y="84"/>
                  </a:cubicBezTo>
                  <a:lnTo>
                    <a:pt x="6" y="52"/>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7" name="Freeform 17">
              <a:extLst>
                <a:ext uri="{FF2B5EF4-FFF2-40B4-BE49-F238E27FC236}">
                  <a16:creationId xmlns:a16="http://schemas.microsoft.com/office/drawing/2014/main" id="{5B4C43BD-55DD-6147-BD64-D310EF68E3CB}"/>
                </a:ext>
              </a:extLst>
            </p:cNvPr>
            <p:cNvSpPr>
              <a:spLocks/>
            </p:cNvSpPr>
            <p:nvPr/>
          </p:nvSpPr>
          <p:spPr bwMode="auto">
            <a:xfrm>
              <a:off x="14840974" y="8861373"/>
              <a:ext cx="363538" cy="209550"/>
            </a:xfrm>
            <a:custGeom>
              <a:avLst/>
              <a:gdLst>
                <a:gd name="T0" fmla="*/ 5 w 132"/>
                <a:gd name="T1" fmla="*/ 41 h 76"/>
                <a:gd name="T2" fmla="*/ 5 w 132"/>
                <a:gd name="T3" fmla="*/ 31 h 76"/>
                <a:gd name="T4" fmla="*/ 53 w 132"/>
                <a:gd name="T5" fmla="*/ 3 h 76"/>
                <a:gd name="T6" fmla="*/ 71 w 132"/>
                <a:gd name="T7" fmla="*/ 3 h 76"/>
                <a:gd name="T8" fmla="*/ 127 w 132"/>
                <a:gd name="T9" fmla="*/ 35 h 76"/>
                <a:gd name="T10" fmla="*/ 127 w 132"/>
                <a:gd name="T11" fmla="*/ 46 h 76"/>
                <a:gd name="T12" fmla="*/ 79 w 132"/>
                <a:gd name="T13" fmla="*/ 73 h 76"/>
                <a:gd name="T14" fmla="*/ 61 w 132"/>
                <a:gd name="T15" fmla="*/ 73 h 76"/>
                <a:gd name="T16" fmla="*/ 5 w 132"/>
                <a:gd name="T17" fmla="*/ 41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76">
                  <a:moveTo>
                    <a:pt x="5" y="41"/>
                  </a:moveTo>
                  <a:cubicBezTo>
                    <a:pt x="0" y="38"/>
                    <a:pt x="0" y="34"/>
                    <a:pt x="5" y="31"/>
                  </a:cubicBezTo>
                  <a:cubicBezTo>
                    <a:pt x="53" y="3"/>
                    <a:pt x="53" y="3"/>
                    <a:pt x="53" y="3"/>
                  </a:cubicBezTo>
                  <a:cubicBezTo>
                    <a:pt x="58" y="0"/>
                    <a:pt x="66" y="0"/>
                    <a:pt x="71" y="3"/>
                  </a:cubicBezTo>
                  <a:cubicBezTo>
                    <a:pt x="127" y="35"/>
                    <a:pt x="127" y="35"/>
                    <a:pt x="127" y="35"/>
                  </a:cubicBezTo>
                  <a:cubicBezTo>
                    <a:pt x="132" y="38"/>
                    <a:pt x="132" y="43"/>
                    <a:pt x="127" y="46"/>
                  </a:cubicBezTo>
                  <a:cubicBezTo>
                    <a:pt x="79" y="73"/>
                    <a:pt x="79" y="73"/>
                    <a:pt x="79" y="73"/>
                  </a:cubicBezTo>
                  <a:cubicBezTo>
                    <a:pt x="74" y="76"/>
                    <a:pt x="66" y="76"/>
                    <a:pt x="61" y="73"/>
                  </a:cubicBezTo>
                  <a:lnTo>
                    <a:pt x="5" y="41"/>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8" name="Freeform 18">
              <a:extLst>
                <a:ext uri="{FF2B5EF4-FFF2-40B4-BE49-F238E27FC236}">
                  <a16:creationId xmlns:a16="http://schemas.microsoft.com/office/drawing/2014/main" id="{516B5A55-1701-8641-9EB9-E13CDD077837}"/>
                </a:ext>
              </a:extLst>
            </p:cNvPr>
            <p:cNvSpPr>
              <a:spLocks/>
            </p:cNvSpPr>
            <p:nvPr/>
          </p:nvSpPr>
          <p:spPr bwMode="auto">
            <a:xfrm>
              <a:off x="16306237" y="7985073"/>
              <a:ext cx="414338" cy="239713"/>
            </a:xfrm>
            <a:custGeom>
              <a:avLst/>
              <a:gdLst>
                <a:gd name="T0" fmla="*/ 5 w 150"/>
                <a:gd name="T1" fmla="*/ 52 h 87"/>
                <a:gd name="T2" fmla="*/ 5 w 150"/>
                <a:gd name="T3" fmla="*/ 41 h 87"/>
                <a:gd name="T4" fmla="*/ 71 w 150"/>
                <a:gd name="T5" fmla="*/ 3 h 87"/>
                <a:gd name="T6" fmla="*/ 89 w 150"/>
                <a:gd name="T7" fmla="*/ 3 h 87"/>
                <a:gd name="T8" fmla="*/ 145 w 150"/>
                <a:gd name="T9" fmla="*/ 35 h 87"/>
                <a:gd name="T10" fmla="*/ 145 w 150"/>
                <a:gd name="T11" fmla="*/ 46 h 87"/>
                <a:gd name="T12" fmla="*/ 79 w 150"/>
                <a:gd name="T13" fmla="*/ 84 h 87"/>
                <a:gd name="T14" fmla="*/ 60 w 150"/>
                <a:gd name="T15" fmla="*/ 84 h 87"/>
                <a:gd name="T16" fmla="*/ 5 w 150"/>
                <a:gd name="T17" fmla="*/ 52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0" h="87">
                  <a:moveTo>
                    <a:pt x="5" y="52"/>
                  </a:moveTo>
                  <a:cubicBezTo>
                    <a:pt x="0" y="49"/>
                    <a:pt x="0" y="44"/>
                    <a:pt x="5" y="41"/>
                  </a:cubicBezTo>
                  <a:cubicBezTo>
                    <a:pt x="71" y="3"/>
                    <a:pt x="71" y="3"/>
                    <a:pt x="71" y="3"/>
                  </a:cubicBezTo>
                  <a:cubicBezTo>
                    <a:pt x="76" y="0"/>
                    <a:pt x="84" y="0"/>
                    <a:pt x="89" y="3"/>
                  </a:cubicBezTo>
                  <a:cubicBezTo>
                    <a:pt x="145" y="35"/>
                    <a:pt x="145" y="35"/>
                    <a:pt x="145" y="35"/>
                  </a:cubicBezTo>
                  <a:cubicBezTo>
                    <a:pt x="150" y="38"/>
                    <a:pt x="150" y="43"/>
                    <a:pt x="145" y="46"/>
                  </a:cubicBezTo>
                  <a:cubicBezTo>
                    <a:pt x="79" y="84"/>
                    <a:pt x="79" y="84"/>
                    <a:pt x="79" y="84"/>
                  </a:cubicBezTo>
                  <a:cubicBezTo>
                    <a:pt x="74" y="87"/>
                    <a:pt x="65" y="87"/>
                    <a:pt x="60" y="84"/>
                  </a:cubicBezTo>
                  <a:lnTo>
                    <a:pt x="5" y="52"/>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9" name="Freeform 19">
              <a:extLst>
                <a:ext uri="{FF2B5EF4-FFF2-40B4-BE49-F238E27FC236}">
                  <a16:creationId xmlns:a16="http://schemas.microsoft.com/office/drawing/2014/main" id="{EC66C2FC-3A31-9942-AECB-0B9D9F592AA7}"/>
                </a:ext>
              </a:extLst>
            </p:cNvPr>
            <p:cNvSpPr>
              <a:spLocks/>
            </p:cNvSpPr>
            <p:nvPr/>
          </p:nvSpPr>
          <p:spPr bwMode="auto">
            <a:xfrm>
              <a:off x="16560237" y="7869185"/>
              <a:ext cx="363538" cy="209550"/>
            </a:xfrm>
            <a:custGeom>
              <a:avLst/>
              <a:gdLst>
                <a:gd name="T0" fmla="*/ 5 w 132"/>
                <a:gd name="T1" fmla="*/ 41 h 76"/>
                <a:gd name="T2" fmla="*/ 5 w 132"/>
                <a:gd name="T3" fmla="*/ 30 h 76"/>
                <a:gd name="T4" fmla="*/ 53 w 132"/>
                <a:gd name="T5" fmla="*/ 3 h 76"/>
                <a:gd name="T6" fmla="*/ 71 w 132"/>
                <a:gd name="T7" fmla="*/ 3 h 76"/>
                <a:gd name="T8" fmla="*/ 127 w 132"/>
                <a:gd name="T9" fmla="*/ 35 h 76"/>
                <a:gd name="T10" fmla="*/ 127 w 132"/>
                <a:gd name="T11" fmla="*/ 45 h 76"/>
                <a:gd name="T12" fmla="*/ 79 w 132"/>
                <a:gd name="T13" fmla="*/ 73 h 76"/>
                <a:gd name="T14" fmla="*/ 61 w 132"/>
                <a:gd name="T15" fmla="*/ 73 h 76"/>
                <a:gd name="T16" fmla="*/ 5 w 132"/>
                <a:gd name="T17" fmla="*/ 41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76">
                  <a:moveTo>
                    <a:pt x="5" y="41"/>
                  </a:moveTo>
                  <a:cubicBezTo>
                    <a:pt x="0" y="38"/>
                    <a:pt x="0" y="33"/>
                    <a:pt x="5" y="30"/>
                  </a:cubicBezTo>
                  <a:cubicBezTo>
                    <a:pt x="53" y="3"/>
                    <a:pt x="53" y="3"/>
                    <a:pt x="53" y="3"/>
                  </a:cubicBezTo>
                  <a:cubicBezTo>
                    <a:pt x="58" y="0"/>
                    <a:pt x="66" y="0"/>
                    <a:pt x="71" y="3"/>
                  </a:cubicBezTo>
                  <a:cubicBezTo>
                    <a:pt x="127" y="35"/>
                    <a:pt x="127" y="35"/>
                    <a:pt x="127" y="35"/>
                  </a:cubicBezTo>
                  <a:cubicBezTo>
                    <a:pt x="132" y="38"/>
                    <a:pt x="132" y="42"/>
                    <a:pt x="127" y="45"/>
                  </a:cubicBezTo>
                  <a:cubicBezTo>
                    <a:pt x="79" y="73"/>
                    <a:pt x="79" y="73"/>
                    <a:pt x="79" y="73"/>
                  </a:cubicBezTo>
                  <a:cubicBezTo>
                    <a:pt x="74" y="76"/>
                    <a:pt x="66" y="76"/>
                    <a:pt x="61" y="73"/>
                  </a:cubicBezTo>
                  <a:lnTo>
                    <a:pt x="5" y="41"/>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0" name="Freeform 20">
              <a:extLst>
                <a:ext uri="{FF2B5EF4-FFF2-40B4-BE49-F238E27FC236}">
                  <a16:creationId xmlns:a16="http://schemas.microsoft.com/office/drawing/2014/main" id="{7FBB21AE-5661-C145-86FD-8D9FB12123B4}"/>
                </a:ext>
              </a:extLst>
            </p:cNvPr>
            <p:cNvSpPr>
              <a:spLocks/>
            </p:cNvSpPr>
            <p:nvPr/>
          </p:nvSpPr>
          <p:spPr bwMode="auto">
            <a:xfrm>
              <a:off x="14639362" y="8978848"/>
              <a:ext cx="365125" cy="207963"/>
            </a:xfrm>
            <a:custGeom>
              <a:avLst/>
              <a:gdLst>
                <a:gd name="T0" fmla="*/ 5 w 132"/>
                <a:gd name="T1" fmla="*/ 40 h 75"/>
                <a:gd name="T2" fmla="*/ 5 w 132"/>
                <a:gd name="T3" fmla="*/ 30 h 75"/>
                <a:gd name="T4" fmla="*/ 53 w 132"/>
                <a:gd name="T5" fmla="*/ 2 h 75"/>
                <a:gd name="T6" fmla="*/ 71 w 132"/>
                <a:gd name="T7" fmla="*/ 2 h 75"/>
                <a:gd name="T8" fmla="*/ 127 w 132"/>
                <a:gd name="T9" fmla="*/ 34 h 75"/>
                <a:gd name="T10" fmla="*/ 127 w 132"/>
                <a:gd name="T11" fmla="*/ 45 h 75"/>
                <a:gd name="T12" fmla="*/ 79 w 132"/>
                <a:gd name="T13" fmla="*/ 73 h 75"/>
                <a:gd name="T14" fmla="*/ 61 w 132"/>
                <a:gd name="T15" fmla="*/ 73 h 75"/>
                <a:gd name="T16" fmla="*/ 5 w 132"/>
                <a:gd name="T17" fmla="*/ 4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75">
                  <a:moveTo>
                    <a:pt x="5" y="40"/>
                  </a:moveTo>
                  <a:cubicBezTo>
                    <a:pt x="0" y="38"/>
                    <a:pt x="0" y="33"/>
                    <a:pt x="5" y="30"/>
                  </a:cubicBezTo>
                  <a:cubicBezTo>
                    <a:pt x="53" y="2"/>
                    <a:pt x="53" y="2"/>
                    <a:pt x="53" y="2"/>
                  </a:cubicBezTo>
                  <a:cubicBezTo>
                    <a:pt x="58" y="0"/>
                    <a:pt x="66" y="0"/>
                    <a:pt x="71" y="2"/>
                  </a:cubicBezTo>
                  <a:cubicBezTo>
                    <a:pt x="127" y="34"/>
                    <a:pt x="127" y="34"/>
                    <a:pt x="127" y="34"/>
                  </a:cubicBezTo>
                  <a:cubicBezTo>
                    <a:pt x="132" y="37"/>
                    <a:pt x="132" y="42"/>
                    <a:pt x="127" y="45"/>
                  </a:cubicBezTo>
                  <a:cubicBezTo>
                    <a:pt x="79" y="73"/>
                    <a:pt x="79" y="73"/>
                    <a:pt x="79" y="73"/>
                  </a:cubicBezTo>
                  <a:cubicBezTo>
                    <a:pt x="74" y="75"/>
                    <a:pt x="66" y="75"/>
                    <a:pt x="61" y="73"/>
                  </a:cubicBezTo>
                  <a:lnTo>
                    <a:pt x="5" y="40"/>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1" name="Freeform 21">
              <a:extLst>
                <a:ext uri="{FF2B5EF4-FFF2-40B4-BE49-F238E27FC236}">
                  <a16:creationId xmlns:a16="http://schemas.microsoft.com/office/drawing/2014/main" id="{A6A94702-D2B6-1F4A-9C66-AD725EE88355}"/>
                </a:ext>
              </a:extLst>
            </p:cNvPr>
            <p:cNvSpPr>
              <a:spLocks/>
            </p:cNvSpPr>
            <p:nvPr/>
          </p:nvSpPr>
          <p:spPr bwMode="auto">
            <a:xfrm>
              <a:off x="14434574" y="9094735"/>
              <a:ext cx="365125" cy="211138"/>
            </a:xfrm>
            <a:custGeom>
              <a:avLst/>
              <a:gdLst>
                <a:gd name="T0" fmla="*/ 5 w 132"/>
                <a:gd name="T1" fmla="*/ 41 h 76"/>
                <a:gd name="T2" fmla="*/ 5 w 132"/>
                <a:gd name="T3" fmla="*/ 31 h 76"/>
                <a:gd name="T4" fmla="*/ 53 w 132"/>
                <a:gd name="T5" fmla="*/ 3 h 76"/>
                <a:gd name="T6" fmla="*/ 71 w 132"/>
                <a:gd name="T7" fmla="*/ 3 h 76"/>
                <a:gd name="T8" fmla="*/ 127 w 132"/>
                <a:gd name="T9" fmla="*/ 35 h 76"/>
                <a:gd name="T10" fmla="*/ 127 w 132"/>
                <a:gd name="T11" fmla="*/ 46 h 76"/>
                <a:gd name="T12" fmla="*/ 79 w 132"/>
                <a:gd name="T13" fmla="*/ 73 h 76"/>
                <a:gd name="T14" fmla="*/ 61 w 132"/>
                <a:gd name="T15" fmla="*/ 73 h 76"/>
                <a:gd name="T16" fmla="*/ 5 w 132"/>
                <a:gd name="T17" fmla="*/ 41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76">
                  <a:moveTo>
                    <a:pt x="5" y="41"/>
                  </a:moveTo>
                  <a:cubicBezTo>
                    <a:pt x="0" y="38"/>
                    <a:pt x="0" y="33"/>
                    <a:pt x="5" y="31"/>
                  </a:cubicBezTo>
                  <a:cubicBezTo>
                    <a:pt x="53" y="3"/>
                    <a:pt x="53" y="3"/>
                    <a:pt x="53" y="3"/>
                  </a:cubicBezTo>
                  <a:cubicBezTo>
                    <a:pt x="58" y="0"/>
                    <a:pt x="66" y="0"/>
                    <a:pt x="71" y="3"/>
                  </a:cubicBezTo>
                  <a:cubicBezTo>
                    <a:pt x="127" y="35"/>
                    <a:pt x="127" y="35"/>
                    <a:pt x="127" y="35"/>
                  </a:cubicBezTo>
                  <a:cubicBezTo>
                    <a:pt x="132" y="38"/>
                    <a:pt x="132" y="43"/>
                    <a:pt x="127" y="46"/>
                  </a:cubicBezTo>
                  <a:cubicBezTo>
                    <a:pt x="79" y="73"/>
                    <a:pt x="79" y="73"/>
                    <a:pt x="79" y="73"/>
                  </a:cubicBezTo>
                  <a:cubicBezTo>
                    <a:pt x="74" y="76"/>
                    <a:pt x="66" y="76"/>
                    <a:pt x="61" y="73"/>
                  </a:cubicBezTo>
                  <a:lnTo>
                    <a:pt x="5" y="41"/>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2" name="Freeform 22">
              <a:extLst>
                <a:ext uri="{FF2B5EF4-FFF2-40B4-BE49-F238E27FC236}">
                  <a16:creationId xmlns:a16="http://schemas.microsoft.com/office/drawing/2014/main" id="{0F1B27F5-0220-6541-8B71-5EC448B3554D}"/>
                </a:ext>
              </a:extLst>
            </p:cNvPr>
            <p:cNvSpPr>
              <a:spLocks/>
            </p:cNvSpPr>
            <p:nvPr/>
          </p:nvSpPr>
          <p:spPr bwMode="auto">
            <a:xfrm>
              <a:off x="14239312" y="8835973"/>
              <a:ext cx="590550" cy="339725"/>
            </a:xfrm>
            <a:custGeom>
              <a:avLst/>
              <a:gdLst>
                <a:gd name="T0" fmla="*/ 53 w 214"/>
                <a:gd name="T1" fmla="*/ 121 h 123"/>
                <a:gd name="T2" fmla="*/ 68 w 214"/>
                <a:gd name="T3" fmla="*/ 121 h 123"/>
                <a:gd name="T4" fmla="*/ 210 w 214"/>
                <a:gd name="T5" fmla="*/ 39 h 123"/>
                <a:gd name="T6" fmla="*/ 210 w 214"/>
                <a:gd name="T7" fmla="*/ 30 h 123"/>
                <a:gd name="T8" fmla="*/ 162 w 214"/>
                <a:gd name="T9" fmla="*/ 2 h 123"/>
                <a:gd name="T10" fmla="*/ 146 w 214"/>
                <a:gd name="T11" fmla="*/ 2 h 123"/>
                <a:gd name="T12" fmla="*/ 5 w 214"/>
                <a:gd name="T13" fmla="*/ 84 h 123"/>
                <a:gd name="T14" fmla="*/ 5 w 214"/>
                <a:gd name="T15" fmla="*/ 93 h 123"/>
                <a:gd name="T16" fmla="*/ 53 w 214"/>
                <a:gd name="T17" fmla="*/ 121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4" h="123">
                  <a:moveTo>
                    <a:pt x="53" y="121"/>
                  </a:moveTo>
                  <a:cubicBezTo>
                    <a:pt x="57" y="123"/>
                    <a:pt x="64" y="123"/>
                    <a:pt x="68" y="121"/>
                  </a:cubicBezTo>
                  <a:cubicBezTo>
                    <a:pt x="210" y="39"/>
                    <a:pt x="210" y="39"/>
                    <a:pt x="210" y="39"/>
                  </a:cubicBezTo>
                  <a:cubicBezTo>
                    <a:pt x="214" y="37"/>
                    <a:pt x="214" y="33"/>
                    <a:pt x="210" y="30"/>
                  </a:cubicBezTo>
                  <a:cubicBezTo>
                    <a:pt x="162" y="2"/>
                    <a:pt x="162" y="2"/>
                    <a:pt x="162" y="2"/>
                  </a:cubicBezTo>
                  <a:cubicBezTo>
                    <a:pt x="157" y="0"/>
                    <a:pt x="151" y="0"/>
                    <a:pt x="146" y="2"/>
                  </a:cubicBezTo>
                  <a:cubicBezTo>
                    <a:pt x="5" y="84"/>
                    <a:pt x="5" y="84"/>
                    <a:pt x="5" y="84"/>
                  </a:cubicBezTo>
                  <a:cubicBezTo>
                    <a:pt x="0" y="86"/>
                    <a:pt x="0" y="90"/>
                    <a:pt x="5" y="93"/>
                  </a:cubicBezTo>
                  <a:lnTo>
                    <a:pt x="53" y="121"/>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3" name="Freeform 23">
              <a:extLst>
                <a:ext uri="{FF2B5EF4-FFF2-40B4-BE49-F238E27FC236}">
                  <a16:creationId xmlns:a16="http://schemas.microsoft.com/office/drawing/2014/main" id="{40CA206F-1CF3-E946-A20C-EAAB98DC4881}"/>
                </a:ext>
              </a:extLst>
            </p:cNvPr>
            <p:cNvSpPr>
              <a:spLocks/>
            </p:cNvSpPr>
            <p:nvPr/>
          </p:nvSpPr>
          <p:spPr bwMode="auto">
            <a:xfrm>
              <a:off x="16717399" y="7405635"/>
              <a:ext cx="587375" cy="339725"/>
            </a:xfrm>
            <a:custGeom>
              <a:avLst/>
              <a:gdLst>
                <a:gd name="T0" fmla="*/ 52 w 213"/>
                <a:gd name="T1" fmla="*/ 121 h 123"/>
                <a:gd name="T2" fmla="*/ 67 w 213"/>
                <a:gd name="T3" fmla="*/ 121 h 123"/>
                <a:gd name="T4" fmla="*/ 209 w 213"/>
                <a:gd name="T5" fmla="*/ 39 h 123"/>
                <a:gd name="T6" fmla="*/ 209 w 213"/>
                <a:gd name="T7" fmla="*/ 30 h 123"/>
                <a:gd name="T8" fmla="*/ 161 w 213"/>
                <a:gd name="T9" fmla="*/ 2 h 123"/>
                <a:gd name="T10" fmla="*/ 145 w 213"/>
                <a:gd name="T11" fmla="*/ 2 h 123"/>
                <a:gd name="T12" fmla="*/ 4 w 213"/>
                <a:gd name="T13" fmla="*/ 84 h 123"/>
                <a:gd name="T14" fmla="*/ 4 w 213"/>
                <a:gd name="T15" fmla="*/ 93 h 123"/>
                <a:gd name="T16" fmla="*/ 52 w 213"/>
                <a:gd name="T17" fmla="*/ 121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3" h="123">
                  <a:moveTo>
                    <a:pt x="52" y="121"/>
                  </a:moveTo>
                  <a:cubicBezTo>
                    <a:pt x="56" y="123"/>
                    <a:pt x="63" y="123"/>
                    <a:pt x="67" y="121"/>
                  </a:cubicBezTo>
                  <a:cubicBezTo>
                    <a:pt x="209" y="39"/>
                    <a:pt x="209" y="39"/>
                    <a:pt x="209" y="39"/>
                  </a:cubicBezTo>
                  <a:cubicBezTo>
                    <a:pt x="213" y="37"/>
                    <a:pt x="213" y="33"/>
                    <a:pt x="209" y="30"/>
                  </a:cubicBezTo>
                  <a:cubicBezTo>
                    <a:pt x="161" y="2"/>
                    <a:pt x="161" y="2"/>
                    <a:pt x="161" y="2"/>
                  </a:cubicBezTo>
                  <a:cubicBezTo>
                    <a:pt x="156" y="0"/>
                    <a:pt x="150" y="0"/>
                    <a:pt x="145" y="2"/>
                  </a:cubicBezTo>
                  <a:cubicBezTo>
                    <a:pt x="4" y="84"/>
                    <a:pt x="4" y="84"/>
                    <a:pt x="4" y="84"/>
                  </a:cubicBezTo>
                  <a:cubicBezTo>
                    <a:pt x="0" y="87"/>
                    <a:pt x="0" y="90"/>
                    <a:pt x="4" y="93"/>
                  </a:cubicBezTo>
                  <a:lnTo>
                    <a:pt x="52" y="121"/>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4" name="Freeform 24">
              <a:extLst>
                <a:ext uri="{FF2B5EF4-FFF2-40B4-BE49-F238E27FC236}">
                  <a16:creationId xmlns:a16="http://schemas.microsoft.com/office/drawing/2014/main" id="{ABF33D7F-3DB2-DE47-B447-F275D0FF00F3}"/>
                </a:ext>
              </a:extLst>
            </p:cNvPr>
            <p:cNvSpPr>
              <a:spLocks/>
            </p:cNvSpPr>
            <p:nvPr/>
          </p:nvSpPr>
          <p:spPr bwMode="auto">
            <a:xfrm>
              <a:off x="14698099" y="8720085"/>
              <a:ext cx="333375" cy="193675"/>
            </a:xfrm>
            <a:custGeom>
              <a:avLst/>
              <a:gdLst>
                <a:gd name="T0" fmla="*/ 52 w 121"/>
                <a:gd name="T1" fmla="*/ 67 h 70"/>
                <a:gd name="T2" fmla="*/ 68 w 121"/>
                <a:gd name="T3" fmla="*/ 67 h 70"/>
                <a:gd name="T4" fmla="*/ 116 w 121"/>
                <a:gd name="T5" fmla="*/ 39 h 70"/>
                <a:gd name="T6" fmla="*/ 116 w 121"/>
                <a:gd name="T7" fmla="*/ 30 h 70"/>
                <a:gd name="T8" fmla="*/ 68 w 121"/>
                <a:gd name="T9" fmla="*/ 2 h 70"/>
                <a:gd name="T10" fmla="*/ 53 w 121"/>
                <a:gd name="T11" fmla="*/ 2 h 70"/>
                <a:gd name="T12" fmla="*/ 4 w 121"/>
                <a:gd name="T13" fmla="*/ 30 h 70"/>
                <a:gd name="T14" fmla="*/ 4 w 121"/>
                <a:gd name="T15" fmla="*/ 39 h 70"/>
                <a:gd name="T16" fmla="*/ 52 w 121"/>
                <a:gd name="T17" fmla="*/ 6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70">
                  <a:moveTo>
                    <a:pt x="52" y="67"/>
                  </a:moveTo>
                  <a:cubicBezTo>
                    <a:pt x="57" y="70"/>
                    <a:pt x="64" y="70"/>
                    <a:pt x="68" y="67"/>
                  </a:cubicBezTo>
                  <a:cubicBezTo>
                    <a:pt x="116" y="39"/>
                    <a:pt x="116" y="39"/>
                    <a:pt x="116" y="39"/>
                  </a:cubicBezTo>
                  <a:cubicBezTo>
                    <a:pt x="121" y="37"/>
                    <a:pt x="121" y="33"/>
                    <a:pt x="116" y="30"/>
                  </a:cubicBezTo>
                  <a:cubicBezTo>
                    <a:pt x="68" y="2"/>
                    <a:pt x="68" y="2"/>
                    <a:pt x="68" y="2"/>
                  </a:cubicBezTo>
                  <a:cubicBezTo>
                    <a:pt x="64" y="0"/>
                    <a:pt x="57" y="0"/>
                    <a:pt x="53" y="2"/>
                  </a:cubicBezTo>
                  <a:cubicBezTo>
                    <a:pt x="4" y="30"/>
                    <a:pt x="4" y="30"/>
                    <a:pt x="4" y="30"/>
                  </a:cubicBezTo>
                  <a:cubicBezTo>
                    <a:pt x="0" y="33"/>
                    <a:pt x="0" y="37"/>
                    <a:pt x="4" y="39"/>
                  </a:cubicBezTo>
                  <a:lnTo>
                    <a:pt x="52" y="67"/>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5" name="Freeform 25">
              <a:extLst>
                <a:ext uri="{FF2B5EF4-FFF2-40B4-BE49-F238E27FC236}">
                  <a16:creationId xmlns:a16="http://schemas.microsoft.com/office/drawing/2014/main" id="{A3A3F5E9-8FFE-7E4F-B65E-969B8E97CF6B}"/>
                </a:ext>
              </a:extLst>
            </p:cNvPr>
            <p:cNvSpPr>
              <a:spLocks/>
            </p:cNvSpPr>
            <p:nvPr/>
          </p:nvSpPr>
          <p:spPr bwMode="auto">
            <a:xfrm>
              <a:off x="14898124" y="8604198"/>
              <a:ext cx="334963" cy="190500"/>
            </a:xfrm>
            <a:custGeom>
              <a:avLst/>
              <a:gdLst>
                <a:gd name="T0" fmla="*/ 53 w 121"/>
                <a:gd name="T1" fmla="*/ 67 h 69"/>
                <a:gd name="T2" fmla="*/ 68 w 121"/>
                <a:gd name="T3" fmla="*/ 67 h 69"/>
                <a:gd name="T4" fmla="*/ 117 w 121"/>
                <a:gd name="T5" fmla="*/ 39 h 69"/>
                <a:gd name="T6" fmla="*/ 117 w 121"/>
                <a:gd name="T7" fmla="*/ 30 h 69"/>
                <a:gd name="T8" fmla="*/ 69 w 121"/>
                <a:gd name="T9" fmla="*/ 2 h 69"/>
                <a:gd name="T10" fmla="*/ 53 w 121"/>
                <a:gd name="T11" fmla="*/ 2 h 69"/>
                <a:gd name="T12" fmla="*/ 5 w 121"/>
                <a:gd name="T13" fmla="*/ 30 h 69"/>
                <a:gd name="T14" fmla="*/ 5 w 121"/>
                <a:gd name="T15" fmla="*/ 39 h 69"/>
                <a:gd name="T16" fmla="*/ 53 w 121"/>
                <a:gd name="T17" fmla="*/ 6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69">
                  <a:moveTo>
                    <a:pt x="53" y="67"/>
                  </a:moveTo>
                  <a:cubicBezTo>
                    <a:pt x="57" y="69"/>
                    <a:pt x="64" y="69"/>
                    <a:pt x="68" y="67"/>
                  </a:cubicBezTo>
                  <a:cubicBezTo>
                    <a:pt x="117" y="39"/>
                    <a:pt x="117" y="39"/>
                    <a:pt x="117" y="39"/>
                  </a:cubicBezTo>
                  <a:cubicBezTo>
                    <a:pt x="121" y="36"/>
                    <a:pt x="121" y="32"/>
                    <a:pt x="117" y="30"/>
                  </a:cubicBezTo>
                  <a:cubicBezTo>
                    <a:pt x="69" y="2"/>
                    <a:pt x="69" y="2"/>
                    <a:pt x="69" y="2"/>
                  </a:cubicBezTo>
                  <a:cubicBezTo>
                    <a:pt x="64" y="0"/>
                    <a:pt x="57" y="0"/>
                    <a:pt x="53" y="2"/>
                  </a:cubicBezTo>
                  <a:cubicBezTo>
                    <a:pt x="5" y="30"/>
                    <a:pt x="5" y="30"/>
                    <a:pt x="5" y="30"/>
                  </a:cubicBezTo>
                  <a:cubicBezTo>
                    <a:pt x="0" y="33"/>
                    <a:pt x="0" y="36"/>
                    <a:pt x="5" y="39"/>
                  </a:cubicBezTo>
                  <a:lnTo>
                    <a:pt x="53" y="67"/>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6" name="Freeform 26">
              <a:extLst>
                <a:ext uri="{FF2B5EF4-FFF2-40B4-BE49-F238E27FC236}">
                  <a16:creationId xmlns:a16="http://schemas.microsoft.com/office/drawing/2014/main" id="{609E20AD-9A6E-3445-88FC-7DD8B77926FA}"/>
                </a:ext>
              </a:extLst>
            </p:cNvPr>
            <p:cNvSpPr>
              <a:spLocks/>
            </p:cNvSpPr>
            <p:nvPr/>
          </p:nvSpPr>
          <p:spPr bwMode="auto">
            <a:xfrm>
              <a:off x="15102912" y="8485135"/>
              <a:ext cx="333375" cy="193675"/>
            </a:xfrm>
            <a:custGeom>
              <a:avLst/>
              <a:gdLst>
                <a:gd name="T0" fmla="*/ 52 w 121"/>
                <a:gd name="T1" fmla="*/ 67 h 70"/>
                <a:gd name="T2" fmla="*/ 68 w 121"/>
                <a:gd name="T3" fmla="*/ 67 h 70"/>
                <a:gd name="T4" fmla="*/ 116 w 121"/>
                <a:gd name="T5" fmla="*/ 39 h 70"/>
                <a:gd name="T6" fmla="*/ 116 w 121"/>
                <a:gd name="T7" fmla="*/ 30 h 70"/>
                <a:gd name="T8" fmla="*/ 68 w 121"/>
                <a:gd name="T9" fmla="*/ 3 h 70"/>
                <a:gd name="T10" fmla="*/ 53 w 121"/>
                <a:gd name="T11" fmla="*/ 3 h 70"/>
                <a:gd name="T12" fmla="*/ 4 w 121"/>
                <a:gd name="T13" fmla="*/ 31 h 70"/>
                <a:gd name="T14" fmla="*/ 4 w 121"/>
                <a:gd name="T15" fmla="*/ 40 h 70"/>
                <a:gd name="T16" fmla="*/ 52 w 121"/>
                <a:gd name="T17" fmla="*/ 6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70">
                  <a:moveTo>
                    <a:pt x="52" y="67"/>
                  </a:moveTo>
                  <a:cubicBezTo>
                    <a:pt x="56" y="70"/>
                    <a:pt x="63" y="70"/>
                    <a:pt x="68" y="67"/>
                  </a:cubicBezTo>
                  <a:cubicBezTo>
                    <a:pt x="116" y="39"/>
                    <a:pt x="116" y="39"/>
                    <a:pt x="116" y="39"/>
                  </a:cubicBezTo>
                  <a:cubicBezTo>
                    <a:pt x="121" y="37"/>
                    <a:pt x="121" y="33"/>
                    <a:pt x="116" y="30"/>
                  </a:cubicBezTo>
                  <a:cubicBezTo>
                    <a:pt x="68" y="3"/>
                    <a:pt x="68" y="3"/>
                    <a:pt x="68" y="3"/>
                  </a:cubicBezTo>
                  <a:cubicBezTo>
                    <a:pt x="64" y="0"/>
                    <a:pt x="57" y="0"/>
                    <a:pt x="53" y="3"/>
                  </a:cubicBezTo>
                  <a:cubicBezTo>
                    <a:pt x="4" y="31"/>
                    <a:pt x="4" y="31"/>
                    <a:pt x="4" y="31"/>
                  </a:cubicBezTo>
                  <a:cubicBezTo>
                    <a:pt x="0" y="33"/>
                    <a:pt x="0" y="37"/>
                    <a:pt x="4" y="40"/>
                  </a:cubicBezTo>
                  <a:lnTo>
                    <a:pt x="52" y="67"/>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7" name="Freeform 27">
              <a:extLst>
                <a:ext uri="{FF2B5EF4-FFF2-40B4-BE49-F238E27FC236}">
                  <a16:creationId xmlns:a16="http://schemas.microsoft.com/office/drawing/2014/main" id="{EA540F6C-A191-B545-9241-D67C67E59AB4}"/>
                </a:ext>
              </a:extLst>
            </p:cNvPr>
            <p:cNvSpPr>
              <a:spLocks/>
            </p:cNvSpPr>
            <p:nvPr/>
          </p:nvSpPr>
          <p:spPr bwMode="auto">
            <a:xfrm>
              <a:off x="15304524" y="8369248"/>
              <a:ext cx="333375" cy="193675"/>
            </a:xfrm>
            <a:custGeom>
              <a:avLst/>
              <a:gdLst>
                <a:gd name="T0" fmla="*/ 53 w 121"/>
                <a:gd name="T1" fmla="*/ 67 h 70"/>
                <a:gd name="T2" fmla="*/ 68 w 121"/>
                <a:gd name="T3" fmla="*/ 67 h 70"/>
                <a:gd name="T4" fmla="*/ 117 w 121"/>
                <a:gd name="T5" fmla="*/ 39 h 70"/>
                <a:gd name="T6" fmla="*/ 117 w 121"/>
                <a:gd name="T7" fmla="*/ 30 h 70"/>
                <a:gd name="T8" fmla="*/ 68 w 121"/>
                <a:gd name="T9" fmla="*/ 2 h 70"/>
                <a:gd name="T10" fmla="*/ 53 w 121"/>
                <a:gd name="T11" fmla="*/ 2 h 70"/>
                <a:gd name="T12" fmla="*/ 4 w 121"/>
                <a:gd name="T13" fmla="*/ 30 h 70"/>
                <a:gd name="T14" fmla="*/ 4 w 121"/>
                <a:gd name="T15" fmla="*/ 39 h 70"/>
                <a:gd name="T16" fmla="*/ 53 w 121"/>
                <a:gd name="T17" fmla="*/ 6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70">
                  <a:moveTo>
                    <a:pt x="53" y="67"/>
                  </a:moveTo>
                  <a:cubicBezTo>
                    <a:pt x="57" y="70"/>
                    <a:pt x="64" y="70"/>
                    <a:pt x="68" y="67"/>
                  </a:cubicBezTo>
                  <a:cubicBezTo>
                    <a:pt x="117" y="39"/>
                    <a:pt x="117" y="39"/>
                    <a:pt x="117" y="39"/>
                  </a:cubicBezTo>
                  <a:cubicBezTo>
                    <a:pt x="121" y="37"/>
                    <a:pt x="121" y="33"/>
                    <a:pt x="117" y="30"/>
                  </a:cubicBezTo>
                  <a:cubicBezTo>
                    <a:pt x="68" y="2"/>
                    <a:pt x="68" y="2"/>
                    <a:pt x="68" y="2"/>
                  </a:cubicBezTo>
                  <a:cubicBezTo>
                    <a:pt x="64" y="0"/>
                    <a:pt x="57" y="0"/>
                    <a:pt x="53" y="2"/>
                  </a:cubicBezTo>
                  <a:cubicBezTo>
                    <a:pt x="4" y="30"/>
                    <a:pt x="4" y="30"/>
                    <a:pt x="4" y="30"/>
                  </a:cubicBezTo>
                  <a:cubicBezTo>
                    <a:pt x="0" y="33"/>
                    <a:pt x="0" y="37"/>
                    <a:pt x="4" y="39"/>
                  </a:cubicBezTo>
                  <a:lnTo>
                    <a:pt x="53" y="67"/>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8" name="Freeform 28">
              <a:extLst>
                <a:ext uri="{FF2B5EF4-FFF2-40B4-BE49-F238E27FC236}">
                  <a16:creationId xmlns:a16="http://schemas.microsoft.com/office/drawing/2014/main" id="{F285A938-AB76-8B44-B390-E9295AE41108}"/>
                </a:ext>
              </a:extLst>
            </p:cNvPr>
            <p:cNvSpPr>
              <a:spLocks/>
            </p:cNvSpPr>
            <p:nvPr/>
          </p:nvSpPr>
          <p:spPr bwMode="auto">
            <a:xfrm>
              <a:off x="15509312" y="8250185"/>
              <a:ext cx="330200" cy="193675"/>
            </a:xfrm>
            <a:custGeom>
              <a:avLst/>
              <a:gdLst>
                <a:gd name="T0" fmla="*/ 52 w 120"/>
                <a:gd name="T1" fmla="*/ 68 h 70"/>
                <a:gd name="T2" fmla="*/ 67 w 120"/>
                <a:gd name="T3" fmla="*/ 68 h 70"/>
                <a:gd name="T4" fmla="*/ 116 w 120"/>
                <a:gd name="T5" fmla="*/ 40 h 70"/>
                <a:gd name="T6" fmla="*/ 116 w 120"/>
                <a:gd name="T7" fmla="*/ 31 h 70"/>
                <a:gd name="T8" fmla="*/ 68 w 120"/>
                <a:gd name="T9" fmla="*/ 3 h 70"/>
                <a:gd name="T10" fmla="*/ 52 w 120"/>
                <a:gd name="T11" fmla="*/ 3 h 70"/>
                <a:gd name="T12" fmla="*/ 4 w 120"/>
                <a:gd name="T13" fmla="*/ 31 h 70"/>
                <a:gd name="T14" fmla="*/ 4 w 120"/>
                <a:gd name="T15" fmla="*/ 40 h 70"/>
                <a:gd name="T16" fmla="*/ 52 w 120"/>
                <a:gd name="T17" fmla="*/ 68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0" h="70">
                  <a:moveTo>
                    <a:pt x="52" y="68"/>
                  </a:moveTo>
                  <a:cubicBezTo>
                    <a:pt x="56" y="70"/>
                    <a:pt x="63" y="70"/>
                    <a:pt x="67" y="68"/>
                  </a:cubicBezTo>
                  <a:cubicBezTo>
                    <a:pt x="116" y="40"/>
                    <a:pt x="116" y="40"/>
                    <a:pt x="116" y="40"/>
                  </a:cubicBezTo>
                  <a:cubicBezTo>
                    <a:pt x="120" y="37"/>
                    <a:pt x="120" y="33"/>
                    <a:pt x="116" y="31"/>
                  </a:cubicBezTo>
                  <a:cubicBezTo>
                    <a:pt x="68" y="3"/>
                    <a:pt x="68" y="3"/>
                    <a:pt x="68" y="3"/>
                  </a:cubicBezTo>
                  <a:cubicBezTo>
                    <a:pt x="64" y="0"/>
                    <a:pt x="57" y="0"/>
                    <a:pt x="52" y="3"/>
                  </a:cubicBezTo>
                  <a:cubicBezTo>
                    <a:pt x="4" y="31"/>
                    <a:pt x="4" y="31"/>
                    <a:pt x="4" y="31"/>
                  </a:cubicBezTo>
                  <a:cubicBezTo>
                    <a:pt x="0" y="33"/>
                    <a:pt x="0" y="37"/>
                    <a:pt x="4" y="40"/>
                  </a:cubicBezTo>
                  <a:lnTo>
                    <a:pt x="52" y="68"/>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9" name="Freeform 29">
              <a:extLst>
                <a:ext uri="{FF2B5EF4-FFF2-40B4-BE49-F238E27FC236}">
                  <a16:creationId xmlns:a16="http://schemas.microsoft.com/office/drawing/2014/main" id="{E55E151B-649C-0144-BFC2-4FF1B6FCEC96}"/>
                </a:ext>
              </a:extLst>
            </p:cNvPr>
            <p:cNvSpPr>
              <a:spLocks/>
            </p:cNvSpPr>
            <p:nvPr/>
          </p:nvSpPr>
          <p:spPr bwMode="auto">
            <a:xfrm>
              <a:off x="15707749" y="8134298"/>
              <a:ext cx="333375" cy="193675"/>
            </a:xfrm>
            <a:custGeom>
              <a:avLst/>
              <a:gdLst>
                <a:gd name="T0" fmla="*/ 53 w 121"/>
                <a:gd name="T1" fmla="*/ 68 h 70"/>
                <a:gd name="T2" fmla="*/ 68 w 121"/>
                <a:gd name="T3" fmla="*/ 68 h 70"/>
                <a:gd name="T4" fmla="*/ 117 w 121"/>
                <a:gd name="T5" fmla="*/ 40 h 70"/>
                <a:gd name="T6" fmla="*/ 117 w 121"/>
                <a:gd name="T7" fmla="*/ 31 h 70"/>
                <a:gd name="T8" fmla="*/ 69 w 121"/>
                <a:gd name="T9" fmla="*/ 3 h 70"/>
                <a:gd name="T10" fmla="*/ 53 w 121"/>
                <a:gd name="T11" fmla="*/ 3 h 70"/>
                <a:gd name="T12" fmla="*/ 5 w 121"/>
                <a:gd name="T13" fmla="*/ 31 h 70"/>
                <a:gd name="T14" fmla="*/ 5 w 121"/>
                <a:gd name="T15" fmla="*/ 40 h 70"/>
                <a:gd name="T16" fmla="*/ 53 w 121"/>
                <a:gd name="T17" fmla="*/ 68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70">
                  <a:moveTo>
                    <a:pt x="53" y="68"/>
                  </a:moveTo>
                  <a:cubicBezTo>
                    <a:pt x="57" y="70"/>
                    <a:pt x="64" y="70"/>
                    <a:pt x="68" y="68"/>
                  </a:cubicBezTo>
                  <a:cubicBezTo>
                    <a:pt x="117" y="40"/>
                    <a:pt x="117" y="40"/>
                    <a:pt x="117" y="40"/>
                  </a:cubicBezTo>
                  <a:cubicBezTo>
                    <a:pt x="121" y="37"/>
                    <a:pt x="121" y="33"/>
                    <a:pt x="117" y="31"/>
                  </a:cubicBezTo>
                  <a:cubicBezTo>
                    <a:pt x="69" y="3"/>
                    <a:pt x="69" y="3"/>
                    <a:pt x="69" y="3"/>
                  </a:cubicBezTo>
                  <a:cubicBezTo>
                    <a:pt x="64" y="0"/>
                    <a:pt x="58" y="0"/>
                    <a:pt x="53" y="3"/>
                  </a:cubicBezTo>
                  <a:cubicBezTo>
                    <a:pt x="5" y="31"/>
                    <a:pt x="5" y="31"/>
                    <a:pt x="5" y="31"/>
                  </a:cubicBezTo>
                  <a:cubicBezTo>
                    <a:pt x="0" y="33"/>
                    <a:pt x="0" y="37"/>
                    <a:pt x="5" y="40"/>
                  </a:cubicBezTo>
                  <a:lnTo>
                    <a:pt x="53" y="68"/>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0" name="Freeform 30">
              <a:extLst>
                <a:ext uri="{FF2B5EF4-FFF2-40B4-BE49-F238E27FC236}">
                  <a16:creationId xmlns:a16="http://schemas.microsoft.com/office/drawing/2014/main" id="{225B9DE4-966F-8B4A-9436-F7506607B00D}"/>
                </a:ext>
              </a:extLst>
            </p:cNvPr>
            <p:cNvSpPr>
              <a:spLocks/>
            </p:cNvSpPr>
            <p:nvPr/>
          </p:nvSpPr>
          <p:spPr bwMode="auto">
            <a:xfrm>
              <a:off x="15910949" y="8018410"/>
              <a:ext cx="334963" cy="193675"/>
            </a:xfrm>
            <a:custGeom>
              <a:avLst/>
              <a:gdLst>
                <a:gd name="T0" fmla="*/ 52 w 121"/>
                <a:gd name="T1" fmla="*/ 67 h 70"/>
                <a:gd name="T2" fmla="*/ 68 w 121"/>
                <a:gd name="T3" fmla="*/ 67 h 70"/>
                <a:gd name="T4" fmla="*/ 116 w 121"/>
                <a:gd name="T5" fmla="*/ 39 h 70"/>
                <a:gd name="T6" fmla="*/ 116 w 121"/>
                <a:gd name="T7" fmla="*/ 30 h 70"/>
                <a:gd name="T8" fmla="*/ 68 w 121"/>
                <a:gd name="T9" fmla="*/ 2 h 70"/>
                <a:gd name="T10" fmla="*/ 53 w 121"/>
                <a:gd name="T11" fmla="*/ 2 h 70"/>
                <a:gd name="T12" fmla="*/ 4 w 121"/>
                <a:gd name="T13" fmla="*/ 30 h 70"/>
                <a:gd name="T14" fmla="*/ 4 w 121"/>
                <a:gd name="T15" fmla="*/ 39 h 70"/>
                <a:gd name="T16" fmla="*/ 52 w 121"/>
                <a:gd name="T17" fmla="*/ 6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70">
                  <a:moveTo>
                    <a:pt x="52" y="67"/>
                  </a:moveTo>
                  <a:cubicBezTo>
                    <a:pt x="57" y="70"/>
                    <a:pt x="63" y="70"/>
                    <a:pt x="68" y="67"/>
                  </a:cubicBezTo>
                  <a:cubicBezTo>
                    <a:pt x="116" y="39"/>
                    <a:pt x="116" y="39"/>
                    <a:pt x="116" y="39"/>
                  </a:cubicBezTo>
                  <a:cubicBezTo>
                    <a:pt x="121" y="37"/>
                    <a:pt x="121" y="33"/>
                    <a:pt x="116" y="30"/>
                  </a:cubicBezTo>
                  <a:cubicBezTo>
                    <a:pt x="68" y="2"/>
                    <a:pt x="68" y="2"/>
                    <a:pt x="68" y="2"/>
                  </a:cubicBezTo>
                  <a:cubicBezTo>
                    <a:pt x="64" y="0"/>
                    <a:pt x="57" y="0"/>
                    <a:pt x="53" y="2"/>
                  </a:cubicBezTo>
                  <a:cubicBezTo>
                    <a:pt x="4" y="30"/>
                    <a:pt x="4" y="30"/>
                    <a:pt x="4" y="30"/>
                  </a:cubicBezTo>
                  <a:cubicBezTo>
                    <a:pt x="0" y="33"/>
                    <a:pt x="0" y="37"/>
                    <a:pt x="4" y="39"/>
                  </a:cubicBezTo>
                  <a:lnTo>
                    <a:pt x="52" y="67"/>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1" name="Freeform 31">
              <a:extLst>
                <a:ext uri="{FF2B5EF4-FFF2-40B4-BE49-F238E27FC236}">
                  <a16:creationId xmlns:a16="http://schemas.microsoft.com/office/drawing/2014/main" id="{89F97001-D814-E947-92E4-44938776DE1D}"/>
                </a:ext>
              </a:extLst>
            </p:cNvPr>
            <p:cNvSpPr>
              <a:spLocks/>
            </p:cNvSpPr>
            <p:nvPr/>
          </p:nvSpPr>
          <p:spPr bwMode="auto">
            <a:xfrm>
              <a:off x="16518962" y="7667573"/>
              <a:ext cx="333375" cy="193675"/>
            </a:xfrm>
            <a:custGeom>
              <a:avLst/>
              <a:gdLst>
                <a:gd name="T0" fmla="*/ 53 w 121"/>
                <a:gd name="T1" fmla="*/ 67 h 70"/>
                <a:gd name="T2" fmla="*/ 68 w 121"/>
                <a:gd name="T3" fmla="*/ 67 h 70"/>
                <a:gd name="T4" fmla="*/ 117 w 121"/>
                <a:gd name="T5" fmla="*/ 39 h 70"/>
                <a:gd name="T6" fmla="*/ 117 w 121"/>
                <a:gd name="T7" fmla="*/ 30 h 70"/>
                <a:gd name="T8" fmla="*/ 68 w 121"/>
                <a:gd name="T9" fmla="*/ 2 h 70"/>
                <a:gd name="T10" fmla="*/ 53 w 121"/>
                <a:gd name="T11" fmla="*/ 2 h 70"/>
                <a:gd name="T12" fmla="*/ 4 w 121"/>
                <a:gd name="T13" fmla="*/ 30 h 70"/>
                <a:gd name="T14" fmla="*/ 4 w 121"/>
                <a:gd name="T15" fmla="*/ 39 h 70"/>
                <a:gd name="T16" fmla="*/ 53 w 121"/>
                <a:gd name="T17" fmla="*/ 6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70">
                  <a:moveTo>
                    <a:pt x="53" y="67"/>
                  </a:moveTo>
                  <a:cubicBezTo>
                    <a:pt x="57" y="70"/>
                    <a:pt x="64" y="70"/>
                    <a:pt x="68" y="67"/>
                  </a:cubicBezTo>
                  <a:cubicBezTo>
                    <a:pt x="117" y="39"/>
                    <a:pt x="117" y="39"/>
                    <a:pt x="117" y="39"/>
                  </a:cubicBezTo>
                  <a:cubicBezTo>
                    <a:pt x="121" y="37"/>
                    <a:pt x="121" y="33"/>
                    <a:pt x="117" y="30"/>
                  </a:cubicBezTo>
                  <a:cubicBezTo>
                    <a:pt x="68" y="2"/>
                    <a:pt x="68" y="2"/>
                    <a:pt x="68" y="2"/>
                  </a:cubicBezTo>
                  <a:cubicBezTo>
                    <a:pt x="64" y="0"/>
                    <a:pt x="57" y="0"/>
                    <a:pt x="53" y="2"/>
                  </a:cubicBezTo>
                  <a:cubicBezTo>
                    <a:pt x="4" y="30"/>
                    <a:pt x="4" y="30"/>
                    <a:pt x="4" y="30"/>
                  </a:cubicBezTo>
                  <a:cubicBezTo>
                    <a:pt x="0" y="33"/>
                    <a:pt x="0" y="37"/>
                    <a:pt x="4" y="39"/>
                  </a:cubicBezTo>
                  <a:lnTo>
                    <a:pt x="53" y="67"/>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2" name="Freeform 32">
              <a:extLst>
                <a:ext uri="{FF2B5EF4-FFF2-40B4-BE49-F238E27FC236}">
                  <a16:creationId xmlns:a16="http://schemas.microsoft.com/office/drawing/2014/main" id="{B5281947-F743-D24A-AC21-671050BF859F}"/>
                </a:ext>
              </a:extLst>
            </p:cNvPr>
            <p:cNvSpPr>
              <a:spLocks/>
            </p:cNvSpPr>
            <p:nvPr/>
          </p:nvSpPr>
          <p:spPr bwMode="auto">
            <a:xfrm>
              <a:off x="16317349" y="7783460"/>
              <a:ext cx="330200" cy="193675"/>
            </a:xfrm>
            <a:custGeom>
              <a:avLst/>
              <a:gdLst>
                <a:gd name="T0" fmla="*/ 52 w 120"/>
                <a:gd name="T1" fmla="*/ 67 h 70"/>
                <a:gd name="T2" fmla="*/ 68 w 120"/>
                <a:gd name="T3" fmla="*/ 67 h 70"/>
                <a:gd name="T4" fmla="*/ 116 w 120"/>
                <a:gd name="T5" fmla="*/ 39 h 70"/>
                <a:gd name="T6" fmla="*/ 116 w 120"/>
                <a:gd name="T7" fmla="*/ 30 h 70"/>
                <a:gd name="T8" fmla="*/ 68 w 120"/>
                <a:gd name="T9" fmla="*/ 3 h 70"/>
                <a:gd name="T10" fmla="*/ 53 w 120"/>
                <a:gd name="T11" fmla="*/ 3 h 70"/>
                <a:gd name="T12" fmla="*/ 4 w 120"/>
                <a:gd name="T13" fmla="*/ 31 h 70"/>
                <a:gd name="T14" fmla="*/ 4 w 120"/>
                <a:gd name="T15" fmla="*/ 40 h 70"/>
                <a:gd name="T16" fmla="*/ 52 w 120"/>
                <a:gd name="T17" fmla="*/ 6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0" h="70">
                  <a:moveTo>
                    <a:pt x="52" y="67"/>
                  </a:moveTo>
                  <a:cubicBezTo>
                    <a:pt x="56" y="70"/>
                    <a:pt x="63" y="70"/>
                    <a:pt x="68" y="67"/>
                  </a:cubicBezTo>
                  <a:cubicBezTo>
                    <a:pt x="116" y="39"/>
                    <a:pt x="116" y="39"/>
                    <a:pt x="116" y="39"/>
                  </a:cubicBezTo>
                  <a:cubicBezTo>
                    <a:pt x="120" y="37"/>
                    <a:pt x="120" y="33"/>
                    <a:pt x="116" y="30"/>
                  </a:cubicBezTo>
                  <a:cubicBezTo>
                    <a:pt x="68" y="3"/>
                    <a:pt x="68" y="3"/>
                    <a:pt x="68" y="3"/>
                  </a:cubicBezTo>
                  <a:cubicBezTo>
                    <a:pt x="64" y="0"/>
                    <a:pt x="57" y="0"/>
                    <a:pt x="53" y="3"/>
                  </a:cubicBezTo>
                  <a:cubicBezTo>
                    <a:pt x="4" y="31"/>
                    <a:pt x="4" y="31"/>
                    <a:pt x="4" y="31"/>
                  </a:cubicBezTo>
                  <a:cubicBezTo>
                    <a:pt x="0" y="33"/>
                    <a:pt x="0" y="37"/>
                    <a:pt x="4" y="40"/>
                  </a:cubicBezTo>
                  <a:lnTo>
                    <a:pt x="52" y="67"/>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3" name="Freeform 33">
              <a:extLst>
                <a:ext uri="{FF2B5EF4-FFF2-40B4-BE49-F238E27FC236}">
                  <a16:creationId xmlns:a16="http://schemas.microsoft.com/office/drawing/2014/main" id="{0AD50E00-A99D-C049-A1CC-205D5DA128E7}"/>
                </a:ext>
              </a:extLst>
            </p:cNvPr>
            <p:cNvSpPr>
              <a:spLocks/>
            </p:cNvSpPr>
            <p:nvPr/>
          </p:nvSpPr>
          <p:spPr bwMode="auto">
            <a:xfrm>
              <a:off x="16112562" y="7902523"/>
              <a:ext cx="334963" cy="190500"/>
            </a:xfrm>
            <a:custGeom>
              <a:avLst/>
              <a:gdLst>
                <a:gd name="T0" fmla="*/ 53 w 121"/>
                <a:gd name="T1" fmla="*/ 67 h 69"/>
                <a:gd name="T2" fmla="*/ 68 w 121"/>
                <a:gd name="T3" fmla="*/ 67 h 69"/>
                <a:gd name="T4" fmla="*/ 117 w 121"/>
                <a:gd name="T5" fmla="*/ 39 h 69"/>
                <a:gd name="T6" fmla="*/ 117 w 121"/>
                <a:gd name="T7" fmla="*/ 30 h 69"/>
                <a:gd name="T8" fmla="*/ 69 w 121"/>
                <a:gd name="T9" fmla="*/ 2 h 69"/>
                <a:gd name="T10" fmla="*/ 53 w 121"/>
                <a:gd name="T11" fmla="*/ 2 h 69"/>
                <a:gd name="T12" fmla="*/ 4 w 121"/>
                <a:gd name="T13" fmla="*/ 30 h 69"/>
                <a:gd name="T14" fmla="*/ 4 w 121"/>
                <a:gd name="T15" fmla="*/ 39 h 69"/>
                <a:gd name="T16" fmla="*/ 53 w 121"/>
                <a:gd name="T17" fmla="*/ 6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69">
                  <a:moveTo>
                    <a:pt x="53" y="67"/>
                  </a:moveTo>
                  <a:cubicBezTo>
                    <a:pt x="57" y="69"/>
                    <a:pt x="64" y="69"/>
                    <a:pt x="68" y="67"/>
                  </a:cubicBezTo>
                  <a:cubicBezTo>
                    <a:pt x="117" y="39"/>
                    <a:pt x="117" y="39"/>
                    <a:pt x="117" y="39"/>
                  </a:cubicBezTo>
                  <a:cubicBezTo>
                    <a:pt x="121" y="36"/>
                    <a:pt x="121" y="32"/>
                    <a:pt x="117" y="30"/>
                  </a:cubicBezTo>
                  <a:cubicBezTo>
                    <a:pt x="69" y="2"/>
                    <a:pt x="69" y="2"/>
                    <a:pt x="69" y="2"/>
                  </a:cubicBezTo>
                  <a:cubicBezTo>
                    <a:pt x="64" y="0"/>
                    <a:pt x="57" y="0"/>
                    <a:pt x="53" y="2"/>
                  </a:cubicBezTo>
                  <a:cubicBezTo>
                    <a:pt x="4" y="30"/>
                    <a:pt x="4" y="30"/>
                    <a:pt x="4" y="30"/>
                  </a:cubicBezTo>
                  <a:cubicBezTo>
                    <a:pt x="0" y="33"/>
                    <a:pt x="0" y="37"/>
                    <a:pt x="4" y="39"/>
                  </a:cubicBezTo>
                  <a:lnTo>
                    <a:pt x="53" y="67"/>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4" name="Freeform 34">
              <a:extLst>
                <a:ext uri="{FF2B5EF4-FFF2-40B4-BE49-F238E27FC236}">
                  <a16:creationId xmlns:a16="http://schemas.microsoft.com/office/drawing/2014/main" id="{2BE8F567-6EAB-3A40-8CD0-7B4BAA019522}"/>
                </a:ext>
              </a:extLst>
            </p:cNvPr>
            <p:cNvSpPr>
              <a:spLocks/>
            </p:cNvSpPr>
            <p:nvPr/>
          </p:nvSpPr>
          <p:spPr bwMode="auto">
            <a:xfrm>
              <a:off x="14396474" y="8664523"/>
              <a:ext cx="331788" cy="193675"/>
            </a:xfrm>
            <a:custGeom>
              <a:avLst/>
              <a:gdLst>
                <a:gd name="T0" fmla="*/ 52 w 120"/>
                <a:gd name="T1" fmla="*/ 68 h 70"/>
                <a:gd name="T2" fmla="*/ 67 w 120"/>
                <a:gd name="T3" fmla="*/ 68 h 70"/>
                <a:gd name="T4" fmla="*/ 116 w 120"/>
                <a:gd name="T5" fmla="*/ 40 h 70"/>
                <a:gd name="T6" fmla="*/ 116 w 120"/>
                <a:gd name="T7" fmla="*/ 31 h 70"/>
                <a:gd name="T8" fmla="*/ 68 w 120"/>
                <a:gd name="T9" fmla="*/ 3 h 70"/>
                <a:gd name="T10" fmla="*/ 52 w 120"/>
                <a:gd name="T11" fmla="*/ 3 h 70"/>
                <a:gd name="T12" fmla="*/ 4 w 120"/>
                <a:gd name="T13" fmla="*/ 31 h 70"/>
                <a:gd name="T14" fmla="*/ 4 w 120"/>
                <a:gd name="T15" fmla="*/ 40 h 70"/>
                <a:gd name="T16" fmla="*/ 52 w 120"/>
                <a:gd name="T17" fmla="*/ 68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0" h="70">
                  <a:moveTo>
                    <a:pt x="52" y="68"/>
                  </a:moveTo>
                  <a:cubicBezTo>
                    <a:pt x="56" y="70"/>
                    <a:pt x="63" y="70"/>
                    <a:pt x="67" y="68"/>
                  </a:cubicBezTo>
                  <a:cubicBezTo>
                    <a:pt x="116" y="40"/>
                    <a:pt x="116" y="40"/>
                    <a:pt x="116" y="40"/>
                  </a:cubicBezTo>
                  <a:cubicBezTo>
                    <a:pt x="120" y="37"/>
                    <a:pt x="120" y="33"/>
                    <a:pt x="116" y="31"/>
                  </a:cubicBezTo>
                  <a:cubicBezTo>
                    <a:pt x="68" y="3"/>
                    <a:pt x="68" y="3"/>
                    <a:pt x="68" y="3"/>
                  </a:cubicBezTo>
                  <a:cubicBezTo>
                    <a:pt x="64" y="0"/>
                    <a:pt x="57" y="0"/>
                    <a:pt x="52" y="3"/>
                  </a:cubicBezTo>
                  <a:cubicBezTo>
                    <a:pt x="4" y="31"/>
                    <a:pt x="4" y="31"/>
                    <a:pt x="4" y="31"/>
                  </a:cubicBezTo>
                  <a:cubicBezTo>
                    <a:pt x="0" y="33"/>
                    <a:pt x="0" y="37"/>
                    <a:pt x="4" y="40"/>
                  </a:cubicBezTo>
                  <a:lnTo>
                    <a:pt x="52" y="68"/>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5" name="Freeform 35">
              <a:extLst>
                <a:ext uri="{FF2B5EF4-FFF2-40B4-BE49-F238E27FC236}">
                  <a16:creationId xmlns:a16="http://schemas.microsoft.com/office/drawing/2014/main" id="{5374F41E-E6D2-B045-A025-1F9B181A8358}"/>
                </a:ext>
              </a:extLst>
            </p:cNvPr>
            <p:cNvSpPr>
              <a:spLocks/>
            </p:cNvSpPr>
            <p:nvPr/>
          </p:nvSpPr>
          <p:spPr bwMode="auto">
            <a:xfrm>
              <a:off x="14598087" y="8548635"/>
              <a:ext cx="333375" cy="193675"/>
            </a:xfrm>
            <a:custGeom>
              <a:avLst/>
              <a:gdLst>
                <a:gd name="T0" fmla="*/ 52 w 121"/>
                <a:gd name="T1" fmla="*/ 67 h 70"/>
                <a:gd name="T2" fmla="*/ 68 w 121"/>
                <a:gd name="T3" fmla="*/ 67 h 70"/>
                <a:gd name="T4" fmla="*/ 117 w 121"/>
                <a:gd name="T5" fmla="*/ 39 h 70"/>
                <a:gd name="T6" fmla="*/ 117 w 121"/>
                <a:gd name="T7" fmla="*/ 30 h 70"/>
                <a:gd name="T8" fmla="*/ 68 w 121"/>
                <a:gd name="T9" fmla="*/ 2 h 70"/>
                <a:gd name="T10" fmla="*/ 53 w 121"/>
                <a:gd name="T11" fmla="*/ 2 h 70"/>
                <a:gd name="T12" fmla="*/ 4 w 121"/>
                <a:gd name="T13" fmla="*/ 30 h 70"/>
                <a:gd name="T14" fmla="*/ 4 w 121"/>
                <a:gd name="T15" fmla="*/ 39 h 70"/>
                <a:gd name="T16" fmla="*/ 52 w 121"/>
                <a:gd name="T17" fmla="*/ 6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70">
                  <a:moveTo>
                    <a:pt x="52" y="67"/>
                  </a:moveTo>
                  <a:cubicBezTo>
                    <a:pt x="57" y="70"/>
                    <a:pt x="64" y="70"/>
                    <a:pt x="68" y="67"/>
                  </a:cubicBezTo>
                  <a:cubicBezTo>
                    <a:pt x="117" y="39"/>
                    <a:pt x="117" y="39"/>
                    <a:pt x="117" y="39"/>
                  </a:cubicBezTo>
                  <a:cubicBezTo>
                    <a:pt x="121" y="37"/>
                    <a:pt x="121" y="33"/>
                    <a:pt x="117" y="30"/>
                  </a:cubicBezTo>
                  <a:cubicBezTo>
                    <a:pt x="68" y="2"/>
                    <a:pt x="68" y="2"/>
                    <a:pt x="68" y="2"/>
                  </a:cubicBezTo>
                  <a:cubicBezTo>
                    <a:pt x="64" y="0"/>
                    <a:pt x="57" y="0"/>
                    <a:pt x="53" y="2"/>
                  </a:cubicBezTo>
                  <a:cubicBezTo>
                    <a:pt x="4" y="30"/>
                    <a:pt x="4" y="30"/>
                    <a:pt x="4" y="30"/>
                  </a:cubicBezTo>
                  <a:cubicBezTo>
                    <a:pt x="0" y="33"/>
                    <a:pt x="0" y="37"/>
                    <a:pt x="4" y="39"/>
                  </a:cubicBezTo>
                  <a:lnTo>
                    <a:pt x="52" y="67"/>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6" name="Freeform 36">
              <a:extLst>
                <a:ext uri="{FF2B5EF4-FFF2-40B4-BE49-F238E27FC236}">
                  <a16:creationId xmlns:a16="http://schemas.microsoft.com/office/drawing/2014/main" id="{1AB711CE-1789-7E4B-8DE7-1950D2CB445B}"/>
                </a:ext>
              </a:extLst>
            </p:cNvPr>
            <p:cNvSpPr>
              <a:spLocks/>
            </p:cNvSpPr>
            <p:nvPr/>
          </p:nvSpPr>
          <p:spPr bwMode="auto">
            <a:xfrm>
              <a:off x="14799699" y="8432748"/>
              <a:ext cx="333375" cy="190500"/>
            </a:xfrm>
            <a:custGeom>
              <a:avLst/>
              <a:gdLst>
                <a:gd name="T0" fmla="*/ 53 w 121"/>
                <a:gd name="T1" fmla="*/ 67 h 69"/>
                <a:gd name="T2" fmla="*/ 68 w 121"/>
                <a:gd name="T3" fmla="*/ 67 h 69"/>
                <a:gd name="T4" fmla="*/ 117 w 121"/>
                <a:gd name="T5" fmla="*/ 39 h 69"/>
                <a:gd name="T6" fmla="*/ 117 w 121"/>
                <a:gd name="T7" fmla="*/ 30 h 69"/>
                <a:gd name="T8" fmla="*/ 69 w 121"/>
                <a:gd name="T9" fmla="*/ 2 h 69"/>
                <a:gd name="T10" fmla="*/ 53 w 121"/>
                <a:gd name="T11" fmla="*/ 2 h 69"/>
                <a:gd name="T12" fmla="*/ 5 w 121"/>
                <a:gd name="T13" fmla="*/ 30 h 69"/>
                <a:gd name="T14" fmla="*/ 5 w 121"/>
                <a:gd name="T15" fmla="*/ 39 h 69"/>
                <a:gd name="T16" fmla="*/ 53 w 121"/>
                <a:gd name="T17" fmla="*/ 6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69">
                  <a:moveTo>
                    <a:pt x="53" y="67"/>
                  </a:moveTo>
                  <a:cubicBezTo>
                    <a:pt x="57" y="69"/>
                    <a:pt x="64" y="69"/>
                    <a:pt x="68" y="67"/>
                  </a:cubicBezTo>
                  <a:cubicBezTo>
                    <a:pt x="117" y="39"/>
                    <a:pt x="117" y="39"/>
                    <a:pt x="117" y="39"/>
                  </a:cubicBezTo>
                  <a:cubicBezTo>
                    <a:pt x="121" y="36"/>
                    <a:pt x="121" y="32"/>
                    <a:pt x="117" y="30"/>
                  </a:cubicBezTo>
                  <a:cubicBezTo>
                    <a:pt x="69" y="2"/>
                    <a:pt x="69" y="2"/>
                    <a:pt x="69" y="2"/>
                  </a:cubicBezTo>
                  <a:cubicBezTo>
                    <a:pt x="64" y="0"/>
                    <a:pt x="58" y="0"/>
                    <a:pt x="53" y="2"/>
                  </a:cubicBezTo>
                  <a:cubicBezTo>
                    <a:pt x="5" y="30"/>
                    <a:pt x="5" y="30"/>
                    <a:pt x="5" y="30"/>
                  </a:cubicBezTo>
                  <a:cubicBezTo>
                    <a:pt x="0" y="33"/>
                    <a:pt x="0" y="37"/>
                    <a:pt x="5" y="39"/>
                  </a:cubicBezTo>
                  <a:lnTo>
                    <a:pt x="53" y="67"/>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7" name="Freeform 37">
              <a:extLst>
                <a:ext uri="{FF2B5EF4-FFF2-40B4-BE49-F238E27FC236}">
                  <a16:creationId xmlns:a16="http://schemas.microsoft.com/office/drawing/2014/main" id="{6CEF63FA-CBAC-4544-84F7-9E1D7B858FE3}"/>
                </a:ext>
              </a:extLst>
            </p:cNvPr>
            <p:cNvSpPr>
              <a:spLocks/>
            </p:cNvSpPr>
            <p:nvPr/>
          </p:nvSpPr>
          <p:spPr bwMode="auto">
            <a:xfrm>
              <a:off x="15004487" y="8313685"/>
              <a:ext cx="333375" cy="193675"/>
            </a:xfrm>
            <a:custGeom>
              <a:avLst/>
              <a:gdLst>
                <a:gd name="T0" fmla="*/ 52 w 121"/>
                <a:gd name="T1" fmla="*/ 67 h 70"/>
                <a:gd name="T2" fmla="*/ 68 w 121"/>
                <a:gd name="T3" fmla="*/ 67 h 70"/>
                <a:gd name="T4" fmla="*/ 116 w 121"/>
                <a:gd name="T5" fmla="*/ 39 h 70"/>
                <a:gd name="T6" fmla="*/ 116 w 121"/>
                <a:gd name="T7" fmla="*/ 31 h 70"/>
                <a:gd name="T8" fmla="*/ 68 w 121"/>
                <a:gd name="T9" fmla="*/ 3 h 70"/>
                <a:gd name="T10" fmla="*/ 53 w 121"/>
                <a:gd name="T11" fmla="*/ 3 h 70"/>
                <a:gd name="T12" fmla="*/ 4 w 121"/>
                <a:gd name="T13" fmla="*/ 31 h 70"/>
                <a:gd name="T14" fmla="*/ 4 w 121"/>
                <a:gd name="T15" fmla="*/ 40 h 70"/>
                <a:gd name="T16" fmla="*/ 52 w 121"/>
                <a:gd name="T17" fmla="*/ 6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70">
                  <a:moveTo>
                    <a:pt x="52" y="67"/>
                  </a:moveTo>
                  <a:cubicBezTo>
                    <a:pt x="57" y="70"/>
                    <a:pt x="63" y="70"/>
                    <a:pt x="68" y="67"/>
                  </a:cubicBezTo>
                  <a:cubicBezTo>
                    <a:pt x="116" y="39"/>
                    <a:pt x="116" y="39"/>
                    <a:pt x="116" y="39"/>
                  </a:cubicBezTo>
                  <a:cubicBezTo>
                    <a:pt x="121" y="37"/>
                    <a:pt x="121" y="33"/>
                    <a:pt x="116" y="31"/>
                  </a:cubicBezTo>
                  <a:cubicBezTo>
                    <a:pt x="68" y="3"/>
                    <a:pt x="68" y="3"/>
                    <a:pt x="68" y="3"/>
                  </a:cubicBezTo>
                  <a:cubicBezTo>
                    <a:pt x="64" y="0"/>
                    <a:pt x="57" y="0"/>
                    <a:pt x="53" y="3"/>
                  </a:cubicBezTo>
                  <a:cubicBezTo>
                    <a:pt x="4" y="31"/>
                    <a:pt x="4" y="31"/>
                    <a:pt x="4" y="31"/>
                  </a:cubicBezTo>
                  <a:cubicBezTo>
                    <a:pt x="0" y="33"/>
                    <a:pt x="0" y="37"/>
                    <a:pt x="4" y="40"/>
                  </a:cubicBezTo>
                  <a:lnTo>
                    <a:pt x="52" y="67"/>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8" name="Freeform 38">
              <a:extLst>
                <a:ext uri="{FF2B5EF4-FFF2-40B4-BE49-F238E27FC236}">
                  <a16:creationId xmlns:a16="http://schemas.microsoft.com/office/drawing/2014/main" id="{2C01B2DD-EABD-2B40-B30E-A699D0FCC9D2}"/>
                </a:ext>
              </a:extLst>
            </p:cNvPr>
            <p:cNvSpPr>
              <a:spLocks/>
            </p:cNvSpPr>
            <p:nvPr/>
          </p:nvSpPr>
          <p:spPr bwMode="auto">
            <a:xfrm>
              <a:off x="15204512" y="8197798"/>
              <a:ext cx="334963" cy="193675"/>
            </a:xfrm>
            <a:custGeom>
              <a:avLst/>
              <a:gdLst>
                <a:gd name="T0" fmla="*/ 53 w 121"/>
                <a:gd name="T1" fmla="*/ 67 h 70"/>
                <a:gd name="T2" fmla="*/ 68 w 121"/>
                <a:gd name="T3" fmla="*/ 67 h 70"/>
                <a:gd name="T4" fmla="*/ 117 w 121"/>
                <a:gd name="T5" fmla="*/ 39 h 70"/>
                <a:gd name="T6" fmla="*/ 117 w 121"/>
                <a:gd name="T7" fmla="*/ 30 h 70"/>
                <a:gd name="T8" fmla="*/ 68 w 121"/>
                <a:gd name="T9" fmla="*/ 2 h 70"/>
                <a:gd name="T10" fmla="*/ 53 w 121"/>
                <a:gd name="T11" fmla="*/ 2 h 70"/>
                <a:gd name="T12" fmla="*/ 4 w 121"/>
                <a:gd name="T13" fmla="*/ 30 h 70"/>
                <a:gd name="T14" fmla="*/ 4 w 121"/>
                <a:gd name="T15" fmla="*/ 39 h 70"/>
                <a:gd name="T16" fmla="*/ 53 w 121"/>
                <a:gd name="T17" fmla="*/ 6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70">
                  <a:moveTo>
                    <a:pt x="53" y="67"/>
                  </a:moveTo>
                  <a:cubicBezTo>
                    <a:pt x="57" y="70"/>
                    <a:pt x="64" y="70"/>
                    <a:pt x="68" y="67"/>
                  </a:cubicBezTo>
                  <a:cubicBezTo>
                    <a:pt x="117" y="39"/>
                    <a:pt x="117" y="39"/>
                    <a:pt x="117" y="39"/>
                  </a:cubicBezTo>
                  <a:cubicBezTo>
                    <a:pt x="121" y="37"/>
                    <a:pt x="121" y="33"/>
                    <a:pt x="117" y="30"/>
                  </a:cubicBezTo>
                  <a:cubicBezTo>
                    <a:pt x="68" y="2"/>
                    <a:pt x="68" y="2"/>
                    <a:pt x="68" y="2"/>
                  </a:cubicBezTo>
                  <a:cubicBezTo>
                    <a:pt x="64" y="0"/>
                    <a:pt x="57" y="0"/>
                    <a:pt x="53" y="2"/>
                  </a:cubicBezTo>
                  <a:cubicBezTo>
                    <a:pt x="4" y="30"/>
                    <a:pt x="4" y="30"/>
                    <a:pt x="4" y="30"/>
                  </a:cubicBezTo>
                  <a:cubicBezTo>
                    <a:pt x="0" y="33"/>
                    <a:pt x="0" y="37"/>
                    <a:pt x="4" y="39"/>
                  </a:cubicBezTo>
                  <a:lnTo>
                    <a:pt x="53" y="67"/>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9" name="Freeform 39">
              <a:extLst>
                <a:ext uri="{FF2B5EF4-FFF2-40B4-BE49-F238E27FC236}">
                  <a16:creationId xmlns:a16="http://schemas.microsoft.com/office/drawing/2014/main" id="{59B9939D-5930-494F-9EFA-4083E3B980AD}"/>
                </a:ext>
              </a:extLst>
            </p:cNvPr>
            <p:cNvSpPr>
              <a:spLocks/>
            </p:cNvSpPr>
            <p:nvPr/>
          </p:nvSpPr>
          <p:spPr bwMode="auto">
            <a:xfrm>
              <a:off x="15406124" y="8081910"/>
              <a:ext cx="334963" cy="190500"/>
            </a:xfrm>
            <a:custGeom>
              <a:avLst/>
              <a:gdLst>
                <a:gd name="T0" fmla="*/ 53 w 121"/>
                <a:gd name="T1" fmla="*/ 67 h 69"/>
                <a:gd name="T2" fmla="*/ 68 w 121"/>
                <a:gd name="T3" fmla="*/ 67 h 69"/>
                <a:gd name="T4" fmla="*/ 117 w 121"/>
                <a:gd name="T5" fmla="*/ 39 h 69"/>
                <a:gd name="T6" fmla="*/ 117 w 121"/>
                <a:gd name="T7" fmla="*/ 30 h 69"/>
                <a:gd name="T8" fmla="*/ 68 w 121"/>
                <a:gd name="T9" fmla="*/ 2 h 69"/>
                <a:gd name="T10" fmla="*/ 53 w 121"/>
                <a:gd name="T11" fmla="*/ 2 h 69"/>
                <a:gd name="T12" fmla="*/ 4 w 121"/>
                <a:gd name="T13" fmla="*/ 30 h 69"/>
                <a:gd name="T14" fmla="*/ 4 w 121"/>
                <a:gd name="T15" fmla="*/ 39 h 69"/>
                <a:gd name="T16" fmla="*/ 53 w 121"/>
                <a:gd name="T17" fmla="*/ 6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69">
                  <a:moveTo>
                    <a:pt x="53" y="67"/>
                  </a:moveTo>
                  <a:cubicBezTo>
                    <a:pt x="57" y="69"/>
                    <a:pt x="64" y="69"/>
                    <a:pt x="68" y="67"/>
                  </a:cubicBezTo>
                  <a:cubicBezTo>
                    <a:pt x="117" y="39"/>
                    <a:pt x="117" y="39"/>
                    <a:pt x="117" y="39"/>
                  </a:cubicBezTo>
                  <a:cubicBezTo>
                    <a:pt x="121" y="36"/>
                    <a:pt x="121" y="33"/>
                    <a:pt x="117" y="30"/>
                  </a:cubicBezTo>
                  <a:cubicBezTo>
                    <a:pt x="68" y="2"/>
                    <a:pt x="68" y="2"/>
                    <a:pt x="68" y="2"/>
                  </a:cubicBezTo>
                  <a:cubicBezTo>
                    <a:pt x="64" y="0"/>
                    <a:pt x="57" y="0"/>
                    <a:pt x="53" y="2"/>
                  </a:cubicBezTo>
                  <a:cubicBezTo>
                    <a:pt x="4" y="30"/>
                    <a:pt x="4" y="30"/>
                    <a:pt x="4" y="30"/>
                  </a:cubicBezTo>
                  <a:cubicBezTo>
                    <a:pt x="0" y="33"/>
                    <a:pt x="0" y="37"/>
                    <a:pt x="4" y="39"/>
                  </a:cubicBezTo>
                  <a:lnTo>
                    <a:pt x="53" y="67"/>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0" name="Freeform 40">
              <a:extLst>
                <a:ext uri="{FF2B5EF4-FFF2-40B4-BE49-F238E27FC236}">
                  <a16:creationId xmlns:a16="http://schemas.microsoft.com/office/drawing/2014/main" id="{B08BABF9-F751-7048-BDC2-B42B909187AA}"/>
                </a:ext>
              </a:extLst>
            </p:cNvPr>
            <p:cNvSpPr>
              <a:spLocks/>
            </p:cNvSpPr>
            <p:nvPr/>
          </p:nvSpPr>
          <p:spPr bwMode="auto">
            <a:xfrm>
              <a:off x="15607737" y="7962848"/>
              <a:ext cx="334963" cy="193675"/>
            </a:xfrm>
            <a:custGeom>
              <a:avLst/>
              <a:gdLst>
                <a:gd name="T0" fmla="*/ 53 w 121"/>
                <a:gd name="T1" fmla="*/ 68 h 70"/>
                <a:gd name="T2" fmla="*/ 68 w 121"/>
                <a:gd name="T3" fmla="*/ 68 h 70"/>
                <a:gd name="T4" fmla="*/ 117 w 121"/>
                <a:gd name="T5" fmla="*/ 40 h 70"/>
                <a:gd name="T6" fmla="*/ 117 w 121"/>
                <a:gd name="T7" fmla="*/ 31 h 70"/>
                <a:gd name="T8" fmla="*/ 69 w 121"/>
                <a:gd name="T9" fmla="*/ 3 h 70"/>
                <a:gd name="T10" fmla="*/ 53 w 121"/>
                <a:gd name="T11" fmla="*/ 3 h 70"/>
                <a:gd name="T12" fmla="*/ 5 w 121"/>
                <a:gd name="T13" fmla="*/ 31 h 70"/>
                <a:gd name="T14" fmla="*/ 5 w 121"/>
                <a:gd name="T15" fmla="*/ 40 h 70"/>
                <a:gd name="T16" fmla="*/ 53 w 121"/>
                <a:gd name="T17" fmla="*/ 68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70">
                  <a:moveTo>
                    <a:pt x="53" y="68"/>
                  </a:moveTo>
                  <a:cubicBezTo>
                    <a:pt x="57" y="70"/>
                    <a:pt x="64" y="70"/>
                    <a:pt x="68" y="68"/>
                  </a:cubicBezTo>
                  <a:cubicBezTo>
                    <a:pt x="117" y="40"/>
                    <a:pt x="117" y="40"/>
                    <a:pt x="117" y="40"/>
                  </a:cubicBezTo>
                  <a:cubicBezTo>
                    <a:pt x="121" y="37"/>
                    <a:pt x="121" y="33"/>
                    <a:pt x="117" y="31"/>
                  </a:cubicBezTo>
                  <a:cubicBezTo>
                    <a:pt x="69" y="3"/>
                    <a:pt x="69" y="3"/>
                    <a:pt x="69" y="3"/>
                  </a:cubicBezTo>
                  <a:cubicBezTo>
                    <a:pt x="65" y="0"/>
                    <a:pt x="58" y="0"/>
                    <a:pt x="53" y="3"/>
                  </a:cubicBezTo>
                  <a:cubicBezTo>
                    <a:pt x="5" y="31"/>
                    <a:pt x="5" y="31"/>
                    <a:pt x="5" y="31"/>
                  </a:cubicBezTo>
                  <a:cubicBezTo>
                    <a:pt x="0" y="33"/>
                    <a:pt x="0" y="37"/>
                    <a:pt x="5" y="40"/>
                  </a:cubicBezTo>
                  <a:lnTo>
                    <a:pt x="53" y="68"/>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1" name="Freeform 41">
              <a:extLst>
                <a:ext uri="{FF2B5EF4-FFF2-40B4-BE49-F238E27FC236}">
                  <a16:creationId xmlns:a16="http://schemas.microsoft.com/office/drawing/2014/main" id="{1BB769EF-408A-FC40-85C1-74EDE62AFBB9}"/>
                </a:ext>
              </a:extLst>
            </p:cNvPr>
            <p:cNvSpPr>
              <a:spLocks/>
            </p:cNvSpPr>
            <p:nvPr/>
          </p:nvSpPr>
          <p:spPr bwMode="auto">
            <a:xfrm>
              <a:off x="15812524" y="7846960"/>
              <a:ext cx="333375" cy="193675"/>
            </a:xfrm>
            <a:custGeom>
              <a:avLst/>
              <a:gdLst>
                <a:gd name="T0" fmla="*/ 52 w 121"/>
                <a:gd name="T1" fmla="*/ 67 h 70"/>
                <a:gd name="T2" fmla="*/ 68 w 121"/>
                <a:gd name="T3" fmla="*/ 67 h 70"/>
                <a:gd name="T4" fmla="*/ 116 w 121"/>
                <a:gd name="T5" fmla="*/ 39 h 70"/>
                <a:gd name="T6" fmla="*/ 116 w 121"/>
                <a:gd name="T7" fmla="*/ 30 h 70"/>
                <a:gd name="T8" fmla="*/ 68 w 121"/>
                <a:gd name="T9" fmla="*/ 2 h 70"/>
                <a:gd name="T10" fmla="*/ 53 w 121"/>
                <a:gd name="T11" fmla="*/ 2 h 70"/>
                <a:gd name="T12" fmla="*/ 4 w 121"/>
                <a:gd name="T13" fmla="*/ 31 h 70"/>
                <a:gd name="T14" fmla="*/ 4 w 121"/>
                <a:gd name="T15" fmla="*/ 39 h 70"/>
                <a:gd name="T16" fmla="*/ 52 w 121"/>
                <a:gd name="T17" fmla="*/ 6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70">
                  <a:moveTo>
                    <a:pt x="52" y="67"/>
                  </a:moveTo>
                  <a:cubicBezTo>
                    <a:pt x="57" y="70"/>
                    <a:pt x="64" y="70"/>
                    <a:pt x="68" y="67"/>
                  </a:cubicBezTo>
                  <a:cubicBezTo>
                    <a:pt x="116" y="39"/>
                    <a:pt x="116" y="39"/>
                    <a:pt x="116" y="39"/>
                  </a:cubicBezTo>
                  <a:cubicBezTo>
                    <a:pt x="121" y="37"/>
                    <a:pt x="121" y="33"/>
                    <a:pt x="116" y="30"/>
                  </a:cubicBezTo>
                  <a:cubicBezTo>
                    <a:pt x="68" y="2"/>
                    <a:pt x="68" y="2"/>
                    <a:pt x="68" y="2"/>
                  </a:cubicBezTo>
                  <a:cubicBezTo>
                    <a:pt x="64" y="0"/>
                    <a:pt x="57" y="0"/>
                    <a:pt x="53" y="2"/>
                  </a:cubicBezTo>
                  <a:cubicBezTo>
                    <a:pt x="4" y="31"/>
                    <a:pt x="4" y="31"/>
                    <a:pt x="4" y="31"/>
                  </a:cubicBezTo>
                  <a:cubicBezTo>
                    <a:pt x="0" y="33"/>
                    <a:pt x="0" y="37"/>
                    <a:pt x="4" y="39"/>
                  </a:cubicBezTo>
                  <a:lnTo>
                    <a:pt x="52" y="67"/>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2" name="Freeform 42">
              <a:extLst>
                <a:ext uri="{FF2B5EF4-FFF2-40B4-BE49-F238E27FC236}">
                  <a16:creationId xmlns:a16="http://schemas.microsoft.com/office/drawing/2014/main" id="{AB147752-B27E-B143-92A0-7B2CA4A46EAA}"/>
                </a:ext>
              </a:extLst>
            </p:cNvPr>
            <p:cNvSpPr>
              <a:spLocks/>
            </p:cNvSpPr>
            <p:nvPr/>
          </p:nvSpPr>
          <p:spPr bwMode="auto">
            <a:xfrm>
              <a:off x="16014137" y="7731073"/>
              <a:ext cx="333375" cy="190500"/>
            </a:xfrm>
            <a:custGeom>
              <a:avLst/>
              <a:gdLst>
                <a:gd name="T0" fmla="*/ 53 w 121"/>
                <a:gd name="T1" fmla="*/ 67 h 69"/>
                <a:gd name="T2" fmla="*/ 68 w 121"/>
                <a:gd name="T3" fmla="*/ 67 h 69"/>
                <a:gd name="T4" fmla="*/ 117 w 121"/>
                <a:gd name="T5" fmla="*/ 39 h 69"/>
                <a:gd name="T6" fmla="*/ 117 w 121"/>
                <a:gd name="T7" fmla="*/ 30 h 69"/>
                <a:gd name="T8" fmla="*/ 69 w 121"/>
                <a:gd name="T9" fmla="*/ 2 h 69"/>
                <a:gd name="T10" fmla="*/ 53 w 121"/>
                <a:gd name="T11" fmla="*/ 2 h 69"/>
                <a:gd name="T12" fmla="*/ 5 w 121"/>
                <a:gd name="T13" fmla="*/ 30 h 69"/>
                <a:gd name="T14" fmla="*/ 5 w 121"/>
                <a:gd name="T15" fmla="*/ 39 h 69"/>
                <a:gd name="T16" fmla="*/ 53 w 121"/>
                <a:gd name="T17" fmla="*/ 6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69">
                  <a:moveTo>
                    <a:pt x="53" y="67"/>
                  </a:moveTo>
                  <a:cubicBezTo>
                    <a:pt x="57" y="69"/>
                    <a:pt x="64" y="69"/>
                    <a:pt x="68" y="67"/>
                  </a:cubicBezTo>
                  <a:cubicBezTo>
                    <a:pt x="117" y="39"/>
                    <a:pt x="117" y="39"/>
                    <a:pt x="117" y="39"/>
                  </a:cubicBezTo>
                  <a:cubicBezTo>
                    <a:pt x="121" y="36"/>
                    <a:pt x="121" y="32"/>
                    <a:pt x="117" y="30"/>
                  </a:cubicBezTo>
                  <a:cubicBezTo>
                    <a:pt x="69" y="2"/>
                    <a:pt x="69" y="2"/>
                    <a:pt x="69" y="2"/>
                  </a:cubicBezTo>
                  <a:cubicBezTo>
                    <a:pt x="64" y="0"/>
                    <a:pt x="57" y="0"/>
                    <a:pt x="53" y="2"/>
                  </a:cubicBezTo>
                  <a:cubicBezTo>
                    <a:pt x="5" y="30"/>
                    <a:pt x="5" y="30"/>
                    <a:pt x="5" y="30"/>
                  </a:cubicBezTo>
                  <a:cubicBezTo>
                    <a:pt x="0" y="33"/>
                    <a:pt x="0" y="37"/>
                    <a:pt x="5" y="39"/>
                  </a:cubicBezTo>
                  <a:lnTo>
                    <a:pt x="53" y="67"/>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3" name="Freeform 43">
              <a:extLst>
                <a:ext uri="{FF2B5EF4-FFF2-40B4-BE49-F238E27FC236}">
                  <a16:creationId xmlns:a16="http://schemas.microsoft.com/office/drawing/2014/main" id="{545E69CD-F469-5C4C-9C16-FB0DB65D43AF}"/>
                </a:ext>
              </a:extLst>
            </p:cNvPr>
            <p:cNvSpPr>
              <a:spLocks/>
            </p:cNvSpPr>
            <p:nvPr/>
          </p:nvSpPr>
          <p:spPr bwMode="auto">
            <a:xfrm>
              <a:off x="16217337" y="7612010"/>
              <a:ext cx="331788" cy="193675"/>
            </a:xfrm>
            <a:custGeom>
              <a:avLst/>
              <a:gdLst>
                <a:gd name="T0" fmla="*/ 52 w 120"/>
                <a:gd name="T1" fmla="*/ 68 h 70"/>
                <a:gd name="T2" fmla="*/ 68 w 120"/>
                <a:gd name="T3" fmla="*/ 68 h 70"/>
                <a:gd name="T4" fmla="*/ 116 w 120"/>
                <a:gd name="T5" fmla="*/ 39 h 70"/>
                <a:gd name="T6" fmla="*/ 116 w 120"/>
                <a:gd name="T7" fmla="*/ 31 h 70"/>
                <a:gd name="T8" fmla="*/ 68 w 120"/>
                <a:gd name="T9" fmla="*/ 3 h 70"/>
                <a:gd name="T10" fmla="*/ 53 w 120"/>
                <a:gd name="T11" fmla="*/ 3 h 70"/>
                <a:gd name="T12" fmla="*/ 4 w 120"/>
                <a:gd name="T13" fmla="*/ 31 h 70"/>
                <a:gd name="T14" fmla="*/ 4 w 120"/>
                <a:gd name="T15" fmla="*/ 40 h 70"/>
                <a:gd name="T16" fmla="*/ 52 w 120"/>
                <a:gd name="T17" fmla="*/ 68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0" h="70">
                  <a:moveTo>
                    <a:pt x="52" y="68"/>
                  </a:moveTo>
                  <a:cubicBezTo>
                    <a:pt x="56" y="70"/>
                    <a:pt x="63" y="70"/>
                    <a:pt x="68" y="68"/>
                  </a:cubicBezTo>
                  <a:cubicBezTo>
                    <a:pt x="116" y="39"/>
                    <a:pt x="116" y="39"/>
                    <a:pt x="116" y="39"/>
                  </a:cubicBezTo>
                  <a:cubicBezTo>
                    <a:pt x="120" y="37"/>
                    <a:pt x="120" y="33"/>
                    <a:pt x="116" y="31"/>
                  </a:cubicBezTo>
                  <a:cubicBezTo>
                    <a:pt x="68" y="3"/>
                    <a:pt x="68" y="3"/>
                    <a:pt x="68" y="3"/>
                  </a:cubicBezTo>
                  <a:cubicBezTo>
                    <a:pt x="64" y="0"/>
                    <a:pt x="57" y="0"/>
                    <a:pt x="53" y="3"/>
                  </a:cubicBezTo>
                  <a:cubicBezTo>
                    <a:pt x="4" y="31"/>
                    <a:pt x="4" y="31"/>
                    <a:pt x="4" y="31"/>
                  </a:cubicBezTo>
                  <a:cubicBezTo>
                    <a:pt x="0" y="33"/>
                    <a:pt x="0" y="37"/>
                    <a:pt x="4" y="40"/>
                  </a:cubicBezTo>
                  <a:lnTo>
                    <a:pt x="52" y="68"/>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4" name="Freeform 44">
              <a:extLst>
                <a:ext uri="{FF2B5EF4-FFF2-40B4-BE49-F238E27FC236}">
                  <a16:creationId xmlns:a16="http://schemas.microsoft.com/office/drawing/2014/main" id="{53FF97E0-60CC-804B-A7F6-59AF37EAEA99}"/>
                </a:ext>
              </a:extLst>
            </p:cNvPr>
            <p:cNvSpPr>
              <a:spLocks/>
            </p:cNvSpPr>
            <p:nvPr/>
          </p:nvSpPr>
          <p:spPr bwMode="auto">
            <a:xfrm>
              <a:off x="16418949" y="7496123"/>
              <a:ext cx="334963" cy="193675"/>
            </a:xfrm>
            <a:custGeom>
              <a:avLst/>
              <a:gdLst>
                <a:gd name="T0" fmla="*/ 53 w 121"/>
                <a:gd name="T1" fmla="*/ 67 h 70"/>
                <a:gd name="T2" fmla="*/ 68 w 121"/>
                <a:gd name="T3" fmla="*/ 67 h 70"/>
                <a:gd name="T4" fmla="*/ 117 w 121"/>
                <a:gd name="T5" fmla="*/ 39 h 70"/>
                <a:gd name="T6" fmla="*/ 117 w 121"/>
                <a:gd name="T7" fmla="*/ 30 h 70"/>
                <a:gd name="T8" fmla="*/ 68 w 121"/>
                <a:gd name="T9" fmla="*/ 2 h 70"/>
                <a:gd name="T10" fmla="*/ 53 w 121"/>
                <a:gd name="T11" fmla="*/ 2 h 70"/>
                <a:gd name="T12" fmla="*/ 4 w 121"/>
                <a:gd name="T13" fmla="*/ 30 h 70"/>
                <a:gd name="T14" fmla="*/ 4 w 121"/>
                <a:gd name="T15" fmla="*/ 39 h 70"/>
                <a:gd name="T16" fmla="*/ 53 w 121"/>
                <a:gd name="T17" fmla="*/ 6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70">
                  <a:moveTo>
                    <a:pt x="53" y="67"/>
                  </a:moveTo>
                  <a:cubicBezTo>
                    <a:pt x="57" y="70"/>
                    <a:pt x="64" y="70"/>
                    <a:pt x="68" y="67"/>
                  </a:cubicBezTo>
                  <a:cubicBezTo>
                    <a:pt x="117" y="39"/>
                    <a:pt x="117" y="39"/>
                    <a:pt x="117" y="39"/>
                  </a:cubicBezTo>
                  <a:cubicBezTo>
                    <a:pt x="121" y="37"/>
                    <a:pt x="121" y="33"/>
                    <a:pt x="117" y="30"/>
                  </a:cubicBezTo>
                  <a:cubicBezTo>
                    <a:pt x="68" y="2"/>
                    <a:pt x="68" y="2"/>
                    <a:pt x="68" y="2"/>
                  </a:cubicBezTo>
                  <a:cubicBezTo>
                    <a:pt x="64" y="0"/>
                    <a:pt x="57" y="0"/>
                    <a:pt x="53" y="2"/>
                  </a:cubicBezTo>
                  <a:cubicBezTo>
                    <a:pt x="4" y="30"/>
                    <a:pt x="4" y="30"/>
                    <a:pt x="4" y="30"/>
                  </a:cubicBezTo>
                  <a:cubicBezTo>
                    <a:pt x="0" y="33"/>
                    <a:pt x="0" y="37"/>
                    <a:pt x="4" y="39"/>
                  </a:cubicBezTo>
                  <a:lnTo>
                    <a:pt x="53" y="67"/>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5" name="Freeform 45">
              <a:extLst>
                <a:ext uri="{FF2B5EF4-FFF2-40B4-BE49-F238E27FC236}">
                  <a16:creationId xmlns:a16="http://schemas.microsoft.com/office/drawing/2014/main" id="{0F4CF83F-061C-4140-BCB3-B35A54BBCF90}"/>
                </a:ext>
              </a:extLst>
            </p:cNvPr>
            <p:cNvSpPr>
              <a:spLocks/>
            </p:cNvSpPr>
            <p:nvPr/>
          </p:nvSpPr>
          <p:spPr bwMode="auto">
            <a:xfrm>
              <a:off x="14150412" y="8581973"/>
              <a:ext cx="334963" cy="190500"/>
            </a:xfrm>
            <a:custGeom>
              <a:avLst/>
              <a:gdLst>
                <a:gd name="T0" fmla="*/ 53 w 121"/>
                <a:gd name="T1" fmla="*/ 67 h 69"/>
                <a:gd name="T2" fmla="*/ 68 w 121"/>
                <a:gd name="T3" fmla="*/ 67 h 69"/>
                <a:gd name="T4" fmla="*/ 117 w 121"/>
                <a:gd name="T5" fmla="*/ 39 h 69"/>
                <a:gd name="T6" fmla="*/ 117 w 121"/>
                <a:gd name="T7" fmla="*/ 30 h 69"/>
                <a:gd name="T8" fmla="*/ 68 w 121"/>
                <a:gd name="T9" fmla="*/ 2 h 69"/>
                <a:gd name="T10" fmla="*/ 53 w 121"/>
                <a:gd name="T11" fmla="*/ 2 h 69"/>
                <a:gd name="T12" fmla="*/ 4 w 121"/>
                <a:gd name="T13" fmla="*/ 30 h 69"/>
                <a:gd name="T14" fmla="*/ 4 w 121"/>
                <a:gd name="T15" fmla="*/ 39 h 69"/>
                <a:gd name="T16" fmla="*/ 53 w 121"/>
                <a:gd name="T17" fmla="*/ 6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69">
                  <a:moveTo>
                    <a:pt x="53" y="67"/>
                  </a:moveTo>
                  <a:cubicBezTo>
                    <a:pt x="57" y="69"/>
                    <a:pt x="64" y="69"/>
                    <a:pt x="68" y="67"/>
                  </a:cubicBezTo>
                  <a:cubicBezTo>
                    <a:pt x="117" y="39"/>
                    <a:pt x="117" y="39"/>
                    <a:pt x="117" y="39"/>
                  </a:cubicBezTo>
                  <a:cubicBezTo>
                    <a:pt x="121" y="36"/>
                    <a:pt x="121" y="32"/>
                    <a:pt x="117" y="30"/>
                  </a:cubicBezTo>
                  <a:cubicBezTo>
                    <a:pt x="68" y="2"/>
                    <a:pt x="68" y="2"/>
                    <a:pt x="68" y="2"/>
                  </a:cubicBezTo>
                  <a:cubicBezTo>
                    <a:pt x="64" y="0"/>
                    <a:pt x="57" y="0"/>
                    <a:pt x="53" y="2"/>
                  </a:cubicBezTo>
                  <a:cubicBezTo>
                    <a:pt x="4" y="30"/>
                    <a:pt x="4" y="30"/>
                    <a:pt x="4" y="30"/>
                  </a:cubicBezTo>
                  <a:cubicBezTo>
                    <a:pt x="0" y="33"/>
                    <a:pt x="0" y="37"/>
                    <a:pt x="4" y="39"/>
                  </a:cubicBezTo>
                  <a:lnTo>
                    <a:pt x="53" y="67"/>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6" name="Freeform 46">
              <a:extLst>
                <a:ext uri="{FF2B5EF4-FFF2-40B4-BE49-F238E27FC236}">
                  <a16:creationId xmlns:a16="http://schemas.microsoft.com/office/drawing/2014/main" id="{128CAD71-9C11-9241-AB46-528CB4B60174}"/>
                </a:ext>
              </a:extLst>
            </p:cNvPr>
            <p:cNvSpPr>
              <a:spLocks/>
            </p:cNvSpPr>
            <p:nvPr/>
          </p:nvSpPr>
          <p:spPr bwMode="auto">
            <a:xfrm>
              <a:off x="14352024" y="8462910"/>
              <a:ext cx="334963" cy="193675"/>
            </a:xfrm>
            <a:custGeom>
              <a:avLst/>
              <a:gdLst>
                <a:gd name="T0" fmla="*/ 53 w 121"/>
                <a:gd name="T1" fmla="*/ 68 h 70"/>
                <a:gd name="T2" fmla="*/ 68 w 121"/>
                <a:gd name="T3" fmla="*/ 68 h 70"/>
                <a:gd name="T4" fmla="*/ 117 w 121"/>
                <a:gd name="T5" fmla="*/ 39 h 70"/>
                <a:gd name="T6" fmla="*/ 117 w 121"/>
                <a:gd name="T7" fmla="*/ 31 h 70"/>
                <a:gd name="T8" fmla="*/ 69 w 121"/>
                <a:gd name="T9" fmla="*/ 3 h 70"/>
                <a:gd name="T10" fmla="*/ 53 w 121"/>
                <a:gd name="T11" fmla="*/ 3 h 70"/>
                <a:gd name="T12" fmla="*/ 5 w 121"/>
                <a:gd name="T13" fmla="*/ 31 h 70"/>
                <a:gd name="T14" fmla="*/ 5 w 121"/>
                <a:gd name="T15" fmla="*/ 40 h 70"/>
                <a:gd name="T16" fmla="*/ 53 w 121"/>
                <a:gd name="T17" fmla="*/ 68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70">
                  <a:moveTo>
                    <a:pt x="53" y="68"/>
                  </a:moveTo>
                  <a:cubicBezTo>
                    <a:pt x="57" y="70"/>
                    <a:pt x="64" y="70"/>
                    <a:pt x="68" y="68"/>
                  </a:cubicBezTo>
                  <a:cubicBezTo>
                    <a:pt x="117" y="39"/>
                    <a:pt x="117" y="39"/>
                    <a:pt x="117" y="39"/>
                  </a:cubicBezTo>
                  <a:cubicBezTo>
                    <a:pt x="121" y="37"/>
                    <a:pt x="121" y="33"/>
                    <a:pt x="117" y="31"/>
                  </a:cubicBezTo>
                  <a:cubicBezTo>
                    <a:pt x="69" y="3"/>
                    <a:pt x="69" y="3"/>
                    <a:pt x="69" y="3"/>
                  </a:cubicBezTo>
                  <a:cubicBezTo>
                    <a:pt x="64" y="0"/>
                    <a:pt x="58" y="0"/>
                    <a:pt x="53" y="3"/>
                  </a:cubicBezTo>
                  <a:cubicBezTo>
                    <a:pt x="5" y="31"/>
                    <a:pt x="5" y="31"/>
                    <a:pt x="5" y="31"/>
                  </a:cubicBezTo>
                  <a:cubicBezTo>
                    <a:pt x="0" y="33"/>
                    <a:pt x="0" y="37"/>
                    <a:pt x="5" y="40"/>
                  </a:cubicBezTo>
                  <a:lnTo>
                    <a:pt x="53" y="68"/>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7" name="Freeform 47">
              <a:extLst>
                <a:ext uri="{FF2B5EF4-FFF2-40B4-BE49-F238E27FC236}">
                  <a16:creationId xmlns:a16="http://schemas.microsoft.com/office/drawing/2014/main" id="{ACDADE09-BE89-3B4F-835D-628AEB5760AE}"/>
                </a:ext>
              </a:extLst>
            </p:cNvPr>
            <p:cNvSpPr>
              <a:spLocks/>
            </p:cNvSpPr>
            <p:nvPr/>
          </p:nvSpPr>
          <p:spPr bwMode="auto">
            <a:xfrm>
              <a:off x="14556812" y="8347023"/>
              <a:ext cx="333375" cy="193675"/>
            </a:xfrm>
            <a:custGeom>
              <a:avLst/>
              <a:gdLst>
                <a:gd name="T0" fmla="*/ 52 w 121"/>
                <a:gd name="T1" fmla="*/ 67 h 70"/>
                <a:gd name="T2" fmla="*/ 68 w 121"/>
                <a:gd name="T3" fmla="*/ 67 h 70"/>
                <a:gd name="T4" fmla="*/ 116 w 121"/>
                <a:gd name="T5" fmla="*/ 39 h 70"/>
                <a:gd name="T6" fmla="*/ 116 w 121"/>
                <a:gd name="T7" fmla="*/ 30 h 70"/>
                <a:gd name="T8" fmla="*/ 68 w 121"/>
                <a:gd name="T9" fmla="*/ 2 h 70"/>
                <a:gd name="T10" fmla="*/ 53 w 121"/>
                <a:gd name="T11" fmla="*/ 2 h 70"/>
                <a:gd name="T12" fmla="*/ 4 w 121"/>
                <a:gd name="T13" fmla="*/ 30 h 70"/>
                <a:gd name="T14" fmla="*/ 4 w 121"/>
                <a:gd name="T15" fmla="*/ 39 h 70"/>
                <a:gd name="T16" fmla="*/ 52 w 121"/>
                <a:gd name="T17" fmla="*/ 6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70">
                  <a:moveTo>
                    <a:pt x="52" y="67"/>
                  </a:moveTo>
                  <a:cubicBezTo>
                    <a:pt x="57" y="70"/>
                    <a:pt x="63" y="70"/>
                    <a:pt x="68" y="67"/>
                  </a:cubicBezTo>
                  <a:cubicBezTo>
                    <a:pt x="116" y="39"/>
                    <a:pt x="116" y="39"/>
                    <a:pt x="116" y="39"/>
                  </a:cubicBezTo>
                  <a:cubicBezTo>
                    <a:pt x="121" y="37"/>
                    <a:pt x="121" y="33"/>
                    <a:pt x="116" y="30"/>
                  </a:cubicBezTo>
                  <a:cubicBezTo>
                    <a:pt x="68" y="2"/>
                    <a:pt x="68" y="2"/>
                    <a:pt x="68" y="2"/>
                  </a:cubicBezTo>
                  <a:cubicBezTo>
                    <a:pt x="64" y="0"/>
                    <a:pt x="57" y="0"/>
                    <a:pt x="53" y="2"/>
                  </a:cubicBezTo>
                  <a:cubicBezTo>
                    <a:pt x="4" y="30"/>
                    <a:pt x="4" y="30"/>
                    <a:pt x="4" y="30"/>
                  </a:cubicBezTo>
                  <a:cubicBezTo>
                    <a:pt x="0" y="33"/>
                    <a:pt x="0" y="37"/>
                    <a:pt x="4" y="39"/>
                  </a:cubicBezTo>
                  <a:lnTo>
                    <a:pt x="52" y="67"/>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8" name="Freeform 48">
              <a:extLst>
                <a:ext uri="{FF2B5EF4-FFF2-40B4-BE49-F238E27FC236}">
                  <a16:creationId xmlns:a16="http://schemas.microsoft.com/office/drawing/2014/main" id="{C5B99B93-12DB-F445-BEE3-1C7B647F3D70}"/>
                </a:ext>
              </a:extLst>
            </p:cNvPr>
            <p:cNvSpPr>
              <a:spLocks/>
            </p:cNvSpPr>
            <p:nvPr/>
          </p:nvSpPr>
          <p:spPr bwMode="auto">
            <a:xfrm>
              <a:off x="14758424" y="8231135"/>
              <a:ext cx="333375" cy="190500"/>
            </a:xfrm>
            <a:custGeom>
              <a:avLst/>
              <a:gdLst>
                <a:gd name="T0" fmla="*/ 53 w 121"/>
                <a:gd name="T1" fmla="*/ 67 h 69"/>
                <a:gd name="T2" fmla="*/ 68 w 121"/>
                <a:gd name="T3" fmla="*/ 67 h 69"/>
                <a:gd name="T4" fmla="*/ 117 w 121"/>
                <a:gd name="T5" fmla="*/ 39 h 69"/>
                <a:gd name="T6" fmla="*/ 117 w 121"/>
                <a:gd name="T7" fmla="*/ 30 h 69"/>
                <a:gd name="T8" fmla="*/ 69 w 121"/>
                <a:gd name="T9" fmla="*/ 2 h 69"/>
                <a:gd name="T10" fmla="*/ 53 w 121"/>
                <a:gd name="T11" fmla="*/ 2 h 69"/>
                <a:gd name="T12" fmla="*/ 4 w 121"/>
                <a:gd name="T13" fmla="*/ 30 h 69"/>
                <a:gd name="T14" fmla="*/ 4 w 121"/>
                <a:gd name="T15" fmla="*/ 39 h 69"/>
                <a:gd name="T16" fmla="*/ 53 w 121"/>
                <a:gd name="T17" fmla="*/ 6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69">
                  <a:moveTo>
                    <a:pt x="53" y="67"/>
                  </a:moveTo>
                  <a:cubicBezTo>
                    <a:pt x="57" y="69"/>
                    <a:pt x="64" y="69"/>
                    <a:pt x="68" y="67"/>
                  </a:cubicBezTo>
                  <a:cubicBezTo>
                    <a:pt x="117" y="39"/>
                    <a:pt x="117" y="39"/>
                    <a:pt x="117" y="39"/>
                  </a:cubicBezTo>
                  <a:cubicBezTo>
                    <a:pt x="121" y="36"/>
                    <a:pt x="121" y="32"/>
                    <a:pt x="117" y="30"/>
                  </a:cubicBezTo>
                  <a:cubicBezTo>
                    <a:pt x="69" y="2"/>
                    <a:pt x="69" y="2"/>
                    <a:pt x="69" y="2"/>
                  </a:cubicBezTo>
                  <a:cubicBezTo>
                    <a:pt x="64" y="0"/>
                    <a:pt x="57" y="0"/>
                    <a:pt x="53" y="2"/>
                  </a:cubicBezTo>
                  <a:cubicBezTo>
                    <a:pt x="4" y="30"/>
                    <a:pt x="4" y="30"/>
                    <a:pt x="4" y="30"/>
                  </a:cubicBezTo>
                  <a:cubicBezTo>
                    <a:pt x="0" y="33"/>
                    <a:pt x="0" y="37"/>
                    <a:pt x="4" y="39"/>
                  </a:cubicBezTo>
                  <a:lnTo>
                    <a:pt x="53" y="67"/>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9" name="Freeform 49">
              <a:extLst>
                <a:ext uri="{FF2B5EF4-FFF2-40B4-BE49-F238E27FC236}">
                  <a16:creationId xmlns:a16="http://schemas.microsoft.com/office/drawing/2014/main" id="{23B9EFD8-881B-0E48-9759-AA2436DE0FEA}"/>
                </a:ext>
              </a:extLst>
            </p:cNvPr>
            <p:cNvSpPr>
              <a:spLocks/>
            </p:cNvSpPr>
            <p:nvPr/>
          </p:nvSpPr>
          <p:spPr bwMode="auto">
            <a:xfrm>
              <a:off x="14961624" y="8112073"/>
              <a:ext cx="331788" cy="193675"/>
            </a:xfrm>
            <a:custGeom>
              <a:avLst/>
              <a:gdLst>
                <a:gd name="T0" fmla="*/ 52 w 120"/>
                <a:gd name="T1" fmla="*/ 67 h 70"/>
                <a:gd name="T2" fmla="*/ 68 w 120"/>
                <a:gd name="T3" fmla="*/ 67 h 70"/>
                <a:gd name="T4" fmla="*/ 116 w 120"/>
                <a:gd name="T5" fmla="*/ 39 h 70"/>
                <a:gd name="T6" fmla="*/ 116 w 120"/>
                <a:gd name="T7" fmla="*/ 30 h 70"/>
                <a:gd name="T8" fmla="*/ 68 w 120"/>
                <a:gd name="T9" fmla="*/ 3 h 70"/>
                <a:gd name="T10" fmla="*/ 53 w 120"/>
                <a:gd name="T11" fmla="*/ 3 h 70"/>
                <a:gd name="T12" fmla="*/ 4 w 120"/>
                <a:gd name="T13" fmla="*/ 31 h 70"/>
                <a:gd name="T14" fmla="*/ 4 w 120"/>
                <a:gd name="T15" fmla="*/ 40 h 70"/>
                <a:gd name="T16" fmla="*/ 52 w 120"/>
                <a:gd name="T17" fmla="*/ 6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0" h="70">
                  <a:moveTo>
                    <a:pt x="52" y="67"/>
                  </a:moveTo>
                  <a:cubicBezTo>
                    <a:pt x="56" y="70"/>
                    <a:pt x="63" y="70"/>
                    <a:pt x="68" y="67"/>
                  </a:cubicBezTo>
                  <a:cubicBezTo>
                    <a:pt x="116" y="39"/>
                    <a:pt x="116" y="39"/>
                    <a:pt x="116" y="39"/>
                  </a:cubicBezTo>
                  <a:cubicBezTo>
                    <a:pt x="120" y="37"/>
                    <a:pt x="120" y="33"/>
                    <a:pt x="116" y="30"/>
                  </a:cubicBezTo>
                  <a:cubicBezTo>
                    <a:pt x="68" y="3"/>
                    <a:pt x="68" y="3"/>
                    <a:pt x="68" y="3"/>
                  </a:cubicBezTo>
                  <a:cubicBezTo>
                    <a:pt x="64" y="0"/>
                    <a:pt x="57" y="0"/>
                    <a:pt x="53" y="3"/>
                  </a:cubicBezTo>
                  <a:cubicBezTo>
                    <a:pt x="4" y="31"/>
                    <a:pt x="4" y="31"/>
                    <a:pt x="4" y="31"/>
                  </a:cubicBezTo>
                  <a:cubicBezTo>
                    <a:pt x="0" y="33"/>
                    <a:pt x="0" y="37"/>
                    <a:pt x="4" y="40"/>
                  </a:cubicBezTo>
                  <a:lnTo>
                    <a:pt x="52" y="67"/>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0" name="Freeform 50">
              <a:extLst>
                <a:ext uri="{FF2B5EF4-FFF2-40B4-BE49-F238E27FC236}">
                  <a16:creationId xmlns:a16="http://schemas.microsoft.com/office/drawing/2014/main" id="{5FE326CB-D0F0-A04C-85D8-B0471CE8AF8A}"/>
                </a:ext>
              </a:extLst>
            </p:cNvPr>
            <p:cNvSpPr>
              <a:spLocks/>
            </p:cNvSpPr>
            <p:nvPr/>
          </p:nvSpPr>
          <p:spPr bwMode="auto">
            <a:xfrm>
              <a:off x="15163237" y="7996185"/>
              <a:ext cx="331788" cy="193675"/>
            </a:xfrm>
            <a:custGeom>
              <a:avLst/>
              <a:gdLst>
                <a:gd name="T0" fmla="*/ 52 w 120"/>
                <a:gd name="T1" fmla="*/ 67 h 70"/>
                <a:gd name="T2" fmla="*/ 67 w 120"/>
                <a:gd name="T3" fmla="*/ 67 h 70"/>
                <a:gd name="T4" fmla="*/ 116 w 120"/>
                <a:gd name="T5" fmla="*/ 39 h 70"/>
                <a:gd name="T6" fmla="*/ 116 w 120"/>
                <a:gd name="T7" fmla="*/ 30 h 70"/>
                <a:gd name="T8" fmla="*/ 68 w 120"/>
                <a:gd name="T9" fmla="*/ 3 h 70"/>
                <a:gd name="T10" fmla="*/ 52 w 120"/>
                <a:gd name="T11" fmla="*/ 3 h 70"/>
                <a:gd name="T12" fmla="*/ 4 w 120"/>
                <a:gd name="T13" fmla="*/ 31 h 70"/>
                <a:gd name="T14" fmla="*/ 4 w 120"/>
                <a:gd name="T15" fmla="*/ 39 h 70"/>
                <a:gd name="T16" fmla="*/ 52 w 120"/>
                <a:gd name="T17" fmla="*/ 6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0" h="70">
                  <a:moveTo>
                    <a:pt x="52" y="67"/>
                  </a:moveTo>
                  <a:cubicBezTo>
                    <a:pt x="56" y="70"/>
                    <a:pt x="63" y="70"/>
                    <a:pt x="67" y="67"/>
                  </a:cubicBezTo>
                  <a:cubicBezTo>
                    <a:pt x="116" y="39"/>
                    <a:pt x="116" y="39"/>
                    <a:pt x="116" y="39"/>
                  </a:cubicBezTo>
                  <a:cubicBezTo>
                    <a:pt x="120" y="37"/>
                    <a:pt x="120" y="33"/>
                    <a:pt x="116" y="30"/>
                  </a:cubicBezTo>
                  <a:cubicBezTo>
                    <a:pt x="68" y="3"/>
                    <a:pt x="68" y="3"/>
                    <a:pt x="68" y="3"/>
                  </a:cubicBezTo>
                  <a:cubicBezTo>
                    <a:pt x="64" y="0"/>
                    <a:pt x="57" y="0"/>
                    <a:pt x="52" y="3"/>
                  </a:cubicBezTo>
                  <a:cubicBezTo>
                    <a:pt x="4" y="31"/>
                    <a:pt x="4" y="31"/>
                    <a:pt x="4" y="31"/>
                  </a:cubicBezTo>
                  <a:cubicBezTo>
                    <a:pt x="0" y="33"/>
                    <a:pt x="0" y="37"/>
                    <a:pt x="4" y="39"/>
                  </a:cubicBezTo>
                  <a:lnTo>
                    <a:pt x="52" y="67"/>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1" name="Freeform 51">
              <a:extLst>
                <a:ext uri="{FF2B5EF4-FFF2-40B4-BE49-F238E27FC236}">
                  <a16:creationId xmlns:a16="http://schemas.microsoft.com/office/drawing/2014/main" id="{28EC896F-D614-0D4C-A418-C726E1F378EF}"/>
                </a:ext>
              </a:extLst>
            </p:cNvPr>
            <p:cNvSpPr>
              <a:spLocks/>
            </p:cNvSpPr>
            <p:nvPr/>
          </p:nvSpPr>
          <p:spPr bwMode="auto">
            <a:xfrm>
              <a:off x="15364849" y="7880298"/>
              <a:ext cx="334963" cy="190500"/>
            </a:xfrm>
            <a:custGeom>
              <a:avLst/>
              <a:gdLst>
                <a:gd name="T0" fmla="*/ 52 w 121"/>
                <a:gd name="T1" fmla="*/ 67 h 69"/>
                <a:gd name="T2" fmla="*/ 68 w 121"/>
                <a:gd name="T3" fmla="*/ 67 h 69"/>
                <a:gd name="T4" fmla="*/ 116 w 121"/>
                <a:gd name="T5" fmla="*/ 39 h 69"/>
                <a:gd name="T6" fmla="*/ 116 w 121"/>
                <a:gd name="T7" fmla="*/ 30 h 69"/>
                <a:gd name="T8" fmla="*/ 68 w 121"/>
                <a:gd name="T9" fmla="*/ 2 h 69"/>
                <a:gd name="T10" fmla="*/ 53 w 121"/>
                <a:gd name="T11" fmla="*/ 2 h 69"/>
                <a:gd name="T12" fmla="*/ 4 w 121"/>
                <a:gd name="T13" fmla="*/ 30 h 69"/>
                <a:gd name="T14" fmla="*/ 4 w 121"/>
                <a:gd name="T15" fmla="*/ 39 h 69"/>
                <a:gd name="T16" fmla="*/ 52 w 121"/>
                <a:gd name="T17" fmla="*/ 6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69">
                  <a:moveTo>
                    <a:pt x="52" y="67"/>
                  </a:moveTo>
                  <a:cubicBezTo>
                    <a:pt x="57" y="69"/>
                    <a:pt x="64" y="69"/>
                    <a:pt x="68" y="67"/>
                  </a:cubicBezTo>
                  <a:cubicBezTo>
                    <a:pt x="116" y="39"/>
                    <a:pt x="116" y="39"/>
                    <a:pt x="116" y="39"/>
                  </a:cubicBezTo>
                  <a:cubicBezTo>
                    <a:pt x="121" y="36"/>
                    <a:pt x="121" y="32"/>
                    <a:pt x="116" y="30"/>
                  </a:cubicBezTo>
                  <a:cubicBezTo>
                    <a:pt x="68" y="2"/>
                    <a:pt x="68" y="2"/>
                    <a:pt x="68" y="2"/>
                  </a:cubicBezTo>
                  <a:cubicBezTo>
                    <a:pt x="64" y="0"/>
                    <a:pt x="57" y="0"/>
                    <a:pt x="53" y="2"/>
                  </a:cubicBezTo>
                  <a:cubicBezTo>
                    <a:pt x="4" y="30"/>
                    <a:pt x="4" y="30"/>
                    <a:pt x="4" y="30"/>
                  </a:cubicBezTo>
                  <a:cubicBezTo>
                    <a:pt x="0" y="33"/>
                    <a:pt x="0" y="37"/>
                    <a:pt x="4" y="39"/>
                  </a:cubicBezTo>
                  <a:lnTo>
                    <a:pt x="52" y="67"/>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2" name="Freeform 52">
              <a:extLst>
                <a:ext uri="{FF2B5EF4-FFF2-40B4-BE49-F238E27FC236}">
                  <a16:creationId xmlns:a16="http://schemas.microsoft.com/office/drawing/2014/main" id="{2BC1187E-710F-8443-A256-9AD36608B4CA}"/>
                </a:ext>
              </a:extLst>
            </p:cNvPr>
            <p:cNvSpPr>
              <a:spLocks/>
            </p:cNvSpPr>
            <p:nvPr/>
          </p:nvSpPr>
          <p:spPr bwMode="auto">
            <a:xfrm>
              <a:off x="15566462" y="7761235"/>
              <a:ext cx="333375" cy="193675"/>
            </a:xfrm>
            <a:custGeom>
              <a:avLst/>
              <a:gdLst>
                <a:gd name="T0" fmla="*/ 53 w 121"/>
                <a:gd name="T1" fmla="*/ 68 h 70"/>
                <a:gd name="T2" fmla="*/ 68 w 121"/>
                <a:gd name="T3" fmla="*/ 68 h 70"/>
                <a:gd name="T4" fmla="*/ 117 w 121"/>
                <a:gd name="T5" fmla="*/ 40 h 70"/>
                <a:gd name="T6" fmla="*/ 117 w 121"/>
                <a:gd name="T7" fmla="*/ 31 h 70"/>
                <a:gd name="T8" fmla="*/ 69 w 121"/>
                <a:gd name="T9" fmla="*/ 3 h 70"/>
                <a:gd name="T10" fmla="*/ 53 w 121"/>
                <a:gd name="T11" fmla="*/ 3 h 70"/>
                <a:gd name="T12" fmla="*/ 5 w 121"/>
                <a:gd name="T13" fmla="*/ 31 h 70"/>
                <a:gd name="T14" fmla="*/ 5 w 121"/>
                <a:gd name="T15" fmla="*/ 40 h 70"/>
                <a:gd name="T16" fmla="*/ 53 w 121"/>
                <a:gd name="T17" fmla="*/ 68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70">
                  <a:moveTo>
                    <a:pt x="53" y="68"/>
                  </a:moveTo>
                  <a:cubicBezTo>
                    <a:pt x="57" y="70"/>
                    <a:pt x="64" y="70"/>
                    <a:pt x="68" y="68"/>
                  </a:cubicBezTo>
                  <a:cubicBezTo>
                    <a:pt x="117" y="40"/>
                    <a:pt x="117" y="40"/>
                    <a:pt x="117" y="40"/>
                  </a:cubicBezTo>
                  <a:cubicBezTo>
                    <a:pt x="121" y="37"/>
                    <a:pt x="121" y="33"/>
                    <a:pt x="117" y="31"/>
                  </a:cubicBezTo>
                  <a:cubicBezTo>
                    <a:pt x="69" y="3"/>
                    <a:pt x="69" y="3"/>
                    <a:pt x="69" y="3"/>
                  </a:cubicBezTo>
                  <a:cubicBezTo>
                    <a:pt x="64" y="0"/>
                    <a:pt x="57" y="0"/>
                    <a:pt x="53" y="3"/>
                  </a:cubicBezTo>
                  <a:cubicBezTo>
                    <a:pt x="5" y="31"/>
                    <a:pt x="5" y="31"/>
                    <a:pt x="5" y="31"/>
                  </a:cubicBezTo>
                  <a:cubicBezTo>
                    <a:pt x="0" y="33"/>
                    <a:pt x="0" y="37"/>
                    <a:pt x="5" y="40"/>
                  </a:cubicBezTo>
                  <a:lnTo>
                    <a:pt x="53" y="68"/>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3" name="Freeform 53">
              <a:extLst>
                <a:ext uri="{FF2B5EF4-FFF2-40B4-BE49-F238E27FC236}">
                  <a16:creationId xmlns:a16="http://schemas.microsoft.com/office/drawing/2014/main" id="{FC9625C1-4E3E-1247-A06E-8C07583690F8}"/>
                </a:ext>
              </a:extLst>
            </p:cNvPr>
            <p:cNvSpPr>
              <a:spLocks/>
            </p:cNvSpPr>
            <p:nvPr/>
          </p:nvSpPr>
          <p:spPr bwMode="auto">
            <a:xfrm>
              <a:off x="15771249" y="7645348"/>
              <a:ext cx="333375" cy="193675"/>
            </a:xfrm>
            <a:custGeom>
              <a:avLst/>
              <a:gdLst>
                <a:gd name="T0" fmla="*/ 52 w 121"/>
                <a:gd name="T1" fmla="*/ 67 h 70"/>
                <a:gd name="T2" fmla="*/ 68 w 121"/>
                <a:gd name="T3" fmla="*/ 67 h 70"/>
                <a:gd name="T4" fmla="*/ 116 w 121"/>
                <a:gd name="T5" fmla="*/ 39 h 70"/>
                <a:gd name="T6" fmla="*/ 116 w 121"/>
                <a:gd name="T7" fmla="*/ 30 h 70"/>
                <a:gd name="T8" fmla="*/ 68 w 121"/>
                <a:gd name="T9" fmla="*/ 2 h 70"/>
                <a:gd name="T10" fmla="*/ 53 w 121"/>
                <a:gd name="T11" fmla="*/ 2 h 70"/>
                <a:gd name="T12" fmla="*/ 4 w 121"/>
                <a:gd name="T13" fmla="*/ 30 h 70"/>
                <a:gd name="T14" fmla="*/ 4 w 121"/>
                <a:gd name="T15" fmla="*/ 39 h 70"/>
                <a:gd name="T16" fmla="*/ 52 w 121"/>
                <a:gd name="T17" fmla="*/ 6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70">
                  <a:moveTo>
                    <a:pt x="52" y="67"/>
                  </a:moveTo>
                  <a:cubicBezTo>
                    <a:pt x="57" y="70"/>
                    <a:pt x="63" y="70"/>
                    <a:pt x="68" y="67"/>
                  </a:cubicBezTo>
                  <a:cubicBezTo>
                    <a:pt x="116" y="39"/>
                    <a:pt x="116" y="39"/>
                    <a:pt x="116" y="39"/>
                  </a:cubicBezTo>
                  <a:cubicBezTo>
                    <a:pt x="121" y="37"/>
                    <a:pt x="121" y="33"/>
                    <a:pt x="116" y="30"/>
                  </a:cubicBezTo>
                  <a:cubicBezTo>
                    <a:pt x="68" y="2"/>
                    <a:pt x="68" y="2"/>
                    <a:pt x="68" y="2"/>
                  </a:cubicBezTo>
                  <a:cubicBezTo>
                    <a:pt x="64" y="0"/>
                    <a:pt x="57" y="0"/>
                    <a:pt x="53" y="2"/>
                  </a:cubicBezTo>
                  <a:cubicBezTo>
                    <a:pt x="4" y="30"/>
                    <a:pt x="4" y="30"/>
                    <a:pt x="4" y="30"/>
                  </a:cubicBezTo>
                  <a:cubicBezTo>
                    <a:pt x="0" y="33"/>
                    <a:pt x="0" y="37"/>
                    <a:pt x="4" y="39"/>
                  </a:cubicBezTo>
                  <a:lnTo>
                    <a:pt x="52" y="67"/>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4" name="Freeform 54">
              <a:extLst>
                <a:ext uri="{FF2B5EF4-FFF2-40B4-BE49-F238E27FC236}">
                  <a16:creationId xmlns:a16="http://schemas.microsoft.com/office/drawing/2014/main" id="{19EFA349-D038-5B49-A952-BDCCC75CF3EA}"/>
                </a:ext>
              </a:extLst>
            </p:cNvPr>
            <p:cNvSpPr>
              <a:spLocks/>
            </p:cNvSpPr>
            <p:nvPr/>
          </p:nvSpPr>
          <p:spPr bwMode="auto">
            <a:xfrm>
              <a:off x="15972862" y="7529460"/>
              <a:ext cx="333375" cy="190500"/>
            </a:xfrm>
            <a:custGeom>
              <a:avLst/>
              <a:gdLst>
                <a:gd name="T0" fmla="*/ 53 w 121"/>
                <a:gd name="T1" fmla="*/ 67 h 69"/>
                <a:gd name="T2" fmla="*/ 68 w 121"/>
                <a:gd name="T3" fmla="*/ 67 h 69"/>
                <a:gd name="T4" fmla="*/ 117 w 121"/>
                <a:gd name="T5" fmla="*/ 39 h 69"/>
                <a:gd name="T6" fmla="*/ 117 w 121"/>
                <a:gd name="T7" fmla="*/ 30 h 69"/>
                <a:gd name="T8" fmla="*/ 68 w 121"/>
                <a:gd name="T9" fmla="*/ 2 h 69"/>
                <a:gd name="T10" fmla="*/ 53 w 121"/>
                <a:gd name="T11" fmla="*/ 2 h 69"/>
                <a:gd name="T12" fmla="*/ 4 w 121"/>
                <a:gd name="T13" fmla="*/ 30 h 69"/>
                <a:gd name="T14" fmla="*/ 4 w 121"/>
                <a:gd name="T15" fmla="*/ 39 h 69"/>
                <a:gd name="T16" fmla="*/ 53 w 121"/>
                <a:gd name="T17" fmla="*/ 6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69">
                  <a:moveTo>
                    <a:pt x="53" y="67"/>
                  </a:moveTo>
                  <a:cubicBezTo>
                    <a:pt x="57" y="69"/>
                    <a:pt x="64" y="69"/>
                    <a:pt x="68" y="67"/>
                  </a:cubicBezTo>
                  <a:cubicBezTo>
                    <a:pt x="117" y="39"/>
                    <a:pt x="117" y="39"/>
                    <a:pt x="117" y="39"/>
                  </a:cubicBezTo>
                  <a:cubicBezTo>
                    <a:pt x="121" y="36"/>
                    <a:pt x="121" y="32"/>
                    <a:pt x="117" y="30"/>
                  </a:cubicBezTo>
                  <a:cubicBezTo>
                    <a:pt x="68" y="2"/>
                    <a:pt x="68" y="2"/>
                    <a:pt x="68" y="2"/>
                  </a:cubicBezTo>
                  <a:cubicBezTo>
                    <a:pt x="64" y="0"/>
                    <a:pt x="57" y="0"/>
                    <a:pt x="53" y="2"/>
                  </a:cubicBezTo>
                  <a:cubicBezTo>
                    <a:pt x="4" y="30"/>
                    <a:pt x="4" y="30"/>
                    <a:pt x="4" y="30"/>
                  </a:cubicBezTo>
                  <a:cubicBezTo>
                    <a:pt x="0" y="33"/>
                    <a:pt x="0" y="37"/>
                    <a:pt x="4" y="39"/>
                  </a:cubicBezTo>
                  <a:lnTo>
                    <a:pt x="53" y="67"/>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5" name="Freeform 55">
              <a:extLst>
                <a:ext uri="{FF2B5EF4-FFF2-40B4-BE49-F238E27FC236}">
                  <a16:creationId xmlns:a16="http://schemas.microsoft.com/office/drawing/2014/main" id="{7A416357-BCCE-7F45-B9E9-AE0D1E821FF7}"/>
                </a:ext>
              </a:extLst>
            </p:cNvPr>
            <p:cNvSpPr>
              <a:spLocks/>
            </p:cNvSpPr>
            <p:nvPr/>
          </p:nvSpPr>
          <p:spPr bwMode="auto">
            <a:xfrm>
              <a:off x="16176062" y="7410398"/>
              <a:ext cx="331788" cy="193675"/>
            </a:xfrm>
            <a:custGeom>
              <a:avLst/>
              <a:gdLst>
                <a:gd name="T0" fmla="*/ 52 w 120"/>
                <a:gd name="T1" fmla="*/ 67 h 70"/>
                <a:gd name="T2" fmla="*/ 67 w 120"/>
                <a:gd name="T3" fmla="*/ 67 h 70"/>
                <a:gd name="T4" fmla="*/ 116 w 120"/>
                <a:gd name="T5" fmla="*/ 39 h 70"/>
                <a:gd name="T6" fmla="*/ 116 w 120"/>
                <a:gd name="T7" fmla="*/ 30 h 70"/>
                <a:gd name="T8" fmla="*/ 68 w 120"/>
                <a:gd name="T9" fmla="*/ 3 h 70"/>
                <a:gd name="T10" fmla="*/ 52 w 120"/>
                <a:gd name="T11" fmla="*/ 3 h 70"/>
                <a:gd name="T12" fmla="*/ 4 w 120"/>
                <a:gd name="T13" fmla="*/ 31 h 70"/>
                <a:gd name="T14" fmla="*/ 4 w 120"/>
                <a:gd name="T15" fmla="*/ 40 h 70"/>
                <a:gd name="T16" fmla="*/ 52 w 120"/>
                <a:gd name="T17" fmla="*/ 6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0" h="70">
                  <a:moveTo>
                    <a:pt x="52" y="67"/>
                  </a:moveTo>
                  <a:cubicBezTo>
                    <a:pt x="56" y="70"/>
                    <a:pt x="63" y="70"/>
                    <a:pt x="67" y="67"/>
                  </a:cubicBezTo>
                  <a:cubicBezTo>
                    <a:pt x="116" y="39"/>
                    <a:pt x="116" y="39"/>
                    <a:pt x="116" y="39"/>
                  </a:cubicBezTo>
                  <a:cubicBezTo>
                    <a:pt x="120" y="37"/>
                    <a:pt x="120" y="33"/>
                    <a:pt x="116" y="30"/>
                  </a:cubicBezTo>
                  <a:cubicBezTo>
                    <a:pt x="68" y="3"/>
                    <a:pt x="68" y="3"/>
                    <a:pt x="68" y="3"/>
                  </a:cubicBezTo>
                  <a:cubicBezTo>
                    <a:pt x="64" y="0"/>
                    <a:pt x="57" y="0"/>
                    <a:pt x="52" y="3"/>
                  </a:cubicBezTo>
                  <a:cubicBezTo>
                    <a:pt x="4" y="31"/>
                    <a:pt x="4" y="31"/>
                    <a:pt x="4" y="31"/>
                  </a:cubicBezTo>
                  <a:cubicBezTo>
                    <a:pt x="0" y="33"/>
                    <a:pt x="0" y="37"/>
                    <a:pt x="4" y="40"/>
                  </a:cubicBezTo>
                  <a:lnTo>
                    <a:pt x="52" y="67"/>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6" name="Freeform 56">
              <a:extLst>
                <a:ext uri="{FF2B5EF4-FFF2-40B4-BE49-F238E27FC236}">
                  <a16:creationId xmlns:a16="http://schemas.microsoft.com/office/drawing/2014/main" id="{A63F35EF-19D5-AA48-A49B-1144AC60A35B}"/>
                </a:ext>
              </a:extLst>
            </p:cNvPr>
            <p:cNvSpPr>
              <a:spLocks/>
            </p:cNvSpPr>
            <p:nvPr/>
          </p:nvSpPr>
          <p:spPr bwMode="auto">
            <a:xfrm>
              <a:off x="16377674" y="7294510"/>
              <a:ext cx="333375" cy="193675"/>
            </a:xfrm>
            <a:custGeom>
              <a:avLst/>
              <a:gdLst>
                <a:gd name="T0" fmla="*/ 52 w 121"/>
                <a:gd name="T1" fmla="*/ 67 h 70"/>
                <a:gd name="T2" fmla="*/ 68 w 121"/>
                <a:gd name="T3" fmla="*/ 67 h 70"/>
                <a:gd name="T4" fmla="*/ 116 w 121"/>
                <a:gd name="T5" fmla="*/ 39 h 70"/>
                <a:gd name="T6" fmla="*/ 117 w 121"/>
                <a:gd name="T7" fmla="*/ 30 h 70"/>
                <a:gd name="T8" fmla="*/ 68 w 121"/>
                <a:gd name="T9" fmla="*/ 2 h 70"/>
                <a:gd name="T10" fmla="*/ 53 w 121"/>
                <a:gd name="T11" fmla="*/ 2 h 70"/>
                <a:gd name="T12" fmla="*/ 4 w 121"/>
                <a:gd name="T13" fmla="*/ 30 h 70"/>
                <a:gd name="T14" fmla="*/ 4 w 121"/>
                <a:gd name="T15" fmla="*/ 39 h 70"/>
                <a:gd name="T16" fmla="*/ 52 w 121"/>
                <a:gd name="T17" fmla="*/ 6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70">
                  <a:moveTo>
                    <a:pt x="52" y="67"/>
                  </a:moveTo>
                  <a:cubicBezTo>
                    <a:pt x="57" y="70"/>
                    <a:pt x="64" y="70"/>
                    <a:pt x="68" y="67"/>
                  </a:cubicBezTo>
                  <a:cubicBezTo>
                    <a:pt x="116" y="39"/>
                    <a:pt x="116" y="39"/>
                    <a:pt x="116" y="39"/>
                  </a:cubicBezTo>
                  <a:cubicBezTo>
                    <a:pt x="121" y="37"/>
                    <a:pt x="121" y="33"/>
                    <a:pt x="117" y="30"/>
                  </a:cubicBezTo>
                  <a:cubicBezTo>
                    <a:pt x="68" y="2"/>
                    <a:pt x="68" y="2"/>
                    <a:pt x="68" y="2"/>
                  </a:cubicBezTo>
                  <a:cubicBezTo>
                    <a:pt x="64" y="0"/>
                    <a:pt x="57" y="0"/>
                    <a:pt x="53" y="2"/>
                  </a:cubicBezTo>
                  <a:cubicBezTo>
                    <a:pt x="4" y="30"/>
                    <a:pt x="4" y="30"/>
                    <a:pt x="4" y="30"/>
                  </a:cubicBezTo>
                  <a:cubicBezTo>
                    <a:pt x="0" y="33"/>
                    <a:pt x="0" y="37"/>
                    <a:pt x="4" y="39"/>
                  </a:cubicBezTo>
                  <a:lnTo>
                    <a:pt x="52" y="67"/>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7" name="Freeform 57">
              <a:extLst>
                <a:ext uri="{FF2B5EF4-FFF2-40B4-BE49-F238E27FC236}">
                  <a16:creationId xmlns:a16="http://schemas.microsoft.com/office/drawing/2014/main" id="{FA322B11-56C5-434B-B223-314072D3C5FA}"/>
                </a:ext>
              </a:extLst>
            </p:cNvPr>
            <p:cNvSpPr>
              <a:spLocks/>
            </p:cNvSpPr>
            <p:nvPr/>
          </p:nvSpPr>
          <p:spPr bwMode="auto">
            <a:xfrm>
              <a:off x="16579287" y="7175448"/>
              <a:ext cx="333375" cy="193675"/>
            </a:xfrm>
            <a:custGeom>
              <a:avLst/>
              <a:gdLst>
                <a:gd name="T0" fmla="*/ 53 w 121"/>
                <a:gd name="T1" fmla="*/ 68 h 70"/>
                <a:gd name="T2" fmla="*/ 68 w 121"/>
                <a:gd name="T3" fmla="*/ 68 h 70"/>
                <a:gd name="T4" fmla="*/ 117 w 121"/>
                <a:gd name="T5" fmla="*/ 40 h 70"/>
                <a:gd name="T6" fmla="*/ 117 w 121"/>
                <a:gd name="T7" fmla="*/ 31 h 70"/>
                <a:gd name="T8" fmla="*/ 69 w 121"/>
                <a:gd name="T9" fmla="*/ 3 h 70"/>
                <a:gd name="T10" fmla="*/ 53 w 121"/>
                <a:gd name="T11" fmla="*/ 3 h 70"/>
                <a:gd name="T12" fmla="*/ 5 w 121"/>
                <a:gd name="T13" fmla="*/ 31 h 70"/>
                <a:gd name="T14" fmla="*/ 5 w 121"/>
                <a:gd name="T15" fmla="*/ 40 h 70"/>
                <a:gd name="T16" fmla="*/ 53 w 121"/>
                <a:gd name="T17" fmla="*/ 68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70">
                  <a:moveTo>
                    <a:pt x="53" y="68"/>
                  </a:moveTo>
                  <a:cubicBezTo>
                    <a:pt x="57" y="70"/>
                    <a:pt x="64" y="70"/>
                    <a:pt x="68" y="68"/>
                  </a:cubicBezTo>
                  <a:cubicBezTo>
                    <a:pt x="117" y="40"/>
                    <a:pt x="117" y="40"/>
                    <a:pt x="117" y="40"/>
                  </a:cubicBezTo>
                  <a:cubicBezTo>
                    <a:pt x="121" y="37"/>
                    <a:pt x="121" y="33"/>
                    <a:pt x="117" y="31"/>
                  </a:cubicBezTo>
                  <a:cubicBezTo>
                    <a:pt x="69" y="3"/>
                    <a:pt x="69" y="3"/>
                    <a:pt x="69" y="3"/>
                  </a:cubicBezTo>
                  <a:cubicBezTo>
                    <a:pt x="64" y="0"/>
                    <a:pt x="58" y="0"/>
                    <a:pt x="53" y="3"/>
                  </a:cubicBezTo>
                  <a:cubicBezTo>
                    <a:pt x="5" y="31"/>
                    <a:pt x="5" y="31"/>
                    <a:pt x="5" y="31"/>
                  </a:cubicBezTo>
                  <a:cubicBezTo>
                    <a:pt x="0" y="33"/>
                    <a:pt x="0" y="37"/>
                    <a:pt x="5" y="40"/>
                  </a:cubicBezTo>
                  <a:lnTo>
                    <a:pt x="53" y="68"/>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8" name="Freeform 58">
              <a:extLst>
                <a:ext uri="{FF2B5EF4-FFF2-40B4-BE49-F238E27FC236}">
                  <a16:creationId xmlns:a16="http://schemas.microsoft.com/office/drawing/2014/main" id="{03D20738-2697-CC40-9BBF-681C1D3A8F3B}"/>
                </a:ext>
              </a:extLst>
            </p:cNvPr>
            <p:cNvSpPr>
              <a:spLocks/>
            </p:cNvSpPr>
            <p:nvPr/>
          </p:nvSpPr>
          <p:spPr bwMode="auto">
            <a:xfrm>
              <a:off x="13847199" y="8697860"/>
              <a:ext cx="433388" cy="250825"/>
            </a:xfrm>
            <a:custGeom>
              <a:avLst/>
              <a:gdLst>
                <a:gd name="T0" fmla="*/ 52 w 157"/>
                <a:gd name="T1" fmla="*/ 88 h 91"/>
                <a:gd name="T2" fmla="*/ 68 w 157"/>
                <a:gd name="T3" fmla="*/ 88 h 91"/>
                <a:gd name="T4" fmla="*/ 153 w 157"/>
                <a:gd name="T5" fmla="*/ 39 h 91"/>
                <a:gd name="T6" fmla="*/ 153 w 157"/>
                <a:gd name="T7" fmla="*/ 30 h 91"/>
                <a:gd name="T8" fmla="*/ 105 w 157"/>
                <a:gd name="T9" fmla="*/ 2 h 91"/>
                <a:gd name="T10" fmla="*/ 89 w 157"/>
                <a:gd name="T11" fmla="*/ 2 h 91"/>
                <a:gd name="T12" fmla="*/ 4 w 157"/>
                <a:gd name="T13" fmla="*/ 52 h 91"/>
                <a:gd name="T14" fmla="*/ 4 w 157"/>
                <a:gd name="T15" fmla="*/ 60 h 91"/>
                <a:gd name="T16" fmla="*/ 52 w 157"/>
                <a:gd name="T17" fmla="*/ 88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7" h="91">
                  <a:moveTo>
                    <a:pt x="52" y="88"/>
                  </a:moveTo>
                  <a:cubicBezTo>
                    <a:pt x="57" y="91"/>
                    <a:pt x="63" y="91"/>
                    <a:pt x="68" y="88"/>
                  </a:cubicBezTo>
                  <a:cubicBezTo>
                    <a:pt x="153" y="39"/>
                    <a:pt x="153" y="39"/>
                    <a:pt x="153" y="39"/>
                  </a:cubicBezTo>
                  <a:cubicBezTo>
                    <a:pt x="157" y="37"/>
                    <a:pt x="157" y="33"/>
                    <a:pt x="153" y="30"/>
                  </a:cubicBezTo>
                  <a:cubicBezTo>
                    <a:pt x="105" y="2"/>
                    <a:pt x="105" y="2"/>
                    <a:pt x="105" y="2"/>
                  </a:cubicBezTo>
                  <a:cubicBezTo>
                    <a:pt x="100" y="0"/>
                    <a:pt x="94" y="0"/>
                    <a:pt x="89" y="2"/>
                  </a:cubicBezTo>
                  <a:cubicBezTo>
                    <a:pt x="4" y="52"/>
                    <a:pt x="4" y="52"/>
                    <a:pt x="4" y="52"/>
                  </a:cubicBezTo>
                  <a:cubicBezTo>
                    <a:pt x="0" y="54"/>
                    <a:pt x="0" y="58"/>
                    <a:pt x="4" y="60"/>
                  </a:cubicBezTo>
                  <a:lnTo>
                    <a:pt x="52" y="88"/>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9" name="Freeform 59">
              <a:extLst>
                <a:ext uri="{FF2B5EF4-FFF2-40B4-BE49-F238E27FC236}">
                  <a16:creationId xmlns:a16="http://schemas.microsoft.com/office/drawing/2014/main" id="{83A38889-0EB8-824E-8AAF-01D76CAF2226}"/>
                </a:ext>
              </a:extLst>
            </p:cNvPr>
            <p:cNvSpPr>
              <a:spLocks/>
            </p:cNvSpPr>
            <p:nvPr/>
          </p:nvSpPr>
          <p:spPr bwMode="auto">
            <a:xfrm>
              <a:off x="16079224" y="7237360"/>
              <a:ext cx="331788" cy="192088"/>
            </a:xfrm>
            <a:custGeom>
              <a:avLst/>
              <a:gdLst>
                <a:gd name="T0" fmla="*/ 52 w 120"/>
                <a:gd name="T1" fmla="*/ 68 h 70"/>
                <a:gd name="T2" fmla="*/ 68 w 120"/>
                <a:gd name="T3" fmla="*/ 68 h 70"/>
                <a:gd name="T4" fmla="*/ 116 w 120"/>
                <a:gd name="T5" fmla="*/ 40 h 70"/>
                <a:gd name="T6" fmla="*/ 116 w 120"/>
                <a:gd name="T7" fmla="*/ 31 h 70"/>
                <a:gd name="T8" fmla="*/ 68 w 120"/>
                <a:gd name="T9" fmla="*/ 3 h 70"/>
                <a:gd name="T10" fmla="*/ 53 w 120"/>
                <a:gd name="T11" fmla="*/ 3 h 70"/>
                <a:gd name="T12" fmla="*/ 4 w 120"/>
                <a:gd name="T13" fmla="*/ 31 h 70"/>
                <a:gd name="T14" fmla="*/ 4 w 120"/>
                <a:gd name="T15" fmla="*/ 40 h 70"/>
                <a:gd name="T16" fmla="*/ 52 w 120"/>
                <a:gd name="T17" fmla="*/ 68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0" h="70">
                  <a:moveTo>
                    <a:pt x="52" y="68"/>
                  </a:moveTo>
                  <a:cubicBezTo>
                    <a:pt x="56" y="70"/>
                    <a:pt x="63" y="70"/>
                    <a:pt x="68" y="68"/>
                  </a:cubicBezTo>
                  <a:cubicBezTo>
                    <a:pt x="116" y="40"/>
                    <a:pt x="116" y="40"/>
                    <a:pt x="116" y="40"/>
                  </a:cubicBezTo>
                  <a:cubicBezTo>
                    <a:pt x="120" y="37"/>
                    <a:pt x="120" y="33"/>
                    <a:pt x="116" y="31"/>
                  </a:cubicBezTo>
                  <a:cubicBezTo>
                    <a:pt x="68" y="3"/>
                    <a:pt x="68" y="3"/>
                    <a:pt x="68" y="3"/>
                  </a:cubicBezTo>
                  <a:cubicBezTo>
                    <a:pt x="64" y="0"/>
                    <a:pt x="57" y="0"/>
                    <a:pt x="53" y="3"/>
                  </a:cubicBezTo>
                  <a:cubicBezTo>
                    <a:pt x="4" y="31"/>
                    <a:pt x="4" y="31"/>
                    <a:pt x="4" y="31"/>
                  </a:cubicBezTo>
                  <a:cubicBezTo>
                    <a:pt x="0" y="33"/>
                    <a:pt x="0" y="37"/>
                    <a:pt x="4" y="40"/>
                  </a:cubicBezTo>
                  <a:lnTo>
                    <a:pt x="52" y="68"/>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0" name="Freeform 60">
              <a:extLst>
                <a:ext uri="{FF2B5EF4-FFF2-40B4-BE49-F238E27FC236}">
                  <a16:creationId xmlns:a16="http://schemas.microsoft.com/office/drawing/2014/main" id="{429EEF2C-6A10-CB43-B2C0-A3FBF4D17523}"/>
                </a:ext>
              </a:extLst>
            </p:cNvPr>
            <p:cNvSpPr>
              <a:spLocks/>
            </p:cNvSpPr>
            <p:nvPr/>
          </p:nvSpPr>
          <p:spPr bwMode="auto">
            <a:xfrm>
              <a:off x="14258362" y="8288285"/>
              <a:ext cx="331788" cy="193675"/>
            </a:xfrm>
            <a:custGeom>
              <a:avLst/>
              <a:gdLst>
                <a:gd name="T0" fmla="*/ 52 w 120"/>
                <a:gd name="T1" fmla="*/ 68 h 70"/>
                <a:gd name="T2" fmla="*/ 67 w 120"/>
                <a:gd name="T3" fmla="*/ 68 h 70"/>
                <a:gd name="T4" fmla="*/ 116 w 120"/>
                <a:gd name="T5" fmla="*/ 40 h 70"/>
                <a:gd name="T6" fmla="*/ 116 w 120"/>
                <a:gd name="T7" fmla="*/ 31 h 70"/>
                <a:gd name="T8" fmla="*/ 68 w 120"/>
                <a:gd name="T9" fmla="*/ 3 h 70"/>
                <a:gd name="T10" fmla="*/ 52 w 120"/>
                <a:gd name="T11" fmla="*/ 3 h 70"/>
                <a:gd name="T12" fmla="*/ 4 w 120"/>
                <a:gd name="T13" fmla="*/ 31 h 70"/>
                <a:gd name="T14" fmla="*/ 4 w 120"/>
                <a:gd name="T15" fmla="*/ 40 h 70"/>
                <a:gd name="T16" fmla="*/ 52 w 120"/>
                <a:gd name="T17" fmla="*/ 68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0" h="70">
                  <a:moveTo>
                    <a:pt x="52" y="68"/>
                  </a:moveTo>
                  <a:cubicBezTo>
                    <a:pt x="56" y="70"/>
                    <a:pt x="63" y="70"/>
                    <a:pt x="67" y="68"/>
                  </a:cubicBezTo>
                  <a:cubicBezTo>
                    <a:pt x="116" y="40"/>
                    <a:pt x="116" y="40"/>
                    <a:pt x="116" y="40"/>
                  </a:cubicBezTo>
                  <a:cubicBezTo>
                    <a:pt x="120" y="37"/>
                    <a:pt x="120" y="33"/>
                    <a:pt x="116" y="31"/>
                  </a:cubicBezTo>
                  <a:cubicBezTo>
                    <a:pt x="68" y="3"/>
                    <a:pt x="68" y="3"/>
                    <a:pt x="68" y="3"/>
                  </a:cubicBezTo>
                  <a:cubicBezTo>
                    <a:pt x="64" y="0"/>
                    <a:pt x="57" y="0"/>
                    <a:pt x="52" y="3"/>
                  </a:cubicBezTo>
                  <a:cubicBezTo>
                    <a:pt x="4" y="31"/>
                    <a:pt x="4" y="31"/>
                    <a:pt x="4" y="31"/>
                  </a:cubicBezTo>
                  <a:cubicBezTo>
                    <a:pt x="0" y="33"/>
                    <a:pt x="0" y="37"/>
                    <a:pt x="4" y="40"/>
                  </a:cubicBezTo>
                  <a:lnTo>
                    <a:pt x="52" y="68"/>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1" name="Freeform 61">
              <a:extLst>
                <a:ext uri="{FF2B5EF4-FFF2-40B4-BE49-F238E27FC236}">
                  <a16:creationId xmlns:a16="http://schemas.microsoft.com/office/drawing/2014/main" id="{719F1E7C-6AE7-5A47-AF59-18378BE91CDD}"/>
                </a:ext>
              </a:extLst>
            </p:cNvPr>
            <p:cNvSpPr>
              <a:spLocks/>
            </p:cNvSpPr>
            <p:nvPr/>
          </p:nvSpPr>
          <p:spPr bwMode="auto">
            <a:xfrm>
              <a:off x="13648762" y="8642298"/>
              <a:ext cx="333375" cy="190500"/>
            </a:xfrm>
            <a:custGeom>
              <a:avLst/>
              <a:gdLst>
                <a:gd name="T0" fmla="*/ 53 w 121"/>
                <a:gd name="T1" fmla="*/ 67 h 69"/>
                <a:gd name="T2" fmla="*/ 68 w 121"/>
                <a:gd name="T3" fmla="*/ 67 h 69"/>
                <a:gd name="T4" fmla="*/ 117 w 121"/>
                <a:gd name="T5" fmla="*/ 39 h 69"/>
                <a:gd name="T6" fmla="*/ 117 w 121"/>
                <a:gd name="T7" fmla="*/ 30 h 69"/>
                <a:gd name="T8" fmla="*/ 69 w 121"/>
                <a:gd name="T9" fmla="*/ 2 h 69"/>
                <a:gd name="T10" fmla="*/ 53 w 121"/>
                <a:gd name="T11" fmla="*/ 2 h 69"/>
                <a:gd name="T12" fmla="*/ 5 w 121"/>
                <a:gd name="T13" fmla="*/ 30 h 69"/>
                <a:gd name="T14" fmla="*/ 5 w 121"/>
                <a:gd name="T15" fmla="*/ 39 h 69"/>
                <a:gd name="T16" fmla="*/ 53 w 121"/>
                <a:gd name="T17" fmla="*/ 6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69">
                  <a:moveTo>
                    <a:pt x="53" y="67"/>
                  </a:moveTo>
                  <a:cubicBezTo>
                    <a:pt x="57" y="69"/>
                    <a:pt x="64" y="69"/>
                    <a:pt x="68" y="67"/>
                  </a:cubicBezTo>
                  <a:cubicBezTo>
                    <a:pt x="117" y="39"/>
                    <a:pt x="117" y="39"/>
                    <a:pt x="117" y="39"/>
                  </a:cubicBezTo>
                  <a:cubicBezTo>
                    <a:pt x="121" y="36"/>
                    <a:pt x="121" y="32"/>
                    <a:pt x="117" y="30"/>
                  </a:cubicBezTo>
                  <a:cubicBezTo>
                    <a:pt x="69" y="2"/>
                    <a:pt x="69" y="2"/>
                    <a:pt x="69" y="2"/>
                  </a:cubicBezTo>
                  <a:cubicBezTo>
                    <a:pt x="64" y="0"/>
                    <a:pt x="57" y="0"/>
                    <a:pt x="53" y="2"/>
                  </a:cubicBezTo>
                  <a:cubicBezTo>
                    <a:pt x="5" y="30"/>
                    <a:pt x="5" y="30"/>
                    <a:pt x="5" y="30"/>
                  </a:cubicBezTo>
                  <a:cubicBezTo>
                    <a:pt x="0" y="33"/>
                    <a:pt x="0" y="37"/>
                    <a:pt x="5" y="39"/>
                  </a:cubicBezTo>
                  <a:lnTo>
                    <a:pt x="53" y="67"/>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2" name="Freeform 62">
              <a:extLst>
                <a:ext uri="{FF2B5EF4-FFF2-40B4-BE49-F238E27FC236}">
                  <a16:creationId xmlns:a16="http://schemas.microsoft.com/office/drawing/2014/main" id="{E187CAAF-8A48-8748-BB78-C5C0E23F1AD2}"/>
                </a:ext>
              </a:extLst>
            </p:cNvPr>
            <p:cNvSpPr>
              <a:spLocks/>
            </p:cNvSpPr>
            <p:nvPr/>
          </p:nvSpPr>
          <p:spPr bwMode="auto">
            <a:xfrm>
              <a:off x="13853549" y="8523235"/>
              <a:ext cx="333375" cy="193675"/>
            </a:xfrm>
            <a:custGeom>
              <a:avLst/>
              <a:gdLst>
                <a:gd name="T0" fmla="*/ 52 w 121"/>
                <a:gd name="T1" fmla="*/ 68 h 70"/>
                <a:gd name="T2" fmla="*/ 68 w 121"/>
                <a:gd name="T3" fmla="*/ 68 h 70"/>
                <a:gd name="T4" fmla="*/ 116 w 121"/>
                <a:gd name="T5" fmla="*/ 39 h 70"/>
                <a:gd name="T6" fmla="*/ 116 w 121"/>
                <a:gd name="T7" fmla="*/ 31 h 70"/>
                <a:gd name="T8" fmla="*/ 68 w 121"/>
                <a:gd name="T9" fmla="*/ 3 h 70"/>
                <a:gd name="T10" fmla="*/ 53 w 121"/>
                <a:gd name="T11" fmla="*/ 3 h 70"/>
                <a:gd name="T12" fmla="*/ 4 w 121"/>
                <a:gd name="T13" fmla="*/ 31 h 70"/>
                <a:gd name="T14" fmla="*/ 4 w 121"/>
                <a:gd name="T15" fmla="*/ 40 h 70"/>
                <a:gd name="T16" fmla="*/ 52 w 121"/>
                <a:gd name="T17" fmla="*/ 68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70">
                  <a:moveTo>
                    <a:pt x="52" y="68"/>
                  </a:moveTo>
                  <a:cubicBezTo>
                    <a:pt x="56" y="70"/>
                    <a:pt x="63" y="70"/>
                    <a:pt x="68" y="68"/>
                  </a:cubicBezTo>
                  <a:cubicBezTo>
                    <a:pt x="116" y="39"/>
                    <a:pt x="116" y="39"/>
                    <a:pt x="116" y="39"/>
                  </a:cubicBezTo>
                  <a:cubicBezTo>
                    <a:pt x="121" y="37"/>
                    <a:pt x="121" y="33"/>
                    <a:pt x="116" y="31"/>
                  </a:cubicBezTo>
                  <a:cubicBezTo>
                    <a:pt x="68" y="3"/>
                    <a:pt x="68" y="3"/>
                    <a:pt x="68" y="3"/>
                  </a:cubicBezTo>
                  <a:cubicBezTo>
                    <a:pt x="64" y="0"/>
                    <a:pt x="57" y="0"/>
                    <a:pt x="53" y="3"/>
                  </a:cubicBezTo>
                  <a:cubicBezTo>
                    <a:pt x="4" y="31"/>
                    <a:pt x="4" y="31"/>
                    <a:pt x="4" y="31"/>
                  </a:cubicBezTo>
                  <a:cubicBezTo>
                    <a:pt x="0" y="33"/>
                    <a:pt x="0" y="37"/>
                    <a:pt x="4" y="40"/>
                  </a:cubicBezTo>
                  <a:lnTo>
                    <a:pt x="52" y="68"/>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3" name="Freeform 63">
              <a:extLst>
                <a:ext uri="{FF2B5EF4-FFF2-40B4-BE49-F238E27FC236}">
                  <a16:creationId xmlns:a16="http://schemas.microsoft.com/office/drawing/2014/main" id="{56BF140E-2CC0-054B-ACEC-58629476115B}"/>
                </a:ext>
              </a:extLst>
            </p:cNvPr>
            <p:cNvSpPr>
              <a:spLocks/>
            </p:cNvSpPr>
            <p:nvPr/>
          </p:nvSpPr>
          <p:spPr bwMode="auto">
            <a:xfrm>
              <a:off x="14055162" y="8407348"/>
              <a:ext cx="333375" cy="193675"/>
            </a:xfrm>
            <a:custGeom>
              <a:avLst/>
              <a:gdLst>
                <a:gd name="T0" fmla="*/ 53 w 121"/>
                <a:gd name="T1" fmla="*/ 67 h 70"/>
                <a:gd name="T2" fmla="*/ 68 w 121"/>
                <a:gd name="T3" fmla="*/ 67 h 70"/>
                <a:gd name="T4" fmla="*/ 117 w 121"/>
                <a:gd name="T5" fmla="*/ 39 h 70"/>
                <a:gd name="T6" fmla="*/ 117 w 121"/>
                <a:gd name="T7" fmla="*/ 30 h 70"/>
                <a:gd name="T8" fmla="*/ 68 w 121"/>
                <a:gd name="T9" fmla="*/ 2 h 70"/>
                <a:gd name="T10" fmla="*/ 53 w 121"/>
                <a:gd name="T11" fmla="*/ 2 h 70"/>
                <a:gd name="T12" fmla="*/ 4 w 121"/>
                <a:gd name="T13" fmla="*/ 30 h 70"/>
                <a:gd name="T14" fmla="*/ 4 w 121"/>
                <a:gd name="T15" fmla="*/ 39 h 70"/>
                <a:gd name="T16" fmla="*/ 53 w 121"/>
                <a:gd name="T17" fmla="*/ 6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70">
                  <a:moveTo>
                    <a:pt x="53" y="67"/>
                  </a:moveTo>
                  <a:cubicBezTo>
                    <a:pt x="57" y="70"/>
                    <a:pt x="64" y="70"/>
                    <a:pt x="68" y="67"/>
                  </a:cubicBezTo>
                  <a:cubicBezTo>
                    <a:pt x="117" y="39"/>
                    <a:pt x="117" y="39"/>
                    <a:pt x="117" y="39"/>
                  </a:cubicBezTo>
                  <a:cubicBezTo>
                    <a:pt x="121" y="37"/>
                    <a:pt x="121" y="33"/>
                    <a:pt x="117" y="30"/>
                  </a:cubicBezTo>
                  <a:cubicBezTo>
                    <a:pt x="68" y="2"/>
                    <a:pt x="68" y="2"/>
                    <a:pt x="68" y="2"/>
                  </a:cubicBezTo>
                  <a:cubicBezTo>
                    <a:pt x="64" y="0"/>
                    <a:pt x="57" y="0"/>
                    <a:pt x="53" y="2"/>
                  </a:cubicBezTo>
                  <a:cubicBezTo>
                    <a:pt x="4" y="30"/>
                    <a:pt x="4" y="30"/>
                    <a:pt x="4" y="30"/>
                  </a:cubicBezTo>
                  <a:cubicBezTo>
                    <a:pt x="0" y="33"/>
                    <a:pt x="0" y="37"/>
                    <a:pt x="4" y="39"/>
                  </a:cubicBezTo>
                  <a:lnTo>
                    <a:pt x="53" y="67"/>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4" name="Freeform 64">
              <a:extLst>
                <a:ext uri="{FF2B5EF4-FFF2-40B4-BE49-F238E27FC236}">
                  <a16:creationId xmlns:a16="http://schemas.microsoft.com/office/drawing/2014/main" id="{C8047200-E0AC-0245-8D39-7A7A70DB9711}"/>
                </a:ext>
              </a:extLst>
            </p:cNvPr>
            <p:cNvSpPr>
              <a:spLocks/>
            </p:cNvSpPr>
            <p:nvPr/>
          </p:nvSpPr>
          <p:spPr bwMode="auto">
            <a:xfrm>
              <a:off x="14459974" y="8172398"/>
              <a:ext cx="333375" cy="193675"/>
            </a:xfrm>
            <a:custGeom>
              <a:avLst/>
              <a:gdLst>
                <a:gd name="T0" fmla="*/ 52 w 121"/>
                <a:gd name="T1" fmla="*/ 67 h 70"/>
                <a:gd name="T2" fmla="*/ 68 w 121"/>
                <a:gd name="T3" fmla="*/ 67 h 70"/>
                <a:gd name="T4" fmla="*/ 116 w 121"/>
                <a:gd name="T5" fmla="*/ 39 h 70"/>
                <a:gd name="T6" fmla="*/ 116 w 121"/>
                <a:gd name="T7" fmla="*/ 30 h 70"/>
                <a:gd name="T8" fmla="*/ 68 w 121"/>
                <a:gd name="T9" fmla="*/ 3 h 70"/>
                <a:gd name="T10" fmla="*/ 53 w 121"/>
                <a:gd name="T11" fmla="*/ 3 h 70"/>
                <a:gd name="T12" fmla="*/ 4 w 121"/>
                <a:gd name="T13" fmla="*/ 31 h 70"/>
                <a:gd name="T14" fmla="*/ 4 w 121"/>
                <a:gd name="T15" fmla="*/ 40 h 70"/>
                <a:gd name="T16" fmla="*/ 52 w 121"/>
                <a:gd name="T17" fmla="*/ 6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70">
                  <a:moveTo>
                    <a:pt x="52" y="67"/>
                  </a:moveTo>
                  <a:cubicBezTo>
                    <a:pt x="57" y="70"/>
                    <a:pt x="63" y="70"/>
                    <a:pt x="68" y="67"/>
                  </a:cubicBezTo>
                  <a:cubicBezTo>
                    <a:pt x="116" y="39"/>
                    <a:pt x="116" y="39"/>
                    <a:pt x="116" y="39"/>
                  </a:cubicBezTo>
                  <a:cubicBezTo>
                    <a:pt x="121" y="37"/>
                    <a:pt x="121" y="33"/>
                    <a:pt x="116" y="30"/>
                  </a:cubicBezTo>
                  <a:cubicBezTo>
                    <a:pt x="68" y="3"/>
                    <a:pt x="68" y="3"/>
                    <a:pt x="68" y="3"/>
                  </a:cubicBezTo>
                  <a:cubicBezTo>
                    <a:pt x="64" y="0"/>
                    <a:pt x="57" y="0"/>
                    <a:pt x="53" y="3"/>
                  </a:cubicBezTo>
                  <a:cubicBezTo>
                    <a:pt x="4" y="31"/>
                    <a:pt x="4" y="31"/>
                    <a:pt x="4" y="31"/>
                  </a:cubicBezTo>
                  <a:cubicBezTo>
                    <a:pt x="0" y="33"/>
                    <a:pt x="0" y="37"/>
                    <a:pt x="4" y="40"/>
                  </a:cubicBezTo>
                  <a:lnTo>
                    <a:pt x="52" y="67"/>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5" name="Freeform 65">
              <a:extLst>
                <a:ext uri="{FF2B5EF4-FFF2-40B4-BE49-F238E27FC236}">
                  <a16:creationId xmlns:a16="http://schemas.microsoft.com/office/drawing/2014/main" id="{2E63028C-BECA-3B43-977D-5E9BA68655F8}"/>
                </a:ext>
              </a:extLst>
            </p:cNvPr>
            <p:cNvSpPr>
              <a:spLocks/>
            </p:cNvSpPr>
            <p:nvPr/>
          </p:nvSpPr>
          <p:spPr bwMode="auto">
            <a:xfrm>
              <a:off x="14661587" y="8056510"/>
              <a:ext cx="333375" cy="193675"/>
            </a:xfrm>
            <a:custGeom>
              <a:avLst/>
              <a:gdLst>
                <a:gd name="T0" fmla="*/ 52 w 121"/>
                <a:gd name="T1" fmla="*/ 67 h 70"/>
                <a:gd name="T2" fmla="*/ 68 w 121"/>
                <a:gd name="T3" fmla="*/ 67 h 70"/>
                <a:gd name="T4" fmla="*/ 116 w 121"/>
                <a:gd name="T5" fmla="*/ 39 h 70"/>
                <a:gd name="T6" fmla="*/ 116 w 121"/>
                <a:gd name="T7" fmla="*/ 30 h 70"/>
                <a:gd name="T8" fmla="*/ 68 w 121"/>
                <a:gd name="T9" fmla="*/ 2 h 70"/>
                <a:gd name="T10" fmla="*/ 53 w 121"/>
                <a:gd name="T11" fmla="*/ 2 h 70"/>
                <a:gd name="T12" fmla="*/ 4 w 121"/>
                <a:gd name="T13" fmla="*/ 31 h 70"/>
                <a:gd name="T14" fmla="*/ 4 w 121"/>
                <a:gd name="T15" fmla="*/ 39 h 70"/>
                <a:gd name="T16" fmla="*/ 52 w 121"/>
                <a:gd name="T17" fmla="*/ 6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70">
                  <a:moveTo>
                    <a:pt x="52" y="67"/>
                  </a:moveTo>
                  <a:cubicBezTo>
                    <a:pt x="57" y="70"/>
                    <a:pt x="63" y="70"/>
                    <a:pt x="68" y="67"/>
                  </a:cubicBezTo>
                  <a:cubicBezTo>
                    <a:pt x="116" y="39"/>
                    <a:pt x="116" y="39"/>
                    <a:pt x="116" y="39"/>
                  </a:cubicBezTo>
                  <a:cubicBezTo>
                    <a:pt x="121" y="37"/>
                    <a:pt x="121" y="33"/>
                    <a:pt x="116" y="30"/>
                  </a:cubicBezTo>
                  <a:cubicBezTo>
                    <a:pt x="68" y="2"/>
                    <a:pt x="68" y="2"/>
                    <a:pt x="68" y="2"/>
                  </a:cubicBezTo>
                  <a:cubicBezTo>
                    <a:pt x="64" y="0"/>
                    <a:pt x="57" y="0"/>
                    <a:pt x="53" y="2"/>
                  </a:cubicBezTo>
                  <a:cubicBezTo>
                    <a:pt x="4" y="31"/>
                    <a:pt x="4" y="31"/>
                    <a:pt x="4" y="31"/>
                  </a:cubicBezTo>
                  <a:cubicBezTo>
                    <a:pt x="0" y="33"/>
                    <a:pt x="0" y="37"/>
                    <a:pt x="4" y="39"/>
                  </a:cubicBezTo>
                  <a:lnTo>
                    <a:pt x="52" y="67"/>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6" name="Freeform 66">
              <a:extLst>
                <a:ext uri="{FF2B5EF4-FFF2-40B4-BE49-F238E27FC236}">
                  <a16:creationId xmlns:a16="http://schemas.microsoft.com/office/drawing/2014/main" id="{01398398-91DA-BD45-915B-6A2A65F769DB}"/>
                </a:ext>
              </a:extLst>
            </p:cNvPr>
            <p:cNvSpPr>
              <a:spLocks/>
            </p:cNvSpPr>
            <p:nvPr/>
          </p:nvSpPr>
          <p:spPr bwMode="auto">
            <a:xfrm>
              <a:off x="14863199" y="7940623"/>
              <a:ext cx="333375" cy="190500"/>
            </a:xfrm>
            <a:custGeom>
              <a:avLst/>
              <a:gdLst>
                <a:gd name="T0" fmla="*/ 53 w 121"/>
                <a:gd name="T1" fmla="*/ 67 h 69"/>
                <a:gd name="T2" fmla="*/ 68 w 121"/>
                <a:gd name="T3" fmla="*/ 67 h 69"/>
                <a:gd name="T4" fmla="*/ 117 w 121"/>
                <a:gd name="T5" fmla="*/ 39 h 69"/>
                <a:gd name="T6" fmla="*/ 117 w 121"/>
                <a:gd name="T7" fmla="*/ 30 h 69"/>
                <a:gd name="T8" fmla="*/ 69 w 121"/>
                <a:gd name="T9" fmla="*/ 2 h 69"/>
                <a:gd name="T10" fmla="*/ 53 w 121"/>
                <a:gd name="T11" fmla="*/ 2 h 69"/>
                <a:gd name="T12" fmla="*/ 4 w 121"/>
                <a:gd name="T13" fmla="*/ 30 h 69"/>
                <a:gd name="T14" fmla="*/ 4 w 121"/>
                <a:gd name="T15" fmla="*/ 39 h 69"/>
                <a:gd name="T16" fmla="*/ 53 w 121"/>
                <a:gd name="T17" fmla="*/ 6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69">
                  <a:moveTo>
                    <a:pt x="53" y="67"/>
                  </a:moveTo>
                  <a:cubicBezTo>
                    <a:pt x="57" y="69"/>
                    <a:pt x="64" y="69"/>
                    <a:pt x="68" y="67"/>
                  </a:cubicBezTo>
                  <a:cubicBezTo>
                    <a:pt x="117" y="39"/>
                    <a:pt x="117" y="39"/>
                    <a:pt x="117" y="39"/>
                  </a:cubicBezTo>
                  <a:cubicBezTo>
                    <a:pt x="121" y="36"/>
                    <a:pt x="121" y="32"/>
                    <a:pt x="117" y="30"/>
                  </a:cubicBezTo>
                  <a:cubicBezTo>
                    <a:pt x="69" y="2"/>
                    <a:pt x="69" y="2"/>
                    <a:pt x="69" y="2"/>
                  </a:cubicBezTo>
                  <a:cubicBezTo>
                    <a:pt x="64" y="0"/>
                    <a:pt x="57" y="0"/>
                    <a:pt x="53" y="2"/>
                  </a:cubicBezTo>
                  <a:cubicBezTo>
                    <a:pt x="4" y="30"/>
                    <a:pt x="4" y="30"/>
                    <a:pt x="4" y="30"/>
                  </a:cubicBezTo>
                  <a:cubicBezTo>
                    <a:pt x="0" y="33"/>
                    <a:pt x="0" y="37"/>
                    <a:pt x="4" y="39"/>
                  </a:cubicBezTo>
                  <a:lnTo>
                    <a:pt x="53" y="67"/>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7" name="Freeform 67">
              <a:extLst>
                <a:ext uri="{FF2B5EF4-FFF2-40B4-BE49-F238E27FC236}">
                  <a16:creationId xmlns:a16="http://schemas.microsoft.com/office/drawing/2014/main" id="{66F521D7-CE79-BC46-8B64-797A35F03E4C}"/>
                </a:ext>
              </a:extLst>
            </p:cNvPr>
            <p:cNvSpPr>
              <a:spLocks/>
            </p:cNvSpPr>
            <p:nvPr/>
          </p:nvSpPr>
          <p:spPr bwMode="auto">
            <a:xfrm>
              <a:off x="15066399" y="7821560"/>
              <a:ext cx="331788" cy="193675"/>
            </a:xfrm>
            <a:custGeom>
              <a:avLst/>
              <a:gdLst>
                <a:gd name="T0" fmla="*/ 52 w 120"/>
                <a:gd name="T1" fmla="*/ 68 h 70"/>
                <a:gd name="T2" fmla="*/ 68 w 120"/>
                <a:gd name="T3" fmla="*/ 68 h 70"/>
                <a:gd name="T4" fmla="*/ 116 w 120"/>
                <a:gd name="T5" fmla="*/ 39 h 70"/>
                <a:gd name="T6" fmla="*/ 116 w 120"/>
                <a:gd name="T7" fmla="*/ 31 h 70"/>
                <a:gd name="T8" fmla="*/ 68 w 120"/>
                <a:gd name="T9" fmla="*/ 3 h 70"/>
                <a:gd name="T10" fmla="*/ 53 w 120"/>
                <a:gd name="T11" fmla="*/ 3 h 70"/>
                <a:gd name="T12" fmla="*/ 4 w 120"/>
                <a:gd name="T13" fmla="*/ 31 h 70"/>
                <a:gd name="T14" fmla="*/ 4 w 120"/>
                <a:gd name="T15" fmla="*/ 40 h 70"/>
                <a:gd name="T16" fmla="*/ 52 w 120"/>
                <a:gd name="T17" fmla="*/ 68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0" h="70">
                  <a:moveTo>
                    <a:pt x="52" y="68"/>
                  </a:moveTo>
                  <a:cubicBezTo>
                    <a:pt x="56" y="70"/>
                    <a:pt x="63" y="70"/>
                    <a:pt x="68" y="68"/>
                  </a:cubicBezTo>
                  <a:cubicBezTo>
                    <a:pt x="116" y="39"/>
                    <a:pt x="116" y="39"/>
                    <a:pt x="116" y="39"/>
                  </a:cubicBezTo>
                  <a:cubicBezTo>
                    <a:pt x="120" y="37"/>
                    <a:pt x="120" y="33"/>
                    <a:pt x="116" y="31"/>
                  </a:cubicBezTo>
                  <a:cubicBezTo>
                    <a:pt x="68" y="3"/>
                    <a:pt x="68" y="3"/>
                    <a:pt x="68" y="3"/>
                  </a:cubicBezTo>
                  <a:cubicBezTo>
                    <a:pt x="64" y="0"/>
                    <a:pt x="57" y="0"/>
                    <a:pt x="53" y="3"/>
                  </a:cubicBezTo>
                  <a:cubicBezTo>
                    <a:pt x="4" y="31"/>
                    <a:pt x="4" y="31"/>
                    <a:pt x="4" y="31"/>
                  </a:cubicBezTo>
                  <a:cubicBezTo>
                    <a:pt x="0" y="33"/>
                    <a:pt x="0" y="37"/>
                    <a:pt x="4" y="40"/>
                  </a:cubicBezTo>
                  <a:lnTo>
                    <a:pt x="52" y="68"/>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8" name="Freeform 68">
              <a:extLst>
                <a:ext uri="{FF2B5EF4-FFF2-40B4-BE49-F238E27FC236}">
                  <a16:creationId xmlns:a16="http://schemas.microsoft.com/office/drawing/2014/main" id="{B51A03AA-9822-9B48-ADF4-EE7C4BB83AC7}"/>
                </a:ext>
              </a:extLst>
            </p:cNvPr>
            <p:cNvSpPr>
              <a:spLocks/>
            </p:cNvSpPr>
            <p:nvPr/>
          </p:nvSpPr>
          <p:spPr bwMode="auto">
            <a:xfrm>
              <a:off x="15469624" y="7588198"/>
              <a:ext cx="334963" cy="192088"/>
            </a:xfrm>
            <a:custGeom>
              <a:avLst/>
              <a:gdLst>
                <a:gd name="T0" fmla="*/ 53 w 121"/>
                <a:gd name="T1" fmla="*/ 68 h 70"/>
                <a:gd name="T2" fmla="*/ 68 w 121"/>
                <a:gd name="T3" fmla="*/ 68 h 70"/>
                <a:gd name="T4" fmla="*/ 117 w 121"/>
                <a:gd name="T5" fmla="*/ 40 h 70"/>
                <a:gd name="T6" fmla="*/ 117 w 121"/>
                <a:gd name="T7" fmla="*/ 31 h 70"/>
                <a:gd name="T8" fmla="*/ 69 w 121"/>
                <a:gd name="T9" fmla="*/ 3 h 70"/>
                <a:gd name="T10" fmla="*/ 53 w 121"/>
                <a:gd name="T11" fmla="*/ 3 h 70"/>
                <a:gd name="T12" fmla="*/ 5 w 121"/>
                <a:gd name="T13" fmla="*/ 31 h 70"/>
                <a:gd name="T14" fmla="*/ 5 w 121"/>
                <a:gd name="T15" fmla="*/ 40 h 70"/>
                <a:gd name="T16" fmla="*/ 53 w 121"/>
                <a:gd name="T17" fmla="*/ 68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70">
                  <a:moveTo>
                    <a:pt x="53" y="68"/>
                  </a:moveTo>
                  <a:cubicBezTo>
                    <a:pt x="57" y="70"/>
                    <a:pt x="64" y="70"/>
                    <a:pt x="68" y="68"/>
                  </a:cubicBezTo>
                  <a:cubicBezTo>
                    <a:pt x="117" y="40"/>
                    <a:pt x="117" y="40"/>
                    <a:pt x="117" y="40"/>
                  </a:cubicBezTo>
                  <a:cubicBezTo>
                    <a:pt x="121" y="37"/>
                    <a:pt x="121" y="33"/>
                    <a:pt x="117" y="31"/>
                  </a:cubicBezTo>
                  <a:cubicBezTo>
                    <a:pt x="69" y="3"/>
                    <a:pt x="69" y="3"/>
                    <a:pt x="69" y="3"/>
                  </a:cubicBezTo>
                  <a:cubicBezTo>
                    <a:pt x="64" y="0"/>
                    <a:pt x="58" y="0"/>
                    <a:pt x="53" y="3"/>
                  </a:cubicBezTo>
                  <a:cubicBezTo>
                    <a:pt x="5" y="31"/>
                    <a:pt x="5" y="31"/>
                    <a:pt x="5" y="31"/>
                  </a:cubicBezTo>
                  <a:cubicBezTo>
                    <a:pt x="0" y="33"/>
                    <a:pt x="0" y="37"/>
                    <a:pt x="5" y="40"/>
                  </a:cubicBezTo>
                  <a:lnTo>
                    <a:pt x="53" y="68"/>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9" name="Freeform 69">
              <a:extLst>
                <a:ext uri="{FF2B5EF4-FFF2-40B4-BE49-F238E27FC236}">
                  <a16:creationId xmlns:a16="http://schemas.microsoft.com/office/drawing/2014/main" id="{F6FA320E-3A2C-994D-B217-BECFB703B7EA}"/>
                </a:ext>
              </a:extLst>
            </p:cNvPr>
            <p:cNvSpPr>
              <a:spLocks/>
            </p:cNvSpPr>
            <p:nvPr/>
          </p:nvSpPr>
          <p:spPr bwMode="auto">
            <a:xfrm>
              <a:off x="15674412" y="7472310"/>
              <a:ext cx="333375" cy="192088"/>
            </a:xfrm>
            <a:custGeom>
              <a:avLst/>
              <a:gdLst>
                <a:gd name="T0" fmla="*/ 52 w 121"/>
                <a:gd name="T1" fmla="*/ 67 h 70"/>
                <a:gd name="T2" fmla="*/ 68 w 121"/>
                <a:gd name="T3" fmla="*/ 67 h 70"/>
                <a:gd name="T4" fmla="*/ 116 w 121"/>
                <a:gd name="T5" fmla="*/ 39 h 70"/>
                <a:gd name="T6" fmla="*/ 116 w 121"/>
                <a:gd name="T7" fmla="*/ 30 h 70"/>
                <a:gd name="T8" fmla="*/ 68 w 121"/>
                <a:gd name="T9" fmla="*/ 3 h 70"/>
                <a:gd name="T10" fmla="*/ 53 w 121"/>
                <a:gd name="T11" fmla="*/ 3 h 70"/>
                <a:gd name="T12" fmla="*/ 4 w 121"/>
                <a:gd name="T13" fmla="*/ 31 h 70"/>
                <a:gd name="T14" fmla="*/ 4 w 121"/>
                <a:gd name="T15" fmla="*/ 40 h 70"/>
                <a:gd name="T16" fmla="*/ 52 w 121"/>
                <a:gd name="T17" fmla="*/ 6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70">
                  <a:moveTo>
                    <a:pt x="52" y="67"/>
                  </a:moveTo>
                  <a:cubicBezTo>
                    <a:pt x="57" y="70"/>
                    <a:pt x="63" y="70"/>
                    <a:pt x="68" y="67"/>
                  </a:cubicBezTo>
                  <a:cubicBezTo>
                    <a:pt x="116" y="39"/>
                    <a:pt x="116" y="39"/>
                    <a:pt x="116" y="39"/>
                  </a:cubicBezTo>
                  <a:cubicBezTo>
                    <a:pt x="121" y="37"/>
                    <a:pt x="121" y="33"/>
                    <a:pt x="116" y="30"/>
                  </a:cubicBezTo>
                  <a:cubicBezTo>
                    <a:pt x="68" y="3"/>
                    <a:pt x="68" y="3"/>
                    <a:pt x="68" y="3"/>
                  </a:cubicBezTo>
                  <a:cubicBezTo>
                    <a:pt x="64" y="0"/>
                    <a:pt x="57" y="0"/>
                    <a:pt x="53" y="3"/>
                  </a:cubicBezTo>
                  <a:cubicBezTo>
                    <a:pt x="4" y="31"/>
                    <a:pt x="4" y="31"/>
                    <a:pt x="4" y="31"/>
                  </a:cubicBezTo>
                  <a:cubicBezTo>
                    <a:pt x="0" y="33"/>
                    <a:pt x="0" y="37"/>
                    <a:pt x="4" y="40"/>
                  </a:cubicBezTo>
                  <a:lnTo>
                    <a:pt x="52" y="67"/>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0" name="Freeform 70">
              <a:extLst>
                <a:ext uri="{FF2B5EF4-FFF2-40B4-BE49-F238E27FC236}">
                  <a16:creationId xmlns:a16="http://schemas.microsoft.com/office/drawing/2014/main" id="{C4661E73-36E9-794B-BD17-3B9031CA8040}"/>
                </a:ext>
              </a:extLst>
            </p:cNvPr>
            <p:cNvSpPr>
              <a:spLocks/>
            </p:cNvSpPr>
            <p:nvPr/>
          </p:nvSpPr>
          <p:spPr bwMode="auto">
            <a:xfrm>
              <a:off x="16276074" y="7059560"/>
              <a:ext cx="441325" cy="257175"/>
            </a:xfrm>
            <a:custGeom>
              <a:avLst/>
              <a:gdLst>
                <a:gd name="T0" fmla="*/ 52 w 160"/>
                <a:gd name="T1" fmla="*/ 91 h 93"/>
                <a:gd name="T2" fmla="*/ 68 w 160"/>
                <a:gd name="T3" fmla="*/ 90 h 93"/>
                <a:gd name="T4" fmla="*/ 156 w 160"/>
                <a:gd name="T5" fmla="*/ 40 h 93"/>
                <a:gd name="T6" fmla="*/ 156 w 160"/>
                <a:gd name="T7" fmla="*/ 31 h 93"/>
                <a:gd name="T8" fmla="*/ 108 w 160"/>
                <a:gd name="T9" fmla="*/ 3 h 93"/>
                <a:gd name="T10" fmla="*/ 92 w 160"/>
                <a:gd name="T11" fmla="*/ 3 h 93"/>
                <a:gd name="T12" fmla="*/ 4 w 160"/>
                <a:gd name="T13" fmla="*/ 54 h 93"/>
                <a:gd name="T14" fmla="*/ 4 w 160"/>
                <a:gd name="T15" fmla="*/ 63 h 93"/>
                <a:gd name="T16" fmla="*/ 52 w 160"/>
                <a:gd name="T17" fmla="*/ 91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93">
                  <a:moveTo>
                    <a:pt x="52" y="91"/>
                  </a:moveTo>
                  <a:cubicBezTo>
                    <a:pt x="57" y="93"/>
                    <a:pt x="64" y="93"/>
                    <a:pt x="68" y="90"/>
                  </a:cubicBezTo>
                  <a:cubicBezTo>
                    <a:pt x="156" y="40"/>
                    <a:pt x="156" y="40"/>
                    <a:pt x="156" y="40"/>
                  </a:cubicBezTo>
                  <a:cubicBezTo>
                    <a:pt x="160" y="37"/>
                    <a:pt x="160" y="33"/>
                    <a:pt x="156" y="31"/>
                  </a:cubicBezTo>
                  <a:cubicBezTo>
                    <a:pt x="108" y="3"/>
                    <a:pt x="108" y="3"/>
                    <a:pt x="108" y="3"/>
                  </a:cubicBezTo>
                  <a:cubicBezTo>
                    <a:pt x="104" y="0"/>
                    <a:pt x="97" y="0"/>
                    <a:pt x="92" y="3"/>
                  </a:cubicBezTo>
                  <a:cubicBezTo>
                    <a:pt x="4" y="54"/>
                    <a:pt x="4" y="54"/>
                    <a:pt x="4" y="54"/>
                  </a:cubicBezTo>
                  <a:cubicBezTo>
                    <a:pt x="0" y="56"/>
                    <a:pt x="0" y="60"/>
                    <a:pt x="4" y="63"/>
                  </a:cubicBezTo>
                  <a:lnTo>
                    <a:pt x="52" y="91"/>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1" name="Freeform 71">
              <a:extLst>
                <a:ext uri="{FF2B5EF4-FFF2-40B4-BE49-F238E27FC236}">
                  <a16:creationId xmlns:a16="http://schemas.microsoft.com/office/drawing/2014/main" id="{CBC7F590-CD9F-8A48-9D19-B60589E2520B}"/>
                </a:ext>
              </a:extLst>
            </p:cNvPr>
            <p:cNvSpPr>
              <a:spLocks/>
            </p:cNvSpPr>
            <p:nvPr/>
          </p:nvSpPr>
          <p:spPr bwMode="auto">
            <a:xfrm>
              <a:off x="14766362" y="7831085"/>
              <a:ext cx="287338" cy="165100"/>
            </a:xfrm>
            <a:custGeom>
              <a:avLst/>
              <a:gdLst>
                <a:gd name="T0" fmla="*/ 100 w 104"/>
                <a:gd name="T1" fmla="*/ 18 h 60"/>
                <a:gd name="T2" fmla="*/ 100 w 104"/>
                <a:gd name="T3" fmla="*/ 27 h 60"/>
                <a:gd name="T4" fmla="*/ 47 w 104"/>
                <a:gd name="T5" fmla="*/ 58 h 60"/>
                <a:gd name="T6" fmla="*/ 31 w 104"/>
                <a:gd name="T7" fmla="*/ 58 h 60"/>
                <a:gd name="T8" fmla="*/ 4 w 104"/>
                <a:gd name="T9" fmla="*/ 42 h 60"/>
                <a:gd name="T10" fmla="*/ 4 w 104"/>
                <a:gd name="T11" fmla="*/ 33 h 60"/>
                <a:gd name="T12" fmla="*/ 58 w 104"/>
                <a:gd name="T13" fmla="*/ 2 h 60"/>
                <a:gd name="T14" fmla="*/ 73 w 104"/>
                <a:gd name="T15" fmla="*/ 2 h 60"/>
                <a:gd name="T16" fmla="*/ 100 w 104"/>
                <a:gd name="T17" fmla="*/ 1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4" h="60">
                  <a:moveTo>
                    <a:pt x="100" y="18"/>
                  </a:moveTo>
                  <a:cubicBezTo>
                    <a:pt x="104" y="20"/>
                    <a:pt x="104" y="24"/>
                    <a:pt x="100" y="27"/>
                  </a:cubicBezTo>
                  <a:cubicBezTo>
                    <a:pt x="47" y="58"/>
                    <a:pt x="47" y="58"/>
                    <a:pt x="47" y="58"/>
                  </a:cubicBezTo>
                  <a:cubicBezTo>
                    <a:pt x="43" y="60"/>
                    <a:pt x="36" y="60"/>
                    <a:pt x="31" y="58"/>
                  </a:cubicBezTo>
                  <a:cubicBezTo>
                    <a:pt x="4" y="42"/>
                    <a:pt x="4" y="42"/>
                    <a:pt x="4" y="42"/>
                  </a:cubicBezTo>
                  <a:cubicBezTo>
                    <a:pt x="0" y="39"/>
                    <a:pt x="0" y="35"/>
                    <a:pt x="4" y="33"/>
                  </a:cubicBezTo>
                  <a:cubicBezTo>
                    <a:pt x="58" y="2"/>
                    <a:pt x="58" y="2"/>
                    <a:pt x="58" y="2"/>
                  </a:cubicBezTo>
                  <a:cubicBezTo>
                    <a:pt x="62" y="0"/>
                    <a:pt x="69" y="0"/>
                    <a:pt x="73" y="2"/>
                  </a:cubicBezTo>
                  <a:lnTo>
                    <a:pt x="100" y="18"/>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2" name="Freeform 72">
              <a:extLst>
                <a:ext uri="{FF2B5EF4-FFF2-40B4-BE49-F238E27FC236}">
                  <a16:creationId xmlns:a16="http://schemas.microsoft.com/office/drawing/2014/main" id="{E40D259E-CA6C-7542-A94F-AA2E048F17C0}"/>
                </a:ext>
              </a:extLst>
            </p:cNvPr>
            <p:cNvSpPr>
              <a:spLocks/>
            </p:cNvSpPr>
            <p:nvPr/>
          </p:nvSpPr>
          <p:spPr bwMode="auto">
            <a:xfrm>
              <a:off x="14559987" y="7948560"/>
              <a:ext cx="285750" cy="166688"/>
            </a:xfrm>
            <a:custGeom>
              <a:avLst/>
              <a:gdLst>
                <a:gd name="T0" fmla="*/ 100 w 104"/>
                <a:gd name="T1" fmla="*/ 18 h 60"/>
                <a:gd name="T2" fmla="*/ 100 w 104"/>
                <a:gd name="T3" fmla="*/ 27 h 60"/>
                <a:gd name="T4" fmla="*/ 47 w 104"/>
                <a:gd name="T5" fmla="*/ 58 h 60"/>
                <a:gd name="T6" fmla="*/ 31 w 104"/>
                <a:gd name="T7" fmla="*/ 58 h 60"/>
                <a:gd name="T8" fmla="*/ 4 w 104"/>
                <a:gd name="T9" fmla="*/ 42 h 60"/>
                <a:gd name="T10" fmla="*/ 4 w 104"/>
                <a:gd name="T11" fmla="*/ 33 h 60"/>
                <a:gd name="T12" fmla="*/ 58 w 104"/>
                <a:gd name="T13" fmla="*/ 2 h 60"/>
                <a:gd name="T14" fmla="*/ 73 w 104"/>
                <a:gd name="T15" fmla="*/ 2 h 60"/>
                <a:gd name="T16" fmla="*/ 100 w 104"/>
                <a:gd name="T17" fmla="*/ 1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4" h="60">
                  <a:moveTo>
                    <a:pt x="100" y="18"/>
                  </a:moveTo>
                  <a:cubicBezTo>
                    <a:pt x="104" y="21"/>
                    <a:pt x="104" y="25"/>
                    <a:pt x="100" y="27"/>
                  </a:cubicBezTo>
                  <a:cubicBezTo>
                    <a:pt x="47" y="58"/>
                    <a:pt x="47" y="58"/>
                    <a:pt x="47" y="58"/>
                  </a:cubicBezTo>
                  <a:cubicBezTo>
                    <a:pt x="43" y="60"/>
                    <a:pt x="36" y="60"/>
                    <a:pt x="31" y="58"/>
                  </a:cubicBezTo>
                  <a:cubicBezTo>
                    <a:pt x="4" y="42"/>
                    <a:pt x="4" y="42"/>
                    <a:pt x="4" y="42"/>
                  </a:cubicBezTo>
                  <a:cubicBezTo>
                    <a:pt x="0" y="40"/>
                    <a:pt x="0" y="36"/>
                    <a:pt x="4" y="33"/>
                  </a:cubicBezTo>
                  <a:cubicBezTo>
                    <a:pt x="58" y="2"/>
                    <a:pt x="58" y="2"/>
                    <a:pt x="58" y="2"/>
                  </a:cubicBezTo>
                  <a:cubicBezTo>
                    <a:pt x="62" y="0"/>
                    <a:pt x="69" y="0"/>
                    <a:pt x="73" y="2"/>
                  </a:cubicBezTo>
                  <a:lnTo>
                    <a:pt x="100" y="18"/>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3" name="Freeform 73">
              <a:extLst>
                <a:ext uri="{FF2B5EF4-FFF2-40B4-BE49-F238E27FC236}">
                  <a16:creationId xmlns:a16="http://schemas.microsoft.com/office/drawing/2014/main" id="{A0D374E2-B426-DB49-9820-6F709EA7E8AD}"/>
                </a:ext>
              </a:extLst>
            </p:cNvPr>
            <p:cNvSpPr>
              <a:spLocks/>
            </p:cNvSpPr>
            <p:nvPr/>
          </p:nvSpPr>
          <p:spPr bwMode="auto">
            <a:xfrm>
              <a:off x="13510649" y="8556573"/>
              <a:ext cx="287338" cy="166688"/>
            </a:xfrm>
            <a:custGeom>
              <a:avLst/>
              <a:gdLst>
                <a:gd name="T0" fmla="*/ 100 w 104"/>
                <a:gd name="T1" fmla="*/ 18 h 60"/>
                <a:gd name="T2" fmla="*/ 100 w 104"/>
                <a:gd name="T3" fmla="*/ 27 h 60"/>
                <a:gd name="T4" fmla="*/ 46 w 104"/>
                <a:gd name="T5" fmla="*/ 58 h 60"/>
                <a:gd name="T6" fmla="*/ 31 w 104"/>
                <a:gd name="T7" fmla="*/ 58 h 60"/>
                <a:gd name="T8" fmla="*/ 4 w 104"/>
                <a:gd name="T9" fmla="*/ 42 h 60"/>
                <a:gd name="T10" fmla="*/ 4 w 104"/>
                <a:gd name="T11" fmla="*/ 33 h 60"/>
                <a:gd name="T12" fmla="*/ 57 w 104"/>
                <a:gd name="T13" fmla="*/ 2 h 60"/>
                <a:gd name="T14" fmla="*/ 73 w 104"/>
                <a:gd name="T15" fmla="*/ 2 h 60"/>
                <a:gd name="T16" fmla="*/ 100 w 104"/>
                <a:gd name="T17" fmla="*/ 1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4" h="60">
                  <a:moveTo>
                    <a:pt x="100" y="18"/>
                  </a:moveTo>
                  <a:cubicBezTo>
                    <a:pt x="104" y="20"/>
                    <a:pt x="104" y="24"/>
                    <a:pt x="100" y="27"/>
                  </a:cubicBezTo>
                  <a:cubicBezTo>
                    <a:pt x="46" y="58"/>
                    <a:pt x="46" y="58"/>
                    <a:pt x="46" y="58"/>
                  </a:cubicBezTo>
                  <a:cubicBezTo>
                    <a:pt x="42" y="60"/>
                    <a:pt x="35" y="60"/>
                    <a:pt x="31" y="58"/>
                  </a:cubicBezTo>
                  <a:cubicBezTo>
                    <a:pt x="4" y="42"/>
                    <a:pt x="4" y="42"/>
                    <a:pt x="4" y="42"/>
                  </a:cubicBezTo>
                  <a:cubicBezTo>
                    <a:pt x="0" y="39"/>
                    <a:pt x="0" y="35"/>
                    <a:pt x="4" y="33"/>
                  </a:cubicBezTo>
                  <a:cubicBezTo>
                    <a:pt x="57" y="2"/>
                    <a:pt x="57" y="2"/>
                    <a:pt x="57" y="2"/>
                  </a:cubicBezTo>
                  <a:cubicBezTo>
                    <a:pt x="62" y="0"/>
                    <a:pt x="68" y="0"/>
                    <a:pt x="73" y="2"/>
                  </a:cubicBezTo>
                  <a:lnTo>
                    <a:pt x="100" y="18"/>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4" name="Freeform 74">
              <a:extLst>
                <a:ext uri="{FF2B5EF4-FFF2-40B4-BE49-F238E27FC236}">
                  <a16:creationId xmlns:a16="http://schemas.microsoft.com/office/drawing/2014/main" id="{C7AE6A31-ED30-DF48-9F5E-02E0DB287EE7}"/>
                </a:ext>
              </a:extLst>
            </p:cNvPr>
            <p:cNvSpPr>
              <a:spLocks/>
            </p:cNvSpPr>
            <p:nvPr/>
          </p:nvSpPr>
          <p:spPr bwMode="auto">
            <a:xfrm>
              <a:off x="13718612" y="8435923"/>
              <a:ext cx="288925" cy="165100"/>
            </a:xfrm>
            <a:custGeom>
              <a:avLst/>
              <a:gdLst>
                <a:gd name="T0" fmla="*/ 100 w 105"/>
                <a:gd name="T1" fmla="*/ 18 h 60"/>
                <a:gd name="T2" fmla="*/ 100 w 105"/>
                <a:gd name="T3" fmla="*/ 27 h 60"/>
                <a:gd name="T4" fmla="*/ 47 w 105"/>
                <a:gd name="T5" fmla="*/ 58 h 60"/>
                <a:gd name="T6" fmla="*/ 32 w 105"/>
                <a:gd name="T7" fmla="*/ 58 h 60"/>
                <a:gd name="T8" fmla="*/ 4 w 105"/>
                <a:gd name="T9" fmla="*/ 42 h 60"/>
                <a:gd name="T10" fmla="*/ 4 w 105"/>
                <a:gd name="T11" fmla="*/ 33 h 60"/>
                <a:gd name="T12" fmla="*/ 58 w 105"/>
                <a:gd name="T13" fmla="*/ 3 h 60"/>
                <a:gd name="T14" fmla="*/ 73 w 105"/>
                <a:gd name="T15" fmla="*/ 3 h 60"/>
                <a:gd name="T16" fmla="*/ 100 w 105"/>
                <a:gd name="T17" fmla="*/ 1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 h="60">
                  <a:moveTo>
                    <a:pt x="100" y="18"/>
                  </a:moveTo>
                  <a:cubicBezTo>
                    <a:pt x="105" y="21"/>
                    <a:pt x="105" y="25"/>
                    <a:pt x="100" y="27"/>
                  </a:cubicBezTo>
                  <a:cubicBezTo>
                    <a:pt x="47" y="58"/>
                    <a:pt x="47" y="58"/>
                    <a:pt x="47" y="58"/>
                  </a:cubicBezTo>
                  <a:cubicBezTo>
                    <a:pt x="43" y="60"/>
                    <a:pt x="36" y="60"/>
                    <a:pt x="32" y="58"/>
                  </a:cubicBezTo>
                  <a:cubicBezTo>
                    <a:pt x="4" y="42"/>
                    <a:pt x="4" y="42"/>
                    <a:pt x="4" y="42"/>
                  </a:cubicBezTo>
                  <a:cubicBezTo>
                    <a:pt x="0" y="40"/>
                    <a:pt x="0" y="36"/>
                    <a:pt x="4" y="33"/>
                  </a:cubicBezTo>
                  <a:cubicBezTo>
                    <a:pt x="58" y="3"/>
                    <a:pt x="58" y="3"/>
                    <a:pt x="58" y="3"/>
                  </a:cubicBezTo>
                  <a:cubicBezTo>
                    <a:pt x="62" y="0"/>
                    <a:pt x="69" y="0"/>
                    <a:pt x="73" y="3"/>
                  </a:cubicBezTo>
                  <a:lnTo>
                    <a:pt x="100" y="18"/>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5" name="Freeform 75">
              <a:extLst>
                <a:ext uri="{FF2B5EF4-FFF2-40B4-BE49-F238E27FC236}">
                  <a16:creationId xmlns:a16="http://schemas.microsoft.com/office/drawing/2014/main" id="{1C0A74EE-3542-5E4E-A206-1F1C95AA2BFF}"/>
                </a:ext>
              </a:extLst>
            </p:cNvPr>
            <p:cNvSpPr>
              <a:spLocks/>
            </p:cNvSpPr>
            <p:nvPr/>
          </p:nvSpPr>
          <p:spPr bwMode="auto">
            <a:xfrm>
              <a:off x="13929749" y="8313685"/>
              <a:ext cx="287338" cy="166688"/>
            </a:xfrm>
            <a:custGeom>
              <a:avLst/>
              <a:gdLst>
                <a:gd name="T0" fmla="*/ 100 w 104"/>
                <a:gd name="T1" fmla="*/ 18 h 60"/>
                <a:gd name="T2" fmla="*/ 100 w 104"/>
                <a:gd name="T3" fmla="*/ 27 h 60"/>
                <a:gd name="T4" fmla="*/ 46 w 104"/>
                <a:gd name="T5" fmla="*/ 58 h 60"/>
                <a:gd name="T6" fmla="*/ 31 w 104"/>
                <a:gd name="T7" fmla="*/ 58 h 60"/>
                <a:gd name="T8" fmla="*/ 4 w 104"/>
                <a:gd name="T9" fmla="*/ 42 h 60"/>
                <a:gd name="T10" fmla="*/ 4 w 104"/>
                <a:gd name="T11" fmla="*/ 33 h 60"/>
                <a:gd name="T12" fmla="*/ 57 w 104"/>
                <a:gd name="T13" fmla="*/ 2 h 60"/>
                <a:gd name="T14" fmla="*/ 73 w 104"/>
                <a:gd name="T15" fmla="*/ 2 h 60"/>
                <a:gd name="T16" fmla="*/ 100 w 104"/>
                <a:gd name="T17" fmla="*/ 1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4" h="60">
                  <a:moveTo>
                    <a:pt x="100" y="18"/>
                  </a:moveTo>
                  <a:cubicBezTo>
                    <a:pt x="104" y="21"/>
                    <a:pt x="104" y="25"/>
                    <a:pt x="100" y="27"/>
                  </a:cubicBezTo>
                  <a:cubicBezTo>
                    <a:pt x="46" y="58"/>
                    <a:pt x="46" y="58"/>
                    <a:pt x="46" y="58"/>
                  </a:cubicBezTo>
                  <a:cubicBezTo>
                    <a:pt x="42" y="60"/>
                    <a:pt x="35" y="60"/>
                    <a:pt x="31" y="58"/>
                  </a:cubicBezTo>
                  <a:cubicBezTo>
                    <a:pt x="4" y="42"/>
                    <a:pt x="4" y="42"/>
                    <a:pt x="4" y="42"/>
                  </a:cubicBezTo>
                  <a:cubicBezTo>
                    <a:pt x="0" y="40"/>
                    <a:pt x="0" y="36"/>
                    <a:pt x="4" y="33"/>
                  </a:cubicBezTo>
                  <a:cubicBezTo>
                    <a:pt x="57" y="2"/>
                    <a:pt x="57" y="2"/>
                    <a:pt x="57" y="2"/>
                  </a:cubicBezTo>
                  <a:cubicBezTo>
                    <a:pt x="61" y="0"/>
                    <a:pt x="68" y="0"/>
                    <a:pt x="73" y="2"/>
                  </a:cubicBezTo>
                  <a:lnTo>
                    <a:pt x="100" y="18"/>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6" name="Freeform 76">
              <a:extLst>
                <a:ext uri="{FF2B5EF4-FFF2-40B4-BE49-F238E27FC236}">
                  <a16:creationId xmlns:a16="http://schemas.microsoft.com/office/drawing/2014/main" id="{C2EAFB81-DF9A-4144-A81E-16F029240257}"/>
                </a:ext>
              </a:extLst>
            </p:cNvPr>
            <p:cNvSpPr>
              <a:spLocks/>
            </p:cNvSpPr>
            <p:nvPr/>
          </p:nvSpPr>
          <p:spPr bwMode="auto">
            <a:xfrm>
              <a:off x="14139299" y="8193035"/>
              <a:ext cx="290513" cy="165100"/>
            </a:xfrm>
            <a:custGeom>
              <a:avLst/>
              <a:gdLst>
                <a:gd name="T0" fmla="*/ 100 w 105"/>
                <a:gd name="T1" fmla="*/ 18 h 60"/>
                <a:gd name="T2" fmla="*/ 100 w 105"/>
                <a:gd name="T3" fmla="*/ 27 h 60"/>
                <a:gd name="T4" fmla="*/ 47 w 105"/>
                <a:gd name="T5" fmla="*/ 58 h 60"/>
                <a:gd name="T6" fmla="*/ 32 w 105"/>
                <a:gd name="T7" fmla="*/ 58 h 60"/>
                <a:gd name="T8" fmla="*/ 4 w 105"/>
                <a:gd name="T9" fmla="*/ 42 h 60"/>
                <a:gd name="T10" fmla="*/ 4 w 105"/>
                <a:gd name="T11" fmla="*/ 33 h 60"/>
                <a:gd name="T12" fmla="*/ 58 w 105"/>
                <a:gd name="T13" fmla="*/ 2 h 60"/>
                <a:gd name="T14" fmla="*/ 73 w 105"/>
                <a:gd name="T15" fmla="*/ 2 h 60"/>
                <a:gd name="T16" fmla="*/ 100 w 105"/>
                <a:gd name="T17" fmla="*/ 1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 h="60">
                  <a:moveTo>
                    <a:pt x="100" y="18"/>
                  </a:moveTo>
                  <a:cubicBezTo>
                    <a:pt x="105" y="20"/>
                    <a:pt x="105" y="24"/>
                    <a:pt x="100" y="27"/>
                  </a:cubicBezTo>
                  <a:cubicBezTo>
                    <a:pt x="47" y="58"/>
                    <a:pt x="47" y="58"/>
                    <a:pt x="47" y="58"/>
                  </a:cubicBezTo>
                  <a:cubicBezTo>
                    <a:pt x="43" y="60"/>
                    <a:pt x="36" y="60"/>
                    <a:pt x="32" y="58"/>
                  </a:cubicBezTo>
                  <a:cubicBezTo>
                    <a:pt x="4" y="42"/>
                    <a:pt x="4" y="42"/>
                    <a:pt x="4" y="42"/>
                  </a:cubicBezTo>
                  <a:cubicBezTo>
                    <a:pt x="0" y="39"/>
                    <a:pt x="0" y="35"/>
                    <a:pt x="4" y="33"/>
                  </a:cubicBezTo>
                  <a:cubicBezTo>
                    <a:pt x="58" y="2"/>
                    <a:pt x="58" y="2"/>
                    <a:pt x="58" y="2"/>
                  </a:cubicBezTo>
                  <a:cubicBezTo>
                    <a:pt x="62" y="0"/>
                    <a:pt x="69" y="0"/>
                    <a:pt x="73" y="2"/>
                  </a:cubicBezTo>
                  <a:lnTo>
                    <a:pt x="100" y="18"/>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7" name="Freeform 77">
              <a:extLst>
                <a:ext uri="{FF2B5EF4-FFF2-40B4-BE49-F238E27FC236}">
                  <a16:creationId xmlns:a16="http://schemas.microsoft.com/office/drawing/2014/main" id="{942365A5-BBCF-A747-8FF4-A32CC110FA25}"/>
                </a:ext>
              </a:extLst>
            </p:cNvPr>
            <p:cNvSpPr>
              <a:spLocks/>
            </p:cNvSpPr>
            <p:nvPr/>
          </p:nvSpPr>
          <p:spPr bwMode="auto">
            <a:xfrm>
              <a:off x="14350437" y="8070798"/>
              <a:ext cx="285750" cy="168275"/>
            </a:xfrm>
            <a:custGeom>
              <a:avLst/>
              <a:gdLst>
                <a:gd name="T0" fmla="*/ 100 w 104"/>
                <a:gd name="T1" fmla="*/ 18 h 61"/>
                <a:gd name="T2" fmla="*/ 100 w 104"/>
                <a:gd name="T3" fmla="*/ 27 h 61"/>
                <a:gd name="T4" fmla="*/ 46 w 104"/>
                <a:gd name="T5" fmla="*/ 58 h 61"/>
                <a:gd name="T6" fmla="*/ 31 w 104"/>
                <a:gd name="T7" fmla="*/ 58 h 61"/>
                <a:gd name="T8" fmla="*/ 4 w 104"/>
                <a:gd name="T9" fmla="*/ 42 h 61"/>
                <a:gd name="T10" fmla="*/ 4 w 104"/>
                <a:gd name="T11" fmla="*/ 33 h 61"/>
                <a:gd name="T12" fmla="*/ 57 w 104"/>
                <a:gd name="T13" fmla="*/ 3 h 61"/>
                <a:gd name="T14" fmla="*/ 73 w 104"/>
                <a:gd name="T15" fmla="*/ 3 h 61"/>
                <a:gd name="T16" fmla="*/ 100 w 104"/>
                <a:gd name="T17" fmla="*/ 18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4" h="61">
                  <a:moveTo>
                    <a:pt x="100" y="18"/>
                  </a:moveTo>
                  <a:cubicBezTo>
                    <a:pt x="104" y="21"/>
                    <a:pt x="104" y="25"/>
                    <a:pt x="100" y="27"/>
                  </a:cubicBezTo>
                  <a:cubicBezTo>
                    <a:pt x="46" y="58"/>
                    <a:pt x="46" y="58"/>
                    <a:pt x="46" y="58"/>
                  </a:cubicBezTo>
                  <a:cubicBezTo>
                    <a:pt x="42" y="61"/>
                    <a:pt x="35" y="61"/>
                    <a:pt x="31" y="58"/>
                  </a:cubicBezTo>
                  <a:cubicBezTo>
                    <a:pt x="4" y="42"/>
                    <a:pt x="4" y="42"/>
                    <a:pt x="4" y="42"/>
                  </a:cubicBezTo>
                  <a:cubicBezTo>
                    <a:pt x="0" y="40"/>
                    <a:pt x="0" y="36"/>
                    <a:pt x="4" y="33"/>
                  </a:cubicBezTo>
                  <a:cubicBezTo>
                    <a:pt x="57" y="3"/>
                    <a:pt x="57" y="3"/>
                    <a:pt x="57" y="3"/>
                  </a:cubicBezTo>
                  <a:cubicBezTo>
                    <a:pt x="61" y="0"/>
                    <a:pt x="68" y="0"/>
                    <a:pt x="73" y="3"/>
                  </a:cubicBezTo>
                  <a:lnTo>
                    <a:pt x="100" y="18"/>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8" name="Freeform 78">
              <a:extLst>
                <a:ext uri="{FF2B5EF4-FFF2-40B4-BE49-F238E27FC236}">
                  <a16:creationId xmlns:a16="http://schemas.microsoft.com/office/drawing/2014/main" id="{69C18786-779D-BF4F-99BA-4E0803E4D5B4}"/>
                </a:ext>
              </a:extLst>
            </p:cNvPr>
            <p:cNvSpPr>
              <a:spLocks/>
            </p:cNvSpPr>
            <p:nvPr/>
          </p:nvSpPr>
          <p:spPr bwMode="auto">
            <a:xfrm>
              <a:off x="14975912" y="7708848"/>
              <a:ext cx="290513" cy="166688"/>
            </a:xfrm>
            <a:custGeom>
              <a:avLst/>
              <a:gdLst>
                <a:gd name="T0" fmla="*/ 101 w 105"/>
                <a:gd name="T1" fmla="*/ 18 h 60"/>
                <a:gd name="T2" fmla="*/ 101 w 105"/>
                <a:gd name="T3" fmla="*/ 27 h 60"/>
                <a:gd name="T4" fmla="*/ 47 w 105"/>
                <a:gd name="T5" fmla="*/ 57 h 60"/>
                <a:gd name="T6" fmla="*/ 32 w 105"/>
                <a:gd name="T7" fmla="*/ 57 h 60"/>
                <a:gd name="T8" fmla="*/ 5 w 105"/>
                <a:gd name="T9" fmla="*/ 42 h 60"/>
                <a:gd name="T10" fmla="*/ 5 w 105"/>
                <a:gd name="T11" fmla="*/ 33 h 60"/>
                <a:gd name="T12" fmla="*/ 58 w 105"/>
                <a:gd name="T13" fmla="*/ 2 h 60"/>
                <a:gd name="T14" fmla="*/ 73 w 105"/>
                <a:gd name="T15" fmla="*/ 2 h 60"/>
                <a:gd name="T16" fmla="*/ 101 w 105"/>
                <a:gd name="T17" fmla="*/ 1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 h="60">
                  <a:moveTo>
                    <a:pt x="101" y="18"/>
                  </a:moveTo>
                  <a:cubicBezTo>
                    <a:pt x="105" y="20"/>
                    <a:pt x="105" y="24"/>
                    <a:pt x="101" y="27"/>
                  </a:cubicBezTo>
                  <a:cubicBezTo>
                    <a:pt x="47" y="57"/>
                    <a:pt x="47" y="57"/>
                    <a:pt x="47" y="57"/>
                  </a:cubicBezTo>
                  <a:cubicBezTo>
                    <a:pt x="43" y="60"/>
                    <a:pt x="36" y="60"/>
                    <a:pt x="32" y="57"/>
                  </a:cubicBezTo>
                  <a:cubicBezTo>
                    <a:pt x="5" y="42"/>
                    <a:pt x="5" y="42"/>
                    <a:pt x="5" y="42"/>
                  </a:cubicBezTo>
                  <a:cubicBezTo>
                    <a:pt x="0" y="39"/>
                    <a:pt x="0" y="35"/>
                    <a:pt x="5" y="33"/>
                  </a:cubicBezTo>
                  <a:cubicBezTo>
                    <a:pt x="58" y="2"/>
                    <a:pt x="58" y="2"/>
                    <a:pt x="58" y="2"/>
                  </a:cubicBezTo>
                  <a:cubicBezTo>
                    <a:pt x="62" y="0"/>
                    <a:pt x="69" y="0"/>
                    <a:pt x="73" y="2"/>
                  </a:cubicBezTo>
                  <a:lnTo>
                    <a:pt x="101" y="18"/>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9" name="Freeform 79">
              <a:extLst>
                <a:ext uri="{FF2B5EF4-FFF2-40B4-BE49-F238E27FC236}">
                  <a16:creationId xmlns:a16="http://schemas.microsoft.com/office/drawing/2014/main" id="{E5FA8E73-C076-914A-AD1A-55951CC5DBDD}"/>
                </a:ext>
              </a:extLst>
            </p:cNvPr>
            <p:cNvSpPr>
              <a:spLocks/>
            </p:cNvSpPr>
            <p:nvPr/>
          </p:nvSpPr>
          <p:spPr bwMode="auto">
            <a:xfrm>
              <a:off x="15395012" y="7465960"/>
              <a:ext cx="290513" cy="165100"/>
            </a:xfrm>
            <a:custGeom>
              <a:avLst/>
              <a:gdLst>
                <a:gd name="T0" fmla="*/ 101 w 105"/>
                <a:gd name="T1" fmla="*/ 18 h 60"/>
                <a:gd name="T2" fmla="*/ 101 w 105"/>
                <a:gd name="T3" fmla="*/ 27 h 60"/>
                <a:gd name="T4" fmla="*/ 47 w 105"/>
                <a:gd name="T5" fmla="*/ 58 h 60"/>
                <a:gd name="T6" fmla="*/ 32 w 105"/>
                <a:gd name="T7" fmla="*/ 58 h 60"/>
                <a:gd name="T8" fmla="*/ 5 w 105"/>
                <a:gd name="T9" fmla="*/ 42 h 60"/>
                <a:gd name="T10" fmla="*/ 5 w 105"/>
                <a:gd name="T11" fmla="*/ 33 h 60"/>
                <a:gd name="T12" fmla="*/ 58 w 105"/>
                <a:gd name="T13" fmla="*/ 2 h 60"/>
                <a:gd name="T14" fmla="*/ 73 w 105"/>
                <a:gd name="T15" fmla="*/ 2 h 60"/>
                <a:gd name="T16" fmla="*/ 101 w 105"/>
                <a:gd name="T17" fmla="*/ 1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 h="60">
                  <a:moveTo>
                    <a:pt x="101" y="18"/>
                  </a:moveTo>
                  <a:cubicBezTo>
                    <a:pt x="105" y="20"/>
                    <a:pt x="105" y="24"/>
                    <a:pt x="101" y="27"/>
                  </a:cubicBezTo>
                  <a:cubicBezTo>
                    <a:pt x="47" y="58"/>
                    <a:pt x="47" y="58"/>
                    <a:pt x="47" y="58"/>
                  </a:cubicBezTo>
                  <a:cubicBezTo>
                    <a:pt x="43" y="60"/>
                    <a:pt x="36" y="60"/>
                    <a:pt x="32" y="58"/>
                  </a:cubicBezTo>
                  <a:cubicBezTo>
                    <a:pt x="5" y="42"/>
                    <a:pt x="5" y="42"/>
                    <a:pt x="5" y="42"/>
                  </a:cubicBezTo>
                  <a:cubicBezTo>
                    <a:pt x="0" y="40"/>
                    <a:pt x="0" y="36"/>
                    <a:pt x="5" y="33"/>
                  </a:cubicBezTo>
                  <a:cubicBezTo>
                    <a:pt x="58" y="2"/>
                    <a:pt x="58" y="2"/>
                    <a:pt x="58" y="2"/>
                  </a:cubicBezTo>
                  <a:cubicBezTo>
                    <a:pt x="62" y="0"/>
                    <a:pt x="69" y="0"/>
                    <a:pt x="73" y="2"/>
                  </a:cubicBezTo>
                  <a:lnTo>
                    <a:pt x="101" y="18"/>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0" name="Freeform 80">
              <a:extLst>
                <a:ext uri="{FF2B5EF4-FFF2-40B4-BE49-F238E27FC236}">
                  <a16:creationId xmlns:a16="http://schemas.microsoft.com/office/drawing/2014/main" id="{50E96058-3B3A-D444-80F6-0F77D0A23F54}"/>
                </a:ext>
              </a:extLst>
            </p:cNvPr>
            <p:cNvSpPr>
              <a:spLocks/>
            </p:cNvSpPr>
            <p:nvPr/>
          </p:nvSpPr>
          <p:spPr bwMode="auto">
            <a:xfrm>
              <a:off x="15188637" y="7585023"/>
              <a:ext cx="287338" cy="168275"/>
            </a:xfrm>
            <a:custGeom>
              <a:avLst/>
              <a:gdLst>
                <a:gd name="T0" fmla="*/ 100 w 104"/>
                <a:gd name="T1" fmla="*/ 19 h 61"/>
                <a:gd name="T2" fmla="*/ 100 w 104"/>
                <a:gd name="T3" fmla="*/ 27 h 61"/>
                <a:gd name="T4" fmla="*/ 47 w 104"/>
                <a:gd name="T5" fmla="*/ 58 h 61"/>
                <a:gd name="T6" fmla="*/ 31 w 104"/>
                <a:gd name="T7" fmla="*/ 58 h 61"/>
                <a:gd name="T8" fmla="*/ 4 w 104"/>
                <a:gd name="T9" fmla="*/ 43 h 61"/>
                <a:gd name="T10" fmla="*/ 4 w 104"/>
                <a:gd name="T11" fmla="*/ 34 h 61"/>
                <a:gd name="T12" fmla="*/ 58 w 104"/>
                <a:gd name="T13" fmla="*/ 3 h 61"/>
                <a:gd name="T14" fmla="*/ 73 w 104"/>
                <a:gd name="T15" fmla="*/ 3 h 61"/>
                <a:gd name="T16" fmla="*/ 100 w 104"/>
                <a:gd name="T17" fmla="*/ 1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4" h="61">
                  <a:moveTo>
                    <a:pt x="100" y="19"/>
                  </a:moveTo>
                  <a:cubicBezTo>
                    <a:pt x="104" y="21"/>
                    <a:pt x="104" y="25"/>
                    <a:pt x="100" y="27"/>
                  </a:cubicBezTo>
                  <a:cubicBezTo>
                    <a:pt x="47" y="58"/>
                    <a:pt x="47" y="58"/>
                    <a:pt x="47" y="58"/>
                  </a:cubicBezTo>
                  <a:cubicBezTo>
                    <a:pt x="43" y="61"/>
                    <a:pt x="36" y="61"/>
                    <a:pt x="31" y="58"/>
                  </a:cubicBezTo>
                  <a:cubicBezTo>
                    <a:pt x="4" y="43"/>
                    <a:pt x="4" y="43"/>
                    <a:pt x="4" y="43"/>
                  </a:cubicBezTo>
                  <a:cubicBezTo>
                    <a:pt x="0" y="40"/>
                    <a:pt x="0" y="36"/>
                    <a:pt x="4" y="34"/>
                  </a:cubicBezTo>
                  <a:cubicBezTo>
                    <a:pt x="58" y="3"/>
                    <a:pt x="58" y="3"/>
                    <a:pt x="58" y="3"/>
                  </a:cubicBezTo>
                  <a:cubicBezTo>
                    <a:pt x="62" y="0"/>
                    <a:pt x="69" y="0"/>
                    <a:pt x="73" y="3"/>
                  </a:cubicBezTo>
                  <a:lnTo>
                    <a:pt x="100" y="19"/>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1" name="Freeform 81">
              <a:extLst>
                <a:ext uri="{FF2B5EF4-FFF2-40B4-BE49-F238E27FC236}">
                  <a16:creationId xmlns:a16="http://schemas.microsoft.com/office/drawing/2014/main" id="{774BCCA4-8C1F-1D43-8E08-BA71EAC80056}"/>
                </a:ext>
              </a:extLst>
            </p:cNvPr>
            <p:cNvSpPr>
              <a:spLocks/>
            </p:cNvSpPr>
            <p:nvPr/>
          </p:nvSpPr>
          <p:spPr bwMode="auto">
            <a:xfrm>
              <a:off x="15607737" y="7345310"/>
              <a:ext cx="287338" cy="165100"/>
            </a:xfrm>
            <a:custGeom>
              <a:avLst/>
              <a:gdLst>
                <a:gd name="T0" fmla="*/ 100 w 104"/>
                <a:gd name="T1" fmla="*/ 18 h 60"/>
                <a:gd name="T2" fmla="*/ 100 w 104"/>
                <a:gd name="T3" fmla="*/ 27 h 60"/>
                <a:gd name="T4" fmla="*/ 47 w 104"/>
                <a:gd name="T5" fmla="*/ 58 h 60"/>
                <a:gd name="T6" fmla="*/ 31 w 104"/>
                <a:gd name="T7" fmla="*/ 58 h 60"/>
                <a:gd name="T8" fmla="*/ 4 w 104"/>
                <a:gd name="T9" fmla="*/ 42 h 60"/>
                <a:gd name="T10" fmla="*/ 4 w 104"/>
                <a:gd name="T11" fmla="*/ 33 h 60"/>
                <a:gd name="T12" fmla="*/ 57 w 104"/>
                <a:gd name="T13" fmla="*/ 2 h 60"/>
                <a:gd name="T14" fmla="*/ 73 w 104"/>
                <a:gd name="T15" fmla="*/ 2 h 60"/>
                <a:gd name="T16" fmla="*/ 100 w 104"/>
                <a:gd name="T17" fmla="*/ 1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4" h="60">
                  <a:moveTo>
                    <a:pt x="100" y="18"/>
                  </a:moveTo>
                  <a:cubicBezTo>
                    <a:pt x="104" y="20"/>
                    <a:pt x="104" y="24"/>
                    <a:pt x="100" y="27"/>
                  </a:cubicBezTo>
                  <a:cubicBezTo>
                    <a:pt x="47" y="58"/>
                    <a:pt x="47" y="58"/>
                    <a:pt x="47" y="58"/>
                  </a:cubicBezTo>
                  <a:cubicBezTo>
                    <a:pt x="42" y="60"/>
                    <a:pt x="36" y="60"/>
                    <a:pt x="31" y="58"/>
                  </a:cubicBezTo>
                  <a:cubicBezTo>
                    <a:pt x="4" y="42"/>
                    <a:pt x="4" y="42"/>
                    <a:pt x="4" y="42"/>
                  </a:cubicBezTo>
                  <a:cubicBezTo>
                    <a:pt x="0" y="39"/>
                    <a:pt x="0" y="35"/>
                    <a:pt x="4" y="33"/>
                  </a:cubicBezTo>
                  <a:cubicBezTo>
                    <a:pt x="57" y="2"/>
                    <a:pt x="57" y="2"/>
                    <a:pt x="57" y="2"/>
                  </a:cubicBezTo>
                  <a:cubicBezTo>
                    <a:pt x="62" y="0"/>
                    <a:pt x="69" y="0"/>
                    <a:pt x="73" y="2"/>
                  </a:cubicBezTo>
                  <a:lnTo>
                    <a:pt x="100" y="18"/>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2" name="Freeform 82">
              <a:extLst>
                <a:ext uri="{FF2B5EF4-FFF2-40B4-BE49-F238E27FC236}">
                  <a16:creationId xmlns:a16="http://schemas.microsoft.com/office/drawing/2014/main" id="{6BAE309F-94EB-4849-B769-4EC79999E241}"/>
                </a:ext>
              </a:extLst>
            </p:cNvPr>
            <p:cNvSpPr>
              <a:spLocks/>
            </p:cNvSpPr>
            <p:nvPr/>
          </p:nvSpPr>
          <p:spPr bwMode="auto">
            <a:xfrm>
              <a:off x="15815699" y="7223073"/>
              <a:ext cx="285750" cy="168275"/>
            </a:xfrm>
            <a:custGeom>
              <a:avLst/>
              <a:gdLst>
                <a:gd name="T0" fmla="*/ 100 w 104"/>
                <a:gd name="T1" fmla="*/ 19 h 61"/>
                <a:gd name="T2" fmla="*/ 100 w 104"/>
                <a:gd name="T3" fmla="*/ 28 h 61"/>
                <a:gd name="T4" fmla="*/ 47 w 104"/>
                <a:gd name="T5" fmla="*/ 58 h 61"/>
                <a:gd name="T6" fmla="*/ 31 w 104"/>
                <a:gd name="T7" fmla="*/ 58 h 61"/>
                <a:gd name="T8" fmla="*/ 4 w 104"/>
                <a:gd name="T9" fmla="*/ 43 h 61"/>
                <a:gd name="T10" fmla="*/ 4 w 104"/>
                <a:gd name="T11" fmla="*/ 34 h 61"/>
                <a:gd name="T12" fmla="*/ 57 w 104"/>
                <a:gd name="T13" fmla="*/ 3 h 61"/>
                <a:gd name="T14" fmla="*/ 73 w 104"/>
                <a:gd name="T15" fmla="*/ 3 h 61"/>
                <a:gd name="T16" fmla="*/ 100 w 104"/>
                <a:gd name="T17" fmla="*/ 1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4" h="61">
                  <a:moveTo>
                    <a:pt x="100" y="19"/>
                  </a:moveTo>
                  <a:cubicBezTo>
                    <a:pt x="104" y="21"/>
                    <a:pt x="104" y="25"/>
                    <a:pt x="100" y="28"/>
                  </a:cubicBezTo>
                  <a:cubicBezTo>
                    <a:pt x="47" y="58"/>
                    <a:pt x="47" y="58"/>
                    <a:pt x="47" y="58"/>
                  </a:cubicBezTo>
                  <a:cubicBezTo>
                    <a:pt x="42" y="61"/>
                    <a:pt x="36" y="61"/>
                    <a:pt x="31" y="58"/>
                  </a:cubicBezTo>
                  <a:cubicBezTo>
                    <a:pt x="4" y="43"/>
                    <a:pt x="4" y="43"/>
                    <a:pt x="4" y="43"/>
                  </a:cubicBezTo>
                  <a:cubicBezTo>
                    <a:pt x="0" y="40"/>
                    <a:pt x="0" y="36"/>
                    <a:pt x="4" y="34"/>
                  </a:cubicBezTo>
                  <a:cubicBezTo>
                    <a:pt x="57" y="3"/>
                    <a:pt x="57" y="3"/>
                    <a:pt x="57" y="3"/>
                  </a:cubicBezTo>
                  <a:cubicBezTo>
                    <a:pt x="62" y="0"/>
                    <a:pt x="69" y="0"/>
                    <a:pt x="73" y="3"/>
                  </a:cubicBezTo>
                  <a:lnTo>
                    <a:pt x="100" y="19"/>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3" name="Freeform 83">
              <a:extLst>
                <a:ext uri="{FF2B5EF4-FFF2-40B4-BE49-F238E27FC236}">
                  <a16:creationId xmlns:a16="http://schemas.microsoft.com/office/drawing/2014/main" id="{C403AB5D-A7ED-1E42-A88D-CD462115716C}"/>
                </a:ext>
              </a:extLst>
            </p:cNvPr>
            <p:cNvSpPr>
              <a:spLocks/>
            </p:cNvSpPr>
            <p:nvPr/>
          </p:nvSpPr>
          <p:spPr bwMode="auto">
            <a:xfrm>
              <a:off x="16022074" y="7104010"/>
              <a:ext cx="288925" cy="166688"/>
            </a:xfrm>
            <a:custGeom>
              <a:avLst/>
              <a:gdLst>
                <a:gd name="T0" fmla="*/ 100 w 105"/>
                <a:gd name="T1" fmla="*/ 18 h 60"/>
                <a:gd name="T2" fmla="*/ 100 w 105"/>
                <a:gd name="T3" fmla="*/ 27 h 60"/>
                <a:gd name="T4" fmla="*/ 47 w 105"/>
                <a:gd name="T5" fmla="*/ 58 h 60"/>
                <a:gd name="T6" fmla="*/ 32 w 105"/>
                <a:gd name="T7" fmla="*/ 58 h 60"/>
                <a:gd name="T8" fmla="*/ 4 w 105"/>
                <a:gd name="T9" fmla="*/ 42 h 60"/>
                <a:gd name="T10" fmla="*/ 4 w 105"/>
                <a:gd name="T11" fmla="*/ 33 h 60"/>
                <a:gd name="T12" fmla="*/ 58 w 105"/>
                <a:gd name="T13" fmla="*/ 2 h 60"/>
                <a:gd name="T14" fmla="*/ 73 w 105"/>
                <a:gd name="T15" fmla="*/ 2 h 60"/>
                <a:gd name="T16" fmla="*/ 100 w 105"/>
                <a:gd name="T17" fmla="*/ 1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 h="60">
                  <a:moveTo>
                    <a:pt x="100" y="18"/>
                  </a:moveTo>
                  <a:cubicBezTo>
                    <a:pt x="105" y="20"/>
                    <a:pt x="105" y="24"/>
                    <a:pt x="100" y="27"/>
                  </a:cubicBezTo>
                  <a:cubicBezTo>
                    <a:pt x="47" y="58"/>
                    <a:pt x="47" y="58"/>
                    <a:pt x="47" y="58"/>
                  </a:cubicBezTo>
                  <a:cubicBezTo>
                    <a:pt x="43" y="60"/>
                    <a:pt x="36" y="60"/>
                    <a:pt x="32" y="58"/>
                  </a:cubicBezTo>
                  <a:cubicBezTo>
                    <a:pt x="4" y="42"/>
                    <a:pt x="4" y="42"/>
                    <a:pt x="4" y="42"/>
                  </a:cubicBezTo>
                  <a:cubicBezTo>
                    <a:pt x="0" y="40"/>
                    <a:pt x="0" y="36"/>
                    <a:pt x="4" y="33"/>
                  </a:cubicBezTo>
                  <a:cubicBezTo>
                    <a:pt x="58" y="2"/>
                    <a:pt x="58" y="2"/>
                    <a:pt x="58" y="2"/>
                  </a:cubicBezTo>
                  <a:cubicBezTo>
                    <a:pt x="62" y="0"/>
                    <a:pt x="69" y="0"/>
                    <a:pt x="73" y="2"/>
                  </a:cubicBezTo>
                  <a:lnTo>
                    <a:pt x="100" y="18"/>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4" name="Freeform 84">
              <a:extLst>
                <a:ext uri="{FF2B5EF4-FFF2-40B4-BE49-F238E27FC236}">
                  <a16:creationId xmlns:a16="http://schemas.microsoft.com/office/drawing/2014/main" id="{936BE9E5-B534-E648-A4BF-DE06417270B3}"/>
                </a:ext>
              </a:extLst>
            </p:cNvPr>
            <p:cNvSpPr>
              <a:spLocks/>
            </p:cNvSpPr>
            <p:nvPr/>
          </p:nvSpPr>
          <p:spPr bwMode="auto">
            <a:xfrm>
              <a:off x="16234799" y="6983360"/>
              <a:ext cx="287338" cy="165100"/>
            </a:xfrm>
            <a:custGeom>
              <a:avLst/>
              <a:gdLst>
                <a:gd name="T0" fmla="*/ 100 w 104"/>
                <a:gd name="T1" fmla="*/ 18 h 60"/>
                <a:gd name="T2" fmla="*/ 100 w 104"/>
                <a:gd name="T3" fmla="*/ 27 h 60"/>
                <a:gd name="T4" fmla="*/ 47 w 104"/>
                <a:gd name="T5" fmla="*/ 58 h 60"/>
                <a:gd name="T6" fmla="*/ 31 w 104"/>
                <a:gd name="T7" fmla="*/ 58 h 60"/>
                <a:gd name="T8" fmla="*/ 4 w 104"/>
                <a:gd name="T9" fmla="*/ 42 h 60"/>
                <a:gd name="T10" fmla="*/ 4 w 104"/>
                <a:gd name="T11" fmla="*/ 33 h 60"/>
                <a:gd name="T12" fmla="*/ 57 w 104"/>
                <a:gd name="T13" fmla="*/ 2 h 60"/>
                <a:gd name="T14" fmla="*/ 73 w 104"/>
                <a:gd name="T15" fmla="*/ 2 h 60"/>
                <a:gd name="T16" fmla="*/ 100 w 104"/>
                <a:gd name="T17" fmla="*/ 1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4" h="60">
                  <a:moveTo>
                    <a:pt x="100" y="18"/>
                  </a:moveTo>
                  <a:cubicBezTo>
                    <a:pt x="104" y="20"/>
                    <a:pt x="104" y="24"/>
                    <a:pt x="100" y="27"/>
                  </a:cubicBezTo>
                  <a:cubicBezTo>
                    <a:pt x="47" y="58"/>
                    <a:pt x="47" y="58"/>
                    <a:pt x="47" y="58"/>
                  </a:cubicBezTo>
                  <a:cubicBezTo>
                    <a:pt x="42" y="60"/>
                    <a:pt x="35" y="60"/>
                    <a:pt x="31" y="58"/>
                  </a:cubicBezTo>
                  <a:cubicBezTo>
                    <a:pt x="4" y="42"/>
                    <a:pt x="4" y="42"/>
                    <a:pt x="4" y="42"/>
                  </a:cubicBezTo>
                  <a:cubicBezTo>
                    <a:pt x="0" y="39"/>
                    <a:pt x="0" y="35"/>
                    <a:pt x="4" y="33"/>
                  </a:cubicBezTo>
                  <a:cubicBezTo>
                    <a:pt x="57" y="2"/>
                    <a:pt x="57" y="2"/>
                    <a:pt x="57" y="2"/>
                  </a:cubicBezTo>
                  <a:cubicBezTo>
                    <a:pt x="62" y="0"/>
                    <a:pt x="69" y="0"/>
                    <a:pt x="73" y="2"/>
                  </a:cubicBezTo>
                  <a:lnTo>
                    <a:pt x="100" y="18"/>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5" name="Freeform 85">
              <a:extLst>
                <a:ext uri="{FF2B5EF4-FFF2-40B4-BE49-F238E27FC236}">
                  <a16:creationId xmlns:a16="http://schemas.microsoft.com/office/drawing/2014/main" id="{B339F9A1-18B3-A64E-8F19-FA89ABC15CC7}"/>
                </a:ext>
              </a:extLst>
            </p:cNvPr>
            <p:cNvSpPr>
              <a:spLocks/>
            </p:cNvSpPr>
            <p:nvPr/>
          </p:nvSpPr>
          <p:spPr bwMode="auto">
            <a:xfrm>
              <a:off x="15876024" y="7354835"/>
              <a:ext cx="333375" cy="190500"/>
            </a:xfrm>
            <a:custGeom>
              <a:avLst/>
              <a:gdLst>
                <a:gd name="T0" fmla="*/ 53 w 121"/>
                <a:gd name="T1" fmla="*/ 67 h 69"/>
                <a:gd name="T2" fmla="*/ 68 w 121"/>
                <a:gd name="T3" fmla="*/ 67 h 69"/>
                <a:gd name="T4" fmla="*/ 117 w 121"/>
                <a:gd name="T5" fmla="*/ 39 h 69"/>
                <a:gd name="T6" fmla="*/ 117 w 121"/>
                <a:gd name="T7" fmla="*/ 30 h 69"/>
                <a:gd name="T8" fmla="*/ 69 w 121"/>
                <a:gd name="T9" fmla="*/ 2 h 69"/>
                <a:gd name="T10" fmla="*/ 53 w 121"/>
                <a:gd name="T11" fmla="*/ 2 h 69"/>
                <a:gd name="T12" fmla="*/ 5 w 121"/>
                <a:gd name="T13" fmla="*/ 30 h 69"/>
                <a:gd name="T14" fmla="*/ 5 w 121"/>
                <a:gd name="T15" fmla="*/ 39 h 69"/>
                <a:gd name="T16" fmla="*/ 53 w 121"/>
                <a:gd name="T17" fmla="*/ 6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69">
                  <a:moveTo>
                    <a:pt x="53" y="67"/>
                  </a:moveTo>
                  <a:cubicBezTo>
                    <a:pt x="57" y="69"/>
                    <a:pt x="64" y="69"/>
                    <a:pt x="68" y="67"/>
                  </a:cubicBezTo>
                  <a:cubicBezTo>
                    <a:pt x="117" y="39"/>
                    <a:pt x="117" y="39"/>
                    <a:pt x="117" y="39"/>
                  </a:cubicBezTo>
                  <a:cubicBezTo>
                    <a:pt x="121" y="36"/>
                    <a:pt x="121" y="32"/>
                    <a:pt x="117" y="30"/>
                  </a:cubicBezTo>
                  <a:cubicBezTo>
                    <a:pt x="69" y="2"/>
                    <a:pt x="69" y="2"/>
                    <a:pt x="69" y="2"/>
                  </a:cubicBezTo>
                  <a:cubicBezTo>
                    <a:pt x="64" y="0"/>
                    <a:pt x="57" y="0"/>
                    <a:pt x="53" y="2"/>
                  </a:cubicBezTo>
                  <a:cubicBezTo>
                    <a:pt x="5" y="30"/>
                    <a:pt x="5" y="30"/>
                    <a:pt x="5" y="30"/>
                  </a:cubicBezTo>
                  <a:cubicBezTo>
                    <a:pt x="0" y="33"/>
                    <a:pt x="0" y="37"/>
                    <a:pt x="5" y="39"/>
                  </a:cubicBezTo>
                  <a:lnTo>
                    <a:pt x="53" y="67"/>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6" name="Freeform 86">
              <a:extLst>
                <a:ext uri="{FF2B5EF4-FFF2-40B4-BE49-F238E27FC236}">
                  <a16:creationId xmlns:a16="http://schemas.microsoft.com/office/drawing/2014/main" id="{8478FD07-2354-2148-A6CC-F0DE925B6A06}"/>
                </a:ext>
              </a:extLst>
            </p:cNvPr>
            <p:cNvSpPr>
              <a:spLocks/>
            </p:cNvSpPr>
            <p:nvPr/>
          </p:nvSpPr>
          <p:spPr bwMode="auto">
            <a:xfrm>
              <a:off x="15268012" y="7705673"/>
              <a:ext cx="334963" cy="193675"/>
            </a:xfrm>
            <a:custGeom>
              <a:avLst/>
              <a:gdLst>
                <a:gd name="T0" fmla="*/ 53 w 121"/>
                <a:gd name="T1" fmla="*/ 67 h 70"/>
                <a:gd name="T2" fmla="*/ 68 w 121"/>
                <a:gd name="T3" fmla="*/ 67 h 70"/>
                <a:gd name="T4" fmla="*/ 117 w 121"/>
                <a:gd name="T5" fmla="*/ 39 h 70"/>
                <a:gd name="T6" fmla="*/ 117 w 121"/>
                <a:gd name="T7" fmla="*/ 30 h 70"/>
                <a:gd name="T8" fmla="*/ 68 w 121"/>
                <a:gd name="T9" fmla="*/ 2 h 70"/>
                <a:gd name="T10" fmla="*/ 53 w 121"/>
                <a:gd name="T11" fmla="*/ 2 h 70"/>
                <a:gd name="T12" fmla="*/ 4 w 121"/>
                <a:gd name="T13" fmla="*/ 30 h 70"/>
                <a:gd name="T14" fmla="*/ 4 w 121"/>
                <a:gd name="T15" fmla="*/ 39 h 70"/>
                <a:gd name="T16" fmla="*/ 53 w 121"/>
                <a:gd name="T17" fmla="*/ 6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70">
                  <a:moveTo>
                    <a:pt x="53" y="67"/>
                  </a:moveTo>
                  <a:cubicBezTo>
                    <a:pt x="57" y="70"/>
                    <a:pt x="64" y="70"/>
                    <a:pt x="68" y="67"/>
                  </a:cubicBezTo>
                  <a:cubicBezTo>
                    <a:pt x="117" y="39"/>
                    <a:pt x="117" y="39"/>
                    <a:pt x="117" y="39"/>
                  </a:cubicBezTo>
                  <a:cubicBezTo>
                    <a:pt x="121" y="37"/>
                    <a:pt x="121" y="33"/>
                    <a:pt x="117" y="30"/>
                  </a:cubicBezTo>
                  <a:cubicBezTo>
                    <a:pt x="68" y="2"/>
                    <a:pt x="68" y="2"/>
                    <a:pt x="68" y="2"/>
                  </a:cubicBezTo>
                  <a:cubicBezTo>
                    <a:pt x="64" y="0"/>
                    <a:pt x="57" y="0"/>
                    <a:pt x="53" y="2"/>
                  </a:cubicBezTo>
                  <a:cubicBezTo>
                    <a:pt x="4" y="30"/>
                    <a:pt x="4" y="30"/>
                    <a:pt x="4" y="30"/>
                  </a:cubicBezTo>
                  <a:cubicBezTo>
                    <a:pt x="0" y="33"/>
                    <a:pt x="0" y="37"/>
                    <a:pt x="4" y="39"/>
                  </a:cubicBezTo>
                  <a:lnTo>
                    <a:pt x="53" y="67"/>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7" name="Freeform 87">
              <a:extLst>
                <a:ext uri="{FF2B5EF4-FFF2-40B4-BE49-F238E27FC236}">
                  <a16:creationId xmlns:a16="http://schemas.microsoft.com/office/drawing/2014/main" id="{15C1FE67-83E9-874D-A144-ECC29823E733}"/>
                </a:ext>
              </a:extLst>
            </p:cNvPr>
            <p:cNvSpPr>
              <a:spLocks/>
            </p:cNvSpPr>
            <p:nvPr/>
          </p:nvSpPr>
          <p:spPr bwMode="auto">
            <a:xfrm>
              <a:off x="14044049" y="8780410"/>
              <a:ext cx="487363" cy="282575"/>
            </a:xfrm>
            <a:custGeom>
              <a:avLst/>
              <a:gdLst>
                <a:gd name="T0" fmla="*/ 53 w 177"/>
                <a:gd name="T1" fmla="*/ 99 h 102"/>
                <a:gd name="T2" fmla="*/ 68 w 177"/>
                <a:gd name="T3" fmla="*/ 99 h 102"/>
                <a:gd name="T4" fmla="*/ 173 w 177"/>
                <a:gd name="T5" fmla="*/ 39 h 102"/>
                <a:gd name="T6" fmla="*/ 173 w 177"/>
                <a:gd name="T7" fmla="*/ 30 h 102"/>
                <a:gd name="T8" fmla="*/ 125 w 177"/>
                <a:gd name="T9" fmla="*/ 2 h 102"/>
                <a:gd name="T10" fmla="*/ 110 w 177"/>
                <a:gd name="T11" fmla="*/ 2 h 102"/>
                <a:gd name="T12" fmla="*/ 4 w 177"/>
                <a:gd name="T13" fmla="*/ 63 h 102"/>
                <a:gd name="T14" fmla="*/ 4 w 177"/>
                <a:gd name="T15" fmla="*/ 72 h 102"/>
                <a:gd name="T16" fmla="*/ 53 w 177"/>
                <a:gd name="T17" fmla="*/ 9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7" h="102">
                  <a:moveTo>
                    <a:pt x="53" y="99"/>
                  </a:moveTo>
                  <a:cubicBezTo>
                    <a:pt x="57" y="102"/>
                    <a:pt x="64" y="102"/>
                    <a:pt x="68" y="99"/>
                  </a:cubicBezTo>
                  <a:cubicBezTo>
                    <a:pt x="173" y="39"/>
                    <a:pt x="173" y="39"/>
                    <a:pt x="173" y="39"/>
                  </a:cubicBezTo>
                  <a:cubicBezTo>
                    <a:pt x="177" y="36"/>
                    <a:pt x="177" y="32"/>
                    <a:pt x="173" y="30"/>
                  </a:cubicBezTo>
                  <a:cubicBezTo>
                    <a:pt x="125" y="2"/>
                    <a:pt x="125" y="2"/>
                    <a:pt x="125" y="2"/>
                  </a:cubicBezTo>
                  <a:cubicBezTo>
                    <a:pt x="121" y="0"/>
                    <a:pt x="114" y="0"/>
                    <a:pt x="110" y="2"/>
                  </a:cubicBezTo>
                  <a:cubicBezTo>
                    <a:pt x="4" y="63"/>
                    <a:pt x="4" y="63"/>
                    <a:pt x="4" y="63"/>
                  </a:cubicBezTo>
                  <a:cubicBezTo>
                    <a:pt x="0" y="65"/>
                    <a:pt x="0" y="69"/>
                    <a:pt x="4" y="72"/>
                  </a:cubicBezTo>
                  <a:lnTo>
                    <a:pt x="53" y="99"/>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8" name="Freeform 88">
              <a:extLst>
                <a:ext uri="{FF2B5EF4-FFF2-40B4-BE49-F238E27FC236}">
                  <a16:creationId xmlns:a16="http://schemas.microsoft.com/office/drawing/2014/main" id="{90F426ED-574A-D94A-8D2D-80C94F2C2AB1}"/>
                </a:ext>
              </a:extLst>
            </p:cNvPr>
            <p:cNvSpPr>
              <a:spLocks/>
            </p:cNvSpPr>
            <p:nvPr/>
          </p:nvSpPr>
          <p:spPr bwMode="auto">
            <a:xfrm>
              <a:off x="17263499" y="7573910"/>
              <a:ext cx="269875" cy="153988"/>
            </a:xfrm>
            <a:custGeom>
              <a:avLst/>
              <a:gdLst>
                <a:gd name="T0" fmla="*/ 5 w 98"/>
                <a:gd name="T1" fmla="*/ 40 h 56"/>
                <a:gd name="T2" fmla="*/ 5 w 98"/>
                <a:gd name="T3" fmla="*/ 31 h 56"/>
                <a:gd name="T4" fmla="*/ 55 w 98"/>
                <a:gd name="T5" fmla="*/ 2 h 56"/>
                <a:gd name="T6" fmla="*/ 71 w 98"/>
                <a:gd name="T7" fmla="*/ 2 h 56"/>
                <a:gd name="T8" fmla="*/ 93 w 98"/>
                <a:gd name="T9" fmla="*/ 15 h 56"/>
                <a:gd name="T10" fmla="*/ 94 w 98"/>
                <a:gd name="T11" fmla="*/ 24 h 56"/>
                <a:gd name="T12" fmla="*/ 43 w 98"/>
                <a:gd name="T13" fmla="*/ 53 h 56"/>
                <a:gd name="T14" fmla="*/ 27 w 98"/>
                <a:gd name="T15" fmla="*/ 53 h 56"/>
                <a:gd name="T16" fmla="*/ 5 w 98"/>
                <a:gd name="T17" fmla="*/ 4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56">
                  <a:moveTo>
                    <a:pt x="5" y="40"/>
                  </a:moveTo>
                  <a:cubicBezTo>
                    <a:pt x="0" y="38"/>
                    <a:pt x="0" y="34"/>
                    <a:pt x="5" y="31"/>
                  </a:cubicBezTo>
                  <a:cubicBezTo>
                    <a:pt x="55" y="2"/>
                    <a:pt x="55" y="2"/>
                    <a:pt x="55" y="2"/>
                  </a:cubicBezTo>
                  <a:cubicBezTo>
                    <a:pt x="59" y="0"/>
                    <a:pt x="66" y="0"/>
                    <a:pt x="71" y="2"/>
                  </a:cubicBezTo>
                  <a:cubicBezTo>
                    <a:pt x="93" y="15"/>
                    <a:pt x="93" y="15"/>
                    <a:pt x="93" y="15"/>
                  </a:cubicBezTo>
                  <a:cubicBezTo>
                    <a:pt x="98" y="18"/>
                    <a:pt x="98" y="22"/>
                    <a:pt x="94" y="24"/>
                  </a:cubicBezTo>
                  <a:cubicBezTo>
                    <a:pt x="43" y="53"/>
                    <a:pt x="43" y="53"/>
                    <a:pt x="43" y="53"/>
                  </a:cubicBezTo>
                  <a:cubicBezTo>
                    <a:pt x="39" y="56"/>
                    <a:pt x="32" y="56"/>
                    <a:pt x="27" y="53"/>
                  </a:cubicBezTo>
                  <a:lnTo>
                    <a:pt x="5" y="40"/>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9" name="Freeform 89">
              <a:extLst>
                <a:ext uri="{FF2B5EF4-FFF2-40B4-BE49-F238E27FC236}">
                  <a16:creationId xmlns:a16="http://schemas.microsoft.com/office/drawing/2014/main" id="{81EB0762-05EE-FA44-8809-5524E9F77E3E}"/>
                </a:ext>
              </a:extLst>
            </p:cNvPr>
            <p:cNvSpPr>
              <a:spLocks/>
            </p:cNvSpPr>
            <p:nvPr/>
          </p:nvSpPr>
          <p:spPr bwMode="auto">
            <a:xfrm>
              <a:off x="16965049" y="7631060"/>
              <a:ext cx="368300" cy="212725"/>
            </a:xfrm>
            <a:custGeom>
              <a:avLst/>
              <a:gdLst>
                <a:gd name="T0" fmla="*/ 4 w 133"/>
                <a:gd name="T1" fmla="*/ 41 h 77"/>
                <a:gd name="T2" fmla="*/ 4 w 133"/>
                <a:gd name="T3" fmla="*/ 32 h 77"/>
                <a:gd name="T4" fmla="*/ 55 w 133"/>
                <a:gd name="T5" fmla="*/ 3 h 77"/>
                <a:gd name="T6" fmla="*/ 70 w 133"/>
                <a:gd name="T7" fmla="*/ 3 h 77"/>
                <a:gd name="T8" fmla="*/ 129 w 133"/>
                <a:gd name="T9" fmla="*/ 36 h 77"/>
                <a:gd name="T10" fmla="*/ 129 w 133"/>
                <a:gd name="T11" fmla="*/ 45 h 77"/>
                <a:gd name="T12" fmla="*/ 78 w 133"/>
                <a:gd name="T13" fmla="*/ 74 h 77"/>
                <a:gd name="T14" fmla="*/ 62 w 133"/>
                <a:gd name="T15" fmla="*/ 74 h 77"/>
                <a:gd name="T16" fmla="*/ 4 w 133"/>
                <a:gd name="T17" fmla="*/ 41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77">
                  <a:moveTo>
                    <a:pt x="4" y="41"/>
                  </a:moveTo>
                  <a:cubicBezTo>
                    <a:pt x="0" y="38"/>
                    <a:pt x="0" y="34"/>
                    <a:pt x="4" y="32"/>
                  </a:cubicBezTo>
                  <a:cubicBezTo>
                    <a:pt x="55" y="3"/>
                    <a:pt x="55" y="3"/>
                    <a:pt x="55" y="3"/>
                  </a:cubicBezTo>
                  <a:cubicBezTo>
                    <a:pt x="59" y="0"/>
                    <a:pt x="66" y="0"/>
                    <a:pt x="70" y="3"/>
                  </a:cubicBezTo>
                  <a:cubicBezTo>
                    <a:pt x="129" y="36"/>
                    <a:pt x="129" y="36"/>
                    <a:pt x="129" y="36"/>
                  </a:cubicBezTo>
                  <a:cubicBezTo>
                    <a:pt x="133" y="39"/>
                    <a:pt x="133" y="43"/>
                    <a:pt x="129" y="45"/>
                  </a:cubicBezTo>
                  <a:cubicBezTo>
                    <a:pt x="78" y="74"/>
                    <a:pt x="78" y="74"/>
                    <a:pt x="78" y="74"/>
                  </a:cubicBezTo>
                  <a:cubicBezTo>
                    <a:pt x="74" y="77"/>
                    <a:pt x="67" y="77"/>
                    <a:pt x="62" y="74"/>
                  </a:cubicBezTo>
                  <a:lnTo>
                    <a:pt x="4" y="41"/>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0" name="Freeform 90">
              <a:extLst>
                <a:ext uri="{FF2B5EF4-FFF2-40B4-BE49-F238E27FC236}">
                  <a16:creationId xmlns:a16="http://schemas.microsoft.com/office/drawing/2014/main" id="{6D27A0CF-0245-0F49-997D-367E648C44A1}"/>
                </a:ext>
              </a:extLst>
            </p:cNvPr>
            <p:cNvSpPr>
              <a:spLocks/>
            </p:cNvSpPr>
            <p:nvPr/>
          </p:nvSpPr>
          <p:spPr bwMode="auto">
            <a:xfrm>
              <a:off x="16858687" y="7808860"/>
              <a:ext cx="269875" cy="153988"/>
            </a:xfrm>
            <a:custGeom>
              <a:avLst/>
              <a:gdLst>
                <a:gd name="T0" fmla="*/ 4 w 98"/>
                <a:gd name="T1" fmla="*/ 40 h 56"/>
                <a:gd name="T2" fmla="*/ 4 w 98"/>
                <a:gd name="T3" fmla="*/ 31 h 56"/>
                <a:gd name="T4" fmla="*/ 55 w 98"/>
                <a:gd name="T5" fmla="*/ 2 h 56"/>
                <a:gd name="T6" fmla="*/ 70 w 98"/>
                <a:gd name="T7" fmla="*/ 2 h 56"/>
                <a:gd name="T8" fmla="*/ 93 w 98"/>
                <a:gd name="T9" fmla="*/ 15 h 56"/>
                <a:gd name="T10" fmla="*/ 93 w 98"/>
                <a:gd name="T11" fmla="*/ 24 h 56"/>
                <a:gd name="T12" fmla="*/ 43 w 98"/>
                <a:gd name="T13" fmla="*/ 53 h 56"/>
                <a:gd name="T14" fmla="*/ 27 w 98"/>
                <a:gd name="T15" fmla="*/ 53 h 56"/>
                <a:gd name="T16" fmla="*/ 4 w 98"/>
                <a:gd name="T17" fmla="*/ 4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56">
                  <a:moveTo>
                    <a:pt x="4" y="40"/>
                  </a:moveTo>
                  <a:cubicBezTo>
                    <a:pt x="0" y="38"/>
                    <a:pt x="0" y="34"/>
                    <a:pt x="4" y="31"/>
                  </a:cubicBezTo>
                  <a:cubicBezTo>
                    <a:pt x="55" y="2"/>
                    <a:pt x="55" y="2"/>
                    <a:pt x="55" y="2"/>
                  </a:cubicBezTo>
                  <a:cubicBezTo>
                    <a:pt x="59" y="0"/>
                    <a:pt x="66" y="0"/>
                    <a:pt x="70" y="2"/>
                  </a:cubicBezTo>
                  <a:cubicBezTo>
                    <a:pt x="93" y="15"/>
                    <a:pt x="93" y="15"/>
                    <a:pt x="93" y="15"/>
                  </a:cubicBezTo>
                  <a:cubicBezTo>
                    <a:pt x="98" y="18"/>
                    <a:pt x="98" y="22"/>
                    <a:pt x="93" y="24"/>
                  </a:cubicBezTo>
                  <a:cubicBezTo>
                    <a:pt x="43" y="53"/>
                    <a:pt x="43" y="53"/>
                    <a:pt x="43" y="53"/>
                  </a:cubicBezTo>
                  <a:cubicBezTo>
                    <a:pt x="38" y="56"/>
                    <a:pt x="31" y="56"/>
                    <a:pt x="27" y="53"/>
                  </a:cubicBezTo>
                  <a:lnTo>
                    <a:pt x="4" y="40"/>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1" name="Freeform 91">
              <a:extLst>
                <a:ext uri="{FF2B5EF4-FFF2-40B4-BE49-F238E27FC236}">
                  <a16:creationId xmlns:a16="http://schemas.microsoft.com/office/drawing/2014/main" id="{E004079B-D2CA-644D-B66A-FAD84CCC8313}"/>
                </a:ext>
              </a:extLst>
            </p:cNvPr>
            <p:cNvSpPr>
              <a:spLocks/>
            </p:cNvSpPr>
            <p:nvPr/>
          </p:nvSpPr>
          <p:spPr bwMode="auto">
            <a:xfrm>
              <a:off x="16366562" y="6770635"/>
              <a:ext cx="92075" cy="52388"/>
            </a:xfrm>
            <a:custGeom>
              <a:avLst/>
              <a:gdLst>
                <a:gd name="T0" fmla="*/ 27 w 33"/>
                <a:gd name="T1" fmla="*/ 16 h 19"/>
                <a:gd name="T2" fmla="*/ 6 w 33"/>
                <a:gd name="T3" fmla="*/ 16 h 19"/>
                <a:gd name="T4" fmla="*/ 6 w 33"/>
                <a:gd name="T5" fmla="*/ 3 h 19"/>
                <a:gd name="T6" fmla="*/ 27 w 33"/>
                <a:gd name="T7" fmla="*/ 3 h 19"/>
                <a:gd name="T8" fmla="*/ 27 w 33"/>
                <a:gd name="T9" fmla="*/ 16 h 19"/>
              </a:gdLst>
              <a:ahLst/>
              <a:cxnLst>
                <a:cxn ang="0">
                  <a:pos x="T0" y="T1"/>
                </a:cxn>
                <a:cxn ang="0">
                  <a:pos x="T2" y="T3"/>
                </a:cxn>
                <a:cxn ang="0">
                  <a:pos x="T4" y="T5"/>
                </a:cxn>
                <a:cxn ang="0">
                  <a:pos x="T6" y="T7"/>
                </a:cxn>
                <a:cxn ang="0">
                  <a:pos x="T8" y="T9"/>
                </a:cxn>
              </a:cxnLst>
              <a:rect l="0" t="0" r="r" b="b"/>
              <a:pathLst>
                <a:path w="33" h="19">
                  <a:moveTo>
                    <a:pt x="27" y="16"/>
                  </a:moveTo>
                  <a:cubicBezTo>
                    <a:pt x="21" y="19"/>
                    <a:pt x="12" y="19"/>
                    <a:pt x="6" y="16"/>
                  </a:cubicBezTo>
                  <a:cubicBezTo>
                    <a:pt x="0" y="12"/>
                    <a:pt x="0" y="7"/>
                    <a:pt x="6" y="3"/>
                  </a:cubicBezTo>
                  <a:cubicBezTo>
                    <a:pt x="12" y="0"/>
                    <a:pt x="21" y="0"/>
                    <a:pt x="27" y="3"/>
                  </a:cubicBezTo>
                  <a:cubicBezTo>
                    <a:pt x="33" y="7"/>
                    <a:pt x="33" y="12"/>
                    <a:pt x="27" y="16"/>
                  </a:cubicBezTo>
                  <a:close/>
                </a:path>
              </a:pathLst>
            </a:custGeom>
            <a:solidFill>
              <a:srgbClr val="D1D1D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2" name="Freeform 92">
              <a:extLst>
                <a:ext uri="{FF2B5EF4-FFF2-40B4-BE49-F238E27FC236}">
                  <a16:creationId xmlns:a16="http://schemas.microsoft.com/office/drawing/2014/main" id="{38FB438B-58B5-D349-B926-006959CDC74A}"/>
                </a:ext>
              </a:extLst>
            </p:cNvPr>
            <p:cNvSpPr>
              <a:spLocks/>
            </p:cNvSpPr>
            <p:nvPr/>
          </p:nvSpPr>
          <p:spPr bwMode="auto">
            <a:xfrm>
              <a:off x="15787124" y="8258123"/>
              <a:ext cx="1968500" cy="715963"/>
            </a:xfrm>
            <a:custGeom>
              <a:avLst/>
              <a:gdLst>
                <a:gd name="T0" fmla="*/ 1240 w 1240"/>
                <a:gd name="T1" fmla="*/ 275 h 451"/>
                <a:gd name="T2" fmla="*/ 1220 w 1240"/>
                <a:gd name="T3" fmla="*/ 286 h 451"/>
                <a:gd name="T4" fmla="*/ 1220 w 1240"/>
                <a:gd name="T5" fmla="*/ 286 h 451"/>
                <a:gd name="T6" fmla="*/ 763 w 1240"/>
                <a:gd name="T7" fmla="*/ 23 h 451"/>
                <a:gd name="T8" fmla="*/ 19 w 1240"/>
                <a:gd name="T9" fmla="*/ 451 h 451"/>
                <a:gd name="T10" fmla="*/ 0 w 1240"/>
                <a:gd name="T11" fmla="*/ 440 h 451"/>
                <a:gd name="T12" fmla="*/ 763 w 1240"/>
                <a:gd name="T13" fmla="*/ 0 h 451"/>
                <a:gd name="T14" fmla="*/ 1240 w 1240"/>
                <a:gd name="T15" fmla="*/ 275 h 4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0" h="451">
                  <a:moveTo>
                    <a:pt x="1240" y="275"/>
                  </a:moveTo>
                  <a:lnTo>
                    <a:pt x="1220" y="286"/>
                  </a:lnTo>
                  <a:lnTo>
                    <a:pt x="1220" y="286"/>
                  </a:lnTo>
                  <a:lnTo>
                    <a:pt x="763" y="23"/>
                  </a:lnTo>
                  <a:lnTo>
                    <a:pt x="19" y="451"/>
                  </a:lnTo>
                  <a:lnTo>
                    <a:pt x="0" y="440"/>
                  </a:lnTo>
                  <a:lnTo>
                    <a:pt x="763" y="0"/>
                  </a:lnTo>
                  <a:lnTo>
                    <a:pt x="1240" y="275"/>
                  </a:lnTo>
                  <a:close/>
                </a:path>
              </a:pathLst>
            </a:custGeom>
            <a:solidFill>
              <a:srgbClr val="A5A5A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3" name="Freeform 93">
              <a:extLst>
                <a:ext uri="{FF2B5EF4-FFF2-40B4-BE49-F238E27FC236}">
                  <a16:creationId xmlns:a16="http://schemas.microsoft.com/office/drawing/2014/main" id="{8DD171AE-021B-304C-B859-576D1F3B82C8}"/>
                </a:ext>
              </a:extLst>
            </p:cNvPr>
            <p:cNvSpPr>
              <a:spLocks/>
            </p:cNvSpPr>
            <p:nvPr/>
          </p:nvSpPr>
          <p:spPr bwMode="auto">
            <a:xfrm>
              <a:off x="15817287" y="8294635"/>
              <a:ext cx="1906588" cy="1098550"/>
            </a:xfrm>
            <a:custGeom>
              <a:avLst/>
              <a:gdLst>
                <a:gd name="T0" fmla="*/ 1201 w 1201"/>
                <a:gd name="T1" fmla="*/ 263 h 692"/>
                <a:gd name="T2" fmla="*/ 457 w 1201"/>
                <a:gd name="T3" fmla="*/ 692 h 692"/>
                <a:gd name="T4" fmla="*/ 0 w 1201"/>
                <a:gd name="T5" fmla="*/ 428 h 692"/>
                <a:gd name="T6" fmla="*/ 744 w 1201"/>
                <a:gd name="T7" fmla="*/ 0 h 692"/>
                <a:gd name="T8" fmla="*/ 1201 w 1201"/>
                <a:gd name="T9" fmla="*/ 263 h 692"/>
              </a:gdLst>
              <a:ahLst/>
              <a:cxnLst>
                <a:cxn ang="0">
                  <a:pos x="T0" y="T1"/>
                </a:cxn>
                <a:cxn ang="0">
                  <a:pos x="T2" y="T3"/>
                </a:cxn>
                <a:cxn ang="0">
                  <a:pos x="T4" y="T5"/>
                </a:cxn>
                <a:cxn ang="0">
                  <a:pos x="T6" y="T7"/>
                </a:cxn>
                <a:cxn ang="0">
                  <a:pos x="T8" y="T9"/>
                </a:cxn>
              </a:cxnLst>
              <a:rect l="0" t="0" r="r" b="b"/>
              <a:pathLst>
                <a:path w="1201" h="692">
                  <a:moveTo>
                    <a:pt x="1201" y="263"/>
                  </a:moveTo>
                  <a:lnTo>
                    <a:pt x="457" y="692"/>
                  </a:lnTo>
                  <a:lnTo>
                    <a:pt x="0" y="428"/>
                  </a:lnTo>
                  <a:lnTo>
                    <a:pt x="744" y="0"/>
                  </a:lnTo>
                  <a:lnTo>
                    <a:pt x="1201" y="263"/>
                  </a:lnTo>
                  <a:close/>
                </a:path>
              </a:pathLst>
            </a:custGeom>
            <a:solidFill>
              <a:srgbClr val="D1D1D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4" name="Freeform 94">
              <a:extLst>
                <a:ext uri="{FF2B5EF4-FFF2-40B4-BE49-F238E27FC236}">
                  <a16:creationId xmlns:a16="http://schemas.microsoft.com/office/drawing/2014/main" id="{88901F05-6D64-E84A-87F0-BDDF91B392F9}"/>
                </a:ext>
              </a:extLst>
            </p:cNvPr>
            <p:cNvSpPr>
              <a:spLocks/>
            </p:cNvSpPr>
            <p:nvPr/>
          </p:nvSpPr>
          <p:spPr bwMode="auto">
            <a:xfrm>
              <a:off x="12953437" y="8131123"/>
              <a:ext cx="5797550" cy="2025650"/>
            </a:xfrm>
            <a:custGeom>
              <a:avLst/>
              <a:gdLst>
                <a:gd name="T0" fmla="*/ 2101 w 2101"/>
                <a:gd name="T1" fmla="*/ 0 h 733"/>
                <a:gd name="T2" fmla="*/ 2101 w 2101"/>
                <a:gd name="T3" fmla="*/ 30 h 733"/>
                <a:gd name="T4" fmla="*/ 2065 w 2101"/>
                <a:gd name="T5" fmla="*/ 92 h 733"/>
                <a:gd name="T6" fmla="*/ 1021 w 2101"/>
                <a:gd name="T7" fmla="*/ 695 h 733"/>
                <a:gd name="T8" fmla="*/ 810 w 2101"/>
                <a:gd name="T9" fmla="*/ 695 h 733"/>
                <a:gd name="T10" fmla="*/ 0 w 2101"/>
                <a:gd name="T11" fmla="*/ 228 h 733"/>
                <a:gd name="T12" fmla="*/ 0 w 2101"/>
                <a:gd name="T13" fmla="*/ 198 h 733"/>
                <a:gd name="T14" fmla="*/ 26 w 2101"/>
                <a:gd name="T15" fmla="*/ 213 h 733"/>
                <a:gd name="T16" fmla="*/ 810 w 2101"/>
                <a:gd name="T17" fmla="*/ 665 h 733"/>
                <a:gd name="T18" fmla="*/ 1021 w 2101"/>
                <a:gd name="T19" fmla="*/ 665 h 733"/>
                <a:gd name="T20" fmla="*/ 2065 w 2101"/>
                <a:gd name="T21" fmla="*/ 62 h 733"/>
                <a:gd name="T22" fmla="*/ 2099 w 2101"/>
                <a:gd name="T23" fmla="*/ 15 h 733"/>
                <a:gd name="T24" fmla="*/ 2101 w 2101"/>
                <a:gd name="T25" fmla="*/ 0 h 7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01" h="733">
                  <a:moveTo>
                    <a:pt x="2101" y="0"/>
                  </a:moveTo>
                  <a:cubicBezTo>
                    <a:pt x="2101" y="30"/>
                    <a:pt x="2101" y="30"/>
                    <a:pt x="2101" y="30"/>
                  </a:cubicBezTo>
                  <a:cubicBezTo>
                    <a:pt x="2101" y="54"/>
                    <a:pt x="2089" y="78"/>
                    <a:pt x="2065" y="92"/>
                  </a:cubicBezTo>
                  <a:cubicBezTo>
                    <a:pt x="1021" y="695"/>
                    <a:pt x="1021" y="695"/>
                    <a:pt x="1021" y="695"/>
                  </a:cubicBezTo>
                  <a:cubicBezTo>
                    <a:pt x="955" y="733"/>
                    <a:pt x="875" y="733"/>
                    <a:pt x="810" y="695"/>
                  </a:cubicBezTo>
                  <a:cubicBezTo>
                    <a:pt x="0" y="228"/>
                    <a:pt x="0" y="228"/>
                    <a:pt x="0" y="228"/>
                  </a:cubicBezTo>
                  <a:cubicBezTo>
                    <a:pt x="0" y="198"/>
                    <a:pt x="0" y="198"/>
                    <a:pt x="0" y="198"/>
                  </a:cubicBezTo>
                  <a:cubicBezTo>
                    <a:pt x="26" y="213"/>
                    <a:pt x="26" y="213"/>
                    <a:pt x="26" y="213"/>
                  </a:cubicBezTo>
                  <a:cubicBezTo>
                    <a:pt x="810" y="665"/>
                    <a:pt x="810" y="665"/>
                    <a:pt x="810" y="665"/>
                  </a:cubicBezTo>
                  <a:cubicBezTo>
                    <a:pt x="875" y="703"/>
                    <a:pt x="955" y="703"/>
                    <a:pt x="1021" y="665"/>
                  </a:cubicBezTo>
                  <a:cubicBezTo>
                    <a:pt x="2065" y="62"/>
                    <a:pt x="2065" y="62"/>
                    <a:pt x="2065" y="62"/>
                  </a:cubicBezTo>
                  <a:cubicBezTo>
                    <a:pt x="2084" y="51"/>
                    <a:pt x="2096" y="34"/>
                    <a:pt x="2099" y="15"/>
                  </a:cubicBezTo>
                  <a:cubicBezTo>
                    <a:pt x="2100" y="10"/>
                    <a:pt x="2101" y="5"/>
                    <a:pt x="2101" y="0"/>
                  </a:cubicBezTo>
                  <a:close/>
                </a:path>
              </a:pathLst>
            </a:custGeom>
            <a:solidFill>
              <a:srgbClr val="C1C7D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95" name="Group 394">
            <a:extLst>
              <a:ext uri="{FF2B5EF4-FFF2-40B4-BE49-F238E27FC236}">
                <a16:creationId xmlns:a16="http://schemas.microsoft.com/office/drawing/2014/main" id="{81F5EC3F-E493-E34A-BBA2-248EDA3D67CB}"/>
              </a:ext>
            </a:extLst>
          </p:cNvPr>
          <p:cNvGrpSpPr/>
          <p:nvPr/>
        </p:nvGrpSpPr>
        <p:grpSpPr>
          <a:xfrm>
            <a:off x="18044831" y="4501357"/>
            <a:ext cx="1760255" cy="919082"/>
            <a:chOff x="17506387" y="5621285"/>
            <a:chExt cx="2298700" cy="1370013"/>
          </a:xfrm>
        </p:grpSpPr>
        <p:sp>
          <p:nvSpPr>
            <p:cNvPr id="396" name="Freeform 95">
              <a:extLst>
                <a:ext uri="{FF2B5EF4-FFF2-40B4-BE49-F238E27FC236}">
                  <a16:creationId xmlns:a16="http://schemas.microsoft.com/office/drawing/2014/main" id="{2882EE74-8216-DA49-8C69-397E1A23F819}"/>
                </a:ext>
              </a:extLst>
            </p:cNvPr>
            <p:cNvSpPr>
              <a:spLocks/>
            </p:cNvSpPr>
            <p:nvPr/>
          </p:nvSpPr>
          <p:spPr bwMode="auto">
            <a:xfrm>
              <a:off x="17506387" y="5662560"/>
              <a:ext cx="2298700" cy="1328738"/>
            </a:xfrm>
            <a:custGeom>
              <a:avLst/>
              <a:gdLst>
                <a:gd name="T0" fmla="*/ 800 w 833"/>
                <a:gd name="T1" fmla="*/ 356 h 481"/>
                <a:gd name="T2" fmla="*/ 600 w 833"/>
                <a:gd name="T3" fmla="*/ 468 h 481"/>
                <a:gd name="T4" fmla="*/ 516 w 833"/>
                <a:gd name="T5" fmla="*/ 468 h 481"/>
                <a:gd name="T6" fmla="*/ 31 w 833"/>
                <a:gd name="T7" fmla="*/ 188 h 481"/>
                <a:gd name="T8" fmla="*/ 29 w 833"/>
                <a:gd name="T9" fmla="*/ 126 h 481"/>
                <a:gd name="T10" fmla="*/ 225 w 833"/>
                <a:gd name="T11" fmla="*/ 13 h 481"/>
                <a:gd name="T12" fmla="*/ 308 w 833"/>
                <a:gd name="T13" fmla="*/ 17 h 481"/>
                <a:gd name="T14" fmla="*/ 799 w 833"/>
                <a:gd name="T15" fmla="*/ 295 h 481"/>
                <a:gd name="T16" fmla="*/ 800 w 833"/>
                <a:gd name="T17" fmla="*/ 356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3" h="481">
                  <a:moveTo>
                    <a:pt x="800" y="356"/>
                  </a:moveTo>
                  <a:cubicBezTo>
                    <a:pt x="600" y="468"/>
                    <a:pt x="600" y="468"/>
                    <a:pt x="600" y="468"/>
                  </a:cubicBezTo>
                  <a:cubicBezTo>
                    <a:pt x="577" y="481"/>
                    <a:pt x="539" y="481"/>
                    <a:pt x="516" y="468"/>
                  </a:cubicBezTo>
                  <a:cubicBezTo>
                    <a:pt x="31" y="188"/>
                    <a:pt x="31" y="188"/>
                    <a:pt x="31" y="188"/>
                  </a:cubicBezTo>
                  <a:cubicBezTo>
                    <a:pt x="3" y="172"/>
                    <a:pt x="0" y="143"/>
                    <a:pt x="29" y="126"/>
                  </a:cubicBezTo>
                  <a:cubicBezTo>
                    <a:pt x="225" y="13"/>
                    <a:pt x="225" y="13"/>
                    <a:pt x="225" y="13"/>
                  </a:cubicBezTo>
                  <a:cubicBezTo>
                    <a:pt x="248" y="0"/>
                    <a:pt x="285" y="3"/>
                    <a:pt x="308" y="17"/>
                  </a:cubicBezTo>
                  <a:cubicBezTo>
                    <a:pt x="799" y="295"/>
                    <a:pt x="799" y="295"/>
                    <a:pt x="799" y="295"/>
                  </a:cubicBezTo>
                  <a:cubicBezTo>
                    <a:pt x="809" y="302"/>
                    <a:pt x="833" y="335"/>
                    <a:pt x="800" y="356"/>
                  </a:cubicBezTo>
                </a:path>
              </a:pathLst>
            </a:custGeom>
            <a:solidFill>
              <a:srgbClr val="79BBF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7" name="Freeform 96">
              <a:extLst>
                <a:ext uri="{FF2B5EF4-FFF2-40B4-BE49-F238E27FC236}">
                  <a16:creationId xmlns:a16="http://schemas.microsoft.com/office/drawing/2014/main" id="{73D282D0-D4E8-1746-B653-90E99DDB0E82}"/>
                </a:ext>
              </a:extLst>
            </p:cNvPr>
            <p:cNvSpPr>
              <a:spLocks/>
            </p:cNvSpPr>
            <p:nvPr/>
          </p:nvSpPr>
          <p:spPr bwMode="auto">
            <a:xfrm>
              <a:off x="17506387" y="5626048"/>
              <a:ext cx="2298700" cy="1331913"/>
            </a:xfrm>
            <a:custGeom>
              <a:avLst/>
              <a:gdLst>
                <a:gd name="T0" fmla="*/ 800 w 833"/>
                <a:gd name="T1" fmla="*/ 357 h 482"/>
                <a:gd name="T2" fmla="*/ 600 w 833"/>
                <a:gd name="T3" fmla="*/ 468 h 482"/>
                <a:gd name="T4" fmla="*/ 516 w 833"/>
                <a:gd name="T5" fmla="*/ 468 h 482"/>
                <a:gd name="T6" fmla="*/ 31 w 833"/>
                <a:gd name="T7" fmla="*/ 188 h 482"/>
                <a:gd name="T8" fmla="*/ 29 w 833"/>
                <a:gd name="T9" fmla="*/ 126 h 482"/>
                <a:gd name="T10" fmla="*/ 225 w 833"/>
                <a:gd name="T11" fmla="*/ 14 h 482"/>
                <a:gd name="T12" fmla="*/ 308 w 833"/>
                <a:gd name="T13" fmla="*/ 17 h 482"/>
                <a:gd name="T14" fmla="*/ 799 w 833"/>
                <a:gd name="T15" fmla="*/ 296 h 482"/>
                <a:gd name="T16" fmla="*/ 800 w 833"/>
                <a:gd name="T17" fmla="*/ 357 h 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3" h="482">
                  <a:moveTo>
                    <a:pt x="800" y="357"/>
                  </a:moveTo>
                  <a:cubicBezTo>
                    <a:pt x="600" y="468"/>
                    <a:pt x="600" y="468"/>
                    <a:pt x="600" y="468"/>
                  </a:cubicBezTo>
                  <a:cubicBezTo>
                    <a:pt x="577" y="482"/>
                    <a:pt x="539" y="482"/>
                    <a:pt x="516" y="468"/>
                  </a:cubicBezTo>
                  <a:cubicBezTo>
                    <a:pt x="31" y="188"/>
                    <a:pt x="31" y="188"/>
                    <a:pt x="31" y="188"/>
                  </a:cubicBezTo>
                  <a:cubicBezTo>
                    <a:pt x="3" y="172"/>
                    <a:pt x="0" y="144"/>
                    <a:pt x="29" y="126"/>
                  </a:cubicBezTo>
                  <a:cubicBezTo>
                    <a:pt x="225" y="14"/>
                    <a:pt x="225" y="14"/>
                    <a:pt x="225" y="14"/>
                  </a:cubicBezTo>
                  <a:cubicBezTo>
                    <a:pt x="248" y="0"/>
                    <a:pt x="285" y="4"/>
                    <a:pt x="308" y="17"/>
                  </a:cubicBezTo>
                  <a:cubicBezTo>
                    <a:pt x="799" y="296"/>
                    <a:pt x="799" y="296"/>
                    <a:pt x="799" y="296"/>
                  </a:cubicBezTo>
                  <a:cubicBezTo>
                    <a:pt x="809" y="302"/>
                    <a:pt x="833" y="336"/>
                    <a:pt x="800" y="357"/>
                  </a:cubicBezTo>
                </a:path>
              </a:pathLst>
            </a:custGeom>
            <a:solidFill>
              <a:srgbClr val="4579EE"/>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8" name="Freeform 97">
              <a:extLst>
                <a:ext uri="{FF2B5EF4-FFF2-40B4-BE49-F238E27FC236}">
                  <a16:creationId xmlns:a16="http://schemas.microsoft.com/office/drawing/2014/main" id="{4608E1D8-6FC9-DA4D-A152-7F912C67544A}"/>
                </a:ext>
              </a:extLst>
            </p:cNvPr>
            <p:cNvSpPr>
              <a:spLocks/>
            </p:cNvSpPr>
            <p:nvPr/>
          </p:nvSpPr>
          <p:spPr bwMode="auto">
            <a:xfrm>
              <a:off x="17580999" y="5648273"/>
              <a:ext cx="2130425" cy="1228725"/>
            </a:xfrm>
            <a:custGeom>
              <a:avLst/>
              <a:gdLst>
                <a:gd name="T0" fmla="*/ 189 w 772"/>
                <a:gd name="T1" fmla="*/ 29 h 445"/>
                <a:gd name="T2" fmla="*/ 191 w 772"/>
                <a:gd name="T3" fmla="*/ 31 h 445"/>
                <a:gd name="T4" fmla="*/ 191 w 772"/>
                <a:gd name="T5" fmla="*/ 45 h 445"/>
                <a:gd name="T6" fmla="*/ 80 w 772"/>
                <a:gd name="T7" fmla="*/ 110 h 445"/>
                <a:gd name="T8" fmla="*/ 54 w 772"/>
                <a:gd name="T9" fmla="*/ 110 h 445"/>
                <a:gd name="T10" fmla="*/ 52 w 772"/>
                <a:gd name="T11" fmla="*/ 109 h 445"/>
                <a:gd name="T12" fmla="*/ 39 w 772"/>
                <a:gd name="T13" fmla="*/ 109 h 445"/>
                <a:gd name="T14" fmla="*/ 15 w 772"/>
                <a:gd name="T15" fmla="*/ 122 h 445"/>
                <a:gd name="T16" fmla="*/ 15 w 772"/>
                <a:gd name="T17" fmla="*/ 154 h 445"/>
                <a:gd name="T18" fmla="*/ 504 w 772"/>
                <a:gd name="T19" fmla="*/ 436 h 445"/>
                <a:gd name="T20" fmla="*/ 559 w 772"/>
                <a:gd name="T21" fmla="*/ 436 h 445"/>
                <a:gd name="T22" fmla="*/ 756 w 772"/>
                <a:gd name="T23" fmla="*/ 322 h 445"/>
                <a:gd name="T24" fmla="*/ 756 w 772"/>
                <a:gd name="T25" fmla="*/ 291 h 445"/>
                <a:gd name="T26" fmla="*/ 267 w 772"/>
                <a:gd name="T27" fmla="*/ 8 h 445"/>
                <a:gd name="T28" fmla="*/ 213 w 772"/>
                <a:gd name="T29" fmla="*/ 8 h 445"/>
                <a:gd name="T30" fmla="*/ 189 w 772"/>
                <a:gd name="T31" fmla="*/ 22 h 445"/>
                <a:gd name="T32" fmla="*/ 189 w 772"/>
                <a:gd name="T33" fmla="*/ 29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72" h="445">
                  <a:moveTo>
                    <a:pt x="189" y="29"/>
                  </a:moveTo>
                  <a:cubicBezTo>
                    <a:pt x="191" y="31"/>
                    <a:pt x="191" y="31"/>
                    <a:pt x="191" y="31"/>
                  </a:cubicBezTo>
                  <a:cubicBezTo>
                    <a:pt x="198" y="35"/>
                    <a:pt x="198" y="41"/>
                    <a:pt x="191" y="45"/>
                  </a:cubicBezTo>
                  <a:cubicBezTo>
                    <a:pt x="80" y="110"/>
                    <a:pt x="80" y="110"/>
                    <a:pt x="80" y="110"/>
                  </a:cubicBezTo>
                  <a:cubicBezTo>
                    <a:pt x="72" y="114"/>
                    <a:pt x="61" y="114"/>
                    <a:pt x="54" y="110"/>
                  </a:cubicBezTo>
                  <a:cubicBezTo>
                    <a:pt x="52" y="109"/>
                    <a:pt x="52" y="109"/>
                    <a:pt x="52" y="109"/>
                  </a:cubicBezTo>
                  <a:cubicBezTo>
                    <a:pt x="48" y="107"/>
                    <a:pt x="43" y="107"/>
                    <a:pt x="39" y="109"/>
                  </a:cubicBezTo>
                  <a:cubicBezTo>
                    <a:pt x="15" y="122"/>
                    <a:pt x="15" y="122"/>
                    <a:pt x="15" y="122"/>
                  </a:cubicBezTo>
                  <a:cubicBezTo>
                    <a:pt x="0" y="131"/>
                    <a:pt x="0" y="145"/>
                    <a:pt x="15" y="154"/>
                  </a:cubicBezTo>
                  <a:cubicBezTo>
                    <a:pt x="504" y="436"/>
                    <a:pt x="504" y="436"/>
                    <a:pt x="504" y="436"/>
                  </a:cubicBezTo>
                  <a:cubicBezTo>
                    <a:pt x="520" y="445"/>
                    <a:pt x="544" y="445"/>
                    <a:pt x="559" y="436"/>
                  </a:cubicBezTo>
                  <a:cubicBezTo>
                    <a:pt x="756" y="322"/>
                    <a:pt x="756" y="322"/>
                    <a:pt x="756" y="322"/>
                  </a:cubicBezTo>
                  <a:cubicBezTo>
                    <a:pt x="772" y="314"/>
                    <a:pt x="772" y="299"/>
                    <a:pt x="756" y="291"/>
                  </a:cubicBezTo>
                  <a:cubicBezTo>
                    <a:pt x="267" y="8"/>
                    <a:pt x="267" y="8"/>
                    <a:pt x="267" y="8"/>
                  </a:cubicBezTo>
                  <a:cubicBezTo>
                    <a:pt x="252" y="0"/>
                    <a:pt x="228" y="0"/>
                    <a:pt x="213" y="8"/>
                  </a:cubicBezTo>
                  <a:cubicBezTo>
                    <a:pt x="189" y="22"/>
                    <a:pt x="189" y="22"/>
                    <a:pt x="189" y="22"/>
                  </a:cubicBezTo>
                  <a:cubicBezTo>
                    <a:pt x="185" y="24"/>
                    <a:pt x="185" y="27"/>
                    <a:pt x="189" y="29"/>
                  </a:cubicBezTo>
                </a:path>
              </a:pathLst>
            </a:custGeom>
            <a:solidFill>
              <a:srgbClr val="1B146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9" name="Freeform 98">
              <a:extLst>
                <a:ext uri="{FF2B5EF4-FFF2-40B4-BE49-F238E27FC236}">
                  <a16:creationId xmlns:a16="http://schemas.microsoft.com/office/drawing/2014/main" id="{F5843794-831B-1248-93CA-B98AEBD943D9}"/>
                </a:ext>
              </a:extLst>
            </p:cNvPr>
            <p:cNvSpPr>
              <a:spLocks noEditPoints="1"/>
            </p:cNvSpPr>
            <p:nvPr/>
          </p:nvSpPr>
          <p:spPr bwMode="auto">
            <a:xfrm>
              <a:off x="17539724" y="5621285"/>
              <a:ext cx="2217738" cy="1281113"/>
            </a:xfrm>
            <a:custGeom>
              <a:avLst/>
              <a:gdLst>
                <a:gd name="T0" fmla="*/ 220 w 804"/>
                <a:gd name="T1" fmla="*/ 11 h 464"/>
                <a:gd name="T2" fmla="*/ 19 w 804"/>
                <a:gd name="T3" fmla="*/ 127 h 464"/>
                <a:gd name="T4" fmla="*/ 19 w 804"/>
                <a:gd name="T5" fmla="*/ 168 h 464"/>
                <a:gd name="T6" fmla="*/ 513 w 804"/>
                <a:gd name="T7" fmla="*/ 453 h 464"/>
                <a:gd name="T8" fmla="*/ 583 w 804"/>
                <a:gd name="T9" fmla="*/ 453 h 464"/>
                <a:gd name="T10" fmla="*/ 784 w 804"/>
                <a:gd name="T11" fmla="*/ 337 h 464"/>
                <a:gd name="T12" fmla="*/ 784 w 804"/>
                <a:gd name="T13" fmla="*/ 296 h 464"/>
                <a:gd name="T14" fmla="*/ 291 w 804"/>
                <a:gd name="T15" fmla="*/ 11 h 464"/>
                <a:gd name="T16" fmla="*/ 220 w 804"/>
                <a:gd name="T17" fmla="*/ 11 h 464"/>
                <a:gd name="T18" fmla="*/ 771 w 804"/>
                <a:gd name="T19" fmla="*/ 301 h 464"/>
                <a:gd name="T20" fmla="*/ 771 w 804"/>
                <a:gd name="T21" fmla="*/ 332 h 464"/>
                <a:gd name="T22" fmla="*/ 574 w 804"/>
                <a:gd name="T23" fmla="*/ 446 h 464"/>
                <a:gd name="T24" fmla="*/ 519 w 804"/>
                <a:gd name="T25" fmla="*/ 446 h 464"/>
                <a:gd name="T26" fmla="*/ 30 w 804"/>
                <a:gd name="T27" fmla="*/ 164 h 464"/>
                <a:gd name="T28" fmla="*/ 30 w 804"/>
                <a:gd name="T29" fmla="*/ 132 h 464"/>
                <a:gd name="T30" fmla="*/ 54 w 804"/>
                <a:gd name="T31" fmla="*/ 118 h 464"/>
                <a:gd name="T32" fmla="*/ 67 w 804"/>
                <a:gd name="T33" fmla="*/ 118 h 464"/>
                <a:gd name="T34" fmla="*/ 69 w 804"/>
                <a:gd name="T35" fmla="*/ 120 h 464"/>
                <a:gd name="T36" fmla="*/ 95 w 804"/>
                <a:gd name="T37" fmla="*/ 120 h 464"/>
                <a:gd name="T38" fmla="*/ 206 w 804"/>
                <a:gd name="T39" fmla="*/ 55 h 464"/>
                <a:gd name="T40" fmla="*/ 206 w 804"/>
                <a:gd name="T41" fmla="*/ 40 h 464"/>
                <a:gd name="T42" fmla="*/ 204 w 804"/>
                <a:gd name="T43" fmla="*/ 39 h 464"/>
                <a:gd name="T44" fmla="*/ 204 w 804"/>
                <a:gd name="T45" fmla="*/ 32 h 464"/>
                <a:gd name="T46" fmla="*/ 228 w 804"/>
                <a:gd name="T47" fmla="*/ 18 h 464"/>
                <a:gd name="T48" fmla="*/ 282 w 804"/>
                <a:gd name="T49" fmla="*/ 18 h 464"/>
                <a:gd name="T50" fmla="*/ 771 w 804"/>
                <a:gd name="T51" fmla="*/ 301 h 4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04" h="464">
                  <a:moveTo>
                    <a:pt x="220" y="11"/>
                  </a:moveTo>
                  <a:cubicBezTo>
                    <a:pt x="19" y="127"/>
                    <a:pt x="19" y="127"/>
                    <a:pt x="19" y="127"/>
                  </a:cubicBezTo>
                  <a:cubicBezTo>
                    <a:pt x="0" y="139"/>
                    <a:pt x="0" y="157"/>
                    <a:pt x="19" y="168"/>
                  </a:cubicBezTo>
                  <a:cubicBezTo>
                    <a:pt x="513" y="453"/>
                    <a:pt x="513" y="453"/>
                    <a:pt x="513" y="453"/>
                  </a:cubicBezTo>
                  <a:cubicBezTo>
                    <a:pt x="532" y="464"/>
                    <a:pt x="564" y="464"/>
                    <a:pt x="583" y="453"/>
                  </a:cubicBezTo>
                  <a:cubicBezTo>
                    <a:pt x="784" y="337"/>
                    <a:pt x="784" y="337"/>
                    <a:pt x="784" y="337"/>
                  </a:cubicBezTo>
                  <a:cubicBezTo>
                    <a:pt x="804" y="326"/>
                    <a:pt x="804" y="308"/>
                    <a:pt x="784" y="296"/>
                  </a:cubicBezTo>
                  <a:cubicBezTo>
                    <a:pt x="291" y="11"/>
                    <a:pt x="291" y="11"/>
                    <a:pt x="291" y="11"/>
                  </a:cubicBezTo>
                  <a:cubicBezTo>
                    <a:pt x="271" y="0"/>
                    <a:pt x="240" y="0"/>
                    <a:pt x="220" y="11"/>
                  </a:cubicBezTo>
                  <a:moveTo>
                    <a:pt x="771" y="301"/>
                  </a:moveTo>
                  <a:cubicBezTo>
                    <a:pt x="786" y="309"/>
                    <a:pt x="786" y="324"/>
                    <a:pt x="771" y="332"/>
                  </a:cubicBezTo>
                  <a:cubicBezTo>
                    <a:pt x="574" y="446"/>
                    <a:pt x="574" y="446"/>
                    <a:pt x="574" y="446"/>
                  </a:cubicBezTo>
                  <a:cubicBezTo>
                    <a:pt x="559" y="455"/>
                    <a:pt x="535" y="455"/>
                    <a:pt x="519" y="446"/>
                  </a:cubicBezTo>
                  <a:cubicBezTo>
                    <a:pt x="30" y="164"/>
                    <a:pt x="30" y="164"/>
                    <a:pt x="30" y="164"/>
                  </a:cubicBezTo>
                  <a:cubicBezTo>
                    <a:pt x="15" y="155"/>
                    <a:pt x="15" y="141"/>
                    <a:pt x="30" y="132"/>
                  </a:cubicBezTo>
                  <a:cubicBezTo>
                    <a:pt x="54" y="118"/>
                    <a:pt x="54" y="118"/>
                    <a:pt x="54" y="118"/>
                  </a:cubicBezTo>
                  <a:cubicBezTo>
                    <a:pt x="58" y="116"/>
                    <a:pt x="63" y="116"/>
                    <a:pt x="67" y="118"/>
                  </a:cubicBezTo>
                  <a:cubicBezTo>
                    <a:pt x="69" y="120"/>
                    <a:pt x="69" y="120"/>
                    <a:pt x="69" y="120"/>
                  </a:cubicBezTo>
                  <a:cubicBezTo>
                    <a:pt x="76" y="124"/>
                    <a:pt x="87" y="124"/>
                    <a:pt x="95" y="120"/>
                  </a:cubicBezTo>
                  <a:cubicBezTo>
                    <a:pt x="206" y="55"/>
                    <a:pt x="206" y="55"/>
                    <a:pt x="206" y="55"/>
                  </a:cubicBezTo>
                  <a:cubicBezTo>
                    <a:pt x="213" y="51"/>
                    <a:pt x="213" y="45"/>
                    <a:pt x="206" y="40"/>
                  </a:cubicBezTo>
                  <a:cubicBezTo>
                    <a:pt x="204" y="39"/>
                    <a:pt x="204" y="39"/>
                    <a:pt x="204" y="39"/>
                  </a:cubicBezTo>
                  <a:cubicBezTo>
                    <a:pt x="200" y="37"/>
                    <a:pt x="200" y="34"/>
                    <a:pt x="204" y="32"/>
                  </a:cubicBezTo>
                  <a:cubicBezTo>
                    <a:pt x="228" y="18"/>
                    <a:pt x="228" y="18"/>
                    <a:pt x="228" y="18"/>
                  </a:cubicBezTo>
                  <a:cubicBezTo>
                    <a:pt x="243" y="10"/>
                    <a:pt x="267" y="10"/>
                    <a:pt x="282" y="18"/>
                  </a:cubicBezTo>
                  <a:cubicBezTo>
                    <a:pt x="771" y="301"/>
                    <a:pt x="771" y="301"/>
                    <a:pt x="771" y="301"/>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0" name="Freeform 99">
              <a:extLst>
                <a:ext uri="{FF2B5EF4-FFF2-40B4-BE49-F238E27FC236}">
                  <a16:creationId xmlns:a16="http://schemas.microsoft.com/office/drawing/2014/main" id="{43EFC1D7-6C5D-B34E-AA76-5B342D26E121}"/>
                </a:ext>
              </a:extLst>
            </p:cNvPr>
            <p:cNvSpPr>
              <a:spLocks/>
            </p:cNvSpPr>
            <p:nvPr/>
          </p:nvSpPr>
          <p:spPr bwMode="auto">
            <a:xfrm>
              <a:off x="17861987" y="5808610"/>
              <a:ext cx="114300" cy="66675"/>
            </a:xfrm>
            <a:custGeom>
              <a:avLst/>
              <a:gdLst>
                <a:gd name="T0" fmla="*/ 39 w 41"/>
                <a:gd name="T1" fmla="*/ 5 h 24"/>
                <a:gd name="T2" fmla="*/ 7 w 41"/>
                <a:gd name="T3" fmla="*/ 23 h 24"/>
                <a:gd name="T4" fmla="*/ 2 w 41"/>
                <a:gd name="T5" fmla="*/ 23 h 24"/>
                <a:gd name="T6" fmla="*/ 1 w 41"/>
                <a:gd name="T7" fmla="*/ 20 h 24"/>
                <a:gd name="T8" fmla="*/ 33 w 41"/>
                <a:gd name="T9" fmla="*/ 1 h 24"/>
                <a:gd name="T10" fmla="*/ 39 w 41"/>
                <a:gd name="T11" fmla="*/ 1 h 24"/>
                <a:gd name="T12" fmla="*/ 39 w 41"/>
                <a:gd name="T13" fmla="*/ 5 h 24"/>
              </a:gdLst>
              <a:ahLst/>
              <a:cxnLst>
                <a:cxn ang="0">
                  <a:pos x="T0" y="T1"/>
                </a:cxn>
                <a:cxn ang="0">
                  <a:pos x="T2" y="T3"/>
                </a:cxn>
                <a:cxn ang="0">
                  <a:pos x="T4" y="T5"/>
                </a:cxn>
                <a:cxn ang="0">
                  <a:pos x="T6" y="T7"/>
                </a:cxn>
                <a:cxn ang="0">
                  <a:pos x="T8" y="T9"/>
                </a:cxn>
                <a:cxn ang="0">
                  <a:pos x="T10" y="T11"/>
                </a:cxn>
                <a:cxn ang="0">
                  <a:pos x="T12" y="T13"/>
                </a:cxn>
              </a:cxnLst>
              <a:rect l="0" t="0" r="r" b="b"/>
              <a:pathLst>
                <a:path w="41" h="24">
                  <a:moveTo>
                    <a:pt x="39" y="5"/>
                  </a:moveTo>
                  <a:cubicBezTo>
                    <a:pt x="7" y="23"/>
                    <a:pt x="7" y="23"/>
                    <a:pt x="7" y="23"/>
                  </a:cubicBezTo>
                  <a:cubicBezTo>
                    <a:pt x="6" y="24"/>
                    <a:pt x="3" y="24"/>
                    <a:pt x="2" y="23"/>
                  </a:cubicBezTo>
                  <a:cubicBezTo>
                    <a:pt x="0" y="22"/>
                    <a:pt x="0" y="20"/>
                    <a:pt x="1" y="20"/>
                  </a:cubicBezTo>
                  <a:cubicBezTo>
                    <a:pt x="33" y="1"/>
                    <a:pt x="33" y="1"/>
                    <a:pt x="33" y="1"/>
                  </a:cubicBezTo>
                  <a:cubicBezTo>
                    <a:pt x="35" y="0"/>
                    <a:pt x="37" y="1"/>
                    <a:pt x="39" y="1"/>
                  </a:cubicBezTo>
                  <a:cubicBezTo>
                    <a:pt x="40" y="2"/>
                    <a:pt x="41" y="4"/>
                    <a:pt x="39" y="5"/>
                  </a:cubicBezTo>
                  <a:close/>
                </a:path>
              </a:pathLst>
            </a:custGeom>
            <a:solidFill>
              <a:srgbClr val="4579EE"/>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1" name="Freeform 100">
              <a:extLst>
                <a:ext uri="{FF2B5EF4-FFF2-40B4-BE49-F238E27FC236}">
                  <a16:creationId xmlns:a16="http://schemas.microsoft.com/office/drawing/2014/main" id="{0BF2176B-1DAB-0A44-90FA-89A339B91A2B}"/>
                </a:ext>
              </a:extLst>
            </p:cNvPr>
            <p:cNvSpPr>
              <a:spLocks/>
            </p:cNvSpPr>
            <p:nvPr/>
          </p:nvSpPr>
          <p:spPr bwMode="auto">
            <a:xfrm>
              <a:off x="17981049" y="5781623"/>
              <a:ext cx="44450" cy="23813"/>
            </a:xfrm>
            <a:custGeom>
              <a:avLst/>
              <a:gdLst>
                <a:gd name="T0" fmla="*/ 13 w 16"/>
                <a:gd name="T1" fmla="*/ 1 h 9"/>
                <a:gd name="T2" fmla="*/ 13 w 16"/>
                <a:gd name="T3" fmla="*/ 7 h 9"/>
                <a:gd name="T4" fmla="*/ 3 w 16"/>
                <a:gd name="T5" fmla="*/ 7 h 9"/>
                <a:gd name="T6" fmla="*/ 3 w 16"/>
                <a:gd name="T7" fmla="*/ 1 h 9"/>
                <a:gd name="T8" fmla="*/ 13 w 16"/>
                <a:gd name="T9" fmla="*/ 1 h 9"/>
              </a:gdLst>
              <a:ahLst/>
              <a:cxnLst>
                <a:cxn ang="0">
                  <a:pos x="T0" y="T1"/>
                </a:cxn>
                <a:cxn ang="0">
                  <a:pos x="T2" y="T3"/>
                </a:cxn>
                <a:cxn ang="0">
                  <a:pos x="T4" y="T5"/>
                </a:cxn>
                <a:cxn ang="0">
                  <a:pos x="T6" y="T7"/>
                </a:cxn>
                <a:cxn ang="0">
                  <a:pos x="T8" y="T9"/>
                </a:cxn>
              </a:cxnLst>
              <a:rect l="0" t="0" r="r" b="b"/>
              <a:pathLst>
                <a:path w="16" h="9">
                  <a:moveTo>
                    <a:pt x="13" y="1"/>
                  </a:moveTo>
                  <a:cubicBezTo>
                    <a:pt x="16" y="3"/>
                    <a:pt x="16" y="6"/>
                    <a:pt x="13" y="7"/>
                  </a:cubicBezTo>
                  <a:cubicBezTo>
                    <a:pt x="10" y="9"/>
                    <a:pt x="6" y="9"/>
                    <a:pt x="3" y="7"/>
                  </a:cubicBezTo>
                  <a:cubicBezTo>
                    <a:pt x="0" y="6"/>
                    <a:pt x="0" y="3"/>
                    <a:pt x="3" y="1"/>
                  </a:cubicBezTo>
                  <a:cubicBezTo>
                    <a:pt x="6" y="0"/>
                    <a:pt x="10" y="0"/>
                    <a:pt x="13" y="1"/>
                  </a:cubicBezTo>
                  <a:close/>
                </a:path>
              </a:pathLst>
            </a:custGeom>
            <a:solidFill>
              <a:srgbClr val="4579EE"/>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2" name="Freeform 101">
              <a:extLst>
                <a:ext uri="{FF2B5EF4-FFF2-40B4-BE49-F238E27FC236}">
                  <a16:creationId xmlns:a16="http://schemas.microsoft.com/office/drawing/2014/main" id="{E1A30017-FE9A-C647-8ABB-665827AB71FF}"/>
                </a:ext>
              </a:extLst>
            </p:cNvPr>
            <p:cNvSpPr>
              <a:spLocks/>
            </p:cNvSpPr>
            <p:nvPr/>
          </p:nvSpPr>
          <p:spPr bwMode="auto">
            <a:xfrm>
              <a:off x="17671487" y="6156273"/>
              <a:ext cx="36513" cy="31750"/>
            </a:xfrm>
            <a:custGeom>
              <a:avLst/>
              <a:gdLst>
                <a:gd name="T0" fmla="*/ 11 w 13"/>
                <a:gd name="T1" fmla="*/ 11 h 11"/>
                <a:gd name="T2" fmla="*/ 2 w 13"/>
                <a:gd name="T3" fmla="*/ 5 h 11"/>
                <a:gd name="T4" fmla="*/ 0 w 13"/>
                <a:gd name="T5" fmla="*/ 2 h 11"/>
                <a:gd name="T6" fmla="*/ 2 w 13"/>
                <a:gd name="T7" fmla="*/ 0 h 11"/>
                <a:gd name="T8" fmla="*/ 11 w 13"/>
                <a:gd name="T9" fmla="*/ 6 h 11"/>
                <a:gd name="T10" fmla="*/ 13 w 13"/>
                <a:gd name="T11" fmla="*/ 9 h 11"/>
                <a:gd name="T12" fmla="*/ 11 w 13"/>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3" h="11">
                  <a:moveTo>
                    <a:pt x="11" y="11"/>
                  </a:moveTo>
                  <a:cubicBezTo>
                    <a:pt x="2" y="5"/>
                    <a:pt x="2" y="5"/>
                    <a:pt x="2" y="5"/>
                  </a:cubicBezTo>
                  <a:cubicBezTo>
                    <a:pt x="1" y="5"/>
                    <a:pt x="0" y="3"/>
                    <a:pt x="0" y="2"/>
                  </a:cubicBezTo>
                  <a:cubicBezTo>
                    <a:pt x="0" y="0"/>
                    <a:pt x="1" y="0"/>
                    <a:pt x="2" y="0"/>
                  </a:cubicBezTo>
                  <a:cubicBezTo>
                    <a:pt x="11" y="6"/>
                    <a:pt x="11" y="6"/>
                    <a:pt x="11" y="6"/>
                  </a:cubicBezTo>
                  <a:cubicBezTo>
                    <a:pt x="12" y="6"/>
                    <a:pt x="13" y="8"/>
                    <a:pt x="13" y="9"/>
                  </a:cubicBezTo>
                  <a:cubicBezTo>
                    <a:pt x="13" y="11"/>
                    <a:pt x="12" y="11"/>
                    <a:pt x="11" y="11"/>
                  </a:cubicBezTo>
                  <a:close/>
                </a:path>
              </a:pathLst>
            </a:custGeom>
            <a:solidFill>
              <a:srgbClr val="689DD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3" name="Freeform 102">
              <a:extLst>
                <a:ext uri="{FF2B5EF4-FFF2-40B4-BE49-F238E27FC236}">
                  <a16:creationId xmlns:a16="http://schemas.microsoft.com/office/drawing/2014/main" id="{C7F033E3-4DE6-554A-824C-BF0C80B9AE58}"/>
                </a:ext>
              </a:extLst>
            </p:cNvPr>
            <p:cNvSpPr>
              <a:spLocks/>
            </p:cNvSpPr>
            <p:nvPr/>
          </p:nvSpPr>
          <p:spPr bwMode="auto">
            <a:xfrm>
              <a:off x="17619099" y="6107060"/>
              <a:ext cx="20638" cy="66675"/>
            </a:xfrm>
            <a:custGeom>
              <a:avLst/>
              <a:gdLst>
                <a:gd name="T0" fmla="*/ 7 w 7"/>
                <a:gd name="T1" fmla="*/ 24 h 24"/>
                <a:gd name="T2" fmla="*/ 2 w 7"/>
                <a:gd name="T3" fmla="*/ 21 h 24"/>
                <a:gd name="T4" fmla="*/ 3 w 7"/>
                <a:gd name="T5" fmla="*/ 0 h 24"/>
                <a:gd name="T6" fmla="*/ 7 w 7"/>
                <a:gd name="T7" fmla="*/ 2 h 24"/>
                <a:gd name="T8" fmla="*/ 7 w 7"/>
                <a:gd name="T9" fmla="*/ 24 h 24"/>
              </a:gdLst>
              <a:ahLst/>
              <a:cxnLst>
                <a:cxn ang="0">
                  <a:pos x="T0" y="T1"/>
                </a:cxn>
                <a:cxn ang="0">
                  <a:pos x="T2" y="T3"/>
                </a:cxn>
                <a:cxn ang="0">
                  <a:pos x="T4" y="T5"/>
                </a:cxn>
                <a:cxn ang="0">
                  <a:pos x="T6" y="T7"/>
                </a:cxn>
                <a:cxn ang="0">
                  <a:pos x="T8" y="T9"/>
                </a:cxn>
              </a:cxnLst>
              <a:rect l="0" t="0" r="r" b="b"/>
              <a:pathLst>
                <a:path w="7" h="24">
                  <a:moveTo>
                    <a:pt x="7" y="24"/>
                  </a:moveTo>
                  <a:cubicBezTo>
                    <a:pt x="2" y="21"/>
                    <a:pt x="2" y="21"/>
                    <a:pt x="2" y="21"/>
                  </a:cubicBezTo>
                  <a:cubicBezTo>
                    <a:pt x="0" y="15"/>
                    <a:pt x="1" y="5"/>
                    <a:pt x="3" y="0"/>
                  </a:cubicBezTo>
                  <a:cubicBezTo>
                    <a:pt x="7" y="2"/>
                    <a:pt x="7" y="2"/>
                    <a:pt x="7" y="2"/>
                  </a:cubicBezTo>
                  <a:cubicBezTo>
                    <a:pt x="6" y="8"/>
                    <a:pt x="5" y="18"/>
                    <a:pt x="7" y="24"/>
                  </a:cubicBezTo>
                  <a:close/>
                </a:path>
              </a:pathLst>
            </a:custGeom>
            <a:solidFill>
              <a:srgbClr val="689DD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4" name="Freeform 103">
              <a:extLst>
                <a:ext uri="{FF2B5EF4-FFF2-40B4-BE49-F238E27FC236}">
                  <a16:creationId xmlns:a16="http://schemas.microsoft.com/office/drawing/2014/main" id="{7B42D754-BF8F-A948-86CB-8FAD73FCC0F7}"/>
                </a:ext>
              </a:extLst>
            </p:cNvPr>
            <p:cNvSpPr>
              <a:spLocks/>
            </p:cNvSpPr>
            <p:nvPr/>
          </p:nvSpPr>
          <p:spPr bwMode="auto">
            <a:xfrm>
              <a:off x="17779437" y="6218185"/>
              <a:ext cx="74613" cy="60325"/>
            </a:xfrm>
            <a:custGeom>
              <a:avLst/>
              <a:gdLst>
                <a:gd name="T0" fmla="*/ 25 w 27"/>
                <a:gd name="T1" fmla="*/ 21 h 22"/>
                <a:gd name="T2" fmla="*/ 2 w 27"/>
                <a:gd name="T3" fmla="*/ 8 h 22"/>
                <a:gd name="T4" fmla="*/ 0 w 27"/>
                <a:gd name="T5" fmla="*/ 3 h 22"/>
                <a:gd name="T6" fmla="*/ 2 w 27"/>
                <a:gd name="T7" fmla="*/ 1 h 22"/>
                <a:gd name="T8" fmla="*/ 25 w 27"/>
                <a:gd name="T9" fmla="*/ 14 h 22"/>
                <a:gd name="T10" fmla="*/ 27 w 27"/>
                <a:gd name="T11" fmla="*/ 19 h 22"/>
                <a:gd name="T12" fmla="*/ 25 w 27"/>
                <a:gd name="T13" fmla="*/ 21 h 22"/>
              </a:gdLst>
              <a:ahLst/>
              <a:cxnLst>
                <a:cxn ang="0">
                  <a:pos x="T0" y="T1"/>
                </a:cxn>
                <a:cxn ang="0">
                  <a:pos x="T2" y="T3"/>
                </a:cxn>
                <a:cxn ang="0">
                  <a:pos x="T4" y="T5"/>
                </a:cxn>
                <a:cxn ang="0">
                  <a:pos x="T6" y="T7"/>
                </a:cxn>
                <a:cxn ang="0">
                  <a:pos x="T8" y="T9"/>
                </a:cxn>
                <a:cxn ang="0">
                  <a:pos x="T10" y="T11"/>
                </a:cxn>
                <a:cxn ang="0">
                  <a:pos x="T12" y="T13"/>
                </a:cxn>
              </a:cxnLst>
              <a:rect l="0" t="0" r="r" b="b"/>
              <a:pathLst>
                <a:path w="27" h="22">
                  <a:moveTo>
                    <a:pt x="25" y="21"/>
                  </a:moveTo>
                  <a:cubicBezTo>
                    <a:pt x="2" y="8"/>
                    <a:pt x="2" y="8"/>
                    <a:pt x="2" y="8"/>
                  </a:cubicBezTo>
                  <a:cubicBezTo>
                    <a:pt x="1" y="7"/>
                    <a:pt x="0" y="5"/>
                    <a:pt x="0" y="3"/>
                  </a:cubicBezTo>
                  <a:cubicBezTo>
                    <a:pt x="0" y="1"/>
                    <a:pt x="1" y="0"/>
                    <a:pt x="2" y="1"/>
                  </a:cubicBezTo>
                  <a:cubicBezTo>
                    <a:pt x="25" y="14"/>
                    <a:pt x="25" y="14"/>
                    <a:pt x="25" y="14"/>
                  </a:cubicBezTo>
                  <a:cubicBezTo>
                    <a:pt x="26" y="15"/>
                    <a:pt x="27" y="17"/>
                    <a:pt x="27" y="19"/>
                  </a:cubicBezTo>
                  <a:cubicBezTo>
                    <a:pt x="27" y="21"/>
                    <a:pt x="26" y="22"/>
                    <a:pt x="25" y="21"/>
                  </a:cubicBezTo>
                  <a:close/>
                </a:path>
              </a:pathLst>
            </a:custGeom>
            <a:solidFill>
              <a:srgbClr val="689DD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5" name="Freeform 104">
              <a:extLst>
                <a:ext uri="{FF2B5EF4-FFF2-40B4-BE49-F238E27FC236}">
                  <a16:creationId xmlns:a16="http://schemas.microsoft.com/office/drawing/2014/main" id="{BBC98201-D79A-DA44-B4A8-A8231E158452}"/>
                </a:ext>
              </a:extLst>
            </p:cNvPr>
            <p:cNvSpPr>
              <a:spLocks/>
            </p:cNvSpPr>
            <p:nvPr/>
          </p:nvSpPr>
          <p:spPr bwMode="auto">
            <a:xfrm>
              <a:off x="17871512" y="6270573"/>
              <a:ext cx="76200" cy="60325"/>
            </a:xfrm>
            <a:custGeom>
              <a:avLst/>
              <a:gdLst>
                <a:gd name="T0" fmla="*/ 25 w 28"/>
                <a:gd name="T1" fmla="*/ 21 h 22"/>
                <a:gd name="T2" fmla="*/ 3 w 28"/>
                <a:gd name="T3" fmla="*/ 8 h 22"/>
                <a:gd name="T4" fmla="*/ 0 w 28"/>
                <a:gd name="T5" fmla="*/ 3 h 22"/>
                <a:gd name="T6" fmla="*/ 0 w 28"/>
                <a:gd name="T7" fmla="*/ 3 h 22"/>
                <a:gd name="T8" fmla="*/ 3 w 28"/>
                <a:gd name="T9" fmla="*/ 1 h 22"/>
                <a:gd name="T10" fmla="*/ 25 w 28"/>
                <a:gd name="T11" fmla="*/ 14 h 22"/>
                <a:gd name="T12" fmla="*/ 28 w 28"/>
                <a:gd name="T13" fmla="*/ 19 h 22"/>
                <a:gd name="T14" fmla="*/ 25 w 28"/>
                <a:gd name="T15" fmla="*/ 21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22">
                  <a:moveTo>
                    <a:pt x="25" y="21"/>
                  </a:moveTo>
                  <a:cubicBezTo>
                    <a:pt x="3" y="8"/>
                    <a:pt x="3" y="8"/>
                    <a:pt x="3" y="8"/>
                  </a:cubicBezTo>
                  <a:cubicBezTo>
                    <a:pt x="1" y="7"/>
                    <a:pt x="0" y="5"/>
                    <a:pt x="0" y="3"/>
                  </a:cubicBezTo>
                  <a:cubicBezTo>
                    <a:pt x="0" y="3"/>
                    <a:pt x="0" y="3"/>
                    <a:pt x="0" y="3"/>
                  </a:cubicBezTo>
                  <a:cubicBezTo>
                    <a:pt x="0" y="1"/>
                    <a:pt x="1" y="0"/>
                    <a:pt x="3" y="1"/>
                  </a:cubicBezTo>
                  <a:cubicBezTo>
                    <a:pt x="25" y="14"/>
                    <a:pt x="25" y="14"/>
                    <a:pt x="25" y="14"/>
                  </a:cubicBezTo>
                  <a:cubicBezTo>
                    <a:pt x="26" y="15"/>
                    <a:pt x="28" y="17"/>
                    <a:pt x="28" y="19"/>
                  </a:cubicBezTo>
                  <a:cubicBezTo>
                    <a:pt x="28" y="21"/>
                    <a:pt x="26" y="22"/>
                    <a:pt x="25" y="21"/>
                  </a:cubicBezTo>
                  <a:close/>
                </a:path>
              </a:pathLst>
            </a:custGeom>
            <a:solidFill>
              <a:srgbClr val="689DD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6" name="Freeform 105">
              <a:extLst>
                <a:ext uri="{FF2B5EF4-FFF2-40B4-BE49-F238E27FC236}">
                  <a16:creationId xmlns:a16="http://schemas.microsoft.com/office/drawing/2014/main" id="{944D9881-0898-A84E-83D3-93120A5C4CAF}"/>
                </a:ext>
              </a:extLst>
            </p:cNvPr>
            <p:cNvSpPr>
              <a:spLocks/>
            </p:cNvSpPr>
            <p:nvPr/>
          </p:nvSpPr>
          <p:spPr bwMode="auto">
            <a:xfrm>
              <a:off x="18809724" y="6792860"/>
              <a:ext cx="15875" cy="68263"/>
            </a:xfrm>
            <a:custGeom>
              <a:avLst/>
              <a:gdLst>
                <a:gd name="T0" fmla="*/ 6 w 6"/>
                <a:gd name="T1" fmla="*/ 25 h 25"/>
                <a:gd name="T2" fmla="*/ 2 w 6"/>
                <a:gd name="T3" fmla="*/ 22 h 25"/>
                <a:gd name="T4" fmla="*/ 2 w 6"/>
                <a:gd name="T5" fmla="*/ 0 h 25"/>
                <a:gd name="T6" fmla="*/ 6 w 6"/>
                <a:gd name="T7" fmla="*/ 3 h 25"/>
                <a:gd name="T8" fmla="*/ 6 w 6"/>
                <a:gd name="T9" fmla="*/ 25 h 25"/>
              </a:gdLst>
              <a:ahLst/>
              <a:cxnLst>
                <a:cxn ang="0">
                  <a:pos x="T0" y="T1"/>
                </a:cxn>
                <a:cxn ang="0">
                  <a:pos x="T2" y="T3"/>
                </a:cxn>
                <a:cxn ang="0">
                  <a:pos x="T4" y="T5"/>
                </a:cxn>
                <a:cxn ang="0">
                  <a:pos x="T6" y="T7"/>
                </a:cxn>
                <a:cxn ang="0">
                  <a:pos x="T8" y="T9"/>
                </a:cxn>
              </a:cxnLst>
              <a:rect l="0" t="0" r="r" b="b"/>
              <a:pathLst>
                <a:path w="6" h="25">
                  <a:moveTo>
                    <a:pt x="6" y="25"/>
                  </a:moveTo>
                  <a:cubicBezTo>
                    <a:pt x="2" y="22"/>
                    <a:pt x="2" y="22"/>
                    <a:pt x="2" y="22"/>
                  </a:cubicBezTo>
                  <a:cubicBezTo>
                    <a:pt x="0" y="15"/>
                    <a:pt x="0" y="7"/>
                    <a:pt x="2" y="0"/>
                  </a:cubicBezTo>
                  <a:cubicBezTo>
                    <a:pt x="6" y="3"/>
                    <a:pt x="6" y="3"/>
                    <a:pt x="6" y="3"/>
                  </a:cubicBezTo>
                  <a:cubicBezTo>
                    <a:pt x="5" y="10"/>
                    <a:pt x="5" y="18"/>
                    <a:pt x="6" y="25"/>
                  </a:cubicBezTo>
                  <a:close/>
                </a:path>
              </a:pathLst>
            </a:custGeom>
            <a:solidFill>
              <a:srgbClr val="689DD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7" name="Freeform 106">
              <a:extLst>
                <a:ext uri="{FF2B5EF4-FFF2-40B4-BE49-F238E27FC236}">
                  <a16:creationId xmlns:a16="http://schemas.microsoft.com/office/drawing/2014/main" id="{BB6E4561-8BB4-794C-89C2-C355146D26BC}"/>
                </a:ext>
              </a:extLst>
            </p:cNvPr>
            <p:cNvSpPr>
              <a:spLocks/>
            </p:cNvSpPr>
            <p:nvPr/>
          </p:nvSpPr>
          <p:spPr bwMode="auto">
            <a:xfrm>
              <a:off x="19338362" y="6783335"/>
              <a:ext cx="11113" cy="17463"/>
            </a:xfrm>
            <a:custGeom>
              <a:avLst/>
              <a:gdLst>
                <a:gd name="T0" fmla="*/ 4 w 4"/>
                <a:gd name="T1" fmla="*/ 2 h 6"/>
                <a:gd name="T2" fmla="*/ 2 w 4"/>
                <a:gd name="T3" fmla="*/ 5 h 6"/>
                <a:gd name="T4" fmla="*/ 0 w 4"/>
                <a:gd name="T5" fmla="*/ 4 h 6"/>
                <a:gd name="T6" fmla="*/ 2 w 4"/>
                <a:gd name="T7" fmla="*/ 0 h 6"/>
                <a:gd name="T8" fmla="*/ 4 w 4"/>
                <a:gd name="T9" fmla="*/ 2 h 6"/>
              </a:gdLst>
              <a:ahLst/>
              <a:cxnLst>
                <a:cxn ang="0">
                  <a:pos x="T0" y="T1"/>
                </a:cxn>
                <a:cxn ang="0">
                  <a:pos x="T2" y="T3"/>
                </a:cxn>
                <a:cxn ang="0">
                  <a:pos x="T4" y="T5"/>
                </a:cxn>
                <a:cxn ang="0">
                  <a:pos x="T6" y="T7"/>
                </a:cxn>
                <a:cxn ang="0">
                  <a:pos x="T8" y="T9"/>
                </a:cxn>
              </a:cxnLst>
              <a:rect l="0" t="0" r="r" b="b"/>
              <a:pathLst>
                <a:path w="4" h="6">
                  <a:moveTo>
                    <a:pt x="4" y="2"/>
                  </a:moveTo>
                  <a:cubicBezTo>
                    <a:pt x="4" y="3"/>
                    <a:pt x="3" y="5"/>
                    <a:pt x="2" y="5"/>
                  </a:cubicBezTo>
                  <a:cubicBezTo>
                    <a:pt x="1" y="6"/>
                    <a:pt x="0" y="6"/>
                    <a:pt x="0" y="4"/>
                  </a:cubicBezTo>
                  <a:cubicBezTo>
                    <a:pt x="0" y="3"/>
                    <a:pt x="1" y="1"/>
                    <a:pt x="2" y="0"/>
                  </a:cubicBezTo>
                  <a:cubicBezTo>
                    <a:pt x="3" y="0"/>
                    <a:pt x="4" y="0"/>
                    <a:pt x="4" y="2"/>
                  </a:cubicBezTo>
                  <a:close/>
                </a:path>
              </a:pathLst>
            </a:custGeom>
            <a:solidFill>
              <a:srgbClr val="1B56B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8" name="Freeform 107">
              <a:extLst>
                <a:ext uri="{FF2B5EF4-FFF2-40B4-BE49-F238E27FC236}">
                  <a16:creationId xmlns:a16="http://schemas.microsoft.com/office/drawing/2014/main" id="{179439D9-F9BE-B044-95AC-A2B8554A7ACF}"/>
                </a:ext>
              </a:extLst>
            </p:cNvPr>
            <p:cNvSpPr>
              <a:spLocks/>
            </p:cNvSpPr>
            <p:nvPr/>
          </p:nvSpPr>
          <p:spPr bwMode="auto">
            <a:xfrm>
              <a:off x="19484412" y="6697610"/>
              <a:ext cx="14288" cy="17463"/>
            </a:xfrm>
            <a:custGeom>
              <a:avLst/>
              <a:gdLst>
                <a:gd name="T0" fmla="*/ 5 w 5"/>
                <a:gd name="T1" fmla="*/ 2 h 6"/>
                <a:gd name="T2" fmla="*/ 2 w 5"/>
                <a:gd name="T3" fmla="*/ 6 h 6"/>
                <a:gd name="T4" fmla="*/ 0 w 5"/>
                <a:gd name="T5" fmla="*/ 4 h 6"/>
                <a:gd name="T6" fmla="*/ 2 w 5"/>
                <a:gd name="T7" fmla="*/ 0 h 6"/>
                <a:gd name="T8" fmla="*/ 5 w 5"/>
                <a:gd name="T9" fmla="*/ 2 h 6"/>
              </a:gdLst>
              <a:ahLst/>
              <a:cxnLst>
                <a:cxn ang="0">
                  <a:pos x="T0" y="T1"/>
                </a:cxn>
                <a:cxn ang="0">
                  <a:pos x="T2" y="T3"/>
                </a:cxn>
                <a:cxn ang="0">
                  <a:pos x="T4" y="T5"/>
                </a:cxn>
                <a:cxn ang="0">
                  <a:pos x="T6" y="T7"/>
                </a:cxn>
                <a:cxn ang="0">
                  <a:pos x="T8" y="T9"/>
                </a:cxn>
              </a:cxnLst>
              <a:rect l="0" t="0" r="r" b="b"/>
              <a:pathLst>
                <a:path w="5" h="6">
                  <a:moveTo>
                    <a:pt x="5" y="2"/>
                  </a:moveTo>
                  <a:cubicBezTo>
                    <a:pt x="5" y="3"/>
                    <a:pt x="4" y="5"/>
                    <a:pt x="2" y="6"/>
                  </a:cubicBezTo>
                  <a:cubicBezTo>
                    <a:pt x="1" y="6"/>
                    <a:pt x="0" y="6"/>
                    <a:pt x="0" y="4"/>
                  </a:cubicBezTo>
                  <a:cubicBezTo>
                    <a:pt x="0" y="3"/>
                    <a:pt x="1" y="1"/>
                    <a:pt x="2" y="0"/>
                  </a:cubicBezTo>
                  <a:cubicBezTo>
                    <a:pt x="4" y="0"/>
                    <a:pt x="5" y="0"/>
                    <a:pt x="5" y="2"/>
                  </a:cubicBezTo>
                  <a:close/>
                </a:path>
              </a:pathLst>
            </a:custGeom>
            <a:solidFill>
              <a:srgbClr val="1B56B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9" name="Freeform 108">
              <a:extLst>
                <a:ext uri="{FF2B5EF4-FFF2-40B4-BE49-F238E27FC236}">
                  <a16:creationId xmlns:a16="http://schemas.microsoft.com/office/drawing/2014/main" id="{EACC6F97-A0DC-1C4E-A671-4C5D98252D64}"/>
                </a:ext>
              </a:extLst>
            </p:cNvPr>
            <p:cNvSpPr>
              <a:spLocks/>
            </p:cNvSpPr>
            <p:nvPr/>
          </p:nvSpPr>
          <p:spPr bwMode="auto">
            <a:xfrm>
              <a:off x="19300262" y="6800798"/>
              <a:ext cx="15875" cy="23813"/>
            </a:xfrm>
            <a:custGeom>
              <a:avLst/>
              <a:gdLst>
                <a:gd name="T0" fmla="*/ 6 w 6"/>
                <a:gd name="T1" fmla="*/ 3 h 9"/>
                <a:gd name="T2" fmla="*/ 3 w 6"/>
                <a:gd name="T3" fmla="*/ 8 h 9"/>
                <a:gd name="T4" fmla="*/ 0 w 6"/>
                <a:gd name="T5" fmla="*/ 6 h 9"/>
                <a:gd name="T6" fmla="*/ 3 w 6"/>
                <a:gd name="T7" fmla="*/ 1 h 9"/>
                <a:gd name="T8" fmla="*/ 6 w 6"/>
                <a:gd name="T9" fmla="*/ 3 h 9"/>
              </a:gdLst>
              <a:ahLst/>
              <a:cxnLst>
                <a:cxn ang="0">
                  <a:pos x="T0" y="T1"/>
                </a:cxn>
                <a:cxn ang="0">
                  <a:pos x="T2" y="T3"/>
                </a:cxn>
                <a:cxn ang="0">
                  <a:pos x="T4" y="T5"/>
                </a:cxn>
                <a:cxn ang="0">
                  <a:pos x="T6" y="T7"/>
                </a:cxn>
                <a:cxn ang="0">
                  <a:pos x="T8" y="T9"/>
                </a:cxn>
              </a:cxnLst>
              <a:rect l="0" t="0" r="r" b="b"/>
              <a:pathLst>
                <a:path w="6" h="9">
                  <a:moveTo>
                    <a:pt x="6" y="3"/>
                  </a:moveTo>
                  <a:cubicBezTo>
                    <a:pt x="6" y="5"/>
                    <a:pt x="4" y="7"/>
                    <a:pt x="3" y="8"/>
                  </a:cubicBezTo>
                  <a:cubicBezTo>
                    <a:pt x="1" y="9"/>
                    <a:pt x="0" y="8"/>
                    <a:pt x="0" y="6"/>
                  </a:cubicBezTo>
                  <a:cubicBezTo>
                    <a:pt x="0" y="4"/>
                    <a:pt x="1" y="2"/>
                    <a:pt x="3" y="1"/>
                  </a:cubicBezTo>
                  <a:cubicBezTo>
                    <a:pt x="4" y="0"/>
                    <a:pt x="6" y="1"/>
                    <a:pt x="6" y="3"/>
                  </a:cubicBezTo>
                  <a:close/>
                </a:path>
              </a:pathLst>
            </a:custGeom>
            <a:solidFill>
              <a:srgbClr val="1B56B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0" name="Freeform 109">
              <a:extLst>
                <a:ext uri="{FF2B5EF4-FFF2-40B4-BE49-F238E27FC236}">
                  <a16:creationId xmlns:a16="http://schemas.microsoft.com/office/drawing/2014/main" id="{61310063-B18C-624E-B4DE-62931C7A9AEF}"/>
                </a:ext>
              </a:extLst>
            </p:cNvPr>
            <p:cNvSpPr>
              <a:spLocks/>
            </p:cNvSpPr>
            <p:nvPr/>
          </p:nvSpPr>
          <p:spPr bwMode="auto">
            <a:xfrm>
              <a:off x="19273274" y="6816673"/>
              <a:ext cx="15875" cy="25400"/>
            </a:xfrm>
            <a:custGeom>
              <a:avLst/>
              <a:gdLst>
                <a:gd name="T0" fmla="*/ 6 w 6"/>
                <a:gd name="T1" fmla="*/ 3 h 9"/>
                <a:gd name="T2" fmla="*/ 3 w 6"/>
                <a:gd name="T3" fmla="*/ 8 h 9"/>
                <a:gd name="T4" fmla="*/ 0 w 6"/>
                <a:gd name="T5" fmla="*/ 6 h 9"/>
                <a:gd name="T6" fmla="*/ 3 w 6"/>
                <a:gd name="T7" fmla="*/ 1 h 9"/>
                <a:gd name="T8" fmla="*/ 6 w 6"/>
                <a:gd name="T9" fmla="*/ 3 h 9"/>
              </a:gdLst>
              <a:ahLst/>
              <a:cxnLst>
                <a:cxn ang="0">
                  <a:pos x="T0" y="T1"/>
                </a:cxn>
                <a:cxn ang="0">
                  <a:pos x="T2" y="T3"/>
                </a:cxn>
                <a:cxn ang="0">
                  <a:pos x="T4" y="T5"/>
                </a:cxn>
                <a:cxn ang="0">
                  <a:pos x="T6" y="T7"/>
                </a:cxn>
                <a:cxn ang="0">
                  <a:pos x="T8" y="T9"/>
                </a:cxn>
              </a:cxnLst>
              <a:rect l="0" t="0" r="r" b="b"/>
              <a:pathLst>
                <a:path w="6" h="9">
                  <a:moveTo>
                    <a:pt x="6" y="3"/>
                  </a:moveTo>
                  <a:cubicBezTo>
                    <a:pt x="6" y="4"/>
                    <a:pt x="5" y="7"/>
                    <a:pt x="3" y="8"/>
                  </a:cubicBezTo>
                  <a:cubicBezTo>
                    <a:pt x="1" y="9"/>
                    <a:pt x="0" y="8"/>
                    <a:pt x="0" y="6"/>
                  </a:cubicBezTo>
                  <a:cubicBezTo>
                    <a:pt x="0" y="4"/>
                    <a:pt x="1" y="2"/>
                    <a:pt x="3" y="1"/>
                  </a:cubicBezTo>
                  <a:cubicBezTo>
                    <a:pt x="5" y="0"/>
                    <a:pt x="6" y="1"/>
                    <a:pt x="6" y="3"/>
                  </a:cubicBezTo>
                  <a:close/>
                </a:path>
              </a:pathLst>
            </a:custGeom>
            <a:solidFill>
              <a:srgbClr val="1B56B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1" name="Freeform 110">
              <a:extLst>
                <a:ext uri="{FF2B5EF4-FFF2-40B4-BE49-F238E27FC236}">
                  <a16:creationId xmlns:a16="http://schemas.microsoft.com/office/drawing/2014/main" id="{E8EE13F8-F50C-454B-B965-1F6AC5173C4E}"/>
                </a:ext>
              </a:extLst>
            </p:cNvPr>
            <p:cNvSpPr>
              <a:spLocks/>
            </p:cNvSpPr>
            <p:nvPr/>
          </p:nvSpPr>
          <p:spPr bwMode="auto">
            <a:xfrm>
              <a:off x="19244699" y="6834135"/>
              <a:ext cx="17463" cy="22225"/>
            </a:xfrm>
            <a:custGeom>
              <a:avLst/>
              <a:gdLst>
                <a:gd name="T0" fmla="*/ 6 w 6"/>
                <a:gd name="T1" fmla="*/ 2 h 8"/>
                <a:gd name="T2" fmla="*/ 3 w 6"/>
                <a:gd name="T3" fmla="*/ 7 h 8"/>
                <a:gd name="T4" fmla="*/ 0 w 6"/>
                <a:gd name="T5" fmla="*/ 6 h 8"/>
                <a:gd name="T6" fmla="*/ 3 w 6"/>
                <a:gd name="T7" fmla="*/ 1 h 8"/>
                <a:gd name="T8" fmla="*/ 6 w 6"/>
                <a:gd name="T9" fmla="*/ 2 h 8"/>
              </a:gdLst>
              <a:ahLst/>
              <a:cxnLst>
                <a:cxn ang="0">
                  <a:pos x="T0" y="T1"/>
                </a:cxn>
                <a:cxn ang="0">
                  <a:pos x="T2" y="T3"/>
                </a:cxn>
                <a:cxn ang="0">
                  <a:pos x="T4" y="T5"/>
                </a:cxn>
                <a:cxn ang="0">
                  <a:pos x="T6" y="T7"/>
                </a:cxn>
                <a:cxn ang="0">
                  <a:pos x="T8" y="T9"/>
                </a:cxn>
              </a:cxnLst>
              <a:rect l="0" t="0" r="r" b="b"/>
              <a:pathLst>
                <a:path w="6" h="8">
                  <a:moveTo>
                    <a:pt x="6" y="2"/>
                  </a:moveTo>
                  <a:cubicBezTo>
                    <a:pt x="6" y="4"/>
                    <a:pt x="5" y="6"/>
                    <a:pt x="3" y="7"/>
                  </a:cubicBezTo>
                  <a:cubicBezTo>
                    <a:pt x="1" y="8"/>
                    <a:pt x="0" y="8"/>
                    <a:pt x="0" y="6"/>
                  </a:cubicBezTo>
                  <a:cubicBezTo>
                    <a:pt x="0" y="4"/>
                    <a:pt x="1" y="2"/>
                    <a:pt x="3" y="1"/>
                  </a:cubicBezTo>
                  <a:cubicBezTo>
                    <a:pt x="5" y="0"/>
                    <a:pt x="6" y="0"/>
                    <a:pt x="6" y="2"/>
                  </a:cubicBezTo>
                  <a:close/>
                </a:path>
              </a:pathLst>
            </a:custGeom>
            <a:solidFill>
              <a:srgbClr val="1B56B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2" name="Freeform 111">
              <a:extLst>
                <a:ext uri="{FF2B5EF4-FFF2-40B4-BE49-F238E27FC236}">
                  <a16:creationId xmlns:a16="http://schemas.microsoft.com/office/drawing/2014/main" id="{D673BAF6-9DEF-984E-AB88-191D1ADFA541}"/>
                </a:ext>
              </a:extLst>
            </p:cNvPr>
            <p:cNvSpPr>
              <a:spLocks/>
            </p:cNvSpPr>
            <p:nvPr/>
          </p:nvSpPr>
          <p:spPr bwMode="auto">
            <a:xfrm>
              <a:off x="19217712" y="6846835"/>
              <a:ext cx="15875" cy="25400"/>
            </a:xfrm>
            <a:custGeom>
              <a:avLst/>
              <a:gdLst>
                <a:gd name="T0" fmla="*/ 6 w 6"/>
                <a:gd name="T1" fmla="*/ 3 h 9"/>
                <a:gd name="T2" fmla="*/ 3 w 6"/>
                <a:gd name="T3" fmla="*/ 8 h 9"/>
                <a:gd name="T4" fmla="*/ 0 w 6"/>
                <a:gd name="T5" fmla="*/ 6 h 9"/>
                <a:gd name="T6" fmla="*/ 3 w 6"/>
                <a:gd name="T7" fmla="*/ 1 h 9"/>
                <a:gd name="T8" fmla="*/ 6 w 6"/>
                <a:gd name="T9" fmla="*/ 3 h 9"/>
              </a:gdLst>
              <a:ahLst/>
              <a:cxnLst>
                <a:cxn ang="0">
                  <a:pos x="T0" y="T1"/>
                </a:cxn>
                <a:cxn ang="0">
                  <a:pos x="T2" y="T3"/>
                </a:cxn>
                <a:cxn ang="0">
                  <a:pos x="T4" y="T5"/>
                </a:cxn>
                <a:cxn ang="0">
                  <a:pos x="T6" y="T7"/>
                </a:cxn>
                <a:cxn ang="0">
                  <a:pos x="T8" y="T9"/>
                </a:cxn>
              </a:cxnLst>
              <a:rect l="0" t="0" r="r" b="b"/>
              <a:pathLst>
                <a:path w="6" h="9">
                  <a:moveTo>
                    <a:pt x="6" y="3"/>
                  </a:moveTo>
                  <a:cubicBezTo>
                    <a:pt x="6" y="5"/>
                    <a:pt x="5" y="7"/>
                    <a:pt x="3" y="8"/>
                  </a:cubicBezTo>
                  <a:cubicBezTo>
                    <a:pt x="1" y="9"/>
                    <a:pt x="0" y="8"/>
                    <a:pt x="0" y="6"/>
                  </a:cubicBezTo>
                  <a:cubicBezTo>
                    <a:pt x="0" y="5"/>
                    <a:pt x="1" y="2"/>
                    <a:pt x="3" y="1"/>
                  </a:cubicBezTo>
                  <a:cubicBezTo>
                    <a:pt x="5" y="0"/>
                    <a:pt x="6" y="1"/>
                    <a:pt x="6" y="3"/>
                  </a:cubicBezTo>
                  <a:close/>
                </a:path>
              </a:pathLst>
            </a:custGeom>
            <a:solidFill>
              <a:srgbClr val="1B56B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3" name="Freeform 112">
              <a:extLst>
                <a:ext uri="{FF2B5EF4-FFF2-40B4-BE49-F238E27FC236}">
                  <a16:creationId xmlns:a16="http://schemas.microsoft.com/office/drawing/2014/main" id="{A44107B3-6202-F345-9BA2-01251D3A3378}"/>
                </a:ext>
              </a:extLst>
            </p:cNvPr>
            <p:cNvSpPr>
              <a:spLocks/>
            </p:cNvSpPr>
            <p:nvPr/>
          </p:nvSpPr>
          <p:spPr bwMode="auto">
            <a:xfrm>
              <a:off x="19189137" y="6864298"/>
              <a:ext cx="17463" cy="23813"/>
            </a:xfrm>
            <a:custGeom>
              <a:avLst/>
              <a:gdLst>
                <a:gd name="T0" fmla="*/ 6 w 6"/>
                <a:gd name="T1" fmla="*/ 3 h 9"/>
                <a:gd name="T2" fmla="*/ 3 w 6"/>
                <a:gd name="T3" fmla="*/ 8 h 9"/>
                <a:gd name="T4" fmla="*/ 0 w 6"/>
                <a:gd name="T5" fmla="*/ 6 h 9"/>
                <a:gd name="T6" fmla="*/ 3 w 6"/>
                <a:gd name="T7" fmla="*/ 1 h 9"/>
                <a:gd name="T8" fmla="*/ 6 w 6"/>
                <a:gd name="T9" fmla="*/ 3 h 9"/>
              </a:gdLst>
              <a:ahLst/>
              <a:cxnLst>
                <a:cxn ang="0">
                  <a:pos x="T0" y="T1"/>
                </a:cxn>
                <a:cxn ang="0">
                  <a:pos x="T2" y="T3"/>
                </a:cxn>
                <a:cxn ang="0">
                  <a:pos x="T4" y="T5"/>
                </a:cxn>
                <a:cxn ang="0">
                  <a:pos x="T6" y="T7"/>
                </a:cxn>
                <a:cxn ang="0">
                  <a:pos x="T8" y="T9"/>
                </a:cxn>
              </a:cxnLst>
              <a:rect l="0" t="0" r="r" b="b"/>
              <a:pathLst>
                <a:path w="6" h="9">
                  <a:moveTo>
                    <a:pt x="6" y="3"/>
                  </a:moveTo>
                  <a:cubicBezTo>
                    <a:pt x="6" y="5"/>
                    <a:pt x="5" y="7"/>
                    <a:pt x="3" y="8"/>
                  </a:cubicBezTo>
                  <a:cubicBezTo>
                    <a:pt x="1" y="9"/>
                    <a:pt x="0" y="8"/>
                    <a:pt x="0" y="6"/>
                  </a:cubicBezTo>
                  <a:cubicBezTo>
                    <a:pt x="0" y="4"/>
                    <a:pt x="1" y="2"/>
                    <a:pt x="3" y="1"/>
                  </a:cubicBezTo>
                  <a:cubicBezTo>
                    <a:pt x="5" y="0"/>
                    <a:pt x="6" y="1"/>
                    <a:pt x="6" y="3"/>
                  </a:cubicBezTo>
                  <a:close/>
                </a:path>
              </a:pathLst>
            </a:custGeom>
            <a:solidFill>
              <a:srgbClr val="1B56B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4" name="Freeform 113">
              <a:extLst>
                <a:ext uri="{FF2B5EF4-FFF2-40B4-BE49-F238E27FC236}">
                  <a16:creationId xmlns:a16="http://schemas.microsoft.com/office/drawing/2014/main" id="{31AA5B65-3807-D545-8D3A-C6A5556D920F}"/>
                </a:ext>
              </a:extLst>
            </p:cNvPr>
            <p:cNvSpPr>
              <a:spLocks/>
            </p:cNvSpPr>
            <p:nvPr/>
          </p:nvSpPr>
          <p:spPr bwMode="auto">
            <a:xfrm>
              <a:off x="19162149" y="6880173"/>
              <a:ext cx="15875" cy="25400"/>
            </a:xfrm>
            <a:custGeom>
              <a:avLst/>
              <a:gdLst>
                <a:gd name="T0" fmla="*/ 6 w 6"/>
                <a:gd name="T1" fmla="*/ 3 h 9"/>
                <a:gd name="T2" fmla="*/ 3 w 6"/>
                <a:gd name="T3" fmla="*/ 8 h 9"/>
                <a:gd name="T4" fmla="*/ 0 w 6"/>
                <a:gd name="T5" fmla="*/ 6 h 9"/>
                <a:gd name="T6" fmla="*/ 3 w 6"/>
                <a:gd name="T7" fmla="*/ 1 h 9"/>
                <a:gd name="T8" fmla="*/ 6 w 6"/>
                <a:gd name="T9" fmla="*/ 3 h 9"/>
              </a:gdLst>
              <a:ahLst/>
              <a:cxnLst>
                <a:cxn ang="0">
                  <a:pos x="T0" y="T1"/>
                </a:cxn>
                <a:cxn ang="0">
                  <a:pos x="T2" y="T3"/>
                </a:cxn>
                <a:cxn ang="0">
                  <a:pos x="T4" y="T5"/>
                </a:cxn>
                <a:cxn ang="0">
                  <a:pos x="T6" y="T7"/>
                </a:cxn>
                <a:cxn ang="0">
                  <a:pos x="T8" y="T9"/>
                </a:cxn>
              </a:cxnLst>
              <a:rect l="0" t="0" r="r" b="b"/>
              <a:pathLst>
                <a:path w="6" h="9">
                  <a:moveTo>
                    <a:pt x="6" y="3"/>
                  </a:moveTo>
                  <a:cubicBezTo>
                    <a:pt x="6" y="4"/>
                    <a:pt x="5" y="7"/>
                    <a:pt x="3" y="8"/>
                  </a:cubicBezTo>
                  <a:cubicBezTo>
                    <a:pt x="1" y="9"/>
                    <a:pt x="0" y="8"/>
                    <a:pt x="0" y="6"/>
                  </a:cubicBezTo>
                  <a:cubicBezTo>
                    <a:pt x="0" y="4"/>
                    <a:pt x="1" y="2"/>
                    <a:pt x="3" y="1"/>
                  </a:cubicBezTo>
                  <a:cubicBezTo>
                    <a:pt x="5" y="0"/>
                    <a:pt x="6" y="1"/>
                    <a:pt x="6" y="3"/>
                  </a:cubicBezTo>
                  <a:close/>
                </a:path>
              </a:pathLst>
            </a:custGeom>
            <a:solidFill>
              <a:srgbClr val="1B56B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5" name="Freeform 114">
              <a:extLst>
                <a:ext uri="{FF2B5EF4-FFF2-40B4-BE49-F238E27FC236}">
                  <a16:creationId xmlns:a16="http://schemas.microsoft.com/office/drawing/2014/main" id="{49E59767-0AEF-6F4D-8B65-EBB20DE858E4}"/>
                </a:ext>
              </a:extLst>
            </p:cNvPr>
            <p:cNvSpPr>
              <a:spLocks/>
            </p:cNvSpPr>
            <p:nvPr/>
          </p:nvSpPr>
          <p:spPr bwMode="auto">
            <a:xfrm>
              <a:off x="19655862" y="6592835"/>
              <a:ext cx="17463" cy="25400"/>
            </a:xfrm>
            <a:custGeom>
              <a:avLst/>
              <a:gdLst>
                <a:gd name="T0" fmla="*/ 6 w 6"/>
                <a:gd name="T1" fmla="*/ 3 h 9"/>
                <a:gd name="T2" fmla="*/ 3 w 6"/>
                <a:gd name="T3" fmla="*/ 8 h 9"/>
                <a:gd name="T4" fmla="*/ 0 w 6"/>
                <a:gd name="T5" fmla="*/ 6 h 9"/>
                <a:gd name="T6" fmla="*/ 3 w 6"/>
                <a:gd name="T7" fmla="*/ 1 h 9"/>
                <a:gd name="T8" fmla="*/ 6 w 6"/>
                <a:gd name="T9" fmla="*/ 3 h 9"/>
              </a:gdLst>
              <a:ahLst/>
              <a:cxnLst>
                <a:cxn ang="0">
                  <a:pos x="T0" y="T1"/>
                </a:cxn>
                <a:cxn ang="0">
                  <a:pos x="T2" y="T3"/>
                </a:cxn>
                <a:cxn ang="0">
                  <a:pos x="T4" y="T5"/>
                </a:cxn>
                <a:cxn ang="0">
                  <a:pos x="T6" y="T7"/>
                </a:cxn>
                <a:cxn ang="0">
                  <a:pos x="T8" y="T9"/>
                </a:cxn>
              </a:cxnLst>
              <a:rect l="0" t="0" r="r" b="b"/>
              <a:pathLst>
                <a:path w="6" h="9">
                  <a:moveTo>
                    <a:pt x="6" y="3"/>
                  </a:moveTo>
                  <a:cubicBezTo>
                    <a:pt x="6" y="5"/>
                    <a:pt x="5" y="7"/>
                    <a:pt x="3" y="8"/>
                  </a:cubicBezTo>
                  <a:cubicBezTo>
                    <a:pt x="2" y="9"/>
                    <a:pt x="0" y="8"/>
                    <a:pt x="0" y="6"/>
                  </a:cubicBezTo>
                  <a:cubicBezTo>
                    <a:pt x="0" y="4"/>
                    <a:pt x="2" y="2"/>
                    <a:pt x="3" y="1"/>
                  </a:cubicBezTo>
                  <a:cubicBezTo>
                    <a:pt x="5" y="0"/>
                    <a:pt x="6" y="1"/>
                    <a:pt x="6" y="3"/>
                  </a:cubicBezTo>
                  <a:close/>
                </a:path>
              </a:pathLst>
            </a:custGeom>
            <a:solidFill>
              <a:srgbClr val="1B56B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6" name="Freeform 115">
              <a:extLst>
                <a:ext uri="{FF2B5EF4-FFF2-40B4-BE49-F238E27FC236}">
                  <a16:creationId xmlns:a16="http://schemas.microsoft.com/office/drawing/2014/main" id="{D5E9086A-5C09-DD42-A65D-78F17A62AED3}"/>
                </a:ext>
              </a:extLst>
            </p:cNvPr>
            <p:cNvSpPr>
              <a:spLocks/>
            </p:cNvSpPr>
            <p:nvPr/>
          </p:nvSpPr>
          <p:spPr bwMode="auto">
            <a:xfrm>
              <a:off x="19630462" y="6610298"/>
              <a:ext cx="14288" cy="23813"/>
            </a:xfrm>
            <a:custGeom>
              <a:avLst/>
              <a:gdLst>
                <a:gd name="T0" fmla="*/ 5 w 5"/>
                <a:gd name="T1" fmla="*/ 3 h 9"/>
                <a:gd name="T2" fmla="*/ 3 w 5"/>
                <a:gd name="T3" fmla="*/ 8 h 9"/>
                <a:gd name="T4" fmla="*/ 0 w 5"/>
                <a:gd name="T5" fmla="*/ 6 h 9"/>
                <a:gd name="T6" fmla="*/ 3 w 5"/>
                <a:gd name="T7" fmla="*/ 1 h 9"/>
                <a:gd name="T8" fmla="*/ 5 w 5"/>
                <a:gd name="T9" fmla="*/ 3 h 9"/>
              </a:gdLst>
              <a:ahLst/>
              <a:cxnLst>
                <a:cxn ang="0">
                  <a:pos x="T0" y="T1"/>
                </a:cxn>
                <a:cxn ang="0">
                  <a:pos x="T2" y="T3"/>
                </a:cxn>
                <a:cxn ang="0">
                  <a:pos x="T4" y="T5"/>
                </a:cxn>
                <a:cxn ang="0">
                  <a:pos x="T6" y="T7"/>
                </a:cxn>
                <a:cxn ang="0">
                  <a:pos x="T8" y="T9"/>
                </a:cxn>
              </a:cxnLst>
              <a:rect l="0" t="0" r="r" b="b"/>
              <a:pathLst>
                <a:path w="5" h="9">
                  <a:moveTo>
                    <a:pt x="5" y="3"/>
                  </a:moveTo>
                  <a:cubicBezTo>
                    <a:pt x="5" y="5"/>
                    <a:pt x="4" y="7"/>
                    <a:pt x="3" y="8"/>
                  </a:cubicBezTo>
                  <a:cubicBezTo>
                    <a:pt x="1" y="9"/>
                    <a:pt x="0" y="8"/>
                    <a:pt x="0" y="6"/>
                  </a:cubicBezTo>
                  <a:cubicBezTo>
                    <a:pt x="0" y="4"/>
                    <a:pt x="1" y="2"/>
                    <a:pt x="3" y="1"/>
                  </a:cubicBezTo>
                  <a:cubicBezTo>
                    <a:pt x="4" y="0"/>
                    <a:pt x="5" y="1"/>
                    <a:pt x="5" y="3"/>
                  </a:cubicBezTo>
                  <a:close/>
                </a:path>
              </a:pathLst>
            </a:custGeom>
            <a:solidFill>
              <a:srgbClr val="1B56B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7" name="Freeform 116">
              <a:extLst>
                <a:ext uri="{FF2B5EF4-FFF2-40B4-BE49-F238E27FC236}">
                  <a16:creationId xmlns:a16="http://schemas.microsoft.com/office/drawing/2014/main" id="{FA7B8731-46EF-D943-908F-B92320880DFF}"/>
                </a:ext>
              </a:extLst>
            </p:cNvPr>
            <p:cNvSpPr>
              <a:spLocks/>
            </p:cNvSpPr>
            <p:nvPr/>
          </p:nvSpPr>
          <p:spPr bwMode="auto">
            <a:xfrm>
              <a:off x="19603474" y="6626173"/>
              <a:ext cx="17463" cy="25400"/>
            </a:xfrm>
            <a:custGeom>
              <a:avLst/>
              <a:gdLst>
                <a:gd name="T0" fmla="*/ 6 w 6"/>
                <a:gd name="T1" fmla="*/ 2 h 9"/>
                <a:gd name="T2" fmla="*/ 3 w 6"/>
                <a:gd name="T3" fmla="*/ 8 h 9"/>
                <a:gd name="T4" fmla="*/ 0 w 6"/>
                <a:gd name="T5" fmla="*/ 6 h 9"/>
                <a:gd name="T6" fmla="*/ 3 w 6"/>
                <a:gd name="T7" fmla="*/ 1 h 9"/>
                <a:gd name="T8" fmla="*/ 6 w 6"/>
                <a:gd name="T9" fmla="*/ 2 h 9"/>
              </a:gdLst>
              <a:ahLst/>
              <a:cxnLst>
                <a:cxn ang="0">
                  <a:pos x="T0" y="T1"/>
                </a:cxn>
                <a:cxn ang="0">
                  <a:pos x="T2" y="T3"/>
                </a:cxn>
                <a:cxn ang="0">
                  <a:pos x="T4" y="T5"/>
                </a:cxn>
                <a:cxn ang="0">
                  <a:pos x="T6" y="T7"/>
                </a:cxn>
                <a:cxn ang="0">
                  <a:pos x="T8" y="T9"/>
                </a:cxn>
              </a:cxnLst>
              <a:rect l="0" t="0" r="r" b="b"/>
              <a:pathLst>
                <a:path w="6" h="9">
                  <a:moveTo>
                    <a:pt x="6" y="2"/>
                  </a:moveTo>
                  <a:cubicBezTo>
                    <a:pt x="6" y="4"/>
                    <a:pt x="4" y="7"/>
                    <a:pt x="3" y="8"/>
                  </a:cubicBezTo>
                  <a:cubicBezTo>
                    <a:pt x="1" y="9"/>
                    <a:pt x="0" y="8"/>
                    <a:pt x="0" y="6"/>
                  </a:cubicBezTo>
                  <a:cubicBezTo>
                    <a:pt x="0" y="4"/>
                    <a:pt x="1" y="2"/>
                    <a:pt x="3" y="1"/>
                  </a:cubicBezTo>
                  <a:cubicBezTo>
                    <a:pt x="4" y="0"/>
                    <a:pt x="6" y="1"/>
                    <a:pt x="6" y="2"/>
                  </a:cubicBezTo>
                  <a:close/>
                </a:path>
              </a:pathLst>
            </a:custGeom>
            <a:solidFill>
              <a:srgbClr val="1B56B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8" name="Freeform 117">
              <a:extLst>
                <a:ext uri="{FF2B5EF4-FFF2-40B4-BE49-F238E27FC236}">
                  <a16:creationId xmlns:a16="http://schemas.microsoft.com/office/drawing/2014/main" id="{8F614B9F-2AFE-A94B-BBD0-F27D9DE534D8}"/>
                </a:ext>
              </a:extLst>
            </p:cNvPr>
            <p:cNvSpPr>
              <a:spLocks/>
            </p:cNvSpPr>
            <p:nvPr/>
          </p:nvSpPr>
          <p:spPr bwMode="auto">
            <a:xfrm>
              <a:off x="19576487" y="6643635"/>
              <a:ext cx="15875" cy="22225"/>
            </a:xfrm>
            <a:custGeom>
              <a:avLst/>
              <a:gdLst>
                <a:gd name="T0" fmla="*/ 6 w 6"/>
                <a:gd name="T1" fmla="*/ 2 h 8"/>
                <a:gd name="T2" fmla="*/ 3 w 6"/>
                <a:gd name="T3" fmla="*/ 7 h 8"/>
                <a:gd name="T4" fmla="*/ 0 w 6"/>
                <a:gd name="T5" fmla="*/ 6 h 8"/>
                <a:gd name="T6" fmla="*/ 3 w 6"/>
                <a:gd name="T7" fmla="*/ 0 h 8"/>
                <a:gd name="T8" fmla="*/ 6 w 6"/>
                <a:gd name="T9" fmla="*/ 2 h 8"/>
              </a:gdLst>
              <a:ahLst/>
              <a:cxnLst>
                <a:cxn ang="0">
                  <a:pos x="T0" y="T1"/>
                </a:cxn>
                <a:cxn ang="0">
                  <a:pos x="T2" y="T3"/>
                </a:cxn>
                <a:cxn ang="0">
                  <a:pos x="T4" y="T5"/>
                </a:cxn>
                <a:cxn ang="0">
                  <a:pos x="T6" y="T7"/>
                </a:cxn>
                <a:cxn ang="0">
                  <a:pos x="T8" y="T9"/>
                </a:cxn>
              </a:cxnLst>
              <a:rect l="0" t="0" r="r" b="b"/>
              <a:pathLst>
                <a:path w="6" h="8">
                  <a:moveTo>
                    <a:pt x="6" y="2"/>
                  </a:moveTo>
                  <a:cubicBezTo>
                    <a:pt x="6" y="4"/>
                    <a:pt x="4" y="6"/>
                    <a:pt x="3" y="7"/>
                  </a:cubicBezTo>
                  <a:cubicBezTo>
                    <a:pt x="1" y="8"/>
                    <a:pt x="0" y="8"/>
                    <a:pt x="0" y="6"/>
                  </a:cubicBezTo>
                  <a:cubicBezTo>
                    <a:pt x="0" y="4"/>
                    <a:pt x="1" y="1"/>
                    <a:pt x="3" y="0"/>
                  </a:cubicBezTo>
                  <a:cubicBezTo>
                    <a:pt x="4" y="0"/>
                    <a:pt x="6" y="0"/>
                    <a:pt x="6" y="2"/>
                  </a:cubicBezTo>
                  <a:close/>
                </a:path>
              </a:pathLst>
            </a:custGeom>
            <a:solidFill>
              <a:srgbClr val="1B56B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9" name="Freeform 118">
              <a:extLst>
                <a:ext uri="{FF2B5EF4-FFF2-40B4-BE49-F238E27FC236}">
                  <a16:creationId xmlns:a16="http://schemas.microsoft.com/office/drawing/2014/main" id="{7E3E8811-5EAC-4A4D-91B2-C50AE9CA2F49}"/>
                </a:ext>
              </a:extLst>
            </p:cNvPr>
            <p:cNvSpPr>
              <a:spLocks/>
            </p:cNvSpPr>
            <p:nvPr/>
          </p:nvSpPr>
          <p:spPr bwMode="auto">
            <a:xfrm>
              <a:off x="19547912" y="6656335"/>
              <a:ext cx="17463" cy="25400"/>
            </a:xfrm>
            <a:custGeom>
              <a:avLst/>
              <a:gdLst>
                <a:gd name="T0" fmla="*/ 6 w 6"/>
                <a:gd name="T1" fmla="*/ 3 h 9"/>
                <a:gd name="T2" fmla="*/ 3 w 6"/>
                <a:gd name="T3" fmla="*/ 8 h 9"/>
                <a:gd name="T4" fmla="*/ 0 w 6"/>
                <a:gd name="T5" fmla="*/ 6 h 9"/>
                <a:gd name="T6" fmla="*/ 3 w 6"/>
                <a:gd name="T7" fmla="*/ 1 h 9"/>
                <a:gd name="T8" fmla="*/ 6 w 6"/>
                <a:gd name="T9" fmla="*/ 3 h 9"/>
              </a:gdLst>
              <a:ahLst/>
              <a:cxnLst>
                <a:cxn ang="0">
                  <a:pos x="T0" y="T1"/>
                </a:cxn>
                <a:cxn ang="0">
                  <a:pos x="T2" y="T3"/>
                </a:cxn>
                <a:cxn ang="0">
                  <a:pos x="T4" y="T5"/>
                </a:cxn>
                <a:cxn ang="0">
                  <a:pos x="T6" y="T7"/>
                </a:cxn>
                <a:cxn ang="0">
                  <a:pos x="T8" y="T9"/>
                </a:cxn>
              </a:cxnLst>
              <a:rect l="0" t="0" r="r" b="b"/>
              <a:pathLst>
                <a:path w="6" h="9">
                  <a:moveTo>
                    <a:pt x="6" y="3"/>
                  </a:moveTo>
                  <a:cubicBezTo>
                    <a:pt x="6" y="5"/>
                    <a:pt x="4" y="7"/>
                    <a:pt x="3" y="8"/>
                  </a:cubicBezTo>
                  <a:cubicBezTo>
                    <a:pt x="1" y="9"/>
                    <a:pt x="0" y="8"/>
                    <a:pt x="0" y="6"/>
                  </a:cubicBezTo>
                  <a:cubicBezTo>
                    <a:pt x="0" y="4"/>
                    <a:pt x="1" y="2"/>
                    <a:pt x="3" y="1"/>
                  </a:cubicBezTo>
                  <a:cubicBezTo>
                    <a:pt x="4" y="0"/>
                    <a:pt x="6" y="1"/>
                    <a:pt x="6" y="3"/>
                  </a:cubicBezTo>
                  <a:close/>
                </a:path>
              </a:pathLst>
            </a:custGeom>
            <a:solidFill>
              <a:srgbClr val="1B56B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0" name="Freeform 119">
              <a:extLst>
                <a:ext uri="{FF2B5EF4-FFF2-40B4-BE49-F238E27FC236}">
                  <a16:creationId xmlns:a16="http://schemas.microsoft.com/office/drawing/2014/main" id="{B25810C9-C7F9-2C42-96A3-EACD697CF3C7}"/>
                </a:ext>
              </a:extLst>
            </p:cNvPr>
            <p:cNvSpPr>
              <a:spLocks/>
            </p:cNvSpPr>
            <p:nvPr/>
          </p:nvSpPr>
          <p:spPr bwMode="auto">
            <a:xfrm>
              <a:off x="19520924" y="6673798"/>
              <a:ext cx="15875" cy="23813"/>
            </a:xfrm>
            <a:custGeom>
              <a:avLst/>
              <a:gdLst>
                <a:gd name="T0" fmla="*/ 6 w 6"/>
                <a:gd name="T1" fmla="*/ 3 h 9"/>
                <a:gd name="T2" fmla="*/ 3 w 6"/>
                <a:gd name="T3" fmla="*/ 8 h 9"/>
                <a:gd name="T4" fmla="*/ 0 w 6"/>
                <a:gd name="T5" fmla="*/ 6 h 9"/>
                <a:gd name="T6" fmla="*/ 3 w 6"/>
                <a:gd name="T7" fmla="*/ 1 h 9"/>
                <a:gd name="T8" fmla="*/ 6 w 6"/>
                <a:gd name="T9" fmla="*/ 3 h 9"/>
              </a:gdLst>
              <a:ahLst/>
              <a:cxnLst>
                <a:cxn ang="0">
                  <a:pos x="T0" y="T1"/>
                </a:cxn>
                <a:cxn ang="0">
                  <a:pos x="T2" y="T3"/>
                </a:cxn>
                <a:cxn ang="0">
                  <a:pos x="T4" y="T5"/>
                </a:cxn>
                <a:cxn ang="0">
                  <a:pos x="T6" y="T7"/>
                </a:cxn>
                <a:cxn ang="0">
                  <a:pos x="T8" y="T9"/>
                </a:cxn>
              </a:cxnLst>
              <a:rect l="0" t="0" r="r" b="b"/>
              <a:pathLst>
                <a:path w="6" h="9">
                  <a:moveTo>
                    <a:pt x="6" y="3"/>
                  </a:moveTo>
                  <a:cubicBezTo>
                    <a:pt x="6" y="5"/>
                    <a:pt x="4" y="7"/>
                    <a:pt x="3" y="8"/>
                  </a:cubicBezTo>
                  <a:cubicBezTo>
                    <a:pt x="1" y="9"/>
                    <a:pt x="0" y="8"/>
                    <a:pt x="0" y="6"/>
                  </a:cubicBezTo>
                  <a:cubicBezTo>
                    <a:pt x="0" y="4"/>
                    <a:pt x="1" y="2"/>
                    <a:pt x="3" y="1"/>
                  </a:cubicBezTo>
                  <a:cubicBezTo>
                    <a:pt x="4" y="0"/>
                    <a:pt x="6" y="1"/>
                    <a:pt x="6" y="3"/>
                  </a:cubicBezTo>
                  <a:close/>
                </a:path>
              </a:pathLst>
            </a:custGeom>
            <a:solidFill>
              <a:srgbClr val="1B56B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1" name="Freeform 120">
              <a:extLst>
                <a:ext uri="{FF2B5EF4-FFF2-40B4-BE49-F238E27FC236}">
                  <a16:creationId xmlns:a16="http://schemas.microsoft.com/office/drawing/2014/main" id="{D62D5F9E-E781-4E48-B9E3-CBB9273254BD}"/>
                </a:ext>
              </a:extLst>
            </p:cNvPr>
            <p:cNvSpPr>
              <a:spLocks/>
            </p:cNvSpPr>
            <p:nvPr/>
          </p:nvSpPr>
          <p:spPr bwMode="auto">
            <a:xfrm>
              <a:off x="19382812" y="6718248"/>
              <a:ext cx="71438" cy="63500"/>
            </a:xfrm>
            <a:custGeom>
              <a:avLst/>
              <a:gdLst>
                <a:gd name="T0" fmla="*/ 22 w 26"/>
                <a:gd name="T1" fmla="*/ 10 h 23"/>
                <a:gd name="T2" fmla="*/ 3 w 26"/>
                <a:gd name="T3" fmla="*/ 21 h 23"/>
                <a:gd name="T4" fmla="*/ 0 w 26"/>
                <a:gd name="T5" fmla="*/ 19 h 23"/>
                <a:gd name="T6" fmla="*/ 3 w 26"/>
                <a:gd name="T7" fmla="*/ 12 h 23"/>
                <a:gd name="T8" fmla="*/ 22 w 26"/>
                <a:gd name="T9" fmla="*/ 1 h 23"/>
                <a:gd name="T10" fmla="*/ 26 w 26"/>
                <a:gd name="T11" fmla="*/ 4 h 23"/>
                <a:gd name="T12" fmla="*/ 22 w 26"/>
                <a:gd name="T13" fmla="*/ 10 h 23"/>
              </a:gdLst>
              <a:ahLst/>
              <a:cxnLst>
                <a:cxn ang="0">
                  <a:pos x="T0" y="T1"/>
                </a:cxn>
                <a:cxn ang="0">
                  <a:pos x="T2" y="T3"/>
                </a:cxn>
                <a:cxn ang="0">
                  <a:pos x="T4" y="T5"/>
                </a:cxn>
                <a:cxn ang="0">
                  <a:pos x="T6" y="T7"/>
                </a:cxn>
                <a:cxn ang="0">
                  <a:pos x="T8" y="T9"/>
                </a:cxn>
                <a:cxn ang="0">
                  <a:pos x="T10" y="T11"/>
                </a:cxn>
                <a:cxn ang="0">
                  <a:pos x="T12" y="T13"/>
                </a:cxn>
              </a:cxnLst>
              <a:rect l="0" t="0" r="r" b="b"/>
              <a:pathLst>
                <a:path w="26" h="23">
                  <a:moveTo>
                    <a:pt x="22" y="10"/>
                  </a:moveTo>
                  <a:cubicBezTo>
                    <a:pt x="3" y="21"/>
                    <a:pt x="3" y="21"/>
                    <a:pt x="3" y="21"/>
                  </a:cubicBezTo>
                  <a:cubicBezTo>
                    <a:pt x="1" y="23"/>
                    <a:pt x="0" y="21"/>
                    <a:pt x="0" y="19"/>
                  </a:cubicBezTo>
                  <a:cubicBezTo>
                    <a:pt x="0" y="16"/>
                    <a:pt x="1" y="14"/>
                    <a:pt x="3" y="12"/>
                  </a:cubicBezTo>
                  <a:cubicBezTo>
                    <a:pt x="22" y="1"/>
                    <a:pt x="22" y="1"/>
                    <a:pt x="22" y="1"/>
                  </a:cubicBezTo>
                  <a:cubicBezTo>
                    <a:pt x="24" y="0"/>
                    <a:pt x="26" y="2"/>
                    <a:pt x="26" y="4"/>
                  </a:cubicBezTo>
                  <a:cubicBezTo>
                    <a:pt x="26" y="6"/>
                    <a:pt x="24" y="9"/>
                    <a:pt x="22" y="10"/>
                  </a:cubicBezTo>
                  <a:close/>
                </a:path>
              </a:pathLst>
            </a:custGeom>
            <a:solidFill>
              <a:srgbClr val="1B56B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2" name="Freeform 121">
              <a:extLst>
                <a:ext uri="{FF2B5EF4-FFF2-40B4-BE49-F238E27FC236}">
                  <a16:creationId xmlns:a16="http://schemas.microsoft.com/office/drawing/2014/main" id="{63DA739A-3405-8843-8D98-A5D7D42B444E}"/>
                </a:ext>
              </a:extLst>
            </p:cNvPr>
            <p:cNvSpPr>
              <a:spLocks noEditPoints="1"/>
            </p:cNvSpPr>
            <p:nvPr/>
          </p:nvSpPr>
          <p:spPr bwMode="auto">
            <a:xfrm>
              <a:off x="18063599" y="6061023"/>
              <a:ext cx="155575" cy="98425"/>
            </a:xfrm>
            <a:custGeom>
              <a:avLst/>
              <a:gdLst>
                <a:gd name="T0" fmla="*/ 28 w 56"/>
                <a:gd name="T1" fmla="*/ 2 h 36"/>
                <a:gd name="T2" fmla="*/ 16 w 56"/>
                <a:gd name="T3" fmla="*/ 1 h 36"/>
                <a:gd name="T4" fmla="*/ 6 w 56"/>
                <a:gd name="T5" fmla="*/ 4 h 36"/>
                <a:gd name="T6" fmla="*/ 0 w 56"/>
                <a:gd name="T7" fmla="*/ 12 h 36"/>
                <a:gd name="T8" fmla="*/ 8 w 56"/>
                <a:gd name="T9" fmla="*/ 20 h 36"/>
                <a:gd name="T10" fmla="*/ 21 w 56"/>
                <a:gd name="T11" fmla="*/ 24 h 36"/>
                <a:gd name="T12" fmla="*/ 34 w 56"/>
                <a:gd name="T13" fmla="*/ 20 h 36"/>
                <a:gd name="T14" fmla="*/ 39 w 56"/>
                <a:gd name="T15" fmla="*/ 16 h 36"/>
                <a:gd name="T16" fmla="*/ 39 w 56"/>
                <a:gd name="T17" fmla="*/ 10 h 36"/>
                <a:gd name="T18" fmla="*/ 40 w 56"/>
                <a:gd name="T19" fmla="*/ 10 h 36"/>
                <a:gd name="T20" fmla="*/ 51 w 56"/>
                <a:gd name="T21" fmla="*/ 22 h 36"/>
                <a:gd name="T22" fmla="*/ 45 w 56"/>
                <a:gd name="T23" fmla="*/ 32 h 36"/>
                <a:gd name="T24" fmla="*/ 41 w 56"/>
                <a:gd name="T25" fmla="*/ 33 h 36"/>
                <a:gd name="T26" fmla="*/ 38 w 56"/>
                <a:gd name="T27" fmla="*/ 35 h 36"/>
                <a:gd name="T28" fmla="*/ 40 w 56"/>
                <a:gd name="T29" fmla="*/ 36 h 36"/>
                <a:gd name="T30" fmla="*/ 47 w 56"/>
                <a:gd name="T31" fmla="*/ 33 h 36"/>
                <a:gd name="T32" fmla="*/ 55 w 56"/>
                <a:gd name="T33" fmla="*/ 26 h 36"/>
                <a:gd name="T34" fmla="*/ 53 w 56"/>
                <a:gd name="T35" fmla="*/ 17 h 36"/>
                <a:gd name="T36" fmla="*/ 40 w 56"/>
                <a:gd name="T37" fmla="*/ 7 h 36"/>
                <a:gd name="T38" fmla="*/ 28 w 56"/>
                <a:gd name="T39" fmla="*/ 2 h 36"/>
                <a:gd name="T40" fmla="*/ 16 w 56"/>
                <a:gd name="T41" fmla="*/ 3 h 36"/>
                <a:gd name="T42" fmla="*/ 25 w 56"/>
                <a:gd name="T43" fmla="*/ 4 h 36"/>
                <a:gd name="T44" fmla="*/ 33 w 56"/>
                <a:gd name="T45" fmla="*/ 7 h 36"/>
                <a:gd name="T46" fmla="*/ 36 w 56"/>
                <a:gd name="T47" fmla="*/ 10 h 36"/>
                <a:gd name="T48" fmla="*/ 36 w 56"/>
                <a:gd name="T49" fmla="*/ 15 h 36"/>
                <a:gd name="T50" fmla="*/ 31 w 56"/>
                <a:gd name="T51" fmla="*/ 19 h 36"/>
                <a:gd name="T52" fmla="*/ 21 w 56"/>
                <a:gd name="T53" fmla="*/ 22 h 36"/>
                <a:gd name="T54" fmla="*/ 10 w 56"/>
                <a:gd name="T55" fmla="*/ 19 h 36"/>
                <a:gd name="T56" fmla="*/ 4 w 56"/>
                <a:gd name="T57" fmla="*/ 12 h 36"/>
                <a:gd name="T58" fmla="*/ 9 w 56"/>
                <a:gd name="T59" fmla="*/ 5 h 36"/>
                <a:gd name="T60" fmla="*/ 16 w 56"/>
                <a:gd name="T61" fmla="*/ 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36">
                  <a:moveTo>
                    <a:pt x="28" y="2"/>
                  </a:moveTo>
                  <a:cubicBezTo>
                    <a:pt x="24" y="1"/>
                    <a:pt x="20" y="0"/>
                    <a:pt x="16" y="1"/>
                  </a:cubicBezTo>
                  <a:cubicBezTo>
                    <a:pt x="12" y="1"/>
                    <a:pt x="9" y="2"/>
                    <a:pt x="6" y="4"/>
                  </a:cubicBezTo>
                  <a:cubicBezTo>
                    <a:pt x="2" y="6"/>
                    <a:pt x="0" y="9"/>
                    <a:pt x="0" y="12"/>
                  </a:cubicBezTo>
                  <a:cubicBezTo>
                    <a:pt x="1" y="15"/>
                    <a:pt x="3" y="18"/>
                    <a:pt x="8" y="20"/>
                  </a:cubicBezTo>
                  <a:cubicBezTo>
                    <a:pt x="12" y="23"/>
                    <a:pt x="16" y="24"/>
                    <a:pt x="21" y="24"/>
                  </a:cubicBezTo>
                  <a:cubicBezTo>
                    <a:pt x="25" y="24"/>
                    <a:pt x="30" y="23"/>
                    <a:pt x="34" y="20"/>
                  </a:cubicBezTo>
                  <a:cubicBezTo>
                    <a:pt x="36" y="19"/>
                    <a:pt x="38" y="18"/>
                    <a:pt x="39" y="16"/>
                  </a:cubicBezTo>
                  <a:cubicBezTo>
                    <a:pt x="40" y="14"/>
                    <a:pt x="40" y="12"/>
                    <a:pt x="39" y="10"/>
                  </a:cubicBezTo>
                  <a:cubicBezTo>
                    <a:pt x="40" y="10"/>
                    <a:pt x="40" y="10"/>
                    <a:pt x="40" y="10"/>
                  </a:cubicBezTo>
                  <a:cubicBezTo>
                    <a:pt x="46" y="14"/>
                    <a:pt x="50" y="18"/>
                    <a:pt x="51" y="22"/>
                  </a:cubicBezTo>
                  <a:cubicBezTo>
                    <a:pt x="52" y="26"/>
                    <a:pt x="50" y="29"/>
                    <a:pt x="45" y="32"/>
                  </a:cubicBezTo>
                  <a:cubicBezTo>
                    <a:pt x="44" y="32"/>
                    <a:pt x="43" y="33"/>
                    <a:pt x="41" y="33"/>
                  </a:cubicBezTo>
                  <a:cubicBezTo>
                    <a:pt x="40" y="34"/>
                    <a:pt x="39" y="34"/>
                    <a:pt x="38" y="35"/>
                  </a:cubicBezTo>
                  <a:cubicBezTo>
                    <a:pt x="40" y="36"/>
                    <a:pt x="40" y="36"/>
                    <a:pt x="40" y="36"/>
                  </a:cubicBezTo>
                  <a:cubicBezTo>
                    <a:pt x="43" y="36"/>
                    <a:pt x="45" y="35"/>
                    <a:pt x="47" y="33"/>
                  </a:cubicBezTo>
                  <a:cubicBezTo>
                    <a:pt x="51" y="31"/>
                    <a:pt x="54" y="28"/>
                    <a:pt x="55" y="26"/>
                  </a:cubicBezTo>
                  <a:cubicBezTo>
                    <a:pt x="56" y="23"/>
                    <a:pt x="55" y="20"/>
                    <a:pt x="53" y="17"/>
                  </a:cubicBezTo>
                  <a:cubicBezTo>
                    <a:pt x="50" y="13"/>
                    <a:pt x="46" y="10"/>
                    <a:pt x="40" y="7"/>
                  </a:cubicBezTo>
                  <a:cubicBezTo>
                    <a:pt x="36" y="4"/>
                    <a:pt x="32" y="3"/>
                    <a:pt x="28" y="2"/>
                  </a:cubicBezTo>
                  <a:close/>
                  <a:moveTo>
                    <a:pt x="16" y="3"/>
                  </a:moveTo>
                  <a:cubicBezTo>
                    <a:pt x="19" y="3"/>
                    <a:pt x="22" y="3"/>
                    <a:pt x="25" y="4"/>
                  </a:cubicBezTo>
                  <a:cubicBezTo>
                    <a:pt x="28" y="4"/>
                    <a:pt x="31" y="5"/>
                    <a:pt x="33" y="7"/>
                  </a:cubicBezTo>
                  <a:cubicBezTo>
                    <a:pt x="35" y="8"/>
                    <a:pt x="36" y="9"/>
                    <a:pt x="36" y="10"/>
                  </a:cubicBezTo>
                  <a:cubicBezTo>
                    <a:pt x="37" y="12"/>
                    <a:pt x="37" y="13"/>
                    <a:pt x="36" y="15"/>
                  </a:cubicBezTo>
                  <a:cubicBezTo>
                    <a:pt x="35" y="16"/>
                    <a:pt x="34" y="18"/>
                    <a:pt x="31" y="19"/>
                  </a:cubicBezTo>
                  <a:cubicBezTo>
                    <a:pt x="28" y="21"/>
                    <a:pt x="25" y="22"/>
                    <a:pt x="21" y="22"/>
                  </a:cubicBezTo>
                  <a:cubicBezTo>
                    <a:pt x="18" y="22"/>
                    <a:pt x="14" y="21"/>
                    <a:pt x="10" y="19"/>
                  </a:cubicBezTo>
                  <a:cubicBezTo>
                    <a:pt x="7" y="16"/>
                    <a:pt x="5" y="14"/>
                    <a:pt x="4" y="12"/>
                  </a:cubicBezTo>
                  <a:cubicBezTo>
                    <a:pt x="4" y="9"/>
                    <a:pt x="6" y="7"/>
                    <a:pt x="9" y="5"/>
                  </a:cubicBezTo>
                  <a:cubicBezTo>
                    <a:pt x="11" y="4"/>
                    <a:pt x="14" y="3"/>
                    <a:pt x="16" y="3"/>
                  </a:cubicBezTo>
                  <a:close/>
                </a:path>
              </a:pathLst>
            </a:custGeom>
            <a:solidFill>
              <a:srgbClr val="F9FAF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3" name="Freeform 122">
              <a:extLst>
                <a:ext uri="{FF2B5EF4-FFF2-40B4-BE49-F238E27FC236}">
                  <a16:creationId xmlns:a16="http://schemas.microsoft.com/office/drawing/2014/main" id="{204E492F-BBFD-8144-B204-051E57967237}"/>
                </a:ext>
              </a:extLst>
            </p:cNvPr>
            <p:cNvSpPr>
              <a:spLocks noEditPoints="1"/>
            </p:cNvSpPr>
            <p:nvPr/>
          </p:nvSpPr>
          <p:spPr bwMode="auto">
            <a:xfrm>
              <a:off x="18182662" y="6046735"/>
              <a:ext cx="101600" cy="57150"/>
            </a:xfrm>
            <a:custGeom>
              <a:avLst/>
              <a:gdLst>
                <a:gd name="T0" fmla="*/ 35 w 37"/>
                <a:gd name="T1" fmla="*/ 20 h 21"/>
                <a:gd name="T2" fmla="*/ 34 w 37"/>
                <a:gd name="T3" fmla="*/ 17 h 21"/>
                <a:gd name="T4" fmla="*/ 29 w 37"/>
                <a:gd name="T5" fmla="*/ 17 h 21"/>
                <a:gd name="T6" fmla="*/ 30 w 37"/>
                <a:gd name="T7" fmla="*/ 20 h 21"/>
                <a:gd name="T8" fmla="*/ 35 w 37"/>
                <a:gd name="T9" fmla="*/ 20 h 21"/>
                <a:gd name="T10" fmla="*/ 35 w 37"/>
                <a:gd name="T11" fmla="*/ 20 h 21"/>
                <a:gd name="T12" fmla="*/ 5 w 37"/>
                <a:gd name="T13" fmla="*/ 5 h 21"/>
                <a:gd name="T14" fmla="*/ 8 w 37"/>
                <a:gd name="T15" fmla="*/ 5 h 21"/>
                <a:gd name="T16" fmla="*/ 9 w 37"/>
                <a:gd name="T17" fmla="*/ 3 h 21"/>
                <a:gd name="T18" fmla="*/ 7 w 37"/>
                <a:gd name="T19" fmla="*/ 2 h 21"/>
                <a:gd name="T20" fmla="*/ 2 w 37"/>
                <a:gd name="T21" fmla="*/ 1 h 21"/>
                <a:gd name="T22" fmla="*/ 2 w 37"/>
                <a:gd name="T23" fmla="*/ 4 h 21"/>
                <a:gd name="T24" fmla="*/ 5 w 37"/>
                <a:gd name="T25" fmla="*/ 5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7" h="21">
                  <a:moveTo>
                    <a:pt x="35" y="20"/>
                  </a:moveTo>
                  <a:cubicBezTo>
                    <a:pt x="37" y="19"/>
                    <a:pt x="36" y="18"/>
                    <a:pt x="34" y="17"/>
                  </a:cubicBezTo>
                  <a:cubicBezTo>
                    <a:pt x="32" y="16"/>
                    <a:pt x="31" y="16"/>
                    <a:pt x="29" y="17"/>
                  </a:cubicBezTo>
                  <a:cubicBezTo>
                    <a:pt x="27" y="18"/>
                    <a:pt x="28" y="19"/>
                    <a:pt x="30" y="20"/>
                  </a:cubicBezTo>
                  <a:cubicBezTo>
                    <a:pt x="32" y="21"/>
                    <a:pt x="33" y="21"/>
                    <a:pt x="35" y="20"/>
                  </a:cubicBezTo>
                  <a:cubicBezTo>
                    <a:pt x="35" y="20"/>
                    <a:pt x="35" y="20"/>
                    <a:pt x="35" y="20"/>
                  </a:cubicBezTo>
                  <a:close/>
                  <a:moveTo>
                    <a:pt x="5" y="5"/>
                  </a:moveTo>
                  <a:cubicBezTo>
                    <a:pt x="6" y="5"/>
                    <a:pt x="7" y="5"/>
                    <a:pt x="8" y="5"/>
                  </a:cubicBezTo>
                  <a:cubicBezTo>
                    <a:pt x="9" y="4"/>
                    <a:pt x="9" y="4"/>
                    <a:pt x="9" y="3"/>
                  </a:cubicBezTo>
                  <a:cubicBezTo>
                    <a:pt x="9" y="3"/>
                    <a:pt x="8" y="2"/>
                    <a:pt x="7" y="2"/>
                  </a:cubicBezTo>
                  <a:cubicBezTo>
                    <a:pt x="5" y="0"/>
                    <a:pt x="3" y="0"/>
                    <a:pt x="2" y="1"/>
                  </a:cubicBezTo>
                  <a:cubicBezTo>
                    <a:pt x="0" y="2"/>
                    <a:pt x="0" y="3"/>
                    <a:pt x="2" y="4"/>
                  </a:cubicBezTo>
                  <a:cubicBezTo>
                    <a:pt x="3" y="5"/>
                    <a:pt x="4" y="5"/>
                    <a:pt x="5" y="5"/>
                  </a:cubicBezTo>
                  <a:close/>
                </a:path>
              </a:pathLst>
            </a:custGeom>
            <a:solidFill>
              <a:srgbClr val="F9FAF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4" name="Freeform 123">
              <a:extLst>
                <a:ext uri="{FF2B5EF4-FFF2-40B4-BE49-F238E27FC236}">
                  <a16:creationId xmlns:a16="http://schemas.microsoft.com/office/drawing/2014/main" id="{3CC7AAC7-FDF5-274B-BBE1-F89124A7D91B}"/>
                </a:ext>
              </a:extLst>
            </p:cNvPr>
            <p:cNvSpPr>
              <a:spLocks noEditPoints="1"/>
            </p:cNvSpPr>
            <p:nvPr/>
          </p:nvSpPr>
          <p:spPr bwMode="auto">
            <a:xfrm>
              <a:off x="18238224" y="5975298"/>
              <a:ext cx="134938" cy="93663"/>
            </a:xfrm>
            <a:custGeom>
              <a:avLst/>
              <a:gdLst>
                <a:gd name="T0" fmla="*/ 43 w 49"/>
                <a:gd name="T1" fmla="*/ 14 h 34"/>
                <a:gd name="T2" fmla="*/ 35 w 49"/>
                <a:gd name="T3" fmla="*/ 18 h 34"/>
                <a:gd name="T4" fmla="*/ 4 w 49"/>
                <a:gd name="T5" fmla="*/ 0 h 34"/>
                <a:gd name="T6" fmla="*/ 0 w 49"/>
                <a:gd name="T7" fmla="*/ 2 h 34"/>
                <a:gd name="T8" fmla="*/ 10 w 49"/>
                <a:gd name="T9" fmla="*/ 33 h 34"/>
                <a:gd name="T10" fmla="*/ 12 w 49"/>
                <a:gd name="T11" fmla="*/ 34 h 34"/>
                <a:gd name="T12" fmla="*/ 35 w 49"/>
                <a:gd name="T13" fmla="*/ 21 h 34"/>
                <a:gd name="T14" fmla="*/ 46 w 49"/>
                <a:gd name="T15" fmla="*/ 28 h 34"/>
                <a:gd name="T16" fmla="*/ 49 w 49"/>
                <a:gd name="T17" fmla="*/ 26 h 34"/>
                <a:gd name="T18" fmla="*/ 38 w 49"/>
                <a:gd name="T19" fmla="*/ 20 h 34"/>
                <a:gd name="T20" fmla="*/ 45 w 49"/>
                <a:gd name="T21" fmla="*/ 15 h 34"/>
                <a:gd name="T22" fmla="*/ 43 w 49"/>
                <a:gd name="T23" fmla="*/ 14 h 34"/>
                <a:gd name="T24" fmla="*/ 13 w 49"/>
                <a:gd name="T25" fmla="*/ 31 h 34"/>
                <a:gd name="T26" fmla="*/ 6 w 49"/>
                <a:gd name="T27" fmla="*/ 9 h 34"/>
                <a:gd name="T28" fmla="*/ 4 w 49"/>
                <a:gd name="T29" fmla="*/ 3 h 34"/>
                <a:gd name="T30" fmla="*/ 4 w 49"/>
                <a:gd name="T31" fmla="*/ 3 h 34"/>
                <a:gd name="T32" fmla="*/ 19 w 49"/>
                <a:gd name="T33" fmla="*/ 12 h 34"/>
                <a:gd name="T34" fmla="*/ 32 w 49"/>
                <a:gd name="T35" fmla="*/ 20 h 34"/>
                <a:gd name="T36" fmla="*/ 13 w 49"/>
                <a:gd name="T37" fmla="*/ 3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9" h="34">
                  <a:moveTo>
                    <a:pt x="43" y="14"/>
                  </a:moveTo>
                  <a:cubicBezTo>
                    <a:pt x="35" y="18"/>
                    <a:pt x="35" y="18"/>
                    <a:pt x="35" y="18"/>
                  </a:cubicBezTo>
                  <a:cubicBezTo>
                    <a:pt x="4" y="0"/>
                    <a:pt x="4" y="0"/>
                    <a:pt x="4" y="0"/>
                  </a:cubicBezTo>
                  <a:cubicBezTo>
                    <a:pt x="0" y="2"/>
                    <a:pt x="0" y="2"/>
                    <a:pt x="0" y="2"/>
                  </a:cubicBezTo>
                  <a:cubicBezTo>
                    <a:pt x="10" y="33"/>
                    <a:pt x="10" y="33"/>
                    <a:pt x="10" y="33"/>
                  </a:cubicBezTo>
                  <a:cubicBezTo>
                    <a:pt x="12" y="34"/>
                    <a:pt x="12" y="34"/>
                    <a:pt x="12" y="34"/>
                  </a:cubicBezTo>
                  <a:cubicBezTo>
                    <a:pt x="35" y="21"/>
                    <a:pt x="35" y="21"/>
                    <a:pt x="35" y="21"/>
                  </a:cubicBezTo>
                  <a:cubicBezTo>
                    <a:pt x="46" y="28"/>
                    <a:pt x="46" y="28"/>
                    <a:pt x="46" y="28"/>
                  </a:cubicBezTo>
                  <a:cubicBezTo>
                    <a:pt x="49" y="26"/>
                    <a:pt x="49" y="26"/>
                    <a:pt x="49" y="26"/>
                  </a:cubicBezTo>
                  <a:cubicBezTo>
                    <a:pt x="38" y="20"/>
                    <a:pt x="38" y="20"/>
                    <a:pt x="38" y="20"/>
                  </a:cubicBezTo>
                  <a:cubicBezTo>
                    <a:pt x="45" y="15"/>
                    <a:pt x="45" y="15"/>
                    <a:pt x="45" y="15"/>
                  </a:cubicBezTo>
                  <a:cubicBezTo>
                    <a:pt x="43" y="14"/>
                    <a:pt x="43" y="14"/>
                    <a:pt x="43" y="14"/>
                  </a:cubicBezTo>
                  <a:close/>
                  <a:moveTo>
                    <a:pt x="13" y="31"/>
                  </a:moveTo>
                  <a:cubicBezTo>
                    <a:pt x="6" y="9"/>
                    <a:pt x="6" y="9"/>
                    <a:pt x="6" y="9"/>
                  </a:cubicBezTo>
                  <a:cubicBezTo>
                    <a:pt x="5" y="6"/>
                    <a:pt x="4" y="4"/>
                    <a:pt x="4" y="3"/>
                  </a:cubicBezTo>
                  <a:cubicBezTo>
                    <a:pt x="4" y="3"/>
                    <a:pt x="4" y="3"/>
                    <a:pt x="4" y="3"/>
                  </a:cubicBezTo>
                  <a:cubicBezTo>
                    <a:pt x="8" y="6"/>
                    <a:pt x="13" y="9"/>
                    <a:pt x="19" y="12"/>
                  </a:cubicBezTo>
                  <a:cubicBezTo>
                    <a:pt x="32" y="20"/>
                    <a:pt x="32" y="20"/>
                    <a:pt x="32" y="20"/>
                  </a:cubicBezTo>
                  <a:cubicBezTo>
                    <a:pt x="13" y="31"/>
                    <a:pt x="13" y="31"/>
                    <a:pt x="13" y="31"/>
                  </a:cubicBezTo>
                  <a:close/>
                </a:path>
              </a:pathLst>
            </a:custGeom>
            <a:solidFill>
              <a:srgbClr val="F9FAF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5" name="Freeform 124">
              <a:extLst>
                <a:ext uri="{FF2B5EF4-FFF2-40B4-BE49-F238E27FC236}">
                  <a16:creationId xmlns:a16="http://schemas.microsoft.com/office/drawing/2014/main" id="{96ECADAF-04DB-9349-87CD-02B2E546DFEA}"/>
                </a:ext>
              </a:extLst>
            </p:cNvPr>
            <p:cNvSpPr>
              <a:spLocks/>
            </p:cNvSpPr>
            <p:nvPr/>
          </p:nvSpPr>
          <p:spPr bwMode="auto">
            <a:xfrm>
              <a:off x="18314424" y="5927673"/>
              <a:ext cx="138113" cy="77788"/>
            </a:xfrm>
            <a:custGeom>
              <a:avLst/>
              <a:gdLst>
                <a:gd name="T0" fmla="*/ 6 w 50"/>
                <a:gd name="T1" fmla="*/ 0 h 28"/>
                <a:gd name="T2" fmla="*/ 3 w 50"/>
                <a:gd name="T3" fmla="*/ 2 h 28"/>
                <a:gd name="T4" fmla="*/ 0 w 50"/>
                <a:gd name="T5" fmla="*/ 14 h 28"/>
                <a:gd name="T6" fmla="*/ 4 w 50"/>
                <a:gd name="T7" fmla="*/ 14 h 28"/>
                <a:gd name="T8" fmla="*/ 6 w 50"/>
                <a:gd name="T9" fmla="*/ 5 h 28"/>
                <a:gd name="T10" fmla="*/ 6 w 50"/>
                <a:gd name="T11" fmla="*/ 4 h 28"/>
                <a:gd name="T12" fmla="*/ 15 w 50"/>
                <a:gd name="T13" fmla="*/ 9 h 28"/>
                <a:gd name="T14" fmla="*/ 47 w 50"/>
                <a:gd name="T15" fmla="*/ 28 h 28"/>
                <a:gd name="T16" fmla="*/ 50 w 50"/>
                <a:gd name="T17" fmla="*/ 26 h 28"/>
                <a:gd name="T18" fmla="*/ 6 w 50"/>
                <a:gd name="T19"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28">
                  <a:moveTo>
                    <a:pt x="6" y="0"/>
                  </a:moveTo>
                  <a:cubicBezTo>
                    <a:pt x="3" y="2"/>
                    <a:pt x="3" y="2"/>
                    <a:pt x="3" y="2"/>
                  </a:cubicBezTo>
                  <a:cubicBezTo>
                    <a:pt x="0" y="14"/>
                    <a:pt x="0" y="14"/>
                    <a:pt x="0" y="14"/>
                  </a:cubicBezTo>
                  <a:cubicBezTo>
                    <a:pt x="4" y="14"/>
                    <a:pt x="4" y="14"/>
                    <a:pt x="4" y="14"/>
                  </a:cubicBezTo>
                  <a:cubicBezTo>
                    <a:pt x="5" y="8"/>
                    <a:pt x="6" y="5"/>
                    <a:pt x="6" y="5"/>
                  </a:cubicBezTo>
                  <a:cubicBezTo>
                    <a:pt x="6" y="4"/>
                    <a:pt x="6" y="4"/>
                    <a:pt x="6" y="4"/>
                  </a:cubicBezTo>
                  <a:cubicBezTo>
                    <a:pt x="9" y="6"/>
                    <a:pt x="12" y="7"/>
                    <a:pt x="15" y="9"/>
                  </a:cubicBezTo>
                  <a:cubicBezTo>
                    <a:pt x="47" y="28"/>
                    <a:pt x="47" y="28"/>
                    <a:pt x="47" y="28"/>
                  </a:cubicBezTo>
                  <a:cubicBezTo>
                    <a:pt x="50" y="26"/>
                    <a:pt x="50" y="26"/>
                    <a:pt x="50" y="26"/>
                  </a:cubicBezTo>
                  <a:cubicBezTo>
                    <a:pt x="6" y="0"/>
                    <a:pt x="6" y="0"/>
                    <a:pt x="6" y="0"/>
                  </a:cubicBezTo>
                  <a:close/>
                </a:path>
              </a:pathLst>
            </a:custGeom>
            <a:solidFill>
              <a:srgbClr val="F9FAF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6" name="Freeform 125">
              <a:extLst>
                <a:ext uri="{FF2B5EF4-FFF2-40B4-BE49-F238E27FC236}">
                  <a16:creationId xmlns:a16="http://schemas.microsoft.com/office/drawing/2014/main" id="{7E55EC46-678A-C64C-A350-B62995394BC1}"/>
                </a:ext>
              </a:extLst>
            </p:cNvPr>
            <p:cNvSpPr>
              <a:spLocks/>
            </p:cNvSpPr>
            <p:nvPr/>
          </p:nvSpPr>
          <p:spPr bwMode="auto">
            <a:xfrm>
              <a:off x="19220887" y="6596010"/>
              <a:ext cx="233363" cy="134938"/>
            </a:xfrm>
            <a:custGeom>
              <a:avLst/>
              <a:gdLst>
                <a:gd name="T0" fmla="*/ 85 w 85"/>
                <a:gd name="T1" fmla="*/ 2 h 49"/>
                <a:gd name="T2" fmla="*/ 4 w 85"/>
                <a:gd name="T3" fmla="*/ 48 h 49"/>
                <a:gd name="T4" fmla="*/ 1 w 85"/>
                <a:gd name="T5" fmla="*/ 48 h 49"/>
                <a:gd name="T6" fmla="*/ 1 w 85"/>
                <a:gd name="T7" fmla="*/ 47 h 49"/>
                <a:gd name="T8" fmla="*/ 82 w 85"/>
                <a:gd name="T9" fmla="*/ 0 h 49"/>
                <a:gd name="T10" fmla="*/ 85 w 85"/>
                <a:gd name="T11" fmla="*/ 0 h 49"/>
                <a:gd name="T12" fmla="*/ 85 w 85"/>
                <a:gd name="T13" fmla="*/ 2 h 49"/>
              </a:gdLst>
              <a:ahLst/>
              <a:cxnLst>
                <a:cxn ang="0">
                  <a:pos x="T0" y="T1"/>
                </a:cxn>
                <a:cxn ang="0">
                  <a:pos x="T2" y="T3"/>
                </a:cxn>
                <a:cxn ang="0">
                  <a:pos x="T4" y="T5"/>
                </a:cxn>
                <a:cxn ang="0">
                  <a:pos x="T6" y="T7"/>
                </a:cxn>
                <a:cxn ang="0">
                  <a:pos x="T8" y="T9"/>
                </a:cxn>
                <a:cxn ang="0">
                  <a:pos x="T10" y="T11"/>
                </a:cxn>
                <a:cxn ang="0">
                  <a:pos x="T12" y="T13"/>
                </a:cxn>
              </a:cxnLst>
              <a:rect l="0" t="0" r="r" b="b"/>
              <a:pathLst>
                <a:path w="85" h="49">
                  <a:moveTo>
                    <a:pt x="85" y="2"/>
                  </a:moveTo>
                  <a:cubicBezTo>
                    <a:pt x="4" y="48"/>
                    <a:pt x="4" y="48"/>
                    <a:pt x="4" y="48"/>
                  </a:cubicBezTo>
                  <a:cubicBezTo>
                    <a:pt x="3" y="49"/>
                    <a:pt x="2" y="49"/>
                    <a:pt x="1" y="48"/>
                  </a:cubicBezTo>
                  <a:cubicBezTo>
                    <a:pt x="0" y="48"/>
                    <a:pt x="0" y="47"/>
                    <a:pt x="1" y="47"/>
                  </a:cubicBezTo>
                  <a:cubicBezTo>
                    <a:pt x="82" y="0"/>
                    <a:pt x="82" y="0"/>
                    <a:pt x="82" y="0"/>
                  </a:cubicBezTo>
                  <a:cubicBezTo>
                    <a:pt x="83" y="0"/>
                    <a:pt x="84" y="0"/>
                    <a:pt x="85" y="0"/>
                  </a:cubicBezTo>
                  <a:cubicBezTo>
                    <a:pt x="85" y="1"/>
                    <a:pt x="85" y="1"/>
                    <a:pt x="85" y="2"/>
                  </a:cubicBezTo>
                  <a:close/>
                </a:path>
              </a:pathLst>
            </a:custGeom>
            <a:solidFill>
              <a:srgbClr val="FE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7" name="Freeform 126">
              <a:extLst>
                <a:ext uri="{FF2B5EF4-FFF2-40B4-BE49-F238E27FC236}">
                  <a16:creationId xmlns:a16="http://schemas.microsoft.com/office/drawing/2014/main" id="{F549223C-CFA4-8A46-BBEB-02C0FEF2B77B}"/>
                </a:ext>
              </a:extLst>
            </p:cNvPr>
            <p:cNvSpPr>
              <a:spLocks/>
            </p:cNvSpPr>
            <p:nvPr/>
          </p:nvSpPr>
          <p:spPr bwMode="auto">
            <a:xfrm>
              <a:off x="18077887" y="5941960"/>
              <a:ext cx="101600" cy="57150"/>
            </a:xfrm>
            <a:custGeom>
              <a:avLst/>
              <a:gdLst>
                <a:gd name="T0" fmla="*/ 36 w 37"/>
                <a:gd name="T1" fmla="*/ 11 h 21"/>
                <a:gd name="T2" fmla="*/ 19 w 37"/>
                <a:gd name="T3" fmla="*/ 21 h 21"/>
                <a:gd name="T4" fmla="*/ 16 w 37"/>
                <a:gd name="T5" fmla="*/ 21 h 21"/>
                <a:gd name="T6" fmla="*/ 1 w 37"/>
                <a:gd name="T7" fmla="*/ 12 h 21"/>
                <a:gd name="T8" fmla="*/ 1 w 37"/>
                <a:gd name="T9" fmla="*/ 11 h 21"/>
                <a:gd name="T10" fmla="*/ 18 w 37"/>
                <a:gd name="T11" fmla="*/ 0 h 21"/>
                <a:gd name="T12" fmla="*/ 21 w 37"/>
                <a:gd name="T13" fmla="*/ 0 h 21"/>
                <a:gd name="T14" fmla="*/ 36 w 37"/>
                <a:gd name="T15" fmla="*/ 9 h 21"/>
                <a:gd name="T16" fmla="*/ 36 w 37"/>
                <a:gd name="T17" fmla="*/ 1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21">
                  <a:moveTo>
                    <a:pt x="36" y="11"/>
                  </a:moveTo>
                  <a:cubicBezTo>
                    <a:pt x="19" y="21"/>
                    <a:pt x="19" y="21"/>
                    <a:pt x="19" y="21"/>
                  </a:cubicBezTo>
                  <a:cubicBezTo>
                    <a:pt x="18" y="21"/>
                    <a:pt x="16" y="21"/>
                    <a:pt x="16" y="21"/>
                  </a:cubicBezTo>
                  <a:cubicBezTo>
                    <a:pt x="1" y="12"/>
                    <a:pt x="1" y="12"/>
                    <a:pt x="1" y="12"/>
                  </a:cubicBezTo>
                  <a:cubicBezTo>
                    <a:pt x="0" y="12"/>
                    <a:pt x="0" y="11"/>
                    <a:pt x="1" y="11"/>
                  </a:cubicBezTo>
                  <a:cubicBezTo>
                    <a:pt x="18" y="0"/>
                    <a:pt x="18" y="0"/>
                    <a:pt x="18" y="0"/>
                  </a:cubicBezTo>
                  <a:cubicBezTo>
                    <a:pt x="19" y="0"/>
                    <a:pt x="20" y="0"/>
                    <a:pt x="21" y="0"/>
                  </a:cubicBezTo>
                  <a:cubicBezTo>
                    <a:pt x="36" y="9"/>
                    <a:pt x="36" y="9"/>
                    <a:pt x="36" y="9"/>
                  </a:cubicBezTo>
                  <a:cubicBezTo>
                    <a:pt x="37" y="9"/>
                    <a:pt x="37" y="10"/>
                    <a:pt x="36" y="11"/>
                  </a:cubicBezTo>
                  <a:close/>
                </a:path>
              </a:pathLst>
            </a:custGeom>
            <a:solidFill>
              <a:srgbClr val="F9FAF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8" name="Freeform 127">
              <a:extLst>
                <a:ext uri="{FF2B5EF4-FFF2-40B4-BE49-F238E27FC236}">
                  <a16:creationId xmlns:a16="http://schemas.microsoft.com/office/drawing/2014/main" id="{D4F2BED2-B4D5-2949-89CB-A75A02E8D9E7}"/>
                </a:ext>
              </a:extLst>
            </p:cNvPr>
            <p:cNvSpPr>
              <a:spLocks/>
            </p:cNvSpPr>
            <p:nvPr/>
          </p:nvSpPr>
          <p:spPr bwMode="auto">
            <a:xfrm>
              <a:off x="18092174" y="5908623"/>
              <a:ext cx="65088" cy="46038"/>
            </a:xfrm>
            <a:custGeom>
              <a:avLst/>
              <a:gdLst>
                <a:gd name="T0" fmla="*/ 18 w 24"/>
                <a:gd name="T1" fmla="*/ 15 h 17"/>
                <a:gd name="T2" fmla="*/ 12 w 24"/>
                <a:gd name="T3" fmla="*/ 14 h 17"/>
                <a:gd name="T4" fmla="*/ 7 w 24"/>
                <a:gd name="T5" fmla="*/ 11 h 17"/>
                <a:gd name="T6" fmla="*/ 7 w 24"/>
                <a:gd name="T7" fmla="*/ 4 h 17"/>
                <a:gd name="T8" fmla="*/ 20 w 24"/>
                <a:gd name="T9" fmla="*/ 4 h 17"/>
                <a:gd name="T10" fmla="*/ 22 w 24"/>
                <a:gd name="T11" fmla="*/ 5 h 17"/>
                <a:gd name="T12" fmla="*/ 24 w 24"/>
                <a:gd name="T13" fmla="*/ 4 h 17"/>
                <a:gd name="T14" fmla="*/ 22 w 24"/>
                <a:gd name="T15" fmla="*/ 2 h 17"/>
                <a:gd name="T16" fmla="*/ 5 w 24"/>
                <a:gd name="T17" fmla="*/ 2 h 17"/>
                <a:gd name="T18" fmla="*/ 5 w 24"/>
                <a:gd name="T19" fmla="*/ 12 h 17"/>
                <a:gd name="T20" fmla="*/ 10 w 24"/>
                <a:gd name="T21" fmla="*/ 15 h 17"/>
                <a:gd name="T22" fmla="*/ 21 w 24"/>
                <a:gd name="T23" fmla="*/ 17 h 17"/>
                <a:gd name="T24" fmla="*/ 18 w 24"/>
                <a:gd name="T25" fmla="*/ 15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 h="17">
                  <a:moveTo>
                    <a:pt x="18" y="15"/>
                  </a:moveTo>
                  <a:cubicBezTo>
                    <a:pt x="16" y="15"/>
                    <a:pt x="14" y="15"/>
                    <a:pt x="12" y="14"/>
                  </a:cubicBezTo>
                  <a:cubicBezTo>
                    <a:pt x="7" y="11"/>
                    <a:pt x="7" y="11"/>
                    <a:pt x="7" y="11"/>
                  </a:cubicBezTo>
                  <a:cubicBezTo>
                    <a:pt x="4" y="9"/>
                    <a:pt x="4" y="6"/>
                    <a:pt x="7" y="4"/>
                  </a:cubicBezTo>
                  <a:cubicBezTo>
                    <a:pt x="11" y="2"/>
                    <a:pt x="16" y="2"/>
                    <a:pt x="20" y="4"/>
                  </a:cubicBezTo>
                  <a:cubicBezTo>
                    <a:pt x="22" y="5"/>
                    <a:pt x="22" y="5"/>
                    <a:pt x="22" y="5"/>
                  </a:cubicBezTo>
                  <a:cubicBezTo>
                    <a:pt x="24" y="4"/>
                    <a:pt x="24" y="4"/>
                    <a:pt x="24" y="4"/>
                  </a:cubicBezTo>
                  <a:cubicBezTo>
                    <a:pt x="22" y="2"/>
                    <a:pt x="22" y="2"/>
                    <a:pt x="22" y="2"/>
                  </a:cubicBezTo>
                  <a:cubicBezTo>
                    <a:pt x="17" y="0"/>
                    <a:pt x="10" y="0"/>
                    <a:pt x="5" y="2"/>
                  </a:cubicBezTo>
                  <a:cubicBezTo>
                    <a:pt x="0" y="5"/>
                    <a:pt x="0" y="9"/>
                    <a:pt x="5" y="12"/>
                  </a:cubicBezTo>
                  <a:cubicBezTo>
                    <a:pt x="10" y="15"/>
                    <a:pt x="10" y="15"/>
                    <a:pt x="10" y="15"/>
                  </a:cubicBezTo>
                  <a:cubicBezTo>
                    <a:pt x="13" y="17"/>
                    <a:pt x="17" y="17"/>
                    <a:pt x="21" y="17"/>
                  </a:cubicBezTo>
                  <a:lnTo>
                    <a:pt x="18" y="15"/>
                  </a:lnTo>
                  <a:close/>
                </a:path>
              </a:pathLst>
            </a:custGeom>
            <a:solidFill>
              <a:srgbClr val="F9FAF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9" name="Freeform 128">
              <a:extLst>
                <a:ext uri="{FF2B5EF4-FFF2-40B4-BE49-F238E27FC236}">
                  <a16:creationId xmlns:a16="http://schemas.microsoft.com/office/drawing/2014/main" id="{27A6F921-0BE5-DE45-B26C-7E8CA2BE7442}"/>
                </a:ext>
              </a:extLst>
            </p:cNvPr>
            <p:cNvSpPr>
              <a:spLocks/>
            </p:cNvSpPr>
            <p:nvPr/>
          </p:nvSpPr>
          <p:spPr bwMode="auto">
            <a:xfrm>
              <a:off x="18157262" y="6234060"/>
              <a:ext cx="44450" cy="30163"/>
            </a:xfrm>
            <a:custGeom>
              <a:avLst/>
              <a:gdLst>
                <a:gd name="T0" fmla="*/ 13 w 16"/>
                <a:gd name="T1" fmla="*/ 4 h 11"/>
                <a:gd name="T2" fmla="*/ 11 w 16"/>
                <a:gd name="T3" fmla="*/ 4 h 11"/>
                <a:gd name="T4" fmla="*/ 8 w 16"/>
                <a:gd name="T5" fmla="*/ 5 h 11"/>
                <a:gd name="T6" fmla="*/ 5 w 16"/>
                <a:gd name="T7" fmla="*/ 5 h 11"/>
                <a:gd name="T8" fmla="*/ 4 w 16"/>
                <a:gd name="T9" fmla="*/ 6 h 11"/>
                <a:gd name="T10" fmla="*/ 2 w 16"/>
                <a:gd name="T11" fmla="*/ 5 h 11"/>
                <a:gd name="T12" fmla="*/ 1 w 16"/>
                <a:gd name="T13" fmla="*/ 4 h 11"/>
                <a:gd name="T14" fmla="*/ 3 w 16"/>
                <a:gd name="T15" fmla="*/ 2 h 11"/>
                <a:gd name="T16" fmla="*/ 6 w 16"/>
                <a:gd name="T17" fmla="*/ 1 h 11"/>
                <a:gd name="T18" fmla="*/ 6 w 16"/>
                <a:gd name="T19" fmla="*/ 0 h 11"/>
                <a:gd name="T20" fmla="*/ 2 w 16"/>
                <a:gd name="T21" fmla="*/ 1 h 11"/>
                <a:gd name="T22" fmla="*/ 0 w 16"/>
                <a:gd name="T23" fmla="*/ 4 h 11"/>
                <a:gd name="T24" fmla="*/ 1 w 16"/>
                <a:gd name="T25" fmla="*/ 6 h 11"/>
                <a:gd name="T26" fmla="*/ 4 w 16"/>
                <a:gd name="T27" fmla="*/ 6 h 11"/>
                <a:gd name="T28" fmla="*/ 8 w 16"/>
                <a:gd name="T29" fmla="*/ 6 h 11"/>
                <a:gd name="T30" fmla="*/ 11 w 16"/>
                <a:gd name="T31" fmla="*/ 5 h 11"/>
                <a:gd name="T32" fmla="*/ 13 w 16"/>
                <a:gd name="T33" fmla="*/ 5 h 11"/>
                <a:gd name="T34" fmla="*/ 14 w 16"/>
                <a:gd name="T35" fmla="*/ 5 h 11"/>
                <a:gd name="T36" fmla="*/ 15 w 16"/>
                <a:gd name="T37" fmla="*/ 7 h 11"/>
                <a:gd name="T38" fmla="*/ 13 w 16"/>
                <a:gd name="T39" fmla="*/ 9 h 11"/>
                <a:gd name="T40" fmla="*/ 9 w 16"/>
                <a:gd name="T41" fmla="*/ 10 h 11"/>
                <a:gd name="T42" fmla="*/ 10 w 16"/>
                <a:gd name="T43" fmla="*/ 11 h 11"/>
                <a:gd name="T44" fmla="*/ 14 w 16"/>
                <a:gd name="T45" fmla="*/ 9 h 11"/>
                <a:gd name="T46" fmla="*/ 16 w 16"/>
                <a:gd name="T47" fmla="*/ 7 h 11"/>
                <a:gd name="T48" fmla="*/ 15 w 16"/>
                <a:gd name="T49" fmla="*/ 5 h 11"/>
                <a:gd name="T50" fmla="*/ 13 w 16"/>
                <a:gd name="T51" fmla="*/ 4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11">
                  <a:moveTo>
                    <a:pt x="13" y="4"/>
                  </a:moveTo>
                  <a:cubicBezTo>
                    <a:pt x="13" y="4"/>
                    <a:pt x="12" y="4"/>
                    <a:pt x="11" y="4"/>
                  </a:cubicBezTo>
                  <a:cubicBezTo>
                    <a:pt x="10" y="4"/>
                    <a:pt x="9" y="4"/>
                    <a:pt x="8" y="5"/>
                  </a:cubicBezTo>
                  <a:cubicBezTo>
                    <a:pt x="7" y="5"/>
                    <a:pt x="6" y="5"/>
                    <a:pt x="5" y="5"/>
                  </a:cubicBezTo>
                  <a:cubicBezTo>
                    <a:pt x="4" y="6"/>
                    <a:pt x="4" y="6"/>
                    <a:pt x="4" y="6"/>
                  </a:cubicBezTo>
                  <a:cubicBezTo>
                    <a:pt x="3" y="5"/>
                    <a:pt x="3" y="5"/>
                    <a:pt x="2" y="5"/>
                  </a:cubicBezTo>
                  <a:cubicBezTo>
                    <a:pt x="1" y="5"/>
                    <a:pt x="1" y="4"/>
                    <a:pt x="1" y="4"/>
                  </a:cubicBezTo>
                  <a:cubicBezTo>
                    <a:pt x="1" y="3"/>
                    <a:pt x="2" y="2"/>
                    <a:pt x="3" y="2"/>
                  </a:cubicBezTo>
                  <a:cubicBezTo>
                    <a:pt x="4" y="1"/>
                    <a:pt x="5" y="1"/>
                    <a:pt x="6" y="1"/>
                  </a:cubicBezTo>
                  <a:cubicBezTo>
                    <a:pt x="6" y="0"/>
                    <a:pt x="6" y="0"/>
                    <a:pt x="6" y="0"/>
                  </a:cubicBezTo>
                  <a:cubicBezTo>
                    <a:pt x="4" y="0"/>
                    <a:pt x="3" y="1"/>
                    <a:pt x="2" y="1"/>
                  </a:cubicBezTo>
                  <a:cubicBezTo>
                    <a:pt x="1" y="2"/>
                    <a:pt x="0" y="3"/>
                    <a:pt x="0" y="4"/>
                  </a:cubicBezTo>
                  <a:cubicBezTo>
                    <a:pt x="0" y="4"/>
                    <a:pt x="0" y="5"/>
                    <a:pt x="1" y="6"/>
                  </a:cubicBezTo>
                  <a:cubicBezTo>
                    <a:pt x="2" y="6"/>
                    <a:pt x="3" y="6"/>
                    <a:pt x="4" y="6"/>
                  </a:cubicBezTo>
                  <a:cubicBezTo>
                    <a:pt x="5" y="6"/>
                    <a:pt x="6" y="6"/>
                    <a:pt x="8" y="6"/>
                  </a:cubicBezTo>
                  <a:cubicBezTo>
                    <a:pt x="9" y="5"/>
                    <a:pt x="10" y="5"/>
                    <a:pt x="11" y="5"/>
                  </a:cubicBezTo>
                  <a:cubicBezTo>
                    <a:pt x="11" y="5"/>
                    <a:pt x="12" y="5"/>
                    <a:pt x="13" y="5"/>
                  </a:cubicBezTo>
                  <a:cubicBezTo>
                    <a:pt x="13" y="5"/>
                    <a:pt x="14" y="5"/>
                    <a:pt x="14" y="5"/>
                  </a:cubicBezTo>
                  <a:cubicBezTo>
                    <a:pt x="15" y="6"/>
                    <a:pt x="15" y="6"/>
                    <a:pt x="15" y="7"/>
                  </a:cubicBezTo>
                  <a:cubicBezTo>
                    <a:pt x="15" y="8"/>
                    <a:pt x="14" y="8"/>
                    <a:pt x="13" y="9"/>
                  </a:cubicBezTo>
                  <a:cubicBezTo>
                    <a:pt x="12" y="10"/>
                    <a:pt x="11" y="10"/>
                    <a:pt x="9" y="10"/>
                  </a:cubicBezTo>
                  <a:cubicBezTo>
                    <a:pt x="10" y="11"/>
                    <a:pt x="10" y="11"/>
                    <a:pt x="10" y="11"/>
                  </a:cubicBezTo>
                  <a:cubicBezTo>
                    <a:pt x="11" y="11"/>
                    <a:pt x="13" y="10"/>
                    <a:pt x="14" y="9"/>
                  </a:cubicBezTo>
                  <a:cubicBezTo>
                    <a:pt x="15" y="8"/>
                    <a:pt x="16" y="8"/>
                    <a:pt x="16" y="7"/>
                  </a:cubicBezTo>
                  <a:cubicBezTo>
                    <a:pt x="16" y="6"/>
                    <a:pt x="16" y="5"/>
                    <a:pt x="15" y="5"/>
                  </a:cubicBezTo>
                  <a:cubicBezTo>
                    <a:pt x="14" y="4"/>
                    <a:pt x="14" y="4"/>
                    <a:pt x="13" y="4"/>
                  </a:cubicBezTo>
                  <a:close/>
                </a:path>
              </a:pathLst>
            </a:custGeom>
            <a:solidFill>
              <a:srgbClr val="F9FAF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0" name="Freeform 129">
              <a:extLst>
                <a:ext uri="{FF2B5EF4-FFF2-40B4-BE49-F238E27FC236}">
                  <a16:creationId xmlns:a16="http://schemas.microsoft.com/office/drawing/2014/main" id="{9941421B-28C1-BE49-AB0B-5CAC5C899D92}"/>
                </a:ext>
              </a:extLst>
            </p:cNvPr>
            <p:cNvSpPr>
              <a:spLocks/>
            </p:cNvSpPr>
            <p:nvPr/>
          </p:nvSpPr>
          <p:spPr bwMode="auto">
            <a:xfrm>
              <a:off x="18187424" y="6222948"/>
              <a:ext cx="47625" cy="25400"/>
            </a:xfrm>
            <a:custGeom>
              <a:avLst/>
              <a:gdLst>
                <a:gd name="T0" fmla="*/ 0 w 17"/>
                <a:gd name="T1" fmla="*/ 4 h 9"/>
                <a:gd name="T2" fmla="*/ 6 w 17"/>
                <a:gd name="T3" fmla="*/ 7 h 9"/>
                <a:gd name="T4" fmla="*/ 13 w 17"/>
                <a:gd name="T5" fmla="*/ 8 h 9"/>
                <a:gd name="T6" fmla="*/ 14 w 17"/>
                <a:gd name="T7" fmla="*/ 5 h 9"/>
                <a:gd name="T8" fmla="*/ 15 w 17"/>
                <a:gd name="T9" fmla="*/ 5 h 9"/>
                <a:gd name="T10" fmla="*/ 16 w 17"/>
                <a:gd name="T11" fmla="*/ 6 h 9"/>
                <a:gd name="T12" fmla="*/ 17 w 17"/>
                <a:gd name="T13" fmla="*/ 5 h 9"/>
                <a:gd name="T14" fmla="*/ 7 w 17"/>
                <a:gd name="T15" fmla="*/ 0 h 9"/>
                <a:gd name="T16" fmla="*/ 7 w 17"/>
                <a:gd name="T17" fmla="*/ 0 h 9"/>
                <a:gd name="T18" fmla="*/ 12 w 17"/>
                <a:gd name="T19" fmla="*/ 3 h 9"/>
                <a:gd name="T20" fmla="*/ 14 w 17"/>
                <a:gd name="T21" fmla="*/ 5 h 9"/>
                <a:gd name="T22" fmla="*/ 12 w 17"/>
                <a:gd name="T23" fmla="*/ 7 h 9"/>
                <a:gd name="T24" fmla="*/ 10 w 17"/>
                <a:gd name="T25" fmla="*/ 8 h 9"/>
                <a:gd name="T26" fmla="*/ 7 w 17"/>
                <a:gd name="T27" fmla="*/ 7 h 9"/>
                <a:gd name="T28" fmla="*/ 1 w 17"/>
                <a:gd name="T29" fmla="*/ 4 h 9"/>
                <a:gd name="T30" fmla="*/ 0 w 17"/>
                <a:gd name="T31" fmla="*/ 4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 h="9">
                  <a:moveTo>
                    <a:pt x="0" y="4"/>
                  </a:moveTo>
                  <a:cubicBezTo>
                    <a:pt x="6" y="7"/>
                    <a:pt x="6" y="7"/>
                    <a:pt x="6" y="7"/>
                  </a:cubicBezTo>
                  <a:cubicBezTo>
                    <a:pt x="8" y="9"/>
                    <a:pt x="11" y="9"/>
                    <a:pt x="13" y="8"/>
                  </a:cubicBezTo>
                  <a:cubicBezTo>
                    <a:pt x="14" y="7"/>
                    <a:pt x="15" y="6"/>
                    <a:pt x="14" y="5"/>
                  </a:cubicBezTo>
                  <a:cubicBezTo>
                    <a:pt x="15" y="5"/>
                    <a:pt x="15" y="5"/>
                    <a:pt x="15" y="5"/>
                  </a:cubicBezTo>
                  <a:cubicBezTo>
                    <a:pt x="16" y="6"/>
                    <a:pt x="16" y="6"/>
                    <a:pt x="16" y="6"/>
                  </a:cubicBezTo>
                  <a:cubicBezTo>
                    <a:pt x="17" y="5"/>
                    <a:pt x="17" y="5"/>
                    <a:pt x="17" y="5"/>
                  </a:cubicBezTo>
                  <a:cubicBezTo>
                    <a:pt x="7" y="0"/>
                    <a:pt x="7" y="0"/>
                    <a:pt x="7" y="0"/>
                  </a:cubicBezTo>
                  <a:cubicBezTo>
                    <a:pt x="7" y="0"/>
                    <a:pt x="7" y="0"/>
                    <a:pt x="7" y="0"/>
                  </a:cubicBezTo>
                  <a:cubicBezTo>
                    <a:pt x="12" y="3"/>
                    <a:pt x="12" y="3"/>
                    <a:pt x="12" y="3"/>
                  </a:cubicBezTo>
                  <a:cubicBezTo>
                    <a:pt x="13" y="4"/>
                    <a:pt x="14" y="5"/>
                    <a:pt x="14" y="5"/>
                  </a:cubicBezTo>
                  <a:cubicBezTo>
                    <a:pt x="14" y="6"/>
                    <a:pt x="13" y="6"/>
                    <a:pt x="12" y="7"/>
                  </a:cubicBezTo>
                  <a:cubicBezTo>
                    <a:pt x="11" y="8"/>
                    <a:pt x="10" y="8"/>
                    <a:pt x="10" y="8"/>
                  </a:cubicBezTo>
                  <a:cubicBezTo>
                    <a:pt x="9" y="8"/>
                    <a:pt x="8" y="7"/>
                    <a:pt x="7" y="7"/>
                  </a:cubicBezTo>
                  <a:cubicBezTo>
                    <a:pt x="1" y="4"/>
                    <a:pt x="1" y="4"/>
                    <a:pt x="1" y="4"/>
                  </a:cubicBezTo>
                  <a:cubicBezTo>
                    <a:pt x="0" y="4"/>
                    <a:pt x="0" y="4"/>
                    <a:pt x="0" y="4"/>
                  </a:cubicBezTo>
                  <a:close/>
                </a:path>
              </a:pathLst>
            </a:custGeom>
            <a:solidFill>
              <a:srgbClr val="F9FAF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1" name="Freeform 130">
              <a:extLst>
                <a:ext uri="{FF2B5EF4-FFF2-40B4-BE49-F238E27FC236}">
                  <a16:creationId xmlns:a16="http://schemas.microsoft.com/office/drawing/2014/main" id="{471E3276-BC16-CC4F-9D5C-3F34F6FA1A5D}"/>
                </a:ext>
              </a:extLst>
            </p:cNvPr>
            <p:cNvSpPr>
              <a:spLocks/>
            </p:cNvSpPr>
            <p:nvPr/>
          </p:nvSpPr>
          <p:spPr bwMode="auto">
            <a:xfrm>
              <a:off x="18219174" y="6207073"/>
              <a:ext cx="42863" cy="23813"/>
            </a:xfrm>
            <a:custGeom>
              <a:avLst/>
              <a:gdLst>
                <a:gd name="T0" fmla="*/ 16 w 16"/>
                <a:gd name="T1" fmla="*/ 5 h 9"/>
                <a:gd name="T2" fmla="*/ 10 w 16"/>
                <a:gd name="T3" fmla="*/ 2 h 9"/>
                <a:gd name="T4" fmla="*/ 3 w 16"/>
                <a:gd name="T5" fmla="*/ 2 h 9"/>
                <a:gd name="T6" fmla="*/ 2 w 16"/>
                <a:gd name="T7" fmla="*/ 4 h 9"/>
                <a:gd name="T8" fmla="*/ 2 w 16"/>
                <a:gd name="T9" fmla="*/ 4 h 9"/>
                <a:gd name="T10" fmla="*/ 0 w 16"/>
                <a:gd name="T11" fmla="*/ 4 h 9"/>
                <a:gd name="T12" fmla="*/ 0 w 16"/>
                <a:gd name="T13" fmla="*/ 4 h 9"/>
                <a:gd name="T14" fmla="*/ 9 w 16"/>
                <a:gd name="T15" fmla="*/ 9 h 9"/>
                <a:gd name="T16" fmla="*/ 10 w 16"/>
                <a:gd name="T17" fmla="*/ 9 h 9"/>
                <a:gd name="T18" fmla="*/ 5 w 16"/>
                <a:gd name="T19" fmla="*/ 6 h 9"/>
                <a:gd name="T20" fmla="*/ 3 w 16"/>
                <a:gd name="T21" fmla="*/ 4 h 9"/>
                <a:gd name="T22" fmla="*/ 4 w 16"/>
                <a:gd name="T23" fmla="*/ 2 h 9"/>
                <a:gd name="T24" fmla="*/ 7 w 16"/>
                <a:gd name="T25" fmla="*/ 1 h 9"/>
                <a:gd name="T26" fmla="*/ 9 w 16"/>
                <a:gd name="T27" fmla="*/ 2 h 9"/>
                <a:gd name="T28" fmla="*/ 15 w 16"/>
                <a:gd name="T29" fmla="*/ 6 h 9"/>
                <a:gd name="T30" fmla="*/ 16 w 16"/>
                <a:gd name="T31"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 h="9">
                  <a:moveTo>
                    <a:pt x="16" y="5"/>
                  </a:moveTo>
                  <a:cubicBezTo>
                    <a:pt x="10" y="2"/>
                    <a:pt x="10" y="2"/>
                    <a:pt x="10" y="2"/>
                  </a:cubicBezTo>
                  <a:cubicBezTo>
                    <a:pt x="8" y="0"/>
                    <a:pt x="6" y="0"/>
                    <a:pt x="3" y="2"/>
                  </a:cubicBezTo>
                  <a:cubicBezTo>
                    <a:pt x="2" y="2"/>
                    <a:pt x="1" y="3"/>
                    <a:pt x="2" y="4"/>
                  </a:cubicBezTo>
                  <a:cubicBezTo>
                    <a:pt x="2" y="4"/>
                    <a:pt x="2" y="4"/>
                    <a:pt x="2" y="4"/>
                  </a:cubicBezTo>
                  <a:cubicBezTo>
                    <a:pt x="0" y="4"/>
                    <a:pt x="0" y="4"/>
                    <a:pt x="0" y="4"/>
                  </a:cubicBezTo>
                  <a:cubicBezTo>
                    <a:pt x="0" y="4"/>
                    <a:pt x="0" y="4"/>
                    <a:pt x="0" y="4"/>
                  </a:cubicBezTo>
                  <a:cubicBezTo>
                    <a:pt x="9" y="9"/>
                    <a:pt x="9" y="9"/>
                    <a:pt x="9" y="9"/>
                  </a:cubicBezTo>
                  <a:cubicBezTo>
                    <a:pt x="10" y="9"/>
                    <a:pt x="10" y="9"/>
                    <a:pt x="10" y="9"/>
                  </a:cubicBezTo>
                  <a:cubicBezTo>
                    <a:pt x="5" y="6"/>
                    <a:pt x="5" y="6"/>
                    <a:pt x="5" y="6"/>
                  </a:cubicBezTo>
                  <a:cubicBezTo>
                    <a:pt x="3" y="5"/>
                    <a:pt x="3" y="5"/>
                    <a:pt x="3" y="4"/>
                  </a:cubicBezTo>
                  <a:cubicBezTo>
                    <a:pt x="3" y="3"/>
                    <a:pt x="3" y="3"/>
                    <a:pt x="4" y="2"/>
                  </a:cubicBezTo>
                  <a:cubicBezTo>
                    <a:pt x="5" y="2"/>
                    <a:pt x="6" y="1"/>
                    <a:pt x="7" y="1"/>
                  </a:cubicBezTo>
                  <a:cubicBezTo>
                    <a:pt x="7" y="1"/>
                    <a:pt x="8" y="2"/>
                    <a:pt x="9" y="2"/>
                  </a:cubicBezTo>
                  <a:cubicBezTo>
                    <a:pt x="15" y="6"/>
                    <a:pt x="15" y="6"/>
                    <a:pt x="15" y="6"/>
                  </a:cubicBezTo>
                  <a:cubicBezTo>
                    <a:pt x="16" y="5"/>
                    <a:pt x="16" y="5"/>
                    <a:pt x="16" y="5"/>
                  </a:cubicBezTo>
                  <a:close/>
                </a:path>
              </a:pathLst>
            </a:custGeom>
            <a:solidFill>
              <a:srgbClr val="F9FAF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2" name="Freeform 131">
              <a:extLst>
                <a:ext uri="{FF2B5EF4-FFF2-40B4-BE49-F238E27FC236}">
                  <a16:creationId xmlns:a16="http://schemas.microsoft.com/office/drawing/2014/main" id="{22473B3F-197A-0F44-8331-3B7CD78923A3}"/>
                </a:ext>
              </a:extLst>
            </p:cNvPr>
            <p:cNvSpPr>
              <a:spLocks noEditPoints="1"/>
            </p:cNvSpPr>
            <p:nvPr/>
          </p:nvSpPr>
          <p:spPr bwMode="auto">
            <a:xfrm>
              <a:off x="18249337" y="6184848"/>
              <a:ext cx="41275" cy="30163"/>
            </a:xfrm>
            <a:custGeom>
              <a:avLst/>
              <a:gdLst>
                <a:gd name="T0" fmla="*/ 0 w 15"/>
                <a:gd name="T1" fmla="*/ 7 h 11"/>
                <a:gd name="T2" fmla="*/ 3 w 15"/>
                <a:gd name="T3" fmla="*/ 9 h 11"/>
                <a:gd name="T4" fmla="*/ 7 w 15"/>
                <a:gd name="T5" fmla="*/ 11 h 11"/>
                <a:gd name="T6" fmla="*/ 12 w 15"/>
                <a:gd name="T7" fmla="*/ 10 h 11"/>
                <a:gd name="T8" fmla="*/ 13 w 15"/>
                <a:gd name="T9" fmla="*/ 7 h 11"/>
                <a:gd name="T10" fmla="*/ 13 w 15"/>
                <a:gd name="T11" fmla="*/ 7 h 11"/>
                <a:gd name="T12" fmla="*/ 15 w 15"/>
                <a:gd name="T13" fmla="*/ 8 h 11"/>
                <a:gd name="T14" fmla="*/ 15 w 15"/>
                <a:gd name="T15" fmla="*/ 7 h 11"/>
                <a:gd name="T16" fmla="*/ 2 w 15"/>
                <a:gd name="T17" fmla="*/ 0 h 11"/>
                <a:gd name="T18" fmla="*/ 1 w 15"/>
                <a:gd name="T19" fmla="*/ 0 h 11"/>
                <a:gd name="T20" fmla="*/ 5 w 15"/>
                <a:gd name="T21" fmla="*/ 2 h 11"/>
                <a:gd name="T22" fmla="*/ 7 w 15"/>
                <a:gd name="T23" fmla="*/ 3 h 11"/>
                <a:gd name="T24" fmla="*/ 7 w 15"/>
                <a:gd name="T25" fmla="*/ 3 h 11"/>
                <a:gd name="T26" fmla="*/ 4 w 15"/>
                <a:gd name="T27" fmla="*/ 3 h 11"/>
                <a:gd name="T28" fmla="*/ 2 w 15"/>
                <a:gd name="T29" fmla="*/ 4 h 11"/>
                <a:gd name="T30" fmla="*/ 0 w 15"/>
                <a:gd name="T31" fmla="*/ 7 h 11"/>
                <a:gd name="T32" fmla="*/ 6 w 15"/>
                <a:gd name="T33" fmla="*/ 4 h 11"/>
                <a:gd name="T34" fmla="*/ 10 w 15"/>
                <a:gd name="T35" fmla="*/ 5 h 11"/>
                <a:gd name="T36" fmla="*/ 10 w 15"/>
                <a:gd name="T37" fmla="*/ 5 h 11"/>
                <a:gd name="T38" fmla="*/ 12 w 15"/>
                <a:gd name="T39" fmla="*/ 7 h 11"/>
                <a:gd name="T40" fmla="*/ 11 w 15"/>
                <a:gd name="T41" fmla="*/ 9 h 11"/>
                <a:gd name="T42" fmla="*/ 4 w 15"/>
                <a:gd name="T43" fmla="*/ 9 h 11"/>
                <a:gd name="T44" fmla="*/ 2 w 15"/>
                <a:gd name="T45" fmla="*/ 6 h 11"/>
                <a:gd name="T46" fmla="*/ 3 w 15"/>
                <a:gd name="T47" fmla="*/ 5 h 11"/>
                <a:gd name="T48" fmla="*/ 6 w 15"/>
                <a:gd name="T49" fmla="*/ 4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 h="11">
                  <a:moveTo>
                    <a:pt x="0" y="7"/>
                  </a:moveTo>
                  <a:cubicBezTo>
                    <a:pt x="0" y="7"/>
                    <a:pt x="1" y="8"/>
                    <a:pt x="3" y="9"/>
                  </a:cubicBezTo>
                  <a:cubicBezTo>
                    <a:pt x="4" y="10"/>
                    <a:pt x="6" y="11"/>
                    <a:pt x="7" y="11"/>
                  </a:cubicBezTo>
                  <a:cubicBezTo>
                    <a:pt x="9" y="11"/>
                    <a:pt x="10" y="10"/>
                    <a:pt x="12" y="10"/>
                  </a:cubicBezTo>
                  <a:cubicBezTo>
                    <a:pt x="13" y="9"/>
                    <a:pt x="13" y="8"/>
                    <a:pt x="13" y="7"/>
                  </a:cubicBezTo>
                  <a:cubicBezTo>
                    <a:pt x="13" y="7"/>
                    <a:pt x="13" y="7"/>
                    <a:pt x="13" y="7"/>
                  </a:cubicBezTo>
                  <a:cubicBezTo>
                    <a:pt x="15" y="8"/>
                    <a:pt x="15" y="8"/>
                    <a:pt x="15" y="8"/>
                  </a:cubicBezTo>
                  <a:cubicBezTo>
                    <a:pt x="15" y="7"/>
                    <a:pt x="15" y="7"/>
                    <a:pt x="15" y="7"/>
                  </a:cubicBezTo>
                  <a:cubicBezTo>
                    <a:pt x="2" y="0"/>
                    <a:pt x="2" y="0"/>
                    <a:pt x="2" y="0"/>
                  </a:cubicBezTo>
                  <a:cubicBezTo>
                    <a:pt x="1" y="0"/>
                    <a:pt x="1" y="0"/>
                    <a:pt x="1" y="0"/>
                  </a:cubicBezTo>
                  <a:cubicBezTo>
                    <a:pt x="5" y="2"/>
                    <a:pt x="5" y="2"/>
                    <a:pt x="5" y="2"/>
                  </a:cubicBezTo>
                  <a:cubicBezTo>
                    <a:pt x="5" y="2"/>
                    <a:pt x="6" y="3"/>
                    <a:pt x="7" y="3"/>
                  </a:cubicBezTo>
                  <a:cubicBezTo>
                    <a:pt x="7" y="3"/>
                    <a:pt x="7" y="3"/>
                    <a:pt x="7" y="3"/>
                  </a:cubicBezTo>
                  <a:cubicBezTo>
                    <a:pt x="6" y="3"/>
                    <a:pt x="5" y="3"/>
                    <a:pt x="4" y="3"/>
                  </a:cubicBezTo>
                  <a:cubicBezTo>
                    <a:pt x="3" y="3"/>
                    <a:pt x="3" y="4"/>
                    <a:pt x="2" y="4"/>
                  </a:cubicBezTo>
                  <a:cubicBezTo>
                    <a:pt x="1" y="5"/>
                    <a:pt x="0" y="6"/>
                    <a:pt x="0" y="7"/>
                  </a:cubicBezTo>
                  <a:close/>
                  <a:moveTo>
                    <a:pt x="6" y="4"/>
                  </a:moveTo>
                  <a:cubicBezTo>
                    <a:pt x="7" y="4"/>
                    <a:pt x="8" y="4"/>
                    <a:pt x="10" y="5"/>
                  </a:cubicBezTo>
                  <a:cubicBezTo>
                    <a:pt x="10" y="5"/>
                    <a:pt x="10" y="5"/>
                    <a:pt x="10" y="5"/>
                  </a:cubicBezTo>
                  <a:cubicBezTo>
                    <a:pt x="11" y="6"/>
                    <a:pt x="12" y="7"/>
                    <a:pt x="12" y="7"/>
                  </a:cubicBezTo>
                  <a:cubicBezTo>
                    <a:pt x="12" y="8"/>
                    <a:pt x="12" y="9"/>
                    <a:pt x="11" y="9"/>
                  </a:cubicBezTo>
                  <a:cubicBezTo>
                    <a:pt x="9" y="10"/>
                    <a:pt x="6" y="10"/>
                    <a:pt x="4" y="9"/>
                  </a:cubicBezTo>
                  <a:cubicBezTo>
                    <a:pt x="2" y="8"/>
                    <a:pt x="2" y="7"/>
                    <a:pt x="2" y="6"/>
                  </a:cubicBezTo>
                  <a:cubicBezTo>
                    <a:pt x="1" y="6"/>
                    <a:pt x="2" y="5"/>
                    <a:pt x="3" y="5"/>
                  </a:cubicBezTo>
                  <a:cubicBezTo>
                    <a:pt x="4" y="4"/>
                    <a:pt x="5" y="4"/>
                    <a:pt x="6" y="4"/>
                  </a:cubicBezTo>
                  <a:close/>
                </a:path>
              </a:pathLst>
            </a:custGeom>
            <a:solidFill>
              <a:srgbClr val="F9FAF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3" name="Freeform 132">
              <a:extLst>
                <a:ext uri="{FF2B5EF4-FFF2-40B4-BE49-F238E27FC236}">
                  <a16:creationId xmlns:a16="http://schemas.microsoft.com/office/drawing/2014/main" id="{840D035C-7A71-7B42-AC26-88F7DAF7F739}"/>
                </a:ext>
              </a:extLst>
            </p:cNvPr>
            <p:cNvSpPr>
              <a:spLocks noEditPoints="1"/>
            </p:cNvSpPr>
            <p:nvPr/>
          </p:nvSpPr>
          <p:spPr bwMode="auto">
            <a:xfrm>
              <a:off x="18276324" y="6176910"/>
              <a:ext cx="38100" cy="22225"/>
            </a:xfrm>
            <a:custGeom>
              <a:avLst/>
              <a:gdLst>
                <a:gd name="T0" fmla="*/ 14 w 14"/>
                <a:gd name="T1" fmla="*/ 5 h 8"/>
                <a:gd name="T2" fmla="*/ 8 w 14"/>
                <a:gd name="T3" fmla="*/ 1 h 8"/>
                <a:gd name="T4" fmla="*/ 5 w 14"/>
                <a:gd name="T5" fmla="*/ 0 h 8"/>
                <a:gd name="T6" fmla="*/ 2 w 14"/>
                <a:gd name="T7" fmla="*/ 1 h 8"/>
                <a:gd name="T8" fmla="*/ 0 w 14"/>
                <a:gd name="T9" fmla="*/ 3 h 8"/>
                <a:gd name="T10" fmla="*/ 1 w 14"/>
                <a:gd name="T11" fmla="*/ 4 h 8"/>
                <a:gd name="T12" fmla="*/ 3 w 14"/>
                <a:gd name="T13" fmla="*/ 2 h 8"/>
                <a:gd name="T14" fmla="*/ 5 w 14"/>
                <a:gd name="T15" fmla="*/ 1 h 8"/>
                <a:gd name="T16" fmla="*/ 8 w 14"/>
                <a:gd name="T17" fmla="*/ 2 h 8"/>
                <a:gd name="T18" fmla="*/ 8 w 14"/>
                <a:gd name="T19" fmla="*/ 2 h 8"/>
                <a:gd name="T20" fmla="*/ 7 w 14"/>
                <a:gd name="T21" fmla="*/ 3 h 8"/>
                <a:gd name="T22" fmla="*/ 4 w 14"/>
                <a:gd name="T23" fmla="*/ 6 h 8"/>
                <a:gd name="T24" fmla="*/ 5 w 14"/>
                <a:gd name="T25" fmla="*/ 7 h 8"/>
                <a:gd name="T26" fmla="*/ 8 w 14"/>
                <a:gd name="T27" fmla="*/ 8 h 8"/>
                <a:gd name="T28" fmla="*/ 11 w 14"/>
                <a:gd name="T29" fmla="*/ 7 h 8"/>
                <a:gd name="T30" fmla="*/ 12 w 14"/>
                <a:gd name="T31" fmla="*/ 6 h 8"/>
                <a:gd name="T32" fmla="*/ 12 w 14"/>
                <a:gd name="T33" fmla="*/ 5 h 8"/>
                <a:gd name="T34" fmla="*/ 12 w 14"/>
                <a:gd name="T35" fmla="*/ 5 h 8"/>
                <a:gd name="T36" fmla="*/ 14 w 14"/>
                <a:gd name="T37" fmla="*/ 5 h 8"/>
                <a:gd name="T38" fmla="*/ 14 w 14"/>
                <a:gd name="T39" fmla="*/ 5 h 8"/>
                <a:gd name="T40" fmla="*/ 8 w 14"/>
                <a:gd name="T41" fmla="*/ 7 h 8"/>
                <a:gd name="T42" fmla="*/ 6 w 14"/>
                <a:gd name="T43" fmla="*/ 7 h 8"/>
                <a:gd name="T44" fmla="*/ 5 w 14"/>
                <a:gd name="T45" fmla="*/ 6 h 8"/>
                <a:gd name="T46" fmla="*/ 7 w 14"/>
                <a:gd name="T47" fmla="*/ 4 h 8"/>
                <a:gd name="T48" fmla="*/ 9 w 14"/>
                <a:gd name="T49" fmla="*/ 3 h 8"/>
                <a:gd name="T50" fmla="*/ 10 w 14"/>
                <a:gd name="T51" fmla="*/ 3 h 8"/>
                <a:gd name="T52" fmla="*/ 11 w 14"/>
                <a:gd name="T53" fmla="*/ 5 h 8"/>
                <a:gd name="T54" fmla="*/ 10 w 14"/>
                <a:gd name="T55" fmla="*/ 7 h 8"/>
                <a:gd name="T56" fmla="*/ 8 w 14"/>
                <a:gd name="T57" fmla="*/ 7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4" h="8">
                  <a:moveTo>
                    <a:pt x="14" y="5"/>
                  </a:moveTo>
                  <a:cubicBezTo>
                    <a:pt x="8" y="1"/>
                    <a:pt x="8" y="1"/>
                    <a:pt x="8" y="1"/>
                  </a:cubicBezTo>
                  <a:cubicBezTo>
                    <a:pt x="7" y="1"/>
                    <a:pt x="6" y="0"/>
                    <a:pt x="5" y="0"/>
                  </a:cubicBezTo>
                  <a:cubicBezTo>
                    <a:pt x="4" y="0"/>
                    <a:pt x="3" y="1"/>
                    <a:pt x="2" y="1"/>
                  </a:cubicBezTo>
                  <a:cubicBezTo>
                    <a:pt x="1" y="2"/>
                    <a:pt x="0" y="3"/>
                    <a:pt x="0" y="3"/>
                  </a:cubicBezTo>
                  <a:cubicBezTo>
                    <a:pt x="1" y="4"/>
                    <a:pt x="1" y="4"/>
                    <a:pt x="1" y="4"/>
                  </a:cubicBezTo>
                  <a:cubicBezTo>
                    <a:pt x="1" y="3"/>
                    <a:pt x="2" y="2"/>
                    <a:pt x="3" y="2"/>
                  </a:cubicBezTo>
                  <a:cubicBezTo>
                    <a:pt x="4" y="1"/>
                    <a:pt x="4" y="1"/>
                    <a:pt x="5" y="1"/>
                  </a:cubicBezTo>
                  <a:cubicBezTo>
                    <a:pt x="6" y="1"/>
                    <a:pt x="7" y="1"/>
                    <a:pt x="8" y="2"/>
                  </a:cubicBezTo>
                  <a:cubicBezTo>
                    <a:pt x="8" y="2"/>
                    <a:pt x="8" y="2"/>
                    <a:pt x="8" y="2"/>
                  </a:cubicBezTo>
                  <a:cubicBezTo>
                    <a:pt x="7" y="3"/>
                    <a:pt x="7" y="3"/>
                    <a:pt x="7" y="3"/>
                  </a:cubicBezTo>
                  <a:cubicBezTo>
                    <a:pt x="5" y="4"/>
                    <a:pt x="4" y="5"/>
                    <a:pt x="4" y="6"/>
                  </a:cubicBezTo>
                  <a:cubicBezTo>
                    <a:pt x="4" y="6"/>
                    <a:pt x="4" y="7"/>
                    <a:pt x="5" y="7"/>
                  </a:cubicBezTo>
                  <a:cubicBezTo>
                    <a:pt x="6" y="8"/>
                    <a:pt x="7" y="8"/>
                    <a:pt x="8" y="8"/>
                  </a:cubicBezTo>
                  <a:cubicBezTo>
                    <a:pt x="9" y="8"/>
                    <a:pt x="10" y="8"/>
                    <a:pt x="11" y="7"/>
                  </a:cubicBezTo>
                  <a:cubicBezTo>
                    <a:pt x="11" y="7"/>
                    <a:pt x="12" y="7"/>
                    <a:pt x="12" y="6"/>
                  </a:cubicBezTo>
                  <a:cubicBezTo>
                    <a:pt x="12" y="6"/>
                    <a:pt x="12" y="5"/>
                    <a:pt x="12" y="5"/>
                  </a:cubicBezTo>
                  <a:cubicBezTo>
                    <a:pt x="12" y="5"/>
                    <a:pt x="12" y="5"/>
                    <a:pt x="12" y="5"/>
                  </a:cubicBezTo>
                  <a:cubicBezTo>
                    <a:pt x="14" y="5"/>
                    <a:pt x="14" y="5"/>
                    <a:pt x="14" y="5"/>
                  </a:cubicBezTo>
                  <a:cubicBezTo>
                    <a:pt x="14" y="5"/>
                    <a:pt x="14" y="5"/>
                    <a:pt x="14" y="5"/>
                  </a:cubicBezTo>
                  <a:close/>
                  <a:moveTo>
                    <a:pt x="8" y="7"/>
                  </a:moveTo>
                  <a:cubicBezTo>
                    <a:pt x="7" y="7"/>
                    <a:pt x="7" y="7"/>
                    <a:pt x="6" y="7"/>
                  </a:cubicBezTo>
                  <a:cubicBezTo>
                    <a:pt x="5" y="7"/>
                    <a:pt x="5" y="6"/>
                    <a:pt x="5" y="6"/>
                  </a:cubicBezTo>
                  <a:cubicBezTo>
                    <a:pt x="5" y="5"/>
                    <a:pt x="6" y="4"/>
                    <a:pt x="7" y="4"/>
                  </a:cubicBezTo>
                  <a:cubicBezTo>
                    <a:pt x="9" y="3"/>
                    <a:pt x="9" y="3"/>
                    <a:pt x="9" y="3"/>
                  </a:cubicBezTo>
                  <a:cubicBezTo>
                    <a:pt x="10" y="3"/>
                    <a:pt x="10" y="3"/>
                    <a:pt x="10" y="3"/>
                  </a:cubicBezTo>
                  <a:cubicBezTo>
                    <a:pt x="11" y="4"/>
                    <a:pt x="11" y="4"/>
                    <a:pt x="11" y="5"/>
                  </a:cubicBezTo>
                  <a:cubicBezTo>
                    <a:pt x="11" y="6"/>
                    <a:pt x="11" y="6"/>
                    <a:pt x="10" y="7"/>
                  </a:cubicBezTo>
                  <a:cubicBezTo>
                    <a:pt x="9" y="7"/>
                    <a:pt x="9" y="7"/>
                    <a:pt x="8" y="7"/>
                  </a:cubicBezTo>
                  <a:close/>
                </a:path>
              </a:pathLst>
            </a:custGeom>
            <a:solidFill>
              <a:srgbClr val="F9FAF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4" name="Freeform 133">
              <a:extLst>
                <a:ext uri="{FF2B5EF4-FFF2-40B4-BE49-F238E27FC236}">
                  <a16:creationId xmlns:a16="http://schemas.microsoft.com/office/drawing/2014/main" id="{0F830593-A032-AB4D-BA43-B6B96375BBBC}"/>
                </a:ext>
              </a:extLst>
            </p:cNvPr>
            <p:cNvSpPr>
              <a:spLocks/>
            </p:cNvSpPr>
            <p:nvPr/>
          </p:nvSpPr>
          <p:spPr bwMode="auto">
            <a:xfrm>
              <a:off x="18295374" y="6159448"/>
              <a:ext cx="41275" cy="33338"/>
            </a:xfrm>
            <a:custGeom>
              <a:avLst/>
              <a:gdLst>
                <a:gd name="T0" fmla="*/ 12 w 15"/>
                <a:gd name="T1" fmla="*/ 8 h 12"/>
                <a:gd name="T2" fmla="*/ 13 w 15"/>
                <a:gd name="T3" fmla="*/ 9 h 12"/>
                <a:gd name="T4" fmla="*/ 14 w 15"/>
                <a:gd name="T5" fmla="*/ 10 h 12"/>
                <a:gd name="T6" fmla="*/ 14 w 15"/>
                <a:gd name="T7" fmla="*/ 11 h 12"/>
                <a:gd name="T8" fmla="*/ 13 w 15"/>
                <a:gd name="T9" fmla="*/ 11 h 12"/>
                <a:gd name="T10" fmla="*/ 12 w 15"/>
                <a:gd name="T11" fmla="*/ 12 h 12"/>
                <a:gd name="T12" fmla="*/ 13 w 15"/>
                <a:gd name="T13" fmla="*/ 12 h 12"/>
                <a:gd name="T14" fmla="*/ 14 w 15"/>
                <a:gd name="T15" fmla="*/ 12 h 12"/>
                <a:gd name="T16" fmla="*/ 15 w 15"/>
                <a:gd name="T17" fmla="*/ 11 h 12"/>
                <a:gd name="T18" fmla="*/ 15 w 15"/>
                <a:gd name="T19" fmla="*/ 10 h 12"/>
                <a:gd name="T20" fmla="*/ 14 w 15"/>
                <a:gd name="T21" fmla="*/ 9 h 12"/>
                <a:gd name="T22" fmla="*/ 8 w 15"/>
                <a:gd name="T23" fmla="*/ 0 h 12"/>
                <a:gd name="T24" fmla="*/ 7 w 15"/>
                <a:gd name="T25" fmla="*/ 1 h 12"/>
                <a:gd name="T26" fmla="*/ 10 w 15"/>
                <a:gd name="T27" fmla="*/ 5 h 12"/>
                <a:gd name="T28" fmla="*/ 12 w 15"/>
                <a:gd name="T29" fmla="*/ 7 h 12"/>
                <a:gd name="T30" fmla="*/ 12 w 15"/>
                <a:gd name="T31" fmla="*/ 7 h 12"/>
                <a:gd name="T32" fmla="*/ 8 w 15"/>
                <a:gd name="T33" fmla="*/ 6 h 12"/>
                <a:gd name="T34" fmla="*/ 1 w 15"/>
                <a:gd name="T35" fmla="*/ 4 h 12"/>
                <a:gd name="T36" fmla="*/ 0 w 15"/>
                <a:gd name="T37" fmla="*/ 5 h 12"/>
                <a:gd name="T38" fmla="*/ 12 w 15"/>
                <a:gd name="T39" fmla="*/ 8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12">
                  <a:moveTo>
                    <a:pt x="12" y="8"/>
                  </a:moveTo>
                  <a:cubicBezTo>
                    <a:pt x="13" y="8"/>
                    <a:pt x="13" y="9"/>
                    <a:pt x="13" y="9"/>
                  </a:cubicBezTo>
                  <a:cubicBezTo>
                    <a:pt x="14" y="10"/>
                    <a:pt x="14" y="10"/>
                    <a:pt x="14" y="10"/>
                  </a:cubicBezTo>
                  <a:cubicBezTo>
                    <a:pt x="14" y="10"/>
                    <a:pt x="14" y="11"/>
                    <a:pt x="14" y="11"/>
                  </a:cubicBezTo>
                  <a:cubicBezTo>
                    <a:pt x="14" y="11"/>
                    <a:pt x="14" y="11"/>
                    <a:pt x="13" y="11"/>
                  </a:cubicBezTo>
                  <a:cubicBezTo>
                    <a:pt x="13" y="12"/>
                    <a:pt x="13" y="12"/>
                    <a:pt x="12" y="12"/>
                  </a:cubicBezTo>
                  <a:cubicBezTo>
                    <a:pt x="13" y="12"/>
                    <a:pt x="13" y="12"/>
                    <a:pt x="13" y="12"/>
                  </a:cubicBezTo>
                  <a:cubicBezTo>
                    <a:pt x="13" y="12"/>
                    <a:pt x="14" y="12"/>
                    <a:pt x="14" y="12"/>
                  </a:cubicBezTo>
                  <a:cubicBezTo>
                    <a:pt x="15" y="12"/>
                    <a:pt x="15" y="11"/>
                    <a:pt x="15" y="11"/>
                  </a:cubicBezTo>
                  <a:cubicBezTo>
                    <a:pt x="15" y="11"/>
                    <a:pt x="15" y="11"/>
                    <a:pt x="15" y="10"/>
                  </a:cubicBezTo>
                  <a:cubicBezTo>
                    <a:pt x="15" y="10"/>
                    <a:pt x="15" y="9"/>
                    <a:pt x="14" y="9"/>
                  </a:cubicBezTo>
                  <a:cubicBezTo>
                    <a:pt x="8" y="0"/>
                    <a:pt x="8" y="0"/>
                    <a:pt x="8" y="0"/>
                  </a:cubicBezTo>
                  <a:cubicBezTo>
                    <a:pt x="7" y="1"/>
                    <a:pt x="7" y="1"/>
                    <a:pt x="7" y="1"/>
                  </a:cubicBezTo>
                  <a:cubicBezTo>
                    <a:pt x="10" y="5"/>
                    <a:pt x="10" y="5"/>
                    <a:pt x="10" y="5"/>
                  </a:cubicBezTo>
                  <a:cubicBezTo>
                    <a:pt x="11" y="6"/>
                    <a:pt x="12" y="7"/>
                    <a:pt x="12" y="7"/>
                  </a:cubicBezTo>
                  <a:cubicBezTo>
                    <a:pt x="12" y="7"/>
                    <a:pt x="12" y="7"/>
                    <a:pt x="12" y="7"/>
                  </a:cubicBezTo>
                  <a:cubicBezTo>
                    <a:pt x="11" y="7"/>
                    <a:pt x="10" y="7"/>
                    <a:pt x="8" y="6"/>
                  </a:cubicBezTo>
                  <a:cubicBezTo>
                    <a:pt x="1" y="4"/>
                    <a:pt x="1" y="4"/>
                    <a:pt x="1" y="4"/>
                  </a:cubicBezTo>
                  <a:cubicBezTo>
                    <a:pt x="0" y="5"/>
                    <a:pt x="0" y="5"/>
                    <a:pt x="0" y="5"/>
                  </a:cubicBezTo>
                  <a:cubicBezTo>
                    <a:pt x="12" y="8"/>
                    <a:pt x="12" y="8"/>
                    <a:pt x="12" y="8"/>
                  </a:cubicBezTo>
                  <a:close/>
                </a:path>
              </a:pathLst>
            </a:custGeom>
            <a:solidFill>
              <a:srgbClr val="F9FAF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5" name="Freeform 134">
              <a:extLst>
                <a:ext uri="{FF2B5EF4-FFF2-40B4-BE49-F238E27FC236}">
                  <a16:creationId xmlns:a16="http://schemas.microsoft.com/office/drawing/2014/main" id="{AE3DF66C-3026-6A47-8045-C3F798E3EF25}"/>
                </a:ext>
              </a:extLst>
            </p:cNvPr>
            <p:cNvSpPr>
              <a:spLocks/>
            </p:cNvSpPr>
            <p:nvPr/>
          </p:nvSpPr>
          <p:spPr bwMode="auto">
            <a:xfrm>
              <a:off x="18339824" y="6167385"/>
              <a:ext cx="11113" cy="9525"/>
            </a:xfrm>
            <a:custGeom>
              <a:avLst/>
              <a:gdLst>
                <a:gd name="T0" fmla="*/ 0 w 4"/>
                <a:gd name="T1" fmla="*/ 0 h 3"/>
                <a:gd name="T2" fmla="*/ 4 w 4"/>
                <a:gd name="T3" fmla="*/ 3 h 3"/>
                <a:gd name="T4" fmla="*/ 4 w 4"/>
                <a:gd name="T5" fmla="*/ 3 h 3"/>
                <a:gd name="T6" fmla="*/ 2 w 4"/>
                <a:gd name="T7" fmla="*/ 0 h 3"/>
                <a:gd name="T8" fmla="*/ 1 w 4"/>
                <a:gd name="T9" fmla="*/ 0 h 3"/>
                <a:gd name="T10" fmla="*/ 0 w 4"/>
                <a:gd name="T11" fmla="*/ 0 h 3"/>
              </a:gdLst>
              <a:ahLst/>
              <a:cxnLst>
                <a:cxn ang="0">
                  <a:pos x="T0" y="T1"/>
                </a:cxn>
                <a:cxn ang="0">
                  <a:pos x="T2" y="T3"/>
                </a:cxn>
                <a:cxn ang="0">
                  <a:pos x="T4" y="T5"/>
                </a:cxn>
                <a:cxn ang="0">
                  <a:pos x="T6" y="T7"/>
                </a:cxn>
                <a:cxn ang="0">
                  <a:pos x="T8" y="T9"/>
                </a:cxn>
                <a:cxn ang="0">
                  <a:pos x="T10" y="T11"/>
                </a:cxn>
              </a:cxnLst>
              <a:rect l="0" t="0" r="r" b="b"/>
              <a:pathLst>
                <a:path w="4" h="3">
                  <a:moveTo>
                    <a:pt x="0" y="0"/>
                  </a:moveTo>
                  <a:cubicBezTo>
                    <a:pt x="1" y="1"/>
                    <a:pt x="3" y="2"/>
                    <a:pt x="4" y="3"/>
                  </a:cubicBezTo>
                  <a:cubicBezTo>
                    <a:pt x="4" y="3"/>
                    <a:pt x="4" y="3"/>
                    <a:pt x="4" y="3"/>
                  </a:cubicBezTo>
                  <a:cubicBezTo>
                    <a:pt x="4" y="2"/>
                    <a:pt x="3" y="1"/>
                    <a:pt x="2" y="0"/>
                  </a:cubicBezTo>
                  <a:cubicBezTo>
                    <a:pt x="1" y="0"/>
                    <a:pt x="1" y="0"/>
                    <a:pt x="1" y="0"/>
                  </a:cubicBezTo>
                  <a:cubicBezTo>
                    <a:pt x="0" y="0"/>
                    <a:pt x="0" y="0"/>
                    <a:pt x="0" y="0"/>
                  </a:cubicBezTo>
                  <a:close/>
                </a:path>
              </a:pathLst>
            </a:custGeom>
            <a:solidFill>
              <a:srgbClr val="F9FAF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6" name="Freeform 135">
              <a:extLst>
                <a:ext uri="{FF2B5EF4-FFF2-40B4-BE49-F238E27FC236}">
                  <a16:creationId xmlns:a16="http://schemas.microsoft.com/office/drawing/2014/main" id="{2C9663F6-F959-DB49-8B7F-6554214313E3}"/>
                </a:ext>
              </a:extLst>
            </p:cNvPr>
            <p:cNvSpPr>
              <a:spLocks/>
            </p:cNvSpPr>
            <p:nvPr/>
          </p:nvSpPr>
          <p:spPr bwMode="auto">
            <a:xfrm>
              <a:off x="18336649" y="6129285"/>
              <a:ext cx="47625" cy="30163"/>
            </a:xfrm>
            <a:custGeom>
              <a:avLst/>
              <a:gdLst>
                <a:gd name="T0" fmla="*/ 14 w 17"/>
                <a:gd name="T1" fmla="*/ 4 h 11"/>
                <a:gd name="T2" fmla="*/ 12 w 17"/>
                <a:gd name="T3" fmla="*/ 4 h 11"/>
                <a:gd name="T4" fmla="*/ 8 w 17"/>
                <a:gd name="T5" fmla="*/ 5 h 11"/>
                <a:gd name="T6" fmla="*/ 6 w 17"/>
                <a:gd name="T7" fmla="*/ 6 h 11"/>
                <a:gd name="T8" fmla="*/ 4 w 17"/>
                <a:gd name="T9" fmla="*/ 6 h 11"/>
                <a:gd name="T10" fmla="*/ 3 w 17"/>
                <a:gd name="T11" fmla="*/ 5 h 11"/>
                <a:gd name="T12" fmla="*/ 2 w 17"/>
                <a:gd name="T13" fmla="*/ 4 h 11"/>
                <a:gd name="T14" fmla="*/ 3 w 17"/>
                <a:gd name="T15" fmla="*/ 2 h 11"/>
                <a:gd name="T16" fmla="*/ 7 w 17"/>
                <a:gd name="T17" fmla="*/ 1 h 11"/>
                <a:gd name="T18" fmla="*/ 6 w 17"/>
                <a:gd name="T19" fmla="*/ 0 h 11"/>
                <a:gd name="T20" fmla="*/ 3 w 17"/>
                <a:gd name="T21" fmla="*/ 2 h 11"/>
                <a:gd name="T22" fmla="*/ 1 w 17"/>
                <a:gd name="T23" fmla="*/ 4 h 11"/>
                <a:gd name="T24" fmla="*/ 2 w 17"/>
                <a:gd name="T25" fmla="*/ 6 h 11"/>
                <a:gd name="T26" fmla="*/ 5 w 17"/>
                <a:gd name="T27" fmla="*/ 6 h 11"/>
                <a:gd name="T28" fmla="*/ 9 w 17"/>
                <a:gd name="T29" fmla="*/ 6 h 11"/>
                <a:gd name="T30" fmla="*/ 11 w 17"/>
                <a:gd name="T31" fmla="*/ 5 h 11"/>
                <a:gd name="T32" fmla="*/ 13 w 17"/>
                <a:gd name="T33" fmla="*/ 5 h 11"/>
                <a:gd name="T34" fmla="*/ 15 w 17"/>
                <a:gd name="T35" fmla="*/ 6 h 11"/>
                <a:gd name="T36" fmla="*/ 16 w 17"/>
                <a:gd name="T37" fmla="*/ 7 h 11"/>
                <a:gd name="T38" fmla="*/ 14 w 17"/>
                <a:gd name="T39" fmla="*/ 9 h 11"/>
                <a:gd name="T40" fmla="*/ 10 w 17"/>
                <a:gd name="T41" fmla="*/ 11 h 11"/>
                <a:gd name="T42" fmla="*/ 11 w 17"/>
                <a:gd name="T43" fmla="*/ 11 h 11"/>
                <a:gd name="T44" fmla="*/ 15 w 17"/>
                <a:gd name="T45" fmla="*/ 9 h 11"/>
                <a:gd name="T46" fmla="*/ 17 w 17"/>
                <a:gd name="T47" fmla="*/ 7 h 11"/>
                <a:gd name="T48" fmla="*/ 15 w 17"/>
                <a:gd name="T49" fmla="*/ 5 h 11"/>
                <a:gd name="T50" fmla="*/ 14 w 17"/>
                <a:gd name="T51" fmla="*/ 4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7" h="11">
                  <a:moveTo>
                    <a:pt x="14" y="4"/>
                  </a:moveTo>
                  <a:cubicBezTo>
                    <a:pt x="13" y="4"/>
                    <a:pt x="12" y="4"/>
                    <a:pt x="12" y="4"/>
                  </a:cubicBezTo>
                  <a:cubicBezTo>
                    <a:pt x="11" y="4"/>
                    <a:pt x="10" y="5"/>
                    <a:pt x="8" y="5"/>
                  </a:cubicBezTo>
                  <a:cubicBezTo>
                    <a:pt x="7" y="5"/>
                    <a:pt x="6" y="6"/>
                    <a:pt x="6" y="6"/>
                  </a:cubicBezTo>
                  <a:cubicBezTo>
                    <a:pt x="5" y="6"/>
                    <a:pt x="4" y="6"/>
                    <a:pt x="4" y="6"/>
                  </a:cubicBezTo>
                  <a:cubicBezTo>
                    <a:pt x="4" y="6"/>
                    <a:pt x="3" y="5"/>
                    <a:pt x="3" y="5"/>
                  </a:cubicBezTo>
                  <a:cubicBezTo>
                    <a:pt x="2" y="5"/>
                    <a:pt x="2" y="4"/>
                    <a:pt x="2" y="4"/>
                  </a:cubicBezTo>
                  <a:cubicBezTo>
                    <a:pt x="2" y="3"/>
                    <a:pt x="2" y="3"/>
                    <a:pt x="3" y="2"/>
                  </a:cubicBezTo>
                  <a:cubicBezTo>
                    <a:pt x="4" y="2"/>
                    <a:pt x="5" y="1"/>
                    <a:pt x="7" y="1"/>
                  </a:cubicBezTo>
                  <a:cubicBezTo>
                    <a:pt x="6" y="0"/>
                    <a:pt x="6" y="0"/>
                    <a:pt x="6" y="0"/>
                  </a:cubicBezTo>
                  <a:cubicBezTo>
                    <a:pt x="5" y="0"/>
                    <a:pt x="4" y="1"/>
                    <a:pt x="3" y="2"/>
                  </a:cubicBezTo>
                  <a:cubicBezTo>
                    <a:pt x="1" y="2"/>
                    <a:pt x="1" y="3"/>
                    <a:pt x="1" y="4"/>
                  </a:cubicBezTo>
                  <a:cubicBezTo>
                    <a:pt x="0" y="5"/>
                    <a:pt x="1" y="5"/>
                    <a:pt x="2" y="6"/>
                  </a:cubicBezTo>
                  <a:cubicBezTo>
                    <a:pt x="3" y="6"/>
                    <a:pt x="4" y="6"/>
                    <a:pt x="5" y="6"/>
                  </a:cubicBezTo>
                  <a:cubicBezTo>
                    <a:pt x="5" y="6"/>
                    <a:pt x="7" y="6"/>
                    <a:pt x="9" y="6"/>
                  </a:cubicBezTo>
                  <a:cubicBezTo>
                    <a:pt x="10" y="5"/>
                    <a:pt x="11" y="5"/>
                    <a:pt x="11" y="5"/>
                  </a:cubicBezTo>
                  <a:cubicBezTo>
                    <a:pt x="12" y="5"/>
                    <a:pt x="13" y="5"/>
                    <a:pt x="13" y="5"/>
                  </a:cubicBezTo>
                  <a:cubicBezTo>
                    <a:pt x="14" y="5"/>
                    <a:pt x="14" y="5"/>
                    <a:pt x="15" y="6"/>
                  </a:cubicBezTo>
                  <a:cubicBezTo>
                    <a:pt x="15" y="6"/>
                    <a:pt x="16" y="6"/>
                    <a:pt x="16" y="7"/>
                  </a:cubicBezTo>
                  <a:cubicBezTo>
                    <a:pt x="15" y="8"/>
                    <a:pt x="15" y="8"/>
                    <a:pt x="14" y="9"/>
                  </a:cubicBezTo>
                  <a:cubicBezTo>
                    <a:pt x="12" y="10"/>
                    <a:pt x="11" y="10"/>
                    <a:pt x="10" y="11"/>
                  </a:cubicBezTo>
                  <a:cubicBezTo>
                    <a:pt x="11" y="11"/>
                    <a:pt x="11" y="11"/>
                    <a:pt x="11" y="11"/>
                  </a:cubicBezTo>
                  <a:cubicBezTo>
                    <a:pt x="12" y="11"/>
                    <a:pt x="13" y="10"/>
                    <a:pt x="15" y="9"/>
                  </a:cubicBezTo>
                  <a:cubicBezTo>
                    <a:pt x="16" y="9"/>
                    <a:pt x="17" y="8"/>
                    <a:pt x="17" y="7"/>
                  </a:cubicBezTo>
                  <a:cubicBezTo>
                    <a:pt x="17" y="6"/>
                    <a:pt x="16" y="6"/>
                    <a:pt x="15" y="5"/>
                  </a:cubicBezTo>
                  <a:cubicBezTo>
                    <a:pt x="15" y="5"/>
                    <a:pt x="14" y="4"/>
                    <a:pt x="14" y="4"/>
                  </a:cubicBezTo>
                  <a:close/>
                </a:path>
              </a:pathLst>
            </a:custGeom>
            <a:solidFill>
              <a:srgbClr val="F9FAF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7" name="Freeform 136">
              <a:extLst>
                <a:ext uri="{FF2B5EF4-FFF2-40B4-BE49-F238E27FC236}">
                  <a16:creationId xmlns:a16="http://schemas.microsoft.com/office/drawing/2014/main" id="{97A080B9-7BD6-1E44-A66E-854E551AC472}"/>
                </a:ext>
              </a:extLst>
            </p:cNvPr>
            <p:cNvSpPr>
              <a:spLocks noEditPoints="1"/>
            </p:cNvSpPr>
            <p:nvPr/>
          </p:nvSpPr>
          <p:spPr bwMode="auto">
            <a:xfrm>
              <a:off x="18373162" y="6121348"/>
              <a:ext cx="38100" cy="22225"/>
            </a:xfrm>
            <a:custGeom>
              <a:avLst/>
              <a:gdLst>
                <a:gd name="T0" fmla="*/ 13 w 14"/>
                <a:gd name="T1" fmla="*/ 5 h 8"/>
                <a:gd name="T2" fmla="*/ 14 w 14"/>
                <a:gd name="T3" fmla="*/ 4 h 8"/>
                <a:gd name="T4" fmla="*/ 13 w 14"/>
                <a:gd name="T5" fmla="*/ 4 h 8"/>
                <a:gd name="T6" fmla="*/ 12 w 14"/>
                <a:gd name="T7" fmla="*/ 5 h 8"/>
                <a:gd name="T8" fmla="*/ 11 w 14"/>
                <a:gd name="T9" fmla="*/ 6 h 8"/>
                <a:gd name="T10" fmla="*/ 8 w 14"/>
                <a:gd name="T11" fmla="*/ 7 h 8"/>
                <a:gd name="T12" fmla="*/ 4 w 14"/>
                <a:gd name="T13" fmla="*/ 6 h 8"/>
                <a:gd name="T14" fmla="*/ 11 w 14"/>
                <a:gd name="T15" fmla="*/ 2 h 8"/>
                <a:gd name="T16" fmla="*/ 10 w 14"/>
                <a:gd name="T17" fmla="*/ 1 h 8"/>
                <a:gd name="T18" fmla="*/ 6 w 14"/>
                <a:gd name="T19" fmla="*/ 0 h 8"/>
                <a:gd name="T20" fmla="*/ 2 w 14"/>
                <a:gd name="T21" fmla="*/ 1 h 8"/>
                <a:gd name="T22" fmla="*/ 1 w 14"/>
                <a:gd name="T23" fmla="*/ 3 h 8"/>
                <a:gd name="T24" fmla="*/ 3 w 14"/>
                <a:gd name="T25" fmla="*/ 6 h 8"/>
                <a:gd name="T26" fmla="*/ 8 w 14"/>
                <a:gd name="T27" fmla="*/ 7 h 8"/>
                <a:gd name="T28" fmla="*/ 12 w 14"/>
                <a:gd name="T29" fmla="*/ 6 h 8"/>
                <a:gd name="T30" fmla="*/ 13 w 14"/>
                <a:gd name="T31" fmla="*/ 5 h 8"/>
                <a:gd name="T32" fmla="*/ 6 w 14"/>
                <a:gd name="T33" fmla="*/ 1 h 8"/>
                <a:gd name="T34" fmla="*/ 9 w 14"/>
                <a:gd name="T35" fmla="*/ 2 h 8"/>
                <a:gd name="T36" fmla="*/ 3 w 14"/>
                <a:gd name="T37" fmla="*/ 5 h 8"/>
                <a:gd name="T38" fmla="*/ 2 w 14"/>
                <a:gd name="T39" fmla="*/ 3 h 8"/>
                <a:gd name="T40" fmla="*/ 3 w 14"/>
                <a:gd name="T41" fmla="*/ 1 h 8"/>
                <a:gd name="T42" fmla="*/ 6 w 14"/>
                <a:gd name="T43" fmla="*/ 1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 h="8">
                  <a:moveTo>
                    <a:pt x="13" y="5"/>
                  </a:moveTo>
                  <a:cubicBezTo>
                    <a:pt x="14" y="5"/>
                    <a:pt x="14" y="5"/>
                    <a:pt x="14" y="4"/>
                  </a:cubicBezTo>
                  <a:cubicBezTo>
                    <a:pt x="13" y="4"/>
                    <a:pt x="13" y="4"/>
                    <a:pt x="13" y="4"/>
                  </a:cubicBezTo>
                  <a:cubicBezTo>
                    <a:pt x="13" y="4"/>
                    <a:pt x="13" y="5"/>
                    <a:pt x="12" y="5"/>
                  </a:cubicBezTo>
                  <a:cubicBezTo>
                    <a:pt x="12" y="5"/>
                    <a:pt x="12" y="6"/>
                    <a:pt x="11" y="6"/>
                  </a:cubicBezTo>
                  <a:cubicBezTo>
                    <a:pt x="10" y="7"/>
                    <a:pt x="9" y="7"/>
                    <a:pt x="8" y="7"/>
                  </a:cubicBezTo>
                  <a:cubicBezTo>
                    <a:pt x="6" y="7"/>
                    <a:pt x="5" y="6"/>
                    <a:pt x="4" y="6"/>
                  </a:cubicBezTo>
                  <a:cubicBezTo>
                    <a:pt x="11" y="2"/>
                    <a:pt x="11" y="2"/>
                    <a:pt x="11" y="2"/>
                  </a:cubicBezTo>
                  <a:cubicBezTo>
                    <a:pt x="10" y="1"/>
                    <a:pt x="10" y="1"/>
                    <a:pt x="10" y="1"/>
                  </a:cubicBezTo>
                  <a:cubicBezTo>
                    <a:pt x="9" y="1"/>
                    <a:pt x="7" y="0"/>
                    <a:pt x="6" y="0"/>
                  </a:cubicBezTo>
                  <a:cubicBezTo>
                    <a:pt x="4" y="0"/>
                    <a:pt x="3" y="0"/>
                    <a:pt x="2" y="1"/>
                  </a:cubicBezTo>
                  <a:cubicBezTo>
                    <a:pt x="1" y="2"/>
                    <a:pt x="0" y="3"/>
                    <a:pt x="1" y="3"/>
                  </a:cubicBezTo>
                  <a:cubicBezTo>
                    <a:pt x="1" y="4"/>
                    <a:pt x="2" y="5"/>
                    <a:pt x="3" y="6"/>
                  </a:cubicBezTo>
                  <a:cubicBezTo>
                    <a:pt x="4" y="7"/>
                    <a:pt x="6" y="7"/>
                    <a:pt x="8" y="7"/>
                  </a:cubicBezTo>
                  <a:cubicBezTo>
                    <a:pt x="9" y="8"/>
                    <a:pt x="11" y="7"/>
                    <a:pt x="12" y="6"/>
                  </a:cubicBezTo>
                  <a:cubicBezTo>
                    <a:pt x="12" y="6"/>
                    <a:pt x="13" y="6"/>
                    <a:pt x="13" y="5"/>
                  </a:cubicBezTo>
                  <a:close/>
                  <a:moveTo>
                    <a:pt x="6" y="1"/>
                  </a:moveTo>
                  <a:cubicBezTo>
                    <a:pt x="7" y="1"/>
                    <a:pt x="8" y="1"/>
                    <a:pt x="9" y="2"/>
                  </a:cubicBezTo>
                  <a:cubicBezTo>
                    <a:pt x="3" y="5"/>
                    <a:pt x="3" y="5"/>
                    <a:pt x="3" y="5"/>
                  </a:cubicBezTo>
                  <a:cubicBezTo>
                    <a:pt x="2" y="4"/>
                    <a:pt x="2" y="4"/>
                    <a:pt x="2" y="3"/>
                  </a:cubicBezTo>
                  <a:cubicBezTo>
                    <a:pt x="2" y="3"/>
                    <a:pt x="2" y="2"/>
                    <a:pt x="3" y="1"/>
                  </a:cubicBezTo>
                  <a:cubicBezTo>
                    <a:pt x="4" y="1"/>
                    <a:pt x="5" y="1"/>
                    <a:pt x="6" y="1"/>
                  </a:cubicBezTo>
                  <a:close/>
                </a:path>
              </a:pathLst>
            </a:custGeom>
            <a:solidFill>
              <a:srgbClr val="F9FAF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8" name="Freeform 137">
              <a:extLst>
                <a:ext uri="{FF2B5EF4-FFF2-40B4-BE49-F238E27FC236}">
                  <a16:creationId xmlns:a16="http://schemas.microsoft.com/office/drawing/2014/main" id="{364B3D5A-35D5-2049-8B7A-A5C36BECEA1D}"/>
                </a:ext>
              </a:extLst>
            </p:cNvPr>
            <p:cNvSpPr>
              <a:spLocks noEditPoints="1"/>
            </p:cNvSpPr>
            <p:nvPr/>
          </p:nvSpPr>
          <p:spPr bwMode="auto">
            <a:xfrm>
              <a:off x="18395387" y="6103885"/>
              <a:ext cx="41275" cy="31750"/>
            </a:xfrm>
            <a:custGeom>
              <a:avLst/>
              <a:gdLst>
                <a:gd name="T0" fmla="*/ 15 w 15"/>
                <a:gd name="T1" fmla="*/ 4 h 11"/>
                <a:gd name="T2" fmla="*/ 13 w 15"/>
                <a:gd name="T3" fmla="*/ 2 h 11"/>
                <a:gd name="T4" fmla="*/ 8 w 15"/>
                <a:gd name="T5" fmla="*/ 0 h 11"/>
                <a:gd name="T6" fmla="*/ 4 w 15"/>
                <a:gd name="T7" fmla="*/ 1 h 11"/>
                <a:gd name="T8" fmla="*/ 3 w 15"/>
                <a:gd name="T9" fmla="*/ 4 h 11"/>
                <a:gd name="T10" fmla="*/ 3 w 15"/>
                <a:gd name="T11" fmla="*/ 4 h 11"/>
                <a:gd name="T12" fmla="*/ 1 w 15"/>
                <a:gd name="T13" fmla="*/ 3 h 11"/>
                <a:gd name="T14" fmla="*/ 0 w 15"/>
                <a:gd name="T15" fmla="*/ 4 h 11"/>
                <a:gd name="T16" fmla="*/ 14 w 15"/>
                <a:gd name="T17" fmla="*/ 11 h 11"/>
                <a:gd name="T18" fmla="*/ 15 w 15"/>
                <a:gd name="T19" fmla="*/ 11 h 11"/>
                <a:gd name="T20" fmla="*/ 11 w 15"/>
                <a:gd name="T21" fmla="*/ 9 h 11"/>
                <a:gd name="T22" fmla="*/ 10 w 15"/>
                <a:gd name="T23" fmla="*/ 8 h 11"/>
                <a:gd name="T24" fmla="*/ 9 w 15"/>
                <a:gd name="T25" fmla="*/ 8 h 11"/>
                <a:gd name="T26" fmla="*/ 9 w 15"/>
                <a:gd name="T27" fmla="*/ 8 h 11"/>
                <a:gd name="T28" fmla="*/ 14 w 15"/>
                <a:gd name="T29" fmla="*/ 7 h 11"/>
                <a:gd name="T30" fmla="*/ 15 w 15"/>
                <a:gd name="T31" fmla="*/ 4 h 11"/>
                <a:gd name="T32" fmla="*/ 10 w 15"/>
                <a:gd name="T33" fmla="*/ 7 h 11"/>
                <a:gd name="T34" fmla="*/ 6 w 15"/>
                <a:gd name="T35" fmla="*/ 6 h 11"/>
                <a:gd name="T36" fmla="*/ 6 w 15"/>
                <a:gd name="T37" fmla="*/ 6 h 11"/>
                <a:gd name="T38" fmla="*/ 3 w 15"/>
                <a:gd name="T39" fmla="*/ 4 h 11"/>
                <a:gd name="T40" fmla="*/ 5 w 15"/>
                <a:gd name="T41" fmla="*/ 2 h 11"/>
                <a:gd name="T42" fmla="*/ 12 w 15"/>
                <a:gd name="T43" fmla="*/ 2 h 11"/>
                <a:gd name="T44" fmla="*/ 14 w 15"/>
                <a:gd name="T45" fmla="*/ 4 h 11"/>
                <a:gd name="T46" fmla="*/ 13 w 15"/>
                <a:gd name="T47" fmla="*/ 6 h 11"/>
                <a:gd name="T48" fmla="*/ 10 w 15"/>
                <a:gd name="T49" fmla="*/ 7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 h="11">
                  <a:moveTo>
                    <a:pt x="15" y="4"/>
                  </a:moveTo>
                  <a:cubicBezTo>
                    <a:pt x="15" y="4"/>
                    <a:pt x="14" y="3"/>
                    <a:pt x="13" y="2"/>
                  </a:cubicBezTo>
                  <a:cubicBezTo>
                    <a:pt x="11" y="1"/>
                    <a:pt x="10" y="0"/>
                    <a:pt x="8" y="0"/>
                  </a:cubicBezTo>
                  <a:cubicBezTo>
                    <a:pt x="7" y="0"/>
                    <a:pt x="5" y="1"/>
                    <a:pt x="4" y="1"/>
                  </a:cubicBezTo>
                  <a:cubicBezTo>
                    <a:pt x="3" y="2"/>
                    <a:pt x="2" y="3"/>
                    <a:pt x="3" y="4"/>
                  </a:cubicBezTo>
                  <a:cubicBezTo>
                    <a:pt x="3" y="4"/>
                    <a:pt x="3" y="4"/>
                    <a:pt x="3" y="4"/>
                  </a:cubicBezTo>
                  <a:cubicBezTo>
                    <a:pt x="1" y="3"/>
                    <a:pt x="1" y="3"/>
                    <a:pt x="1" y="3"/>
                  </a:cubicBezTo>
                  <a:cubicBezTo>
                    <a:pt x="0" y="4"/>
                    <a:pt x="0" y="4"/>
                    <a:pt x="0" y="4"/>
                  </a:cubicBezTo>
                  <a:cubicBezTo>
                    <a:pt x="14" y="11"/>
                    <a:pt x="14" y="11"/>
                    <a:pt x="14" y="11"/>
                  </a:cubicBezTo>
                  <a:cubicBezTo>
                    <a:pt x="15" y="11"/>
                    <a:pt x="15" y="11"/>
                    <a:pt x="15" y="11"/>
                  </a:cubicBezTo>
                  <a:cubicBezTo>
                    <a:pt x="11" y="9"/>
                    <a:pt x="11" y="9"/>
                    <a:pt x="11" y="9"/>
                  </a:cubicBezTo>
                  <a:cubicBezTo>
                    <a:pt x="11" y="9"/>
                    <a:pt x="10" y="8"/>
                    <a:pt x="10" y="8"/>
                  </a:cubicBezTo>
                  <a:cubicBezTo>
                    <a:pt x="9" y="8"/>
                    <a:pt x="9" y="8"/>
                    <a:pt x="9" y="8"/>
                  </a:cubicBezTo>
                  <a:cubicBezTo>
                    <a:pt x="9" y="8"/>
                    <a:pt x="9" y="8"/>
                    <a:pt x="9" y="8"/>
                  </a:cubicBezTo>
                  <a:cubicBezTo>
                    <a:pt x="11" y="8"/>
                    <a:pt x="12" y="8"/>
                    <a:pt x="14" y="7"/>
                  </a:cubicBezTo>
                  <a:cubicBezTo>
                    <a:pt x="15" y="6"/>
                    <a:pt x="15" y="5"/>
                    <a:pt x="15" y="4"/>
                  </a:cubicBezTo>
                  <a:close/>
                  <a:moveTo>
                    <a:pt x="10" y="7"/>
                  </a:moveTo>
                  <a:cubicBezTo>
                    <a:pt x="9" y="7"/>
                    <a:pt x="7" y="7"/>
                    <a:pt x="6" y="6"/>
                  </a:cubicBezTo>
                  <a:cubicBezTo>
                    <a:pt x="6" y="6"/>
                    <a:pt x="6" y="6"/>
                    <a:pt x="6" y="6"/>
                  </a:cubicBezTo>
                  <a:cubicBezTo>
                    <a:pt x="4" y="5"/>
                    <a:pt x="4" y="4"/>
                    <a:pt x="3" y="4"/>
                  </a:cubicBezTo>
                  <a:cubicBezTo>
                    <a:pt x="3" y="3"/>
                    <a:pt x="4" y="2"/>
                    <a:pt x="5" y="2"/>
                  </a:cubicBezTo>
                  <a:cubicBezTo>
                    <a:pt x="7" y="1"/>
                    <a:pt x="9" y="1"/>
                    <a:pt x="12" y="2"/>
                  </a:cubicBezTo>
                  <a:cubicBezTo>
                    <a:pt x="13" y="3"/>
                    <a:pt x="14" y="4"/>
                    <a:pt x="14" y="4"/>
                  </a:cubicBezTo>
                  <a:cubicBezTo>
                    <a:pt x="14" y="5"/>
                    <a:pt x="14" y="6"/>
                    <a:pt x="13" y="6"/>
                  </a:cubicBezTo>
                  <a:cubicBezTo>
                    <a:pt x="12" y="7"/>
                    <a:pt x="11" y="7"/>
                    <a:pt x="10" y="7"/>
                  </a:cubicBezTo>
                  <a:close/>
                </a:path>
              </a:pathLst>
            </a:custGeom>
            <a:solidFill>
              <a:srgbClr val="F9FAF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9" name="Freeform 138">
              <a:extLst>
                <a:ext uri="{FF2B5EF4-FFF2-40B4-BE49-F238E27FC236}">
                  <a16:creationId xmlns:a16="http://schemas.microsoft.com/office/drawing/2014/main" id="{F144917B-7F4B-C540-8F30-598A50EEFAF9}"/>
                </a:ext>
              </a:extLst>
            </p:cNvPr>
            <p:cNvSpPr>
              <a:spLocks/>
            </p:cNvSpPr>
            <p:nvPr/>
          </p:nvSpPr>
          <p:spPr bwMode="auto">
            <a:xfrm>
              <a:off x="18419199" y="6092773"/>
              <a:ext cx="41275" cy="17463"/>
            </a:xfrm>
            <a:custGeom>
              <a:avLst/>
              <a:gdLst>
                <a:gd name="T0" fmla="*/ 11 w 15"/>
                <a:gd name="T1" fmla="*/ 6 h 6"/>
                <a:gd name="T2" fmla="*/ 9 w 15"/>
                <a:gd name="T3" fmla="*/ 5 h 6"/>
                <a:gd name="T4" fmla="*/ 3 w 15"/>
                <a:gd name="T5" fmla="*/ 2 h 6"/>
                <a:gd name="T6" fmla="*/ 6 w 15"/>
                <a:gd name="T7" fmla="*/ 0 h 6"/>
                <a:gd name="T8" fmla="*/ 5 w 15"/>
                <a:gd name="T9" fmla="*/ 0 h 6"/>
                <a:gd name="T10" fmla="*/ 3 w 15"/>
                <a:gd name="T11" fmla="*/ 1 h 6"/>
                <a:gd name="T12" fmla="*/ 0 w 15"/>
                <a:gd name="T13" fmla="*/ 0 h 6"/>
                <a:gd name="T14" fmla="*/ 0 w 15"/>
                <a:gd name="T15" fmla="*/ 0 h 6"/>
                <a:gd name="T16" fmla="*/ 2 w 15"/>
                <a:gd name="T17" fmla="*/ 2 h 6"/>
                <a:gd name="T18" fmla="*/ 1 w 15"/>
                <a:gd name="T19" fmla="*/ 3 h 6"/>
                <a:gd name="T20" fmla="*/ 1 w 15"/>
                <a:gd name="T21" fmla="*/ 3 h 6"/>
                <a:gd name="T22" fmla="*/ 2 w 15"/>
                <a:gd name="T23" fmla="*/ 2 h 6"/>
                <a:gd name="T24" fmla="*/ 8 w 15"/>
                <a:gd name="T25" fmla="*/ 5 h 6"/>
                <a:gd name="T26" fmla="*/ 11 w 15"/>
                <a:gd name="T27" fmla="*/ 6 h 6"/>
                <a:gd name="T28" fmla="*/ 13 w 15"/>
                <a:gd name="T29" fmla="*/ 6 h 6"/>
                <a:gd name="T30" fmla="*/ 15 w 15"/>
                <a:gd name="T31" fmla="*/ 5 h 6"/>
                <a:gd name="T32" fmla="*/ 14 w 15"/>
                <a:gd name="T33" fmla="*/ 4 h 6"/>
                <a:gd name="T34" fmla="*/ 13 w 15"/>
                <a:gd name="T35" fmla="*/ 5 h 6"/>
                <a:gd name="T36" fmla="*/ 11 w 15"/>
                <a:gd name="T37"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 h="6">
                  <a:moveTo>
                    <a:pt x="11" y="6"/>
                  </a:moveTo>
                  <a:cubicBezTo>
                    <a:pt x="10" y="6"/>
                    <a:pt x="10" y="5"/>
                    <a:pt x="9" y="5"/>
                  </a:cubicBezTo>
                  <a:cubicBezTo>
                    <a:pt x="3" y="2"/>
                    <a:pt x="3" y="2"/>
                    <a:pt x="3" y="2"/>
                  </a:cubicBezTo>
                  <a:cubicBezTo>
                    <a:pt x="6" y="0"/>
                    <a:pt x="6" y="0"/>
                    <a:pt x="6" y="0"/>
                  </a:cubicBezTo>
                  <a:cubicBezTo>
                    <a:pt x="5" y="0"/>
                    <a:pt x="5" y="0"/>
                    <a:pt x="5" y="0"/>
                  </a:cubicBezTo>
                  <a:cubicBezTo>
                    <a:pt x="3" y="1"/>
                    <a:pt x="3" y="1"/>
                    <a:pt x="3" y="1"/>
                  </a:cubicBezTo>
                  <a:cubicBezTo>
                    <a:pt x="0" y="0"/>
                    <a:pt x="0" y="0"/>
                    <a:pt x="0" y="0"/>
                  </a:cubicBezTo>
                  <a:cubicBezTo>
                    <a:pt x="0" y="0"/>
                    <a:pt x="0" y="0"/>
                    <a:pt x="0" y="0"/>
                  </a:cubicBezTo>
                  <a:cubicBezTo>
                    <a:pt x="2" y="2"/>
                    <a:pt x="2" y="2"/>
                    <a:pt x="2" y="2"/>
                  </a:cubicBezTo>
                  <a:cubicBezTo>
                    <a:pt x="1" y="3"/>
                    <a:pt x="1" y="3"/>
                    <a:pt x="1" y="3"/>
                  </a:cubicBezTo>
                  <a:cubicBezTo>
                    <a:pt x="1" y="3"/>
                    <a:pt x="1" y="3"/>
                    <a:pt x="1" y="3"/>
                  </a:cubicBezTo>
                  <a:cubicBezTo>
                    <a:pt x="2" y="2"/>
                    <a:pt x="2" y="2"/>
                    <a:pt x="2" y="2"/>
                  </a:cubicBezTo>
                  <a:cubicBezTo>
                    <a:pt x="8" y="5"/>
                    <a:pt x="8" y="5"/>
                    <a:pt x="8" y="5"/>
                  </a:cubicBezTo>
                  <a:cubicBezTo>
                    <a:pt x="9" y="6"/>
                    <a:pt x="10" y="6"/>
                    <a:pt x="11" y="6"/>
                  </a:cubicBezTo>
                  <a:cubicBezTo>
                    <a:pt x="12" y="6"/>
                    <a:pt x="13" y="6"/>
                    <a:pt x="13" y="6"/>
                  </a:cubicBezTo>
                  <a:cubicBezTo>
                    <a:pt x="14" y="5"/>
                    <a:pt x="14" y="5"/>
                    <a:pt x="15" y="5"/>
                  </a:cubicBezTo>
                  <a:cubicBezTo>
                    <a:pt x="14" y="4"/>
                    <a:pt x="14" y="4"/>
                    <a:pt x="14" y="4"/>
                  </a:cubicBezTo>
                  <a:cubicBezTo>
                    <a:pt x="14" y="5"/>
                    <a:pt x="13" y="5"/>
                    <a:pt x="13" y="5"/>
                  </a:cubicBezTo>
                  <a:cubicBezTo>
                    <a:pt x="12" y="6"/>
                    <a:pt x="12" y="6"/>
                    <a:pt x="11" y="6"/>
                  </a:cubicBezTo>
                  <a:close/>
                </a:path>
              </a:pathLst>
            </a:custGeom>
            <a:solidFill>
              <a:srgbClr val="F9FAF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0" name="Freeform 139">
              <a:extLst>
                <a:ext uri="{FF2B5EF4-FFF2-40B4-BE49-F238E27FC236}">
                  <a16:creationId xmlns:a16="http://schemas.microsoft.com/office/drawing/2014/main" id="{A2DC17E7-73A2-524C-B007-AB23064C826C}"/>
                </a:ext>
              </a:extLst>
            </p:cNvPr>
            <p:cNvSpPr>
              <a:spLocks noEditPoints="1"/>
            </p:cNvSpPr>
            <p:nvPr/>
          </p:nvSpPr>
          <p:spPr bwMode="auto">
            <a:xfrm>
              <a:off x="18444599" y="6080073"/>
              <a:ext cx="38100" cy="22225"/>
            </a:xfrm>
            <a:custGeom>
              <a:avLst/>
              <a:gdLst>
                <a:gd name="T0" fmla="*/ 13 w 14"/>
                <a:gd name="T1" fmla="*/ 6 h 8"/>
                <a:gd name="T2" fmla="*/ 14 w 14"/>
                <a:gd name="T3" fmla="*/ 5 h 8"/>
                <a:gd name="T4" fmla="*/ 13 w 14"/>
                <a:gd name="T5" fmla="*/ 4 h 8"/>
                <a:gd name="T6" fmla="*/ 12 w 14"/>
                <a:gd name="T7" fmla="*/ 5 h 8"/>
                <a:gd name="T8" fmla="*/ 11 w 14"/>
                <a:gd name="T9" fmla="*/ 6 h 8"/>
                <a:gd name="T10" fmla="*/ 7 w 14"/>
                <a:gd name="T11" fmla="*/ 7 h 8"/>
                <a:gd name="T12" fmla="*/ 4 w 14"/>
                <a:gd name="T13" fmla="*/ 6 h 8"/>
                <a:gd name="T14" fmla="*/ 10 w 14"/>
                <a:gd name="T15" fmla="*/ 2 h 8"/>
                <a:gd name="T16" fmla="*/ 9 w 14"/>
                <a:gd name="T17" fmla="*/ 2 h 8"/>
                <a:gd name="T18" fmla="*/ 5 w 14"/>
                <a:gd name="T19" fmla="*/ 0 h 8"/>
                <a:gd name="T20" fmla="*/ 2 w 14"/>
                <a:gd name="T21" fmla="*/ 1 h 8"/>
                <a:gd name="T22" fmla="*/ 0 w 14"/>
                <a:gd name="T23" fmla="*/ 4 h 8"/>
                <a:gd name="T24" fmla="*/ 3 w 14"/>
                <a:gd name="T25" fmla="*/ 6 h 8"/>
                <a:gd name="T26" fmla="*/ 7 w 14"/>
                <a:gd name="T27" fmla="*/ 8 h 8"/>
                <a:gd name="T28" fmla="*/ 12 w 14"/>
                <a:gd name="T29" fmla="*/ 7 h 8"/>
                <a:gd name="T30" fmla="*/ 13 w 14"/>
                <a:gd name="T31" fmla="*/ 6 h 8"/>
                <a:gd name="T32" fmla="*/ 5 w 14"/>
                <a:gd name="T33" fmla="*/ 1 h 8"/>
                <a:gd name="T34" fmla="*/ 9 w 14"/>
                <a:gd name="T35" fmla="*/ 2 h 8"/>
                <a:gd name="T36" fmla="*/ 3 w 14"/>
                <a:gd name="T37" fmla="*/ 5 h 8"/>
                <a:gd name="T38" fmla="*/ 1 w 14"/>
                <a:gd name="T39" fmla="*/ 3 h 8"/>
                <a:gd name="T40" fmla="*/ 3 w 14"/>
                <a:gd name="T41" fmla="*/ 2 h 8"/>
                <a:gd name="T42" fmla="*/ 5 w 14"/>
                <a:gd name="T43" fmla="*/ 1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 h="8">
                  <a:moveTo>
                    <a:pt x="13" y="6"/>
                  </a:moveTo>
                  <a:cubicBezTo>
                    <a:pt x="13" y="5"/>
                    <a:pt x="14" y="5"/>
                    <a:pt x="14" y="5"/>
                  </a:cubicBezTo>
                  <a:cubicBezTo>
                    <a:pt x="13" y="4"/>
                    <a:pt x="13" y="4"/>
                    <a:pt x="13" y="4"/>
                  </a:cubicBezTo>
                  <a:cubicBezTo>
                    <a:pt x="13" y="5"/>
                    <a:pt x="12" y="5"/>
                    <a:pt x="12" y="5"/>
                  </a:cubicBezTo>
                  <a:cubicBezTo>
                    <a:pt x="12" y="6"/>
                    <a:pt x="11" y="6"/>
                    <a:pt x="11" y="6"/>
                  </a:cubicBezTo>
                  <a:cubicBezTo>
                    <a:pt x="10" y="7"/>
                    <a:pt x="9" y="7"/>
                    <a:pt x="7" y="7"/>
                  </a:cubicBezTo>
                  <a:cubicBezTo>
                    <a:pt x="6" y="7"/>
                    <a:pt x="5" y="7"/>
                    <a:pt x="4" y="6"/>
                  </a:cubicBezTo>
                  <a:cubicBezTo>
                    <a:pt x="10" y="2"/>
                    <a:pt x="10" y="2"/>
                    <a:pt x="10" y="2"/>
                  </a:cubicBezTo>
                  <a:cubicBezTo>
                    <a:pt x="9" y="2"/>
                    <a:pt x="9" y="2"/>
                    <a:pt x="9" y="2"/>
                  </a:cubicBezTo>
                  <a:cubicBezTo>
                    <a:pt x="8" y="1"/>
                    <a:pt x="7" y="0"/>
                    <a:pt x="5" y="0"/>
                  </a:cubicBezTo>
                  <a:cubicBezTo>
                    <a:pt x="4" y="0"/>
                    <a:pt x="3" y="1"/>
                    <a:pt x="2" y="1"/>
                  </a:cubicBezTo>
                  <a:cubicBezTo>
                    <a:pt x="1" y="2"/>
                    <a:pt x="0" y="3"/>
                    <a:pt x="0" y="4"/>
                  </a:cubicBezTo>
                  <a:cubicBezTo>
                    <a:pt x="0" y="5"/>
                    <a:pt x="1" y="5"/>
                    <a:pt x="3" y="6"/>
                  </a:cubicBezTo>
                  <a:cubicBezTo>
                    <a:pt x="4" y="7"/>
                    <a:pt x="6" y="8"/>
                    <a:pt x="7" y="8"/>
                  </a:cubicBezTo>
                  <a:cubicBezTo>
                    <a:pt x="9" y="8"/>
                    <a:pt x="10" y="7"/>
                    <a:pt x="12" y="7"/>
                  </a:cubicBezTo>
                  <a:cubicBezTo>
                    <a:pt x="12" y="6"/>
                    <a:pt x="13" y="6"/>
                    <a:pt x="13" y="6"/>
                  </a:cubicBezTo>
                  <a:close/>
                  <a:moveTo>
                    <a:pt x="5" y="1"/>
                  </a:moveTo>
                  <a:cubicBezTo>
                    <a:pt x="6" y="1"/>
                    <a:pt x="7" y="1"/>
                    <a:pt x="9" y="2"/>
                  </a:cubicBezTo>
                  <a:cubicBezTo>
                    <a:pt x="3" y="5"/>
                    <a:pt x="3" y="5"/>
                    <a:pt x="3" y="5"/>
                  </a:cubicBezTo>
                  <a:cubicBezTo>
                    <a:pt x="2" y="5"/>
                    <a:pt x="1" y="4"/>
                    <a:pt x="1" y="3"/>
                  </a:cubicBezTo>
                  <a:cubicBezTo>
                    <a:pt x="1" y="3"/>
                    <a:pt x="2" y="2"/>
                    <a:pt x="3" y="2"/>
                  </a:cubicBezTo>
                  <a:cubicBezTo>
                    <a:pt x="3" y="1"/>
                    <a:pt x="4" y="1"/>
                    <a:pt x="5" y="1"/>
                  </a:cubicBezTo>
                  <a:close/>
                </a:path>
              </a:pathLst>
            </a:custGeom>
            <a:solidFill>
              <a:srgbClr val="F9FAF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1" name="Freeform 140">
              <a:extLst>
                <a:ext uri="{FF2B5EF4-FFF2-40B4-BE49-F238E27FC236}">
                  <a16:creationId xmlns:a16="http://schemas.microsoft.com/office/drawing/2014/main" id="{65811488-EC44-1140-90E0-FF4438455D30}"/>
                </a:ext>
              </a:extLst>
            </p:cNvPr>
            <p:cNvSpPr>
              <a:spLocks/>
            </p:cNvSpPr>
            <p:nvPr/>
          </p:nvSpPr>
          <p:spPr bwMode="auto">
            <a:xfrm>
              <a:off x="18466824" y="6054673"/>
              <a:ext cx="57150" cy="33338"/>
            </a:xfrm>
            <a:custGeom>
              <a:avLst/>
              <a:gdLst>
                <a:gd name="T0" fmla="*/ 21 w 21"/>
                <a:gd name="T1" fmla="*/ 5 h 12"/>
                <a:gd name="T2" fmla="*/ 15 w 21"/>
                <a:gd name="T3" fmla="*/ 2 h 12"/>
                <a:gd name="T4" fmla="*/ 12 w 21"/>
                <a:gd name="T5" fmla="*/ 1 h 12"/>
                <a:gd name="T6" fmla="*/ 9 w 21"/>
                <a:gd name="T7" fmla="*/ 1 h 12"/>
                <a:gd name="T8" fmla="*/ 8 w 21"/>
                <a:gd name="T9" fmla="*/ 3 h 12"/>
                <a:gd name="T10" fmla="*/ 8 w 21"/>
                <a:gd name="T11" fmla="*/ 4 h 12"/>
                <a:gd name="T12" fmla="*/ 8 w 21"/>
                <a:gd name="T13" fmla="*/ 4 h 12"/>
                <a:gd name="T14" fmla="*/ 3 w 21"/>
                <a:gd name="T15" fmla="*/ 5 h 12"/>
                <a:gd name="T16" fmla="*/ 2 w 21"/>
                <a:gd name="T17" fmla="*/ 6 h 12"/>
                <a:gd name="T18" fmla="*/ 2 w 21"/>
                <a:gd name="T19" fmla="*/ 7 h 12"/>
                <a:gd name="T20" fmla="*/ 2 w 21"/>
                <a:gd name="T21" fmla="*/ 7 h 12"/>
                <a:gd name="T22" fmla="*/ 1 w 21"/>
                <a:gd name="T23" fmla="*/ 6 h 12"/>
                <a:gd name="T24" fmla="*/ 0 w 21"/>
                <a:gd name="T25" fmla="*/ 7 h 12"/>
                <a:gd name="T26" fmla="*/ 9 w 21"/>
                <a:gd name="T27" fmla="*/ 12 h 12"/>
                <a:gd name="T28" fmla="*/ 10 w 21"/>
                <a:gd name="T29" fmla="*/ 12 h 12"/>
                <a:gd name="T30" fmla="*/ 5 w 21"/>
                <a:gd name="T31" fmla="*/ 9 h 12"/>
                <a:gd name="T32" fmla="*/ 3 w 21"/>
                <a:gd name="T33" fmla="*/ 7 h 12"/>
                <a:gd name="T34" fmla="*/ 4 w 21"/>
                <a:gd name="T35" fmla="*/ 5 h 12"/>
                <a:gd name="T36" fmla="*/ 9 w 21"/>
                <a:gd name="T37" fmla="*/ 5 h 12"/>
                <a:gd name="T38" fmla="*/ 15 w 21"/>
                <a:gd name="T39" fmla="*/ 9 h 12"/>
                <a:gd name="T40" fmla="*/ 16 w 21"/>
                <a:gd name="T41" fmla="*/ 8 h 12"/>
                <a:gd name="T42" fmla="*/ 10 w 21"/>
                <a:gd name="T43" fmla="*/ 5 h 12"/>
                <a:gd name="T44" fmla="*/ 9 w 21"/>
                <a:gd name="T45" fmla="*/ 3 h 12"/>
                <a:gd name="T46" fmla="*/ 10 w 21"/>
                <a:gd name="T47" fmla="*/ 2 h 12"/>
                <a:gd name="T48" fmla="*/ 12 w 21"/>
                <a:gd name="T49" fmla="*/ 1 h 12"/>
                <a:gd name="T50" fmla="*/ 15 w 21"/>
                <a:gd name="T51" fmla="*/ 2 h 12"/>
                <a:gd name="T52" fmla="*/ 21 w 21"/>
                <a:gd name="T53" fmla="*/ 6 h 12"/>
                <a:gd name="T54" fmla="*/ 21 w 21"/>
                <a:gd name="T55" fmla="*/ 5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 h="12">
                  <a:moveTo>
                    <a:pt x="21" y="5"/>
                  </a:moveTo>
                  <a:cubicBezTo>
                    <a:pt x="15" y="2"/>
                    <a:pt x="15" y="2"/>
                    <a:pt x="15" y="2"/>
                  </a:cubicBezTo>
                  <a:cubicBezTo>
                    <a:pt x="14" y="1"/>
                    <a:pt x="13" y="1"/>
                    <a:pt x="12" y="1"/>
                  </a:cubicBezTo>
                  <a:cubicBezTo>
                    <a:pt x="11" y="0"/>
                    <a:pt x="10" y="1"/>
                    <a:pt x="9" y="1"/>
                  </a:cubicBezTo>
                  <a:cubicBezTo>
                    <a:pt x="8" y="2"/>
                    <a:pt x="8" y="2"/>
                    <a:pt x="8" y="3"/>
                  </a:cubicBezTo>
                  <a:cubicBezTo>
                    <a:pt x="8" y="3"/>
                    <a:pt x="8" y="4"/>
                    <a:pt x="8" y="4"/>
                  </a:cubicBezTo>
                  <a:cubicBezTo>
                    <a:pt x="8" y="4"/>
                    <a:pt x="8" y="4"/>
                    <a:pt x="8" y="4"/>
                  </a:cubicBezTo>
                  <a:cubicBezTo>
                    <a:pt x="6" y="4"/>
                    <a:pt x="5" y="4"/>
                    <a:pt x="3" y="5"/>
                  </a:cubicBezTo>
                  <a:cubicBezTo>
                    <a:pt x="3" y="5"/>
                    <a:pt x="2" y="5"/>
                    <a:pt x="2" y="6"/>
                  </a:cubicBezTo>
                  <a:cubicBezTo>
                    <a:pt x="2" y="6"/>
                    <a:pt x="2" y="7"/>
                    <a:pt x="2" y="7"/>
                  </a:cubicBezTo>
                  <a:cubicBezTo>
                    <a:pt x="2" y="7"/>
                    <a:pt x="2" y="7"/>
                    <a:pt x="2" y="7"/>
                  </a:cubicBezTo>
                  <a:cubicBezTo>
                    <a:pt x="1" y="6"/>
                    <a:pt x="1" y="6"/>
                    <a:pt x="1" y="6"/>
                  </a:cubicBezTo>
                  <a:cubicBezTo>
                    <a:pt x="0" y="7"/>
                    <a:pt x="0" y="7"/>
                    <a:pt x="0" y="7"/>
                  </a:cubicBezTo>
                  <a:cubicBezTo>
                    <a:pt x="9" y="12"/>
                    <a:pt x="9" y="12"/>
                    <a:pt x="9" y="12"/>
                  </a:cubicBezTo>
                  <a:cubicBezTo>
                    <a:pt x="10" y="12"/>
                    <a:pt x="10" y="12"/>
                    <a:pt x="10" y="12"/>
                  </a:cubicBezTo>
                  <a:cubicBezTo>
                    <a:pt x="5" y="9"/>
                    <a:pt x="5" y="9"/>
                    <a:pt x="5" y="9"/>
                  </a:cubicBezTo>
                  <a:cubicBezTo>
                    <a:pt x="4" y="8"/>
                    <a:pt x="3" y="7"/>
                    <a:pt x="3" y="7"/>
                  </a:cubicBezTo>
                  <a:cubicBezTo>
                    <a:pt x="3" y="6"/>
                    <a:pt x="3" y="6"/>
                    <a:pt x="4" y="5"/>
                  </a:cubicBezTo>
                  <a:cubicBezTo>
                    <a:pt x="6" y="4"/>
                    <a:pt x="7" y="4"/>
                    <a:pt x="9" y="5"/>
                  </a:cubicBezTo>
                  <a:cubicBezTo>
                    <a:pt x="15" y="9"/>
                    <a:pt x="15" y="9"/>
                    <a:pt x="15" y="9"/>
                  </a:cubicBezTo>
                  <a:cubicBezTo>
                    <a:pt x="16" y="8"/>
                    <a:pt x="16" y="8"/>
                    <a:pt x="16" y="8"/>
                  </a:cubicBezTo>
                  <a:cubicBezTo>
                    <a:pt x="10" y="5"/>
                    <a:pt x="10" y="5"/>
                    <a:pt x="10" y="5"/>
                  </a:cubicBezTo>
                  <a:cubicBezTo>
                    <a:pt x="9" y="5"/>
                    <a:pt x="9" y="4"/>
                    <a:pt x="9" y="3"/>
                  </a:cubicBezTo>
                  <a:cubicBezTo>
                    <a:pt x="9" y="3"/>
                    <a:pt x="9" y="2"/>
                    <a:pt x="10" y="2"/>
                  </a:cubicBezTo>
                  <a:cubicBezTo>
                    <a:pt x="11" y="1"/>
                    <a:pt x="11" y="1"/>
                    <a:pt x="12" y="1"/>
                  </a:cubicBezTo>
                  <a:cubicBezTo>
                    <a:pt x="13" y="1"/>
                    <a:pt x="14" y="2"/>
                    <a:pt x="15" y="2"/>
                  </a:cubicBezTo>
                  <a:cubicBezTo>
                    <a:pt x="21" y="6"/>
                    <a:pt x="21" y="6"/>
                    <a:pt x="21" y="6"/>
                  </a:cubicBezTo>
                  <a:cubicBezTo>
                    <a:pt x="21" y="5"/>
                    <a:pt x="21" y="5"/>
                    <a:pt x="21" y="5"/>
                  </a:cubicBezTo>
                  <a:close/>
                </a:path>
              </a:pathLst>
            </a:custGeom>
            <a:solidFill>
              <a:srgbClr val="F9FAF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2" name="Freeform 141">
              <a:extLst>
                <a:ext uri="{FF2B5EF4-FFF2-40B4-BE49-F238E27FC236}">
                  <a16:creationId xmlns:a16="http://schemas.microsoft.com/office/drawing/2014/main" id="{1182F47E-92D9-2243-A4EE-A95355037420}"/>
                </a:ext>
              </a:extLst>
            </p:cNvPr>
            <p:cNvSpPr>
              <a:spLocks noEditPoints="1"/>
            </p:cNvSpPr>
            <p:nvPr/>
          </p:nvSpPr>
          <p:spPr bwMode="auto">
            <a:xfrm>
              <a:off x="18496987" y="6040385"/>
              <a:ext cx="52388" cy="22225"/>
            </a:xfrm>
            <a:custGeom>
              <a:avLst/>
              <a:gdLst>
                <a:gd name="T0" fmla="*/ 7 w 19"/>
                <a:gd name="T1" fmla="*/ 2 h 8"/>
                <a:gd name="T2" fmla="*/ 7 w 19"/>
                <a:gd name="T3" fmla="*/ 3 h 8"/>
                <a:gd name="T4" fmla="*/ 6 w 19"/>
                <a:gd name="T5" fmla="*/ 3 h 8"/>
                <a:gd name="T6" fmla="*/ 6 w 19"/>
                <a:gd name="T7" fmla="*/ 3 h 8"/>
                <a:gd name="T8" fmla="*/ 4 w 19"/>
                <a:gd name="T9" fmla="*/ 2 h 8"/>
                <a:gd name="T10" fmla="*/ 1 w 19"/>
                <a:gd name="T11" fmla="*/ 0 h 8"/>
                <a:gd name="T12" fmla="*/ 0 w 19"/>
                <a:gd name="T13" fmla="*/ 1 h 8"/>
                <a:gd name="T14" fmla="*/ 13 w 19"/>
                <a:gd name="T15" fmla="*/ 8 h 8"/>
                <a:gd name="T16" fmla="*/ 14 w 19"/>
                <a:gd name="T17" fmla="*/ 8 h 8"/>
                <a:gd name="T18" fmla="*/ 13 w 19"/>
                <a:gd name="T19" fmla="*/ 7 h 8"/>
                <a:gd name="T20" fmla="*/ 13 w 19"/>
                <a:gd name="T21" fmla="*/ 7 h 8"/>
                <a:gd name="T22" fmla="*/ 15 w 19"/>
                <a:gd name="T23" fmla="*/ 7 h 8"/>
                <a:gd name="T24" fmla="*/ 17 w 19"/>
                <a:gd name="T25" fmla="*/ 6 h 8"/>
                <a:gd name="T26" fmla="*/ 19 w 19"/>
                <a:gd name="T27" fmla="*/ 4 h 8"/>
                <a:gd name="T28" fmla="*/ 17 w 19"/>
                <a:gd name="T29" fmla="*/ 1 h 8"/>
                <a:gd name="T30" fmla="*/ 12 w 19"/>
                <a:gd name="T31" fmla="*/ 0 h 8"/>
                <a:gd name="T32" fmla="*/ 8 w 19"/>
                <a:gd name="T33" fmla="*/ 1 h 8"/>
                <a:gd name="T34" fmla="*/ 7 w 19"/>
                <a:gd name="T35" fmla="*/ 2 h 8"/>
                <a:gd name="T36" fmla="*/ 16 w 19"/>
                <a:gd name="T37" fmla="*/ 2 h 8"/>
                <a:gd name="T38" fmla="*/ 18 w 19"/>
                <a:gd name="T39" fmla="*/ 4 h 8"/>
                <a:gd name="T40" fmla="*/ 17 w 19"/>
                <a:gd name="T41" fmla="*/ 6 h 8"/>
                <a:gd name="T42" fmla="*/ 14 w 19"/>
                <a:gd name="T43" fmla="*/ 7 h 8"/>
                <a:gd name="T44" fmla="*/ 10 w 19"/>
                <a:gd name="T45" fmla="*/ 5 h 8"/>
                <a:gd name="T46" fmla="*/ 10 w 19"/>
                <a:gd name="T47" fmla="*/ 5 h 8"/>
                <a:gd name="T48" fmla="*/ 7 w 19"/>
                <a:gd name="T49" fmla="*/ 3 h 8"/>
                <a:gd name="T50" fmla="*/ 9 w 19"/>
                <a:gd name="T51" fmla="*/ 1 h 8"/>
                <a:gd name="T52" fmla="*/ 16 w 19"/>
                <a:gd name="T53" fmla="*/ 2 h 8"/>
                <a:gd name="T54" fmla="*/ 16 w 19"/>
                <a:gd name="T55" fmla="*/ 2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9" h="8">
                  <a:moveTo>
                    <a:pt x="7" y="2"/>
                  </a:moveTo>
                  <a:cubicBezTo>
                    <a:pt x="6" y="2"/>
                    <a:pt x="6" y="3"/>
                    <a:pt x="7" y="3"/>
                  </a:cubicBezTo>
                  <a:cubicBezTo>
                    <a:pt x="6" y="3"/>
                    <a:pt x="6" y="3"/>
                    <a:pt x="6" y="3"/>
                  </a:cubicBezTo>
                  <a:cubicBezTo>
                    <a:pt x="6" y="3"/>
                    <a:pt x="6" y="3"/>
                    <a:pt x="6" y="3"/>
                  </a:cubicBezTo>
                  <a:cubicBezTo>
                    <a:pt x="5" y="3"/>
                    <a:pt x="5" y="2"/>
                    <a:pt x="4" y="2"/>
                  </a:cubicBezTo>
                  <a:cubicBezTo>
                    <a:pt x="1" y="0"/>
                    <a:pt x="1" y="0"/>
                    <a:pt x="1" y="0"/>
                  </a:cubicBezTo>
                  <a:cubicBezTo>
                    <a:pt x="0" y="1"/>
                    <a:pt x="0" y="1"/>
                    <a:pt x="0" y="1"/>
                  </a:cubicBezTo>
                  <a:cubicBezTo>
                    <a:pt x="13" y="8"/>
                    <a:pt x="13" y="8"/>
                    <a:pt x="13" y="8"/>
                  </a:cubicBezTo>
                  <a:cubicBezTo>
                    <a:pt x="14" y="8"/>
                    <a:pt x="14" y="8"/>
                    <a:pt x="14" y="8"/>
                  </a:cubicBezTo>
                  <a:cubicBezTo>
                    <a:pt x="13" y="7"/>
                    <a:pt x="13" y="7"/>
                    <a:pt x="13" y="7"/>
                  </a:cubicBezTo>
                  <a:cubicBezTo>
                    <a:pt x="13" y="7"/>
                    <a:pt x="13" y="7"/>
                    <a:pt x="13" y="7"/>
                  </a:cubicBezTo>
                  <a:cubicBezTo>
                    <a:pt x="14" y="7"/>
                    <a:pt x="15" y="7"/>
                    <a:pt x="15" y="7"/>
                  </a:cubicBezTo>
                  <a:cubicBezTo>
                    <a:pt x="16" y="7"/>
                    <a:pt x="17" y="7"/>
                    <a:pt x="17" y="6"/>
                  </a:cubicBezTo>
                  <a:cubicBezTo>
                    <a:pt x="19" y="5"/>
                    <a:pt x="19" y="5"/>
                    <a:pt x="19" y="4"/>
                  </a:cubicBezTo>
                  <a:cubicBezTo>
                    <a:pt x="19" y="3"/>
                    <a:pt x="18" y="2"/>
                    <a:pt x="17" y="1"/>
                  </a:cubicBezTo>
                  <a:cubicBezTo>
                    <a:pt x="15" y="0"/>
                    <a:pt x="14" y="0"/>
                    <a:pt x="12" y="0"/>
                  </a:cubicBezTo>
                  <a:cubicBezTo>
                    <a:pt x="11" y="0"/>
                    <a:pt x="9" y="0"/>
                    <a:pt x="8" y="1"/>
                  </a:cubicBezTo>
                  <a:cubicBezTo>
                    <a:pt x="7" y="1"/>
                    <a:pt x="7" y="1"/>
                    <a:pt x="7" y="2"/>
                  </a:cubicBezTo>
                  <a:close/>
                  <a:moveTo>
                    <a:pt x="16" y="2"/>
                  </a:moveTo>
                  <a:cubicBezTo>
                    <a:pt x="17" y="2"/>
                    <a:pt x="18" y="3"/>
                    <a:pt x="18" y="4"/>
                  </a:cubicBezTo>
                  <a:cubicBezTo>
                    <a:pt x="18" y="5"/>
                    <a:pt x="18" y="5"/>
                    <a:pt x="17" y="6"/>
                  </a:cubicBezTo>
                  <a:cubicBezTo>
                    <a:pt x="16" y="6"/>
                    <a:pt x="15" y="7"/>
                    <a:pt x="14" y="7"/>
                  </a:cubicBezTo>
                  <a:cubicBezTo>
                    <a:pt x="12" y="6"/>
                    <a:pt x="11" y="6"/>
                    <a:pt x="10" y="5"/>
                  </a:cubicBezTo>
                  <a:cubicBezTo>
                    <a:pt x="10" y="5"/>
                    <a:pt x="10" y="5"/>
                    <a:pt x="10" y="5"/>
                  </a:cubicBezTo>
                  <a:cubicBezTo>
                    <a:pt x="8" y="4"/>
                    <a:pt x="7" y="4"/>
                    <a:pt x="7" y="3"/>
                  </a:cubicBezTo>
                  <a:cubicBezTo>
                    <a:pt x="7" y="2"/>
                    <a:pt x="8" y="2"/>
                    <a:pt x="9" y="1"/>
                  </a:cubicBezTo>
                  <a:cubicBezTo>
                    <a:pt x="11" y="0"/>
                    <a:pt x="13" y="0"/>
                    <a:pt x="16" y="2"/>
                  </a:cubicBezTo>
                  <a:cubicBezTo>
                    <a:pt x="16" y="2"/>
                    <a:pt x="16" y="2"/>
                    <a:pt x="16" y="2"/>
                  </a:cubicBezTo>
                  <a:close/>
                </a:path>
              </a:pathLst>
            </a:custGeom>
            <a:solidFill>
              <a:srgbClr val="F9FAF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3" name="Freeform 142">
              <a:extLst>
                <a:ext uri="{FF2B5EF4-FFF2-40B4-BE49-F238E27FC236}">
                  <a16:creationId xmlns:a16="http://schemas.microsoft.com/office/drawing/2014/main" id="{F52D80B7-3964-BE4E-89A6-0DA96CBB8F8E}"/>
                </a:ext>
              </a:extLst>
            </p:cNvPr>
            <p:cNvSpPr>
              <a:spLocks noEditPoints="1"/>
            </p:cNvSpPr>
            <p:nvPr/>
          </p:nvSpPr>
          <p:spPr bwMode="auto">
            <a:xfrm>
              <a:off x="18541437" y="6024510"/>
              <a:ext cx="38100" cy="19050"/>
            </a:xfrm>
            <a:custGeom>
              <a:avLst/>
              <a:gdLst>
                <a:gd name="T0" fmla="*/ 13 w 14"/>
                <a:gd name="T1" fmla="*/ 5 h 7"/>
                <a:gd name="T2" fmla="*/ 14 w 14"/>
                <a:gd name="T3" fmla="*/ 4 h 7"/>
                <a:gd name="T4" fmla="*/ 13 w 14"/>
                <a:gd name="T5" fmla="*/ 4 h 7"/>
                <a:gd name="T6" fmla="*/ 12 w 14"/>
                <a:gd name="T7" fmla="*/ 5 h 7"/>
                <a:gd name="T8" fmla="*/ 11 w 14"/>
                <a:gd name="T9" fmla="*/ 6 h 7"/>
                <a:gd name="T10" fmla="*/ 7 w 14"/>
                <a:gd name="T11" fmla="*/ 7 h 7"/>
                <a:gd name="T12" fmla="*/ 4 w 14"/>
                <a:gd name="T13" fmla="*/ 6 h 7"/>
                <a:gd name="T14" fmla="*/ 10 w 14"/>
                <a:gd name="T15" fmla="*/ 2 h 7"/>
                <a:gd name="T16" fmla="*/ 10 w 14"/>
                <a:gd name="T17" fmla="*/ 1 h 7"/>
                <a:gd name="T18" fmla="*/ 6 w 14"/>
                <a:gd name="T19" fmla="*/ 0 h 7"/>
                <a:gd name="T20" fmla="*/ 2 w 14"/>
                <a:gd name="T21" fmla="*/ 1 h 7"/>
                <a:gd name="T22" fmla="*/ 0 w 14"/>
                <a:gd name="T23" fmla="*/ 3 h 7"/>
                <a:gd name="T24" fmla="*/ 3 w 14"/>
                <a:gd name="T25" fmla="*/ 6 h 7"/>
                <a:gd name="T26" fmla="*/ 7 w 14"/>
                <a:gd name="T27" fmla="*/ 7 h 7"/>
                <a:gd name="T28" fmla="*/ 12 w 14"/>
                <a:gd name="T29" fmla="*/ 6 h 7"/>
                <a:gd name="T30" fmla="*/ 13 w 14"/>
                <a:gd name="T31" fmla="*/ 5 h 7"/>
                <a:gd name="T32" fmla="*/ 5 w 14"/>
                <a:gd name="T33" fmla="*/ 1 h 7"/>
                <a:gd name="T34" fmla="*/ 9 w 14"/>
                <a:gd name="T35" fmla="*/ 2 h 7"/>
                <a:gd name="T36" fmla="*/ 3 w 14"/>
                <a:gd name="T37" fmla="*/ 5 h 7"/>
                <a:gd name="T38" fmla="*/ 1 w 14"/>
                <a:gd name="T39" fmla="*/ 3 h 7"/>
                <a:gd name="T40" fmla="*/ 3 w 14"/>
                <a:gd name="T41" fmla="*/ 1 h 7"/>
                <a:gd name="T42" fmla="*/ 5 w 14"/>
                <a:gd name="T43" fmla="*/ 1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 h="7">
                  <a:moveTo>
                    <a:pt x="13" y="5"/>
                  </a:moveTo>
                  <a:cubicBezTo>
                    <a:pt x="13" y="5"/>
                    <a:pt x="14" y="5"/>
                    <a:pt x="14" y="4"/>
                  </a:cubicBezTo>
                  <a:cubicBezTo>
                    <a:pt x="13" y="4"/>
                    <a:pt x="13" y="4"/>
                    <a:pt x="13" y="4"/>
                  </a:cubicBezTo>
                  <a:cubicBezTo>
                    <a:pt x="13" y="4"/>
                    <a:pt x="12" y="5"/>
                    <a:pt x="12" y="5"/>
                  </a:cubicBezTo>
                  <a:cubicBezTo>
                    <a:pt x="12" y="5"/>
                    <a:pt x="11" y="6"/>
                    <a:pt x="11" y="6"/>
                  </a:cubicBezTo>
                  <a:cubicBezTo>
                    <a:pt x="10" y="6"/>
                    <a:pt x="9" y="7"/>
                    <a:pt x="7" y="7"/>
                  </a:cubicBezTo>
                  <a:cubicBezTo>
                    <a:pt x="6" y="7"/>
                    <a:pt x="5" y="6"/>
                    <a:pt x="4" y="6"/>
                  </a:cubicBezTo>
                  <a:cubicBezTo>
                    <a:pt x="10" y="2"/>
                    <a:pt x="10" y="2"/>
                    <a:pt x="10" y="2"/>
                  </a:cubicBezTo>
                  <a:cubicBezTo>
                    <a:pt x="10" y="1"/>
                    <a:pt x="10" y="1"/>
                    <a:pt x="10" y="1"/>
                  </a:cubicBezTo>
                  <a:cubicBezTo>
                    <a:pt x="8" y="1"/>
                    <a:pt x="7" y="0"/>
                    <a:pt x="6" y="0"/>
                  </a:cubicBezTo>
                  <a:cubicBezTo>
                    <a:pt x="4" y="0"/>
                    <a:pt x="3" y="0"/>
                    <a:pt x="2" y="1"/>
                  </a:cubicBezTo>
                  <a:cubicBezTo>
                    <a:pt x="1" y="2"/>
                    <a:pt x="0" y="2"/>
                    <a:pt x="0" y="3"/>
                  </a:cubicBezTo>
                  <a:cubicBezTo>
                    <a:pt x="0" y="4"/>
                    <a:pt x="1" y="5"/>
                    <a:pt x="3" y="6"/>
                  </a:cubicBezTo>
                  <a:cubicBezTo>
                    <a:pt x="4" y="7"/>
                    <a:pt x="6" y="7"/>
                    <a:pt x="7" y="7"/>
                  </a:cubicBezTo>
                  <a:cubicBezTo>
                    <a:pt x="9" y="7"/>
                    <a:pt x="10" y="7"/>
                    <a:pt x="12" y="6"/>
                  </a:cubicBezTo>
                  <a:cubicBezTo>
                    <a:pt x="12" y="6"/>
                    <a:pt x="13" y="6"/>
                    <a:pt x="13" y="5"/>
                  </a:cubicBezTo>
                  <a:close/>
                  <a:moveTo>
                    <a:pt x="5" y="1"/>
                  </a:moveTo>
                  <a:cubicBezTo>
                    <a:pt x="7" y="1"/>
                    <a:pt x="8" y="1"/>
                    <a:pt x="9" y="2"/>
                  </a:cubicBezTo>
                  <a:cubicBezTo>
                    <a:pt x="3" y="5"/>
                    <a:pt x="3" y="5"/>
                    <a:pt x="3" y="5"/>
                  </a:cubicBezTo>
                  <a:cubicBezTo>
                    <a:pt x="2" y="4"/>
                    <a:pt x="1" y="4"/>
                    <a:pt x="1" y="3"/>
                  </a:cubicBezTo>
                  <a:cubicBezTo>
                    <a:pt x="1" y="2"/>
                    <a:pt x="2" y="2"/>
                    <a:pt x="3" y="1"/>
                  </a:cubicBezTo>
                  <a:cubicBezTo>
                    <a:pt x="3" y="1"/>
                    <a:pt x="4" y="1"/>
                    <a:pt x="5" y="1"/>
                  </a:cubicBezTo>
                  <a:close/>
                </a:path>
              </a:pathLst>
            </a:custGeom>
            <a:solidFill>
              <a:srgbClr val="F9FAF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4" name="Freeform 143">
              <a:extLst>
                <a:ext uri="{FF2B5EF4-FFF2-40B4-BE49-F238E27FC236}">
                  <a16:creationId xmlns:a16="http://schemas.microsoft.com/office/drawing/2014/main" id="{4CC7B2B8-9333-0D41-887C-6574725A1024}"/>
                </a:ext>
              </a:extLst>
            </p:cNvPr>
            <p:cNvSpPr>
              <a:spLocks/>
            </p:cNvSpPr>
            <p:nvPr/>
          </p:nvSpPr>
          <p:spPr bwMode="auto">
            <a:xfrm>
              <a:off x="18563662" y="6010223"/>
              <a:ext cx="26988" cy="22225"/>
            </a:xfrm>
            <a:custGeom>
              <a:avLst/>
              <a:gdLst>
                <a:gd name="T0" fmla="*/ 2 w 10"/>
                <a:gd name="T1" fmla="*/ 2 h 8"/>
                <a:gd name="T2" fmla="*/ 3 w 10"/>
                <a:gd name="T3" fmla="*/ 3 h 8"/>
                <a:gd name="T4" fmla="*/ 3 w 10"/>
                <a:gd name="T5" fmla="*/ 3 h 8"/>
                <a:gd name="T6" fmla="*/ 1 w 10"/>
                <a:gd name="T7" fmla="*/ 2 h 8"/>
                <a:gd name="T8" fmla="*/ 0 w 10"/>
                <a:gd name="T9" fmla="*/ 3 h 8"/>
                <a:gd name="T10" fmla="*/ 9 w 10"/>
                <a:gd name="T11" fmla="*/ 8 h 8"/>
                <a:gd name="T12" fmla="*/ 10 w 10"/>
                <a:gd name="T13" fmla="*/ 7 h 8"/>
                <a:gd name="T14" fmla="*/ 5 w 10"/>
                <a:gd name="T15" fmla="*/ 4 h 8"/>
                <a:gd name="T16" fmla="*/ 3 w 10"/>
                <a:gd name="T17" fmla="*/ 3 h 8"/>
                <a:gd name="T18" fmla="*/ 4 w 10"/>
                <a:gd name="T19" fmla="*/ 1 h 8"/>
                <a:gd name="T20" fmla="*/ 6 w 10"/>
                <a:gd name="T21" fmla="*/ 0 h 8"/>
                <a:gd name="T22" fmla="*/ 5 w 10"/>
                <a:gd name="T23" fmla="*/ 0 h 8"/>
                <a:gd name="T24" fmla="*/ 4 w 10"/>
                <a:gd name="T25" fmla="*/ 0 h 8"/>
                <a:gd name="T26" fmla="*/ 2 w 10"/>
                <a:gd name="T27" fmla="*/ 2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 h="8">
                  <a:moveTo>
                    <a:pt x="2" y="2"/>
                  </a:moveTo>
                  <a:cubicBezTo>
                    <a:pt x="2" y="2"/>
                    <a:pt x="2" y="2"/>
                    <a:pt x="3" y="3"/>
                  </a:cubicBezTo>
                  <a:cubicBezTo>
                    <a:pt x="3" y="3"/>
                    <a:pt x="3" y="3"/>
                    <a:pt x="3" y="3"/>
                  </a:cubicBezTo>
                  <a:cubicBezTo>
                    <a:pt x="1" y="2"/>
                    <a:pt x="1" y="2"/>
                    <a:pt x="1" y="2"/>
                  </a:cubicBezTo>
                  <a:cubicBezTo>
                    <a:pt x="0" y="3"/>
                    <a:pt x="0" y="3"/>
                    <a:pt x="0" y="3"/>
                  </a:cubicBezTo>
                  <a:cubicBezTo>
                    <a:pt x="9" y="8"/>
                    <a:pt x="9" y="8"/>
                    <a:pt x="9" y="8"/>
                  </a:cubicBezTo>
                  <a:cubicBezTo>
                    <a:pt x="10" y="7"/>
                    <a:pt x="10" y="7"/>
                    <a:pt x="10" y="7"/>
                  </a:cubicBezTo>
                  <a:cubicBezTo>
                    <a:pt x="5" y="4"/>
                    <a:pt x="5" y="4"/>
                    <a:pt x="5" y="4"/>
                  </a:cubicBezTo>
                  <a:cubicBezTo>
                    <a:pt x="4" y="4"/>
                    <a:pt x="3" y="3"/>
                    <a:pt x="3" y="3"/>
                  </a:cubicBezTo>
                  <a:cubicBezTo>
                    <a:pt x="3" y="2"/>
                    <a:pt x="3" y="1"/>
                    <a:pt x="4" y="1"/>
                  </a:cubicBezTo>
                  <a:cubicBezTo>
                    <a:pt x="5" y="1"/>
                    <a:pt x="5" y="0"/>
                    <a:pt x="6" y="0"/>
                  </a:cubicBezTo>
                  <a:cubicBezTo>
                    <a:pt x="5" y="0"/>
                    <a:pt x="5" y="0"/>
                    <a:pt x="5" y="0"/>
                  </a:cubicBezTo>
                  <a:cubicBezTo>
                    <a:pt x="4" y="0"/>
                    <a:pt x="4" y="0"/>
                    <a:pt x="4" y="0"/>
                  </a:cubicBezTo>
                  <a:cubicBezTo>
                    <a:pt x="3" y="1"/>
                    <a:pt x="3" y="1"/>
                    <a:pt x="2" y="2"/>
                  </a:cubicBezTo>
                  <a:close/>
                </a:path>
              </a:pathLst>
            </a:custGeom>
            <a:solidFill>
              <a:srgbClr val="F9FAF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5" name="Freeform 144">
              <a:extLst>
                <a:ext uri="{FF2B5EF4-FFF2-40B4-BE49-F238E27FC236}">
                  <a16:creationId xmlns:a16="http://schemas.microsoft.com/office/drawing/2014/main" id="{77C70021-F499-E041-8B2A-6D627226F6AB}"/>
                </a:ext>
              </a:extLst>
            </p:cNvPr>
            <p:cNvSpPr>
              <a:spLocks/>
            </p:cNvSpPr>
            <p:nvPr/>
          </p:nvSpPr>
          <p:spPr bwMode="auto">
            <a:xfrm>
              <a:off x="18593824" y="5987998"/>
              <a:ext cx="38100" cy="19050"/>
            </a:xfrm>
            <a:custGeom>
              <a:avLst/>
              <a:gdLst>
                <a:gd name="T0" fmla="*/ 1 w 14"/>
                <a:gd name="T1" fmla="*/ 0 h 7"/>
                <a:gd name="T2" fmla="*/ 1 w 14"/>
                <a:gd name="T3" fmla="*/ 0 h 7"/>
                <a:gd name="T4" fmla="*/ 0 w 14"/>
                <a:gd name="T5" fmla="*/ 4 h 7"/>
                <a:gd name="T6" fmla="*/ 1 w 14"/>
                <a:gd name="T7" fmla="*/ 4 h 7"/>
                <a:gd name="T8" fmla="*/ 1 w 14"/>
                <a:gd name="T9" fmla="*/ 1 h 7"/>
                <a:gd name="T10" fmla="*/ 1 w 14"/>
                <a:gd name="T11" fmla="*/ 1 h 7"/>
                <a:gd name="T12" fmla="*/ 4 w 14"/>
                <a:gd name="T13" fmla="*/ 2 h 7"/>
                <a:gd name="T14" fmla="*/ 13 w 14"/>
                <a:gd name="T15" fmla="*/ 7 h 7"/>
                <a:gd name="T16" fmla="*/ 14 w 14"/>
                <a:gd name="T17" fmla="*/ 7 h 7"/>
                <a:gd name="T18" fmla="*/ 1 w 14"/>
                <a:gd name="T19"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7">
                  <a:moveTo>
                    <a:pt x="1" y="0"/>
                  </a:moveTo>
                  <a:cubicBezTo>
                    <a:pt x="1" y="0"/>
                    <a:pt x="1" y="0"/>
                    <a:pt x="1" y="0"/>
                  </a:cubicBezTo>
                  <a:cubicBezTo>
                    <a:pt x="0" y="4"/>
                    <a:pt x="0" y="4"/>
                    <a:pt x="0" y="4"/>
                  </a:cubicBezTo>
                  <a:cubicBezTo>
                    <a:pt x="1" y="4"/>
                    <a:pt x="1" y="4"/>
                    <a:pt x="1" y="4"/>
                  </a:cubicBezTo>
                  <a:cubicBezTo>
                    <a:pt x="1" y="2"/>
                    <a:pt x="1" y="1"/>
                    <a:pt x="1" y="1"/>
                  </a:cubicBezTo>
                  <a:cubicBezTo>
                    <a:pt x="1" y="1"/>
                    <a:pt x="1" y="1"/>
                    <a:pt x="1" y="1"/>
                  </a:cubicBezTo>
                  <a:cubicBezTo>
                    <a:pt x="2" y="1"/>
                    <a:pt x="3" y="2"/>
                    <a:pt x="4" y="2"/>
                  </a:cubicBezTo>
                  <a:cubicBezTo>
                    <a:pt x="13" y="7"/>
                    <a:pt x="13" y="7"/>
                    <a:pt x="13" y="7"/>
                  </a:cubicBezTo>
                  <a:cubicBezTo>
                    <a:pt x="14" y="7"/>
                    <a:pt x="14" y="7"/>
                    <a:pt x="14" y="7"/>
                  </a:cubicBezTo>
                  <a:cubicBezTo>
                    <a:pt x="1" y="0"/>
                    <a:pt x="1" y="0"/>
                    <a:pt x="1" y="0"/>
                  </a:cubicBezTo>
                  <a:close/>
                </a:path>
              </a:pathLst>
            </a:custGeom>
            <a:solidFill>
              <a:srgbClr val="F9FAF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6" name="Freeform 145">
              <a:extLst>
                <a:ext uri="{FF2B5EF4-FFF2-40B4-BE49-F238E27FC236}">
                  <a16:creationId xmlns:a16="http://schemas.microsoft.com/office/drawing/2014/main" id="{D32E8860-71AA-C948-9498-C0C5CB26CBF4}"/>
                </a:ext>
              </a:extLst>
            </p:cNvPr>
            <p:cNvSpPr>
              <a:spLocks/>
            </p:cNvSpPr>
            <p:nvPr/>
          </p:nvSpPr>
          <p:spPr bwMode="auto">
            <a:xfrm>
              <a:off x="18616049" y="5972123"/>
              <a:ext cx="52388" cy="26988"/>
            </a:xfrm>
            <a:custGeom>
              <a:avLst/>
              <a:gdLst>
                <a:gd name="T0" fmla="*/ 18 w 19"/>
                <a:gd name="T1" fmla="*/ 5 h 10"/>
                <a:gd name="T2" fmla="*/ 11 w 19"/>
                <a:gd name="T3" fmla="*/ 9 h 10"/>
                <a:gd name="T4" fmla="*/ 11 w 19"/>
                <a:gd name="T5" fmla="*/ 9 h 10"/>
                <a:gd name="T6" fmla="*/ 11 w 19"/>
                <a:gd name="T7" fmla="*/ 5 h 10"/>
                <a:gd name="T8" fmla="*/ 10 w 19"/>
                <a:gd name="T9" fmla="*/ 2 h 10"/>
                <a:gd name="T10" fmla="*/ 9 w 19"/>
                <a:gd name="T11" fmla="*/ 0 h 10"/>
                <a:gd name="T12" fmla="*/ 5 w 19"/>
                <a:gd name="T13" fmla="*/ 0 h 10"/>
                <a:gd name="T14" fmla="*/ 2 w 19"/>
                <a:gd name="T15" fmla="*/ 1 h 10"/>
                <a:gd name="T16" fmla="*/ 0 w 19"/>
                <a:gd name="T17" fmla="*/ 3 h 10"/>
                <a:gd name="T18" fmla="*/ 1 w 19"/>
                <a:gd name="T19" fmla="*/ 3 h 10"/>
                <a:gd name="T20" fmla="*/ 3 w 19"/>
                <a:gd name="T21" fmla="*/ 1 h 10"/>
                <a:gd name="T22" fmla="*/ 5 w 19"/>
                <a:gd name="T23" fmla="*/ 0 h 10"/>
                <a:gd name="T24" fmla="*/ 8 w 19"/>
                <a:gd name="T25" fmla="*/ 1 h 10"/>
                <a:gd name="T26" fmla="*/ 9 w 19"/>
                <a:gd name="T27" fmla="*/ 2 h 10"/>
                <a:gd name="T28" fmla="*/ 10 w 19"/>
                <a:gd name="T29" fmla="*/ 3 h 10"/>
                <a:gd name="T30" fmla="*/ 10 w 19"/>
                <a:gd name="T31" fmla="*/ 6 h 10"/>
                <a:gd name="T32" fmla="*/ 10 w 19"/>
                <a:gd name="T33" fmla="*/ 10 h 10"/>
                <a:gd name="T34" fmla="*/ 11 w 19"/>
                <a:gd name="T35" fmla="*/ 10 h 10"/>
                <a:gd name="T36" fmla="*/ 19 w 19"/>
                <a:gd name="T37" fmla="*/ 6 h 10"/>
                <a:gd name="T38" fmla="*/ 18 w 19"/>
                <a:gd name="T39" fmla="*/ 5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 h="10">
                  <a:moveTo>
                    <a:pt x="18" y="5"/>
                  </a:moveTo>
                  <a:cubicBezTo>
                    <a:pt x="11" y="9"/>
                    <a:pt x="11" y="9"/>
                    <a:pt x="11" y="9"/>
                  </a:cubicBezTo>
                  <a:cubicBezTo>
                    <a:pt x="11" y="9"/>
                    <a:pt x="11" y="9"/>
                    <a:pt x="11" y="9"/>
                  </a:cubicBezTo>
                  <a:cubicBezTo>
                    <a:pt x="11" y="5"/>
                    <a:pt x="11" y="5"/>
                    <a:pt x="11" y="5"/>
                  </a:cubicBezTo>
                  <a:cubicBezTo>
                    <a:pt x="11" y="4"/>
                    <a:pt x="11" y="3"/>
                    <a:pt x="10" y="2"/>
                  </a:cubicBezTo>
                  <a:cubicBezTo>
                    <a:pt x="10" y="2"/>
                    <a:pt x="10" y="1"/>
                    <a:pt x="9" y="0"/>
                  </a:cubicBezTo>
                  <a:cubicBezTo>
                    <a:pt x="8" y="0"/>
                    <a:pt x="7" y="0"/>
                    <a:pt x="5" y="0"/>
                  </a:cubicBezTo>
                  <a:cubicBezTo>
                    <a:pt x="4" y="0"/>
                    <a:pt x="3" y="0"/>
                    <a:pt x="2" y="1"/>
                  </a:cubicBezTo>
                  <a:cubicBezTo>
                    <a:pt x="1" y="1"/>
                    <a:pt x="0" y="2"/>
                    <a:pt x="0" y="3"/>
                  </a:cubicBezTo>
                  <a:cubicBezTo>
                    <a:pt x="1" y="3"/>
                    <a:pt x="1" y="3"/>
                    <a:pt x="1" y="3"/>
                  </a:cubicBezTo>
                  <a:cubicBezTo>
                    <a:pt x="1" y="2"/>
                    <a:pt x="2" y="2"/>
                    <a:pt x="3" y="1"/>
                  </a:cubicBezTo>
                  <a:cubicBezTo>
                    <a:pt x="4" y="1"/>
                    <a:pt x="4" y="0"/>
                    <a:pt x="5" y="0"/>
                  </a:cubicBezTo>
                  <a:cubicBezTo>
                    <a:pt x="6" y="0"/>
                    <a:pt x="7" y="1"/>
                    <a:pt x="8" y="1"/>
                  </a:cubicBezTo>
                  <a:cubicBezTo>
                    <a:pt x="8" y="1"/>
                    <a:pt x="9" y="2"/>
                    <a:pt x="9" y="2"/>
                  </a:cubicBezTo>
                  <a:cubicBezTo>
                    <a:pt x="9" y="2"/>
                    <a:pt x="10" y="3"/>
                    <a:pt x="10" y="3"/>
                  </a:cubicBezTo>
                  <a:cubicBezTo>
                    <a:pt x="10" y="4"/>
                    <a:pt x="10" y="5"/>
                    <a:pt x="10" y="6"/>
                  </a:cubicBezTo>
                  <a:cubicBezTo>
                    <a:pt x="10" y="10"/>
                    <a:pt x="10" y="10"/>
                    <a:pt x="10" y="10"/>
                  </a:cubicBezTo>
                  <a:cubicBezTo>
                    <a:pt x="11" y="10"/>
                    <a:pt x="11" y="10"/>
                    <a:pt x="11" y="10"/>
                  </a:cubicBezTo>
                  <a:cubicBezTo>
                    <a:pt x="19" y="6"/>
                    <a:pt x="19" y="6"/>
                    <a:pt x="19" y="6"/>
                  </a:cubicBezTo>
                  <a:cubicBezTo>
                    <a:pt x="18" y="5"/>
                    <a:pt x="18" y="5"/>
                    <a:pt x="18" y="5"/>
                  </a:cubicBezTo>
                  <a:close/>
                </a:path>
              </a:pathLst>
            </a:custGeom>
            <a:solidFill>
              <a:srgbClr val="F9FAF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7" name="Freeform 146">
              <a:extLst>
                <a:ext uri="{FF2B5EF4-FFF2-40B4-BE49-F238E27FC236}">
                  <a16:creationId xmlns:a16="http://schemas.microsoft.com/office/drawing/2014/main" id="{B1B50714-7E7A-8B4E-BBD2-04533BEE7752}"/>
                </a:ext>
              </a:extLst>
            </p:cNvPr>
            <p:cNvSpPr>
              <a:spLocks/>
            </p:cNvSpPr>
            <p:nvPr/>
          </p:nvSpPr>
          <p:spPr bwMode="auto">
            <a:xfrm>
              <a:off x="18968474" y="6648398"/>
              <a:ext cx="146050" cy="77788"/>
            </a:xfrm>
            <a:custGeom>
              <a:avLst/>
              <a:gdLst>
                <a:gd name="T0" fmla="*/ 26 w 53"/>
                <a:gd name="T1" fmla="*/ 0 h 28"/>
                <a:gd name="T2" fmla="*/ 9 w 53"/>
                <a:gd name="T3" fmla="*/ 4 h 28"/>
                <a:gd name="T4" fmla="*/ 9 w 53"/>
                <a:gd name="T5" fmla="*/ 24 h 28"/>
                <a:gd name="T6" fmla="*/ 26 w 53"/>
                <a:gd name="T7" fmla="*/ 28 h 28"/>
                <a:gd name="T8" fmla="*/ 43 w 53"/>
                <a:gd name="T9" fmla="*/ 24 h 28"/>
                <a:gd name="T10" fmla="*/ 43 w 53"/>
                <a:gd name="T11" fmla="*/ 4 h 28"/>
                <a:gd name="T12" fmla="*/ 26 w 53"/>
                <a:gd name="T13" fmla="*/ 0 h 28"/>
              </a:gdLst>
              <a:ahLst/>
              <a:cxnLst>
                <a:cxn ang="0">
                  <a:pos x="T0" y="T1"/>
                </a:cxn>
                <a:cxn ang="0">
                  <a:pos x="T2" y="T3"/>
                </a:cxn>
                <a:cxn ang="0">
                  <a:pos x="T4" y="T5"/>
                </a:cxn>
                <a:cxn ang="0">
                  <a:pos x="T6" y="T7"/>
                </a:cxn>
                <a:cxn ang="0">
                  <a:pos x="T8" y="T9"/>
                </a:cxn>
                <a:cxn ang="0">
                  <a:pos x="T10" y="T11"/>
                </a:cxn>
                <a:cxn ang="0">
                  <a:pos x="T12" y="T13"/>
                </a:cxn>
              </a:cxnLst>
              <a:rect l="0" t="0" r="r" b="b"/>
              <a:pathLst>
                <a:path w="53" h="28">
                  <a:moveTo>
                    <a:pt x="26" y="0"/>
                  </a:moveTo>
                  <a:cubicBezTo>
                    <a:pt x="20" y="0"/>
                    <a:pt x="14" y="1"/>
                    <a:pt x="9" y="4"/>
                  </a:cubicBezTo>
                  <a:cubicBezTo>
                    <a:pt x="0" y="10"/>
                    <a:pt x="0" y="18"/>
                    <a:pt x="9" y="24"/>
                  </a:cubicBezTo>
                  <a:cubicBezTo>
                    <a:pt x="14" y="27"/>
                    <a:pt x="20" y="28"/>
                    <a:pt x="26" y="28"/>
                  </a:cubicBezTo>
                  <a:cubicBezTo>
                    <a:pt x="32" y="28"/>
                    <a:pt x="39" y="27"/>
                    <a:pt x="43" y="24"/>
                  </a:cubicBezTo>
                  <a:cubicBezTo>
                    <a:pt x="53" y="18"/>
                    <a:pt x="53" y="10"/>
                    <a:pt x="43" y="4"/>
                  </a:cubicBezTo>
                  <a:cubicBezTo>
                    <a:pt x="39" y="1"/>
                    <a:pt x="32" y="0"/>
                    <a:pt x="26" y="0"/>
                  </a:cubicBezTo>
                </a:path>
              </a:pathLst>
            </a:custGeom>
            <a:solidFill>
              <a:srgbClr val="140F4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8" name="Freeform 147">
              <a:extLst>
                <a:ext uri="{FF2B5EF4-FFF2-40B4-BE49-F238E27FC236}">
                  <a16:creationId xmlns:a16="http://schemas.microsoft.com/office/drawing/2014/main" id="{75386100-AADD-B649-AF08-299889B040C1}"/>
                </a:ext>
              </a:extLst>
            </p:cNvPr>
            <p:cNvSpPr>
              <a:spLocks/>
            </p:cNvSpPr>
            <p:nvPr/>
          </p:nvSpPr>
          <p:spPr bwMode="auto">
            <a:xfrm>
              <a:off x="19043087" y="6689673"/>
              <a:ext cx="6350" cy="3175"/>
            </a:xfrm>
            <a:custGeom>
              <a:avLst/>
              <a:gdLst>
                <a:gd name="T0" fmla="*/ 1 w 2"/>
                <a:gd name="T1" fmla="*/ 0 h 1"/>
                <a:gd name="T2" fmla="*/ 1 w 2"/>
                <a:gd name="T3" fmla="*/ 1 h 1"/>
                <a:gd name="T4" fmla="*/ 2 w 2"/>
                <a:gd name="T5" fmla="*/ 1 h 1"/>
                <a:gd name="T6" fmla="*/ 2 w 2"/>
                <a:gd name="T7" fmla="*/ 0 h 1"/>
                <a:gd name="T8" fmla="*/ 1 w 2"/>
                <a:gd name="T9" fmla="*/ 0 h 1"/>
              </a:gdLst>
              <a:ahLst/>
              <a:cxnLst>
                <a:cxn ang="0">
                  <a:pos x="T0" y="T1"/>
                </a:cxn>
                <a:cxn ang="0">
                  <a:pos x="T2" y="T3"/>
                </a:cxn>
                <a:cxn ang="0">
                  <a:pos x="T4" y="T5"/>
                </a:cxn>
                <a:cxn ang="0">
                  <a:pos x="T6" y="T7"/>
                </a:cxn>
                <a:cxn ang="0">
                  <a:pos x="T8" y="T9"/>
                </a:cxn>
              </a:cxnLst>
              <a:rect l="0" t="0" r="r" b="b"/>
              <a:pathLst>
                <a:path w="2" h="1">
                  <a:moveTo>
                    <a:pt x="1" y="0"/>
                  </a:moveTo>
                  <a:cubicBezTo>
                    <a:pt x="0" y="0"/>
                    <a:pt x="0" y="0"/>
                    <a:pt x="1" y="1"/>
                  </a:cubicBezTo>
                  <a:cubicBezTo>
                    <a:pt x="1" y="1"/>
                    <a:pt x="2" y="1"/>
                    <a:pt x="2" y="1"/>
                  </a:cubicBezTo>
                  <a:cubicBezTo>
                    <a:pt x="2" y="0"/>
                    <a:pt x="2" y="0"/>
                    <a:pt x="2" y="0"/>
                  </a:cubicBezTo>
                  <a:cubicBezTo>
                    <a:pt x="2" y="0"/>
                    <a:pt x="1" y="0"/>
                    <a:pt x="1"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9" name="Freeform 148">
              <a:extLst>
                <a:ext uri="{FF2B5EF4-FFF2-40B4-BE49-F238E27FC236}">
                  <a16:creationId xmlns:a16="http://schemas.microsoft.com/office/drawing/2014/main" id="{3C164B88-21B1-E244-A9C2-75DA926B0C47}"/>
                </a:ext>
              </a:extLst>
            </p:cNvPr>
            <p:cNvSpPr>
              <a:spLocks noEditPoints="1"/>
            </p:cNvSpPr>
            <p:nvPr/>
          </p:nvSpPr>
          <p:spPr bwMode="auto">
            <a:xfrm>
              <a:off x="19001812" y="6665860"/>
              <a:ext cx="69850" cy="38100"/>
            </a:xfrm>
            <a:custGeom>
              <a:avLst/>
              <a:gdLst>
                <a:gd name="T0" fmla="*/ 0 w 25"/>
                <a:gd name="T1" fmla="*/ 5 h 14"/>
                <a:gd name="T2" fmla="*/ 2 w 25"/>
                <a:gd name="T3" fmla="*/ 6 h 14"/>
                <a:gd name="T4" fmla="*/ 2 w 25"/>
                <a:gd name="T5" fmla="*/ 6 h 14"/>
                <a:gd name="T6" fmla="*/ 9 w 25"/>
                <a:gd name="T7" fmla="*/ 7 h 14"/>
                <a:gd name="T8" fmla="*/ 9 w 25"/>
                <a:gd name="T9" fmla="*/ 7 h 14"/>
                <a:gd name="T10" fmla="*/ 20 w 25"/>
                <a:gd name="T11" fmla="*/ 14 h 14"/>
                <a:gd name="T12" fmla="*/ 23 w 25"/>
                <a:gd name="T13" fmla="*/ 14 h 14"/>
                <a:gd name="T14" fmla="*/ 24 w 25"/>
                <a:gd name="T15" fmla="*/ 13 h 14"/>
                <a:gd name="T16" fmla="*/ 24 w 25"/>
                <a:gd name="T17" fmla="*/ 12 h 14"/>
                <a:gd name="T18" fmla="*/ 13 w 25"/>
                <a:gd name="T19" fmla="*/ 5 h 14"/>
                <a:gd name="T20" fmla="*/ 13 w 25"/>
                <a:gd name="T21" fmla="*/ 5 h 14"/>
                <a:gd name="T22" fmla="*/ 11 w 25"/>
                <a:gd name="T23" fmla="*/ 1 h 14"/>
                <a:gd name="T24" fmla="*/ 10 w 25"/>
                <a:gd name="T25" fmla="*/ 1 h 14"/>
                <a:gd name="T26" fmla="*/ 11 w 25"/>
                <a:gd name="T27" fmla="*/ 1 h 14"/>
                <a:gd name="T28" fmla="*/ 9 w 25"/>
                <a:gd name="T29" fmla="*/ 0 h 14"/>
                <a:gd name="T30" fmla="*/ 0 w 25"/>
                <a:gd name="T31" fmla="*/ 5 h 14"/>
                <a:gd name="T32" fmla="*/ 17 w 25"/>
                <a:gd name="T33" fmla="*/ 9 h 14"/>
                <a:gd name="T34" fmla="*/ 17 w 25"/>
                <a:gd name="T35" fmla="*/ 10 h 14"/>
                <a:gd name="T36" fmla="*/ 15 w 25"/>
                <a:gd name="T37" fmla="*/ 10 h 14"/>
                <a:gd name="T38" fmla="*/ 13 w 25"/>
                <a:gd name="T39" fmla="*/ 8 h 14"/>
                <a:gd name="T40" fmla="*/ 13 w 25"/>
                <a:gd name="T41" fmla="*/ 7 h 14"/>
                <a:gd name="T42" fmla="*/ 15 w 25"/>
                <a:gd name="T43" fmla="*/ 7 h 14"/>
                <a:gd name="T44" fmla="*/ 17 w 25"/>
                <a:gd name="T45"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 h="14">
                  <a:moveTo>
                    <a:pt x="0" y="5"/>
                  </a:moveTo>
                  <a:cubicBezTo>
                    <a:pt x="2" y="6"/>
                    <a:pt x="2" y="6"/>
                    <a:pt x="2" y="6"/>
                  </a:cubicBezTo>
                  <a:cubicBezTo>
                    <a:pt x="2" y="6"/>
                    <a:pt x="2" y="6"/>
                    <a:pt x="2" y="6"/>
                  </a:cubicBezTo>
                  <a:cubicBezTo>
                    <a:pt x="4" y="7"/>
                    <a:pt x="6" y="7"/>
                    <a:pt x="9" y="7"/>
                  </a:cubicBezTo>
                  <a:cubicBezTo>
                    <a:pt x="9" y="7"/>
                    <a:pt x="9" y="7"/>
                    <a:pt x="9" y="7"/>
                  </a:cubicBezTo>
                  <a:cubicBezTo>
                    <a:pt x="20" y="14"/>
                    <a:pt x="20" y="14"/>
                    <a:pt x="20" y="14"/>
                  </a:cubicBezTo>
                  <a:cubicBezTo>
                    <a:pt x="21" y="14"/>
                    <a:pt x="22" y="14"/>
                    <a:pt x="23" y="14"/>
                  </a:cubicBezTo>
                  <a:cubicBezTo>
                    <a:pt x="24" y="13"/>
                    <a:pt x="24" y="13"/>
                    <a:pt x="24" y="13"/>
                  </a:cubicBezTo>
                  <a:cubicBezTo>
                    <a:pt x="25" y="13"/>
                    <a:pt x="25" y="12"/>
                    <a:pt x="24" y="12"/>
                  </a:cubicBezTo>
                  <a:cubicBezTo>
                    <a:pt x="13" y="5"/>
                    <a:pt x="13" y="5"/>
                    <a:pt x="13" y="5"/>
                  </a:cubicBezTo>
                  <a:cubicBezTo>
                    <a:pt x="13" y="5"/>
                    <a:pt x="13" y="5"/>
                    <a:pt x="13" y="5"/>
                  </a:cubicBezTo>
                  <a:cubicBezTo>
                    <a:pt x="13" y="3"/>
                    <a:pt x="13" y="2"/>
                    <a:pt x="11" y="1"/>
                  </a:cubicBezTo>
                  <a:cubicBezTo>
                    <a:pt x="10" y="1"/>
                    <a:pt x="10" y="1"/>
                    <a:pt x="10" y="1"/>
                  </a:cubicBezTo>
                  <a:cubicBezTo>
                    <a:pt x="10" y="1"/>
                    <a:pt x="11" y="1"/>
                    <a:pt x="11" y="1"/>
                  </a:cubicBezTo>
                  <a:cubicBezTo>
                    <a:pt x="9" y="0"/>
                    <a:pt x="9" y="0"/>
                    <a:pt x="9" y="0"/>
                  </a:cubicBezTo>
                  <a:lnTo>
                    <a:pt x="0" y="5"/>
                  </a:lnTo>
                  <a:close/>
                  <a:moveTo>
                    <a:pt x="17" y="9"/>
                  </a:moveTo>
                  <a:cubicBezTo>
                    <a:pt x="18" y="9"/>
                    <a:pt x="18" y="9"/>
                    <a:pt x="17" y="10"/>
                  </a:cubicBezTo>
                  <a:cubicBezTo>
                    <a:pt x="17" y="10"/>
                    <a:pt x="16" y="10"/>
                    <a:pt x="15" y="10"/>
                  </a:cubicBezTo>
                  <a:cubicBezTo>
                    <a:pt x="13" y="8"/>
                    <a:pt x="13" y="8"/>
                    <a:pt x="13" y="8"/>
                  </a:cubicBezTo>
                  <a:cubicBezTo>
                    <a:pt x="12" y="8"/>
                    <a:pt x="12" y="7"/>
                    <a:pt x="13" y="7"/>
                  </a:cubicBezTo>
                  <a:cubicBezTo>
                    <a:pt x="13" y="7"/>
                    <a:pt x="14" y="7"/>
                    <a:pt x="15" y="7"/>
                  </a:cubicBezTo>
                  <a:lnTo>
                    <a:pt x="17" y="9"/>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0" name="Freeform 149">
              <a:extLst>
                <a:ext uri="{FF2B5EF4-FFF2-40B4-BE49-F238E27FC236}">
                  <a16:creationId xmlns:a16="http://schemas.microsoft.com/office/drawing/2014/main" id="{F9F776BC-9C2F-EF42-B13F-58A1849751CD}"/>
                </a:ext>
              </a:extLst>
            </p:cNvPr>
            <p:cNvSpPr>
              <a:spLocks/>
            </p:cNvSpPr>
            <p:nvPr/>
          </p:nvSpPr>
          <p:spPr bwMode="auto">
            <a:xfrm>
              <a:off x="19311374" y="6453135"/>
              <a:ext cx="146050" cy="74613"/>
            </a:xfrm>
            <a:custGeom>
              <a:avLst/>
              <a:gdLst>
                <a:gd name="T0" fmla="*/ 27 w 53"/>
                <a:gd name="T1" fmla="*/ 0 h 27"/>
                <a:gd name="T2" fmla="*/ 10 w 53"/>
                <a:gd name="T3" fmla="*/ 4 h 27"/>
                <a:gd name="T4" fmla="*/ 10 w 53"/>
                <a:gd name="T5" fmla="*/ 23 h 27"/>
                <a:gd name="T6" fmla="*/ 27 w 53"/>
                <a:gd name="T7" fmla="*/ 27 h 27"/>
                <a:gd name="T8" fmla="*/ 44 w 53"/>
                <a:gd name="T9" fmla="*/ 23 h 27"/>
                <a:gd name="T10" fmla="*/ 44 w 53"/>
                <a:gd name="T11" fmla="*/ 4 h 27"/>
                <a:gd name="T12" fmla="*/ 27 w 53"/>
                <a:gd name="T13" fmla="*/ 0 h 27"/>
              </a:gdLst>
              <a:ahLst/>
              <a:cxnLst>
                <a:cxn ang="0">
                  <a:pos x="T0" y="T1"/>
                </a:cxn>
                <a:cxn ang="0">
                  <a:pos x="T2" y="T3"/>
                </a:cxn>
                <a:cxn ang="0">
                  <a:pos x="T4" y="T5"/>
                </a:cxn>
                <a:cxn ang="0">
                  <a:pos x="T6" y="T7"/>
                </a:cxn>
                <a:cxn ang="0">
                  <a:pos x="T8" y="T9"/>
                </a:cxn>
                <a:cxn ang="0">
                  <a:pos x="T10" y="T11"/>
                </a:cxn>
                <a:cxn ang="0">
                  <a:pos x="T12" y="T13"/>
                </a:cxn>
              </a:cxnLst>
              <a:rect l="0" t="0" r="r" b="b"/>
              <a:pathLst>
                <a:path w="53" h="27">
                  <a:moveTo>
                    <a:pt x="27" y="0"/>
                  </a:moveTo>
                  <a:cubicBezTo>
                    <a:pt x="21" y="0"/>
                    <a:pt x="14" y="1"/>
                    <a:pt x="10" y="4"/>
                  </a:cubicBezTo>
                  <a:cubicBezTo>
                    <a:pt x="0" y="9"/>
                    <a:pt x="0" y="18"/>
                    <a:pt x="10" y="23"/>
                  </a:cubicBezTo>
                  <a:cubicBezTo>
                    <a:pt x="14" y="26"/>
                    <a:pt x="21" y="27"/>
                    <a:pt x="27" y="27"/>
                  </a:cubicBezTo>
                  <a:cubicBezTo>
                    <a:pt x="33" y="27"/>
                    <a:pt x="39" y="26"/>
                    <a:pt x="44" y="23"/>
                  </a:cubicBezTo>
                  <a:cubicBezTo>
                    <a:pt x="53" y="18"/>
                    <a:pt x="53" y="9"/>
                    <a:pt x="44" y="4"/>
                  </a:cubicBezTo>
                  <a:cubicBezTo>
                    <a:pt x="39" y="1"/>
                    <a:pt x="33" y="0"/>
                    <a:pt x="27" y="0"/>
                  </a:cubicBezTo>
                </a:path>
              </a:pathLst>
            </a:custGeom>
            <a:solidFill>
              <a:srgbClr val="261E5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1" name="Freeform 150">
              <a:extLst>
                <a:ext uri="{FF2B5EF4-FFF2-40B4-BE49-F238E27FC236}">
                  <a16:creationId xmlns:a16="http://schemas.microsoft.com/office/drawing/2014/main" id="{143B2C47-7622-7F4C-9520-C1970186B669}"/>
                </a:ext>
              </a:extLst>
            </p:cNvPr>
            <p:cNvSpPr>
              <a:spLocks noEditPoints="1"/>
            </p:cNvSpPr>
            <p:nvPr/>
          </p:nvSpPr>
          <p:spPr bwMode="auto">
            <a:xfrm>
              <a:off x="19355824" y="6472185"/>
              <a:ext cx="65088" cy="38100"/>
            </a:xfrm>
            <a:custGeom>
              <a:avLst/>
              <a:gdLst>
                <a:gd name="T0" fmla="*/ 9 w 24"/>
                <a:gd name="T1" fmla="*/ 6 h 14"/>
                <a:gd name="T2" fmla="*/ 9 w 24"/>
                <a:gd name="T3" fmla="*/ 8 h 14"/>
                <a:gd name="T4" fmla="*/ 14 w 24"/>
                <a:gd name="T5" fmla="*/ 8 h 14"/>
                <a:gd name="T6" fmla="*/ 14 w 24"/>
                <a:gd name="T7" fmla="*/ 6 h 14"/>
                <a:gd name="T8" fmla="*/ 9 w 24"/>
                <a:gd name="T9" fmla="*/ 6 h 14"/>
                <a:gd name="T10" fmla="*/ 13 w 24"/>
                <a:gd name="T11" fmla="*/ 1 h 14"/>
                <a:gd name="T12" fmla="*/ 11 w 24"/>
                <a:gd name="T13" fmla="*/ 2 h 14"/>
                <a:gd name="T14" fmla="*/ 10 w 24"/>
                <a:gd name="T15" fmla="*/ 2 h 14"/>
                <a:gd name="T16" fmla="*/ 8 w 24"/>
                <a:gd name="T17" fmla="*/ 1 h 14"/>
                <a:gd name="T18" fmla="*/ 7 w 24"/>
                <a:gd name="T19" fmla="*/ 1 h 14"/>
                <a:gd name="T20" fmla="*/ 2 w 24"/>
                <a:gd name="T21" fmla="*/ 4 h 14"/>
                <a:gd name="T22" fmla="*/ 2 w 24"/>
                <a:gd name="T23" fmla="*/ 5 h 14"/>
                <a:gd name="T24" fmla="*/ 3 w 24"/>
                <a:gd name="T25" fmla="*/ 6 h 14"/>
                <a:gd name="T26" fmla="*/ 3 w 24"/>
                <a:gd name="T27" fmla="*/ 7 h 14"/>
                <a:gd name="T28" fmla="*/ 1 w 24"/>
                <a:gd name="T29" fmla="*/ 8 h 14"/>
                <a:gd name="T30" fmla="*/ 1 w 24"/>
                <a:gd name="T31" fmla="*/ 10 h 14"/>
                <a:gd name="T32" fmla="*/ 8 w 24"/>
                <a:gd name="T33" fmla="*/ 14 h 14"/>
                <a:gd name="T34" fmla="*/ 11 w 24"/>
                <a:gd name="T35" fmla="*/ 14 h 14"/>
                <a:gd name="T36" fmla="*/ 23 w 24"/>
                <a:gd name="T37" fmla="*/ 7 h 14"/>
                <a:gd name="T38" fmla="*/ 23 w 24"/>
                <a:gd name="T39" fmla="*/ 5 h 14"/>
                <a:gd name="T40" fmla="*/ 16 w 24"/>
                <a:gd name="T41" fmla="*/ 1 h 14"/>
                <a:gd name="T42" fmla="*/ 13 w 24"/>
                <a:gd name="T43" fmla="*/ 1 h 14"/>
                <a:gd name="T44" fmla="*/ 16 w 24"/>
                <a:gd name="T45" fmla="*/ 9 h 14"/>
                <a:gd name="T46" fmla="*/ 8 w 24"/>
                <a:gd name="T47" fmla="*/ 9 h 14"/>
                <a:gd name="T48" fmla="*/ 8 w 24"/>
                <a:gd name="T49" fmla="*/ 5 h 14"/>
                <a:gd name="T50" fmla="*/ 16 w 24"/>
                <a:gd name="T51" fmla="*/ 5 h 14"/>
                <a:gd name="T52" fmla="*/ 16 w 24"/>
                <a:gd name="T53" fmla="*/ 9 h 14"/>
                <a:gd name="T54" fmla="*/ 15 w 24"/>
                <a:gd name="T55" fmla="*/ 3 h 14"/>
                <a:gd name="T56" fmla="*/ 14 w 24"/>
                <a:gd name="T57" fmla="*/ 3 h 14"/>
                <a:gd name="T58" fmla="*/ 14 w 24"/>
                <a:gd name="T59" fmla="*/ 2 h 14"/>
                <a:gd name="T60" fmla="*/ 15 w 24"/>
                <a:gd name="T61" fmla="*/ 2 h 14"/>
                <a:gd name="T62" fmla="*/ 15 w 24"/>
                <a:gd name="T63"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4" h="14">
                  <a:moveTo>
                    <a:pt x="9" y="6"/>
                  </a:moveTo>
                  <a:cubicBezTo>
                    <a:pt x="8" y="6"/>
                    <a:pt x="8" y="8"/>
                    <a:pt x="9" y="8"/>
                  </a:cubicBezTo>
                  <a:cubicBezTo>
                    <a:pt x="11" y="9"/>
                    <a:pt x="13" y="9"/>
                    <a:pt x="14" y="8"/>
                  </a:cubicBezTo>
                  <a:cubicBezTo>
                    <a:pt x="15" y="8"/>
                    <a:pt x="15" y="6"/>
                    <a:pt x="14" y="6"/>
                  </a:cubicBezTo>
                  <a:cubicBezTo>
                    <a:pt x="13" y="5"/>
                    <a:pt x="11" y="5"/>
                    <a:pt x="9" y="6"/>
                  </a:cubicBezTo>
                  <a:close/>
                  <a:moveTo>
                    <a:pt x="13" y="1"/>
                  </a:moveTo>
                  <a:cubicBezTo>
                    <a:pt x="11" y="2"/>
                    <a:pt x="11" y="2"/>
                    <a:pt x="11" y="2"/>
                  </a:cubicBezTo>
                  <a:cubicBezTo>
                    <a:pt x="10" y="2"/>
                    <a:pt x="10" y="2"/>
                    <a:pt x="10" y="2"/>
                  </a:cubicBezTo>
                  <a:cubicBezTo>
                    <a:pt x="8" y="1"/>
                    <a:pt x="8" y="1"/>
                    <a:pt x="8" y="1"/>
                  </a:cubicBezTo>
                  <a:cubicBezTo>
                    <a:pt x="7" y="1"/>
                    <a:pt x="7" y="1"/>
                    <a:pt x="7" y="1"/>
                  </a:cubicBezTo>
                  <a:cubicBezTo>
                    <a:pt x="2" y="4"/>
                    <a:pt x="2" y="4"/>
                    <a:pt x="2" y="4"/>
                  </a:cubicBezTo>
                  <a:cubicBezTo>
                    <a:pt x="2" y="5"/>
                    <a:pt x="2" y="5"/>
                    <a:pt x="2" y="5"/>
                  </a:cubicBezTo>
                  <a:cubicBezTo>
                    <a:pt x="3" y="6"/>
                    <a:pt x="3" y="6"/>
                    <a:pt x="3" y="6"/>
                  </a:cubicBezTo>
                  <a:cubicBezTo>
                    <a:pt x="3" y="7"/>
                    <a:pt x="3" y="7"/>
                    <a:pt x="3" y="7"/>
                  </a:cubicBezTo>
                  <a:cubicBezTo>
                    <a:pt x="1" y="8"/>
                    <a:pt x="1" y="8"/>
                    <a:pt x="1" y="8"/>
                  </a:cubicBezTo>
                  <a:cubicBezTo>
                    <a:pt x="0" y="8"/>
                    <a:pt x="0" y="9"/>
                    <a:pt x="1" y="10"/>
                  </a:cubicBezTo>
                  <a:cubicBezTo>
                    <a:pt x="8" y="14"/>
                    <a:pt x="8" y="14"/>
                    <a:pt x="8" y="14"/>
                  </a:cubicBezTo>
                  <a:cubicBezTo>
                    <a:pt x="9" y="14"/>
                    <a:pt x="10" y="14"/>
                    <a:pt x="11" y="14"/>
                  </a:cubicBezTo>
                  <a:cubicBezTo>
                    <a:pt x="23" y="7"/>
                    <a:pt x="23" y="7"/>
                    <a:pt x="23" y="7"/>
                  </a:cubicBezTo>
                  <a:cubicBezTo>
                    <a:pt x="24" y="6"/>
                    <a:pt x="24" y="5"/>
                    <a:pt x="23" y="5"/>
                  </a:cubicBezTo>
                  <a:cubicBezTo>
                    <a:pt x="16" y="1"/>
                    <a:pt x="16" y="1"/>
                    <a:pt x="16" y="1"/>
                  </a:cubicBezTo>
                  <a:cubicBezTo>
                    <a:pt x="15" y="0"/>
                    <a:pt x="14" y="0"/>
                    <a:pt x="13" y="1"/>
                  </a:cubicBezTo>
                  <a:close/>
                  <a:moveTo>
                    <a:pt x="16" y="9"/>
                  </a:moveTo>
                  <a:cubicBezTo>
                    <a:pt x="13" y="10"/>
                    <a:pt x="10" y="10"/>
                    <a:pt x="8" y="9"/>
                  </a:cubicBezTo>
                  <a:cubicBezTo>
                    <a:pt x="6" y="8"/>
                    <a:pt x="6" y="6"/>
                    <a:pt x="8" y="5"/>
                  </a:cubicBezTo>
                  <a:cubicBezTo>
                    <a:pt x="10" y="4"/>
                    <a:pt x="13" y="4"/>
                    <a:pt x="16" y="5"/>
                  </a:cubicBezTo>
                  <a:cubicBezTo>
                    <a:pt x="18" y="6"/>
                    <a:pt x="18" y="8"/>
                    <a:pt x="16" y="9"/>
                  </a:cubicBezTo>
                  <a:close/>
                  <a:moveTo>
                    <a:pt x="15" y="3"/>
                  </a:moveTo>
                  <a:cubicBezTo>
                    <a:pt x="14" y="3"/>
                    <a:pt x="14" y="3"/>
                    <a:pt x="14" y="3"/>
                  </a:cubicBezTo>
                  <a:cubicBezTo>
                    <a:pt x="14" y="2"/>
                    <a:pt x="14" y="2"/>
                    <a:pt x="14" y="2"/>
                  </a:cubicBezTo>
                  <a:cubicBezTo>
                    <a:pt x="15" y="2"/>
                    <a:pt x="15" y="2"/>
                    <a:pt x="15" y="2"/>
                  </a:cubicBezTo>
                  <a:lnTo>
                    <a:pt x="15" y="3"/>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2" name="Freeform 151">
              <a:extLst>
                <a:ext uri="{FF2B5EF4-FFF2-40B4-BE49-F238E27FC236}">
                  <a16:creationId xmlns:a16="http://schemas.microsoft.com/office/drawing/2014/main" id="{7F9AA185-1965-814C-9031-F471DC0C0992}"/>
                </a:ext>
              </a:extLst>
            </p:cNvPr>
            <p:cNvSpPr>
              <a:spLocks/>
            </p:cNvSpPr>
            <p:nvPr/>
          </p:nvSpPr>
          <p:spPr bwMode="auto">
            <a:xfrm>
              <a:off x="18149324" y="5707010"/>
              <a:ext cx="19050" cy="11113"/>
            </a:xfrm>
            <a:custGeom>
              <a:avLst/>
              <a:gdLst>
                <a:gd name="T0" fmla="*/ 12 w 12"/>
                <a:gd name="T1" fmla="*/ 5 h 7"/>
                <a:gd name="T2" fmla="*/ 12 w 12"/>
                <a:gd name="T3" fmla="*/ 5 h 7"/>
                <a:gd name="T4" fmla="*/ 11 w 12"/>
                <a:gd name="T5" fmla="*/ 7 h 7"/>
                <a:gd name="T6" fmla="*/ 11 w 12"/>
                <a:gd name="T7" fmla="*/ 7 h 7"/>
                <a:gd name="T8" fmla="*/ 0 w 12"/>
                <a:gd name="T9" fmla="*/ 2 h 7"/>
                <a:gd name="T10" fmla="*/ 0 w 12"/>
                <a:gd name="T11" fmla="*/ 2 h 7"/>
                <a:gd name="T12" fmla="*/ 2 w 12"/>
                <a:gd name="T13" fmla="*/ 0 h 7"/>
                <a:gd name="T14" fmla="*/ 4 w 12"/>
                <a:gd name="T15" fmla="*/ 0 h 7"/>
                <a:gd name="T16" fmla="*/ 12 w 12"/>
                <a:gd name="T17"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7">
                  <a:moveTo>
                    <a:pt x="12" y="5"/>
                  </a:moveTo>
                  <a:lnTo>
                    <a:pt x="12" y="5"/>
                  </a:lnTo>
                  <a:lnTo>
                    <a:pt x="11" y="7"/>
                  </a:lnTo>
                  <a:lnTo>
                    <a:pt x="11" y="7"/>
                  </a:lnTo>
                  <a:lnTo>
                    <a:pt x="0" y="2"/>
                  </a:lnTo>
                  <a:lnTo>
                    <a:pt x="0" y="2"/>
                  </a:lnTo>
                  <a:lnTo>
                    <a:pt x="2" y="0"/>
                  </a:lnTo>
                  <a:lnTo>
                    <a:pt x="4" y="0"/>
                  </a:lnTo>
                  <a:lnTo>
                    <a:pt x="12" y="5"/>
                  </a:lnTo>
                  <a:close/>
                </a:path>
              </a:pathLst>
            </a:custGeom>
            <a:solidFill>
              <a:srgbClr val="FCFCF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3" name="Freeform 152">
              <a:extLst>
                <a:ext uri="{FF2B5EF4-FFF2-40B4-BE49-F238E27FC236}">
                  <a16:creationId xmlns:a16="http://schemas.microsoft.com/office/drawing/2014/main" id="{E802D0BF-03DD-614B-A900-3788C021040C}"/>
                </a:ext>
              </a:extLst>
            </p:cNvPr>
            <p:cNvSpPr>
              <a:spLocks/>
            </p:cNvSpPr>
            <p:nvPr/>
          </p:nvSpPr>
          <p:spPr bwMode="auto">
            <a:xfrm>
              <a:off x="18146149" y="5711773"/>
              <a:ext cx="14288" cy="9525"/>
            </a:xfrm>
            <a:custGeom>
              <a:avLst/>
              <a:gdLst>
                <a:gd name="T0" fmla="*/ 9 w 9"/>
                <a:gd name="T1" fmla="*/ 4 h 6"/>
                <a:gd name="T2" fmla="*/ 9 w 9"/>
                <a:gd name="T3" fmla="*/ 6 h 6"/>
                <a:gd name="T4" fmla="*/ 9 w 9"/>
                <a:gd name="T5" fmla="*/ 6 h 6"/>
                <a:gd name="T6" fmla="*/ 7 w 9"/>
                <a:gd name="T7" fmla="*/ 6 h 6"/>
                <a:gd name="T8" fmla="*/ 0 w 9"/>
                <a:gd name="T9" fmla="*/ 2 h 6"/>
                <a:gd name="T10" fmla="*/ 0 w 9"/>
                <a:gd name="T11" fmla="*/ 2 h 6"/>
                <a:gd name="T12" fmla="*/ 2 w 9"/>
                <a:gd name="T13" fmla="*/ 0 h 6"/>
                <a:gd name="T14" fmla="*/ 4 w 9"/>
                <a:gd name="T15" fmla="*/ 0 h 6"/>
                <a:gd name="T16" fmla="*/ 9 w 9"/>
                <a:gd name="T17" fmla="*/ 4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6">
                  <a:moveTo>
                    <a:pt x="9" y="4"/>
                  </a:moveTo>
                  <a:lnTo>
                    <a:pt x="9" y="6"/>
                  </a:lnTo>
                  <a:lnTo>
                    <a:pt x="9" y="6"/>
                  </a:lnTo>
                  <a:lnTo>
                    <a:pt x="7" y="6"/>
                  </a:lnTo>
                  <a:lnTo>
                    <a:pt x="0" y="2"/>
                  </a:lnTo>
                  <a:lnTo>
                    <a:pt x="0" y="2"/>
                  </a:lnTo>
                  <a:lnTo>
                    <a:pt x="2" y="0"/>
                  </a:lnTo>
                  <a:lnTo>
                    <a:pt x="4" y="0"/>
                  </a:lnTo>
                  <a:lnTo>
                    <a:pt x="9" y="4"/>
                  </a:lnTo>
                  <a:close/>
                </a:path>
              </a:pathLst>
            </a:custGeom>
            <a:solidFill>
              <a:srgbClr val="FCFCF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4" name="Freeform 153">
              <a:extLst>
                <a:ext uri="{FF2B5EF4-FFF2-40B4-BE49-F238E27FC236}">
                  <a16:creationId xmlns:a16="http://schemas.microsoft.com/office/drawing/2014/main" id="{F3EB3179-BA31-2945-A1AB-52450329BB1E}"/>
                </a:ext>
              </a:extLst>
            </p:cNvPr>
            <p:cNvSpPr>
              <a:spLocks/>
            </p:cNvSpPr>
            <p:nvPr/>
          </p:nvSpPr>
          <p:spPr bwMode="auto">
            <a:xfrm>
              <a:off x="18144562" y="5718123"/>
              <a:ext cx="11113" cy="7938"/>
            </a:xfrm>
            <a:custGeom>
              <a:avLst/>
              <a:gdLst>
                <a:gd name="T0" fmla="*/ 7 w 7"/>
                <a:gd name="T1" fmla="*/ 3 h 5"/>
                <a:gd name="T2" fmla="*/ 7 w 7"/>
                <a:gd name="T3" fmla="*/ 3 h 5"/>
                <a:gd name="T4" fmla="*/ 5 w 7"/>
                <a:gd name="T5" fmla="*/ 5 h 5"/>
                <a:gd name="T6" fmla="*/ 5 w 7"/>
                <a:gd name="T7" fmla="*/ 5 h 5"/>
                <a:gd name="T8" fmla="*/ 0 w 7"/>
                <a:gd name="T9" fmla="*/ 2 h 5"/>
                <a:gd name="T10" fmla="*/ 0 w 7"/>
                <a:gd name="T11" fmla="*/ 2 h 5"/>
                <a:gd name="T12" fmla="*/ 1 w 7"/>
                <a:gd name="T13" fmla="*/ 0 h 5"/>
                <a:gd name="T14" fmla="*/ 3 w 7"/>
                <a:gd name="T15" fmla="*/ 0 h 5"/>
                <a:gd name="T16" fmla="*/ 7 w 7"/>
                <a:gd name="T17" fmla="*/ 3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5">
                  <a:moveTo>
                    <a:pt x="7" y="3"/>
                  </a:moveTo>
                  <a:lnTo>
                    <a:pt x="7" y="3"/>
                  </a:lnTo>
                  <a:lnTo>
                    <a:pt x="5" y="5"/>
                  </a:lnTo>
                  <a:lnTo>
                    <a:pt x="5" y="5"/>
                  </a:lnTo>
                  <a:lnTo>
                    <a:pt x="0" y="2"/>
                  </a:lnTo>
                  <a:lnTo>
                    <a:pt x="0" y="2"/>
                  </a:lnTo>
                  <a:lnTo>
                    <a:pt x="1" y="0"/>
                  </a:lnTo>
                  <a:lnTo>
                    <a:pt x="3" y="0"/>
                  </a:lnTo>
                  <a:lnTo>
                    <a:pt x="7" y="3"/>
                  </a:lnTo>
                  <a:close/>
                </a:path>
              </a:pathLst>
            </a:custGeom>
            <a:solidFill>
              <a:srgbClr val="FCFCF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5" name="Freeform 154">
              <a:extLst>
                <a:ext uri="{FF2B5EF4-FFF2-40B4-BE49-F238E27FC236}">
                  <a16:creationId xmlns:a16="http://schemas.microsoft.com/office/drawing/2014/main" id="{A82D0EA5-CDB8-374E-A19D-4AB60251CAAE}"/>
                </a:ext>
              </a:extLst>
            </p:cNvPr>
            <p:cNvSpPr>
              <a:spLocks/>
            </p:cNvSpPr>
            <p:nvPr/>
          </p:nvSpPr>
          <p:spPr bwMode="auto">
            <a:xfrm>
              <a:off x="18141387" y="5722885"/>
              <a:ext cx="7938" cy="6350"/>
            </a:xfrm>
            <a:custGeom>
              <a:avLst/>
              <a:gdLst>
                <a:gd name="T0" fmla="*/ 5 w 5"/>
                <a:gd name="T1" fmla="*/ 2 h 4"/>
                <a:gd name="T2" fmla="*/ 5 w 5"/>
                <a:gd name="T3" fmla="*/ 2 h 4"/>
                <a:gd name="T4" fmla="*/ 3 w 5"/>
                <a:gd name="T5" fmla="*/ 4 h 4"/>
                <a:gd name="T6" fmla="*/ 3 w 5"/>
                <a:gd name="T7" fmla="*/ 4 h 4"/>
                <a:gd name="T8" fmla="*/ 0 w 5"/>
                <a:gd name="T9" fmla="*/ 2 h 4"/>
                <a:gd name="T10" fmla="*/ 0 w 5"/>
                <a:gd name="T11" fmla="*/ 2 h 4"/>
                <a:gd name="T12" fmla="*/ 2 w 5"/>
                <a:gd name="T13" fmla="*/ 0 h 4"/>
                <a:gd name="T14" fmla="*/ 2 w 5"/>
                <a:gd name="T15" fmla="*/ 0 h 4"/>
                <a:gd name="T16" fmla="*/ 5 w 5"/>
                <a:gd name="T17"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4">
                  <a:moveTo>
                    <a:pt x="5" y="2"/>
                  </a:moveTo>
                  <a:lnTo>
                    <a:pt x="5" y="2"/>
                  </a:lnTo>
                  <a:lnTo>
                    <a:pt x="3" y="4"/>
                  </a:lnTo>
                  <a:lnTo>
                    <a:pt x="3" y="4"/>
                  </a:lnTo>
                  <a:lnTo>
                    <a:pt x="0" y="2"/>
                  </a:lnTo>
                  <a:lnTo>
                    <a:pt x="0" y="2"/>
                  </a:lnTo>
                  <a:lnTo>
                    <a:pt x="2" y="0"/>
                  </a:lnTo>
                  <a:lnTo>
                    <a:pt x="2" y="0"/>
                  </a:lnTo>
                  <a:lnTo>
                    <a:pt x="5" y="2"/>
                  </a:lnTo>
                  <a:close/>
                </a:path>
              </a:pathLst>
            </a:custGeom>
            <a:solidFill>
              <a:srgbClr val="FCFCF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6" name="Freeform 155">
              <a:extLst>
                <a:ext uri="{FF2B5EF4-FFF2-40B4-BE49-F238E27FC236}">
                  <a16:creationId xmlns:a16="http://schemas.microsoft.com/office/drawing/2014/main" id="{6E92ECA1-3C3C-394D-8D86-6212EAF4EE01}"/>
                </a:ext>
              </a:extLst>
            </p:cNvPr>
            <p:cNvSpPr>
              <a:spLocks/>
            </p:cNvSpPr>
            <p:nvPr/>
          </p:nvSpPr>
          <p:spPr bwMode="auto">
            <a:xfrm>
              <a:off x="18166787" y="5692723"/>
              <a:ext cx="20638" cy="11113"/>
            </a:xfrm>
            <a:custGeom>
              <a:avLst/>
              <a:gdLst>
                <a:gd name="T0" fmla="*/ 2 w 8"/>
                <a:gd name="T1" fmla="*/ 4 h 4"/>
                <a:gd name="T2" fmla="*/ 0 w 8"/>
                <a:gd name="T3" fmla="*/ 4 h 4"/>
                <a:gd name="T4" fmla="*/ 8 w 8"/>
                <a:gd name="T5" fmla="*/ 0 h 4"/>
                <a:gd name="T6" fmla="*/ 8 w 8"/>
                <a:gd name="T7" fmla="*/ 1 h 4"/>
                <a:gd name="T8" fmla="*/ 4 w 8"/>
                <a:gd name="T9" fmla="*/ 2 h 4"/>
                <a:gd name="T10" fmla="*/ 2 w 8"/>
                <a:gd name="T11" fmla="*/ 4 h 4"/>
              </a:gdLst>
              <a:ahLst/>
              <a:cxnLst>
                <a:cxn ang="0">
                  <a:pos x="T0" y="T1"/>
                </a:cxn>
                <a:cxn ang="0">
                  <a:pos x="T2" y="T3"/>
                </a:cxn>
                <a:cxn ang="0">
                  <a:pos x="T4" y="T5"/>
                </a:cxn>
                <a:cxn ang="0">
                  <a:pos x="T6" y="T7"/>
                </a:cxn>
                <a:cxn ang="0">
                  <a:pos x="T8" y="T9"/>
                </a:cxn>
                <a:cxn ang="0">
                  <a:pos x="T10" y="T11"/>
                </a:cxn>
              </a:cxnLst>
              <a:rect l="0" t="0" r="r" b="b"/>
              <a:pathLst>
                <a:path w="8" h="4">
                  <a:moveTo>
                    <a:pt x="2" y="4"/>
                  </a:moveTo>
                  <a:cubicBezTo>
                    <a:pt x="1" y="4"/>
                    <a:pt x="0" y="4"/>
                    <a:pt x="0" y="4"/>
                  </a:cubicBezTo>
                  <a:cubicBezTo>
                    <a:pt x="0" y="2"/>
                    <a:pt x="3" y="0"/>
                    <a:pt x="8" y="0"/>
                  </a:cubicBezTo>
                  <a:cubicBezTo>
                    <a:pt x="8" y="0"/>
                    <a:pt x="8" y="1"/>
                    <a:pt x="8" y="1"/>
                  </a:cubicBezTo>
                  <a:cubicBezTo>
                    <a:pt x="6" y="1"/>
                    <a:pt x="5" y="1"/>
                    <a:pt x="4" y="2"/>
                  </a:cubicBezTo>
                  <a:cubicBezTo>
                    <a:pt x="2" y="3"/>
                    <a:pt x="2" y="3"/>
                    <a:pt x="2" y="4"/>
                  </a:cubicBezTo>
                  <a:close/>
                </a:path>
              </a:pathLst>
            </a:custGeom>
            <a:solidFill>
              <a:srgbClr val="FCFCF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7" name="Freeform 156">
              <a:extLst>
                <a:ext uri="{FF2B5EF4-FFF2-40B4-BE49-F238E27FC236}">
                  <a16:creationId xmlns:a16="http://schemas.microsoft.com/office/drawing/2014/main" id="{260F5E6B-8C38-D14D-A4B0-F492038EA984}"/>
                </a:ext>
              </a:extLst>
            </p:cNvPr>
            <p:cNvSpPr>
              <a:spLocks/>
            </p:cNvSpPr>
            <p:nvPr/>
          </p:nvSpPr>
          <p:spPr bwMode="auto">
            <a:xfrm>
              <a:off x="18174724" y="5695898"/>
              <a:ext cx="12700" cy="7938"/>
            </a:xfrm>
            <a:custGeom>
              <a:avLst/>
              <a:gdLst>
                <a:gd name="T0" fmla="*/ 2 w 5"/>
                <a:gd name="T1" fmla="*/ 3 h 3"/>
                <a:gd name="T2" fmla="*/ 0 w 5"/>
                <a:gd name="T3" fmla="*/ 3 h 3"/>
                <a:gd name="T4" fmla="*/ 5 w 5"/>
                <a:gd name="T5" fmla="*/ 0 h 3"/>
                <a:gd name="T6" fmla="*/ 5 w 5"/>
                <a:gd name="T7" fmla="*/ 2 h 3"/>
                <a:gd name="T8" fmla="*/ 2 w 5"/>
                <a:gd name="T9" fmla="*/ 3 h 3"/>
              </a:gdLst>
              <a:ahLst/>
              <a:cxnLst>
                <a:cxn ang="0">
                  <a:pos x="T0" y="T1"/>
                </a:cxn>
                <a:cxn ang="0">
                  <a:pos x="T2" y="T3"/>
                </a:cxn>
                <a:cxn ang="0">
                  <a:pos x="T4" y="T5"/>
                </a:cxn>
                <a:cxn ang="0">
                  <a:pos x="T6" y="T7"/>
                </a:cxn>
                <a:cxn ang="0">
                  <a:pos x="T8" y="T9"/>
                </a:cxn>
              </a:cxnLst>
              <a:rect l="0" t="0" r="r" b="b"/>
              <a:pathLst>
                <a:path w="5" h="3">
                  <a:moveTo>
                    <a:pt x="2" y="3"/>
                  </a:moveTo>
                  <a:cubicBezTo>
                    <a:pt x="1" y="3"/>
                    <a:pt x="0" y="3"/>
                    <a:pt x="0" y="3"/>
                  </a:cubicBezTo>
                  <a:cubicBezTo>
                    <a:pt x="0" y="2"/>
                    <a:pt x="2" y="0"/>
                    <a:pt x="5" y="0"/>
                  </a:cubicBezTo>
                  <a:cubicBezTo>
                    <a:pt x="5" y="1"/>
                    <a:pt x="5" y="1"/>
                    <a:pt x="5" y="2"/>
                  </a:cubicBezTo>
                  <a:cubicBezTo>
                    <a:pt x="3" y="2"/>
                    <a:pt x="2" y="2"/>
                    <a:pt x="2" y="3"/>
                  </a:cubicBezTo>
                  <a:close/>
                </a:path>
              </a:pathLst>
            </a:custGeom>
            <a:solidFill>
              <a:srgbClr val="FCFCF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8" name="Freeform 157">
              <a:extLst>
                <a:ext uri="{FF2B5EF4-FFF2-40B4-BE49-F238E27FC236}">
                  <a16:creationId xmlns:a16="http://schemas.microsoft.com/office/drawing/2014/main" id="{3057FF3F-146A-F14D-B9B1-1457A9BB9B01}"/>
                </a:ext>
              </a:extLst>
            </p:cNvPr>
            <p:cNvSpPr>
              <a:spLocks/>
            </p:cNvSpPr>
            <p:nvPr/>
          </p:nvSpPr>
          <p:spPr bwMode="auto">
            <a:xfrm>
              <a:off x="18182662" y="5700660"/>
              <a:ext cx="4763" cy="3175"/>
            </a:xfrm>
            <a:custGeom>
              <a:avLst/>
              <a:gdLst>
                <a:gd name="T0" fmla="*/ 2 w 2"/>
                <a:gd name="T1" fmla="*/ 0 h 1"/>
                <a:gd name="T2" fmla="*/ 2 w 2"/>
                <a:gd name="T3" fmla="*/ 1 h 1"/>
                <a:gd name="T4" fmla="*/ 0 w 2"/>
                <a:gd name="T5" fmla="*/ 1 h 1"/>
                <a:gd name="T6" fmla="*/ 2 w 2"/>
                <a:gd name="T7" fmla="*/ 0 h 1"/>
              </a:gdLst>
              <a:ahLst/>
              <a:cxnLst>
                <a:cxn ang="0">
                  <a:pos x="T0" y="T1"/>
                </a:cxn>
                <a:cxn ang="0">
                  <a:pos x="T2" y="T3"/>
                </a:cxn>
                <a:cxn ang="0">
                  <a:pos x="T4" y="T5"/>
                </a:cxn>
                <a:cxn ang="0">
                  <a:pos x="T6" y="T7"/>
                </a:cxn>
              </a:cxnLst>
              <a:rect l="0" t="0" r="r" b="b"/>
              <a:pathLst>
                <a:path w="2" h="1">
                  <a:moveTo>
                    <a:pt x="2" y="0"/>
                  </a:moveTo>
                  <a:cubicBezTo>
                    <a:pt x="2" y="1"/>
                    <a:pt x="2" y="1"/>
                    <a:pt x="2" y="1"/>
                  </a:cubicBezTo>
                  <a:cubicBezTo>
                    <a:pt x="1" y="1"/>
                    <a:pt x="0" y="1"/>
                    <a:pt x="0" y="1"/>
                  </a:cubicBezTo>
                  <a:cubicBezTo>
                    <a:pt x="0" y="1"/>
                    <a:pt x="1" y="0"/>
                    <a:pt x="2" y="0"/>
                  </a:cubicBezTo>
                  <a:close/>
                </a:path>
              </a:pathLst>
            </a:custGeom>
            <a:solidFill>
              <a:srgbClr val="FCFCF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9" name="Freeform 158">
              <a:extLst>
                <a:ext uri="{FF2B5EF4-FFF2-40B4-BE49-F238E27FC236}">
                  <a16:creationId xmlns:a16="http://schemas.microsoft.com/office/drawing/2014/main" id="{F4B85522-17F6-AC40-98C8-7862F371825F}"/>
                </a:ext>
              </a:extLst>
            </p:cNvPr>
            <p:cNvSpPr>
              <a:spLocks noEditPoints="1"/>
            </p:cNvSpPr>
            <p:nvPr/>
          </p:nvSpPr>
          <p:spPr bwMode="auto">
            <a:xfrm>
              <a:off x="18190599" y="5668910"/>
              <a:ext cx="44450" cy="23813"/>
            </a:xfrm>
            <a:custGeom>
              <a:avLst/>
              <a:gdLst>
                <a:gd name="T0" fmla="*/ 6 w 16"/>
                <a:gd name="T1" fmla="*/ 9 h 9"/>
                <a:gd name="T2" fmla="*/ 5 w 16"/>
                <a:gd name="T3" fmla="*/ 9 h 9"/>
                <a:gd name="T4" fmla="*/ 1 w 16"/>
                <a:gd name="T5" fmla="*/ 7 h 9"/>
                <a:gd name="T6" fmla="*/ 1 w 16"/>
                <a:gd name="T7" fmla="*/ 6 h 9"/>
                <a:gd name="T8" fmla="*/ 10 w 16"/>
                <a:gd name="T9" fmla="*/ 1 h 9"/>
                <a:gd name="T10" fmla="*/ 11 w 16"/>
                <a:gd name="T11" fmla="*/ 1 h 9"/>
                <a:gd name="T12" fmla="*/ 12 w 16"/>
                <a:gd name="T13" fmla="*/ 1 h 9"/>
                <a:gd name="T14" fmla="*/ 15 w 16"/>
                <a:gd name="T15" fmla="*/ 3 h 9"/>
                <a:gd name="T16" fmla="*/ 15 w 16"/>
                <a:gd name="T17" fmla="*/ 4 h 9"/>
                <a:gd name="T18" fmla="*/ 6 w 16"/>
                <a:gd name="T19" fmla="*/ 9 h 9"/>
                <a:gd name="T20" fmla="*/ 6 w 16"/>
                <a:gd name="T21" fmla="*/ 9 h 9"/>
                <a:gd name="T22" fmla="*/ 11 w 16"/>
                <a:gd name="T23" fmla="*/ 0 h 9"/>
                <a:gd name="T24" fmla="*/ 10 w 16"/>
                <a:gd name="T25" fmla="*/ 0 h 9"/>
                <a:gd name="T26" fmla="*/ 1 w 16"/>
                <a:gd name="T27" fmla="*/ 5 h 9"/>
                <a:gd name="T28" fmla="*/ 1 w 16"/>
                <a:gd name="T29" fmla="*/ 7 h 9"/>
                <a:gd name="T30" fmla="*/ 4 w 16"/>
                <a:gd name="T31" fmla="*/ 9 h 9"/>
                <a:gd name="T32" fmla="*/ 6 w 16"/>
                <a:gd name="T33" fmla="*/ 9 h 9"/>
                <a:gd name="T34" fmla="*/ 7 w 16"/>
                <a:gd name="T35" fmla="*/ 9 h 9"/>
                <a:gd name="T36" fmla="*/ 16 w 16"/>
                <a:gd name="T37" fmla="*/ 4 h 9"/>
                <a:gd name="T38" fmla="*/ 16 w 16"/>
                <a:gd name="T39" fmla="*/ 2 h 9"/>
                <a:gd name="T40" fmla="*/ 12 w 16"/>
                <a:gd name="T41" fmla="*/ 0 h 9"/>
                <a:gd name="T42" fmla="*/ 11 w 16"/>
                <a:gd name="T43"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9">
                  <a:moveTo>
                    <a:pt x="6" y="9"/>
                  </a:moveTo>
                  <a:cubicBezTo>
                    <a:pt x="5" y="9"/>
                    <a:pt x="5" y="9"/>
                    <a:pt x="5" y="9"/>
                  </a:cubicBezTo>
                  <a:cubicBezTo>
                    <a:pt x="1" y="7"/>
                    <a:pt x="1" y="7"/>
                    <a:pt x="1" y="7"/>
                  </a:cubicBezTo>
                  <a:cubicBezTo>
                    <a:pt x="1" y="6"/>
                    <a:pt x="1" y="6"/>
                    <a:pt x="1" y="6"/>
                  </a:cubicBezTo>
                  <a:cubicBezTo>
                    <a:pt x="10" y="1"/>
                    <a:pt x="10" y="1"/>
                    <a:pt x="10" y="1"/>
                  </a:cubicBezTo>
                  <a:cubicBezTo>
                    <a:pt x="10" y="1"/>
                    <a:pt x="11" y="1"/>
                    <a:pt x="11" y="1"/>
                  </a:cubicBezTo>
                  <a:cubicBezTo>
                    <a:pt x="11" y="1"/>
                    <a:pt x="11" y="1"/>
                    <a:pt x="12" y="1"/>
                  </a:cubicBezTo>
                  <a:cubicBezTo>
                    <a:pt x="15" y="3"/>
                    <a:pt x="15" y="3"/>
                    <a:pt x="15" y="3"/>
                  </a:cubicBezTo>
                  <a:cubicBezTo>
                    <a:pt x="15" y="3"/>
                    <a:pt x="15" y="3"/>
                    <a:pt x="15" y="4"/>
                  </a:cubicBezTo>
                  <a:cubicBezTo>
                    <a:pt x="6" y="9"/>
                    <a:pt x="6" y="9"/>
                    <a:pt x="6" y="9"/>
                  </a:cubicBezTo>
                  <a:cubicBezTo>
                    <a:pt x="6" y="9"/>
                    <a:pt x="6" y="9"/>
                    <a:pt x="6" y="9"/>
                  </a:cubicBezTo>
                  <a:moveTo>
                    <a:pt x="11" y="0"/>
                  </a:moveTo>
                  <a:cubicBezTo>
                    <a:pt x="10" y="0"/>
                    <a:pt x="10" y="0"/>
                    <a:pt x="10" y="0"/>
                  </a:cubicBezTo>
                  <a:cubicBezTo>
                    <a:pt x="1" y="5"/>
                    <a:pt x="1" y="5"/>
                    <a:pt x="1" y="5"/>
                  </a:cubicBezTo>
                  <a:cubicBezTo>
                    <a:pt x="0" y="6"/>
                    <a:pt x="0" y="7"/>
                    <a:pt x="1" y="7"/>
                  </a:cubicBezTo>
                  <a:cubicBezTo>
                    <a:pt x="4" y="9"/>
                    <a:pt x="4" y="9"/>
                    <a:pt x="4" y="9"/>
                  </a:cubicBezTo>
                  <a:cubicBezTo>
                    <a:pt x="5" y="9"/>
                    <a:pt x="5" y="9"/>
                    <a:pt x="6" y="9"/>
                  </a:cubicBezTo>
                  <a:cubicBezTo>
                    <a:pt x="6" y="9"/>
                    <a:pt x="7" y="9"/>
                    <a:pt x="7" y="9"/>
                  </a:cubicBezTo>
                  <a:cubicBezTo>
                    <a:pt x="16" y="4"/>
                    <a:pt x="16" y="4"/>
                    <a:pt x="16" y="4"/>
                  </a:cubicBezTo>
                  <a:cubicBezTo>
                    <a:pt x="16" y="3"/>
                    <a:pt x="16" y="3"/>
                    <a:pt x="16" y="2"/>
                  </a:cubicBezTo>
                  <a:cubicBezTo>
                    <a:pt x="12" y="0"/>
                    <a:pt x="12" y="0"/>
                    <a:pt x="12" y="0"/>
                  </a:cubicBezTo>
                  <a:cubicBezTo>
                    <a:pt x="12" y="0"/>
                    <a:pt x="11" y="0"/>
                    <a:pt x="11" y="0"/>
                  </a:cubicBezTo>
                </a:path>
              </a:pathLst>
            </a:custGeom>
            <a:solidFill>
              <a:srgbClr val="75719E"/>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0" name="Freeform 159">
              <a:extLst>
                <a:ext uri="{FF2B5EF4-FFF2-40B4-BE49-F238E27FC236}">
                  <a16:creationId xmlns:a16="http://schemas.microsoft.com/office/drawing/2014/main" id="{852C2736-C26D-F549-AFD4-5D4E625712BF}"/>
                </a:ext>
              </a:extLst>
            </p:cNvPr>
            <p:cNvSpPr>
              <a:spLocks/>
            </p:cNvSpPr>
            <p:nvPr/>
          </p:nvSpPr>
          <p:spPr bwMode="auto">
            <a:xfrm>
              <a:off x="18196949" y="5670498"/>
              <a:ext cx="34925" cy="19050"/>
            </a:xfrm>
            <a:custGeom>
              <a:avLst/>
              <a:gdLst>
                <a:gd name="T0" fmla="*/ 22 w 22"/>
                <a:gd name="T1" fmla="*/ 4 h 12"/>
                <a:gd name="T2" fmla="*/ 22 w 22"/>
                <a:gd name="T3" fmla="*/ 4 h 12"/>
                <a:gd name="T4" fmla="*/ 7 w 22"/>
                <a:gd name="T5" fmla="*/ 12 h 12"/>
                <a:gd name="T6" fmla="*/ 5 w 22"/>
                <a:gd name="T7" fmla="*/ 12 h 12"/>
                <a:gd name="T8" fmla="*/ 0 w 22"/>
                <a:gd name="T9" fmla="*/ 9 h 12"/>
                <a:gd name="T10" fmla="*/ 0 w 22"/>
                <a:gd name="T11" fmla="*/ 9 h 12"/>
                <a:gd name="T12" fmla="*/ 15 w 22"/>
                <a:gd name="T13" fmla="*/ 0 h 12"/>
                <a:gd name="T14" fmla="*/ 15 w 22"/>
                <a:gd name="T15" fmla="*/ 0 h 12"/>
                <a:gd name="T16" fmla="*/ 22 w 22"/>
                <a:gd name="T17"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 h="12">
                  <a:moveTo>
                    <a:pt x="22" y="4"/>
                  </a:moveTo>
                  <a:lnTo>
                    <a:pt x="22" y="4"/>
                  </a:lnTo>
                  <a:lnTo>
                    <a:pt x="7" y="12"/>
                  </a:lnTo>
                  <a:lnTo>
                    <a:pt x="5" y="12"/>
                  </a:lnTo>
                  <a:lnTo>
                    <a:pt x="0" y="9"/>
                  </a:lnTo>
                  <a:lnTo>
                    <a:pt x="0" y="9"/>
                  </a:lnTo>
                  <a:lnTo>
                    <a:pt x="15" y="0"/>
                  </a:lnTo>
                  <a:lnTo>
                    <a:pt x="15" y="0"/>
                  </a:lnTo>
                  <a:lnTo>
                    <a:pt x="22" y="4"/>
                  </a:lnTo>
                  <a:close/>
                </a:path>
              </a:pathLst>
            </a:custGeom>
            <a:solidFill>
              <a:srgbClr val="FCFCF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1" name="Freeform 160">
              <a:extLst>
                <a:ext uri="{FF2B5EF4-FFF2-40B4-BE49-F238E27FC236}">
                  <a16:creationId xmlns:a16="http://schemas.microsoft.com/office/drawing/2014/main" id="{91E8B850-E198-744B-8847-72578F04BAF1}"/>
                </a:ext>
              </a:extLst>
            </p:cNvPr>
            <p:cNvSpPr>
              <a:spLocks/>
            </p:cNvSpPr>
            <p:nvPr/>
          </p:nvSpPr>
          <p:spPr bwMode="auto">
            <a:xfrm>
              <a:off x="18228699" y="5670498"/>
              <a:ext cx="3175" cy="3175"/>
            </a:xfrm>
            <a:custGeom>
              <a:avLst/>
              <a:gdLst>
                <a:gd name="T0" fmla="*/ 1 w 1"/>
                <a:gd name="T1" fmla="*/ 0 h 1"/>
                <a:gd name="T2" fmla="*/ 1 w 1"/>
                <a:gd name="T3" fmla="*/ 1 h 1"/>
                <a:gd name="T4" fmla="*/ 0 w 1"/>
                <a:gd name="T5" fmla="*/ 0 h 1"/>
                <a:gd name="T6" fmla="*/ 1 w 1"/>
                <a:gd name="T7" fmla="*/ 0 h 1"/>
              </a:gdLst>
              <a:ahLst/>
              <a:cxnLst>
                <a:cxn ang="0">
                  <a:pos x="T0" y="T1"/>
                </a:cxn>
                <a:cxn ang="0">
                  <a:pos x="T2" y="T3"/>
                </a:cxn>
                <a:cxn ang="0">
                  <a:pos x="T4" y="T5"/>
                </a:cxn>
                <a:cxn ang="0">
                  <a:pos x="T6" y="T7"/>
                </a:cxn>
              </a:cxnLst>
              <a:rect l="0" t="0" r="r" b="b"/>
              <a:pathLst>
                <a:path w="1" h="1">
                  <a:moveTo>
                    <a:pt x="1" y="0"/>
                  </a:moveTo>
                  <a:cubicBezTo>
                    <a:pt x="1" y="0"/>
                    <a:pt x="1" y="0"/>
                    <a:pt x="1" y="1"/>
                  </a:cubicBezTo>
                  <a:cubicBezTo>
                    <a:pt x="1" y="0"/>
                    <a:pt x="0" y="0"/>
                    <a:pt x="0" y="0"/>
                  </a:cubicBezTo>
                  <a:cubicBezTo>
                    <a:pt x="0" y="0"/>
                    <a:pt x="1" y="0"/>
                    <a:pt x="1" y="0"/>
                  </a:cubicBezTo>
                  <a:close/>
                </a:path>
              </a:pathLst>
            </a:custGeom>
            <a:solidFill>
              <a:srgbClr val="FCFCF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62" name="Group 461">
            <a:extLst>
              <a:ext uri="{FF2B5EF4-FFF2-40B4-BE49-F238E27FC236}">
                <a16:creationId xmlns:a16="http://schemas.microsoft.com/office/drawing/2014/main" id="{1DB87AF3-8E52-624F-88EF-A6FD47574118}"/>
              </a:ext>
            </a:extLst>
          </p:cNvPr>
          <p:cNvGrpSpPr/>
          <p:nvPr/>
        </p:nvGrpSpPr>
        <p:grpSpPr>
          <a:xfrm>
            <a:off x="20122320" y="3208054"/>
            <a:ext cx="803542" cy="1091610"/>
            <a:chOff x="19876524" y="4243335"/>
            <a:chExt cx="1049338" cy="1627188"/>
          </a:xfrm>
        </p:grpSpPr>
        <p:sp>
          <p:nvSpPr>
            <p:cNvPr id="463" name="Freeform 161">
              <a:extLst>
                <a:ext uri="{FF2B5EF4-FFF2-40B4-BE49-F238E27FC236}">
                  <a16:creationId xmlns:a16="http://schemas.microsoft.com/office/drawing/2014/main" id="{B9CC658D-E348-C24A-A6FD-1B481E6BA936}"/>
                </a:ext>
              </a:extLst>
            </p:cNvPr>
            <p:cNvSpPr>
              <a:spLocks/>
            </p:cNvSpPr>
            <p:nvPr/>
          </p:nvSpPr>
          <p:spPr bwMode="auto">
            <a:xfrm>
              <a:off x="19876524" y="5262510"/>
              <a:ext cx="1049338" cy="608013"/>
            </a:xfrm>
            <a:custGeom>
              <a:avLst/>
              <a:gdLst>
                <a:gd name="T0" fmla="*/ 313 w 380"/>
                <a:gd name="T1" fmla="*/ 39 h 220"/>
                <a:gd name="T2" fmla="*/ 313 w 380"/>
                <a:gd name="T3" fmla="*/ 181 h 220"/>
                <a:gd name="T4" fmla="*/ 68 w 380"/>
                <a:gd name="T5" fmla="*/ 181 h 220"/>
                <a:gd name="T6" fmla="*/ 68 w 380"/>
                <a:gd name="T7" fmla="*/ 39 h 220"/>
                <a:gd name="T8" fmla="*/ 313 w 380"/>
                <a:gd name="T9" fmla="*/ 39 h 220"/>
              </a:gdLst>
              <a:ahLst/>
              <a:cxnLst>
                <a:cxn ang="0">
                  <a:pos x="T0" y="T1"/>
                </a:cxn>
                <a:cxn ang="0">
                  <a:pos x="T2" y="T3"/>
                </a:cxn>
                <a:cxn ang="0">
                  <a:pos x="T4" y="T5"/>
                </a:cxn>
                <a:cxn ang="0">
                  <a:pos x="T6" y="T7"/>
                </a:cxn>
                <a:cxn ang="0">
                  <a:pos x="T8" y="T9"/>
                </a:cxn>
              </a:cxnLst>
              <a:rect l="0" t="0" r="r" b="b"/>
              <a:pathLst>
                <a:path w="380" h="220">
                  <a:moveTo>
                    <a:pt x="313" y="39"/>
                  </a:moveTo>
                  <a:cubicBezTo>
                    <a:pt x="380" y="78"/>
                    <a:pt x="380" y="142"/>
                    <a:pt x="313" y="181"/>
                  </a:cubicBezTo>
                  <a:cubicBezTo>
                    <a:pt x="245" y="220"/>
                    <a:pt x="135" y="220"/>
                    <a:pt x="68" y="181"/>
                  </a:cubicBezTo>
                  <a:cubicBezTo>
                    <a:pt x="0" y="142"/>
                    <a:pt x="0" y="78"/>
                    <a:pt x="68" y="39"/>
                  </a:cubicBezTo>
                  <a:cubicBezTo>
                    <a:pt x="135" y="0"/>
                    <a:pt x="245" y="0"/>
                    <a:pt x="313" y="39"/>
                  </a:cubicBezTo>
                </a:path>
              </a:pathLst>
            </a:custGeom>
            <a:solidFill>
              <a:srgbClr val="03033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4" name="Freeform 162">
              <a:extLst>
                <a:ext uri="{FF2B5EF4-FFF2-40B4-BE49-F238E27FC236}">
                  <a16:creationId xmlns:a16="http://schemas.microsoft.com/office/drawing/2014/main" id="{7CC79676-FF64-AE45-B4DB-A44775530A2D}"/>
                </a:ext>
              </a:extLst>
            </p:cNvPr>
            <p:cNvSpPr>
              <a:spLocks/>
            </p:cNvSpPr>
            <p:nvPr/>
          </p:nvSpPr>
          <p:spPr bwMode="auto">
            <a:xfrm>
              <a:off x="19876524" y="5245048"/>
              <a:ext cx="1049338" cy="604838"/>
            </a:xfrm>
            <a:custGeom>
              <a:avLst/>
              <a:gdLst>
                <a:gd name="T0" fmla="*/ 313 w 380"/>
                <a:gd name="T1" fmla="*/ 39 h 219"/>
                <a:gd name="T2" fmla="*/ 313 w 380"/>
                <a:gd name="T3" fmla="*/ 180 h 219"/>
                <a:gd name="T4" fmla="*/ 68 w 380"/>
                <a:gd name="T5" fmla="*/ 180 h 219"/>
                <a:gd name="T6" fmla="*/ 68 w 380"/>
                <a:gd name="T7" fmla="*/ 39 h 219"/>
                <a:gd name="T8" fmla="*/ 313 w 380"/>
                <a:gd name="T9" fmla="*/ 39 h 219"/>
              </a:gdLst>
              <a:ahLst/>
              <a:cxnLst>
                <a:cxn ang="0">
                  <a:pos x="T0" y="T1"/>
                </a:cxn>
                <a:cxn ang="0">
                  <a:pos x="T2" y="T3"/>
                </a:cxn>
                <a:cxn ang="0">
                  <a:pos x="T4" y="T5"/>
                </a:cxn>
                <a:cxn ang="0">
                  <a:pos x="T6" y="T7"/>
                </a:cxn>
                <a:cxn ang="0">
                  <a:pos x="T8" y="T9"/>
                </a:cxn>
              </a:cxnLst>
              <a:rect l="0" t="0" r="r" b="b"/>
              <a:pathLst>
                <a:path w="380" h="219">
                  <a:moveTo>
                    <a:pt x="313" y="39"/>
                  </a:moveTo>
                  <a:cubicBezTo>
                    <a:pt x="380" y="78"/>
                    <a:pt x="380" y="141"/>
                    <a:pt x="313" y="180"/>
                  </a:cubicBezTo>
                  <a:cubicBezTo>
                    <a:pt x="245" y="219"/>
                    <a:pt x="135" y="219"/>
                    <a:pt x="68" y="180"/>
                  </a:cubicBezTo>
                  <a:cubicBezTo>
                    <a:pt x="0" y="141"/>
                    <a:pt x="0" y="78"/>
                    <a:pt x="68" y="39"/>
                  </a:cubicBezTo>
                  <a:cubicBezTo>
                    <a:pt x="135" y="0"/>
                    <a:pt x="245" y="0"/>
                    <a:pt x="313" y="39"/>
                  </a:cubicBezTo>
                </a:path>
              </a:pathLst>
            </a:custGeom>
            <a:solidFill>
              <a:srgbClr val="0E0C5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5" name="Freeform 163">
              <a:extLst>
                <a:ext uri="{FF2B5EF4-FFF2-40B4-BE49-F238E27FC236}">
                  <a16:creationId xmlns:a16="http://schemas.microsoft.com/office/drawing/2014/main" id="{1BC6BA82-960F-B249-9267-8886959A8A49}"/>
                </a:ext>
              </a:extLst>
            </p:cNvPr>
            <p:cNvSpPr>
              <a:spLocks noEditPoints="1"/>
            </p:cNvSpPr>
            <p:nvPr/>
          </p:nvSpPr>
          <p:spPr bwMode="auto">
            <a:xfrm>
              <a:off x="19946374" y="4243335"/>
              <a:ext cx="908050" cy="571500"/>
            </a:xfrm>
            <a:custGeom>
              <a:avLst/>
              <a:gdLst>
                <a:gd name="T0" fmla="*/ 281 w 329"/>
                <a:gd name="T1" fmla="*/ 37 h 207"/>
                <a:gd name="T2" fmla="*/ 50 w 329"/>
                <a:gd name="T3" fmla="*/ 37 h 207"/>
                <a:gd name="T4" fmla="*/ 2 w 329"/>
                <a:gd name="T5" fmla="*/ 108 h 207"/>
                <a:gd name="T6" fmla="*/ 50 w 329"/>
                <a:gd name="T7" fmla="*/ 170 h 207"/>
                <a:gd name="T8" fmla="*/ 281 w 329"/>
                <a:gd name="T9" fmla="*/ 170 h 207"/>
                <a:gd name="T10" fmla="*/ 328 w 329"/>
                <a:gd name="T11" fmla="*/ 112 h 207"/>
                <a:gd name="T12" fmla="*/ 329 w 329"/>
                <a:gd name="T13" fmla="*/ 104 h 207"/>
                <a:gd name="T14" fmla="*/ 281 w 329"/>
                <a:gd name="T15" fmla="*/ 37 h 207"/>
                <a:gd name="T16" fmla="*/ 295 w 329"/>
                <a:gd name="T17" fmla="*/ 136 h 207"/>
                <a:gd name="T18" fmla="*/ 265 w 329"/>
                <a:gd name="T19" fmla="*/ 161 h 207"/>
                <a:gd name="T20" fmla="*/ 66 w 329"/>
                <a:gd name="T21" fmla="*/ 161 h 207"/>
                <a:gd name="T22" fmla="*/ 36 w 329"/>
                <a:gd name="T23" fmla="*/ 136 h 207"/>
                <a:gd name="T24" fmla="*/ 66 w 329"/>
                <a:gd name="T25" fmla="*/ 46 h 207"/>
                <a:gd name="T26" fmla="*/ 265 w 329"/>
                <a:gd name="T27" fmla="*/ 46 h 207"/>
                <a:gd name="T28" fmla="*/ 295 w 329"/>
                <a:gd name="T29" fmla="*/ 136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9" h="207">
                  <a:moveTo>
                    <a:pt x="281" y="37"/>
                  </a:moveTo>
                  <a:cubicBezTo>
                    <a:pt x="217" y="0"/>
                    <a:pt x="114" y="0"/>
                    <a:pt x="50" y="37"/>
                  </a:cubicBezTo>
                  <a:cubicBezTo>
                    <a:pt x="16" y="57"/>
                    <a:pt x="0" y="83"/>
                    <a:pt x="2" y="108"/>
                  </a:cubicBezTo>
                  <a:cubicBezTo>
                    <a:pt x="4" y="131"/>
                    <a:pt x="20" y="153"/>
                    <a:pt x="50" y="170"/>
                  </a:cubicBezTo>
                  <a:cubicBezTo>
                    <a:pt x="114" y="207"/>
                    <a:pt x="217" y="207"/>
                    <a:pt x="281" y="170"/>
                  </a:cubicBezTo>
                  <a:cubicBezTo>
                    <a:pt x="309" y="154"/>
                    <a:pt x="325" y="133"/>
                    <a:pt x="328" y="112"/>
                  </a:cubicBezTo>
                  <a:cubicBezTo>
                    <a:pt x="329" y="104"/>
                    <a:pt x="329" y="104"/>
                    <a:pt x="329" y="104"/>
                  </a:cubicBezTo>
                  <a:cubicBezTo>
                    <a:pt x="329" y="80"/>
                    <a:pt x="313" y="55"/>
                    <a:pt x="281" y="37"/>
                  </a:cubicBezTo>
                  <a:close/>
                  <a:moveTo>
                    <a:pt x="295" y="136"/>
                  </a:moveTo>
                  <a:cubicBezTo>
                    <a:pt x="288" y="145"/>
                    <a:pt x="278" y="154"/>
                    <a:pt x="265" y="161"/>
                  </a:cubicBezTo>
                  <a:cubicBezTo>
                    <a:pt x="210" y="193"/>
                    <a:pt x="121" y="193"/>
                    <a:pt x="66" y="161"/>
                  </a:cubicBezTo>
                  <a:cubicBezTo>
                    <a:pt x="53" y="154"/>
                    <a:pt x="43" y="145"/>
                    <a:pt x="36" y="136"/>
                  </a:cubicBezTo>
                  <a:cubicBezTo>
                    <a:pt x="14" y="106"/>
                    <a:pt x="24" y="70"/>
                    <a:pt x="66" y="46"/>
                  </a:cubicBezTo>
                  <a:cubicBezTo>
                    <a:pt x="121" y="14"/>
                    <a:pt x="210" y="14"/>
                    <a:pt x="265" y="46"/>
                  </a:cubicBezTo>
                  <a:cubicBezTo>
                    <a:pt x="307" y="70"/>
                    <a:pt x="317" y="106"/>
                    <a:pt x="295" y="136"/>
                  </a:cubicBezTo>
                  <a:close/>
                </a:path>
              </a:pathLst>
            </a:custGeom>
            <a:solidFill>
              <a:srgbClr val="C1C7D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6" name="Freeform 164">
              <a:extLst>
                <a:ext uri="{FF2B5EF4-FFF2-40B4-BE49-F238E27FC236}">
                  <a16:creationId xmlns:a16="http://schemas.microsoft.com/office/drawing/2014/main" id="{FE5BA5F4-8E76-7943-8A18-41B10E6A7E98}"/>
                </a:ext>
              </a:extLst>
            </p:cNvPr>
            <p:cNvSpPr>
              <a:spLocks/>
            </p:cNvSpPr>
            <p:nvPr/>
          </p:nvSpPr>
          <p:spPr bwMode="auto">
            <a:xfrm>
              <a:off x="20044799" y="4459235"/>
              <a:ext cx="714375" cy="317500"/>
            </a:xfrm>
            <a:custGeom>
              <a:avLst/>
              <a:gdLst>
                <a:gd name="T0" fmla="*/ 259 w 259"/>
                <a:gd name="T1" fmla="*/ 58 h 115"/>
                <a:gd name="T2" fmla="*/ 229 w 259"/>
                <a:gd name="T3" fmla="*/ 83 h 115"/>
                <a:gd name="T4" fmla="*/ 30 w 259"/>
                <a:gd name="T5" fmla="*/ 83 h 115"/>
                <a:gd name="T6" fmla="*/ 0 w 259"/>
                <a:gd name="T7" fmla="*/ 58 h 115"/>
                <a:gd name="T8" fmla="*/ 30 w 259"/>
                <a:gd name="T9" fmla="*/ 32 h 115"/>
                <a:gd name="T10" fmla="*/ 229 w 259"/>
                <a:gd name="T11" fmla="*/ 32 h 115"/>
                <a:gd name="T12" fmla="*/ 259 w 259"/>
                <a:gd name="T13" fmla="*/ 58 h 115"/>
              </a:gdLst>
              <a:ahLst/>
              <a:cxnLst>
                <a:cxn ang="0">
                  <a:pos x="T0" y="T1"/>
                </a:cxn>
                <a:cxn ang="0">
                  <a:pos x="T2" y="T3"/>
                </a:cxn>
                <a:cxn ang="0">
                  <a:pos x="T4" y="T5"/>
                </a:cxn>
                <a:cxn ang="0">
                  <a:pos x="T6" y="T7"/>
                </a:cxn>
                <a:cxn ang="0">
                  <a:pos x="T8" y="T9"/>
                </a:cxn>
                <a:cxn ang="0">
                  <a:pos x="T10" y="T11"/>
                </a:cxn>
                <a:cxn ang="0">
                  <a:pos x="T12" y="T13"/>
                </a:cxn>
              </a:cxnLst>
              <a:rect l="0" t="0" r="r" b="b"/>
              <a:pathLst>
                <a:path w="259" h="115">
                  <a:moveTo>
                    <a:pt x="259" y="58"/>
                  </a:moveTo>
                  <a:cubicBezTo>
                    <a:pt x="252" y="67"/>
                    <a:pt x="242" y="76"/>
                    <a:pt x="229" y="83"/>
                  </a:cubicBezTo>
                  <a:cubicBezTo>
                    <a:pt x="174" y="115"/>
                    <a:pt x="85" y="115"/>
                    <a:pt x="30" y="83"/>
                  </a:cubicBezTo>
                  <a:cubicBezTo>
                    <a:pt x="17" y="76"/>
                    <a:pt x="7" y="67"/>
                    <a:pt x="0" y="58"/>
                  </a:cubicBezTo>
                  <a:cubicBezTo>
                    <a:pt x="7" y="48"/>
                    <a:pt x="17" y="40"/>
                    <a:pt x="30" y="32"/>
                  </a:cubicBezTo>
                  <a:cubicBezTo>
                    <a:pt x="85" y="0"/>
                    <a:pt x="174" y="0"/>
                    <a:pt x="229" y="32"/>
                  </a:cubicBezTo>
                  <a:cubicBezTo>
                    <a:pt x="242" y="40"/>
                    <a:pt x="252" y="48"/>
                    <a:pt x="259" y="58"/>
                  </a:cubicBezTo>
                  <a:close/>
                </a:path>
              </a:pathLst>
            </a:custGeom>
            <a:solidFill>
              <a:srgbClr val="352A2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7" name="Freeform 165">
              <a:extLst>
                <a:ext uri="{FF2B5EF4-FFF2-40B4-BE49-F238E27FC236}">
                  <a16:creationId xmlns:a16="http://schemas.microsoft.com/office/drawing/2014/main" id="{00F891CD-0142-B644-B112-789833110E99}"/>
                </a:ext>
              </a:extLst>
            </p:cNvPr>
            <p:cNvSpPr>
              <a:spLocks/>
            </p:cNvSpPr>
            <p:nvPr/>
          </p:nvSpPr>
          <p:spPr bwMode="auto">
            <a:xfrm>
              <a:off x="19987649" y="5010098"/>
              <a:ext cx="830263" cy="533400"/>
            </a:xfrm>
            <a:custGeom>
              <a:avLst/>
              <a:gdLst>
                <a:gd name="T0" fmla="*/ 301 w 301"/>
                <a:gd name="T1" fmla="*/ 3 h 193"/>
                <a:gd name="T2" fmla="*/ 298 w 301"/>
                <a:gd name="T3" fmla="*/ 31 h 193"/>
                <a:gd name="T4" fmla="*/ 298 w 301"/>
                <a:gd name="T5" fmla="*/ 32 h 193"/>
                <a:gd name="T6" fmla="*/ 293 w 301"/>
                <a:gd name="T7" fmla="*/ 106 h 193"/>
                <a:gd name="T8" fmla="*/ 292 w 301"/>
                <a:gd name="T9" fmla="*/ 113 h 193"/>
                <a:gd name="T10" fmla="*/ 292 w 301"/>
                <a:gd name="T11" fmla="*/ 113 h 193"/>
                <a:gd name="T12" fmla="*/ 281 w 301"/>
                <a:gd name="T13" fmla="*/ 138 h 193"/>
                <a:gd name="T14" fmla="*/ 251 w 301"/>
                <a:gd name="T15" fmla="*/ 164 h 193"/>
                <a:gd name="T16" fmla="*/ 193 w 301"/>
                <a:gd name="T17" fmla="*/ 185 h 193"/>
                <a:gd name="T18" fmla="*/ 50 w 301"/>
                <a:gd name="T19" fmla="*/ 164 h 193"/>
                <a:gd name="T20" fmla="*/ 19 w 301"/>
                <a:gd name="T21" fmla="*/ 138 h 193"/>
                <a:gd name="T22" fmla="*/ 9 w 301"/>
                <a:gd name="T23" fmla="*/ 113 h 193"/>
                <a:gd name="T24" fmla="*/ 8 w 301"/>
                <a:gd name="T25" fmla="*/ 113 h 193"/>
                <a:gd name="T26" fmla="*/ 8 w 301"/>
                <a:gd name="T27" fmla="*/ 106 h 193"/>
                <a:gd name="T28" fmla="*/ 8 w 301"/>
                <a:gd name="T29" fmla="*/ 106 h 193"/>
                <a:gd name="T30" fmla="*/ 0 w 301"/>
                <a:gd name="T31" fmla="*/ 0 h 193"/>
                <a:gd name="T32" fmla="*/ 12 w 301"/>
                <a:gd name="T33" fmla="*/ 30 h 193"/>
                <a:gd name="T34" fmla="*/ 39 w 301"/>
                <a:gd name="T35" fmla="*/ 55 h 193"/>
                <a:gd name="T36" fmla="*/ 44 w 301"/>
                <a:gd name="T37" fmla="*/ 58 h 193"/>
                <a:gd name="T38" fmla="*/ 257 w 301"/>
                <a:gd name="T39" fmla="*/ 58 h 193"/>
                <a:gd name="T40" fmla="*/ 262 w 301"/>
                <a:gd name="T41" fmla="*/ 55 h 193"/>
                <a:gd name="T42" fmla="*/ 289 w 301"/>
                <a:gd name="T43" fmla="*/ 30 h 193"/>
                <a:gd name="T44" fmla="*/ 301 w 301"/>
                <a:gd name="T45" fmla="*/ 3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1" h="193">
                  <a:moveTo>
                    <a:pt x="301" y="3"/>
                  </a:moveTo>
                  <a:cubicBezTo>
                    <a:pt x="298" y="31"/>
                    <a:pt x="298" y="31"/>
                    <a:pt x="298" y="31"/>
                  </a:cubicBezTo>
                  <a:cubicBezTo>
                    <a:pt x="298" y="32"/>
                    <a:pt x="298" y="32"/>
                    <a:pt x="298" y="32"/>
                  </a:cubicBezTo>
                  <a:cubicBezTo>
                    <a:pt x="293" y="106"/>
                    <a:pt x="293" y="106"/>
                    <a:pt x="293" y="106"/>
                  </a:cubicBezTo>
                  <a:cubicBezTo>
                    <a:pt x="292" y="113"/>
                    <a:pt x="292" y="113"/>
                    <a:pt x="292" y="113"/>
                  </a:cubicBezTo>
                  <a:cubicBezTo>
                    <a:pt x="292" y="113"/>
                    <a:pt x="292" y="113"/>
                    <a:pt x="292" y="113"/>
                  </a:cubicBezTo>
                  <a:cubicBezTo>
                    <a:pt x="291" y="122"/>
                    <a:pt x="287" y="130"/>
                    <a:pt x="281" y="138"/>
                  </a:cubicBezTo>
                  <a:cubicBezTo>
                    <a:pt x="275" y="148"/>
                    <a:pt x="264" y="156"/>
                    <a:pt x="251" y="164"/>
                  </a:cubicBezTo>
                  <a:cubicBezTo>
                    <a:pt x="234" y="174"/>
                    <a:pt x="214" y="181"/>
                    <a:pt x="193" y="185"/>
                  </a:cubicBezTo>
                  <a:cubicBezTo>
                    <a:pt x="144" y="193"/>
                    <a:pt x="89" y="187"/>
                    <a:pt x="50" y="164"/>
                  </a:cubicBezTo>
                  <a:cubicBezTo>
                    <a:pt x="36" y="156"/>
                    <a:pt x="26" y="148"/>
                    <a:pt x="19" y="138"/>
                  </a:cubicBezTo>
                  <a:cubicBezTo>
                    <a:pt x="13" y="130"/>
                    <a:pt x="10" y="122"/>
                    <a:pt x="9" y="113"/>
                  </a:cubicBezTo>
                  <a:cubicBezTo>
                    <a:pt x="8" y="113"/>
                    <a:pt x="8" y="113"/>
                    <a:pt x="8" y="113"/>
                  </a:cubicBezTo>
                  <a:cubicBezTo>
                    <a:pt x="8" y="106"/>
                    <a:pt x="8" y="106"/>
                    <a:pt x="8" y="106"/>
                  </a:cubicBezTo>
                  <a:cubicBezTo>
                    <a:pt x="8" y="106"/>
                    <a:pt x="8" y="106"/>
                    <a:pt x="8" y="106"/>
                  </a:cubicBezTo>
                  <a:cubicBezTo>
                    <a:pt x="0" y="0"/>
                    <a:pt x="0" y="0"/>
                    <a:pt x="0" y="0"/>
                  </a:cubicBezTo>
                  <a:cubicBezTo>
                    <a:pt x="1" y="11"/>
                    <a:pt x="5" y="21"/>
                    <a:pt x="12" y="30"/>
                  </a:cubicBezTo>
                  <a:cubicBezTo>
                    <a:pt x="18" y="39"/>
                    <a:pt x="27" y="47"/>
                    <a:pt x="39" y="55"/>
                  </a:cubicBezTo>
                  <a:cubicBezTo>
                    <a:pt x="41" y="56"/>
                    <a:pt x="42" y="57"/>
                    <a:pt x="44" y="58"/>
                  </a:cubicBezTo>
                  <a:cubicBezTo>
                    <a:pt x="103" y="92"/>
                    <a:pt x="198" y="92"/>
                    <a:pt x="257" y="58"/>
                  </a:cubicBezTo>
                  <a:cubicBezTo>
                    <a:pt x="259" y="57"/>
                    <a:pt x="260" y="56"/>
                    <a:pt x="262" y="55"/>
                  </a:cubicBezTo>
                  <a:cubicBezTo>
                    <a:pt x="273" y="47"/>
                    <a:pt x="282" y="39"/>
                    <a:pt x="289" y="30"/>
                  </a:cubicBezTo>
                  <a:cubicBezTo>
                    <a:pt x="295" y="22"/>
                    <a:pt x="299" y="12"/>
                    <a:pt x="301" y="3"/>
                  </a:cubicBezTo>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8" name="Freeform 166">
              <a:extLst>
                <a:ext uri="{FF2B5EF4-FFF2-40B4-BE49-F238E27FC236}">
                  <a16:creationId xmlns:a16="http://schemas.microsoft.com/office/drawing/2014/main" id="{54046B57-B641-8541-84F0-120272A93C9A}"/>
                </a:ext>
              </a:extLst>
            </p:cNvPr>
            <p:cNvSpPr>
              <a:spLocks/>
            </p:cNvSpPr>
            <p:nvPr/>
          </p:nvSpPr>
          <p:spPr bwMode="auto">
            <a:xfrm>
              <a:off x="20011462" y="5322835"/>
              <a:ext cx="781050" cy="425450"/>
            </a:xfrm>
            <a:custGeom>
              <a:avLst/>
              <a:gdLst>
                <a:gd name="T0" fmla="*/ 283 w 283"/>
                <a:gd name="T1" fmla="*/ 0 h 154"/>
                <a:gd name="T2" fmla="*/ 278 w 283"/>
                <a:gd name="T3" fmla="*/ 70 h 154"/>
                <a:gd name="T4" fmla="*/ 278 w 283"/>
                <a:gd name="T5" fmla="*/ 70 h 154"/>
                <a:gd name="T6" fmla="*/ 238 w 283"/>
                <a:gd name="T7" fmla="*/ 124 h 154"/>
                <a:gd name="T8" fmla="*/ 45 w 283"/>
                <a:gd name="T9" fmla="*/ 124 h 154"/>
                <a:gd name="T10" fmla="*/ 5 w 283"/>
                <a:gd name="T11" fmla="*/ 70 h 154"/>
                <a:gd name="T12" fmla="*/ 5 w 283"/>
                <a:gd name="T13" fmla="*/ 70 h 154"/>
                <a:gd name="T14" fmla="*/ 0 w 283"/>
                <a:gd name="T15" fmla="*/ 0 h 154"/>
                <a:gd name="T16" fmla="*/ 10 w 283"/>
                <a:gd name="T17" fmla="*/ 25 h 154"/>
                <a:gd name="T18" fmla="*/ 41 w 283"/>
                <a:gd name="T19" fmla="*/ 51 h 154"/>
                <a:gd name="T20" fmla="*/ 184 w 283"/>
                <a:gd name="T21" fmla="*/ 72 h 154"/>
                <a:gd name="T22" fmla="*/ 242 w 283"/>
                <a:gd name="T23" fmla="*/ 51 h 154"/>
                <a:gd name="T24" fmla="*/ 272 w 283"/>
                <a:gd name="T25" fmla="*/ 25 h 154"/>
                <a:gd name="T26" fmla="*/ 283 w 283"/>
                <a:gd name="T27"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3" h="154">
                  <a:moveTo>
                    <a:pt x="283" y="0"/>
                  </a:moveTo>
                  <a:cubicBezTo>
                    <a:pt x="278" y="70"/>
                    <a:pt x="278" y="70"/>
                    <a:pt x="278" y="70"/>
                  </a:cubicBezTo>
                  <a:cubicBezTo>
                    <a:pt x="278" y="70"/>
                    <a:pt x="278" y="70"/>
                    <a:pt x="278" y="70"/>
                  </a:cubicBezTo>
                  <a:cubicBezTo>
                    <a:pt x="277" y="89"/>
                    <a:pt x="264" y="109"/>
                    <a:pt x="238" y="124"/>
                  </a:cubicBezTo>
                  <a:cubicBezTo>
                    <a:pt x="185" y="154"/>
                    <a:pt x="98" y="154"/>
                    <a:pt x="45" y="124"/>
                  </a:cubicBezTo>
                  <a:cubicBezTo>
                    <a:pt x="19" y="109"/>
                    <a:pt x="6" y="89"/>
                    <a:pt x="5" y="70"/>
                  </a:cubicBezTo>
                  <a:cubicBezTo>
                    <a:pt x="5" y="70"/>
                    <a:pt x="5" y="70"/>
                    <a:pt x="5" y="70"/>
                  </a:cubicBezTo>
                  <a:cubicBezTo>
                    <a:pt x="0" y="0"/>
                    <a:pt x="0" y="0"/>
                    <a:pt x="0" y="0"/>
                  </a:cubicBezTo>
                  <a:cubicBezTo>
                    <a:pt x="1" y="9"/>
                    <a:pt x="4" y="17"/>
                    <a:pt x="10" y="25"/>
                  </a:cubicBezTo>
                  <a:cubicBezTo>
                    <a:pt x="17" y="35"/>
                    <a:pt x="27" y="43"/>
                    <a:pt x="41" y="51"/>
                  </a:cubicBezTo>
                  <a:cubicBezTo>
                    <a:pt x="80" y="74"/>
                    <a:pt x="135" y="80"/>
                    <a:pt x="184" y="72"/>
                  </a:cubicBezTo>
                  <a:cubicBezTo>
                    <a:pt x="205" y="68"/>
                    <a:pt x="225" y="61"/>
                    <a:pt x="242" y="51"/>
                  </a:cubicBezTo>
                  <a:cubicBezTo>
                    <a:pt x="255" y="43"/>
                    <a:pt x="266" y="35"/>
                    <a:pt x="272" y="25"/>
                  </a:cubicBezTo>
                  <a:cubicBezTo>
                    <a:pt x="278" y="17"/>
                    <a:pt x="282" y="9"/>
                    <a:pt x="283" y="0"/>
                  </a:cubicBezTo>
                </a:path>
              </a:pathLst>
            </a:custGeom>
            <a:solidFill>
              <a:srgbClr val="7B97D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9" name="Freeform 167">
              <a:extLst>
                <a:ext uri="{FF2B5EF4-FFF2-40B4-BE49-F238E27FC236}">
                  <a16:creationId xmlns:a16="http://schemas.microsoft.com/office/drawing/2014/main" id="{2E193F6A-676E-DF47-979A-947820EBB0A7}"/>
                </a:ext>
              </a:extLst>
            </p:cNvPr>
            <p:cNvSpPr>
              <a:spLocks/>
            </p:cNvSpPr>
            <p:nvPr/>
          </p:nvSpPr>
          <p:spPr bwMode="auto">
            <a:xfrm>
              <a:off x="19951137" y="4541785"/>
              <a:ext cx="900113" cy="723900"/>
            </a:xfrm>
            <a:custGeom>
              <a:avLst/>
              <a:gdLst>
                <a:gd name="T0" fmla="*/ 326 w 326"/>
                <a:gd name="T1" fmla="*/ 4 h 262"/>
                <a:gd name="T2" fmla="*/ 314 w 326"/>
                <a:gd name="T3" fmla="*/ 167 h 262"/>
                <a:gd name="T4" fmla="*/ 314 w 326"/>
                <a:gd name="T5" fmla="*/ 167 h 262"/>
                <a:gd name="T6" fmla="*/ 314 w 326"/>
                <a:gd name="T7" fmla="*/ 173 h 262"/>
                <a:gd name="T8" fmla="*/ 314 w 326"/>
                <a:gd name="T9" fmla="*/ 173 h 262"/>
                <a:gd name="T10" fmla="*/ 302 w 326"/>
                <a:gd name="T11" fmla="*/ 200 h 262"/>
                <a:gd name="T12" fmla="*/ 275 w 326"/>
                <a:gd name="T13" fmla="*/ 225 h 262"/>
                <a:gd name="T14" fmla="*/ 270 w 326"/>
                <a:gd name="T15" fmla="*/ 228 h 262"/>
                <a:gd name="T16" fmla="*/ 57 w 326"/>
                <a:gd name="T17" fmla="*/ 228 h 262"/>
                <a:gd name="T18" fmla="*/ 52 w 326"/>
                <a:gd name="T19" fmla="*/ 225 h 262"/>
                <a:gd name="T20" fmla="*/ 25 w 326"/>
                <a:gd name="T21" fmla="*/ 200 h 262"/>
                <a:gd name="T22" fmla="*/ 13 w 326"/>
                <a:gd name="T23" fmla="*/ 170 h 262"/>
                <a:gd name="T24" fmla="*/ 0 w 326"/>
                <a:gd name="T25" fmla="*/ 0 h 262"/>
                <a:gd name="T26" fmla="*/ 0 w 326"/>
                <a:gd name="T27" fmla="*/ 0 h 262"/>
                <a:gd name="T28" fmla="*/ 48 w 326"/>
                <a:gd name="T29" fmla="*/ 62 h 262"/>
                <a:gd name="T30" fmla="*/ 110 w 326"/>
                <a:gd name="T31" fmla="*/ 85 h 262"/>
                <a:gd name="T32" fmla="*/ 110 w 326"/>
                <a:gd name="T33" fmla="*/ 85 h 262"/>
                <a:gd name="T34" fmla="*/ 279 w 326"/>
                <a:gd name="T35" fmla="*/ 62 h 262"/>
                <a:gd name="T36" fmla="*/ 326 w 326"/>
                <a:gd name="T37" fmla="*/ 4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26" h="262">
                  <a:moveTo>
                    <a:pt x="326" y="4"/>
                  </a:moveTo>
                  <a:cubicBezTo>
                    <a:pt x="314" y="167"/>
                    <a:pt x="314" y="167"/>
                    <a:pt x="314" y="167"/>
                  </a:cubicBezTo>
                  <a:cubicBezTo>
                    <a:pt x="314" y="167"/>
                    <a:pt x="314" y="167"/>
                    <a:pt x="314" y="167"/>
                  </a:cubicBezTo>
                  <a:cubicBezTo>
                    <a:pt x="314" y="173"/>
                    <a:pt x="314" y="173"/>
                    <a:pt x="314" y="173"/>
                  </a:cubicBezTo>
                  <a:cubicBezTo>
                    <a:pt x="314" y="173"/>
                    <a:pt x="314" y="173"/>
                    <a:pt x="314" y="173"/>
                  </a:cubicBezTo>
                  <a:cubicBezTo>
                    <a:pt x="312" y="182"/>
                    <a:pt x="308" y="191"/>
                    <a:pt x="302" y="200"/>
                  </a:cubicBezTo>
                  <a:cubicBezTo>
                    <a:pt x="295" y="209"/>
                    <a:pt x="286" y="217"/>
                    <a:pt x="275" y="225"/>
                  </a:cubicBezTo>
                  <a:cubicBezTo>
                    <a:pt x="273" y="226"/>
                    <a:pt x="271" y="227"/>
                    <a:pt x="270" y="228"/>
                  </a:cubicBezTo>
                  <a:cubicBezTo>
                    <a:pt x="211" y="262"/>
                    <a:pt x="116" y="262"/>
                    <a:pt x="57" y="228"/>
                  </a:cubicBezTo>
                  <a:cubicBezTo>
                    <a:pt x="55" y="227"/>
                    <a:pt x="54" y="226"/>
                    <a:pt x="52" y="225"/>
                  </a:cubicBezTo>
                  <a:cubicBezTo>
                    <a:pt x="40" y="217"/>
                    <a:pt x="31" y="209"/>
                    <a:pt x="25" y="200"/>
                  </a:cubicBezTo>
                  <a:cubicBezTo>
                    <a:pt x="18" y="191"/>
                    <a:pt x="14" y="181"/>
                    <a:pt x="13" y="170"/>
                  </a:cubicBezTo>
                  <a:cubicBezTo>
                    <a:pt x="0" y="0"/>
                    <a:pt x="0" y="0"/>
                    <a:pt x="0" y="0"/>
                  </a:cubicBezTo>
                  <a:cubicBezTo>
                    <a:pt x="0" y="0"/>
                    <a:pt x="0" y="0"/>
                    <a:pt x="0" y="0"/>
                  </a:cubicBezTo>
                  <a:cubicBezTo>
                    <a:pt x="2" y="23"/>
                    <a:pt x="18" y="45"/>
                    <a:pt x="48" y="62"/>
                  </a:cubicBezTo>
                  <a:cubicBezTo>
                    <a:pt x="66" y="73"/>
                    <a:pt x="87" y="80"/>
                    <a:pt x="110" y="85"/>
                  </a:cubicBezTo>
                  <a:cubicBezTo>
                    <a:pt x="110" y="85"/>
                    <a:pt x="110" y="85"/>
                    <a:pt x="110" y="85"/>
                  </a:cubicBezTo>
                  <a:cubicBezTo>
                    <a:pt x="167" y="96"/>
                    <a:pt x="233" y="89"/>
                    <a:pt x="279" y="62"/>
                  </a:cubicBezTo>
                  <a:cubicBezTo>
                    <a:pt x="307" y="46"/>
                    <a:pt x="323" y="25"/>
                    <a:pt x="326" y="4"/>
                  </a:cubicBezTo>
                  <a:close/>
                </a:path>
              </a:pathLst>
            </a:custGeom>
            <a:solidFill>
              <a:srgbClr val="7B97D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0" name="Freeform 168">
              <a:extLst>
                <a:ext uri="{FF2B5EF4-FFF2-40B4-BE49-F238E27FC236}">
                  <a16:creationId xmlns:a16="http://schemas.microsoft.com/office/drawing/2014/main" id="{34ACA427-80D8-7847-8FE2-A074CA2B0BB5}"/>
                </a:ext>
              </a:extLst>
            </p:cNvPr>
            <p:cNvSpPr>
              <a:spLocks/>
            </p:cNvSpPr>
            <p:nvPr/>
          </p:nvSpPr>
          <p:spPr bwMode="auto">
            <a:xfrm>
              <a:off x="19984474" y="4281435"/>
              <a:ext cx="836613" cy="336550"/>
            </a:xfrm>
            <a:custGeom>
              <a:avLst/>
              <a:gdLst>
                <a:gd name="T0" fmla="*/ 281 w 303"/>
                <a:gd name="T1" fmla="*/ 122 h 122"/>
                <a:gd name="T2" fmla="*/ 251 w 303"/>
                <a:gd name="T3" fmla="*/ 96 h 122"/>
                <a:gd name="T4" fmla="*/ 52 w 303"/>
                <a:gd name="T5" fmla="*/ 96 h 122"/>
                <a:gd name="T6" fmla="*/ 22 w 303"/>
                <a:gd name="T7" fmla="*/ 122 h 122"/>
                <a:gd name="T8" fmla="*/ 52 w 303"/>
                <a:gd name="T9" fmla="*/ 32 h 122"/>
                <a:gd name="T10" fmla="*/ 251 w 303"/>
                <a:gd name="T11" fmla="*/ 32 h 122"/>
                <a:gd name="T12" fmla="*/ 281 w 303"/>
                <a:gd name="T13" fmla="*/ 122 h 122"/>
              </a:gdLst>
              <a:ahLst/>
              <a:cxnLst>
                <a:cxn ang="0">
                  <a:pos x="T0" y="T1"/>
                </a:cxn>
                <a:cxn ang="0">
                  <a:pos x="T2" y="T3"/>
                </a:cxn>
                <a:cxn ang="0">
                  <a:pos x="T4" y="T5"/>
                </a:cxn>
                <a:cxn ang="0">
                  <a:pos x="T6" y="T7"/>
                </a:cxn>
                <a:cxn ang="0">
                  <a:pos x="T8" y="T9"/>
                </a:cxn>
                <a:cxn ang="0">
                  <a:pos x="T10" y="T11"/>
                </a:cxn>
                <a:cxn ang="0">
                  <a:pos x="T12" y="T13"/>
                </a:cxn>
              </a:cxnLst>
              <a:rect l="0" t="0" r="r" b="b"/>
              <a:pathLst>
                <a:path w="303" h="122">
                  <a:moveTo>
                    <a:pt x="281" y="122"/>
                  </a:moveTo>
                  <a:cubicBezTo>
                    <a:pt x="274" y="112"/>
                    <a:pt x="264" y="104"/>
                    <a:pt x="251" y="96"/>
                  </a:cubicBezTo>
                  <a:cubicBezTo>
                    <a:pt x="196" y="64"/>
                    <a:pt x="107" y="64"/>
                    <a:pt x="52" y="96"/>
                  </a:cubicBezTo>
                  <a:cubicBezTo>
                    <a:pt x="39" y="104"/>
                    <a:pt x="29" y="112"/>
                    <a:pt x="22" y="122"/>
                  </a:cubicBezTo>
                  <a:cubicBezTo>
                    <a:pt x="0" y="92"/>
                    <a:pt x="10" y="56"/>
                    <a:pt x="52" y="32"/>
                  </a:cubicBezTo>
                  <a:cubicBezTo>
                    <a:pt x="107" y="0"/>
                    <a:pt x="196" y="0"/>
                    <a:pt x="251" y="32"/>
                  </a:cubicBezTo>
                  <a:cubicBezTo>
                    <a:pt x="293" y="56"/>
                    <a:pt x="303" y="92"/>
                    <a:pt x="281" y="122"/>
                  </a:cubicBezTo>
                  <a:close/>
                </a:path>
              </a:pathLst>
            </a:custGeom>
            <a:solidFill>
              <a:srgbClr val="9DACC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1" name="Freeform 169">
              <a:extLst>
                <a:ext uri="{FF2B5EF4-FFF2-40B4-BE49-F238E27FC236}">
                  <a16:creationId xmlns:a16="http://schemas.microsoft.com/office/drawing/2014/main" id="{1F69D36A-A235-FB42-A446-2D142EA0D68C}"/>
                </a:ext>
              </a:extLst>
            </p:cNvPr>
            <p:cNvSpPr>
              <a:spLocks/>
            </p:cNvSpPr>
            <p:nvPr/>
          </p:nvSpPr>
          <p:spPr bwMode="auto">
            <a:xfrm>
              <a:off x="20200374" y="4564010"/>
              <a:ext cx="407988" cy="63500"/>
            </a:xfrm>
            <a:custGeom>
              <a:avLst/>
              <a:gdLst>
                <a:gd name="T0" fmla="*/ 0 w 148"/>
                <a:gd name="T1" fmla="*/ 23 h 23"/>
                <a:gd name="T2" fmla="*/ 5 w 148"/>
                <a:gd name="T3" fmla="*/ 19 h 23"/>
                <a:gd name="T4" fmla="*/ 21 w 148"/>
                <a:gd name="T5" fmla="*/ 11 h 23"/>
                <a:gd name="T6" fmla="*/ 32 w 148"/>
                <a:gd name="T7" fmla="*/ 7 h 23"/>
                <a:gd name="T8" fmla="*/ 45 w 148"/>
                <a:gd name="T9" fmla="*/ 3 h 23"/>
                <a:gd name="T10" fmla="*/ 59 w 148"/>
                <a:gd name="T11" fmla="*/ 1 h 23"/>
                <a:gd name="T12" fmla="*/ 74 w 148"/>
                <a:gd name="T13" fmla="*/ 0 h 23"/>
                <a:gd name="T14" fmla="*/ 78 w 148"/>
                <a:gd name="T15" fmla="*/ 0 h 23"/>
                <a:gd name="T16" fmla="*/ 81 w 148"/>
                <a:gd name="T17" fmla="*/ 1 h 23"/>
                <a:gd name="T18" fmla="*/ 89 w 148"/>
                <a:gd name="T19" fmla="*/ 1 h 23"/>
                <a:gd name="T20" fmla="*/ 103 w 148"/>
                <a:gd name="T21" fmla="*/ 4 h 23"/>
                <a:gd name="T22" fmla="*/ 115 w 148"/>
                <a:gd name="T23" fmla="*/ 7 h 23"/>
                <a:gd name="T24" fmla="*/ 126 w 148"/>
                <a:gd name="T25" fmla="*/ 11 h 23"/>
                <a:gd name="T26" fmla="*/ 136 w 148"/>
                <a:gd name="T27" fmla="*/ 16 h 23"/>
                <a:gd name="T28" fmla="*/ 142 w 148"/>
                <a:gd name="T29" fmla="*/ 19 h 23"/>
                <a:gd name="T30" fmla="*/ 148 w 148"/>
                <a:gd name="T31" fmla="*/ 23 h 23"/>
                <a:gd name="T32" fmla="*/ 142 w 148"/>
                <a:gd name="T33" fmla="*/ 20 h 23"/>
                <a:gd name="T34" fmla="*/ 135 w 148"/>
                <a:gd name="T35" fmla="*/ 16 h 23"/>
                <a:gd name="T36" fmla="*/ 126 w 148"/>
                <a:gd name="T37" fmla="*/ 13 h 23"/>
                <a:gd name="T38" fmla="*/ 115 w 148"/>
                <a:gd name="T39" fmla="*/ 9 h 23"/>
                <a:gd name="T40" fmla="*/ 109 w 148"/>
                <a:gd name="T41" fmla="*/ 7 h 23"/>
                <a:gd name="T42" fmla="*/ 102 w 148"/>
                <a:gd name="T43" fmla="*/ 6 h 23"/>
                <a:gd name="T44" fmla="*/ 88 w 148"/>
                <a:gd name="T45" fmla="*/ 3 h 23"/>
                <a:gd name="T46" fmla="*/ 81 w 148"/>
                <a:gd name="T47" fmla="*/ 3 h 23"/>
                <a:gd name="T48" fmla="*/ 78 w 148"/>
                <a:gd name="T49" fmla="*/ 3 h 23"/>
                <a:gd name="T50" fmla="*/ 74 w 148"/>
                <a:gd name="T51" fmla="*/ 3 h 23"/>
                <a:gd name="T52" fmla="*/ 59 w 148"/>
                <a:gd name="T53" fmla="*/ 3 h 23"/>
                <a:gd name="T54" fmla="*/ 46 w 148"/>
                <a:gd name="T55" fmla="*/ 5 h 23"/>
                <a:gd name="T56" fmla="*/ 33 w 148"/>
                <a:gd name="T57" fmla="*/ 9 h 23"/>
                <a:gd name="T58" fmla="*/ 22 w 148"/>
                <a:gd name="T59" fmla="*/ 12 h 23"/>
                <a:gd name="T60" fmla="*/ 13 w 148"/>
                <a:gd name="T61" fmla="*/ 16 h 23"/>
                <a:gd name="T62" fmla="*/ 6 w 148"/>
                <a:gd name="T63" fmla="*/ 19 h 23"/>
                <a:gd name="T64" fmla="*/ 0 w 148"/>
                <a:gd name="T65"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48" h="23">
                  <a:moveTo>
                    <a:pt x="0" y="23"/>
                  </a:moveTo>
                  <a:cubicBezTo>
                    <a:pt x="0" y="23"/>
                    <a:pt x="2" y="21"/>
                    <a:pt x="5" y="19"/>
                  </a:cubicBezTo>
                  <a:cubicBezTo>
                    <a:pt x="9" y="17"/>
                    <a:pt x="14" y="14"/>
                    <a:pt x="21" y="11"/>
                  </a:cubicBezTo>
                  <a:cubicBezTo>
                    <a:pt x="25" y="10"/>
                    <a:pt x="28" y="8"/>
                    <a:pt x="32" y="7"/>
                  </a:cubicBezTo>
                  <a:cubicBezTo>
                    <a:pt x="36" y="6"/>
                    <a:pt x="41" y="4"/>
                    <a:pt x="45" y="3"/>
                  </a:cubicBezTo>
                  <a:cubicBezTo>
                    <a:pt x="50" y="2"/>
                    <a:pt x="54" y="2"/>
                    <a:pt x="59" y="1"/>
                  </a:cubicBezTo>
                  <a:cubicBezTo>
                    <a:pt x="64" y="1"/>
                    <a:pt x="69" y="0"/>
                    <a:pt x="74" y="0"/>
                  </a:cubicBezTo>
                  <a:cubicBezTo>
                    <a:pt x="78" y="0"/>
                    <a:pt x="78" y="0"/>
                    <a:pt x="78" y="0"/>
                  </a:cubicBezTo>
                  <a:cubicBezTo>
                    <a:pt x="81" y="1"/>
                    <a:pt x="81" y="1"/>
                    <a:pt x="81" y="1"/>
                  </a:cubicBezTo>
                  <a:cubicBezTo>
                    <a:pt x="84" y="1"/>
                    <a:pt x="86" y="1"/>
                    <a:pt x="89" y="1"/>
                  </a:cubicBezTo>
                  <a:cubicBezTo>
                    <a:pt x="93" y="2"/>
                    <a:pt x="98" y="3"/>
                    <a:pt x="103" y="4"/>
                  </a:cubicBezTo>
                  <a:cubicBezTo>
                    <a:pt x="107" y="5"/>
                    <a:pt x="111" y="6"/>
                    <a:pt x="115" y="7"/>
                  </a:cubicBezTo>
                  <a:cubicBezTo>
                    <a:pt x="119" y="8"/>
                    <a:pt x="123" y="10"/>
                    <a:pt x="126" y="11"/>
                  </a:cubicBezTo>
                  <a:cubicBezTo>
                    <a:pt x="130" y="13"/>
                    <a:pt x="133" y="14"/>
                    <a:pt x="136" y="16"/>
                  </a:cubicBezTo>
                  <a:cubicBezTo>
                    <a:pt x="138" y="17"/>
                    <a:pt x="141" y="18"/>
                    <a:pt x="142" y="19"/>
                  </a:cubicBezTo>
                  <a:cubicBezTo>
                    <a:pt x="146" y="22"/>
                    <a:pt x="148" y="23"/>
                    <a:pt x="148" y="23"/>
                  </a:cubicBezTo>
                  <a:cubicBezTo>
                    <a:pt x="148" y="23"/>
                    <a:pt x="146" y="22"/>
                    <a:pt x="142" y="20"/>
                  </a:cubicBezTo>
                  <a:cubicBezTo>
                    <a:pt x="140" y="19"/>
                    <a:pt x="138" y="18"/>
                    <a:pt x="135" y="16"/>
                  </a:cubicBezTo>
                  <a:cubicBezTo>
                    <a:pt x="133" y="15"/>
                    <a:pt x="129" y="14"/>
                    <a:pt x="126" y="13"/>
                  </a:cubicBezTo>
                  <a:cubicBezTo>
                    <a:pt x="123" y="11"/>
                    <a:pt x="119" y="10"/>
                    <a:pt x="115" y="9"/>
                  </a:cubicBezTo>
                  <a:cubicBezTo>
                    <a:pt x="113" y="8"/>
                    <a:pt x="111" y="8"/>
                    <a:pt x="109" y="7"/>
                  </a:cubicBezTo>
                  <a:cubicBezTo>
                    <a:pt x="107" y="7"/>
                    <a:pt x="104" y="6"/>
                    <a:pt x="102" y="6"/>
                  </a:cubicBezTo>
                  <a:cubicBezTo>
                    <a:pt x="98" y="5"/>
                    <a:pt x="93" y="4"/>
                    <a:pt x="88" y="3"/>
                  </a:cubicBezTo>
                  <a:cubicBezTo>
                    <a:pt x="86" y="3"/>
                    <a:pt x="84" y="3"/>
                    <a:pt x="81" y="3"/>
                  </a:cubicBezTo>
                  <a:cubicBezTo>
                    <a:pt x="78" y="3"/>
                    <a:pt x="78" y="3"/>
                    <a:pt x="78" y="3"/>
                  </a:cubicBezTo>
                  <a:cubicBezTo>
                    <a:pt x="74" y="3"/>
                    <a:pt x="74" y="3"/>
                    <a:pt x="74" y="3"/>
                  </a:cubicBezTo>
                  <a:cubicBezTo>
                    <a:pt x="69" y="3"/>
                    <a:pt x="64" y="3"/>
                    <a:pt x="59" y="3"/>
                  </a:cubicBezTo>
                  <a:cubicBezTo>
                    <a:pt x="55" y="4"/>
                    <a:pt x="50" y="4"/>
                    <a:pt x="46" y="5"/>
                  </a:cubicBezTo>
                  <a:cubicBezTo>
                    <a:pt x="41" y="6"/>
                    <a:pt x="37" y="7"/>
                    <a:pt x="33" y="9"/>
                  </a:cubicBezTo>
                  <a:cubicBezTo>
                    <a:pt x="29" y="10"/>
                    <a:pt x="25" y="11"/>
                    <a:pt x="22" y="12"/>
                  </a:cubicBezTo>
                  <a:cubicBezTo>
                    <a:pt x="18" y="14"/>
                    <a:pt x="15" y="15"/>
                    <a:pt x="13" y="16"/>
                  </a:cubicBezTo>
                  <a:cubicBezTo>
                    <a:pt x="10" y="17"/>
                    <a:pt x="8" y="18"/>
                    <a:pt x="6" y="19"/>
                  </a:cubicBezTo>
                  <a:cubicBezTo>
                    <a:pt x="2" y="21"/>
                    <a:pt x="0" y="23"/>
                    <a:pt x="0" y="23"/>
                  </a:cubicBezTo>
                  <a:close/>
                </a:path>
              </a:pathLst>
            </a:custGeom>
            <a:solidFill>
              <a:srgbClr val="47393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2" name="Freeform 170">
              <a:extLst>
                <a:ext uri="{FF2B5EF4-FFF2-40B4-BE49-F238E27FC236}">
                  <a16:creationId xmlns:a16="http://schemas.microsoft.com/office/drawing/2014/main" id="{5E4F9A4C-6980-354B-87EE-75B1F1A061B1}"/>
                </a:ext>
              </a:extLst>
            </p:cNvPr>
            <p:cNvSpPr>
              <a:spLocks/>
            </p:cNvSpPr>
            <p:nvPr/>
          </p:nvSpPr>
          <p:spPr bwMode="auto">
            <a:xfrm>
              <a:off x="20119412" y="4508448"/>
              <a:ext cx="568325" cy="82550"/>
            </a:xfrm>
            <a:custGeom>
              <a:avLst/>
              <a:gdLst>
                <a:gd name="T0" fmla="*/ 0 w 206"/>
                <a:gd name="T1" fmla="*/ 30 h 30"/>
                <a:gd name="T2" fmla="*/ 8 w 206"/>
                <a:gd name="T3" fmla="*/ 25 h 30"/>
                <a:gd name="T4" fmla="*/ 30 w 206"/>
                <a:gd name="T5" fmla="*/ 14 h 30"/>
                <a:gd name="T6" fmla="*/ 45 w 206"/>
                <a:gd name="T7" fmla="*/ 9 h 30"/>
                <a:gd name="T8" fmla="*/ 63 w 206"/>
                <a:gd name="T9" fmla="*/ 4 h 30"/>
                <a:gd name="T10" fmla="*/ 83 w 206"/>
                <a:gd name="T11" fmla="*/ 1 h 30"/>
                <a:gd name="T12" fmla="*/ 103 w 206"/>
                <a:gd name="T13" fmla="*/ 0 h 30"/>
                <a:gd name="T14" fmla="*/ 108 w 206"/>
                <a:gd name="T15" fmla="*/ 0 h 30"/>
                <a:gd name="T16" fmla="*/ 113 w 206"/>
                <a:gd name="T17" fmla="*/ 0 h 30"/>
                <a:gd name="T18" fmla="*/ 123 w 206"/>
                <a:gd name="T19" fmla="*/ 1 h 30"/>
                <a:gd name="T20" fmla="*/ 143 w 206"/>
                <a:gd name="T21" fmla="*/ 4 h 30"/>
                <a:gd name="T22" fmla="*/ 152 w 206"/>
                <a:gd name="T23" fmla="*/ 6 h 30"/>
                <a:gd name="T24" fmla="*/ 160 w 206"/>
                <a:gd name="T25" fmla="*/ 9 h 30"/>
                <a:gd name="T26" fmla="*/ 164 w 206"/>
                <a:gd name="T27" fmla="*/ 10 h 30"/>
                <a:gd name="T28" fmla="*/ 168 w 206"/>
                <a:gd name="T29" fmla="*/ 12 h 30"/>
                <a:gd name="T30" fmla="*/ 176 w 206"/>
                <a:gd name="T31" fmla="*/ 15 h 30"/>
                <a:gd name="T32" fmla="*/ 188 w 206"/>
                <a:gd name="T33" fmla="*/ 20 h 30"/>
                <a:gd name="T34" fmla="*/ 198 w 206"/>
                <a:gd name="T35" fmla="*/ 25 h 30"/>
                <a:gd name="T36" fmla="*/ 206 w 206"/>
                <a:gd name="T37" fmla="*/ 30 h 30"/>
                <a:gd name="T38" fmla="*/ 197 w 206"/>
                <a:gd name="T39" fmla="*/ 26 h 30"/>
                <a:gd name="T40" fmla="*/ 188 w 206"/>
                <a:gd name="T41" fmla="*/ 21 h 30"/>
                <a:gd name="T42" fmla="*/ 175 w 206"/>
                <a:gd name="T43" fmla="*/ 16 h 30"/>
                <a:gd name="T44" fmla="*/ 168 w 206"/>
                <a:gd name="T45" fmla="*/ 13 h 30"/>
                <a:gd name="T46" fmla="*/ 164 w 206"/>
                <a:gd name="T47" fmla="*/ 12 h 30"/>
                <a:gd name="T48" fmla="*/ 160 w 206"/>
                <a:gd name="T49" fmla="*/ 11 h 30"/>
                <a:gd name="T50" fmla="*/ 151 w 206"/>
                <a:gd name="T51" fmla="*/ 8 h 30"/>
                <a:gd name="T52" fmla="*/ 142 w 206"/>
                <a:gd name="T53" fmla="*/ 6 h 30"/>
                <a:gd name="T54" fmla="*/ 123 w 206"/>
                <a:gd name="T55" fmla="*/ 3 h 30"/>
                <a:gd name="T56" fmla="*/ 113 w 206"/>
                <a:gd name="T57" fmla="*/ 2 h 30"/>
                <a:gd name="T58" fmla="*/ 108 w 206"/>
                <a:gd name="T59" fmla="*/ 2 h 30"/>
                <a:gd name="T60" fmla="*/ 103 w 206"/>
                <a:gd name="T61" fmla="*/ 2 h 30"/>
                <a:gd name="T62" fmla="*/ 83 w 206"/>
                <a:gd name="T63" fmla="*/ 3 h 30"/>
                <a:gd name="T64" fmla="*/ 64 w 206"/>
                <a:gd name="T65" fmla="*/ 6 h 30"/>
                <a:gd name="T66" fmla="*/ 46 w 206"/>
                <a:gd name="T67" fmla="*/ 10 h 30"/>
                <a:gd name="T68" fmla="*/ 31 w 206"/>
                <a:gd name="T69" fmla="*/ 15 h 30"/>
                <a:gd name="T70" fmla="*/ 18 w 206"/>
                <a:gd name="T71" fmla="*/ 21 h 30"/>
                <a:gd name="T72" fmla="*/ 8 w 206"/>
                <a:gd name="T73" fmla="*/ 26 h 30"/>
                <a:gd name="T74" fmla="*/ 0 w 206"/>
                <a:gd name="T75"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06" h="30">
                  <a:moveTo>
                    <a:pt x="0" y="30"/>
                  </a:moveTo>
                  <a:cubicBezTo>
                    <a:pt x="0" y="30"/>
                    <a:pt x="3" y="28"/>
                    <a:pt x="8" y="25"/>
                  </a:cubicBezTo>
                  <a:cubicBezTo>
                    <a:pt x="13" y="22"/>
                    <a:pt x="21" y="18"/>
                    <a:pt x="30" y="14"/>
                  </a:cubicBezTo>
                  <a:cubicBezTo>
                    <a:pt x="35" y="12"/>
                    <a:pt x="40" y="10"/>
                    <a:pt x="45" y="9"/>
                  </a:cubicBezTo>
                  <a:cubicBezTo>
                    <a:pt x="51" y="7"/>
                    <a:pt x="57" y="5"/>
                    <a:pt x="63" y="4"/>
                  </a:cubicBezTo>
                  <a:cubicBezTo>
                    <a:pt x="69" y="2"/>
                    <a:pt x="76" y="2"/>
                    <a:pt x="83" y="1"/>
                  </a:cubicBezTo>
                  <a:cubicBezTo>
                    <a:pt x="89" y="0"/>
                    <a:pt x="96" y="0"/>
                    <a:pt x="103" y="0"/>
                  </a:cubicBezTo>
                  <a:cubicBezTo>
                    <a:pt x="108" y="0"/>
                    <a:pt x="108" y="0"/>
                    <a:pt x="108" y="0"/>
                  </a:cubicBezTo>
                  <a:cubicBezTo>
                    <a:pt x="113" y="0"/>
                    <a:pt x="113" y="0"/>
                    <a:pt x="113" y="0"/>
                  </a:cubicBezTo>
                  <a:cubicBezTo>
                    <a:pt x="116" y="0"/>
                    <a:pt x="120" y="0"/>
                    <a:pt x="123" y="1"/>
                  </a:cubicBezTo>
                  <a:cubicBezTo>
                    <a:pt x="130" y="2"/>
                    <a:pt x="136" y="3"/>
                    <a:pt x="143" y="4"/>
                  </a:cubicBezTo>
                  <a:cubicBezTo>
                    <a:pt x="146" y="5"/>
                    <a:pt x="149" y="6"/>
                    <a:pt x="152" y="6"/>
                  </a:cubicBezTo>
                  <a:cubicBezTo>
                    <a:pt x="155" y="7"/>
                    <a:pt x="157" y="8"/>
                    <a:pt x="160" y="9"/>
                  </a:cubicBezTo>
                  <a:cubicBezTo>
                    <a:pt x="162" y="9"/>
                    <a:pt x="163" y="10"/>
                    <a:pt x="164" y="10"/>
                  </a:cubicBezTo>
                  <a:cubicBezTo>
                    <a:pt x="166" y="11"/>
                    <a:pt x="167" y="11"/>
                    <a:pt x="168" y="12"/>
                  </a:cubicBezTo>
                  <a:cubicBezTo>
                    <a:pt x="171" y="13"/>
                    <a:pt x="173" y="14"/>
                    <a:pt x="176" y="15"/>
                  </a:cubicBezTo>
                  <a:cubicBezTo>
                    <a:pt x="180" y="17"/>
                    <a:pt x="185" y="18"/>
                    <a:pt x="188" y="20"/>
                  </a:cubicBezTo>
                  <a:cubicBezTo>
                    <a:pt x="192" y="22"/>
                    <a:pt x="195" y="24"/>
                    <a:pt x="198" y="25"/>
                  </a:cubicBezTo>
                  <a:cubicBezTo>
                    <a:pt x="203" y="28"/>
                    <a:pt x="206" y="30"/>
                    <a:pt x="206" y="30"/>
                  </a:cubicBezTo>
                  <a:cubicBezTo>
                    <a:pt x="206" y="30"/>
                    <a:pt x="203" y="29"/>
                    <a:pt x="197" y="26"/>
                  </a:cubicBezTo>
                  <a:cubicBezTo>
                    <a:pt x="195" y="24"/>
                    <a:pt x="192" y="23"/>
                    <a:pt x="188" y="21"/>
                  </a:cubicBezTo>
                  <a:cubicBezTo>
                    <a:pt x="184" y="19"/>
                    <a:pt x="180" y="18"/>
                    <a:pt x="175" y="16"/>
                  </a:cubicBezTo>
                  <a:cubicBezTo>
                    <a:pt x="173" y="15"/>
                    <a:pt x="170" y="14"/>
                    <a:pt x="168" y="13"/>
                  </a:cubicBezTo>
                  <a:cubicBezTo>
                    <a:pt x="166" y="13"/>
                    <a:pt x="165" y="12"/>
                    <a:pt x="164" y="12"/>
                  </a:cubicBezTo>
                  <a:cubicBezTo>
                    <a:pt x="162" y="11"/>
                    <a:pt x="161" y="11"/>
                    <a:pt x="160" y="11"/>
                  </a:cubicBezTo>
                  <a:cubicBezTo>
                    <a:pt x="157" y="10"/>
                    <a:pt x="154" y="9"/>
                    <a:pt x="151" y="8"/>
                  </a:cubicBezTo>
                  <a:cubicBezTo>
                    <a:pt x="148" y="7"/>
                    <a:pt x="145" y="7"/>
                    <a:pt x="142" y="6"/>
                  </a:cubicBezTo>
                  <a:cubicBezTo>
                    <a:pt x="136" y="5"/>
                    <a:pt x="129" y="4"/>
                    <a:pt x="123" y="3"/>
                  </a:cubicBezTo>
                  <a:cubicBezTo>
                    <a:pt x="120" y="3"/>
                    <a:pt x="116" y="2"/>
                    <a:pt x="113" y="2"/>
                  </a:cubicBezTo>
                  <a:cubicBezTo>
                    <a:pt x="108" y="2"/>
                    <a:pt x="108" y="2"/>
                    <a:pt x="108" y="2"/>
                  </a:cubicBezTo>
                  <a:cubicBezTo>
                    <a:pt x="103" y="2"/>
                    <a:pt x="103" y="2"/>
                    <a:pt x="103" y="2"/>
                  </a:cubicBezTo>
                  <a:cubicBezTo>
                    <a:pt x="96" y="2"/>
                    <a:pt x="89" y="2"/>
                    <a:pt x="83" y="3"/>
                  </a:cubicBezTo>
                  <a:cubicBezTo>
                    <a:pt x="76" y="4"/>
                    <a:pt x="70" y="4"/>
                    <a:pt x="64" y="6"/>
                  </a:cubicBezTo>
                  <a:cubicBezTo>
                    <a:pt x="57" y="7"/>
                    <a:pt x="52" y="9"/>
                    <a:pt x="46" y="10"/>
                  </a:cubicBezTo>
                  <a:cubicBezTo>
                    <a:pt x="40" y="12"/>
                    <a:pt x="35" y="14"/>
                    <a:pt x="31" y="15"/>
                  </a:cubicBezTo>
                  <a:cubicBezTo>
                    <a:pt x="26" y="17"/>
                    <a:pt x="22" y="19"/>
                    <a:pt x="18" y="21"/>
                  </a:cubicBezTo>
                  <a:cubicBezTo>
                    <a:pt x="14" y="22"/>
                    <a:pt x="11" y="24"/>
                    <a:pt x="8" y="26"/>
                  </a:cubicBezTo>
                  <a:cubicBezTo>
                    <a:pt x="3" y="28"/>
                    <a:pt x="0" y="30"/>
                    <a:pt x="0" y="30"/>
                  </a:cubicBezTo>
                  <a:close/>
                </a:path>
              </a:pathLst>
            </a:custGeom>
            <a:solidFill>
              <a:srgbClr val="47393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3" name="Freeform 171">
              <a:extLst>
                <a:ext uri="{FF2B5EF4-FFF2-40B4-BE49-F238E27FC236}">
                  <a16:creationId xmlns:a16="http://schemas.microsoft.com/office/drawing/2014/main" id="{4299DF31-5675-0B4C-9874-BF66AA3627D4}"/>
                </a:ext>
              </a:extLst>
            </p:cNvPr>
            <p:cNvSpPr>
              <a:spLocks/>
            </p:cNvSpPr>
            <p:nvPr/>
          </p:nvSpPr>
          <p:spPr bwMode="auto">
            <a:xfrm>
              <a:off x="20282924" y="4621160"/>
              <a:ext cx="242888" cy="36513"/>
            </a:xfrm>
            <a:custGeom>
              <a:avLst/>
              <a:gdLst>
                <a:gd name="T0" fmla="*/ 0 w 88"/>
                <a:gd name="T1" fmla="*/ 13 h 13"/>
                <a:gd name="T2" fmla="*/ 4 w 88"/>
                <a:gd name="T3" fmla="*/ 11 h 13"/>
                <a:gd name="T4" fmla="*/ 8 w 88"/>
                <a:gd name="T5" fmla="*/ 9 h 13"/>
                <a:gd name="T6" fmla="*/ 13 w 88"/>
                <a:gd name="T7" fmla="*/ 6 h 13"/>
                <a:gd name="T8" fmla="*/ 19 w 88"/>
                <a:gd name="T9" fmla="*/ 4 h 13"/>
                <a:gd name="T10" fmla="*/ 27 w 88"/>
                <a:gd name="T11" fmla="*/ 2 h 13"/>
                <a:gd name="T12" fmla="*/ 35 w 88"/>
                <a:gd name="T13" fmla="*/ 0 h 13"/>
                <a:gd name="T14" fmla="*/ 40 w 88"/>
                <a:gd name="T15" fmla="*/ 0 h 13"/>
                <a:gd name="T16" fmla="*/ 44 w 88"/>
                <a:gd name="T17" fmla="*/ 0 h 13"/>
                <a:gd name="T18" fmla="*/ 46 w 88"/>
                <a:gd name="T19" fmla="*/ 0 h 13"/>
                <a:gd name="T20" fmla="*/ 48 w 88"/>
                <a:gd name="T21" fmla="*/ 0 h 13"/>
                <a:gd name="T22" fmla="*/ 53 w 88"/>
                <a:gd name="T23" fmla="*/ 0 h 13"/>
                <a:gd name="T24" fmla="*/ 57 w 88"/>
                <a:gd name="T25" fmla="*/ 1 h 13"/>
                <a:gd name="T26" fmla="*/ 61 w 88"/>
                <a:gd name="T27" fmla="*/ 2 h 13"/>
                <a:gd name="T28" fmla="*/ 68 w 88"/>
                <a:gd name="T29" fmla="*/ 4 h 13"/>
                <a:gd name="T30" fmla="*/ 75 w 88"/>
                <a:gd name="T31" fmla="*/ 7 h 13"/>
                <a:gd name="T32" fmla="*/ 80 w 88"/>
                <a:gd name="T33" fmla="*/ 9 h 13"/>
                <a:gd name="T34" fmla="*/ 84 w 88"/>
                <a:gd name="T35" fmla="*/ 11 h 13"/>
                <a:gd name="T36" fmla="*/ 88 w 88"/>
                <a:gd name="T37" fmla="*/ 13 h 13"/>
                <a:gd name="T38" fmla="*/ 84 w 88"/>
                <a:gd name="T39" fmla="*/ 12 h 13"/>
                <a:gd name="T40" fmla="*/ 80 w 88"/>
                <a:gd name="T41" fmla="*/ 10 h 13"/>
                <a:gd name="T42" fmla="*/ 74 w 88"/>
                <a:gd name="T43" fmla="*/ 8 h 13"/>
                <a:gd name="T44" fmla="*/ 68 w 88"/>
                <a:gd name="T45" fmla="*/ 6 h 13"/>
                <a:gd name="T46" fmla="*/ 60 w 88"/>
                <a:gd name="T47" fmla="*/ 4 h 13"/>
                <a:gd name="T48" fmla="*/ 52 w 88"/>
                <a:gd name="T49" fmla="*/ 3 h 13"/>
                <a:gd name="T50" fmla="*/ 48 w 88"/>
                <a:gd name="T51" fmla="*/ 2 h 13"/>
                <a:gd name="T52" fmla="*/ 46 w 88"/>
                <a:gd name="T53" fmla="*/ 2 h 13"/>
                <a:gd name="T54" fmla="*/ 44 w 88"/>
                <a:gd name="T55" fmla="*/ 2 h 13"/>
                <a:gd name="T56" fmla="*/ 40 w 88"/>
                <a:gd name="T57" fmla="*/ 2 h 13"/>
                <a:gd name="T58" fmla="*/ 35 w 88"/>
                <a:gd name="T59" fmla="*/ 3 h 13"/>
                <a:gd name="T60" fmla="*/ 27 w 88"/>
                <a:gd name="T61" fmla="*/ 4 h 13"/>
                <a:gd name="T62" fmla="*/ 24 w 88"/>
                <a:gd name="T63" fmla="*/ 4 h 13"/>
                <a:gd name="T64" fmla="*/ 20 w 88"/>
                <a:gd name="T65" fmla="*/ 5 h 13"/>
                <a:gd name="T66" fmla="*/ 13 w 88"/>
                <a:gd name="T67" fmla="*/ 7 h 13"/>
                <a:gd name="T68" fmla="*/ 4 w 88"/>
                <a:gd name="T69" fmla="*/ 12 h 13"/>
                <a:gd name="T70" fmla="*/ 0 w 88"/>
                <a:gd name="T71"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8" h="13">
                  <a:moveTo>
                    <a:pt x="0" y="13"/>
                  </a:moveTo>
                  <a:cubicBezTo>
                    <a:pt x="0" y="13"/>
                    <a:pt x="1" y="12"/>
                    <a:pt x="4" y="11"/>
                  </a:cubicBezTo>
                  <a:cubicBezTo>
                    <a:pt x="5" y="10"/>
                    <a:pt x="6" y="10"/>
                    <a:pt x="8" y="9"/>
                  </a:cubicBezTo>
                  <a:cubicBezTo>
                    <a:pt x="9" y="8"/>
                    <a:pt x="11" y="7"/>
                    <a:pt x="13" y="6"/>
                  </a:cubicBezTo>
                  <a:cubicBezTo>
                    <a:pt x="15" y="5"/>
                    <a:pt x="17" y="5"/>
                    <a:pt x="19" y="4"/>
                  </a:cubicBezTo>
                  <a:cubicBezTo>
                    <a:pt x="22" y="3"/>
                    <a:pt x="24" y="2"/>
                    <a:pt x="27" y="2"/>
                  </a:cubicBezTo>
                  <a:cubicBezTo>
                    <a:pt x="30" y="1"/>
                    <a:pt x="32" y="0"/>
                    <a:pt x="35" y="0"/>
                  </a:cubicBezTo>
                  <a:cubicBezTo>
                    <a:pt x="37" y="0"/>
                    <a:pt x="38" y="0"/>
                    <a:pt x="40" y="0"/>
                  </a:cubicBezTo>
                  <a:cubicBezTo>
                    <a:pt x="44" y="0"/>
                    <a:pt x="44" y="0"/>
                    <a:pt x="44" y="0"/>
                  </a:cubicBezTo>
                  <a:cubicBezTo>
                    <a:pt x="46" y="0"/>
                    <a:pt x="46" y="0"/>
                    <a:pt x="46" y="0"/>
                  </a:cubicBezTo>
                  <a:cubicBezTo>
                    <a:pt x="48" y="0"/>
                    <a:pt x="48" y="0"/>
                    <a:pt x="48" y="0"/>
                  </a:cubicBezTo>
                  <a:cubicBezTo>
                    <a:pt x="50" y="0"/>
                    <a:pt x="51" y="0"/>
                    <a:pt x="53" y="0"/>
                  </a:cubicBezTo>
                  <a:cubicBezTo>
                    <a:pt x="54" y="0"/>
                    <a:pt x="55" y="1"/>
                    <a:pt x="57" y="1"/>
                  </a:cubicBezTo>
                  <a:cubicBezTo>
                    <a:pt x="58" y="1"/>
                    <a:pt x="60" y="1"/>
                    <a:pt x="61" y="2"/>
                  </a:cubicBezTo>
                  <a:cubicBezTo>
                    <a:pt x="64" y="2"/>
                    <a:pt x="66" y="3"/>
                    <a:pt x="68" y="4"/>
                  </a:cubicBezTo>
                  <a:cubicBezTo>
                    <a:pt x="71" y="5"/>
                    <a:pt x="73" y="6"/>
                    <a:pt x="75" y="7"/>
                  </a:cubicBezTo>
                  <a:cubicBezTo>
                    <a:pt x="77" y="7"/>
                    <a:pt x="79" y="8"/>
                    <a:pt x="80" y="9"/>
                  </a:cubicBezTo>
                  <a:cubicBezTo>
                    <a:pt x="82" y="10"/>
                    <a:pt x="83" y="11"/>
                    <a:pt x="84" y="11"/>
                  </a:cubicBezTo>
                  <a:cubicBezTo>
                    <a:pt x="86" y="13"/>
                    <a:pt x="88" y="13"/>
                    <a:pt x="88" y="13"/>
                  </a:cubicBezTo>
                  <a:cubicBezTo>
                    <a:pt x="88" y="13"/>
                    <a:pt x="86" y="13"/>
                    <a:pt x="84" y="12"/>
                  </a:cubicBezTo>
                  <a:cubicBezTo>
                    <a:pt x="83" y="11"/>
                    <a:pt x="81" y="11"/>
                    <a:pt x="80" y="10"/>
                  </a:cubicBezTo>
                  <a:cubicBezTo>
                    <a:pt x="78" y="9"/>
                    <a:pt x="76" y="9"/>
                    <a:pt x="74" y="8"/>
                  </a:cubicBezTo>
                  <a:cubicBezTo>
                    <a:pt x="72" y="7"/>
                    <a:pt x="70" y="6"/>
                    <a:pt x="68" y="6"/>
                  </a:cubicBezTo>
                  <a:cubicBezTo>
                    <a:pt x="65" y="5"/>
                    <a:pt x="63" y="4"/>
                    <a:pt x="60" y="4"/>
                  </a:cubicBezTo>
                  <a:cubicBezTo>
                    <a:pt x="58" y="3"/>
                    <a:pt x="55" y="3"/>
                    <a:pt x="52" y="3"/>
                  </a:cubicBezTo>
                  <a:cubicBezTo>
                    <a:pt x="51" y="2"/>
                    <a:pt x="50" y="2"/>
                    <a:pt x="48" y="2"/>
                  </a:cubicBezTo>
                  <a:cubicBezTo>
                    <a:pt x="46" y="2"/>
                    <a:pt x="46" y="2"/>
                    <a:pt x="46" y="2"/>
                  </a:cubicBezTo>
                  <a:cubicBezTo>
                    <a:pt x="44" y="2"/>
                    <a:pt x="44" y="2"/>
                    <a:pt x="44" y="2"/>
                  </a:cubicBezTo>
                  <a:cubicBezTo>
                    <a:pt x="40" y="2"/>
                    <a:pt x="40" y="2"/>
                    <a:pt x="40" y="2"/>
                  </a:cubicBezTo>
                  <a:cubicBezTo>
                    <a:pt x="38" y="2"/>
                    <a:pt x="37" y="2"/>
                    <a:pt x="35" y="3"/>
                  </a:cubicBezTo>
                  <a:cubicBezTo>
                    <a:pt x="33" y="3"/>
                    <a:pt x="30" y="3"/>
                    <a:pt x="27" y="4"/>
                  </a:cubicBezTo>
                  <a:cubicBezTo>
                    <a:pt x="26" y="4"/>
                    <a:pt x="25" y="4"/>
                    <a:pt x="24" y="4"/>
                  </a:cubicBezTo>
                  <a:cubicBezTo>
                    <a:pt x="22" y="5"/>
                    <a:pt x="21" y="5"/>
                    <a:pt x="20" y="5"/>
                  </a:cubicBezTo>
                  <a:cubicBezTo>
                    <a:pt x="18" y="6"/>
                    <a:pt x="15" y="7"/>
                    <a:pt x="13" y="7"/>
                  </a:cubicBezTo>
                  <a:cubicBezTo>
                    <a:pt x="9" y="9"/>
                    <a:pt x="6" y="10"/>
                    <a:pt x="4" y="12"/>
                  </a:cubicBezTo>
                  <a:cubicBezTo>
                    <a:pt x="2" y="13"/>
                    <a:pt x="0" y="13"/>
                    <a:pt x="0" y="13"/>
                  </a:cubicBezTo>
                  <a:close/>
                </a:path>
              </a:pathLst>
            </a:custGeom>
            <a:solidFill>
              <a:srgbClr val="47393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4" name="Freeform 172">
              <a:extLst>
                <a:ext uri="{FF2B5EF4-FFF2-40B4-BE49-F238E27FC236}">
                  <a16:creationId xmlns:a16="http://schemas.microsoft.com/office/drawing/2014/main" id="{B911A2B8-8371-2A4F-85F9-03097FC253E6}"/>
                </a:ext>
              </a:extLst>
            </p:cNvPr>
            <p:cNvSpPr>
              <a:spLocks/>
            </p:cNvSpPr>
            <p:nvPr/>
          </p:nvSpPr>
          <p:spPr bwMode="auto">
            <a:xfrm>
              <a:off x="20519462" y="5098998"/>
              <a:ext cx="290513" cy="422275"/>
            </a:xfrm>
            <a:custGeom>
              <a:avLst/>
              <a:gdLst>
                <a:gd name="T0" fmla="*/ 105 w 105"/>
                <a:gd name="T1" fmla="*/ 0 h 153"/>
                <a:gd name="T2" fmla="*/ 0 w 105"/>
                <a:gd name="T3" fmla="*/ 153 h 153"/>
                <a:gd name="T4" fmla="*/ 0 w 105"/>
                <a:gd name="T5" fmla="*/ 153 h 153"/>
                <a:gd name="T6" fmla="*/ 0 w 105"/>
                <a:gd name="T7" fmla="*/ 153 h 153"/>
                <a:gd name="T8" fmla="*/ 58 w 105"/>
                <a:gd name="T9" fmla="*/ 132 h 153"/>
                <a:gd name="T10" fmla="*/ 88 w 105"/>
                <a:gd name="T11" fmla="*/ 106 h 153"/>
                <a:gd name="T12" fmla="*/ 99 w 105"/>
                <a:gd name="T13" fmla="*/ 81 h 153"/>
                <a:gd name="T14" fmla="*/ 99 w 105"/>
                <a:gd name="T15" fmla="*/ 81 h 153"/>
                <a:gd name="T16" fmla="*/ 99 w 105"/>
                <a:gd name="T17" fmla="*/ 81 h 153"/>
                <a:gd name="T18" fmla="*/ 100 w 105"/>
                <a:gd name="T19" fmla="*/ 74 h 153"/>
                <a:gd name="T20" fmla="*/ 105 w 105"/>
                <a:gd name="T21"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5" h="153">
                  <a:moveTo>
                    <a:pt x="105" y="0"/>
                  </a:moveTo>
                  <a:cubicBezTo>
                    <a:pt x="91" y="89"/>
                    <a:pt x="48" y="133"/>
                    <a:pt x="0" y="153"/>
                  </a:cubicBezTo>
                  <a:cubicBezTo>
                    <a:pt x="0" y="153"/>
                    <a:pt x="0" y="153"/>
                    <a:pt x="0" y="153"/>
                  </a:cubicBezTo>
                  <a:cubicBezTo>
                    <a:pt x="0" y="153"/>
                    <a:pt x="0" y="153"/>
                    <a:pt x="0" y="153"/>
                  </a:cubicBezTo>
                  <a:cubicBezTo>
                    <a:pt x="21" y="149"/>
                    <a:pt x="41" y="142"/>
                    <a:pt x="58" y="132"/>
                  </a:cubicBezTo>
                  <a:cubicBezTo>
                    <a:pt x="71" y="124"/>
                    <a:pt x="82" y="116"/>
                    <a:pt x="88" y="106"/>
                  </a:cubicBezTo>
                  <a:cubicBezTo>
                    <a:pt x="94" y="98"/>
                    <a:pt x="98" y="90"/>
                    <a:pt x="99" y="81"/>
                  </a:cubicBezTo>
                  <a:cubicBezTo>
                    <a:pt x="99" y="81"/>
                    <a:pt x="99" y="81"/>
                    <a:pt x="99" y="81"/>
                  </a:cubicBezTo>
                  <a:cubicBezTo>
                    <a:pt x="99" y="81"/>
                    <a:pt x="99" y="81"/>
                    <a:pt x="99" y="81"/>
                  </a:cubicBezTo>
                  <a:cubicBezTo>
                    <a:pt x="100" y="74"/>
                    <a:pt x="100" y="74"/>
                    <a:pt x="100" y="74"/>
                  </a:cubicBezTo>
                  <a:cubicBezTo>
                    <a:pt x="105" y="0"/>
                    <a:pt x="105" y="0"/>
                    <a:pt x="105" y="0"/>
                  </a:cubicBezTo>
                </a:path>
              </a:pathLst>
            </a:custGeom>
            <a:solidFill>
              <a:srgbClr val="19225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5" name="Freeform 173">
              <a:extLst>
                <a:ext uri="{FF2B5EF4-FFF2-40B4-BE49-F238E27FC236}">
                  <a16:creationId xmlns:a16="http://schemas.microsoft.com/office/drawing/2014/main" id="{03E807DF-6D4A-E145-B798-5D3F4993296E}"/>
                </a:ext>
              </a:extLst>
            </p:cNvPr>
            <p:cNvSpPr>
              <a:spLocks/>
            </p:cNvSpPr>
            <p:nvPr/>
          </p:nvSpPr>
          <p:spPr bwMode="auto">
            <a:xfrm>
              <a:off x="20025749" y="5322835"/>
              <a:ext cx="766763" cy="406400"/>
            </a:xfrm>
            <a:custGeom>
              <a:avLst/>
              <a:gdLst>
                <a:gd name="T0" fmla="*/ 278 w 278"/>
                <a:gd name="T1" fmla="*/ 0 h 147"/>
                <a:gd name="T2" fmla="*/ 267 w 278"/>
                <a:gd name="T3" fmla="*/ 25 h 147"/>
                <a:gd name="T4" fmla="*/ 237 w 278"/>
                <a:gd name="T5" fmla="*/ 51 h 147"/>
                <a:gd name="T6" fmla="*/ 179 w 278"/>
                <a:gd name="T7" fmla="*/ 72 h 147"/>
                <a:gd name="T8" fmla="*/ 179 w 278"/>
                <a:gd name="T9" fmla="*/ 72 h 147"/>
                <a:gd name="T10" fmla="*/ 99 w 278"/>
                <a:gd name="T11" fmla="*/ 86 h 147"/>
                <a:gd name="T12" fmla="*/ 0 w 278"/>
                <a:gd name="T13" fmla="*/ 70 h 147"/>
                <a:gd name="T14" fmla="*/ 40 w 278"/>
                <a:gd name="T15" fmla="*/ 124 h 147"/>
                <a:gd name="T16" fmla="*/ 136 w 278"/>
                <a:gd name="T17" fmla="*/ 147 h 147"/>
                <a:gd name="T18" fmla="*/ 233 w 278"/>
                <a:gd name="T19" fmla="*/ 124 h 147"/>
                <a:gd name="T20" fmla="*/ 273 w 278"/>
                <a:gd name="T21" fmla="*/ 70 h 147"/>
                <a:gd name="T22" fmla="*/ 273 w 278"/>
                <a:gd name="T23" fmla="*/ 70 h 147"/>
                <a:gd name="T24" fmla="*/ 278 w 278"/>
                <a:gd name="T25" fmla="*/ 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8" h="147">
                  <a:moveTo>
                    <a:pt x="278" y="0"/>
                  </a:moveTo>
                  <a:cubicBezTo>
                    <a:pt x="277" y="9"/>
                    <a:pt x="273" y="17"/>
                    <a:pt x="267" y="25"/>
                  </a:cubicBezTo>
                  <a:cubicBezTo>
                    <a:pt x="261" y="35"/>
                    <a:pt x="250" y="43"/>
                    <a:pt x="237" y="51"/>
                  </a:cubicBezTo>
                  <a:cubicBezTo>
                    <a:pt x="220" y="61"/>
                    <a:pt x="200" y="68"/>
                    <a:pt x="179" y="72"/>
                  </a:cubicBezTo>
                  <a:cubicBezTo>
                    <a:pt x="179" y="72"/>
                    <a:pt x="179" y="72"/>
                    <a:pt x="179" y="72"/>
                  </a:cubicBezTo>
                  <a:cubicBezTo>
                    <a:pt x="153" y="83"/>
                    <a:pt x="125" y="86"/>
                    <a:pt x="99" y="86"/>
                  </a:cubicBezTo>
                  <a:cubicBezTo>
                    <a:pt x="46" y="86"/>
                    <a:pt x="3" y="71"/>
                    <a:pt x="0" y="70"/>
                  </a:cubicBezTo>
                  <a:cubicBezTo>
                    <a:pt x="1" y="89"/>
                    <a:pt x="14" y="109"/>
                    <a:pt x="40" y="124"/>
                  </a:cubicBezTo>
                  <a:cubicBezTo>
                    <a:pt x="66" y="139"/>
                    <a:pt x="101" y="147"/>
                    <a:pt x="136" y="147"/>
                  </a:cubicBezTo>
                  <a:cubicBezTo>
                    <a:pt x="171" y="147"/>
                    <a:pt x="206" y="139"/>
                    <a:pt x="233" y="124"/>
                  </a:cubicBezTo>
                  <a:cubicBezTo>
                    <a:pt x="259" y="109"/>
                    <a:pt x="272" y="89"/>
                    <a:pt x="273" y="70"/>
                  </a:cubicBezTo>
                  <a:cubicBezTo>
                    <a:pt x="273" y="70"/>
                    <a:pt x="273" y="70"/>
                    <a:pt x="273" y="70"/>
                  </a:cubicBezTo>
                  <a:cubicBezTo>
                    <a:pt x="278" y="0"/>
                    <a:pt x="278" y="0"/>
                    <a:pt x="278" y="0"/>
                  </a:cubicBezTo>
                </a:path>
              </a:pathLst>
            </a:custGeom>
            <a:solidFill>
              <a:srgbClr val="4C5B9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76" name="Group 475">
            <a:extLst>
              <a:ext uri="{FF2B5EF4-FFF2-40B4-BE49-F238E27FC236}">
                <a16:creationId xmlns:a16="http://schemas.microsoft.com/office/drawing/2014/main" id="{BFB029D7-8D5B-FD45-ADB9-97632E1A1D55}"/>
              </a:ext>
            </a:extLst>
          </p:cNvPr>
          <p:cNvGrpSpPr/>
          <p:nvPr/>
        </p:nvGrpSpPr>
        <p:grpSpPr>
          <a:xfrm>
            <a:off x="11266396" y="8178539"/>
            <a:ext cx="2368078" cy="1596412"/>
            <a:chOff x="10542024" y="8966148"/>
            <a:chExt cx="3092450" cy="2379662"/>
          </a:xfrm>
        </p:grpSpPr>
        <p:sp>
          <p:nvSpPr>
            <p:cNvPr id="477" name="Freeform 176">
              <a:extLst>
                <a:ext uri="{FF2B5EF4-FFF2-40B4-BE49-F238E27FC236}">
                  <a16:creationId xmlns:a16="http://schemas.microsoft.com/office/drawing/2014/main" id="{E8F1FCC5-9FF0-C947-85C8-7D148BE18768}"/>
                </a:ext>
              </a:extLst>
            </p:cNvPr>
            <p:cNvSpPr>
              <a:spLocks/>
            </p:cNvSpPr>
            <p:nvPr/>
          </p:nvSpPr>
          <p:spPr bwMode="auto">
            <a:xfrm>
              <a:off x="10542024" y="9075685"/>
              <a:ext cx="3092450" cy="2270125"/>
            </a:xfrm>
            <a:custGeom>
              <a:avLst/>
              <a:gdLst>
                <a:gd name="T0" fmla="*/ 1086 w 1121"/>
                <a:gd name="T1" fmla="*/ 382 h 822"/>
                <a:gd name="T2" fmla="*/ 891 w 1121"/>
                <a:gd name="T3" fmla="*/ 317 h 822"/>
                <a:gd name="T4" fmla="*/ 876 w 1121"/>
                <a:gd name="T5" fmla="*/ 314 h 822"/>
                <a:gd name="T6" fmla="*/ 858 w 1121"/>
                <a:gd name="T7" fmla="*/ 303 h 822"/>
                <a:gd name="T8" fmla="*/ 762 w 1121"/>
                <a:gd name="T9" fmla="*/ 248 h 822"/>
                <a:gd name="T10" fmla="*/ 666 w 1121"/>
                <a:gd name="T11" fmla="*/ 192 h 822"/>
                <a:gd name="T12" fmla="*/ 570 w 1121"/>
                <a:gd name="T13" fmla="*/ 137 h 822"/>
                <a:gd name="T14" fmla="*/ 474 w 1121"/>
                <a:gd name="T15" fmla="*/ 81 h 822"/>
                <a:gd name="T16" fmla="*/ 378 w 1121"/>
                <a:gd name="T17" fmla="*/ 26 h 822"/>
                <a:gd name="T18" fmla="*/ 356 w 1121"/>
                <a:gd name="T19" fmla="*/ 13 h 822"/>
                <a:gd name="T20" fmla="*/ 285 w 1121"/>
                <a:gd name="T21" fmla="*/ 10 h 822"/>
                <a:gd name="T22" fmla="*/ 115 w 1121"/>
                <a:gd name="T23" fmla="*/ 108 h 822"/>
                <a:gd name="T24" fmla="*/ 120 w 1121"/>
                <a:gd name="T25" fmla="*/ 149 h 822"/>
                <a:gd name="T26" fmla="*/ 142 w 1121"/>
                <a:gd name="T27" fmla="*/ 162 h 822"/>
                <a:gd name="T28" fmla="*/ 205 w 1121"/>
                <a:gd name="T29" fmla="*/ 198 h 822"/>
                <a:gd name="T30" fmla="*/ 170 w 1121"/>
                <a:gd name="T31" fmla="*/ 192 h 822"/>
                <a:gd name="T32" fmla="*/ 137 w 1121"/>
                <a:gd name="T33" fmla="*/ 186 h 822"/>
                <a:gd name="T34" fmla="*/ 74 w 1121"/>
                <a:gd name="T35" fmla="*/ 206 h 822"/>
                <a:gd name="T36" fmla="*/ 8 w 1121"/>
                <a:gd name="T37" fmla="*/ 335 h 822"/>
                <a:gd name="T38" fmla="*/ 41 w 1121"/>
                <a:gd name="T39" fmla="*/ 371 h 822"/>
                <a:gd name="T40" fmla="*/ 75 w 1121"/>
                <a:gd name="T41" fmla="*/ 377 h 822"/>
                <a:gd name="T42" fmla="*/ 167 w 1121"/>
                <a:gd name="T43" fmla="*/ 393 h 822"/>
                <a:gd name="T44" fmla="*/ 133 w 1121"/>
                <a:gd name="T45" fmla="*/ 396 h 822"/>
                <a:gd name="T46" fmla="*/ 99 w 1121"/>
                <a:gd name="T47" fmla="*/ 400 h 822"/>
                <a:gd name="T48" fmla="*/ 60 w 1121"/>
                <a:gd name="T49" fmla="*/ 434 h 822"/>
                <a:gd name="T50" fmla="*/ 106 w 1121"/>
                <a:gd name="T51" fmla="*/ 567 h 822"/>
                <a:gd name="T52" fmla="*/ 165 w 1121"/>
                <a:gd name="T53" fmla="*/ 589 h 822"/>
                <a:gd name="T54" fmla="*/ 182 w 1121"/>
                <a:gd name="T55" fmla="*/ 587 h 822"/>
                <a:gd name="T56" fmla="*/ 190 w 1121"/>
                <a:gd name="T57" fmla="*/ 605 h 822"/>
                <a:gd name="T58" fmla="*/ 321 w 1121"/>
                <a:gd name="T59" fmla="*/ 716 h 822"/>
                <a:gd name="T60" fmla="*/ 391 w 1121"/>
                <a:gd name="T61" fmla="*/ 724 h 822"/>
                <a:gd name="T62" fmla="*/ 420 w 1121"/>
                <a:gd name="T63" fmla="*/ 712 h 822"/>
                <a:gd name="T64" fmla="*/ 441 w 1121"/>
                <a:gd name="T65" fmla="*/ 704 h 822"/>
                <a:gd name="T66" fmla="*/ 438 w 1121"/>
                <a:gd name="T67" fmla="*/ 707 h 822"/>
                <a:gd name="T68" fmla="*/ 456 w 1121"/>
                <a:gd name="T69" fmla="*/ 747 h 822"/>
                <a:gd name="T70" fmla="*/ 658 w 1121"/>
                <a:gd name="T71" fmla="*/ 814 h 822"/>
                <a:gd name="T72" fmla="*/ 726 w 1121"/>
                <a:gd name="T73" fmla="*/ 804 h 822"/>
                <a:gd name="T74" fmla="*/ 744 w 1121"/>
                <a:gd name="T75" fmla="*/ 786 h 822"/>
                <a:gd name="T76" fmla="*/ 812 w 1121"/>
                <a:gd name="T77" fmla="*/ 718 h 822"/>
                <a:gd name="T78" fmla="*/ 880 w 1121"/>
                <a:gd name="T79" fmla="*/ 650 h 822"/>
                <a:gd name="T80" fmla="*/ 948 w 1121"/>
                <a:gd name="T81" fmla="*/ 583 h 822"/>
                <a:gd name="T82" fmla="*/ 1016 w 1121"/>
                <a:gd name="T83" fmla="*/ 515 h 822"/>
                <a:gd name="T84" fmla="*/ 1084 w 1121"/>
                <a:gd name="T85" fmla="*/ 447 h 822"/>
                <a:gd name="T86" fmla="*/ 1106 w 1121"/>
                <a:gd name="T87" fmla="*/ 425 h 822"/>
                <a:gd name="T88" fmla="*/ 1086 w 1121"/>
                <a:gd name="T89" fmla="*/ 382 h 8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121" h="822">
                  <a:moveTo>
                    <a:pt x="1086" y="382"/>
                  </a:moveTo>
                  <a:cubicBezTo>
                    <a:pt x="891" y="317"/>
                    <a:pt x="891" y="317"/>
                    <a:pt x="891" y="317"/>
                  </a:cubicBezTo>
                  <a:cubicBezTo>
                    <a:pt x="886" y="315"/>
                    <a:pt x="881" y="314"/>
                    <a:pt x="876" y="314"/>
                  </a:cubicBezTo>
                  <a:cubicBezTo>
                    <a:pt x="858" y="303"/>
                    <a:pt x="858" y="303"/>
                    <a:pt x="858" y="303"/>
                  </a:cubicBezTo>
                  <a:cubicBezTo>
                    <a:pt x="762" y="248"/>
                    <a:pt x="762" y="248"/>
                    <a:pt x="762" y="248"/>
                  </a:cubicBezTo>
                  <a:cubicBezTo>
                    <a:pt x="666" y="192"/>
                    <a:pt x="666" y="192"/>
                    <a:pt x="666" y="192"/>
                  </a:cubicBezTo>
                  <a:cubicBezTo>
                    <a:pt x="570" y="137"/>
                    <a:pt x="570" y="137"/>
                    <a:pt x="570" y="137"/>
                  </a:cubicBezTo>
                  <a:cubicBezTo>
                    <a:pt x="474" y="81"/>
                    <a:pt x="474" y="81"/>
                    <a:pt x="474" y="81"/>
                  </a:cubicBezTo>
                  <a:cubicBezTo>
                    <a:pt x="378" y="26"/>
                    <a:pt x="378" y="26"/>
                    <a:pt x="378" y="26"/>
                  </a:cubicBezTo>
                  <a:cubicBezTo>
                    <a:pt x="356" y="13"/>
                    <a:pt x="356" y="13"/>
                    <a:pt x="356" y="13"/>
                  </a:cubicBezTo>
                  <a:cubicBezTo>
                    <a:pt x="335" y="1"/>
                    <a:pt x="303" y="0"/>
                    <a:pt x="285" y="10"/>
                  </a:cubicBezTo>
                  <a:cubicBezTo>
                    <a:pt x="115" y="108"/>
                    <a:pt x="115" y="108"/>
                    <a:pt x="115" y="108"/>
                  </a:cubicBezTo>
                  <a:cubicBezTo>
                    <a:pt x="97" y="119"/>
                    <a:pt x="99" y="137"/>
                    <a:pt x="120" y="149"/>
                  </a:cubicBezTo>
                  <a:cubicBezTo>
                    <a:pt x="142" y="162"/>
                    <a:pt x="142" y="162"/>
                    <a:pt x="142" y="162"/>
                  </a:cubicBezTo>
                  <a:cubicBezTo>
                    <a:pt x="205" y="198"/>
                    <a:pt x="205" y="198"/>
                    <a:pt x="205" y="198"/>
                  </a:cubicBezTo>
                  <a:cubicBezTo>
                    <a:pt x="170" y="192"/>
                    <a:pt x="170" y="192"/>
                    <a:pt x="170" y="192"/>
                  </a:cubicBezTo>
                  <a:cubicBezTo>
                    <a:pt x="137" y="186"/>
                    <a:pt x="137" y="186"/>
                    <a:pt x="137" y="186"/>
                  </a:cubicBezTo>
                  <a:cubicBezTo>
                    <a:pt x="110" y="182"/>
                    <a:pt x="82" y="191"/>
                    <a:pt x="74" y="206"/>
                  </a:cubicBezTo>
                  <a:cubicBezTo>
                    <a:pt x="8" y="335"/>
                    <a:pt x="8" y="335"/>
                    <a:pt x="8" y="335"/>
                  </a:cubicBezTo>
                  <a:cubicBezTo>
                    <a:pt x="0" y="350"/>
                    <a:pt x="15" y="366"/>
                    <a:pt x="41" y="371"/>
                  </a:cubicBezTo>
                  <a:cubicBezTo>
                    <a:pt x="75" y="377"/>
                    <a:pt x="75" y="377"/>
                    <a:pt x="75" y="377"/>
                  </a:cubicBezTo>
                  <a:cubicBezTo>
                    <a:pt x="167" y="393"/>
                    <a:pt x="167" y="393"/>
                    <a:pt x="167" y="393"/>
                  </a:cubicBezTo>
                  <a:cubicBezTo>
                    <a:pt x="133" y="396"/>
                    <a:pt x="133" y="396"/>
                    <a:pt x="133" y="396"/>
                  </a:cubicBezTo>
                  <a:cubicBezTo>
                    <a:pt x="99" y="400"/>
                    <a:pt x="99" y="400"/>
                    <a:pt x="99" y="400"/>
                  </a:cubicBezTo>
                  <a:cubicBezTo>
                    <a:pt x="72" y="404"/>
                    <a:pt x="55" y="419"/>
                    <a:pt x="60" y="434"/>
                  </a:cubicBezTo>
                  <a:cubicBezTo>
                    <a:pt x="106" y="567"/>
                    <a:pt x="106" y="567"/>
                    <a:pt x="106" y="567"/>
                  </a:cubicBezTo>
                  <a:cubicBezTo>
                    <a:pt x="112" y="582"/>
                    <a:pt x="138" y="592"/>
                    <a:pt x="165" y="589"/>
                  </a:cubicBezTo>
                  <a:cubicBezTo>
                    <a:pt x="182" y="587"/>
                    <a:pt x="182" y="587"/>
                    <a:pt x="182" y="587"/>
                  </a:cubicBezTo>
                  <a:cubicBezTo>
                    <a:pt x="181" y="593"/>
                    <a:pt x="184" y="599"/>
                    <a:pt x="190" y="605"/>
                  </a:cubicBezTo>
                  <a:cubicBezTo>
                    <a:pt x="321" y="716"/>
                    <a:pt x="321" y="716"/>
                    <a:pt x="321" y="716"/>
                  </a:cubicBezTo>
                  <a:cubicBezTo>
                    <a:pt x="337" y="729"/>
                    <a:pt x="368" y="733"/>
                    <a:pt x="391" y="724"/>
                  </a:cubicBezTo>
                  <a:cubicBezTo>
                    <a:pt x="420" y="712"/>
                    <a:pt x="420" y="712"/>
                    <a:pt x="420" y="712"/>
                  </a:cubicBezTo>
                  <a:cubicBezTo>
                    <a:pt x="441" y="704"/>
                    <a:pt x="441" y="704"/>
                    <a:pt x="441" y="704"/>
                  </a:cubicBezTo>
                  <a:cubicBezTo>
                    <a:pt x="438" y="707"/>
                    <a:pt x="438" y="707"/>
                    <a:pt x="438" y="707"/>
                  </a:cubicBezTo>
                  <a:cubicBezTo>
                    <a:pt x="424" y="721"/>
                    <a:pt x="432" y="739"/>
                    <a:pt x="456" y="747"/>
                  </a:cubicBezTo>
                  <a:cubicBezTo>
                    <a:pt x="658" y="814"/>
                    <a:pt x="658" y="814"/>
                    <a:pt x="658" y="814"/>
                  </a:cubicBezTo>
                  <a:cubicBezTo>
                    <a:pt x="682" y="822"/>
                    <a:pt x="713" y="817"/>
                    <a:pt x="726" y="804"/>
                  </a:cubicBezTo>
                  <a:cubicBezTo>
                    <a:pt x="744" y="786"/>
                    <a:pt x="744" y="786"/>
                    <a:pt x="744" y="786"/>
                  </a:cubicBezTo>
                  <a:cubicBezTo>
                    <a:pt x="812" y="718"/>
                    <a:pt x="812" y="718"/>
                    <a:pt x="812" y="718"/>
                  </a:cubicBezTo>
                  <a:cubicBezTo>
                    <a:pt x="880" y="650"/>
                    <a:pt x="880" y="650"/>
                    <a:pt x="880" y="650"/>
                  </a:cubicBezTo>
                  <a:cubicBezTo>
                    <a:pt x="948" y="583"/>
                    <a:pt x="948" y="583"/>
                    <a:pt x="948" y="583"/>
                  </a:cubicBezTo>
                  <a:cubicBezTo>
                    <a:pt x="1016" y="515"/>
                    <a:pt x="1016" y="515"/>
                    <a:pt x="1016" y="515"/>
                  </a:cubicBezTo>
                  <a:cubicBezTo>
                    <a:pt x="1084" y="447"/>
                    <a:pt x="1084" y="447"/>
                    <a:pt x="1084" y="447"/>
                  </a:cubicBezTo>
                  <a:cubicBezTo>
                    <a:pt x="1106" y="425"/>
                    <a:pt x="1106" y="425"/>
                    <a:pt x="1106" y="425"/>
                  </a:cubicBezTo>
                  <a:cubicBezTo>
                    <a:pt x="1121" y="410"/>
                    <a:pt x="1112" y="391"/>
                    <a:pt x="1086" y="382"/>
                  </a:cubicBezTo>
                  <a:close/>
                </a:path>
              </a:pathLst>
            </a:custGeom>
            <a:solidFill>
              <a:srgbClr val="51698E"/>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8" name="Freeform 177">
              <a:extLst>
                <a:ext uri="{FF2B5EF4-FFF2-40B4-BE49-F238E27FC236}">
                  <a16:creationId xmlns:a16="http://schemas.microsoft.com/office/drawing/2014/main" id="{FAC6C8D5-9C16-464A-B798-2A7E6495ABFF}"/>
                </a:ext>
              </a:extLst>
            </p:cNvPr>
            <p:cNvSpPr>
              <a:spLocks/>
            </p:cNvSpPr>
            <p:nvPr/>
          </p:nvSpPr>
          <p:spPr bwMode="auto">
            <a:xfrm>
              <a:off x="10934137" y="9037585"/>
              <a:ext cx="915988" cy="527050"/>
            </a:xfrm>
            <a:custGeom>
              <a:avLst/>
              <a:gdLst>
                <a:gd name="T0" fmla="*/ 577 w 577"/>
                <a:gd name="T1" fmla="*/ 96 h 332"/>
                <a:gd name="T2" fmla="*/ 167 w 577"/>
                <a:gd name="T3" fmla="*/ 332 h 332"/>
                <a:gd name="T4" fmla="*/ 0 w 577"/>
                <a:gd name="T5" fmla="*/ 237 h 332"/>
                <a:gd name="T6" fmla="*/ 410 w 577"/>
                <a:gd name="T7" fmla="*/ 0 h 332"/>
                <a:gd name="T8" fmla="*/ 577 w 577"/>
                <a:gd name="T9" fmla="*/ 96 h 332"/>
              </a:gdLst>
              <a:ahLst/>
              <a:cxnLst>
                <a:cxn ang="0">
                  <a:pos x="T0" y="T1"/>
                </a:cxn>
                <a:cxn ang="0">
                  <a:pos x="T2" y="T3"/>
                </a:cxn>
                <a:cxn ang="0">
                  <a:pos x="T4" y="T5"/>
                </a:cxn>
                <a:cxn ang="0">
                  <a:pos x="T6" y="T7"/>
                </a:cxn>
                <a:cxn ang="0">
                  <a:pos x="T8" y="T9"/>
                </a:cxn>
              </a:cxnLst>
              <a:rect l="0" t="0" r="r" b="b"/>
              <a:pathLst>
                <a:path w="577" h="332">
                  <a:moveTo>
                    <a:pt x="577" y="96"/>
                  </a:moveTo>
                  <a:lnTo>
                    <a:pt x="167" y="332"/>
                  </a:lnTo>
                  <a:lnTo>
                    <a:pt x="0" y="237"/>
                  </a:lnTo>
                  <a:lnTo>
                    <a:pt x="410" y="0"/>
                  </a:lnTo>
                  <a:lnTo>
                    <a:pt x="577" y="96"/>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9" name="Freeform 178">
              <a:extLst>
                <a:ext uri="{FF2B5EF4-FFF2-40B4-BE49-F238E27FC236}">
                  <a16:creationId xmlns:a16="http://schemas.microsoft.com/office/drawing/2014/main" id="{37F6EC40-5081-0F46-93EE-A1106EB77C0F}"/>
                </a:ext>
              </a:extLst>
            </p:cNvPr>
            <p:cNvSpPr>
              <a:spLocks/>
            </p:cNvSpPr>
            <p:nvPr/>
          </p:nvSpPr>
          <p:spPr bwMode="auto">
            <a:xfrm>
              <a:off x="11199249" y="9189985"/>
              <a:ext cx="915988" cy="530225"/>
            </a:xfrm>
            <a:custGeom>
              <a:avLst/>
              <a:gdLst>
                <a:gd name="T0" fmla="*/ 577 w 577"/>
                <a:gd name="T1" fmla="*/ 97 h 334"/>
                <a:gd name="T2" fmla="*/ 166 w 577"/>
                <a:gd name="T3" fmla="*/ 334 h 334"/>
                <a:gd name="T4" fmla="*/ 0 w 577"/>
                <a:gd name="T5" fmla="*/ 236 h 334"/>
                <a:gd name="T6" fmla="*/ 410 w 577"/>
                <a:gd name="T7" fmla="*/ 0 h 334"/>
                <a:gd name="T8" fmla="*/ 577 w 577"/>
                <a:gd name="T9" fmla="*/ 97 h 334"/>
              </a:gdLst>
              <a:ahLst/>
              <a:cxnLst>
                <a:cxn ang="0">
                  <a:pos x="T0" y="T1"/>
                </a:cxn>
                <a:cxn ang="0">
                  <a:pos x="T2" y="T3"/>
                </a:cxn>
                <a:cxn ang="0">
                  <a:pos x="T4" y="T5"/>
                </a:cxn>
                <a:cxn ang="0">
                  <a:pos x="T6" y="T7"/>
                </a:cxn>
                <a:cxn ang="0">
                  <a:pos x="T8" y="T9"/>
                </a:cxn>
              </a:cxnLst>
              <a:rect l="0" t="0" r="r" b="b"/>
              <a:pathLst>
                <a:path w="577" h="334">
                  <a:moveTo>
                    <a:pt x="577" y="97"/>
                  </a:moveTo>
                  <a:lnTo>
                    <a:pt x="166" y="334"/>
                  </a:lnTo>
                  <a:lnTo>
                    <a:pt x="0" y="236"/>
                  </a:lnTo>
                  <a:lnTo>
                    <a:pt x="410" y="0"/>
                  </a:lnTo>
                  <a:lnTo>
                    <a:pt x="577" y="97"/>
                  </a:lnTo>
                  <a:close/>
                </a:path>
              </a:pathLst>
            </a:custGeom>
            <a:solidFill>
              <a:srgbClr val="0E0C5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0" name="Freeform 179">
              <a:extLst>
                <a:ext uri="{FF2B5EF4-FFF2-40B4-BE49-F238E27FC236}">
                  <a16:creationId xmlns:a16="http://schemas.microsoft.com/office/drawing/2014/main" id="{3C282820-07C8-8E45-B43B-BE44DA63398A}"/>
                </a:ext>
              </a:extLst>
            </p:cNvPr>
            <p:cNvSpPr>
              <a:spLocks/>
            </p:cNvSpPr>
            <p:nvPr/>
          </p:nvSpPr>
          <p:spPr bwMode="auto">
            <a:xfrm>
              <a:off x="11462774" y="9343973"/>
              <a:ext cx="915988" cy="527050"/>
            </a:xfrm>
            <a:custGeom>
              <a:avLst/>
              <a:gdLst>
                <a:gd name="T0" fmla="*/ 577 w 577"/>
                <a:gd name="T1" fmla="*/ 96 h 332"/>
                <a:gd name="T2" fmla="*/ 167 w 577"/>
                <a:gd name="T3" fmla="*/ 332 h 332"/>
                <a:gd name="T4" fmla="*/ 0 w 577"/>
                <a:gd name="T5" fmla="*/ 237 h 332"/>
                <a:gd name="T6" fmla="*/ 411 w 577"/>
                <a:gd name="T7" fmla="*/ 0 h 332"/>
                <a:gd name="T8" fmla="*/ 577 w 577"/>
                <a:gd name="T9" fmla="*/ 96 h 332"/>
              </a:gdLst>
              <a:ahLst/>
              <a:cxnLst>
                <a:cxn ang="0">
                  <a:pos x="T0" y="T1"/>
                </a:cxn>
                <a:cxn ang="0">
                  <a:pos x="T2" y="T3"/>
                </a:cxn>
                <a:cxn ang="0">
                  <a:pos x="T4" y="T5"/>
                </a:cxn>
                <a:cxn ang="0">
                  <a:pos x="T6" y="T7"/>
                </a:cxn>
                <a:cxn ang="0">
                  <a:pos x="T8" y="T9"/>
                </a:cxn>
              </a:cxnLst>
              <a:rect l="0" t="0" r="r" b="b"/>
              <a:pathLst>
                <a:path w="577" h="332">
                  <a:moveTo>
                    <a:pt x="577" y="96"/>
                  </a:moveTo>
                  <a:lnTo>
                    <a:pt x="167" y="332"/>
                  </a:lnTo>
                  <a:lnTo>
                    <a:pt x="0" y="237"/>
                  </a:lnTo>
                  <a:lnTo>
                    <a:pt x="411" y="0"/>
                  </a:lnTo>
                  <a:lnTo>
                    <a:pt x="577" y="96"/>
                  </a:lnTo>
                  <a:close/>
                </a:path>
              </a:pathLst>
            </a:custGeom>
            <a:solidFill>
              <a:srgbClr val="1B146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1" name="Freeform 180">
              <a:extLst>
                <a:ext uri="{FF2B5EF4-FFF2-40B4-BE49-F238E27FC236}">
                  <a16:creationId xmlns:a16="http://schemas.microsoft.com/office/drawing/2014/main" id="{0B6A571D-B9CC-7640-BD0C-EFB4427937D8}"/>
                </a:ext>
              </a:extLst>
            </p:cNvPr>
            <p:cNvSpPr>
              <a:spLocks/>
            </p:cNvSpPr>
            <p:nvPr/>
          </p:nvSpPr>
          <p:spPr bwMode="auto">
            <a:xfrm>
              <a:off x="11727887" y="9496373"/>
              <a:ext cx="915988" cy="530225"/>
            </a:xfrm>
            <a:custGeom>
              <a:avLst/>
              <a:gdLst>
                <a:gd name="T0" fmla="*/ 577 w 577"/>
                <a:gd name="T1" fmla="*/ 97 h 334"/>
                <a:gd name="T2" fmla="*/ 167 w 577"/>
                <a:gd name="T3" fmla="*/ 334 h 334"/>
                <a:gd name="T4" fmla="*/ 0 w 577"/>
                <a:gd name="T5" fmla="*/ 236 h 334"/>
                <a:gd name="T6" fmla="*/ 410 w 577"/>
                <a:gd name="T7" fmla="*/ 0 h 334"/>
                <a:gd name="T8" fmla="*/ 577 w 577"/>
                <a:gd name="T9" fmla="*/ 97 h 334"/>
              </a:gdLst>
              <a:ahLst/>
              <a:cxnLst>
                <a:cxn ang="0">
                  <a:pos x="T0" y="T1"/>
                </a:cxn>
                <a:cxn ang="0">
                  <a:pos x="T2" y="T3"/>
                </a:cxn>
                <a:cxn ang="0">
                  <a:pos x="T4" y="T5"/>
                </a:cxn>
                <a:cxn ang="0">
                  <a:pos x="T6" y="T7"/>
                </a:cxn>
                <a:cxn ang="0">
                  <a:pos x="T8" y="T9"/>
                </a:cxn>
              </a:cxnLst>
              <a:rect l="0" t="0" r="r" b="b"/>
              <a:pathLst>
                <a:path w="577" h="334">
                  <a:moveTo>
                    <a:pt x="577" y="97"/>
                  </a:moveTo>
                  <a:lnTo>
                    <a:pt x="167" y="334"/>
                  </a:lnTo>
                  <a:lnTo>
                    <a:pt x="0" y="236"/>
                  </a:lnTo>
                  <a:lnTo>
                    <a:pt x="410" y="0"/>
                  </a:lnTo>
                  <a:lnTo>
                    <a:pt x="577" y="97"/>
                  </a:lnTo>
                  <a:close/>
                </a:path>
              </a:pathLst>
            </a:custGeom>
            <a:solidFill>
              <a:srgbClr val="131B2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2" name="Freeform 181">
              <a:extLst>
                <a:ext uri="{FF2B5EF4-FFF2-40B4-BE49-F238E27FC236}">
                  <a16:creationId xmlns:a16="http://schemas.microsoft.com/office/drawing/2014/main" id="{BEDCA158-B4B7-1F4D-84A0-B4D15714E321}"/>
                </a:ext>
              </a:extLst>
            </p:cNvPr>
            <p:cNvSpPr>
              <a:spLocks/>
            </p:cNvSpPr>
            <p:nvPr/>
          </p:nvSpPr>
          <p:spPr bwMode="auto">
            <a:xfrm>
              <a:off x="11992999" y="9650360"/>
              <a:ext cx="915988" cy="527050"/>
            </a:xfrm>
            <a:custGeom>
              <a:avLst/>
              <a:gdLst>
                <a:gd name="T0" fmla="*/ 577 w 577"/>
                <a:gd name="T1" fmla="*/ 96 h 332"/>
                <a:gd name="T2" fmla="*/ 167 w 577"/>
                <a:gd name="T3" fmla="*/ 332 h 332"/>
                <a:gd name="T4" fmla="*/ 0 w 577"/>
                <a:gd name="T5" fmla="*/ 237 h 332"/>
                <a:gd name="T6" fmla="*/ 410 w 577"/>
                <a:gd name="T7" fmla="*/ 0 h 332"/>
                <a:gd name="T8" fmla="*/ 577 w 577"/>
                <a:gd name="T9" fmla="*/ 96 h 332"/>
              </a:gdLst>
              <a:ahLst/>
              <a:cxnLst>
                <a:cxn ang="0">
                  <a:pos x="T0" y="T1"/>
                </a:cxn>
                <a:cxn ang="0">
                  <a:pos x="T2" y="T3"/>
                </a:cxn>
                <a:cxn ang="0">
                  <a:pos x="T4" y="T5"/>
                </a:cxn>
                <a:cxn ang="0">
                  <a:pos x="T6" y="T7"/>
                </a:cxn>
                <a:cxn ang="0">
                  <a:pos x="T8" y="T9"/>
                </a:cxn>
              </a:cxnLst>
              <a:rect l="0" t="0" r="r" b="b"/>
              <a:pathLst>
                <a:path w="577" h="332">
                  <a:moveTo>
                    <a:pt x="577" y="96"/>
                  </a:moveTo>
                  <a:lnTo>
                    <a:pt x="167" y="332"/>
                  </a:lnTo>
                  <a:lnTo>
                    <a:pt x="0" y="237"/>
                  </a:lnTo>
                  <a:lnTo>
                    <a:pt x="410" y="0"/>
                  </a:lnTo>
                  <a:lnTo>
                    <a:pt x="577" y="96"/>
                  </a:lnTo>
                  <a:close/>
                </a:path>
              </a:pathLst>
            </a:custGeom>
            <a:solidFill>
              <a:srgbClr val="3B4C7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3" name="Freeform 182">
              <a:extLst>
                <a:ext uri="{FF2B5EF4-FFF2-40B4-BE49-F238E27FC236}">
                  <a16:creationId xmlns:a16="http://schemas.microsoft.com/office/drawing/2014/main" id="{408CD2E1-DC7D-E241-BA24-B5A0A798BA84}"/>
                </a:ext>
              </a:extLst>
            </p:cNvPr>
            <p:cNvSpPr>
              <a:spLocks/>
            </p:cNvSpPr>
            <p:nvPr/>
          </p:nvSpPr>
          <p:spPr bwMode="auto">
            <a:xfrm>
              <a:off x="10808724" y="8966148"/>
              <a:ext cx="776288" cy="447675"/>
            </a:xfrm>
            <a:custGeom>
              <a:avLst/>
              <a:gdLst>
                <a:gd name="T0" fmla="*/ 281 w 281"/>
                <a:gd name="T1" fmla="*/ 26 h 162"/>
                <a:gd name="T2" fmla="*/ 45 w 281"/>
                <a:gd name="T3" fmla="*/ 162 h 162"/>
                <a:gd name="T4" fmla="*/ 23 w 281"/>
                <a:gd name="T5" fmla="*/ 149 h 162"/>
                <a:gd name="T6" fmla="*/ 18 w 281"/>
                <a:gd name="T7" fmla="*/ 108 h 162"/>
                <a:gd name="T8" fmla="*/ 188 w 281"/>
                <a:gd name="T9" fmla="*/ 10 h 162"/>
                <a:gd name="T10" fmla="*/ 259 w 281"/>
                <a:gd name="T11" fmla="*/ 13 h 162"/>
                <a:gd name="T12" fmla="*/ 281 w 281"/>
                <a:gd name="T13" fmla="*/ 26 h 162"/>
              </a:gdLst>
              <a:ahLst/>
              <a:cxnLst>
                <a:cxn ang="0">
                  <a:pos x="T0" y="T1"/>
                </a:cxn>
                <a:cxn ang="0">
                  <a:pos x="T2" y="T3"/>
                </a:cxn>
                <a:cxn ang="0">
                  <a:pos x="T4" y="T5"/>
                </a:cxn>
                <a:cxn ang="0">
                  <a:pos x="T6" y="T7"/>
                </a:cxn>
                <a:cxn ang="0">
                  <a:pos x="T8" y="T9"/>
                </a:cxn>
                <a:cxn ang="0">
                  <a:pos x="T10" y="T11"/>
                </a:cxn>
                <a:cxn ang="0">
                  <a:pos x="T12" y="T13"/>
                </a:cxn>
              </a:cxnLst>
              <a:rect l="0" t="0" r="r" b="b"/>
              <a:pathLst>
                <a:path w="281" h="162">
                  <a:moveTo>
                    <a:pt x="281" y="26"/>
                  </a:moveTo>
                  <a:cubicBezTo>
                    <a:pt x="45" y="162"/>
                    <a:pt x="45" y="162"/>
                    <a:pt x="45" y="162"/>
                  </a:cubicBezTo>
                  <a:cubicBezTo>
                    <a:pt x="23" y="149"/>
                    <a:pt x="23" y="149"/>
                    <a:pt x="23" y="149"/>
                  </a:cubicBezTo>
                  <a:cubicBezTo>
                    <a:pt x="2" y="137"/>
                    <a:pt x="0" y="119"/>
                    <a:pt x="18" y="108"/>
                  </a:cubicBezTo>
                  <a:cubicBezTo>
                    <a:pt x="188" y="10"/>
                    <a:pt x="188" y="10"/>
                    <a:pt x="188" y="10"/>
                  </a:cubicBezTo>
                  <a:cubicBezTo>
                    <a:pt x="206" y="0"/>
                    <a:pt x="238" y="1"/>
                    <a:pt x="259" y="13"/>
                  </a:cubicBezTo>
                  <a:lnTo>
                    <a:pt x="281" y="26"/>
                  </a:lnTo>
                  <a:close/>
                </a:path>
              </a:pathLst>
            </a:custGeom>
            <a:solidFill>
              <a:srgbClr val="DBE3F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4" name="Freeform 183">
              <a:extLst>
                <a:ext uri="{FF2B5EF4-FFF2-40B4-BE49-F238E27FC236}">
                  <a16:creationId xmlns:a16="http://schemas.microsoft.com/office/drawing/2014/main" id="{65564DB2-ACD8-B448-85BB-7E1D27DDD391}"/>
                </a:ext>
              </a:extLst>
            </p:cNvPr>
            <p:cNvSpPr>
              <a:spLocks/>
            </p:cNvSpPr>
            <p:nvPr/>
          </p:nvSpPr>
          <p:spPr bwMode="auto">
            <a:xfrm>
              <a:off x="12258112" y="9802760"/>
              <a:ext cx="800100" cy="460375"/>
            </a:xfrm>
            <a:custGeom>
              <a:avLst/>
              <a:gdLst>
                <a:gd name="T0" fmla="*/ 236 w 290"/>
                <a:gd name="T1" fmla="*/ 0 h 167"/>
                <a:gd name="T2" fmla="*/ 0 w 290"/>
                <a:gd name="T3" fmla="*/ 136 h 167"/>
                <a:gd name="T4" fmla="*/ 29 w 290"/>
                <a:gd name="T5" fmla="*/ 153 h 167"/>
                <a:gd name="T6" fmla="*/ 105 w 290"/>
                <a:gd name="T7" fmla="*/ 156 h 167"/>
                <a:gd name="T8" fmla="*/ 270 w 290"/>
                <a:gd name="T9" fmla="*/ 61 h 167"/>
                <a:gd name="T10" fmla="*/ 265 w 290"/>
                <a:gd name="T11" fmla="*/ 17 h 167"/>
                <a:gd name="T12" fmla="*/ 236 w 290"/>
                <a:gd name="T13" fmla="*/ 0 h 167"/>
              </a:gdLst>
              <a:ahLst/>
              <a:cxnLst>
                <a:cxn ang="0">
                  <a:pos x="T0" y="T1"/>
                </a:cxn>
                <a:cxn ang="0">
                  <a:pos x="T2" y="T3"/>
                </a:cxn>
                <a:cxn ang="0">
                  <a:pos x="T4" y="T5"/>
                </a:cxn>
                <a:cxn ang="0">
                  <a:pos x="T6" y="T7"/>
                </a:cxn>
                <a:cxn ang="0">
                  <a:pos x="T8" y="T9"/>
                </a:cxn>
                <a:cxn ang="0">
                  <a:pos x="T10" y="T11"/>
                </a:cxn>
                <a:cxn ang="0">
                  <a:pos x="T12" y="T13"/>
                </a:cxn>
              </a:cxnLst>
              <a:rect l="0" t="0" r="r" b="b"/>
              <a:pathLst>
                <a:path w="290" h="167">
                  <a:moveTo>
                    <a:pt x="236" y="0"/>
                  </a:moveTo>
                  <a:cubicBezTo>
                    <a:pt x="0" y="136"/>
                    <a:pt x="0" y="136"/>
                    <a:pt x="0" y="136"/>
                  </a:cubicBezTo>
                  <a:cubicBezTo>
                    <a:pt x="29" y="153"/>
                    <a:pt x="29" y="153"/>
                    <a:pt x="29" y="153"/>
                  </a:cubicBezTo>
                  <a:cubicBezTo>
                    <a:pt x="51" y="166"/>
                    <a:pt x="86" y="167"/>
                    <a:pt x="105" y="156"/>
                  </a:cubicBezTo>
                  <a:cubicBezTo>
                    <a:pt x="270" y="61"/>
                    <a:pt x="270" y="61"/>
                    <a:pt x="270" y="61"/>
                  </a:cubicBezTo>
                  <a:cubicBezTo>
                    <a:pt x="290" y="49"/>
                    <a:pt x="287" y="30"/>
                    <a:pt x="265" y="17"/>
                  </a:cubicBezTo>
                  <a:lnTo>
                    <a:pt x="236" y="0"/>
                  </a:lnTo>
                  <a:close/>
                </a:path>
              </a:pathLst>
            </a:custGeom>
            <a:solidFill>
              <a:srgbClr val="DBE3F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5" name="Freeform 184">
              <a:extLst>
                <a:ext uri="{FF2B5EF4-FFF2-40B4-BE49-F238E27FC236}">
                  <a16:creationId xmlns:a16="http://schemas.microsoft.com/office/drawing/2014/main" id="{DF39FBAE-3D09-FB4D-BBD1-3534503DF53F}"/>
                </a:ext>
              </a:extLst>
            </p:cNvPr>
            <p:cNvSpPr>
              <a:spLocks/>
            </p:cNvSpPr>
            <p:nvPr/>
          </p:nvSpPr>
          <p:spPr bwMode="auto">
            <a:xfrm>
              <a:off x="10748399" y="9496373"/>
              <a:ext cx="620713" cy="571500"/>
            </a:xfrm>
            <a:custGeom>
              <a:avLst/>
              <a:gdLst>
                <a:gd name="T0" fmla="*/ 391 w 391"/>
                <a:gd name="T1" fmla="*/ 40 h 360"/>
                <a:gd name="T2" fmla="*/ 226 w 391"/>
                <a:gd name="T3" fmla="*/ 360 h 360"/>
                <a:gd name="T4" fmla="*/ 0 w 391"/>
                <a:gd name="T5" fmla="*/ 322 h 360"/>
                <a:gd name="T6" fmla="*/ 165 w 391"/>
                <a:gd name="T7" fmla="*/ 0 h 360"/>
                <a:gd name="T8" fmla="*/ 391 w 391"/>
                <a:gd name="T9" fmla="*/ 40 h 360"/>
              </a:gdLst>
              <a:ahLst/>
              <a:cxnLst>
                <a:cxn ang="0">
                  <a:pos x="T0" y="T1"/>
                </a:cxn>
                <a:cxn ang="0">
                  <a:pos x="T2" y="T3"/>
                </a:cxn>
                <a:cxn ang="0">
                  <a:pos x="T4" y="T5"/>
                </a:cxn>
                <a:cxn ang="0">
                  <a:pos x="T6" y="T7"/>
                </a:cxn>
                <a:cxn ang="0">
                  <a:pos x="T8" y="T9"/>
                </a:cxn>
              </a:cxnLst>
              <a:rect l="0" t="0" r="r" b="b"/>
              <a:pathLst>
                <a:path w="391" h="360">
                  <a:moveTo>
                    <a:pt x="391" y="40"/>
                  </a:moveTo>
                  <a:lnTo>
                    <a:pt x="226" y="360"/>
                  </a:lnTo>
                  <a:lnTo>
                    <a:pt x="0" y="322"/>
                  </a:lnTo>
                  <a:lnTo>
                    <a:pt x="165" y="0"/>
                  </a:lnTo>
                  <a:lnTo>
                    <a:pt x="391" y="40"/>
                  </a:lnTo>
                  <a:close/>
                </a:path>
              </a:pathLst>
            </a:custGeom>
            <a:solidFill>
              <a:srgbClr val="0250C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6" name="Freeform 185">
              <a:extLst>
                <a:ext uri="{FF2B5EF4-FFF2-40B4-BE49-F238E27FC236}">
                  <a16:creationId xmlns:a16="http://schemas.microsoft.com/office/drawing/2014/main" id="{9E35E449-C10C-2945-B14B-E7EE9452426B}"/>
                </a:ext>
              </a:extLst>
            </p:cNvPr>
            <p:cNvSpPr>
              <a:spLocks/>
            </p:cNvSpPr>
            <p:nvPr/>
          </p:nvSpPr>
          <p:spPr bwMode="auto">
            <a:xfrm>
              <a:off x="11107174" y="9559873"/>
              <a:ext cx="620713" cy="571500"/>
            </a:xfrm>
            <a:custGeom>
              <a:avLst/>
              <a:gdLst>
                <a:gd name="T0" fmla="*/ 391 w 391"/>
                <a:gd name="T1" fmla="*/ 38 h 360"/>
                <a:gd name="T2" fmla="*/ 226 w 391"/>
                <a:gd name="T3" fmla="*/ 360 h 360"/>
                <a:gd name="T4" fmla="*/ 0 w 391"/>
                <a:gd name="T5" fmla="*/ 320 h 360"/>
                <a:gd name="T6" fmla="*/ 165 w 391"/>
                <a:gd name="T7" fmla="*/ 0 h 360"/>
                <a:gd name="T8" fmla="*/ 391 w 391"/>
                <a:gd name="T9" fmla="*/ 38 h 360"/>
              </a:gdLst>
              <a:ahLst/>
              <a:cxnLst>
                <a:cxn ang="0">
                  <a:pos x="T0" y="T1"/>
                </a:cxn>
                <a:cxn ang="0">
                  <a:pos x="T2" y="T3"/>
                </a:cxn>
                <a:cxn ang="0">
                  <a:pos x="T4" y="T5"/>
                </a:cxn>
                <a:cxn ang="0">
                  <a:pos x="T6" y="T7"/>
                </a:cxn>
                <a:cxn ang="0">
                  <a:pos x="T8" y="T9"/>
                </a:cxn>
              </a:cxnLst>
              <a:rect l="0" t="0" r="r" b="b"/>
              <a:pathLst>
                <a:path w="391" h="360">
                  <a:moveTo>
                    <a:pt x="391" y="38"/>
                  </a:moveTo>
                  <a:lnTo>
                    <a:pt x="226" y="360"/>
                  </a:lnTo>
                  <a:lnTo>
                    <a:pt x="0" y="320"/>
                  </a:lnTo>
                  <a:lnTo>
                    <a:pt x="165" y="0"/>
                  </a:lnTo>
                  <a:lnTo>
                    <a:pt x="391" y="38"/>
                  </a:lnTo>
                  <a:close/>
                </a:path>
              </a:pathLst>
            </a:custGeom>
            <a:solidFill>
              <a:srgbClr val="165AD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7" name="Freeform 186">
              <a:extLst>
                <a:ext uri="{FF2B5EF4-FFF2-40B4-BE49-F238E27FC236}">
                  <a16:creationId xmlns:a16="http://schemas.microsoft.com/office/drawing/2014/main" id="{6C4C0534-82AB-0E4E-A793-363819FA254F}"/>
                </a:ext>
              </a:extLst>
            </p:cNvPr>
            <p:cNvSpPr>
              <a:spLocks/>
            </p:cNvSpPr>
            <p:nvPr/>
          </p:nvSpPr>
          <p:spPr bwMode="auto">
            <a:xfrm>
              <a:off x="11465949" y="9620198"/>
              <a:ext cx="620713" cy="571500"/>
            </a:xfrm>
            <a:custGeom>
              <a:avLst/>
              <a:gdLst>
                <a:gd name="T0" fmla="*/ 391 w 391"/>
                <a:gd name="T1" fmla="*/ 38 h 360"/>
                <a:gd name="T2" fmla="*/ 226 w 391"/>
                <a:gd name="T3" fmla="*/ 360 h 360"/>
                <a:gd name="T4" fmla="*/ 0 w 391"/>
                <a:gd name="T5" fmla="*/ 322 h 360"/>
                <a:gd name="T6" fmla="*/ 165 w 391"/>
                <a:gd name="T7" fmla="*/ 0 h 360"/>
                <a:gd name="T8" fmla="*/ 391 w 391"/>
                <a:gd name="T9" fmla="*/ 38 h 360"/>
              </a:gdLst>
              <a:ahLst/>
              <a:cxnLst>
                <a:cxn ang="0">
                  <a:pos x="T0" y="T1"/>
                </a:cxn>
                <a:cxn ang="0">
                  <a:pos x="T2" y="T3"/>
                </a:cxn>
                <a:cxn ang="0">
                  <a:pos x="T4" y="T5"/>
                </a:cxn>
                <a:cxn ang="0">
                  <a:pos x="T6" y="T7"/>
                </a:cxn>
                <a:cxn ang="0">
                  <a:pos x="T8" y="T9"/>
                </a:cxn>
              </a:cxnLst>
              <a:rect l="0" t="0" r="r" b="b"/>
              <a:pathLst>
                <a:path w="391" h="360">
                  <a:moveTo>
                    <a:pt x="391" y="38"/>
                  </a:moveTo>
                  <a:lnTo>
                    <a:pt x="226" y="360"/>
                  </a:lnTo>
                  <a:lnTo>
                    <a:pt x="0" y="322"/>
                  </a:lnTo>
                  <a:lnTo>
                    <a:pt x="165" y="0"/>
                  </a:lnTo>
                  <a:lnTo>
                    <a:pt x="391" y="38"/>
                  </a:lnTo>
                  <a:close/>
                </a:path>
              </a:pathLst>
            </a:custGeom>
            <a:solidFill>
              <a:srgbClr val="2E70E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8" name="Freeform 187">
              <a:extLst>
                <a:ext uri="{FF2B5EF4-FFF2-40B4-BE49-F238E27FC236}">
                  <a16:creationId xmlns:a16="http://schemas.microsoft.com/office/drawing/2014/main" id="{C7C910D5-D5AE-5C40-8CCA-110A3FC3ABC3}"/>
                </a:ext>
              </a:extLst>
            </p:cNvPr>
            <p:cNvSpPr>
              <a:spLocks/>
            </p:cNvSpPr>
            <p:nvPr/>
          </p:nvSpPr>
          <p:spPr bwMode="auto">
            <a:xfrm>
              <a:off x="11824724" y="9680523"/>
              <a:ext cx="620713" cy="571500"/>
            </a:xfrm>
            <a:custGeom>
              <a:avLst/>
              <a:gdLst>
                <a:gd name="T0" fmla="*/ 391 w 391"/>
                <a:gd name="T1" fmla="*/ 40 h 360"/>
                <a:gd name="T2" fmla="*/ 226 w 391"/>
                <a:gd name="T3" fmla="*/ 360 h 360"/>
                <a:gd name="T4" fmla="*/ 0 w 391"/>
                <a:gd name="T5" fmla="*/ 322 h 360"/>
                <a:gd name="T6" fmla="*/ 165 w 391"/>
                <a:gd name="T7" fmla="*/ 0 h 360"/>
                <a:gd name="T8" fmla="*/ 391 w 391"/>
                <a:gd name="T9" fmla="*/ 40 h 360"/>
              </a:gdLst>
              <a:ahLst/>
              <a:cxnLst>
                <a:cxn ang="0">
                  <a:pos x="T0" y="T1"/>
                </a:cxn>
                <a:cxn ang="0">
                  <a:pos x="T2" y="T3"/>
                </a:cxn>
                <a:cxn ang="0">
                  <a:pos x="T4" y="T5"/>
                </a:cxn>
                <a:cxn ang="0">
                  <a:pos x="T6" y="T7"/>
                </a:cxn>
                <a:cxn ang="0">
                  <a:pos x="T8" y="T9"/>
                </a:cxn>
              </a:cxnLst>
              <a:rect l="0" t="0" r="r" b="b"/>
              <a:pathLst>
                <a:path w="391" h="360">
                  <a:moveTo>
                    <a:pt x="391" y="40"/>
                  </a:moveTo>
                  <a:lnTo>
                    <a:pt x="226" y="360"/>
                  </a:lnTo>
                  <a:lnTo>
                    <a:pt x="0" y="322"/>
                  </a:lnTo>
                  <a:lnTo>
                    <a:pt x="165" y="0"/>
                  </a:lnTo>
                  <a:lnTo>
                    <a:pt x="391" y="40"/>
                  </a:lnTo>
                  <a:close/>
                </a:path>
              </a:pathLst>
            </a:custGeom>
            <a:solidFill>
              <a:srgbClr val="4579EE"/>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9" name="Freeform 188">
              <a:extLst>
                <a:ext uri="{FF2B5EF4-FFF2-40B4-BE49-F238E27FC236}">
                  <a16:creationId xmlns:a16="http://schemas.microsoft.com/office/drawing/2014/main" id="{86E23198-A2CD-A744-9E37-DA9E85D313E0}"/>
                </a:ext>
              </a:extLst>
            </p:cNvPr>
            <p:cNvSpPr>
              <a:spLocks/>
            </p:cNvSpPr>
            <p:nvPr/>
          </p:nvSpPr>
          <p:spPr bwMode="auto">
            <a:xfrm>
              <a:off x="12183499" y="9744023"/>
              <a:ext cx="623888" cy="571500"/>
            </a:xfrm>
            <a:custGeom>
              <a:avLst/>
              <a:gdLst>
                <a:gd name="T0" fmla="*/ 393 w 393"/>
                <a:gd name="T1" fmla="*/ 39 h 360"/>
                <a:gd name="T2" fmla="*/ 226 w 393"/>
                <a:gd name="T3" fmla="*/ 360 h 360"/>
                <a:gd name="T4" fmla="*/ 0 w 393"/>
                <a:gd name="T5" fmla="*/ 320 h 360"/>
                <a:gd name="T6" fmla="*/ 165 w 393"/>
                <a:gd name="T7" fmla="*/ 0 h 360"/>
                <a:gd name="T8" fmla="*/ 393 w 393"/>
                <a:gd name="T9" fmla="*/ 39 h 360"/>
              </a:gdLst>
              <a:ahLst/>
              <a:cxnLst>
                <a:cxn ang="0">
                  <a:pos x="T0" y="T1"/>
                </a:cxn>
                <a:cxn ang="0">
                  <a:pos x="T2" y="T3"/>
                </a:cxn>
                <a:cxn ang="0">
                  <a:pos x="T4" y="T5"/>
                </a:cxn>
                <a:cxn ang="0">
                  <a:pos x="T6" y="T7"/>
                </a:cxn>
                <a:cxn ang="0">
                  <a:pos x="T8" y="T9"/>
                </a:cxn>
              </a:cxnLst>
              <a:rect l="0" t="0" r="r" b="b"/>
              <a:pathLst>
                <a:path w="393" h="360">
                  <a:moveTo>
                    <a:pt x="393" y="39"/>
                  </a:moveTo>
                  <a:lnTo>
                    <a:pt x="226" y="360"/>
                  </a:lnTo>
                  <a:lnTo>
                    <a:pt x="0" y="320"/>
                  </a:lnTo>
                  <a:lnTo>
                    <a:pt x="165" y="0"/>
                  </a:lnTo>
                  <a:lnTo>
                    <a:pt x="393" y="39"/>
                  </a:lnTo>
                  <a:close/>
                </a:path>
              </a:pathLst>
            </a:custGeom>
            <a:solidFill>
              <a:srgbClr val="9FCE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0" name="Freeform 189">
              <a:extLst>
                <a:ext uri="{FF2B5EF4-FFF2-40B4-BE49-F238E27FC236}">
                  <a16:creationId xmlns:a16="http://schemas.microsoft.com/office/drawing/2014/main" id="{4CA2DB41-5A7B-4E43-B789-866B86051327}"/>
                </a:ext>
              </a:extLst>
            </p:cNvPr>
            <p:cNvSpPr>
              <a:spLocks/>
            </p:cNvSpPr>
            <p:nvPr/>
          </p:nvSpPr>
          <p:spPr bwMode="auto">
            <a:xfrm>
              <a:off x="10542024" y="9467798"/>
              <a:ext cx="468313" cy="539750"/>
            </a:xfrm>
            <a:custGeom>
              <a:avLst/>
              <a:gdLst>
                <a:gd name="T0" fmla="*/ 170 w 170"/>
                <a:gd name="T1" fmla="*/ 10 h 195"/>
                <a:gd name="T2" fmla="*/ 75 w 170"/>
                <a:gd name="T3" fmla="*/ 195 h 195"/>
                <a:gd name="T4" fmla="*/ 41 w 170"/>
                <a:gd name="T5" fmla="*/ 189 h 195"/>
                <a:gd name="T6" fmla="*/ 8 w 170"/>
                <a:gd name="T7" fmla="*/ 153 h 195"/>
                <a:gd name="T8" fmla="*/ 74 w 170"/>
                <a:gd name="T9" fmla="*/ 24 h 195"/>
                <a:gd name="T10" fmla="*/ 137 w 170"/>
                <a:gd name="T11" fmla="*/ 4 h 195"/>
                <a:gd name="T12" fmla="*/ 170 w 170"/>
                <a:gd name="T13" fmla="*/ 10 h 195"/>
              </a:gdLst>
              <a:ahLst/>
              <a:cxnLst>
                <a:cxn ang="0">
                  <a:pos x="T0" y="T1"/>
                </a:cxn>
                <a:cxn ang="0">
                  <a:pos x="T2" y="T3"/>
                </a:cxn>
                <a:cxn ang="0">
                  <a:pos x="T4" y="T5"/>
                </a:cxn>
                <a:cxn ang="0">
                  <a:pos x="T6" y="T7"/>
                </a:cxn>
                <a:cxn ang="0">
                  <a:pos x="T8" y="T9"/>
                </a:cxn>
                <a:cxn ang="0">
                  <a:pos x="T10" y="T11"/>
                </a:cxn>
                <a:cxn ang="0">
                  <a:pos x="T12" y="T13"/>
                </a:cxn>
              </a:cxnLst>
              <a:rect l="0" t="0" r="r" b="b"/>
              <a:pathLst>
                <a:path w="170" h="195">
                  <a:moveTo>
                    <a:pt x="170" y="10"/>
                  </a:moveTo>
                  <a:cubicBezTo>
                    <a:pt x="75" y="195"/>
                    <a:pt x="75" y="195"/>
                    <a:pt x="75" y="195"/>
                  </a:cubicBezTo>
                  <a:cubicBezTo>
                    <a:pt x="41" y="189"/>
                    <a:pt x="41" y="189"/>
                    <a:pt x="41" y="189"/>
                  </a:cubicBezTo>
                  <a:cubicBezTo>
                    <a:pt x="15" y="184"/>
                    <a:pt x="0" y="168"/>
                    <a:pt x="8" y="153"/>
                  </a:cubicBezTo>
                  <a:cubicBezTo>
                    <a:pt x="74" y="24"/>
                    <a:pt x="74" y="24"/>
                    <a:pt x="74" y="24"/>
                  </a:cubicBezTo>
                  <a:cubicBezTo>
                    <a:pt x="82" y="9"/>
                    <a:pt x="110" y="0"/>
                    <a:pt x="137" y="4"/>
                  </a:cubicBezTo>
                  <a:lnTo>
                    <a:pt x="170" y="10"/>
                  </a:lnTo>
                  <a:close/>
                </a:path>
              </a:pathLst>
            </a:custGeom>
            <a:solidFill>
              <a:srgbClr val="DBE3F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1" name="Freeform 190">
              <a:extLst>
                <a:ext uri="{FF2B5EF4-FFF2-40B4-BE49-F238E27FC236}">
                  <a16:creationId xmlns:a16="http://schemas.microsoft.com/office/drawing/2014/main" id="{EA1ACF79-069C-494E-AB42-AD8F28930026}"/>
                </a:ext>
              </a:extLst>
            </p:cNvPr>
            <p:cNvSpPr>
              <a:spLocks/>
            </p:cNvSpPr>
            <p:nvPr/>
          </p:nvSpPr>
          <p:spPr bwMode="auto">
            <a:xfrm>
              <a:off x="12542274" y="9805935"/>
              <a:ext cx="504825" cy="542925"/>
            </a:xfrm>
            <a:custGeom>
              <a:avLst/>
              <a:gdLst>
                <a:gd name="T0" fmla="*/ 96 w 183"/>
                <a:gd name="T1" fmla="*/ 0 h 197"/>
                <a:gd name="T2" fmla="*/ 0 w 183"/>
                <a:gd name="T3" fmla="*/ 185 h 197"/>
                <a:gd name="T4" fmla="*/ 43 w 183"/>
                <a:gd name="T5" fmla="*/ 192 h 197"/>
                <a:gd name="T6" fmla="*/ 110 w 183"/>
                <a:gd name="T7" fmla="*/ 171 h 197"/>
                <a:gd name="T8" fmla="*/ 175 w 183"/>
                <a:gd name="T9" fmla="*/ 46 h 197"/>
                <a:gd name="T10" fmla="*/ 138 w 183"/>
                <a:gd name="T11" fmla="*/ 8 h 197"/>
                <a:gd name="T12" fmla="*/ 96 w 183"/>
                <a:gd name="T13" fmla="*/ 0 h 197"/>
              </a:gdLst>
              <a:ahLst/>
              <a:cxnLst>
                <a:cxn ang="0">
                  <a:pos x="T0" y="T1"/>
                </a:cxn>
                <a:cxn ang="0">
                  <a:pos x="T2" y="T3"/>
                </a:cxn>
                <a:cxn ang="0">
                  <a:pos x="T4" y="T5"/>
                </a:cxn>
                <a:cxn ang="0">
                  <a:pos x="T6" y="T7"/>
                </a:cxn>
                <a:cxn ang="0">
                  <a:pos x="T8" y="T9"/>
                </a:cxn>
                <a:cxn ang="0">
                  <a:pos x="T10" y="T11"/>
                </a:cxn>
                <a:cxn ang="0">
                  <a:pos x="T12" y="T13"/>
                </a:cxn>
              </a:cxnLst>
              <a:rect l="0" t="0" r="r" b="b"/>
              <a:pathLst>
                <a:path w="183" h="197">
                  <a:moveTo>
                    <a:pt x="96" y="0"/>
                  </a:moveTo>
                  <a:cubicBezTo>
                    <a:pt x="0" y="185"/>
                    <a:pt x="0" y="185"/>
                    <a:pt x="0" y="185"/>
                  </a:cubicBezTo>
                  <a:cubicBezTo>
                    <a:pt x="43" y="192"/>
                    <a:pt x="43" y="192"/>
                    <a:pt x="43" y="192"/>
                  </a:cubicBezTo>
                  <a:cubicBezTo>
                    <a:pt x="72" y="197"/>
                    <a:pt x="102" y="188"/>
                    <a:pt x="110" y="171"/>
                  </a:cubicBezTo>
                  <a:cubicBezTo>
                    <a:pt x="175" y="46"/>
                    <a:pt x="175" y="46"/>
                    <a:pt x="175" y="46"/>
                  </a:cubicBezTo>
                  <a:cubicBezTo>
                    <a:pt x="183" y="30"/>
                    <a:pt x="167" y="13"/>
                    <a:pt x="138" y="8"/>
                  </a:cubicBezTo>
                  <a:lnTo>
                    <a:pt x="96" y="0"/>
                  </a:lnTo>
                  <a:close/>
                </a:path>
              </a:pathLst>
            </a:custGeom>
            <a:solidFill>
              <a:srgbClr val="DBE3F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2" name="Freeform 191">
              <a:extLst>
                <a:ext uri="{FF2B5EF4-FFF2-40B4-BE49-F238E27FC236}">
                  <a16:creationId xmlns:a16="http://schemas.microsoft.com/office/drawing/2014/main" id="{7B52742F-C6C4-5D42-B9EE-DA8761DDAE8A}"/>
                </a:ext>
              </a:extLst>
            </p:cNvPr>
            <p:cNvSpPr>
              <a:spLocks/>
            </p:cNvSpPr>
            <p:nvPr/>
          </p:nvSpPr>
          <p:spPr bwMode="auto">
            <a:xfrm>
              <a:off x="10908737" y="10018660"/>
              <a:ext cx="549275" cy="561975"/>
            </a:xfrm>
            <a:custGeom>
              <a:avLst/>
              <a:gdLst>
                <a:gd name="T0" fmla="*/ 233 w 346"/>
                <a:gd name="T1" fmla="*/ 0 h 354"/>
                <a:gd name="T2" fmla="*/ 346 w 346"/>
                <a:gd name="T3" fmla="*/ 328 h 354"/>
                <a:gd name="T4" fmla="*/ 115 w 346"/>
                <a:gd name="T5" fmla="*/ 354 h 354"/>
                <a:gd name="T6" fmla="*/ 0 w 346"/>
                <a:gd name="T7" fmla="*/ 26 h 354"/>
                <a:gd name="T8" fmla="*/ 233 w 346"/>
                <a:gd name="T9" fmla="*/ 0 h 354"/>
              </a:gdLst>
              <a:ahLst/>
              <a:cxnLst>
                <a:cxn ang="0">
                  <a:pos x="T0" y="T1"/>
                </a:cxn>
                <a:cxn ang="0">
                  <a:pos x="T2" y="T3"/>
                </a:cxn>
                <a:cxn ang="0">
                  <a:pos x="T4" y="T5"/>
                </a:cxn>
                <a:cxn ang="0">
                  <a:pos x="T6" y="T7"/>
                </a:cxn>
                <a:cxn ang="0">
                  <a:pos x="T8" y="T9"/>
                </a:cxn>
              </a:cxnLst>
              <a:rect l="0" t="0" r="r" b="b"/>
              <a:pathLst>
                <a:path w="346" h="354">
                  <a:moveTo>
                    <a:pt x="233" y="0"/>
                  </a:moveTo>
                  <a:lnTo>
                    <a:pt x="346" y="328"/>
                  </a:lnTo>
                  <a:lnTo>
                    <a:pt x="115" y="354"/>
                  </a:lnTo>
                  <a:lnTo>
                    <a:pt x="0" y="26"/>
                  </a:lnTo>
                  <a:lnTo>
                    <a:pt x="233" y="0"/>
                  </a:lnTo>
                  <a:close/>
                </a:path>
              </a:pathLst>
            </a:custGeom>
            <a:solidFill>
              <a:srgbClr val="FC590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3" name="Freeform 192">
              <a:extLst>
                <a:ext uri="{FF2B5EF4-FFF2-40B4-BE49-F238E27FC236}">
                  <a16:creationId xmlns:a16="http://schemas.microsoft.com/office/drawing/2014/main" id="{5DBB1968-7C40-9645-A091-27611E4BD9C9}"/>
                </a:ext>
              </a:extLst>
            </p:cNvPr>
            <p:cNvSpPr>
              <a:spLocks/>
            </p:cNvSpPr>
            <p:nvPr/>
          </p:nvSpPr>
          <p:spPr bwMode="auto">
            <a:xfrm>
              <a:off x="11278624" y="9974210"/>
              <a:ext cx="546100" cy="565150"/>
            </a:xfrm>
            <a:custGeom>
              <a:avLst/>
              <a:gdLst>
                <a:gd name="T0" fmla="*/ 231 w 344"/>
                <a:gd name="T1" fmla="*/ 0 h 356"/>
                <a:gd name="T2" fmla="*/ 344 w 344"/>
                <a:gd name="T3" fmla="*/ 328 h 356"/>
                <a:gd name="T4" fmla="*/ 113 w 344"/>
                <a:gd name="T5" fmla="*/ 356 h 356"/>
                <a:gd name="T6" fmla="*/ 0 w 344"/>
                <a:gd name="T7" fmla="*/ 28 h 356"/>
                <a:gd name="T8" fmla="*/ 231 w 344"/>
                <a:gd name="T9" fmla="*/ 0 h 356"/>
              </a:gdLst>
              <a:ahLst/>
              <a:cxnLst>
                <a:cxn ang="0">
                  <a:pos x="T0" y="T1"/>
                </a:cxn>
                <a:cxn ang="0">
                  <a:pos x="T2" y="T3"/>
                </a:cxn>
                <a:cxn ang="0">
                  <a:pos x="T4" y="T5"/>
                </a:cxn>
                <a:cxn ang="0">
                  <a:pos x="T6" y="T7"/>
                </a:cxn>
                <a:cxn ang="0">
                  <a:pos x="T8" y="T9"/>
                </a:cxn>
              </a:cxnLst>
              <a:rect l="0" t="0" r="r" b="b"/>
              <a:pathLst>
                <a:path w="344" h="356">
                  <a:moveTo>
                    <a:pt x="231" y="0"/>
                  </a:moveTo>
                  <a:lnTo>
                    <a:pt x="344" y="328"/>
                  </a:lnTo>
                  <a:lnTo>
                    <a:pt x="113" y="356"/>
                  </a:lnTo>
                  <a:lnTo>
                    <a:pt x="0" y="28"/>
                  </a:lnTo>
                  <a:lnTo>
                    <a:pt x="231" y="0"/>
                  </a:lnTo>
                  <a:close/>
                </a:path>
              </a:pathLst>
            </a:custGeom>
            <a:solidFill>
              <a:srgbClr val="F9763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4" name="Freeform 193">
              <a:extLst>
                <a:ext uri="{FF2B5EF4-FFF2-40B4-BE49-F238E27FC236}">
                  <a16:creationId xmlns:a16="http://schemas.microsoft.com/office/drawing/2014/main" id="{DF659415-1576-CA4D-9C10-C6D17268D972}"/>
                </a:ext>
              </a:extLst>
            </p:cNvPr>
            <p:cNvSpPr>
              <a:spLocks/>
            </p:cNvSpPr>
            <p:nvPr/>
          </p:nvSpPr>
          <p:spPr bwMode="auto">
            <a:xfrm>
              <a:off x="11645337" y="9932935"/>
              <a:ext cx="549275" cy="561975"/>
            </a:xfrm>
            <a:custGeom>
              <a:avLst/>
              <a:gdLst>
                <a:gd name="T0" fmla="*/ 231 w 346"/>
                <a:gd name="T1" fmla="*/ 0 h 354"/>
                <a:gd name="T2" fmla="*/ 346 w 346"/>
                <a:gd name="T3" fmla="*/ 328 h 354"/>
                <a:gd name="T4" fmla="*/ 113 w 346"/>
                <a:gd name="T5" fmla="*/ 354 h 354"/>
                <a:gd name="T6" fmla="*/ 0 w 346"/>
                <a:gd name="T7" fmla="*/ 26 h 354"/>
                <a:gd name="T8" fmla="*/ 231 w 346"/>
                <a:gd name="T9" fmla="*/ 0 h 354"/>
              </a:gdLst>
              <a:ahLst/>
              <a:cxnLst>
                <a:cxn ang="0">
                  <a:pos x="T0" y="T1"/>
                </a:cxn>
                <a:cxn ang="0">
                  <a:pos x="T2" y="T3"/>
                </a:cxn>
                <a:cxn ang="0">
                  <a:pos x="T4" y="T5"/>
                </a:cxn>
                <a:cxn ang="0">
                  <a:pos x="T6" y="T7"/>
                </a:cxn>
                <a:cxn ang="0">
                  <a:pos x="T8" y="T9"/>
                </a:cxn>
              </a:cxnLst>
              <a:rect l="0" t="0" r="r" b="b"/>
              <a:pathLst>
                <a:path w="346" h="354">
                  <a:moveTo>
                    <a:pt x="231" y="0"/>
                  </a:moveTo>
                  <a:lnTo>
                    <a:pt x="346" y="328"/>
                  </a:lnTo>
                  <a:lnTo>
                    <a:pt x="113" y="354"/>
                  </a:lnTo>
                  <a:lnTo>
                    <a:pt x="0" y="26"/>
                  </a:lnTo>
                  <a:lnTo>
                    <a:pt x="231" y="0"/>
                  </a:lnTo>
                  <a:close/>
                </a:path>
              </a:pathLst>
            </a:custGeom>
            <a:solidFill>
              <a:srgbClr val="F99D7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5" name="Freeform 194">
              <a:extLst>
                <a:ext uri="{FF2B5EF4-FFF2-40B4-BE49-F238E27FC236}">
                  <a16:creationId xmlns:a16="http://schemas.microsoft.com/office/drawing/2014/main" id="{E7EBD0E4-8624-3C4F-AD77-512683CFB9E8}"/>
                </a:ext>
              </a:extLst>
            </p:cNvPr>
            <p:cNvSpPr>
              <a:spLocks/>
            </p:cNvSpPr>
            <p:nvPr/>
          </p:nvSpPr>
          <p:spPr bwMode="auto">
            <a:xfrm>
              <a:off x="12012049" y="9890073"/>
              <a:ext cx="549275" cy="563563"/>
            </a:xfrm>
            <a:custGeom>
              <a:avLst/>
              <a:gdLst>
                <a:gd name="T0" fmla="*/ 231 w 346"/>
                <a:gd name="T1" fmla="*/ 0 h 355"/>
                <a:gd name="T2" fmla="*/ 346 w 346"/>
                <a:gd name="T3" fmla="*/ 328 h 355"/>
                <a:gd name="T4" fmla="*/ 115 w 346"/>
                <a:gd name="T5" fmla="*/ 355 h 355"/>
                <a:gd name="T6" fmla="*/ 0 w 346"/>
                <a:gd name="T7" fmla="*/ 27 h 355"/>
                <a:gd name="T8" fmla="*/ 231 w 346"/>
                <a:gd name="T9" fmla="*/ 0 h 355"/>
              </a:gdLst>
              <a:ahLst/>
              <a:cxnLst>
                <a:cxn ang="0">
                  <a:pos x="T0" y="T1"/>
                </a:cxn>
                <a:cxn ang="0">
                  <a:pos x="T2" y="T3"/>
                </a:cxn>
                <a:cxn ang="0">
                  <a:pos x="T4" y="T5"/>
                </a:cxn>
                <a:cxn ang="0">
                  <a:pos x="T6" y="T7"/>
                </a:cxn>
                <a:cxn ang="0">
                  <a:pos x="T8" y="T9"/>
                </a:cxn>
              </a:cxnLst>
              <a:rect l="0" t="0" r="r" b="b"/>
              <a:pathLst>
                <a:path w="346" h="355">
                  <a:moveTo>
                    <a:pt x="231" y="0"/>
                  </a:moveTo>
                  <a:lnTo>
                    <a:pt x="346" y="328"/>
                  </a:lnTo>
                  <a:lnTo>
                    <a:pt x="115" y="355"/>
                  </a:lnTo>
                  <a:lnTo>
                    <a:pt x="0" y="27"/>
                  </a:lnTo>
                  <a:lnTo>
                    <a:pt x="231" y="0"/>
                  </a:lnTo>
                  <a:close/>
                </a:path>
              </a:pathLst>
            </a:custGeom>
            <a:solidFill>
              <a:srgbClr val="F9B19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6" name="Freeform 195">
              <a:extLst>
                <a:ext uri="{FF2B5EF4-FFF2-40B4-BE49-F238E27FC236}">
                  <a16:creationId xmlns:a16="http://schemas.microsoft.com/office/drawing/2014/main" id="{C2FC93D1-719A-D14A-B72B-E2DBA16C3335}"/>
                </a:ext>
              </a:extLst>
            </p:cNvPr>
            <p:cNvSpPr>
              <a:spLocks/>
            </p:cNvSpPr>
            <p:nvPr/>
          </p:nvSpPr>
          <p:spPr bwMode="auto">
            <a:xfrm>
              <a:off x="12378762" y="9847210"/>
              <a:ext cx="549275" cy="563563"/>
            </a:xfrm>
            <a:custGeom>
              <a:avLst/>
              <a:gdLst>
                <a:gd name="T0" fmla="*/ 232 w 346"/>
                <a:gd name="T1" fmla="*/ 0 h 355"/>
                <a:gd name="T2" fmla="*/ 346 w 346"/>
                <a:gd name="T3" fmla="*/ 328 h 355"/>
                <a:gd name="T4" fmla="*/ 115 w 346"/>
                <a:gd name="T5" fmla="*/ 355 h 355"/>
                <a:gd name="T6" fmla="*/ 0 w 346"/>
                <a:gd name="T7" fmla="*/ 27 h 355"/>
                <a:gd name="T8" fmla="*/ 232 w 346"/>
                <a:gd name="T9" fmla="*/ 0 h 355"/>
              </a:gdLst>
              <a:ahLst/>
              <a:cxnLst>
                <a:cxn ang="0">
                  <a:pos x="T0" y="T1"/>
                </a:cxn>
                <a:cxn ang="0">
                  <a:pos x="T2" y="T3"/>
                </a:cxn>
                <a:cxn ang="0">
                  <a:pos x="T4" y="T5"/>
                </a:cxn>
                <a:cxn ang="0">
                  <a:pos x="T6" y="T7"/>
                </a:cxn>
                <a:cxn ang="0">
                  <a:pos x="T8" y="T9"/>
                </a:cxn>
              </a:cxnLst>
              <a:rect l="0" t="0" r="r" b="b"/>
              <a:pathLst>
                <a:path w="346" h="355">
                  <a:moveTo>
                    <a:pt x="232" y="0"/>
                  </a:moveTo>
                  <a:lnTo>
                    <a:pt x="346" y="328"/>
                  </a:lnTo>
                  <a:lnTo>
                    <a:pt x="115" y="355"/>
                  </a:lnTo>
                  <a:lnTo>
                    <a:pt x="0" y="27"/>
                  </a:lnTo>
                  <a:lnTo>
                    <a:pt x="232" y="0"/>
                  </a:lnTo>
                  <a:close/>
                </a:path>
              </a:pathLst>
            </a:custGeom>
            <a:solidFill>
              <a:srgbClr val="F9C3A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7" name="Freeform 196">
              <a:extLst>
                <a:ext uri="{FF2B5EF4-FFF2-40B4-BE49-F238E27FC236}">
                  <a16:creationId xmlns:a16="http://schemas.microsoft.com/office/drawing/2014/main" id="{67390FEF-76C9-E440-A002-3448F67181BB}"/>
                </a:ext>
              </a:extLst>
            </p:cNvPr>
            <p:cNvSpPr>
              <a:spLocks/>
            </p:cNvSpPr>
            <p:nvPr/>
          </p:nvSpPr>
          <p:spPr bwMode="auto">
            <a:xfrm>
              <a:off x="10692837" y="10059935"/>
              <a:ext cx="398463" cy="541338"/>
            </a:xfrm>
            <a:custGeom>
              <a:avLst/>
              <a:gdLst>
                <a:gd name="T0" fmla="*/ 78 w 144"/>
                <a:gd name="T1" fmla="*/ 0 h 196"/>
                <a:gd name="T2" fmla="*/ 144 w 144"/>
                <a:gd name="T3" fmla="*/ 189 h 196"/>
                <a:gd name="T4" fmla="*/ 110 w 144"/>
                <a:gd name="T5" fmla="*/ 193 h 196"/>
                <a:gd name="T6" fmla="*/ 51 w 144"/>
                <a:gd name="T7" fmla="*/ 170 h 196"/>
                <a:gd name="T8" fmla="*/ 5 w 144"/>
                <a:gd name="T9" fmla="*/ 38 h 196"/>
                <a:gd name="T10" fmla="*/ 44 w 144"/>
                <a:gd name="T11" fmla="*/ 4 h 196"/>
                <a:gd name="T12" fmla="*/ 78 w 144"/>
                <a:gd name="T13" fmla="*/ 0 h 196"/>
              </a:gdLst>
              <a:ahLst/>
              <a:cxnLst>
                <a:cxn ang="0">
                  <a:pos x="T0" y="T1"/>
                </a:cxn>
                <a:cxn ang="0">
                  <a:pos x="T2" y="T3"/>
                </a:cxn>
                <a:cxn ang="0">
                  <a:pos x="T4" y="T5"/>
                </a:cxn>
                <a:cxn ang="0">
                  <a:pos x="T6" y="T7"/>
                </a:cxn>
                <a:cxn ang="0">
                  <a:pos x="T8" y="T9"/>
                </a:cxn>
                <a:cxn ang="0">
                  <a:pos x="T10" y="T11"/>
                </a:cxn>
                <a:cxn ang="0">
                  <a:pos x="T12" y="T13"/>
                </a:cxn>
              </a:cxnLst>
              <a:rect l="0" t="0" r="r" b="b"/>
              <a:pathLst>
                <a:path w="144" h="196">
                  <a:moveTo>
                    <a:pt x="78" y="0"/>
                  </a:moveTo>
                  <a:cubicBezTo>
                    <a:pt x="144" y="189"/>
                    <a:pt x="144" y="189"/>
                    <a:pt x="144" y="189"/>
                  </a:cubicBezTo>
                  <a:cubicBezTo>
                    <a:pt x="110" y="193"/>
                    <a:pt x="110" y="193"/>
                    <a:pt x="110" y="193"/>
                  </a:cubicBezTo>
                  <a:cubicBezTo>
                    <a:pt x="83" y="196"/>
                    <a:pt x="57" y="186"/>
                    <a:pt x="51" y="170"/>
                  </a:cubicBezTo>
                  <a:cubicBezTo>
                    <a:pt x="5" y="38"/>
                    <a:pt x="5" y="38"/>
                    <a:pt x="5" y="38"/>
                  </a:cubicBezTo>
                  <a:cubicBezTo>
                    <a:pt x="0" y="23"/>
                    <a:pt x="17" y="8"/>
                    <a:pt x="44" y="4"/>
                  </a:cubicBezTo>
                  <a:lnTo>
                    <a:pt x="78" y="0"/>
                  </a:lnTo>
                  <a:close/>
                </a:path>
              </a:pathLst>
            </a:custGeom>
            <a:solidFill>
              <a:srgbClr val="DBE3F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8" name="Freeform 197">
              <a:extLst>
                <a:ext uri="{FF2B5EF4-FFF2-40B4-BE49-F238E27FC236}">
                  <a16:creationId xmlns:a16="http://schemas.microsoft.com/office/drawing/2014/main" id="{5FD1A419-73AD-3E43-9F9F-679DBF4A0675}"/>
                </a:ext>
              </a:extLst>
            </p:cNvPr>
            <p:cNvSpPr>
              <a:spLocks/>
            </p:cNvSpPr>
            <p:nvPr/>
          </p:nvSpPr>
          <p:spPr bwMode="auto">
            <a:xfrm>
              <a:off x="12747062" y="9824985"/>
              <a:ext cx="434975" cy="542925"/>
            </a:xfrm>
            <a:custGeom>
              <a:avLst/>
              <a:gdLst>
                <a:gd name="T0" fmla="*/ 0 w 158"/>
                <a:gd name="T1" fmla="*/ 8 h 197"/>
                <a:gd name="T2" fmla="*/ 66 w 158"/>
                <a:gd name="T3" fmla="*/ 197 h 197"/>
                <a:gd name="T4" fmla="*/ 110 w 158"/>
                <a:gd name="T5" fmla="*/ 192 h 197"/>
                <a:gd name="T6" fmla="*/ 152 w 158"/>
                <a:gd name="T7" fmla="*/ 155 h 197"/>
                <a:gd name="T8" fmla="*/ 107 w 158"/>
                <a:gd name="T9" fmla="*/ 27 h 197"/>
                <a:gd name="T10" fmla="*/ 44 w 158"/>
                <a:gd name="T11" fmla="*/ 3 h 197"/>
                <a:gd name="T12" fmla="*/ 0 w 158"/>
                <a:gd name="T13" fmla="*/ 8 h 197"/>
              </a:gdLst>
              <a:ahLst/>
              <a:cxnLst>
                <a:cxn ang="0">
                  <a:pos x="T0" y="T1"/>
                </a:cxn>
                <a:cxn ang="0">
                  <a:pos x="T2" y="T3"/>
                </a:cxn>
                <a:cxn ang="0">
                  <a:pos x="T4" y="T5"/>
                </a:cxn>
                <a:cxn ang="0">
                  <a:pos x="T6" y="T7"/>
                </a:cxn>
                <a:cxn ang="0">
                  <a:pos x="T8" y="T9"/>
                </a:cxn>
                <a:cxn ang="0">
                  <a:pos x="T10" y="T11"/>
                </a:cxn>
                <a:cxn ang="0">
                  <a:pos x="T12" y="T13"/>
                </a:cxn>
              </a:cxnLst>
              <a:rect l="0" t="0" r="r" b="b"/>
              <a:pathLst>
                <a:path w="158" h="197">
                  <a:moveTo>
                    <a:pt x="0" y="8"/>
                  </a:moveTo>
                  <a:cubicBezTo>
                    <a:pt x="66" y="197"/>
                    <a:pt x="66" y="197"/>
                    <a:pt x="66" y="197"/>
                  </a:cubicBezTo>
                  <a:cubicBezTo>
                    <a:pt x="110" y="192"/>
                    <a:pt x="110" y="192"/>
                    <a:pt x="110" y="192"/>
                  </a:cubicBezTo>
                  <a:cubicBezTo>
                    <a:pt x="139" y="188"/>
                    <a:pt x="158" y="172"/>
                    <a:pt x="152" y="155"/>
                  </a:cubicBezTo>
                  <a:cubicBezTo>
                    <a:pt x="107" y="27"/>
                    <a:pt x="107" y="27"/>
                    <a:pt x="107" y="27"/>
                  </a:cubicBezTo>
                  <a:cubicBezTo>
                    <a:pt x="101" y="10"/>
                    <a:pt x="73" y="0"/>
                    <a:pt x="44" y="3"/>
                  </a:cubicBezTo>
                  <a:lnTo>
                    <a:pt x="0" y="8"/>
                  </a:lnTo>
                  <a:close/>
                </a:path>
              </a:pathLst>
            </a:custGeom>
            <a:solidFill>
              <a:srgbClr val="DBE3F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9" name="Freeform 198">
              <a:extLst>
                <a:ext uri="{FF2B5EF4-FFF2-40B4-BE49-F238E27FC236}">
                  <a16:creationId xmlns:a16="http://schemas.microsoft.com/office/drawing/2014/main" id="{81439DE5-35BC-F846-A50A-E8563C1C4234}"/>
                </a:ext>
              </a:extLst>
            </p:cNvPr>
            <p:cNvSpPr>
              <a:spLocks/>
            </p:cNvSpPr>
            <p:nvPr/>
          </p:nvSpPr>
          <p:spPr bwMode="auto">
            <a:xfrm>
              <a:off x="11181787" y="10371085"/>
              <a:ext cx="828675" cy="560388"/>
            </a:xfrm>
            <a:custGeom>
              <a:avLst/>
              <a:gdLst>
                <a:gd name="T0" fmla="*/ 197 w 522"/>
                <a:gd name="T1" fmla="*/ 0 h 353"/>
                <a:gd name="T2" fmla="*/ 522 w 522"/>
                <a:gd name="T3" fmla="*/ 277 h 353"/>
                <a:gd name="T4" fmla="*/ 327 w 522"/>
                <a:gd name="T5" fmla="*/ 353 h 353"/>
                <a:gd name="T6" fmla="*/ 0 w 522"/>
                <a:gd name="T7" fmla="*/ 77 h 353"/>
                <a:gd name="T8" fmla="*/ 197 w 522"/>
                <a:gd name="T9" fmla="*/ 0 h 353"/>
              </a:gdLst>
              <a:ahLst/>
              <a:cxnLst>
                <a:cxn ang="0">
                  <a:pos x="T0" y="T1"/>
                </a:cxn>
                <a:cxn ang="0">
                  <a:pos x="T2" y="T3"/>
                </a:cxn>
                <a:cxn ang="0">
                  <a:pos x="T4" y="T5"/>
                </a:cxn>
                <a:cxn ang="0">
                  <a:pos x="T6" y="T7"/>
                </a:cxn>
                <a:cxn ang="0">
                  <a:pos x="T8" y="T9"/>
                </a:cxn>
              </a:cxnLst>
              <a:rect l="0" t="0" r="r" b="b"/>
              <a:pathLst>
                <a:path w="522" h="353">
                  <a:moveTo>
                    <a:pt x="197" y="0"/>
                  </a:moveTo>
                  <a:lnTo>
                    <a:pt x="522" y="277"/>
                  </a:lnTo>
                  <a:lnTo>
                    <a:pt x="327" y="353"/>
                  </a:lnTo>
                  <a:lnTo>
                    <a:pt x="0" y="77"/>
                  </a:lnTo>
                  <a:lnTo>
                    <a:pt x="197" y="0"/>
                  </a:lnTo>
                  <a:close/>
                </a:path>
              </a:pathLst>
            </a:custGeom>
            <a:solidFill>
              <a:srgbClr val="72037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0" name="Freeform 199">
              <a:extLst>
                <a:ext uri="{FF2B5EF4-FFF2-40B4-BE49-F238E27FC236}">
                  <a16:creationId xmlns:a16="http://schemas.microsoft.com/office/drawing/2014/main" id="{00B89047-551D-7544-8E29-6F00A0E4E9AD}"/>
                </a:ext>
              </a:extLst>
            </p:cNvPr>
            <p:cNvSpPr>
              <a:spLocks/>
            </p:cNvSpPr>
            <p:nvPr/>
          </p:nvSpPr>
          <p:spPr bwMode="auto">
            <a:xfrm>
              <a:off x="11494524" y="10250435"/>
              <a:ext cx="823913" cy="560388"/>
            </a:xfrm>
            <a:custGeom>
              <a:avLst/>
              <a:gdLst>
                <a:gd name="T0" fmla="*/ 194 w 519"/>
                <a:gd name="T1" fmla="*/ 0 h 353"/>
                <a:gd name="T2" fmla="*/ 519 w 519"/>
                <a:gd name="T3" fmla="*/ 276 h 353"/>
                <a:gd name="T4" fmla="*/ 325 w 519"/>
                <a:gd name="T5" fmla="*/ 353 h 353"/>
                <a:gd name="T6" fmla="*/ 0 w 519"/>
                <a:gd name="T7" fmla="*/ 76 h 353"/>
                <a:gd name="T8" fmla="*/ 194 w 519"/>
                <a:gd name="T9" fmla="*/ 0 h 353"/>
              </a:gdLst>
              <a:ahLst/>
              <a:cxnLst>
                <a:cxn ang="0">
                  <a:pos x="T0" y="T1"/>
                </a:cxn>
                <a:cxn ang="0">
                  <a:pos x="T2" y="T3"/>
                </a:cxn>
                <a:cxn ang="0">
                  <a:pos x="T4" y="T5"/>
                </a:cxn>
                <a:cxn ang="0">
                  <a:pos x="T6" y="T7"/>
                </a:cxn>
                <a:cxn ang="0">
                  <a:pos x="T8" y="T9"/>
                </a:cxn>
              </a:cxnLst>
              <a:rect l="0" t="0" r="r" b="b"/>
              <a:pathLst>
                <a:path w="519" h="353">
                  <a:moveTo>
                    <a:pt x="194" y="0"/>
                  </a:moveTo>
                  <a:lnTo>
                    <a:pt x="519" y="276"/>
                  </a:lnTo>
                  <a:lnTo>
                    <a:pt x="325" y="353"/>
                  </a:lnTo>
                  <a:lnTo>
                    <a:pt x="0" y="76"/>
                  </a:lnTo>
                  <a:lnTo>
                    <a:pt x="194" y="0"/>
                  </a:lnTo>
                  <a:close/>
                </a:path>
              </a:pathLst>
            </a:custGeom>
            <a:solidFill>
              <a:srgbClr val="92069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1" name="Freeform 200">
              <a:extLst>
                <a:ext uri="{FF2B5EF4-FFF2-40B4-BE49-F238E27FC236}">
                  <a16:creationId xmlns:a16="http://schemas.microsoft.com/office/drawing/2014/main" id="{DBA1E550-0A1A-494E-ACA0-245E284D8A77}"/>
                </a:ext>
              </a:extLst>
            </p:cNvPr>
            <p:cNvSpPr>
              <a:spLocks/>
            </p:cNvSpPr>
            <p:nvPr/>
          </p:nvSpPr>
          <p:spPr bwMode="auto">
            <a:xfrm>
              <a:off x="11802499" y="10128198"/>
              <a:ext cx="828675" cy="560388"/>
            </a:xfrm>
            <a:custGeom>
              <a:avLst/>
              <a:gdLst>
                <a:gd name="T0" fmla="*/ 195 w 522"/>
                <a:gd name="T1" fmla="*/ 0 h 353"/>
                <a:gd name="T2" fmla="*/ 522 w 522"/>
                <a:gd name="T3" fmla="*/ 277 h 353"/>
                <a:gd name="T4" fmla="*/ 325 w 522"/>
                <a:gd name="T5" fmla="*/ 353 h 353"/>
                <a:gd name="T6" fmla="*/ 0 w 522"/>
                <a:gd name="T7" fmla="*/ 77 h 353"/>
                <a:gd name="T8" fmla="*/ 195 w 522"/>
                <a:gd name="T9" fmla="*/ 0 h 353"/>
              </a:gdLst>
              <a:ahLst/>
              <a:cxnLst>
                <a:cxn ang="0">
                  <a:pos x="T0" y="T1"/>
                </a:cxn>
                <a:cxn ang="0">
                  <a:pos x="T2" y="T3"/>
                </a:cxn>
                <a:cxn ang="0">
                  <a:pos x="T4" y="T5"/>
                </a:cxn>
                <a:cxn ang="0">
                  <a:pos x="T6" y="T7"/>
                </a:cxn>
                <a:cxn ang="0">
                  <a:pos x="T8" y="T9"/>
                </a:cxn>
              </a:cxnLst>
              <a:rect l="0" t="0" r="r" b="b"/>
              <a:pathLst>
                <a:path w="522" h="353">
                  <a:moveTo>
                    <a:pt x="195" y="0"/>
                  </a:moveTo>
                  <a:lnTo>
                    <a:pt x="522" y="277"/>
                  </a:lnTo>
                  <a:lnTo>
                    <a:pt x="325" y="353"/>
                  </a:lnTo>
                  <a:lnTo>
                    <a:pt x="0" y="77"/>
                  </a:lnTo>
                  <a:lnTo>
                    <a:pt x="195" y="0"/>
                  </a:lnTo>
                  <a:close/>
                </a:path>
              </a:pathLst>
            </a:custGeom>
            <a:solidFill>
              <a:srgbClr val="B208B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2" name="Freeform 201">
              <a:extLst>
                <a:ext uri="{FF2B5EF4-FFF2-40B4-BE49-F238E27FC236}">
                  <a16:creationId xmlns:a16="http://schemas.microsoft.com/office/drawing/2014/main" id="{E2C75216-9177-214E-BD02-5C0E8F53B6BF}"/>
                </a:ext>
              </a:extLst>
            </p:cNvPr>
            <p:cNvSpPr>
              <a:spLocks/>
            </p:cNvSpPr>
            <p:nvPr/>
          </p:nvSpPr>
          <p:spPr bwMode="auto">
            <a:xfrm>
              <a:off x="12112062" y="10007548"/>
              <a:ext cx="827088" cy="560388"/>
            </a:xfrm>
            <a:custGeom>
              <a:avLst/>
              <a:gdLst>
                <a:gd name="T0" fmla="*/ 195 w 521"/>
                <a:gd name="T1" fmla="*/ 0 h 353"/>
                <a:gd name="T2" fmla="*/ 521 w 521"/>
                <a:gd name="T3" fmla="*/ 276 h 353"/>
                <a:gd name="T4" fmla="*/ 327 w 521"/>
                <a:gd name="T5" fmla="*/ 353 h 353"/>
                <a:gd name="T6" fmla="*/ 0 w 521"/>
                <a:gd name="T7" fmla="*/ 76 h 353"/>
                <a:gd name="T8" fmla="*/ 195 w 521"/>
                <a:gd name="T9" fmla="*/ 0 h 353"/>
              </a:gdLst>
              <a:ahLst/>
              <a:cxnLst>
                <a:cxn ang="0">
                  <a:pos x="T0" y="T1"/>
                </a:cxn>
                <a:cxn ang="0">
                  <a:pos x="T2" y="T3"/>
                </a:cxn>
                <a:cxn ang="0">
                  <a:pos x="T4" y="T5"/>
                </a:cxn>
                <a:cxn ang="0">
                  <a:pos x="T6" y="T7"/>
                </a:cxn>
                <a:cxn ang="0">
                  <a:pos x="T8" y="T9"/>
                </a:cxn>
              </a:cxnLst>
              <a:rect l="0" t="0" r="r" b="b"/>
              <a:pathLst>
                <a:path w="521" h="353">
                  <a:moveTo>
                    <a:pt x="195" y="0"/>
                  </a:moveTo>
                  <a:lnTo>
                    <a:pt x="521" y="276"/>
                  </a:lnTo>
                  <a:lnTo>
                    <a:pt x="327" y="353"/>
                  </a:lnTo>
                  <a:lnTo>
                    <a:pt x="0" y="76"/>
                  </a:lnTo>
                  <a:lnTo>
                    <a:pt x="195" y="0"/>
                  </a:lnTo>
                  <a:close/>
                </a:path>
              </a:pathLst>
            </a:custGeom>
            <a:solidFill>
              <a:srgbClr val="D507D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3" name="Freeform 202">
              <a:extLst>
                <a:ext uri="{FF2B5EF4-FFF2-40B4-BE49-F238E27FC236}">
                  <a16:creationId xmlns:a16="http://schemas.microsoft.com/office/drawing/2014/main" id="{C6844930-D467-1A49-9826-4072C3F82510}"/>
                </a:ext>
              </a:extLst>
            </p:cNvPr>
            <p:cNvSpPr>
              <a:spLocks/>
            </p:cNvSpPr>
            <p:nvPr/>
          </p:nvSpPr>
          <p:spPr bwMode="auto">
            <a:xfrm>
              <a:off x="12421624" y="9885310"/>
              <a:ext cx="827088" cy="560388"/>
            </a:xfrm>
            <a:custGeom>
              <a:avLst/>
              <a:gdLst>
                <a:gd name="T0" fmla="*/ 196 w 521"/>
                <a:gd name="T1" fmla="*/ 0 h 353"/>
                <a:gd name="T2" fmla="*/ 521 w 521"/>
                <a:gd name="T3" fmla="*/ 277 h 353"/>
                <a:gd name="T4" fmla="*/ 326 w 521"/>
                <a:gd name="T5" fmla="*/ 353 h 353"/>
                <a:gd name="T6" fmla="*/ 0 w 521"/>
                <a:gd name="T7" fmla="*/ 77 h 353"/>
                <a:gd name="T8" fmla="*/ 196 w 521"/>
                <a:gd name="T9" fmla="*/ 0 h 353"/>
              </a:gdLst>
              <a:ahLst/>
              <a:cxnLst>
                <a:cxn ang="0">
                  <a:pos x="T0" y="T1"/>
                </a:cxn>
                <a:cxn ang="0">
                  <a:pos x="T2" y="T3"/>
                </a:cxn>
                <a:cxn ang="0">
                  <a:pos x="T4" y="T5"/>
                </a:cxn>
                <a:cxn ang="0">
                  <a:pos x="T6" y="T7"/>
                </a:cxn>
                <a:cxn ang="0">
                  <a:pos x="T8" y="T9"/>
                </a:cxn>
              </a:cxnLst>
              <a:rect l="0" t="0" r="r" b="b"/>
              <a:pathLst>
                <a:path w="521" h="353">
                  <a:moveTo>
                    <a:pt x="196" y="0"/>
                  </a:moveTo>
                  <a:lnTo>
                    <a:pt x="521" y="277"/>
                  </a:lnTo>
                  <a:lnTo>
                    <a:pt x="326" y="353"/>
                  </a:lnTo>
                  <a:lnTo>
                    <a:pt x="0" y="77"/>
                  </a:lnTo>
                  <a:lnTo>
                    <a:pt x="196" y="0"/>
                  </a:lnTo>
                  <a:close/>
                </a:path>
              </a:pathLst>
            </a:custGeom>
            <a:solidFill>
              <a:srgbClr val="F20BF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4" name="Freeform 203">
              <a:extLst>
                <a:ext uri="{FF2B5EF4-FFF2-40B4-BE49-F238E27FC236}">
                  <a16:creationId xmlns:a16="http://schemas.microsoft.com/office/drawing/2014/main" id="{F654830D-8692-5F4C-9D56-881FDE792D3C}"/>
                </a:ext>
              </a:extLst>
            </p:cNvPr>
            <p:cNvSpPr>
              <a:spLocks/>
            </p:cNvSpPr>
            <p:nvPr/>
          </p:nvSpPr>
          <p:spPr bwMode="auto">
            <a:xfrm>
              <a:off x="11024624" y="10493323"/>
              <a:ext cx="676275" cy="496888"/>
            </a:xfrm>
            <a:custGeom>
              <a:avLst/>
              <a:gdLst>
                <a:gd name="T0" fmla="*/ 57 w 245"/>
                <a:gd name="T1" fmla="*/ 0 h 180"/>
                <a:gd name="T2" fmla="*/ 245 w 245"/>
                <a:gd name="T3" fmla="*/ 159 h 180"/>
                <a:gd name="T4" fmla="*/ 216 w 245"/>
                <a:gd name="T5" fmla="*/ 171 h 180"/>
                <a:gd name="T6" fmla="*/ 146 w 245"/>
                <a:gd name="T7" fmla="*/ 163 h 180"/>
                <a:gd name="T8" fmla="*/ 15 w 245"/>
                <a:gd name="T9" fmla="*/ 52 h 180"/>
                <a:gd name="T10" fmla="*/ 28 w 245"/>
                <a:gd name="T11" fmla="*/ 12 h 180"/>
                <a:gd name="T12" fmla="*/ 57 w 245"/>
                <a:gd name="T13" fmla="*/ 0 h 180"/>
              </a:gdLst>
              <a:ahLst/>
              <a:cxnLst>
                <a:cxn ang="0">
                  <a:pos x="T0" y="T1"/>
                </a:cxn>
                <a:cxn ang="0">
                  <a:pos x="T2" y="T3"/>
                </a:cxn>
                <a:cxn ang="0">
                  <a:pos x="T4" y="T5"/>
                </a:cxn>
                <a:cxn ang="0">
                  <a:pos x="T6" y="T7"/>
                </a:cxn>
                <a:cxn ang="0">
                  <a:pos x="T8" y="T9"/>
                </a:cxn>
                <a:cxn ang="0">
                  <a:pos x="T10" y="T11"/>
                </a:cxn>
                <a:cxn ang="0">
                  <a:pos x="T12" y="T13"/>
                </a:cxn>
              </a:cxnLst>
              <a:rect l="0" t="0" r="r" b="b"/>
              <a:pathLst>
                <a:path w="245" h="180">
                  <a:moveTo>
                    <a:pt x="57" y="0"/>
                  </a:moveTo>
                  <a:cubicBezTo>
                    <a:pt x="245" y="159"/>
                    <a:pt x="245" y="159"/>
                    <a:pt x="245" y="159"/>
                  </a:cubicBezTo>
                  <a:cubicBezTo>
                    <a:pt x="216" y="171"/>
                    <a:pt x="216" y="171"/>
                    <a:pt x="216" y="171"/>
                  </a:cubicBezTo>
                  <a:cubicBezTo>
                    <a:pt x="193" y="180"/>
                    <a:pt x="162" y="176"/>
                    <a:pt x="146" y="163"/>
                  </a:cubicBezTo>
                  <a:cubicBezTo>
                    <a:pt x="15" y="52"/>
                    <a:pt x="15" y="52"/>
                    <a:pt x="15" y="52"/>
                  </a:cubicBezTo>
                  <a:cubicBezTo>
                    <a:pt x="0" y="39"/>
                    <a:pt x="6" y="21"/>
                    <a:pt x="28" y="12"/>
                  </a:cubicBezTo>
                  <a:lnTo>
                    <a:pt x="57" y="0"/>
                  </a:lnTo>
                  <a:close/>
                </a:path>
              </a:pathLst>
            </a:custGeom>
            <a:solidFill>
              <a:srgbClr val="DBE3F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5" name="Freeform 204">
              <a:extLst>
                <a:ext uri="{FF2B5EF4-FFF2-40B4-BE49-F238E27FC236}">
                  <a16:creationId xmlns:a16="http://schemas.microsoft.com/office/drawing/2014/main" id="{43C4FBDC-5BCB-FD45-AAE5-C330F4E4456F}"/>
                </a:ext>
              </a:extLst>
            </p:cNvPr>
            <p:cNvSpPr>
              <a:spLocks/>
            </p:cNvSpPr>
            <p:nvPr/>
          </p:nvSpPr>
          <p:spPr bwMode="auto">
            <a:xfrm>
              <a:off x="12732774" y="9818635"/>
              <a:ext cx="703263" cy="506413"/>
            </a:xfrm>
            <a:custGeom>
              <a:avLst/>
              <a:gdLst>
                <a:gd name="T0" fmla="*/ 0 w 255"/>
                <a:gd name="T1" fmla="*/ 24 h 183"/>
                <a:gd name="T2" fmla="*/ 187 w 255"/>
                <a:gd name="T3" fmla="*/ 183 h 183"/>
                <a:gd name="T4" fmla="*/ 224 w 255"/>
                <a:gd name="T5" fmla="*/ 168 h 183"/>
                <a:gd name="T6" fmla="*/ 238 w 255"/>
                <a:gd name="T7" fmla="*/ 125 h 183"/>
                <a:gd name="T8" fmla="*/ 111 w 255"/>
                <a:gd name="T9" fmla="*/ 18 h 183"/>
                <a:gd name="T10" fmla="*/ 37 w 255"/>
                <a:gd name="T11" fmla="*/ 9 h 183"/>
                <a:gd name="T12" fmla="*/ 0 w 255"/>
                <a:gd name="T13" fmla="*/ 24 h 183"/>
              </a:gdLst>
              <a:ahLst/>
              <a:cxnLst>
                <a:cxn ang="0">
                  <a:pos x="T0" y="T1"/>
                </a:cxn>
                <a:cxn ang="0">
                  <a:pos x="T2" y="T3"/>
                </a:cxn>
                <a:cxn ang="0">
                  <a:pos x="T4" y="T5"/>
                </a:cxn>
                <a:cxn ang="0">
                  <a:pos x="T6" y="T7"/>
                </a:cxn>
                <a:cxn ang="0">
                  <a:pos x="T8" y="T9"/>
                </a:cxn>
                <a:cxn ang="0">
                  <a:pos x="T10" y="T11"/>
                </a:cxn>
                <a:cxn ang="0">
                  <a:pos x="T12" y="T13"/>
                </a:cxn>
              </a:cxnLst>
              <a:rect l="0" t="0" r="r" b="b"/>
              <a:pathLst>
                <a:path w="255" h="183">
                  <a:moveTo>
                    <a:pt x="0" y="24"/>
                  </a:moveTo>
                  <a:cubicBezTo>
                    <a:pt x="187" y="183"/>
                    <a:pt x="187" y="183"/>
                    <a:pt x="187" y="183"/>
                  </a:cubicBezTo>
                  <a:cubicBezTo>
                    <a:pt x="224" y="168"/>
                    <a:pt x="224" y="168"/>
                    <a:pt x="224" y="168"/>
                  </a:cubicBezTo>
                  <a:cubicBezTo>
                    <a:pt x="249" y="159"/>
                    <a:pt x="255" y="139"/>
                    <a:pt x="238" y="125"/>
                  </a:cubicBezTo>
                  <a:cubicBezTo>
                    <a:pt x="111" y="18"/>
                    <a:pt x="111" y="18"/>
                    <a:pt x="111" y="18"/>
                  </a:cubicBezTo>
                  <a:cubicBezTo>
                    <a:pt x="95" y="3"/>
                    <a:pt x="61" y="0"/>
                    <a:pt x="37" y="9"/>
                  </a:cubicBezTo>
                  <a:lnTo>
                    <a:pt x="0" y="24"/>
                  </a:lnTo>
                  <a:close/>
                </a:path>
              </a:pathLst>
            </a:custGeom>
            <a:solidFill>
              <a:srgbClr val="DBE3F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6" name="Freeform 206">
              <a:extLst>
                <a:ext uri="{FF2B5EF4-FFF2-40B4-BE49-F238E27FC236}">
                  <a16:creationId xmlns:a16="http://schemas.microsoft.com/office/drawing/2014/main" id="{92BEA886-76EC-714D-84F8-31E2F354D200}"/>
                </a:ext>
              </a:extLst>
            </p:cNvPr>
            <p:cNvSpPr>
              <a:spLocks/>
            </p:cNvSpPr>
            <p:nvPr/>
          </p:nvSpPr>
          <p:spPr bwMode="auto">
            <a:xfrm>
              <a:off x="11797737" y="10683823"/>
              <a:ext cx="984250" cy="452438"/>
            </a:xfrm>
            <a:custGeom>
              <a:avLst/>
              <a:gdLst>
                <a:gd name="T0" fmla="*/ 118 w 620"/>
                <a:gd name="T1" fmla="*/ 0 h 285"/>
                <a:gd name="T2" fmla="*/ 620 w 620"/>
                <a:gd name="T3" fmla="*/ 167 h 285"/>
                <a:gd name="T4" fmla="*/ 502 w 620"/>
                <a:gd name="T5" fmla="*/ 285 h 285"/>
                <a:gd name="T6" fmla="*/ 0 w 620"/>
                <a:gd name="T7" fmla="*/ 118 h 285"/>
                <a:gd name="T8" fmla="*/ 118 w 620"/>
                <a:gd name="T9" fmla="*/ 0 h 285"/>
              </a:gdLst>
              <a:ahLst/>
              <a:cxnLst>
                <a:cxn ang="0">
                  <a:pos x="T0" y="T1"/>
                </a:cxn>
                <a:cxn ang="0">
                  <a:pos x="T2" y="T3"/>
                </a:cxn>
                <a:cxn ang="0">
                  <a:pos x="T4" y="T5"/>
                </a:cxn>
                <a:cxn ang="0">
                  <a:pos x="T6" y="T7"/>
                </a:cxn>
                <a:cxn ang="0">
                  <a:pos x="T8" y="T9"/>
                </a:cxn>
              </a:cxnLst>
              <a:rect l="0" t="0" r="r" b="b"/>
              <a:pathLst>
                <a:path w="620" h="285">
                  <a:moveTo>
                    <a:pt x="118" y="0"/>
                  </a:moveTo>
                  <a:lnTo>
                    <a:pt x="620" y="167"/>
                  </a:lnTo>
                  <a:lnTo>
                    <a:pt x="502" y="285"/>
                  </a:lnTo>
                  <a:lnTo>
                    <a:pt x="0" y="118"/>
                  </a:lnTo>
                  <a:lnTo>
                    <a:pt x="118" y="0"/>
                  </a:lnTo>
                  <a:close/>
                </a:path>
              </a:pathLst>
            </a:custGeom>
            <a:solidFill>
              <a:srgbClr val="00A2F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7" name="Freeform 207">
              <a:extLst>
                <a:ext uri="{FF2B5EF4-FFF2-40B4-BE49-F238E27FC236}">
                  <a16:creationId xmlns:a16="http://schemas.microsoft.com/office/drawing/2014/main" id="{6F846E0E-227C-D34F-B09D-9B309F91D4F7}"/>
                </a:ext>
              </a:extLst>
            </p:cNvPr>
            <p:cNvSpPr>
              <a:spLocks/>
            </p:cNvSpPr>
            <p:nvPr/>
          </p:nvSpPr>
          <p:spPr bwMode="auto">
            <a:xfrm>
              <a:off x="11985062" y="10494910"/>
              <a:ext cx="984250" cy="454025"/>
            </a:xfrm>
            <a:custGeom>
              <a:avLst/>
              <a:gdLst>
                <a:gd name="T0" fmla="*/ 118 w 620"/>
                <a:gd name="T1" fmla="*/ 0 h 286"/>
                <a:gd name="T2" fmla="*/ 620 w 620"/>
                <a:gd name="T3" fmla="*/ 168 h 286"/>
                <a:gd name="T4" fmla="*/ 502 w 620"/>
                <a:gd name="T5" fmla="*/ 286 h 286"/>
                <a:gd name="T6" fmla="*/ 0 w 620"/>
                <a:gd name="T7" fmla="*/ 119 h 286"/>
                <a:gd name="T8" fmla="*/ 118 w 620"/>
                <a:gd name="T9" fmla="*/ 0 h 286"/>
              </a:gdLst>
              <a:ahLst/>
              <a:cxnLst>
                <a:cxn ang="0">
                  <a:pos x="T0" y="T1"/>
                </a:cxn>
                <a:cxn ang="0">
                  <a:pos x="T2" y="T3"/>
                </a:cxn>
                <a:cxn ang="0">
                  <a:pos x="T4" y="T5"/>
                </a:cxn>
                <a:cxn ang="0">
                  <a:pos x="T6" y="T7"/>
                </a:cxn>
                <a:cxn ang="0">
                  <a:pos x="T8" y="T9"/>
                </a:cxn>
              </a:cxnLst>
              <a:rect l="0" t="0" r="r" b="b"/>
              <a:pathLst>
                <a:path w="620" h="286">
                  <a:moveTo>
                    <a:pt x="118" y="0"/>
                  </a:moveTo>
                  <a:lnTo>
                    <a:pt x="620" y="168"/>
                  </a:lnTo>
                  <a:lnTo>
                    <a:pt x="502" y="286"/>
                  </a:lnTo>
                  <a:lnTo>
                    <a:pt x="0" y="119"/>
                  </a:lnTo>
                  <a:lnTo>
                    <a:pt x="118" y="0"/>
                  </a:lnTo>
                  <a:close/>
                </a:path>
              </a:pathLst>
            </a:custGeom>
            <a:solidFill>
              <a:srgbClr val="1EB6F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8" name="Freeform 208">
              <a:extLst>
                <a:ext uri="{FF2B5EF4-FFF2-40B4-BE49-F238E27FC236}">
                  <a16:creationId xmlns:a16="http://schemas.microsoft.com/office/drawing/2014/main" id="{11B9DBF1-B824-3248-92FE-89596CFB6343}"/>
                </a:ext>
              </a:extLst>
            </p:cNvPr>
            <p:cNvSpPr>
              <a:spLocks/>
            </p:cNvSpPr>
            <p:nvPr/>
          </p:nvSpPr>
          <p:spPr bwMode="auto">
            <a:xfrm>
              <a:off x="12172387" y="10307585"/>
              <a:ext cx="985838" cy="454025"/>
            </a:xfrm>
            <a:custGeom>
              <a:avLst/>
              <a:gdLst>
                <a:gd name="T0" fmla="*/ 118 w 621"/>
                <a:gd name="T1" fmla="*/ 0 h 286"/>
                <a:gd name="T2" fmla="*/ 621 w 621"/>
                <a:gd name="T3" fmla="*/ 169 h 286"/>
                <a:gd name="T4" fmla="*/ 502 w 621"/>
                <a:gd name="T5" fmla="*/ 286 h 286"/>
                <a:gd name="T6" fmla="*/ 0 w 621"/>
                <a:gd name="T7" fmla="*/ 118 h 286"/>
                <a:gd name="T8" fmla="*/ 118 w 621"/>
                <a:gd name="T9" fmla="*/ 0 h 286"/>
              </a:gdLst>
              <a:ahLst/>
              <a:cxnLst>
                <a:cxn ang="0">
                  <a:pos x="T0" y="T1"/>
                </a:cxn>
                <a:cxn ang="0">
                  <a:pos x="T2" y="T3"/>
                </a:cxn>
                <a:cxn ang="0">
                  <a:pos x="T4" y="T5"/>
                </a:cxn>
                <a:cxn ang="0">
                  <a:pos x="T6" y="T7"/>
                </a:cxn>
                <a:cxn ang="0">
                  <a:pos x="T8" y="T9"/>
                </a:cxn>
              </a:cxnLst>
              <a:rect l="0" t="0" r="r" b="b"/>
              <a:pathLst>
                <a:path w="621" h="286">
                  <a:moveTo>
                    <a:pt x="118" y="0"/>
                  </a:moveTo>
                  <a:lnTo>
                    <a:pt x="621" y="169"/>
                  </a:lnTo>
                  <a:lnTo>
                    <a:pt x="502" y="286"/>
                  </a:lnTo>
                  <a:lnTo>
                    <a:pt x="0" y="118"/>
                  </a:lnTo>
                  <a:lnTo>
                    <a:pt x="118" y="0"/>
                  </a:lnTo>
                  <a:close/>
                </a:path>
              </a:pathLst>
            </a:custGeom>
            <a:solidFill>
              <a:srgbClr val="43C1F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9" name="Freeform 209">
              <a:extLst>
                <a:ext uri="{FF2B5EF4-FFF2-40B4-BE49-F238E27FC236}">
                  <a16:creationId xmlns:a16="http://schemas.microsoft.com/office/drawing/2014/main" id="{EBA8B231-7FB7-0B4C-B85B-1C895BC9A371}"/>
                </a:ext>
              </a:extLst>
            </p:cNvPr>
            <p:cNvSpPr>
              <a:spLocks/>
            </p:cNvSpPr>
            <p:nvPr/>
          </p:nvSpPr>
          <p:spPr bwMode="auto">
            <a:xfrm>
              <a:off x="12359712" y="10120260"/>
              <a:ext cx="985838" cy="455613"/>
            </a:xfrm>
            <a:custGeom>
              <a:avLst/>
              <a:gdLst>
                <a:gd name="T0" fmla="*/ 119 w 621"/>
                <a:gd name="T1" fmla="*/ 0 h 287"/>
                <a:gd name="T2" fmla="*/ 621 w 621"/>
                <a:gd name="T3" fmla="*/ 169 h 287"/>
                <a:gd name="T4" fmla="*/ 503 w 621"/>
                <a:gd name="T5" fmla="*/ 287 h 287"/>
                <a:gd name="T6" fmla="*/ 0 w 621"/>
                <a:gd name="T7" fmla="*/ 118 h 287"/>
                <a:gd name="T8" fmla="*/ 119 w 621"/>
                <a:gd name="T9" fmla="*/ 0 h 287"/>
              </a:gdLst>
              <a:ahLst/>
              <a:cxnLst>
                <a:cxn ang="0">
                  <a:pos x="T0" y="T1"/>
                </a:cxn>
                <a:cxn ang="0">
                  <a:pos x="T2" y="T3"/>
                </a:cxn>
                <a:cxn ang="0">
                  <a:pos x="T4" y="T5"/>
                </a:cxn>
                <a:cxn ang="0">
                  <a:pos x="T6" y="T7"/>
                </a:cxn>
                <a:cxn ang="0">
                  <a:pos x="T8" y="T9"/>
                </a:cxn>
              </a:cxnLst>
              <a:rect l="0" t="0" r="r" b="b"/>
              <a:pathLst>
                <a:path w="621" h="287">
                  <a:moveTo>
                    <a:pt x="119" y="0"/>
                  </a:moveTo>
                  <a:lnTo>
                    <a:pt x="621" y="169"/>
                  </a:lnTo>
                  <a:lnTo>
                    <a:pt x="503" y="287"/>
                  </a:lnTo>
                  <a:lnTo>
                    <a:pt x="0" y="118"/>
                  </a:lnTo>
                  <a:lnTo>
                    <a:pt x="119" y="0"/>
                  </a:lnTo>
                  <a:close/>
                </a:path>
              </a:pathLst>
            </a:custGeom>
            <a:solidFill>
              <a:srgbClr val="64D0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0" name="Freeform 210">
              <a:extLst>
                <a:ext uri="{FF2B5EF4-FFF2-40B4-BE49-F238E27FC236}">
                  <a16:creationId xmlns:a16="http://schemas.microsoft.com/office/drawing/2014/main" id="{3F53BF3A-1644-B641-BF03-864FD09E8C02}"/>
                </a:ext>
              </a:extLst>
            </p:cNvPr>
            <p:cNvSpPr>
              <a:spLocks/>
            </p:cNvSpPr>
            <p:nvPr/>
          </p:nvSpPr>
          <p:spPr bwMode="auto">
            <a:xfrm>
              <a:off x="12548624" y="9934523"/>
              <a:ext cx="984250" cy="454025"/>
            </a:xfrm>
            <a:custGeom>
              <a:avLst/>
              <a:gdLst>
                <a:gd name="T0" fmla="*/ 118 w 620"/>
                <a:gd name="T1" fmla="*/ 0 h 286"/>
                <a:gd name="T2" fmla="*/ 620 w 620"/>
                <a:gd name="T3" fmla="*/ 167 h 286"/>
                <a:gd name="T4" fmla="*/ 502 w 620"/>
                <a:gd name="T5" fmla="*/ 286 h 286"/>
                <a:gd name="T6" fmla="*/ 0 w 620"/>
                <a:gd name="T7" fmla="*/ 117 h 286"/>
                <a:gd name="T8" fmla="*/ 118 w 620"/>
                <a:gd name="T9" fmla="*/ 0 h 286"/>
              </a:gdLst>
              <a:ahLst/>
              <a:cxnLst>
                <a:cxn ang="0">
                  <a:pos x="T0" y="T1"/>
                </a:cxn>
                <a:cxn ang="0">
                  <a:pos x="T2" y="T3"/>
                </a:cxn>
                <a:cxn ang="0">
                  <a:pos x="T4" y="T5"/>
                </a:cxn>
                <a:cxn ang="0">
                  <a:pos x="T6" y="T7"/>
                </a:cxn>
                <a:cxn ang="0">
                  <a:pos x="T8" y="T9"/>
                </a:cxn>
              </a:cxnLst>
              <a:rect l="0" t="0" r="r" b="b"/>
              <a:pathLst>
                <a:path w="620" h="286">
                  <a:moveTo>
                    <a:pt x="118" y="0"/>
                  </a:moveTo>
                  <a:lnTo>
                    <a:pt x="620" y="167"/>
                  </a:lnTo>
                  <a:lnTo>
                    <a:pt x="502" y="286"/>
                  </a:lnTo>
                  <a:lnTo>
                    <a:pt x="0" y="117"/>
                  </a:lnTo>
                  <a:lnTo>
                    <a:pt x="118" y="0"/>
                  </a:lnTo>
                  <a:close/>
                </a:path>
              </a:pathLst>
            </a:custGeom>
            <a:solidFill>
              <a:srgbClr val="8FD9F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1" name="Freeform 211">
              <a:extLst>
                <a:ext uri="{FF2B5EF4-FFF2-40B4-BE49-F238E27FC236}">
                  <a16:creationId xmlns:a16="http://schemas.microsoft.com/office/drawing/2014/main" id="{B5B74654-4A31-ED4E-8C5E-60BC2E4BEF31}"/>
                </a:ext>
              </a:extLst>
            </p:cNvPr>
            <p:cNvSpPr>
              <a:spLocks/>
            </p:cNvSpPr>
            <p:nvPr/>
          </p:nvSpPr>
          <p:spPr bwMode="auto">
            <a:xfrm>
              <a:off x="11712012" y="10871148"/>
              <a:ext cx="882650" cy="365125"/>
            </a:xfrm>
            <a:custGeom>
              <a:avLst/>
              <a:gdLst>
                <a:gd name="T0" fmla="*/ 31 w 320"/>
                <a:gd name="T1" fmla="*/ 0 h 132"/>
                <a:gd name="T2" fmla="*/ 320 w 320"/>
                <a:gd name="T3" fmla="*/ 96 h 132"/>
                <a:gd name="T4" fmla="*/ 302 w 320"/>
                <a:gd name="T5" fmla="*/ 114 h 132"/>
                <a:gd name="T6" fmla="*/ 234 w 320"/>
                <a:gd name="T7" fmla="*/ 124 h 132"/>
                <a:gd name="T8" fmla="*/ 32 w 320"/>
                <a:gd name="T9" fmla="*/ 57 h 132"/>
                <a:gd name="T10" fmla="*/ 14 w 320"/>
                <a:gd name="T11" fmla="*/ 17 h 132"/>
                <a:gd name="T12" fmla="*/ 31 w 320"/>
                <a:gd name="T13" fmla="*/ 0 h 132"/>
              </a:gdLst>
              <a:ahLst/>
              <a:cxnLst>
                <a:cxn ang="0">
                  <a:pos x="T0" y="T1"/>
                </a:cxn>
                <a:cxn ang="0">
                  <a:pos x="T2" y="T3"/>
                </a:cxn>
                <a:cxn ang="0">
                  <a:pos x="T4" y="T5"/>
                </a:cxn>
                <a:cxn ang="0">
                  <a:pos x="T6" y="T7"/>
                </a:cxn>
                <a:cxn ang="0">
                  <a:pos x="T8" y="T9"/>
                </a:cxn>
                <a:cxn ang="0">
                  <a:pos x="T10" y="T11"/>
                </a:cxn>
                <a:cxn ang="0">
                  <a:pos x="T12" y="T13"/>
                </a:cxn>
              </a:cxnLst>
              <a:rect l="0" t="0" r="r" b="b"/>
              <a:pathLst>
                <a:path w="320" h="132">
                  <a:moveTo>
                    <a:pt x="31" y="0"/>
                  </a:moveTo>
                  <a:cubicBezTo>
                    <a:pt x="320" y="96"/>
                    <a:pt x="320" y="96"/>
                    <a:pt x="320" y="96"/>
                  </a:cubicBezTo>
                  <a:cubicBezTo>
                    <a:pt x="302" y="114"/>
                    <a:pt x="302" y="114"/>
                    <a:pt x="302" y="114"/>
                  </a:cubicBezTo>
                  <a:cubicBezTo>
                    <a:pt x="289" y="127"/>
                    <a:pt x="258" y="132"/>
                    <a:pt x="234" y="124"/>
                  </a:cubicBezTo>
                  <a:cubicBezTo>
                    <a:pt x="32" y="57"/>
                    <a:pt x="32" y="57"/>
                    <a:pt x="32" y="57"/>
                  </a:cubicBezTo>
                  <a:cubicBezTo>
                    <a:pt x="8" y="49"/>
                    <a:pt x="0" y="31"/>
                    <a:pt x="14" y="17"/>
                  </a:cubicBezTo>
                  <a:lnTo>
                    <a:pt x="31" y="0"/>
                  </a:lnTo>
                  <a:close/>
                </a:path>
              </a:pathLst>
            </a:custGeom>
            <a:solidFill>
              <a:srgbClr val="DBE3F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2" name="Freeform 212">
              <a:extLst>
                <a:ext uri="{FF2B5EF4-FFF2-40B4-BE49-F238E27FC236}">
                  <a16:creationId xmlns:a16="http://schemas.microsoft.com/office/drawing/2014/main" id="{86DC47B7-C7C6-F44D-8571-43E16AB92A8E}"/>
                </a:ext>
              </a:extLst>
            </p:cNvPr>
            <p:cNvSpPr>
              <a:spLocks/>
            </p:cNvSpPr>
            <p:nvPr/>
          </p:nvSpPr>
          <p:spPr bwMode="auto">
            <a:xfrm>
              <a:off x="12735949" y="9817048"/>
              <a:ext cx="898525" cy="382588"/>
            </a:xfrm>
            <a:custGeom>
              <a:avLst/>
              <a:gdLst>
                <a:gd name="T0" fmla="*/ 0 w 326"/>
                <a:gd name="T1" fmla="*/ 43 h 139"/>
                <a:gd name="T2" fmla="*/ 289 w 326"/>
                <a:gd name="T3" fmla="*/ 139 h 139"/>
                <a:gd name="T4" fmla="*/ 311 w 326"/>
                <a:gd name="T5" fmla="*/ 117 h 139"/>
                <a:gd name="T6" fmla="*/ 291 w 326"/>
                <a:gd name="T7" fmla="*/ 74 h 139"/>
                <a:gd name="T8" fmla="*/ 96 w 326"/>
                <a:gd name="T9" fmla="*/ 9 h 139"/>
                <a:gd name="T10" fmla="*/ 23 w 326"/>
                <a:gd name="T11" fmla="*/ 20 h 139"/>
                <a:gd name="T12" fmla="*/ 0 w 326"/>
                <a:gd name="T13" fmla="*/ 43 h 139"/>
              </a:gdLst>
              <a:ahLst/>
              <a:cxnLst>
                <a:cxn ang="0">
                  <a:pos x="T0" y="T1"/>
                </a:cxn>
                <a:cxn ang="0">
                  <a:pos x="T2" y="T3"/>
                </a:cxn>
                <a:cxn ang="0">
                  <a:pos x="T4" y="T5"/>
                </a:cxn>
                <a:cxn ang="0">
                  <a:pos x="T6" y="T7"/>
                </a:cxn>
                <a:cxn ang="0">
                  <a:pos x="T8" y="T9"/>
                </a:cxn>
                <a:cxn ang="0">
                  <a:pos x="T10" y="T11"/>
                </a:cxn>
                <a:cxn ang="0">
                  <a:pos x="T12" y="T13"/>
                </a:cxn>
              </a:cxnLst>
              <a:rect l="0" t="0" r="r" b="b"/>
              <a:pathLst>
                <a:path w="326" h="139">
                  <a:moveTo>
                    <a:pt x="0" y="43"/>
                  </a:moveTo>
                  <a:cubicBezTo>
                    <a:pt x="289" y="139"/>
                    <a:pt x="289" y="139"/>
                    <a:pt x="289" y="139"/>
                  </a:cubicBezTo>
                  <a:cubicBezTo>
                    <a:pt x="311" y="117"/>
                    <a:pt x="311" y="117"/>
                    <a:pt x="311" y="117"/>
                  </a:cubicBezTo>
                  <a:cubicBezTo>
                    <a:pt x="326" y="102"/>
                    <a:pt x="317" y="83"/>
                    <a:pt x="291" y="74"/>
                  </a:cubicBezTo>
                  <a:cubicBezTo>
                    <a:pt x="96" y="9"/>
                    <a:pt x="96" y="9"/>
                    <a:pt x="96" y="9"/>
                  </a:cubicBezTo>
                  <a:cubicBezTo>
                    <a:pt x="70" y="0"/>
                    <a:pt x="37" y="5"/>
                    <a:pt x="23" y="20"/>
                  </a:cubicBezTo>
                  <a:lnTo>
                    <a:pt x="0" y="43"/>
                  </a:lnTo>
                  <a:close/>
                </a:path>
              </a:pathLst>
            </a:custGeom>
            <a:solidFill>
              <a:srgbClr val="DBE3F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3" name="Freeform 213">
              <a:extLst>
                <a:ext uri="{FF2B5EF4-FFF2-40B4-BE49-F238E27FC236}">
                  <a16:creationId xmlns:a16="http://schemas.microsoft.com/office/drawing/2014/main" id="{41BAECF6-4FEF-2C40-BBC9-7E00D9C455D3}"/>
                </a:ext>
              </a:extLst>
            </p:cNvPr>
            <p:cNvSpPr>
              <a:spLocks/>
            </p:cNvSpPr>
            <p:nvPr/>
          </p:nvSpPr>
          <p:spPr bwMode="auto">
            <a:xfrm>
              <a:off x="12834374" y="9863085"/>
              <a:ext cx="93663" cy="52388"/>
            </a:xfrm>
            <a:custGeom>
              <a:avLst/>
              <a:gdLst>
                <a:gd name="T0" fmla="*/ 28 w 34"/>
                <a:gd name="T1" fmla="*/ 3 h 19"/>
                <a:gd name="T2" fmla="*/ 28 w 34"/>
                <a:gd name="T3" fmla="*/ 16 h 19"/>
                <a:gd name="T4" fmla="*/ 6 w 34"/>
                <a:gd name="T5" fmla="*/ 16 h 19"/>
                <a:gd name="T6" fmla="*/ 6 w 34"/>
                <a:gd name="T7" fmla="*/ 3 h 19"/>
                <a:gd name="T8" fmla="*/ 28 w 34"/>
                <a:gd name="T9" fmla="*/ 3 h 19"/>
              </a:gdLst>
              <a:ahLst/>
              <a:cxnLst>
                <a:cxn ang="0">
                  <a:pos x="T0" y="T1"/>
                </a:cxn>
                <a:cxn ang="0">
                  <a:pos x="T2" y="T3"/>
                </a:cxn>
                <a:cxn ang="0">
                  <a:pos x="T4" y="T5"/>
                </a:cxn>
                <a:cxn ang="0">
                  <a:pos x="T6" y="T7"/>
                </a:cxn>
                <a:cxn ang="0">
                  <a:pos x="T8" y="T9"/>
                </a:cxn>
              </a:cxnLst>
              <a:rect l="0" t="0" r="r" b="b"/>
              <a:pathLst>
                <a:path w="34" h="19">
                  <a:moveTo>
                    <a:pt x="28" y="3"/>
                  </a:moveTo>
                  <a:cubicBezTo>
                    <a:pt x="34" y="7"/>
                    <a:pt x="34" y="12"/>
                    <a:pt x="28" y="16"/>
                  </a:cubicBezTo>
                  <a:cubicBezTo>
                    <a:pt x="22" y="19"/>
                    <a:pt x="12" y="19"/>
                    <a:pt x="6" y="16"/>
                  </a:cubicBezTo>
                  <a:cubicBezTo>
                    <a:pt x="0" y="12"/>
                    <a:pt x="0" y="7"/>
                    <a:pt x="6" y="3"/>
                  </a:cubicBezTo>
                  <a:cubicBezTo>
                    <a:pt x="12" y="0"/>
                    <a:pt x="22" y="0"/>
                    <a:pt x="28" y="3"/>
                  </a:cubicBezTo>
                  <a:close/>
                </a:path>
              </a:pathLst>
            </a:custGeom>
            <a:solidFill>
              <a:srgbClr val="AAB9D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14" name="Group 513">
            <a:extLst>
              <a:ext uri="{FF2B5EF4-FFF2-40B4-BE49-F238E27FC236}">
                <a16:creationId xmlns:a16="http://schemas.microsoft.com/office/drawing/2014/main" id="{68B0C500-A3F4-1543-A267-0D1963F15348}"/>
              </a:ext>
            </a:extLst>
          </p:cNvPr>
          <p:cNvGrpSpPr/>
          <p:nvPr/>
        </p:nvGrpSpPr>
        <p:grpSpPr>
          <a:xfrm>
            <a:off x="20805746" y="5727415"/>
            <a:ext cx="3136366" cy="1515474"/>
            <a:chOff x="19846362" y="6554735"/>
            <a:chExt cx="4095750" cy="2259013"/>
          </a:xfrm>
        </p:grpSpPr>
        <p:sp>
          <p:nvSpPr>
            <p:cNvPr id="515" name="Freeform 214">
              <a:extLst>
                <a:ext uri="{FF2B5EF4-FFF2-40B4-BE49-F238E27FC236}">
                  <a16:creationId xmlns:a16="http://schemas.microsoft.com/office/drawing/2014/main" id="{7EE338F6-8570-3745-A964-FC4BD4AA3E2C}"/>
                </a:ext>
              </a:extLst>
            </p:cNvPr>
            <p:cNvSpPr>
              <a:spLocks/>
            </p:cNvSpPr>
            <p:nvPr/>
          </p:nvSpPr>
          <p:spPr bwMode="auto">
            <a:xfrm>
              <a:off x="19846362" y="6615060"/>
              <a:ext cx="4095750" cy="2198688"/>
            </a:xfrm>
            <a:custGeom>
              <a:avLst/>
              <a:gdLst>
                <a:gd name="T0" fmla="*/ 2580 w 2580"/>
                <a:gd name="T1" fmla="*/ 874 h 1385"/>
                <a:gd name="T2" fmla="*/ 1695 w 2580"/>
                <a:gd name="T3" fmla="*/ 1385 h 1385"/>
                <a:gd name="T4" fmla="*/ 1693 w 2580"/>
                <a:gd name="T5" fmla="*/ 1385 h 1385"/>
                <a:gd name="T6" fmla="*/ 1330 w 2580"/>
                <a:gd name="T7" fmla="*/ 1385 h 1385"/>
                <a:gd name="T8" fmla="*/ 0 w 2580"/>
                <a:gd name="T9" fmla="*/ 618 h 1385"/>
                <a:gd name="T10" fmla="*/ 1069 w 2580"/>
                <a:gd name="T11" fmla="*/ 0 h 1385"/>
                <a:gd name="T12" fmla="*/ 2580 w 2580"/>
                <a:gd name="T13" fmla="*/ 874 h 1385"/>
              </a:gdLst>
              <a:ahLst/>
              <a:cxnLst>
                <a:cxn ang="0">
                  <a:pos x="T0" y="T1"/>
                </a:cxn>
                <a:cxn ang="0">
                  <a:pos x="T2" y="T3"/>
                </a:cxn>
                <a:cxn ang="0">
                  <a:pos x="T4" y="T5"/>
                </a:cxn>
                <a:cxn ang="0">
                  <a:pos x="T6" y="T7"/>
                </a:cxn>
                <a:cxn ang="0">
                  <a:pos x="T8" y="T9"/>
                </a:cxn>
                <a:cxn ang="0">
                  <a:pos x="T10" y="T11"/>
                </a:cxn>
                <a:cxn ang="0">
                  <a:pos x="T12" y="T13"/>
                </a:cxn>
              </a:cxnLst>
              <a:rect l="0" t="0" r="r" b="b"/>
              <a:pathLst>
                <a:path w="2580" h="1385">
                  <a:moveTo>
                    <a:pt x="2580" y="874"/>
                  </a:moveTo>
                  <a:lnTo>
                    <a:pt x="1695" y="1385"/>
                  </a:lnTo>
                  <a:lnTo>
                    <a:pt x="1693" y="1385"/>
                  </a:lnTo>
                  <a:lnTo>
                    <a:pt x="1330" y="1385"/>
                  </a:lnTo>
                  <a:lnTo>
                    <a:pt x="0" y="618"/>
                  </a:lnTo>
                  <a:lnTo>
                    <a:pt x="1069" y="0"/>
                  </a:lnTo>
                  <a:lnTo>
                    <a:pt x="2580" y="874"/>
                  </a:lnTo>
                  <a:close/>
                </a:path>
              </a:pathLst>
            </a:custGeom>
            <a:solidFill>
              <a:srgbClr val="51698E"/>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6" name="Freeform 215">
              <a:extLst>
                <a:ext uri="{FF2B5EF4-FFF2-40B4-BE49-F238E27FC236}">
                  <a16:creationId xmlns:a16="http://schemas.microsoft.com/office/drawing/2014/main" id="{D0DDE1E9-7950-2040-974A-C742E91136CA}"/>
                </a:ext>
              </a:extLst>
            </p:cNvPr>
            <p:cNvSpPr>
              <a:spLocks/>
            </p:cNvSpPr>
            <p:nvPr/>
          </p:nvSpPr>
          <p:spPr bwMode="auto">
            <a:xfrm>
              <a:off x="19846362" y="6554735"/>
              <a:ext cx="4095750" cy="2198688"/>
            </a:xfrm>
            <a:custGeom>
              <a:avLst/>
              <a:gdLst>
                <a:gd name="T0" fmla="*/ 2580 w 2580"/>
                <a:gd name="T1" fmla="*/ 873 h 1385"/>
                <a:gd name="T2" fmla="*/ 1695 w 2580"/>
                <a:gd name="T3" fmla="*/ 1385 h 1385"/>
                <a:gd name="T4" fmla="*/ 1693 w 2580"/>
                <a:gd name="T5" fmla="*/ 1385 h 1385"/>
                <a:gd name="T6" fmla="*/ 1330 w 2580"/>
                <a:gd name="T7" fmla="*/ 1385 h 1385"/>
                <a:gd name="T8" fmla="*/ 0 w 2580"/>
                <a:gd name="T9" fmla="*/ 618 h 1385"/>
                <a:gd name="T10" fmla="*/ 1069 w 2580"/>
                <a:gd name="T11" fmla="*/ 0 h 1385"/>
                <a:gd name="T12" fmla="*/ 2580 w 2580"/>
                <a:gd name="T13" fmla="*/ 873 h 1385"/>
              </a:gdLst>
              <a:ahLst/>
              <a:cxnLst>
                <a:cxn ang="0">
                  <a:pos x="T0" y="T1"/>
                </a:cxn>
                <a:cxn ang="0">
                  <a:pos x="T2" y="T3"/>
                </a:cxn>
                <a:cxn ang="0">
                  <a:pos x="T4" y="T5"/>
                </a:cxn>
                <a:cxn ang="0">
                  <a:pos x="T6" y="T7"/>
                </a:cxn>
                <a:cxn ang="0">
                  <a:pos x="T8" y="T9"/>
                </a:cxn>
                <a:cxn ang="0">
                  <a:pos x="T10" y="T11"/>
                </a:cxn>
                <a:cxn ang="0">
                  <a:pos x="T12" y="T13"/>
                </a:cxn>
              </a:cxnLst>
              <a:rect l="0" t="0" r="r" b="b"/>
              <a:pathLst>
                <a:path w="2580" h="1385">
                  <a:moveTo>
                    <a:pt x="2580" y="873"/>
                  </a:moveTo>
                  <a:lnTo>
                    <a:pt x="1695" y="1385"/>
                  </a:lnTo>
                  <a:lnTo>
                    <a:pt x="1693" y="1385"/>
                  </a:lnTo>
                  <a:lnTo>
                    <a:pt x="1330" y="1385"/>
                  </a:lnTo>
                  <a:lnTo>
                    <a:pt x="0" y="618"/>
                  </a:lnTo>
                  <a:lnTo>
                    <a:pt x="1069" y="0"/>
                  </a:lnTo>
                  <a:lnTo>
                    <a:pt x="2580" y="873"/>
                  </a:lnTo>
                  <a:close/>
                </a:path>
              </a:pathLst>
            </a:custGeom>
            <a:solidFill>
              <a:srgbClr val="F6F8F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7" name="Freeform 216">
              <a:extLst>
                <a:ext uri="{FF2B5EF4-FFF2-40B4-BE49-F238E27FC236}">
                  <a16:creationId xmlns:a16="http://schemas.microsoft.com/office/drawing/2014/main" id="{8F0F9C37-6CFA-8C49-9F38-C89E694A485A}"/>
                </a:ext>
              </a:extLst>
            </p:cNvPr>
            <p:cNvSpPr>
              <a:spLocks noEditPoints="1"/>
            </p:cNvSpPr>
            <p:nvPr/>
          </p:nvSpPr>
          <p:spPr bwMode="auto">
            <a:xfrm>
              <a:off x="20735362" y="7267523"/>
              <a:ext cx="2119313" cy="1222375"/>
            </a:xfrm>
            <a:custGeom>
              <a:avLst/>
              <a:gdLst>
                <a:gd name="T0" fmla="*/ 1267 w 1335"/>
                <a:gd name="T1" fmla="*/ 503 h 770"/>
                <a:gd name="T2" fmla="*/ 1260 w 1335"/>
                <a:gd name="T3" fmla="*/ 497 h 770"/>
                <a:gd name="T4" fmla="*/ 1055 w 1335"/>
                <a:gd name="T5" fmla="*/ 379 h 770"/>
                <a:gd name="T6" fmla="*/ 968 w 1335"/>
                <a:gd name="T7" fmla="*/ 330 h 770"/>
                <a:gd name="T8" fmla="*/ 963 w 1335"/>
                <a:gd name="T9" fmla="*/ 325 h 770"/>
                <a:gd name="T10" fmla="*/ 815 w 1335"/>
                <a:gd name="T11" fmla="*/ 240 h 770"/>
                <a:gd name="T12" fmla="*/ 712 w 1335"/>
                <a:gd name="T13" fmla="*/ 182 h 770"/>
                <a:gd name="T14" fmla="*/ 705 w 1335"/>
                <a:gd name="T15" fmla="*/ 177 h 770"/>
                <a:gd name="T16" fmla="*/ 486 w 1335"/>
                <a:gd name="T17" fmla="*/ 50 h 770"/>
                <a:gd name="T18" fmla="*/ 480 w 1335"/>
                <a:gd name="T19" fmla="*/ 47 h 770"/>
                <a:gd name="T20" fmla="*/ 396 w 1335"/>
                <a:gd name="T21" fmla="*/ 0 h 770"/>
                <a:gd name="T22" fmla="*/ 334 w 1335"/>
                <a:gd name="T23" fmla="*/ 36 h 770"/>
                <a:gd name="T24" fmla="*/ 327 w 1335"/>
                <a:gd name="T25" fmla="*/ 40 h 770"/>
                <a:gd name="T26" fmla="*/ 33 w 1335"/>
                <a:gd name="T27" fmla="*/ 210 h 770"/>
                <a:gd name="T28" fmla="*/ 26 w 1335"/>
                <a:gd name="T29" fmla="*/ 214 h 770"/>
                <a:gd name="T30" fmla="*/ 0 w 1335"/>
                <a:gd name="T31" fmla="*/ 228 h 770"/>
                <a:gd name="T32" fmla="*/ 87 w 1335"/>
                <a:gd name="T33" fmla="*/ 278 h 770"/>
                <a:gd name="T34" fmla="*/ 92 w 1335"/>
                <a:gd name="T35" fmla="*/ 282 h 770"/>
                <a:gd name="T36" fmla="*/ 327 w 1335"/>
                <a:gd name="T37" fmla="*/ 417 h 770"/>
                <a:gd name="T38" fmla="*/ 332 w 1335"/>
                <a:gd name="T39" fmla="*/ 419 h 770"/>
                <a:gd name="T40" fmla="*/ 532 w 1335"/>
                <a:gd name="T41" fmla="*/ 536 h 770"/>
                <a:gd name="T42" fmla="*/ 537 w 1335"/>
                <a:gd name="T43" fmla="*/ 537 h 770"/>
                <a:gd name="T44" fmla="*/ 938 w 1335"/>
                <a:gd name="T45" fmla="*/ 770 h 770"/>
                <a:gd name="T46" fmla="*/ 1335 w 1335"/>
                <a:gd name="T47" fmla="*/ 541 h 770"/>
                <a:gd name="T48" fmla="*/ 1267 w 1335"/>
                <a:gd name="T49" fmla="*/ 503 h 770"/>
                <a:gd name="T50" fmla="*/ 549 w 1335"/>
                <a:gd name="T51" fmla="*/ 537 h 770"/>
                <a:gd name="T52" fmla="*/ 540 w 1335"/>
                <a:gd name="T53" fmla="*/ 532 h 770"/>
                <a:gd name="T54" fmla="*/ 344 w 1335"/>
                <a:gd name="T55" fmla="*/ 419 h 770"/>
                <a:gd name="T56" fmla="*/ 335 w 1335"/>
                <a:gd name="T57" fmla="*/ 414 h 770"/>
                <a:gd name="T58" fmla="*/ 104 w 1335"/>
                <a:gd name="T59" fmla="*/ 280 h 770"/>
                <a:gd name="T60" fmla="*/ 95 w 1335"/>
                <a:gd name="T61" fmla="*/ 275 h 770"/>
                <a:gd name="T62" fmla="*/ 14 w 1335"/>
                <a:gd name="T63" fmla="*/ 228 h 770"/>
                <a:gd name="T64" fmla="*/ 33 w 1335"/>
                <a:gd name="T65" fmla="*/ 217 h 770"/>
                <a:gd name="T66" fmla="*/ 33 w 1335"/>
                <a:gd name="T67" fmla="*/ 217 h 770"/>
                <a:gd name="T68" fmla="*/ 36 w 1335"/>
                <a:gd name="T69" fmla="*/ 216 h 770"/>
                <a:gd name="T70" fmla="*/ 340 w 1335"/>
                <a:gd name="T71" fmla="*/ 40 h 770"/>
                <a:gd name="T72" fmla="*/ 396 w 1335"/>
                <a:gd name="T73" fmla="*/ 7 h 770"/>
                <a:gd name="T74" fmla="*/ 803 w 1335"/>
                <a:gd name="T75" fmla="*/ 242 h 770"/>
                <a:gd name="T76" fmla="*/ 813 w 1335"/>
                <a:gd name="T77" fmla="*/ 247 h 770"/>
                <a:gd name="T78" fmla="*/ 1043 w 1335"/>
                <a:gd name="T79" fmla="*/ 381 h 770"/>
                <a:gd name="T80" fmla="*/ 1053 w 1335"/>
                <a:gd name="T81" fmla="*/ 386 h 770"/>
                <a:gd name="T82" fmla="*/ 1248 w 1335"/>
                <a:gd name="T83" fmla="*/ 499 h 770"/>
                <a:gd name="T84" fmla="*/ 1258 w 1335"/>
                <a:gd name="T85" fmla="*/ 504 h 770"/>
                <a:gd name="T86" fmla="*/ 1321 w 1335"/>
                <a:gd name="T87" fmla="*/ 541 h 770"/>
                <a:gd name="T88" fmla="*/ 938 w 1335"/>
                <a:gd name="T89" fmla="*/ 762 h 770"/>
                <a:gd name="T90" fmla="*/ 549 w 1335"/>
                <a:gd name="T91" fmla="*/ 537 h 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35" h="770">
                  <a:moveTo>
                    <a:pt x="1267" y="503"/>
                  </a:moveTo>
                  <a:lnTo>
                    <a:pt x="1260" y="497"/>
                  </a:lnTo>
                  <a:lnTo>
                    <a:pt x="1055" y="379"/>
                  </a:lnTo>
                  <a:lnTo>
                    <a:pt x="968" y="330"/>
                  </a:lnTo>
                  <a:lnTo>
                    <a:pt x="963" y="325"/>
                  </a:lnTo>
                  <a:lnTo>
                    <a:pt x="815" y="240"/>
                  </a:lnTo>
                  <a:lnTo>
                    <a:pt x="712" y="182"/>
                  </a:lnTo>
                  <a:lnTo>
                    <a:pt x="705" y="177"/>
                  </a:lnTo>
                  <a:lnTo>
                    <a:pt x="486" y="50"/>
                  </a:lnTo>
                  <a:lnTo>
                    <a:pt x="480" y="47"/>
                  </a:lnTo>
                  <a:lnTo>
                    <a:pt x="396" y="0"/>
                  </a:lnTo>
                  <a:lnTo>
                    <a:pt x="334" y="36"/>
                  </a:lnTo>
                  <a:lnTo>
                    <a:pt x="327" y="40"/>
                  </a:lnTo>
                  <a:lnTo>
                    <a:pt x="33" y="210"/>
                  </a:lnTo>
                  <a:lnTo>
                    <a:pt x="26" y="214"/>
                  </a:lnTo>
                  <a:lnTo>
                    <a:pt x="0" y="228"/>
                  </a:lnTo>
                  <a:lnTo>
                    <a:pt x="87" y="278"/>
                  </a:lnTo>
                  <a:lnTo>
                    <a:pt x="92" y="282"/>
                  </a:lnTo>
                  <a:lnTo>
                    <a:pt x="327" y="417"/>
                  </a:lnTo>
                  <a:lnTo>
                    <a:pt x="332" y="419"/>
                  </a:lnTo>
                  <a:lnTo>
                    <a:pt x="532" y="536"/>
                  </a:lnTo>
                  <a:lnTo>
                    <a:pt x="537" y="537"/>
                  </a:lnTo>
                  <a:lnTo>
                    <a:pt x="938" y="770"/>
                  </a:lnTo>
                  <a:lnTo>
                    <a:pt x="1335" y="541"/>
                  </a:lnTo>
                  <a:lnTo>
                    <a:pt x="1267" y="503"/>
                  </a:lnTo>
                  <a:close/>
                  <a:moveTo>
                    <a:pt x="549" y="537"/>
                  </a:moveTo>
                  <a:lnTo>
                    <a:pt x="540" y="532"/>
                  </a:lnTo>
                  <a:lnTo>
                    <a:pt x="344" y="419"/>
                  </a:lnTo>
                  <a:lnTo>
                    <a:pt x="335" y="414"/>
                  </a:lnTo>
                  <a:lnTo>
                    <a:pt x="104" y="280"/>
                  </a:lnTo>
                  <a:lnTo>
                    <a:pt x="95" y="275"/>
                  </a:lnTo>
                  <a:lnTo>
                    <a:pt x="14" y="228"/>
                  </a:lnTo>
                  <a:lnTo>
                    <a:pt x="33" y="217"/>
                  </a:lnTo>
                  <a:lnTo>
                    <a:pt x="33" y="217"/>
                  </a:lnTo>
                  <a:lnTo>
                    <a:pt x="36" y="216"/>
                  </a:lnTo>
                  <a:lnTo>
                    <a:pt x="340" y="40"/>
                  </a:lnTo>
                  <a:lnTo>
                    <a:pt x="396" y="7"/>
                  </a:lnTo>
                  <a:lnTo>
                    <a:pt x="803" y="242"/>
                  </a:lnTo>
                  <a:lnTo>
                    <a:pt x="813" y="247"/>
                  </a:lnTo>
                  <a:lnTo>
                    <a:pt x="1043" y="381"/>
                  </a:lnTo>
                  <a:lnTo>
                    <a:pt x="1053" y="386"/>
                  </a:lnTo>
                  <a:lnTo>
                    <a:pt x="1248" y="499"/>
                  </a:lnTo>
                  <a:lnTo>
                    <a:pt x="1258" y="504"/>
                  </a:lnTo>
                  <a:lnTo>
                    <a:pt x="1321" y="541"/>
                  </a:lnTo>
                  <a:lnTo>
                    <a:pt x="938" y="762"/>
                  </a:lnTo>
                  <a:lnTo>
                    <a:pt x="549" y="537"/>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8" name="Freeform 217">
              <a:extLst>
                <a:ext uri="{FF2B5EF4-FFF2-40B4-BE49-F238E27FC236}">
                  <a16:creationId xmlns:a16="http://schemas.microsoft.com/office/drawing/2014/main" id="{74A5DD32-4B93-5D44-A883-F8C590710153}"/>
                </a:ext>
              </a:extLst>
            </p:cNvPr>
            <p:cNvSpPr>
              <a:spLocks/>
            </p:cNvSpPr>
            <p:nvPr/>
          </p:nvSpPr>
          <p:spPr bwMode="auto">
            <a:xfrm>
              <a:off x="21491012" y="7253235"/>
              <a:ext cx="530225" cy="306388"/>
            </a:xfrm>
            <a:custGeom>
              <a:avLst/>
              <a:gdLst>
                <a:gd name="T0" fmla="*/ 334 w 334"/>
                <a:gd name="T1" fmla="*/ 134 h 193"/>
                <a:gd name="T2" fmla="*/ 233 w 334"/>
                <a:gd name="T3" fmla="*/ 193 h 193"/>
                <a:gd name="T4" fmla="*/ 226 w 334"/>
                <a:gd name="T5" fmla="*/ 188 h 193"/>
                <a:gd name="T6" fmla="*/ 320 w 334"/>
                <a:gd name="T7" fmla="*/ 134 h 193"/>
                <a:gd name="T8" fmla="*/ 101 w 334"/>
                <a:gd name="T9" fmla="*/ 7 h 193"/>
                <a:gd name="T10" fmla="*/ 7 w 334"/>
                <a:gd name="T11" fmla="*/ 63 h 193"/>
                <a:gd name="T12" fmla="*/ 0 w 334"/>
                <a:gd name="T13" fmla="*/ 58 h 193"/>
                <a:gd name="T14" fmla="*/ 101 w 334"/>
                <a:gd name="T15" fmla="*/ 0 h 193"/>
                <a:gd name="T16" fmla="*/ 334 w 334"/>
                <a:gd name="T17" fmla="*/ 134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4" h="193">
                  <a:moveTo>
                    <a:pt x="334" y="134"/>
                  </a:moveTo>
                  <a:lnTo>
                    <a:pt x="233" y="193"/>
                  </a:lnTo>
                  <a:lnTo>
                    <a:pt x="226" y="188"/>
                  </a:lnTo>
                  <a:lnTo>
                    <a:pt x="320" y="134"/>
                  </a:lnTo>
                  <a:lnTo>
                    <a:pt x="101" y="7"/>
                  </a:lnTo>
                  <a:lnTo>
                    <a:pt x="7" y="63"/>
                  </a:lnTo>
                  <a:lnTo>
                    <a:pt x="0" y="58"/>
                  </a:lnTo>
                  <a:lnTo>
                    <a:pt x="101" y="0"/>
                  </a:lnTo>
                  <a:lnTo>
                    <a:pt x="334" y="134"/>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9" name="Freeform 218">
              <a:extLst>
                <a:ext uri="{FF2B5EF4-FFF2-40B4-BE49-F238E27FC236}">
                  <a16:creationId xmlns:a16="http://schemas.microsoft.com/office/drawing/2014/main" id="{2C915C16-2C76-F342-A35D-542B8C65ED73}"/>
                </a:ext>
              </a:extLst>
            </p:cNvPr>
            <p:cNvSpPr>
              <a:spLocks/>
            </p:cNvSpPr>
            <p:nvPr/>
          </p:nvSpPr>
          <p:spPr bwMode="auto">
            <a:xfrm>
              <a:off x="22256187" y="7485010"/>
              <a:ext cx="1009650" cy="582613"/>
            </a:xfrm>
            <a:custGeom>
              <a:avLst/>
              <a:gdLst>
                <a:gd name="T0" fmla="*/ 636 w 636"/>
                <a:gd name="T1" fmla="*/ 176 h 367"/>
                <a:gd name="T2" fmla="*/ 305 w 636"/>
                <a:gd name="T3" fmla="*/ 367 h 367"/>
                <a:gd name="T4" fmla="*/ 299 w 636"/>
                <a:gd name="T5" fmla="*/ 362 h 367"/>
                <a:gd name="T6" fmla="*/ 622 w 636"/>
                <a:gd name="T7" fmla="*/ 176 h 367"/>
                <a:gd name="T8" fmla="*/ 330 w 636"/>
                <a:gd name="T9" fmla="*/ 9 h 367"/>
                <a:gd name="T10" fmla="*/ 8 w 636"/>
                <a:gd name="T11" fmla="*/ 195 h 367"/>
                <a:gd name="T12" fmla="*/ 0 w 636"/>
                <a:gd name="T13" fmla="*/ 190 h 367"/>
                <a:gd name="T14" fmla="*/ 330 w 636"/>
                <a:gd name="T15" fmla="*/ 0 h 367"/>
                <a:gd name="T16" fmla="*/ 636 w 636"/>
                <a:gd name="T17" fmla="*/ 176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6" h="367">
                  <a:moveTo>
                    <a:pt x="636" y="176"/>
                  </a:moveTo>
                  <a:lnTo>
                    <a:pt x="305" y="367"/>
                  </a:lnTo>
                  <a:lnTo>
                    <a:pt x="299" y="362"/>
                  </a:lnTo>
                  <a:lnTo>
                    <a:pt x="622" y="176"/>
                  </a:lnTo>
                  <a:lnTo>
                    <a:pt x="330" y="9"/>
                  </a:lnTo>
                  <a:lnTo>
                    <a:pt x="8" y="195"/>
                  </a:lnTo>
                  <a:lnTo>
                    <a:pt x="0" y="190"/>
                  </a:lnTo>
                  <a:lnTo>
                    <a:pt x="330" y="0"/>
                  </a:lnTo>
                  <a:lnTo>
                    <a:pt x="636" y="176"/>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0" name="Freeform 219">
              <a:extLst>
                <a:ext uri="{FF2B5EF4-FFF2-40B4-BE49-F238E27FC236}">
                  <a16:creationId xmlns:a16="http://schemas.microsoft.com/office/drawing/2014/main" id="{08E80494-920A-0041-BAAC-C4E33E282E9D}"/>
                </a:ext>
              </a:extLst>
            </p:cNvPr>
            <p:cNvSpPr>
              <a:spLocks noEditPoints="1"/>
            </p:cNvSpPr>
            <p:nvPr/>
          </p:nvSpPr>
          <p:spPr bwMode="auto">
            <a:xfrm>
              <a:off x="20616299" y="7234185"/>
              <a:ext cx="658813" cy="377825"/>
            </a:xfrm>
            <a:custGeom>
              <a:avLst/>
              <a:gdLst>
                <a:gd name="T0" fmla="*/ 409 w 415"/>
                <a:gd name="T1" fmla="*/ 57 h 238"/>
                <a:gd name="T2" fmla="*/ 308 w 415"/>
                <a:gd name="T3" fmla="*/ 0 h 238"/>
                <a:gd name="T4" fmla="*/ 0 w 415"/>
                <a:gd name="T5" fmla="*/ 177 h 238"/>
                <a:gd name="T6" fmla="*/ 101 w 415"/>
                <a:gd name="T7" fmla="*/ 235 h 238"/>
                <a:gd name="T8" fmla="*/ 108 w 415"/>
                <a:gd name="T9" fmla="*/ 238 h 238"/>
                <a:gd name="T10" fmla="*/ 108 w 415"/>
                <a:gd name="T11" fmla="*/ 238 h 238"/>
                <a:gd name="T12" fmla="*/ 111 w 415"/>
                <a:gd name="T13" fmla="*/ 237 h 238"/>
                <a:gd name="T14" fmla="*/ 415 w 415"/>
                <a:gd name="T15" fmla="*/ 61 h 238"/>
                <a:gd name="T16" fmla="*/ 409 w 415"/>
                <a:gd name="T17" fmla="*/ 57 h 238"/>
                <a:gd name="T18" fmla="*/ 108 w 415"/>
                <a:gd name="T19" fmla="*/ 231 h 238"/>
                <a:gd name="T20" fmla="*/ 14 w 415"/>
                <a:gd name="T21" fmla="*/ 177 h 238"/>
                <a:gd name="T22" fmla="*/ 308 w 415"/>
                <a:gd name="T23" fmla="*/ 7 h 238"/>
                <a:gd name="T24" fmla="*/ 402 w 415"/>
                <a:gd name="T25" fmla="*/ 61 h 238"/>
                <a:gd name="T26" fmla="*/ 108 w 415"/>
                <a:gd name="T27" fmla="*/ 231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15" h="238">
                  <a:moveTo>
                    <a:pt x="409" y="57"/>
                  </a:moveTo>
                  <a:lnTo>
                    <a:pt x="308" y="0"/>
                  </a:lnTo>
                  <a:lnTo>
                    <a:pt x="0" y="177"/>
                  </a:lnTo>
                  <a:lnTo>
                    <a:pt x="101" y="235"/>
                  </a:lnTo>
                  <a:lnTo>
                    <a:pt x="108" y="238"/>
                  </a:lnTo>
                  <a:lnTo>
                    <a:pt x="108" y="238"/>
                  </a:lnTo>
                  <a:lnTo>
                    <a:pt x="111" y="237"/>
                  </a:lnTo>
                  <a:lnTo>
                    <a:pt x="415" y="61"/>
                  </a:lnTo>
                  <a:lnTo>
                    <a:pt x="409" y="57"/>
                  </a:lnTo>
                  <a:close/>
                  <a:moveTo>
                    <a:pt x="108" y="231"/>
                  </a:moveTo>
                  <a:lnTo>
                    <a:pt x="14" y="177"/>
                  </a:lnTo>
                  <a:lnTo>
                    <a:pt x="308" y="7"/>
                  </a:lnTo>
                  <a:lnTo>
                    <a:pt x="402" y="61"/>
                  </a:lnTo>
                  <a:lnTo>
                    <a:pt x="108" y="231"/>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1" name="Freeform 220">
              <a:extLst>
                <a:ext uri="{FF2B5EF4-FFF2-40B4-BE49-F238E27FC236}">
                  <a16:creationId xmlns:a16="http://schemas.microsoft.com/office/drawing/2014/main" id="{DEEC1E2F-40EC-9C4A-8971-B1CD6A8ED27A}"/>
                </a:ext>
              </a:extLst>
            </p:cNvPr>
            <p:cNvSpPr>
              <a:spLocks/>
            </p:cNvSpPr>
            <p:nvPr/>
          </p:nvSpPr>
          <p:spPr bwMode="auto">
            <a:xfrm>
              <a:off x="20873474" y="7651698"/>
              <a:ext cx="1155700" cy="63500"/>
            </a:xfrm>
            <a:custGeom>
              <a:avLst/>
              <a:gdLst>
                <a:gd name="T0" fmla="*/ 728 w 728"/>
                <a:gd name="T1" fmla="*/ 5 h 40"/>
                <a:gd name="T2" fmla="*/ 0 w 728"/>
                <a:gd name="T3" fmla="*/ 40 h 40"/>
                <a:gd name="T4" fmla="*/ 0 w 728"/>
                <a:gd name="T5" fmla="*/ 33 h 40"/>
                <a:gd name="T6" fmla="*/ 726 w 728"/>
                <a:gd name="T7" fmla="*/ 0 h 40"/>
                <a:gd name="T8" fmla="*/ 728 w 728"/>
                <a:gd name="T9" fmla="*/ 5 h 40"/>
              </a:gdLst>
              <a:ahLst/>
              <a:cxnLst>
                <a:cxn ang="0">
                  <a:pos x="T0" y="T1"/>
                </a:cxn>
                <a:cxn ang="0">
                  <a:pos x="T2" y="T3"/>
                </a:cxn>
                <a:cxn ang="0">
                  <a:pos x="T4" y="T5"/>
                </a:cxn>
                <a:cxn ang="0">
                  <a:pos x="T6" y="T7"/>
                </a:cxn>
                <a:cxn ang="0">
                  <a:pos x="T8" y="T9"/>
                </a:cxn>
              </a:cxnLst>
              <a:rect l="0" t="0" r="r" b="b"/>
              <a:pathLst>
                <a:path w="728" h="40">
                  <a:moveTo>
                    <a:pt x="728" y="5"/>
                  </a:moveTo>
                  <a:lnTo>
                    <a:pt x="0" y="40"/>
                  </a:lnTo>
                  <a:lnTo>
                    <a:pt x="0" y="33"/>
                  </a:lnTo>
                  <a:lnTo>
                    <a:pt x="726" y="0"/>
                  </a:lnTo>
                  <a:lnTo>
                    <a:pt x="728" y="5"/>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2" name="Freeform 221">
              <a:extLst>
                <a:ext uri="{FF2B5EF4-FFF2-40B4-BE49-F238E27FC236}">
                  <a16:creationId xmlns:a16="http://schemas.microsoft.com/office/drawing/2014/main" id="{9CC84F6E-B376-D142-A122-351ACC29244E}"/>
                </a:ext>
              </a:extLst>
            </p:cNvPr>
            <p:cNvSpPr>
              <a:spLocks/>
            </p:cNvSpPr>
            <p:nvPr/>
          </p:nvSpPr>
          <p:spPr bwMode="auto">
            <a:xfrm>
              <a:off x="21254474" y="7872360"/>
              <a:ext cx="1155700" cy="60325"/>
            </a:xfrm>
            <a:custGeom>
              <a:avLst/>
              <a:gdLst>
                <a:gd name="T0" fmla="*/ 728 w 728"/>
                <a:gd name="T1" fmla="*/ 5 h 38"/>
                <a:gd name="T2" fmla="*/ 0 w 728"/>
                <a:gd name="T3" fmla="*/ 38 h 38"/>
                <a:gd name="T4" fmla="*/ 0 w 728"/>
                <a:gd name="T5" fmla="*/ 33 h 38"/>
                <a:gd name="T6" fmla="*/ 728 w 728"/>
                <a:gd name="T7" fmla="*/ 0 h 38"/>
                <a:gd name="T8" fmla="*/ 728 w 728"/>
                <a:gd name="T9" fmla="*/ 5 h 38"/>
              </a:gdLst>
              <a:ahLst/>
              <a:cxnLst>
                <a:cxn ang="0">
                  <a:pos x="T0" y="T1"/>
                </a:cxn>
                <a:cxn ang="0">
                  <a:pos x="T2" y="T3"/>
                </a:cxn>
                <a:cxn ang="0">
                  <a:pos x="T4" y="T5"/>
                </a:cxn>
                <a:cxn ang="0">
                  <a:pos x="T6" y="T7"/>
                </a:cxn>
                <a:cxn ang="0">
                  <a:pos x="T8" y="T9"/>
                </a:cxn>
              </a:cxnLst>
              <a:rect l="0" t="0" r="r" b="b"/>
              <a:pathLst>
                <a:path w="728" h="38">
                  <a:moveTo>
                    <a:pt x="728" y="5"/>
                  </a:moveTo>
                  <a:lnTo>
                    <a:pt x="0" y="38"/>
                  </a:lnTo>
                  <a:lnTo>
                    <a:pt x="0" y="33"/>
                  </a:lnTo>
                  <a:lnTo>
                    <a:pt x="728" y="0"/>
                  </a:lnTo>
                  <a:lnTo>
                    <a:pt x="728" y="5"/>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3" name="Freeform 222">
              <a:extLst>
                <a:ext uri="{FF2B5EF4-FFF2-40B4-BE49-F238E27FC236}">
                  <a16:creationId xmlns:a16="http://schemas.microsoft.com/office/drawing/2014/main" id="{C6801C9B-868E-EB49-8A5D-13BCB5E44012}"/>
                </a:ext>
              </a:extLst>
            </p:cNvPr>
            <p:cNvSpPr>
              <a:spLocks/>
            </p:cNvSpPr>
            <p:nvPr/>
          </p:nvSpPr>
          <p:spPr bwMode="auto">
            <a:xfrm>
              <a:off x="21579912" y="8059685"/>
              <a:ext cx="1155700" cy="63500"/>
            </a:xfrm>
            <a:custGeom>
              <a:avLst/>
              <a:gdLst>
                <a:gd name="T0" fmla="*/ 728 w 728"/>
                <a:gd name="T1" fmla="*/ 5 h 40"/>
                <a:gd name="T2" fmla="*/ 0 w 728"/>
                <a:gd name="T3" fmla="*/ 40 h 40"/>
                <a:gd name="T4" fmla="*/ 0 w 728"/>
                <a:gd name="T5" fmla="*/ 33 h 40"/>
                <a:gd name="T6" fmla="*/ 728 w 728"/>
                <a:gd name="T7" fmla="*/ 0 h 40"/>
                <a:gd name="T8" fmla="*/ 728 w 728"/>
                <a:gd name="T9" fmla="*/ 5 h 40"/>
              </a:gdLst>
              <a:ahLst/>
              <a:cxnLst>
                <a:cxn ang="0">
                  <a:pos x="T0" y="T1"/>
                </a:cxn>
                <a:cxn ang="0">
                  <a:pos x="T2" y="T3"/>
                </a:cxn>
                <a:cxn ang="0">
                  <a:pos x="T4" y="T5"/>
                </a:cxn>
                <a:cxn ang="0">
                  <a:pos x="T6" y="T7"/>
                </a:cxn>
                <a:cxn ang="0">
                  <a:pos x="T8" y="T9"/>
                </a:cxn>
              </a:cxnLst>
              <a:rect l="0" t="0" r="r" b="b"/>
              <a:pathLst>
                <a:path w="728" h="40">
                  <a:moveTo>
                    <a:pt x="728" y="5"/>
                  </a:moveTo>
                  <a:lnTo>
                    <a:pt x="0" y="40"/>
                  </a:lnTo>
                  <a:lnTo>
                    <a:pt x="0" y="33"/>
                  </a:lnTo>
                  <a:lnTo>
                    <a:pt x="728" y="0"/>
                  </a:lnTo>
                  <a:lnTo>
                    <a:pt x="728" y="5"/>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4" name="Freeform 223">
              <a:extLst>
                <a:ext uri="{FF2B5EF4-FFF2-40B4-BE49-F238E27FC236}">
                  <a16:creationId xmlns:a16="http://schemas.microsoft.com/office/drawing/2014/main" id="{8A9252B6-02E2-4B41-A93D-7D1386A1F217}"/>
                </a:ext>
              </a:extLst>
            </p:cNvPr>
            <p:cNvSpPr>
              <a:spLocks/>
            </p:cNvSpPr>
            <p:nvPr/>
          </p:nvSpPr>
          <p:spPr bwMode="auto">
            <a:xfrm>
              <a:off x="21957737" y="8564510"/>
              <a:ext cx="579438" cy="188913"/>
            </a:xfrm>
            <a:custGeom>
              <a:avLst/>
              <a:gdLst>
                <a:gd name="T0" fmla="*/ 365 w 365"/>
                <a:gd name="T1" fmla="*/ 119 h 119"/>
                <a:gd name="T2" fmla="*/ 0 w 365"/>
                <a:gd name="T3" fmla="*/ 119 h 119"/>
                <a:gd name="T4" fmla="*/ 182 w 365"/>
                <a:gd name="T5" fmla="*/ 0 h 119"/>
                <a:gd name="T6" fmla="*/ 365 w 365"/>
                <a:gd name="T7" fmla="*/ 119 h 119"/>
                <a:gd name="T8" fmla="*/ 365 w 365"/>
                <a:gd name="T9" fmla="*/ 119 h 119"/>
              </a:gdLst>
              <a:ahLst/>
              <a:cxnLst>
                <a:cxn ang="0">
                  <a:pos x="T0" y="T1"/>
                </a:cxn>
                <a:cxn ang="0">
                  <a:pos x="T2" y="T3"/>
                </a:cxn>
                <a:cxn ang="0">
                  <a:pos x="T4" y="T5"/>
                </a:cxn>
                <a:cxn ang="0">
                  <a:pos x="T6" y="T7"/>
                </a:cxn>
                <a:cxn ang="0">
                  <a:pos x="T8" y="T9"/>
                </a:cxn>
              </a:cxnLst>
              <a:rect l="0" t="0" r="r" b="b"/>
              <a:pathLst>
                <a:path w="365" h="119">
                  <a:moveTo>
                    <a:pt x="365" y="119"/>
                  </a:moveTo>
                  <a:lnTo>
                    <a:pt x="0" y="119"/>
                  </a:lnTo>
                  <a:lnTo>
                    <a:pt x="182" y="0"/>
                  </a:lnTo>
                  <a:lnTo>
                    <a:pt x="365" y="119"/>
                  </a:lnTo>
                  <a:lnTo>
                    <a:pt x="365" y="119"/>
                  </a:lnTo>
                  <a:close/>
                </a:path>
              </a:pathLst>
            </a:custGeom>
            <a:solidFill>
              <a:srgbClr val="8D96A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25" name="Group 524">
            <a:extLst>
              <a:ext uri="{FF2B5EF4-FFF2-40B4-BE49-F238E27FC236}">
                <a16:creationId xmlns:a16="http://schemas.microsoft.com/office/drawing/2014/main" id="{D7FB698D-846E-674B-86D3-314E4DD4C7B5}"/>
              </a:ext>
            </a:extLst>
          </p:cNvPr>
          <p:cNvGrpSpPr/>
          <p:nvPr/>
        </p:nvGrpSpPr>
        <p:grpSpPr>
          <a:xfrm>
            <a:off x="19526954" y="7431793"/>
            <a:ext cx="1384621" cy="763595"/>
            <a:chOff x="19103412" y="8628010"/>
            <a:chExt cx="1808163" cy="1138238"/>
          </a:xfrm>
        </p:grpSpPr>
        <p:sp>
          <p:nvSpPr>
            <p:cNvPr id="526" name="Freeform 175">
              <a:extLst>
                <a:ext uri="{FF2B5EF4-FFF2-40B4-BE49-F238E27FC236}">
                  <a16:creationId xmlns:a16="http://schemas.microsoft.com/office/drawing/2014/main" id="{024F2084-6BE3-5A4A-A9D7-247EA4D182FA}"/>
                </a:ext>
              </a:extLst>
            </p:cNvPr>
            <p:cNvSpPr>
              <a:spLocks/>
            </p:cNvSpPr>
            <p:nvPr/>
          </p:nvSpPr>
          <p:spPr bwMode="auto">
            <a:xfrm>
              <a:off x="19103412" y="8675635"/>
              <a:ext cx="1808163" cy="1090613"/>
            </a:xfrm>
            <a:custGeom>
              <a:avLst/>
              <a:gdLst>
                <a:gd name="T0" fmla="*/ 649 w 655"/>
                <a:gd name="T1" fmla="*/ 334 h 395"/>
                <a:gd name="T2" fmla="*/ 647 w 655"/>
                <a:gd name="T3" fmla="*/ 332 h 395"/>
                <a:gd name="T4" fmla="*/ 515 w 655"/>
                <a:gd name="T5" fmla="*/ 256 h 395"/>
                <a:gd name="T6" fmla="*/ 512 w 655"/>
                <a:gd name="T7" fmla="*/ 255 h 395"/>
                <a:gd name="T8" fmla="*/ 503 w 655"/>
                <a:gd name="T9" fmla="*/ 254 h 395"/>
                <a:gd name="T10" fmla="*/ 503 w 655"/>
                <a:gd name="T11" fmla="*/ 254 h 395"/>
                <a:gd name="T12" fmla="*/ 99 w 655"/>
                <a:gd name="T13" fmla="*/ 21 h 395"/>
                <a:gd name="T14" fmla="*/ 94 w 655"/>
                <a:gd name="T15" fmla="*/ 18 h 395"/>
                <a:gd name="T16" fmla="*/ 8 w 655"/>
                <a:gd name="T17" fmla="*/ 1 h 395"/>
                <a:gd name="T18" fmla="*/ 4 w 655"/>
                <a:gd name="T19" fmla="*/ 10 h 395"/>
                <a:gd name="T20" fmla="*/ 63 w 655"/>
                <a:gd name="T21" fmla="*/ 69 h 395"/>
                <a:gd name="T22" fmla="*/ 66 w 655"/>
                <a:gd name="T23" fmla="*/ 72 h 395"/>
                <a:gd name="T24" fmla="*/ 66 w 655"/>
                <a:gd name="T25" fmla="*/ 72 h 395"/>
                <a:gd name="T26" fmla="*/ 473 w 655"/>
                <a:gd name="T27" fmla="*/ 307 h 395"/>
                <a:gd name="T28" fmla="*/ 479 w 655"/>
                <a:gd name="T29" fmla="*/ 315 h 395"/>
                <a:gd name="T30" fmla="*/ 613 w 655"/>
                <a:gd name="T31" fmla="*/ 393 h 395"/>
                <a:gd name="T32" fmla="*/ 631 w 655"/>
                <a:gd name="T33" fmla="*/ 391 h 395"/>
                <a:gd name="T34" fmla="*/ 655 w 655"/>
                <a:gd name="T35" fmla="*/ 349 h 395"/>
                <a:gd name="T36" fmla="*/ 649 w 655"/>
                <a:gd name="T37" fmla="*/ 334 h 3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55" h="395">
                  <a:moveTo>
                    <a:pt x="649" y="334"/>
                  </a:moveTo>
                  <a:cubicBezTo>
                    <a:pt x="648" y="333"/>
                    <a:pt x="648" y="333"/>
                    <a:pt x="647" y="332"/>
                  </a:cubicBezTo>
                  <a:cubicBezTo>
                    <a:pt x="515" y="256"/>
                    <a:pt x="515" y="256"/>
                    <a:pt x="515" y="256"/>
                  </a:cubicBezTo>
                  <a:cubicBezTo>
                    <a:pt x="512" y="255"/>
                    <a:pt x="512" y="255"/>
                    <a:pt x="512" y="255"/>
                  </a:cubicBezTo>
                  <a:cubicBezTo>
                    <a:pt x="510" y="254"/>
                    <a:pt x="507" y="253"/>
                    <a:pt x="503" y="254"/>
                  </a:cubicBezTo>
                  <a:cubicBezTo>
                    <a:pt x="503" y="254"/>
                    <a:pt x="503" y="254"/>
                    <a:pt x="503" y="254"/>
                  </a:cubicBezTo>
                  <a:cubicBezTo>
                    <a:pt x="99" y="21"/>
                    <a:pt x="99" y="21"/>
                    <a:pt x="99" y="21"/>
                  </a:cubicBezTo>
                  <a:cubicBezTo>
                    <a:pt x="94" y="18"/>
                    <a:pt x="94" y="18"/>
                    <a:pt x="94" y="18"/>
                  </a:cubicBezTo>
                  <a:cubicBezTo>
                    <a:pt x="8" y="1"/>
                    <a:pt x="8" y="1"/>
                    <a:pt x="8" y="1"/>
                  </a:cubicBezTo>
                  <a:cubicBezTo>
                    <a:pt x="3" y="0"/>
                    <a:pt x="0" y="6"/>
                    <a:pt x="4" y="10"/>
                  </a:cubicBezTo>
                  <a:cubicBezTo>
                    <a:pt x="63" y="69"/>
                    <a:pt x="63" y="69"/>
                    <a:pt x="63" y="69"/>
                  </a:cubicBezTo>
                  <a:cubicBezTo>
                    <a:pt x="64" y="70"/>
                    <a:pt x="65" y="71"/>
                    <a:pt x="66" y="72"/>
                  </a:cubicBezTo>
                  <a:cubicBezTo>
                    <a:pt x="66" y="72"/>
                    <a:pt x="66" y="72"/>
                    <a:pt x="66" y="72"/>
                  </a:cubicBezTo>
                  <a:cubicBezTo>
                    <a:pt x="473" y="307"/>
                    <a:pt x="473" y="307"/>
                    <a:pt x="473" y="307"/>
                  </a:cubicBezTo>
                  <a:cubicBezTo>
                    <a:pt x="474" y="311"/>
                    <a:pt x="476" y="313"/>
                    <a:pt x="479" y="315"/>
                  </a:cubicBezTo>
                  <a:cubicBezTo>
                    <a:pt x="613" y="393"/>
                    <a:pt x="613" y="393"/>
                    <a:pt x="613" y="393"/>
                  </a:cubicBezTo>
                  <a:cubicBezTo>
                    <a:pt x="618" y="395"/>
                    <a:pt x="624" y="395"/>
                    <a:pt x="631" y="391"/>
                  </a:cubicBezTo>
                  <a:cubicBezTo>
                    <a:pt x="644" y="383"/>
                    <a:pt x="655" y="364"/>
                    <a:pt x="655" y="349"/>
                  </a:cubicBezTo>
                  <a:cubicBezTo>
                    <a:pt x="655" y="342"/>
                    <a:pt x="653" y="336"/>
                    <a:pt x="649" y="334"/>
                  </a:cubicBezTo>
                  <a:close/>
                </a:path>
              </a:pathLst>
            </a:custGeom>
            <a:solidFill>
              <a:srgbClr val="51698E"/>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7" name="Freeform 224">
              <a:extLst>
                <a:ext uri="{FF2B5EF4-FFF2-40B4-BE49-F238E27FC236}">
                  <a16:creationId xmlns:a16="http://schemas.microsoft.com/office/drawing/2014/main" id="{64C1C711-B304-A847-9B25-C2B32014B371}"/>
                </a:ext>
              </a:extLst>
            </p:cNvPr>
            <p:cNvSpPr>
              <a:spLocks/>
            </p:cNvSpPr>
            <p:nvPr/>
          </p:nvSpPr>
          <p:spPr bwMode="auto">
            <a:xfrm>
              <a:off x="19103412" y="8628010"/>
              <a:ext cx="260350" cy="200025"/>
            </a:xfrm>
            <a:custGeom>
              <a:avLst/>
              <a:gdLst>
                <a:gd name="T0" fmla="*/ 94 w 94"/>
                <a:gd name="T1" fmla="*/ 18 h 72"/>
                <a:gd name="T2" fmla="*/ 8 w 94"/>
                <a:gd name="T3" fmla="*/ 1 h 72"/>
                <a:gd name="T4" fmla="*/ 4 w 94"/>
                <a:gd name="T5" fmla="*/ 10 h 72"/>
                <a:gd name="T6" fmla="*/ 66 w 94"/>
                <a:gd name="T7" fmla="*/ 72 h 72"/>
              </a:gdLst>
              <a:ahLst/>
              <a:cxnLst>
                <a:cxn ang="0">
                  <a:pos x="T0" y="T1"/>
                </a:cxn>
                <a:cxn ang="0">
                  <a:pos x="T2" y="T3"/>
                </a:cxn>
                <a:cxn ang="0">
                  <a:pos x="T4" y="T5"/>
                </a:cxn>
                <a:cxn ang="0">
                  <a:pos x="T6" y="T7"/>
                </a:cxn>
              </a:cxnLst>
              <a:rect l="0" t="0" r="r" b="b"/>
              <a:pathLst>
                <a:path w="94" h="72">
                  <a:moveTo>
                    <a:pt x="94" y="18"/>
                  </a:moveTo>
                  <a:cubicBezTo>
                    <a:pt x="8" y="1"/>
                    <a:pt x="8" y="1"/>
                    <a:pt x="8" y="1"/>
                  </a:cubicBezTo>
                  <a:cubicBezTo>
                    <a:pt x="3" y="0"/>
                    <a:pt x="0" y="6"/>
                    <a:pt x="4" y="10"/>
                  </a:cubicBezTo>
                  <a:cubicBezTo>
                    <a:pt x="66" y="72"/>
                    <a:pt x="66" y="72"/>
                    <a:pt x="66" y="72"/>
                  </a:cubicBezTo>
                </a:path>
              </a:pathLst>
            </a:custGeom>
            <a:solidFill>
              <a:srgbClr val="23236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8" name="Freeform 225">
              <a:extLst>
                <a:ext uri="{FF2B5EF4-FFF2-40B4-BE49-F238E27FC236}">
                  <a16:creationId xmlns:a16="http://schemas.microsoft.com/office/drawing/2014/main" id="{7CB3466F-706B-D846-8EC2-0F3A2DC72805}"/>
                </a:ext>
              </a:extLst>
            </p:cNvPr>
            <p:cNvSpPr>
              <a:spLocks/>
            </p:cNvSpPr>
            <p:nvPr/>
          </p:nvSpPr>
          <p:spPr bwMode="auto">
            <a:xfrm>
              <a:off x="20776637" y="9542410"/>
              <a:ext cx="134938" cy="177800"/>
            </a:xfrm>
            <a:custGeom>
              <a:avLst/>
              <a:gdLst>
                <a:gd name="T0" fmla="*/ 49 w 49"/>
                <a:gd name="T1" fmla="*/ 18 h 64"/>
                <a:gd name="T2" fmla="*/ 25 w 49"/>
                <a:gd name="T3" fmla="*/ 60 h 64"/>
                <a:gd name="T4" fmla="*/ 7 w 49"/>
                <a:gd name="T5" fmla="*/ 62 h 64"/>
                <a:gd name="T6" fmla="*/ 0 w 49"/>
                <a:gd name="T7" fmla="*/ 46 h 64"/>
                <a:gd name="T8" fmla="*/ 25 w 49"/>
                <a:gd name="T9" fmla="*/ 4 h 64"/>
                <a:gd name="T10" fmla="*/ 41 w 49"/>
                <a:gd name="T11" fmla="*/ 2 h 64"/>
                <a:gd name="T12" fmla="*/ 43 w 49"/>
                <a:gd name="T13" fmla="*/ 3 h 64"/>
                <a:gd name="T14" fmla="*/ 49 w 49"/>
                <a:gd name="T15" fmla="*/ 18 h 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 h="64">
                  <a:moveTo>
                    <a:pt x="49" y="18"/>
                  </a:moveTo>
                  <a:cubicBezTo>
                    <a:pt x="49" y="33"/>
                    <a:pt x="38" y="52"/>
                    <a:pt x="25" y="60"/>
                  </a:cubicBezTo>
                  <a:cubicBezTo>
                    <a:pt x="18" y="64"/>
                    <a:pt x="12" y="64"/>
                    <a:pt x="7" y="62"/>
                  </a:cubicBezTo>
                  <a:cubicBezTo>
                    <a:pt x="3" y="59"/>
                    <a:pt x="0" y="54"/>
                    <a:pt x="0" y="46"/>
                  </a:cubicBezTo>
                  <a:cubicBezTo>
                    <a:pt x="0" y="30"/>
                    <a:pt x="11" y="12"/>
                    <a:pt x="25" y="4"/>
                  </a:cubicBezTo>
                  <a:cubicBezTo>
                    <a:pt x="31" y="0"/>
                    <a:pt x="37" y="0"/>
                    <a:pt x="41" y="2"/>
                  </a:cubicBezTo>
                  <a:cubicBezTo>
                    <a:pt x="42" y="2"/>
                    <a:pt x="42" y="2"/>
                    <a:pt x="43" y="3"/>
                  </a:cubicBezTo>
                  <a:cubicBezTo>
                    <a:pt x="47" y="6"/>
                    <a:pt x="49" y="11"/>
                    <a:pt x="49" y="18"/>
                  </a:cubicBezTo>
                  <a:close/>
                </a:path>
              </a:pathLst>
            </a:custGeom>
            <a:solidFill>
              <a:srgbClr val="0E0C5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9" name="Freeform 226">
              <a:extLst>
                <a:ext uri="{FF2B5EF4-FFF2-40B4-BE49-F238E27FC236}">
                  <a16:creationId xmlns:a16="http://schemas.microsoft.com/office/drawing/2014/main" id="{E328A693-1F7F-5349-9EA6-BA6358208DCE}"/>
                </a:ext>
              </a:extLst>
            </p:cNvPr>
            <p:cNvSpPr>
              <a:spLocks/>
            </p:cNvSpPr>
            <p:nvPr/>
          </p:nvSpPr>
          <p:spPr bwMode="auto">
            <a:xfrm>
              <a:off x="19270099" y="8675635"/>
              <a:ext cx="1222375" cy="801688"/>
            </a:xfrm>
            <a:custGeom>
              <a:avLst/>
              <a:gdLst>
                <a:gd name="T0" fmla="*/ 443 w 443"/>
                <a:gd name="T1" fmla="*/ 237 h 290"/>
                <a:gd name="T2" fmla="*/ 436 w 443"/>
                <a:gd name="T3" fmla="*/ 240 h 290"/>
                <a:gd name="T4" fmla="*/ 412 w 443"/>
                <a:gd name="T5" fmla="*/ 282 h 290"/>
                <a:gd name="T6" fmla="*/ 413 w 443"/>
                <a:gd name="T7" fmla="*/ 290 h 290"/>
                <a:gd name="T8" fmla="*/ 6 w 443"/>
                <a:gd name="T9" fmla="*/ 55 h 290"/>
                <a:gd name="T10" fmla="*/ 6 w 443"/>
                <a:gd name="T11" fmla="*/ 55 h 290"/>
                <a:gd name="T12" fmla="*/ 0 w 443"/>
                <a:gd name="T13" fmla="*/ 41 h 290"/>
                <a:gd name="T14" fmla="*/ 22 w 443"/>
                <a:gd name="T15" fmla="*/ 4 h 290"/>
                <a:gd name="T16" fmla="*/ 34 w 443"/>
                <a:gd name="T17" fmla="*/ 1 h 290"/>
                <a:gd name="T18" fmla="*/ 39 w 443"/>
                <a:gd name="T19" fmla="*/ 4 h 290"/>
                <a:gd name="T20" fmla="*/ 443 w 443"/>
                <a:gd name="T21" fmla="*/ 237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43" h="290">
                  <a:moveTo>
                    <a:pt x="443" y="237"/>
                  </a:moveTo>
                  <a:cubicBezTo>
                    <a:pt x="441" y="238"/>
                    <a:pt x="439" y="239"/>
                    <a:pt x="436" y="240"/>
                  </a:cubicBezTo>
                  <a:cubicBezTo>
                    <a:pt x="423" y="248"/>
                    <a:pt x="412" y="267"/>
                    <a:pt x="412" y="282"/>
                  </a:cubicBezTo>
                  <a:cubicBezTo>
                    <a:pt x="412" y="285"/>
                    <a:pt x="412" y="288"/>
                    <a:pt x="413" y="290"/>
                  </a:cubicBezTo>
                  <a:cubicBezTo>
                    <a:pt x="6" y="55"/>
                    <a:pt x="6" y="55"/>
                    <a:pt x="6" y="55"/>
                  </a:cubicBezTo>
                  <a:cubicBezTo>
                    <a:pt x="6" y="55"/>
                    <a:pt x="6" y="55"/>
                    <a:pt x="6" y="55"/>
                  </a:cubicBezTo>
                  <a:cubicBezTo>
                    <a:pt x="2" y="53"/>
                    <a:pt x="0" y="48"/>
                    <a:pt x="0" y="41"/>
                  </a:cubicBezTo>
                  <a:cubicBezTo>
                    <a:pt x="0" y="27"/>
                    <a:pt x="10" y="11"/>
                    <a:pt x="22" y="4"/>
                  </a:cubicBezTo>
                  <a:cubicBezTo>
                    <a:pt x="26" y="1"/>
                    <a:pt x="31" y="0"/>
                    <a:pt x="34" y="1"/>
                  </a:cubicBezTo>
                  <a:cubicBezTo>
                    <a:pt x="39" y="4"/>
                    <a:pt x="39" y="4"/>
                    <a:pt x="39" y="4"/>
                  </a:cubicBezTo>
                  <a:lnTo>
                    <a:pt x="443" y="237"/>
                  </a:lnTo>
                  <a:close/>
                </a:path>
              </a:pathLst>
            </a:custGeom>
            <a:solidFill>
              <a:srgbClr val="0E0C5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0" name="Freeform 227">
              <a:extLst>
                <a:ext uri="{FF2B5EF4-FFF2-40B4-BE49-F238E27FC236}">
                  <a16:creationId xmlns:a16="http://schemas.microsoft.com/office/drawing/2014/main" id="{8FEC207C-CCCC-DD45-88B1-2CAC54492E00}"/>
                </a:ext>
              </a:extLst>
            </p:cNvPr>
            <p:cNvSpPr>
              <a:spLocks/>
            </p:cNvSpPr>
            <p:nvPr/>
          </p:nvSpPr>
          <p:spPr bwMode="auto">
            <a:xfrm>
              <a:off x="20406749" y="9328098"/>
              <a:ext cx="482600" cy="385763"/>
            </a:xfrm>
            <a:custGeom>
              <a:avLst/>
              <a:gdLst>
                <a:gd name="T0" fmla="*/ 175 w 175"/>
                <a:gd name="T1" fmla="*/ 80 h 140"/>
                <a:gd name="T2" fmla="*/ 159 w 175"/>
                <a:gd name="T3" fmla="*/ 82 h 140"/>
                <a:gd name="T4" fmla="*/ 134 w 175"/>
                <a:gd name="T5" fmla="*/ 124 h 140"/>
                <a:gd name="T6" fmla="*/ 141 w 175"/>
                <a:gd name="T7" fmla="*/ 140 h 140"/>
                <a:gd name="T8" fmla="*/ 7 w 175"/>
                <a:gd name="T9" fmla="*/ 62 h 140"/>
                <a:gd name="T10" fmla="*/ 1 w 175"/>
                <a:gd name="T11" fmla="*/ 54 h 140"/>
                <a:gd name="T12" fmla="*/ 0 w 175"/>
                <a:gd name="T13" fmla="*/ 46 h 140"/>
                <a:gd name="T14" fmla="*/ 24 w 175"/>
                <a:gd name="T15" fmla="*/ 4 h 140"/>
                <a:gd name="T16" fmla="*/ 31 w 175"/>
                <a:gd name="T17" fmla="*/ 1 h 140"/>
                <a:gd name="T18" fmla="*/ 31 w 175"/>
                <a:gd name="T19" fmla="*/ 1 h 140"/>
                <a:gd name="T20" fmla="*/ 40 w 175"/>
                <a:gd name="T21" fmla="*/ 2 h 140"/>
                <a:gd name="T22" fmla="*/ 43 w 175"/>
                <a:gd name="T23" fmla="*/ 3 h 140"/>
                <a:gd name="T24" fmla="*/ 175 w 175"/>
                <a:gd name="T25" fmla="*/ 8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5" h="140">
                  <a:moveTo>
                    <a:pt x="175" y="80"/>
                  </a:moveTo>
                  <a:cubicBezTo>
                    <a:pt x="171" y="78"/>
                    <a:pt x="165" y="78"/>
                    <a:pt x="159" y="82"/>
                  </a:cubicBezTo>
                  <a:cubicBezTo>
                    <a:pt x="145" y="90"/>
                    <a:pt x="134" y="108"/>
                    <a:pt x="134" y="124"/>
                  </a:cubicBezTo>
                  <a:cubicBezTo>
                    <a:pt x="134" y="132"/>
                    <a:pt x="137" y="137"/>
                    <a:pt x="141" y="140"/>
                  </a:cubicBezTo>
                  <a:cubicBezTo>
                    <a:pt x="7" y="62"/>
                    <a:pt x="7" y="62"/>
                    <a:pt x="7" y="62"/>
                  </a:cubicBezTo>
                  <a:cubicBezTo>
                    <a:pt x="4" y="60"/>
                    <a:pt x="2" y="58"/>
                    <a:pt x="1" y="54"/>
                  </a:cubicBezTo>
                  <a:cubicBezTo>
                    <a:pt x="0" y="52"/>
                    <a:pt x="0" y="49"/>
                    <a:pt x="0" y="46"/>
                  </a:cubicBezTo>
                  <a:cubicBezTo>
                    <a:pt x="0" y="31"/>
                    <a:pt x="11" y="12"/>
                    <a:pt x="24" y="4"/>
                  </a:cubicBezTo>
                  <a:cubicBezTo>
                    <a:pt x="27" y="3"/>
                    <a:pt x="29" y="2"/>
                    <a:pt x="31" y="1"/>
                  </a:cubicBezTo>
                  <a:cubicBezTo>
                    <a:pt x="31" y="1"/>
                    <a:pt x="31" y="1"/>
                    <a:pt x="31" y="1"/>
                  </a:cubicBezTo>
                  <a:cubicBezTo>
                    <a:pt x="35" y="0"/>
                    <a:pt x="38" y="1"/>
                    <a:pt x="40" y="2"/>
                  </a:cubicBezTo>
                  <a:cubicBezTo>
                    <a:pt x="43" y="3"/>
                    <a:pt x="43" y="3"/>
                    <a:pt x="43" y="3"/>
                  </a:cubicBezTo>
                  <a:lnTo>
                    <a:pt x="175" y="80"/>
                  </a:lnTo>
                  <a:close/>
                </a:path>
              </a:pathLst>
            </a:custGeom>
            <a:solidFill>
              <a:srgbClr val="1B146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1" name="Freeform 228">
              <a:extLst>
                <a:ext uri="{FF2B5EF4-FFF2-40B4-BE49-F238E27FC236}">
                  <a16:creationId xmlns:a16="http://schemas.microsoft.com/office/drawing/2014/main" id="{677B7B4B-A5B7-9045-BF5A-C49756F10BE4}"/>
                </a:ext>
              </a:extLst>
            </p:cNvPr>
            <p:cNvSpPr>
              <a:spLocks/>
            </p:cNvSpPr>
            <p:nvPr/>
          </p:nvSpPr>
          <p:spPr bwMode="auto">
            <a:xfrm>
              <a:off x="19443137" y="8810573"/>
              <a:ext cx="144463" cy="111125"/>
            </a:xfrm>
            <a:custGeom>
              <a:avLst/>
              <a:gdLst>
                <a:gd name="T0" fmla="*/ 52 w 52"/>
                <a:gd name="T1" fmla="*/ 22 h 40"/>
                <a:gd name="T2" fmla="*/ 19 w 52"/>
                <a:gd name="T3" fmla="*/ 3 h 40"/>
                <a:gd name="T4" fmla="*/ 3 w 52"/>
                <a:gd name="T5" fmla="*/ 6 h 40"/>
                <a:gd name="T6" fmla="*/ 3 w 52"/>
                <a:gd name="T7" fmla="*/ 6 h 40"/>
                <a:gd name="T8" fmla="*/ 8 w 52"/>
                <a:gd name="T9" fmla="*/ 21 h 40"/>
                <a:gd name="T10" fmla="*/ 41 w 52"/>
                <a:gd name="T11" fmla="*/ 40 h 40"/>
                <a:gd name="T12" fmla="*/ 52 w 52"/>
                <a:gd name="T13" fmla="*/ 22 h 40"/>
              </a:gdLst>
              <a:ahLst/>
              <a:cxnLst>
                <a:cxn ang="0">
                  <a:pos x="T0" y="T1"/>
                </a:cxn>
                <a:cxn ang="0">
                  <a:pos x="T2" y="T3"/>
                </a:cxn>
                <a:cxn ang="0">
                  <a:pos x="T4" y="T5"/>
                </a:cxn>
                <a:cxn ang="0">
                  <a:pos x="T6" y="T7"/>
                </a:cxn>
                <a:cxn ang="0">
                  <a:pos x="T8" y="T9"/>
                </a:cxn>
                <a:cxn ang="0">
                  <a:pos x="T10" y="T11"/>
                </a:cxn>
                <a:cxn ang="0">
                  <a:pos x="T12" y="T13"/>
                </a:cxn>
              </a:cxnLst>
              <a:rect l="0" t="0" r="r" b="b"/>
              <a:pathLst>
                <a:path w="52" h="40">
                  <a:moveTo>
                    <a:pt x="52" y="22"/>
                  </a:moveTo>
                  <a:cubicBezTo>
                    <a:pt x="19" y="3"/>
                    <a:pt x="19" y="3"/>
                    <a:pt x="19" y="3"/>
                  </a:cubicBezTo>
                  <a:cubicBezTo>
                    <a:pt x="13" y="0"/>
                    <a:pt x="5" y="1"/>
                    <a:pt x="3" y="6"/>
                  </a:cubicBezTo>
                  <a:cubicBezTo>
                    <a:pt x="3" y="6"/>
                    <a:pt x="3" y="6"/>
                    <a:pt x="3" y="6"/>
                  </a:cubicBezTo>
                  <a:cubicBezTo>
                    <a:pt x="0" y="10"/>
                    <a:pt x="2" y="17"/>
                    <a:pt x="8" y="21"/>
                  </a:cubicBezTo>
                  <a:cubicBezTo>
                    <a:pt x="41" y="40"/>
                    <a:pt x="41" y="40"/>
                    <a:pt x="41" y="40"/>
                  </a:cubicBezTo>
                  <a:lnTo>
                    <a:pt x="52" y="22"/>
                  </a:lnTo>
                  <a:close/>
                </a:path>
              </a:pathLst>
            </a:custGeom>
            <a:solidFill>
              <a:srgbClr val="23236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2" name="Freeform 229">
              <a:extLst>
                <a:ext uri="{FF2B5EF4-FFF2-40B4-BE49-F238E27FC236}">
                  <a16:creationId xmlns:a16="http://schemas.microsoft.com/office/drawing/2014/main" id="{6B2878FF-43AF-6F4F-9A24-F970C558BC8F}"/>
                </a:ext>
              </a:extLst>
            </p:cNvPr>
            <p:cNvSpPr>
              <a:spLocks/>
            </p:cNvSpPr>
            <p:nvPr/>
          </p:nvSpPr>
          <p:spPr bwMode="auto">
            <a:xfrm>
              <a:off x="19562199" y="8877248"/>
              <a:ext cx="142875" cy="111125"/>
            </a:xfrm>
            <a:custGeom>
              <a:avLst/>
              <a:gdLst>
                <a:gd name="T0" fmla="*/ 0 w 52"/>
                <a:gd name="T1" fmla="*/ 17 h 40"/>
                <a:gd name="T2" fmla="*/ 33 w 52"/>
                <a:gd name="T3" fmla="*/ 37 h 40"/>
                <a:gd name="T4" fmla="*/ 49 w 52"/>
                <a:gd name="T5" fmla="*/ 34 h 40"/>
                <a:gd name="T6" fmla="*/ 49 w 52"/>
                <a:gd name="T7" fmla="*/ 34 h 40"/>
                <a:gd name="T8" fmla="*/ 44 w 52"/>
                <a:gd name="T9" fmla="*/ 19 h 40"/>
                <a:gd name="T10" fmla="*/ 11 w 52"/>
                <a:gd name="T11" fmla="*/ 0 h 40"/>
                <a:gd name="T12" fmla="*/ 0 w 52"/>
                <a:gd name="T13" fmla="*/ 17 h 40"/>
              </a:gdLst>
              <a:ahLst/>
              <a:cxnLst>
                <a:cxn ang="0">
                  <a:pos x="T0" y="T1"/>
                </a:cxn>
                <a:cxn ang="0">
                  <a:pos x="T2" y="T3"/>
                </a:cxn>
                <a:cxn ang="0">
                  <a:pos x="T4" y="T5"/>
                </a:cxn>
                <a:cxn ang="0">
                  <a:pos x="T6" y="T7"/>
                </a:cxn>
                <a:cxn ang="0">
                  <a:pos x="T8" y="T9"/>
                </a:cxn>
                <a:cxn ang="0">
                  <a:pos x="T10" y="T11"/>
                </a:cxn>
                <a:cxn ang="0">
                  <a:pos x="T12" y="T13"/>
                </a:cxn>
              </a:cxnLst>
              <a:rect l="0" t="0" r="r" b="b"/>
              <a:pathLst>
                <a:path w="52" h="40">
                  <a:moveTo>
                    <a:pt x="0" y="17"/>
                  </a:moveTo>
                  <a:cubicBezTo>
                    <a:pt x="33" y="37"/>
                    <a:pt x="33" y="37"/>
                    <a:pt x="33" y="37"/>
                  </a:cubicBezTo>
                  <a:cubicBezTo>
                    <a:pt x="39" y="40"/>
                    <a:pt x="47" y="39"/>
                    <a:pt x="49" y="34"/>
                  </a:cubicBezTo>
                  <a:cubicBezTo>
                    <a:pt x="49" y="34"/>
                    <a:pt x="49" y="34"/>
                    <a:pt x="49" y="34"/>
                  </a:cubicBezTo>
                  <a:cubicBezTo>
                    <a:pt x="52" y="29"/>
                    <a:pt x="50" y="23"/>
                    <a:pt x="44" y="19"/>
                  </a:cubicBezTo>
                  <a:cubicBezTo>
                    <a:pt x="11" y="0"/>
                    <a:pt x="11" y="0"/>
                    <a:pt x="11" y="0"/>
                  </a:cubicBezTo>
                  <a:lnTo>
                    <a:pt x="0" y="17"/>
                  </a:lnTo>
                  <a:close/>
                </a:path>
              </a:pathLst>
            </a:custGeom>
            <a:solidFill>
              <a:srgbClr val="23236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33" name="Group 532">
            <a:extLst>
              <a:ext uri="{FF2B5EF4-FFF2-40B4-BE49-F238E27FC236}">
                <a16:creationId xmlns:a16="http://schemas.microsoft.com/office/drawing/2014/main" id="{D083D70D-1EBF-324B-AE2A-895D0E3A6C16}"/>
              </a:ext>
            </a:extLst>
          </p:cNvPr>
          <p:cNvGrpSpPr/>
          <p:nvPr/>
        </p:nvGrpSpPr>
        <p:grpSpPr>
          <a:xfrm>
            <a:off x="17497879" y="8053963"/>
            <a:ext cx="2650108" cy="1462225"/>
            <a:chOff x="16687237" y="8907410"/>
            <a:chExt cx="3460750" cy="2179638"/>
          </a:xfrm>
        </p:grpSpPr>
        <p:sp>
          <p:nvSpPr>
            <p:cNvPr id="534" name="Freeform 174">
              <a:extLst>
                <a:ext uri="{FF2B5EF4-FFF2-40B4-BE49-F238E27FC236}">
                  <a16:creationId xmlns:a16="http://schemas.microsoft.com/office/drawing/2014/main" id="{F0CF5716-D57F-7649-A4F8-128041300C19}"/>
                </a:ext>
              </a:extLst>
            </p:cNvPr>
            <p:cNvSpPr>
              <a:spLocks/>
            </p:cNvSpPr>
            <p:nvPr/>
          </p:nvSpPr>
          <p:spPr bwMode="auto">
            <a:xfrm>
              <a:off x="16698349" y="8970910"/>
              <a:ext cx="3449638" cy="2116138"/>
            </a:xfrm>
            <a:custGeom>
              <a:avLst/>
              <a:gdLst>
                <a:gd name="T0" fmla="*/ 1239 w 1250"/>
                <a:gd name="T1" fmla="*/ 308 h 766"/>
                <a:gd name="T2" fmla="*/ 840 w 1250"/>
                <a:gd name="T3" fmla="*/ 78 h 766"/>
                <a:gd name="T4" fmla="*/ 721 w 1250"/>
                <a:gd name="T5" fmla="*/ 9 h 766"/>
                <a:gd name="T6" fmla="*/ 670 w 1250"/>
                <a:gd name="T7" fmla="*/ 9 h 766"/>
                <a:gd name="T8" fmla="*/ 412 w 1250"/>
                <a:gd name="T9" fmla="*/ 158 h 766"/>
                <a:gd name="T10" fmla="*/ 401 w 1250"/>
                <a:gd name="T11" fmla="*/ 164 h 766"/>
                <a:gd name="T12" fmla="*/ 401 w 1250"/>
                <a:gd name="T13" fmla="*/ 164 h 766"/>
                <a:gd name="T14" fmla="*/ 14 w 1250"/>
                <a:gd name="T15" fmla="*/ 388 h 766"/>
                <a:gd name="T16" fmla="*/ 10 w 1250"/>
                <a:gd name="T17" fmla="*/ 390 h 766"/>
                <a:gd name="T18" fmla="*/ 8 w 1250"/>
                <a:gd name="T19" fmla="*/ 392 h 766"/>
                <a:gd name="T20" fmla="*/ 8 w 1250"/>
                <a:gd name="T21" fmla="*/ 393 h 766"/>
                <a:gd name="T22" fmla="*/ 5 w 1250"/>
                <a:gd name="T23" fmla="*/ 395 h 766"/>
                <a:gd name="T24" fmla="*/ 5 w 1250"/>
                <a:gd name="T25" fmla="*/ 395 h 766"/>
                <a:gd name="T26" fmla="*/ 4 w 1250"/>
                <a:gd name="T27" fmla="*/ 398 h 766"/>
                <a:gd name="T28" fmla="*/ 3 w 1250"/>
                <a:gd name="T29" fmla="*/ 398 h 766"/>
                <a:gd name="T30" fmla="*/ 2 w 1250"/>
                <a:gd name="T31" fmla="*/ 401 h 766"/>
                <a:gd name="T32" fmla="*/ 2 w 1250"/>
                <a:gd name="T33" fmla="*/ 401 h 766"/>
                <a:gd name="T34" fmla="*/ 1 w 1250"/>
                <a:gd name="T35" fmla="*/ 404 h 766"/>
                <a:gd name="T36" fmla="*/ 1 w 1250"/>
                <a:gd name="T37" fmla="*/ 405 h 766"/>
                <a:gd name="T38" fmla="*/ 1 w 1250"/>
                <a:gd name="T39" fmla="*/ 407 h 766"/>
                <a:gd name="T40" fmla="*/ 0 w 1250"/>
                <a:gd name="T41" fmla="*/ 408 h 766"/>
                <a:gd name="T42" fmla="*/ 0 w 1250"/>
                <a:gd name="T43" fmla="*/ 410 h 766"/>
                <a:gd name="T44" fmla="*/ 0 w 1250"/>
                <a:gd name="T45" fmla="*/ 412 h 766"/>
                <a:gd name="T46" fmla="*/ 0 w 1250"/>
                <a:gd name="T47" fmla="*/ 412 h 766"/>
                <a:gd name="T48" fmla="*/ 0 w 1250"/>
                <a:gd name="T49" fmla="*/ 443 h 766"/>
                <a:gd name="T50" fmla="*/ 14 w 1250"/>
                <a:gd name="T51" fmla="*/ 465 h 766"/>
                <a:gd name="T52" fmla="*/ 510 w 1250"/>
                <a:gd name="T53" fmla="*/ 752 h 766"/>
                <a:gd name="T54" fmla="*/ 592 w 1250"/>
                <a:gd name="T55" fmla="*/ 752 h 766"/>
                <a:gd name="T56" fmla="*/ 1239 w 1250"/>
                <a:gd name="T57" fmla="*/ 378 h 766"/>
                <a:gd name="T58" fmla="*/ 1250 w 1250"/>
                <a:gd name="T59" fmla="*/ 358 h 766"/>
                <a:gd name="T60" fmla="*/ 1250 w 1250"/>
                <a:gd name="T61" fmla="*/ 328 h 766"/>
                <a:gd name="T62" fmla="*/ 1239 w 1250"/>
                <a:gd name="T63" fmla="*/ 308 h 7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50" h="766">
                  <a:moveTo>
                    <a:pt x="1239" y="308"/>
                  </a:moveTo>
                  <a:cubicBezTo>
                    <a:pt x="840" y="78"/>
                    <a:pt x="840" y="78"/>
                    <a:pt x="840" y="78"/>
                  </a:cubicBezTo>
                  <a:cubicBezTo>
                    <a:pt x="721" y="9"/>
                    <a:pt x="721" y="9"/>
                    <a:pt x="721" y="9"/>
                  </a:cubicBezTo>
                  <a:cubicBezTo>
                    <a:pt x="705" y="0"/>
                    <a:pt x="686" y="0"/>
                    <a:pt x="670" y="9"/>
                  </a:cubicBezTo>
                  <a:cubicBezTo>
                    <a:pt x="412" y="158"/>
                    <a:pt x="412" y="158"/>
                    <a:pt x="412" y="158"/>
                  </a:cubicBezTo>
                  <a:cubicBezTo>
                    <a:pt x="401" y="164"/>
                    <a:pt x="401" y="164"/>
                    <a:pt x="401" y="164"/>
                  </a:cubicBezTo>
                  <a:cubicBezTo>
                    <a:pt x="401" y="164"/>
                    <a:pt x="401" y="164"/>
                    <a:pt x="401" y="164"/>
                  </a:cubicBezTo>
                  <a:cubicBezTo>
                    <a:pt x="14" y="388"/>
                    <a:pt x="14" y="388"/>
                    <a:pt x="14" y="388"/>
                  </a:cubicBezTo>
                  <a:cubicBezTo>
                    <a:pt x="12" y="389"/>
                    <a:pt x="11" y="389"/>
                    <a:pt x="10" y="390"/>
                  </a:cubicBezTo>
                  <a:cubicBezTo>
                    <a:pt x="10" y="391"/>
                    <a:pt x="9" y="391"/>
                    <a:pt x="8" y="392"/>
                  </a:cubicBezTo>
                  <a:cubicBezTo>
                    <a:pt x="8" y="393"/>
                    <a:pt x="8" y="393"/>
                    <a:pt x="8" y="393"/>
                  </a:cubicBezTo>
                  <a:cubicBezTo>
                    <a:pt x="7" y="393"/>
                    <a:pt x="6" y="394"/>
                    <a:pt x="5" y="395"/>
                  </a:cubicBezTo>
                  <a:cubicBezTo>
                    <a:pt x="5" y="395"/>
                    <a:pt x="5" y="395"/>
                    <a:pt x="5" y="395"/>
                  </a:cubicBezTo>
                  <a:cubicBezTo>
                    <a:pt x="5" y="396"/>
                    <a:pt x="4" y="397"/>
                    <a:pt x="4" y="398"/>
                  </a:cubicBezTo>
                  <a:cubicBezTo>
                    <a:pt x="3" y="398"/>
                    <a:pt x="3" y="398"/>
                    <a:pt x="3" y="398"/>
                  </a:cubicBezTo>
                  <a:cubicBezTo>
                    <a:pt x="3" y="399"/>
                    <a:pt x="3" y="400"/>
                    <a:pt x="2" y="401"/>
                  </a:cubicBezTo>
                  <a:cubicBezTo>
                    <a:pt x="2" y="401"/>
                    <a:pt x="2" y="401"/>
                    <a:pt x="2" y="401"/>
                  </a:cubicBezTo>
                  <a:cubicBezTo>
                    <a:pt x="2" y="402"/>
                    <a:pt x="1" y="403"/>
                    <a:pt x="1" y="404"/>
                  </a:cubicBezTo>
                  <a:cubicBezTo>
                    <a:pt x="1" y="404"/>
                    <a:pt x="1" y="404"/>
                    <a:pt x="1" y="405"/>
                  </a:cubicBezTo>
                  <a:cubicBezTo>
                    <a:pt x="1" y="405"/>
                    <a:pt x="1" y="406"/>
                    <a:pt x="1" y="407"/>
                  </a:cubicBezTo>
                  <a:cubicBezTo>
                    <a:pt x="0" y="407"/>
                    <a:pt x="0" y="408"/>
                    <a:pt x="0" y="408"/>
                  </a:cubicBezTo>
                  <a:cubicBezTo>
                    <a:pt x="0" y="409"/>
                    <a:pt x="0" y="409"/>
                    <a:pt x="0" y="410"/>
                  </a:cubicBezTo>
                  <a:cubicBezTo>
                    <a:pt x="0" y="411"/>
                    <a:pt x="0" y="411"/>
                    <a:pt x="0" y="412"/>
                  </a:cubicBezTo>
                  <a:cubicBezTo>
                    <a:pt x="0" y="412"/>
                    <a:pt x="0" y="412"/>
                    <a:pt x="0" y="412"/>
                  </a:cubicBezTo>
                  <a:cubicBezTo>
                    <a:pt x="0" y="443"/>
                    <a:pt x="0" y="443"/>
                    <a:pt x="0" y="443"/>
                  </a:cubicBezTo>
                  <a:cubicBezTo>
                    <a:pt x="0" y="451"/>
                    <a:pt x="5" y="460"/>
                    <a:pt x="14" y="465"/>
                  </a:cubicBezTo>
                  <a:cubicBezTo>
                    <a:pt x="510" y="752"/>
                    <a:pt x="510" y="752"/>
                    <a:pt x="510" y="752"/>
                  </a:cubicBezTo>
                  <a:cubicBezTo>
                    <a:pt x="535" y="766"/>
                    <a:pt x="567" y="766"/>
                    <a:pt x="592" y="752"/>
                  </a:cubicBezTo>
                  <a:cubicBezTo>
                    <a:pt x="1239" y="378"/>
                    <a:pt x="1239" y="378"/>
                    <a:pt x="1239" y="378"/>
                  </a:cubicBezTo>
                  <a:cubicBezTo>
                    <a:pt x="1246" y="374"/>
                    <a:pt x="1250" y="366"/>
                    <a:pt x="1250" y="358"/>
                  </a:cubicBezTo>
                  <a:cubicBezTo>
                    <a:pt x="1250" y="328"/>
                    <a:pt x="1250" y="328"/>
                    <a:pt x="1250" y="328"/>
                  </a:cubicBezTo>
                  <a:cubicBezTo>
                    <a:pt x="1250" y="320"/>
                    <a:pt x="1246" y="313"/>
                    <a:pt x="1239" y="308"/>
                  </a:cubicBezTo>
                  <a:close/>
                </a:path>
              </a:pathLst>
            </a:custGeom>
            <a:solidFill>
              <a:srgbClr val="51698E"/>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5" name="Freeform 230">
              <a:extLst>
                <a:ext uri="{FF2B5EF4-FFF2-40B4-BE49-F238E27FC236}">
                  <a16:creationId xmlns:a16="http://schemas.microsoft.com/office/drawing/2014/main" id="{C2BE321F-A7DA-2A43-9A6E-C24661B4131F}"/>
                </a:ext>
              </a:extLst>
            </p:cNvPr>
            <p:cNvSpPr>
              <a:spLocks/>
            </p:cNvSpPr>
            <p:nvPr/>
          </p:nvSpPr>
          <p:spPr bwMode="auto">
            <a:xfrm>
              <a:off x="16698349" y="8907410"/>
              <a:ext cx="3449638" cy="2033588"/>
            </a:xfrm>
            <a:custGeom>
              <a:avLst/>
              <a:gdLst>
                <a:gd name="T0" fmla="*/ 1250 w 1250"/>
                <a:gd name="T1" fmla="*/ 329 h 736"/>
                <a:gd name="T2" fmla="*/ 1244 w 1250"/>
                <a:gd name="T3" fmla="*/ 344 h 736"/>
                <a:gd name="T4" fmla="*/ 1239 w 1250"/>
                <a:gd name="T5" fmla="*/ 348 h 736"/>
                <a:gd name="T6" fmla="*/ 592 w 1250"/>
                <a:gd name="T7" fmla="*/ 722 h 736"/>
                <a:gd name="T8" fmla="*/ 510 w 1250"/>
                <a:gd name="T9" fmla="*/ 722 h 736"/>
                <a:gd name="T10" fmla="*/ 117 w 1250"/>
                <a:gd name="T11" fmla="*/ 495 h 736"/>
                <a:gd name="T12" fmla="*/ 14 w 1250"/>
                <a:gd name="T13" fmla="*/ 435 h 736"/>
                <a:gd name="T14" fmla="*/ 5 w 1250"/>
                <a:gd name="T15" fmla="*/ 427 h 736"/>
                <a:gd name="T16" fmla="*/ 0 w 1250"/>
                <a:gd name="T17" fmla="*/ 413 h 736"/>
                <a:gd name="T18" fmla="*/ 14 w 1250"/>
                <a:gd name="T19" fmla="*/ 388 h 736"/>
                <a:gd name="T20" fmla="*/ 670 w 1250"/>
                <a:gd name="T21" fmla="*/ 10 h 736"/>
                <a:gd name="T22" fmla="*/ 721 w 1250"/>
                <a:gd name="T23" fmla="*/ 10 h 736"/>
                <a:gd name="T24" fmla="*/ 840 w 1250"/>
                <a:gd name="T25" fmla="*/ 78 h 736"/>
                <a:gd name="T26" fmla="*/ 1239 w 1250"/>
                <a:gd name="T27" fmla="*/ 308 h 736"/>
                <a:gd name="T28" fmla="*/ 1250 w 1250"/>
                <a:gd name="T29" fmla="*/ 329 h 7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50" h="736">
                  <a:moveTo>
                    <a:pt x="1250" y="329"/>
                  </a:moveTo>
                  <a:cubicBezTo>
                    <a:pt x="1250" y="334"/>
                    <a:pt x="1248" y="339"/>
                    <a:pt x="1244" y="344"/>
                  </a:cubicBezTo>
                  <a:cubicBezTo>
                    <a:pt x="1243" y="345"/>
                    <a:pt x="1241" y="347"/>
                    <a:pt x="1239" y="348"/>
                  </a:cubicBezTo>
                  <a:cubicBezTo>
                    <a:pt x="592" y="722"/>
                    <a:pt x="592" y="722"/>
                    <a:pt x="592" y="722"/>
                  </a:cubicBezTo>
                  <a:cubicBezTo>
                    <a:pt x="567" y="736"/>
                    <a:pt x="535" y="736"/>
                    <a:pt x="510" y="722"/>
                  </a:cubicBezTo>
                  <a:cubicBezTo>
                    <a:pt x="117" y="495"/>
                    <a:pt x="117" y="495"/>
                    <a:pt x="117" y="495"/>
                  </a:cubicBezTo>
                  <a:cubicBezTo>
                    <a:pt x="14" y="435"/>
                    <a:pt x="14" y="435"/>
                    <a:pt x="14" y="435"/>
                  </a:cubicBezTo>
                  <a:cubicBezTo>
                    <a:pt x="10" y="433"/>
                    <a:pt x="7" y="430"/>
                    <a:pt x="5" y="427"/>
                  </a:cubicBezTo>
                  <a:cubicBezTo>
                    <a:pt x="2" y="423"/>
                    <a:pt x="0" y="418"/>
                    <a:pt x="0" y="413"/>
                  </a:cubicBezTo>
                  <a:cubicBezTo>
                    <a:pt x="0" y="403"/>
                    <a:pt x="4" y="394"/>
                    <a:pt x="14" y="388"/>
                  </a:cubicBezTo>
                  <a:cubicBezTo>
                    <a:pt x="670" y="10"/>
                    <a:pt x="670" y="10"/>
                    <a:pt x="670" y="10"/>
                  </a:cubicBezTo>
                  <a:cubicBezTo>
                    <a:pt x="686" y="0"/>
                    <a:pt x="705" y="0"/>
                    <a:pt x="721" y="10"/>
                  </a:cubicBezTo>
                  <a:cubicBezTo>
                    <a:pt x="840" y="78"/>
                    <a:pt x="840" y="78"/>
                    <a:pt x="840" y="78"/>
                  </a:cubicBezTo>
                  <a:cubicBezTo>
                    <a:pt x="1239" y="308"/>
                    <a:pt x="1239" y="308"/>
                    <a:pt x="1239" y="308"/>
                  </a:cubicBezTo>
                  <a:cubicBezTo>
                    <a:pt x="1246" y="313"/>
                    <a:pt x="1250" y="321"/>
                    <a:pt x="1250" y="329"/>
                  </a:cubicBezTo>
                  <a:close/>
                </a:path>
              </a:pathLst>
            </a:custGeom>
            <a:solidFill>
              <a:srgbClr val="03033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6" name="Freeform 231">
              <a:extLst>
                <a:ext uri="{FF2B5EF4-FFF2-40B4-BE49-F238E27FC236}">
                  <a16:creationId xmlns:a16="http://schemas.microsoft.com/office/drawing/2014/main" id="{3C7CA1F4-9671-8A40-9793-92011E93179D}"/>
                </a:ext>
              </a:extLst>
            </p:cNvPr>
            <p:cNvSpPr>
              <a:spLocks/>
            </p:cNvSpPr>
            <p:nvPr/>
          </p:nvSpPr>
          <p:spPr bwMode="auto">
            <a:xfrm>
              <a:off x="17834999" y="8907410"/>
              <a:ext cx="1181100" cy="668338"/>
            </a:xfrm>
            <a:custGeom>
              <a:avLst/>
              <a:gdLst>
                <a:gd name="T0" fmla="*/ 144 w 428"/>
                <a:gd name="T1" fmla="*/ 242 h 242"/>
                <a:gd name="T2" fmla="*/ 428 w 428"/>
                <a:gd name="T3" fmla="*/ 78 h 242"/>
                <a:gd name="T4" fmla="*/ 309 w 428"/>
                <a:gd name="T5" fmla="*/ 10 h 242"/>
                <a:gd name="T6" fmla="*/ 258 w 428"/>
                <a:gd name="T7" fmla="*/ 10 h 242"/>
                <a:gd name="T8" fmla="*/ 0 w 428"/>
                <a:gd name="T9" fmla="*/ 158 h 242"/>
                <a:gd name="T10" fmla="*/ 144 w 428"/>
                <a:gd name="T11" fmla="*/ 242 h 242"/>
              </a:gdLst>
              <a:ahLst/>
              <a:cxnLst>
                <a:cxn ang="0">
                  <a:pos x="T0" y="T1"/>
                </a:cxn>
                <a:cxn ang="0">
                  <a:pos x="T2" y="T3"/>
                </a:cxn>
                <a:cxn ang="0">
                  <a:pos x="T4" y="T5"/>
                </a:cxn>
                <a:cxn ang="0">
                  <a:pos x="T6" y="T7"/>
                </a:cxn>
                <a:cxn ang="0">
                  <a:pos x="T8" y="T9"/>
                </a:cxn>
                <a:cxn ang="0">
                  <a:pos x="T10" y="T11"/>
                </a:cxn>
              </a:cxnLst>
              <a:rect l="0" t="0" r="r" b="b"/>
              <a:pathLst>
                <a:path w="428" h="242">
                  <a:moveTo>
                    <a:pt x="144" y="242"/>
                  </a:moveTo>
                  <a:cubicBezTo>
                    <a:pt x="428" y="78"/>
                    <a:pt x="428" y="78"/>
                    <a:pt x="428" y="78"/>
                  </a:cubicBezTo>
                  <a:cubicBezTo>
                    <a:pt x="309" y="10"/>
                    <a:pt x="309" y="10"/>
                    <a:pt x="309" y="10"/>
                  </a:cubicBezTo>
                  <a:cubicBezTo>
                    <a:pt x="293" y="0"/>
                    <a:pt x="274" y="0"/>
                    <a:pt x="258" y="10"/>
                  </a:cubicBezTo>
                  <a:cubicBezTo>
                    <a:pt x="0" y="158"/>
                    <a:pt x="0" y="158"/>
                    <a:pt x="0" y="158"/>
                  </a:cubicBezTo>
                  <a:lnTo>
                    <a:pt x="144" y="242"/>
                  </a:lnTo>
                  <a:close/>
                </a:path>
              </a:pathLst>
            </a:custGeom>
            <a:solidFill>
              <a:srgbClr val="172A5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7" name="Freeform 232">
              <a:extLst>
                <a:ext uri="{FF2B5EF4-FFF2-40B4-BE49-F238E27FC236}">
                  <a16:creationId xmlns:a16="http://schemas.microsoft.com/office/drawing/2014/main" id="{1DE1E1A9-D85F-6D4C-954A-CC046695CB9A}"/>
                </a:ext>
              </a:extLst>
            </p:cNvPr>
            <p:cNvSpPr>
              <a:spLocks/>
            </p:cNvSpPr>
            <p:nvPr/>
          </p:nvSpPr>
          <p:spPr bwMode="auto">
            <a:xfrm>
              <a:off x="16687237" y="9363023"/>
              <a:ext cx="1514475" cy="911225"/>
            </a:xfrm>
            <a:custGeom>
              <a:avLst/>
              <a:gdLst>
                <a:gd name="T0" fmla="*/ 405 w 549"/>
                <a:gd name="T1" fmla="*/ 0 h 330"/>
                <a:gd name="T2" fmla="*/ 18 w 549"/>
                <a:gd name="T3" fmla="*/ 223 h 330"/>
                <a:gd name="T4" fmla="*/ 18 w 549"/>
                <a:gd name="T5" fmla="*/ 270 h 330"/>
                <a:gd name="T6" fmla="*/ 121 w 549"/>
                <a:gd name="T7" fmla="*/ 330 h 330"/>
                <a:gd name="T8" fmla="*/ 122 w 549"/>
                <a:gd name="T9" fmla="*/ 329 h 330"/>
                <a:gd name="T10" fmla="*/ 549 w 549"/>
                <a:gd name="T11" fmla="*/ 83 h 330"/>
                <a:gd name="T12" fmla="*/ 405 w 549"/>
                <a:gd name="T13" fmla="*/ 0 h 330"/>
              </a:gdLst>
              <a:ahLst/>
              <a:cxnLst>
                <a:cxn ang="0">
                  <a:pos x="T0" y="T1"/>
                </a:cxn>
                <a:cxn ang="0">
                  <a:pos x="T2" y="T3"/>
                </a:cxn>
                <a:cxn ang="0">
                  <a:pos x="T4" y="T5"/>
                </a:cxn>
                <a:cxn ang="0">
                  <a:pos x="T6" y="T7"/>
                </a:cxn>
                <a:cxn ang="0">
                  <a:pos x="T8" y="T9"/>
                </a:cxn>
                <a:cxn ang="0">
                  <a:pos x="T10" y="T11"/>
                </a:cxn>
                <a:cxn ang="0">
                  <a:pos x="T12" y="T13"/>
                </a:cxn>
              </a:cxnLst>
              <a:rect l="0" t="0" r="r" b="b"/>
              <a:pathLst>
                <a:path w="549" h="330">
                  <a:moveTo>
                    <a:pt x="405" y="0"/>
                  </a:moveTo>
                  <a:cubicBezTo>
                    <a:pt x="18" y="223"/>
                    <a:pt x="18" y="223"/>
                    <a:pt x="18" y="223"/>
                  </a:cubicBezTo>
                  <a:cubicBezTo>
                    <a:pt x="0" y="234"/>
                    <a:pt x="0" y="260"/>
                    <a:pt x="18" y="270"/>
                  </a:cubicBezTo>
                  <a:cubicBezTo>
                    <a:pt x="121" y="330"/>
                    <a:pt x="121" y="330"/>
                    <a:pt x="121" y="330"/>
                  </a:cubicBezTo>
                  <a:cubicBezTo>
                    <a:pt x="122" y="329"/>
                    <a:pt x="122" y="329"/>
                    <a:pt x="122" y="329"/>
                  </a:cubicBezTo>
                  <a:cubicBezTo>
                    <a:pt x="549" y="83"/>
                    <a:pt x="549" y="83"/>
                    <a:pt x="549" y="83"/>
                  </a:cubicBezTo>
                  <a:lnTo>
                    <a:pt x="405" y="0"/>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8" name="Freeform 233">
              <a:extLst>
                <a:ext uri="{FF2B5EF4-FFF2-40B4-BE49-F238E27FC236}">
                  <a16:creationId xmlns:a16="http://schemas.microsoft.com/office/drawing/2014/main" id="{2A981190-12C6-D742-B187-2CF9531DFC9F}"/>
                </a:ext>
              </a:extLst>
            </p:cNvPr>
            <p:cNvSpPr>
              <a:spLocks/>
            </p:cNvSpPr>
            <p:nvPr/>
          </p:nvSpPr>
          <p:spPr bwMode="auto">
            <a:xfrm>
              <a:off x="18127099" y="9836098"/>
              <a:ext cx="101600" cy="57150"/>
            </a:xfrm>
            <a:custGeom>
              <a:avLst/>
              <a:gdLst>
                <a:gd name="T0" fmla="*/ 31 w 37"/>
                <a:gd name="T1" fmla="*/ 3 h 21"/>
                <a:gd name="T2" fmla="*/ 31 w 37"/>
                <a:gd name="T3" fmla="*/ 17 h 21"/>
                <a:gd name="T4" fmla="*/ 6 w 37"/>
                <a:gd name="T5" fmla="*/ 17 h 21"/>
                <a:gd name="T6" fmla="*/ 6 w 37"/>
                <a:gd name="T7" fmla="*/ 3 h 21"/>
                <a:gd name="T8" fmla="*/ 31 w 37"/>
                <a:gd name="T9" fmla="*/ 3 h 21"/>
              </a:gdLst>
              <a:ahLst/>
              <a:cxnLst>
                <a:cxn ang="0">
                  <a:pos x="T0" y="T1"/>
                </a:cxn>
                <a:cxn ang="0">
                  <a:pos x="T2" y="T3"/>
                </a:cxn>
                <a:cxn ang="0">
                  <a:pos x="T4" y="T5"/>
                </a:cxn>
                <a:cxn ang="0">
                  <a:pos x="T6" y="T7"/>
                </a:cxn>
                <a:cxn ang="0">
                  <a:pos x="T8" y="T9"/>
                </a:cxn>
              </a:cxnLst>
              <a:rect l="0" t="0" r="r" b="b"/>
              <a:pathLst>
                <a:path w="37" h="21">
                  <a:moveTo>
                    <a:pt x="31" y="3"/>
                  </a:moveTo>
                  <a:cubicBezTo>
                    <a:pt x="37" y="7"/>
                    <a:pt x="37" y="13"/>
                    <a:pt x="31" y="17"/>
                  </a:cubicBezTo>
                  <a:cubicBezTo>
                    <a:pt x="24" y="21"/>
                    <a:pt x="13" y="21"/>
                    <a:pt x="6" y="17"/>
                  </a:cubicBezTo>
                  <a:cubicBezTo>
                    <a:pt x="0" y="13"/>
                    <a:pt x="0" y="7"/>
                    <a:pt x="6" y="3"/>
                  </a:cubicBezTo>
                  <a:cubicBezTo>
                    <a:pt x="13" y="0"/>
                    <a:pt x="24" y="0"/>
                    <a:pt x="31" y="3"/>
                  </a:cubicBezTo>
                  <a:close/>
                </a:path>
              </a:pathLst>
            </a:custGeom>
            <a:solidFill>
              <a:srgbClr val="19194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9" name="Freeform 234">
              <a:extLst>
                <a:ext uri="{FF2B5EF4-FFF2-40B4-BE49-F238E27FC236}">
                  <a16:creationId xmlns:a16="http://schemas.microsoft.com/office/drawing/2014/main" id="{F54EE6EC-F66D-6446-B9F9-FF9FD639AC4B}"/>
                </a:ext>
              </a:extLst>
            </p:cNvPr>
            <p:cNvSpPr>
              <a:spLocks/>
            </p:cNvSpPr>
            <p:nvPr/>
          </p:nvSpPr>
          <p:spPr bwMode="auto">
            <a:xfrm>
              <a:off x="18344587" y="9959923"/>
              <a:ext cx="103188" cy="60325"/>
            </a:xfrm>
            <a:custGeom>
              <a:avLst/>
              <a:gdLst>
                <a:gd name="T0" fmla="*/ 31 w 37"/>
                <a:gd name="T1" fmla="*/ 4 h 22"/>
                <a:gd name="T2" fmla="*/ 31 w 37"/>
                <a:gd name="T3" fmla="*/ 18 h 22"/>
                <a:gd name="T4" fmla="*/ 7 w 37"/>
                <a:gd name="T5" fmla="*/ 18 h 22"/>
                <a:gd name="T6" fmla="*/ 7 w 37"/>
                <a:gd name="T7" fmla="*/ 4 h 22"/>
                <a:gd name="T8" fmla="*/ 31 w 37"/>
                <a:gd name="T9" fmla="*/ 4 h 22"/>
              </a:gdLst>
              <a:ahLst/>
              <a:cxnLst>
                <a:cxn ang="0">
                  <a:pos x="T0" y="T1"/>
                </a:cxn>
                <a:cxn ang="0">
                  <a:pos x="T2" y="T3"/>
                </a:cxn>
                <a:cxn ang="0">
                  <a:pos x="T4" y="T5"/>
                </a:cxn>
                <a:cxn ang="0">
                  <a:pos x="T6" y="T7"/>
                </a:cxn>
                <a:cxn ang="0">
                  <a:pos x="T8" y="T9"/>
                </a:cxn>
              </a:cxnLst>
              <a:rect l="0" t="0" r="r" b="b"/>
              <a:pathLst>
                <a:path w="37" h="22">
                  <a:moveTo>
                    <a:pt x="31" y="4"/>
                  </a:moveTo>
                  <a:cubicBezTo>
                    <a:pt x="37" y="8"/>
                    <a:pt x="37" y="14"/>
                    <a:pt x="31" y="18"/>
                  </a:cubicBezTo>
                  <a:cubicBezTo>
                    <a:pt x="24" y="22"/>
                    <a:pt x="13" y="22"/>
                    <a:pt x="7" y="18"/>
                  </a:cubicBezTo>
                  <a:cubicBezTo>
                    <a:pt x="0" y="14"/>
                    <a:pt x="0" y="8"/>
                    <a:pt x="7" y="4"/>
                  </a:cubicBezTo>
                  <a:cubicBezTo>
                    <a:pt x="13" y="0"/>
                    <a:pt x="24" y="0"/>
                    <a:pt x="31" y="4"/>
                  </a:cubicBezTo>
                  <a:close/>
                </a:path>
              </a:pathLst>
            </a:custGeom>
            <a:solidFill>
              <a:srgbClr val="19194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0" name="Freeform 235">
              <a:extLst>
                <a:ext uri="{FF2B5EF4-FFF2-40B4-BE49-F238E27FC236}">
                  <a16:creationId xmlns:a16="http://schemas.microsoft.com/office/drawing/2014/main" id="{51703A15-23B9-4F47-A414-6C8E3221AD1F}"/>
                </a:ext>
              </a:extLst>
            </p:cNvPr>
            <p:cNvSpPr>
              <a:spLocks/>
            </p:cNvSpPr>
            <p:nvPr/>
          </p:nvSpPr>
          <p:spPr bwMode="auto">
            <a:xfrm>
              <a:off x="18563662" y="10086923"/>
              <a:ext cx="101600" cy="60325"/>
            </a:xfrm>
            <a:custGeom>
              <a:avLst/>
              <a:gdLst>
                <a:gd name="T0" fmla="*/ 31 w 37"/>
                <a:gd name="T1" fmla="*/ 4 h 22"/>
                <a:gd name="T2" fmla="*/ 31 w 37"/>
                <a:gd name="T3" fmla="*/ 18 h 22"/>
                <a:gd name="T4" fmla="*/ 7 w 37"/>
                <a:gd name="T5" fmla="*/ 18 h 22"/>
                <a:gd name="T6" fmla="*/ 7 w 37"/>
                <a:gd name="T7" fmla="*/ 4 h 22"/>
                <a:gd name="T8" fmla="*/ 31 w 37"/>
                <a:gd name="T9" fmla="*/ 4 h 22"/>
              </a:gdLst>
              <a:ahLst/>
              <a:cxnLst>
                <a:cxn ang="0">
                  <a:pos x="T0" y="T1"/>
                </a:cxn>
                <a:cxn ang="0">
                  <a:pos x="T2" y="T3"/>
                </a:cxn>
                <a:cxn ang="0">
                  <a:pos x="T4" y="T5"/>
                </a:cxn>
                <a:cxn ang="0">
                  <a:pos x="T6" y="T7"/>
                </a:cxn>
                <a:cxn ang="0">
                  <a:pos x="T8" y="T9"/>
                </a:cxn>
              </a:cxnLst>
              <a:rect l="0" t="0" r="r" b="b"/>
              <a:pathLst>
                <a:path w="37" h="22">
                  <a:moveTo>
                    <a:pt x="31" y="4"/>
                  </a:moveTo>
                  <a:cubicBezTo>
                    <a:pt x="37" y="8"/>
                    <a:pt x="37" y="14"/>
                    <a:pt x="31" y="18"/>
                  </a:cubicBezTo>
                  <a:cubicBezTo>
                    <a:pt x="24" y="22"/>
                    <a:pt x="13" y="22"/>
                    <a:pt x="7" y="18"/>
                  </a:cubicBezTo>
                  <a:cubicBezTo>
                    <a:pt x="0" y="14"/>
                    <a:pt x="0" y="8"/>
                    <a:pt x="7" y="4"/>
                  </a:cubicBezTo>
                  <a:cubicBezTo>
                    <a:pt x="13" y="0"/>
                    <a:pt x="24" y="0"/>
                    <a:pt x="31" y="4"/>
                  </a:cubicBezTo>
                  <a:close/>
                </a:path>
              </a:pathLst>
            </a:custGeom>
            <a:solidFill>
              <a:srgbClr val="19194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1" name="Freeform 236">
              <a:extLst>
                <a:ext uri="{FF2B5EF4-FFF2-40B4-BE49-F238E27FC236}">
                  <a16:creationId xmlns:a16="http://schemas.microsoft.com/office/drawing/2014/main" id="{B6875670-CB87-864F-B243-1814D794B851}"/>
                </a:ext>
              </a:extLst>
            </p:cNvPr>
            <p:cNvSpPr>
              <a:spLocks/>
            </p:cNvSpPr>
            <p:nvPr/>
          </p:nvSpPr>
          <p:spPr bwMode="auto">
            <a:xfrm>
              <a:off x="18155674" y="10071048"/>
              <a:ext cx="104775" cy="60325"/>
            </a:xfrm>
            <a:custGeom>
              <a:avLst/>
              <a:gdLst>
                <a:gd name="T0" fmla="*/ 31 w 38"/>
                <a:gd name="T1" fmla="*/ 4 h 22"/>
                <a:gd name="T2" fmla="*/ 31 w 38"/>
                <a:gd name="T3" fmla="*/ 18 h 22"/>
                <a:gd name="T4" fmla="*/ 7 w 38"/>
                <a:gd name="T5" fmla="*/ 18 h 22"/>
                <a:gd name="T6" fmla="*/ 7 w 38"/>
                <a:gd name="T7" fmla="*/ 4 h 22"/>
                <a:gd name="T8" fmla="*/ 31 w 38"/>
                <a:gd name="T9" fmla="*/ 4 h 22"/>
              </a:gdLst>
              <a:ahLst/>
              <a:cxnLst>
                <a:cxn ang="0">
                  <a:pos x="T0" y="T1"/>
                </a:cxn>
                <a:cxn ang="0">
                  <a:pos x="T2" y="T3"/>
                </a:cxn>
                <a:cxn ang="0">
                  <a:pos x="T4" y="T5"/>
                </a:cxn>
                <a:cxn ang="0">
                  <a:pos x="T6" y="T7"/>
                </a:cxn>
                <a:cxn ang="0">
                  <a:pos x="T8" y="T9"/>
                </a:cxn>
              </a:cxnLst>
              <a:rect l="0" t="0" r="r" b="b"/>
              <a:pathLst>
                <a:path w="38" h="22">
                  <a:moveTo>
                    <a:pt x="31" y="4"/>
                  </a:moveTo>
                  <a:cubicBezTo>
                    <a:pt x="38" y="8"/>
                    <a:pt x="38" y="14"/>
                    <a:pt x="31" y="18"/>
                  </a:cubicBezTo>
                  <a:cubicBezTo>
                    <a:pt x="24" y="22"/>
                    <a:pt x="13" y="22"/>
                    <a:pt x="7" y="18"/>
                  </a:cubicBezTo>
                  <a:cubicBezTo>
                    <a:pt x="0" y="14"/>
                    <a:pt x="0" y="8"/>
                    <a:pt x="7" y="4"/>
                  </a:cubicBezTo>
                  <a:cubicBezTo>
                    <a:pt x="13" y="0"/>
                    <a:pt x="24" y="0"/>
                    <a:pt x="31" y="4"/>
                  </a:cubicBezTo>
                  <a:close/>
                </a:path>
              </a:pathLst>
            </a:custGeom>
            <a:solidFill>
              <a:srgbClr val="19194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2" name="Freeform 237">
              <a:extLst>
                <a:ext uri="{FF2B5EF4-FFF2-40B4-BE49-F238E27FC236}">
                  <a16:creationId xmlns:a16="http://schemas.microsoft.com/office/drawing/2014/main" id="{24B31907-3D3D-6C48-93DD-15E56D15ADC0}"/>
                </a:ext>
              </a:extLst>
            </p:cNvPr>
            <p:cNvSpPr>
              <a:spLocks/>
            </p:cNvSpPr>
            <p:nvPr/>
          </p:nvSpPr>
          <p:spPr bwMode="auto">
            <a:xfrm>
              <a:off x="18373162" y="10198048"/>
              <a:ext cx="104775" cy="57150"/>
            </a:xfrm>
            <a:custGeom>
              <a:avLst/>
              <a:gdLst>
                <a:gd name="T0" fmla="*/ 31 w 38"/>
                <a:gd name="T1" fmla="*/ 3 h 21"/>
                <a:gd name="T2" fmla="*/ 31 w 38"/>
                <a:gd name="T3" fmla="*/ 17 h 21"/>
                <a:gd name="T4" fmla="*/ 7 w 38"/>
                <a:gd name="T5" fmla="*/ 17 h 21"/>
                <a:gd name="T6" fmla="*/ 7 w 38"/>
                <a:gd name="T7" fmla="*/ 3 h 21"/>
                <a:gd name="T8" fmla="*/ 31 w 38"/>
                <a:gd name="T9" fmla="*/ 3 h 21"/>
              </a:gdLst>
              <a:ahLst/>
              <a:cxnLst>
                <a:cxn ang="0">
                  <a:pos x="T0" y="T1"/>
                </a:cxn>
                <a:cxn ang="0">
                  <a:pos x="T2" y="T3"/>
                </a:cxn>
                <a:cxn ang="0">
                  <a:pos x="T4" y="T5"/>
                </a:cxn>
                <a:cxn ang="0">
                  <a:pos x="T6" y="T7"/>
                </a:cxn>
                <a:cxn ang="0">
                  <a:pos x="T8" y="T9"/>
                </a:cxn>
              </a:cxnLst>
              <a:rect l="0" t="0" r="r" b="b"/>
              <a:pathLst>
                <a:path w="38" h="21">
                  <a:moveTo>
                    <a:pt x="31" y="3"/>
                  </a:moveTo>
                  <a:cubicBezTo>
                    <a:pt x="38" y="7"/>
                    <a:pt x="38" y="14"/>
                    <a:pt x="31" y="17"/>
                  </a:cubicBezTo>
                  <a:cubicBezTo>
                    <a:pt x="24" y="21"/>
                    <a:pt x="14" y="21"/>
                    <a:pt x="7" y="17"/>
                  </a:cubicBezTo>
                  <a:cubicBezTo>
                    <a:pt x="0" y="14"/>
                    <a:pt x="0" y="7"/>
                    <a:pt x="7" y="3"/>
                  </a:cubicBezTo>
                  <a:cubicBezTo>
                    <a:pt x="14" y="0"/>
                    <a:pt x="24" y="0"/>
                    <a:pt x="31" y="3"/>
                  </a:cubicBezTo>
                  <a:close/>
                </a:path>
              </a:pathLst>
            </a:custGeom>
            <a:solidFill>
              <a:srgbClr val="19194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3" name="Freeform 238">
              <a:extLst>
                <a:ext uri="{FF2B5EF4-FFF2-40B4-BE49-F238E27FC236}">
                  <a16:creationId xmlns:a16="http://schemas.microsoft.com/office/drawing/2014/main" id="{12A94D2C-10D1-314F-975B-1470415F396D}"/>
                </a:ext>
              </a:extLst>
            </p:cNvPr>
            <p:cNvSpPr>
              <a:spLocks/>
            </p:cNvSpPr>
            <p:nvPr/>
          </p:nvSpPr>
          <p:spPr bwMode="auto">
            <a:xfrm>
              <a:off x="18781149" y="10213923"/>
              <a:ext cx="104775" cy="58738"/>
            </a:xfrm>
            <a:custGeom>
              <a:avLst/>
              <a:gdLst>
                <a:gd name="T0" fmla="*/ 31 w 38"/>
                <a:gd name="T1" fmla="*/ 3 h 21"/>
                <a:gd name="T2" fmla="*/ 31 w 38"/>
                <a:gd name="T3" fmla="*/ 17 h 21"/>
                <a:gd name="T4" fmla="*/ 7 w 38"/>
                <a:gd name="T5" fmla="*/ 17 h 21"/>
                <a:gd name="T6" fmla="*/ 7 w 38"/>
                <a:gd name="T7" fmla="*/ 3 h 21"/>
                <a:gd name="T8" fmla="*/ 31 w 38"/>
                <a:gd name="T9" fmla="*/ 3 h 21"/>
              </a:gdLst>
              <a:ahLst/>
              <a:cxnLst>
                <a:cxn ang="0">
                  <a:pos x="T0" y="T1"/>
                </a:cxn>
                <a:cxn ang="0">
                  <a:pos x="T2" y="T3"/>
                </a:cxn>
                <a:cxn ang="0">
                  <a:pos x="T4" y="T5"/>
                </a:cxn>
                <a:cxn ang="0">
                  <a:pos x="T6" y="T7"/>
                </a:cxn>
                <a:cxn ang="0">
                  <a:pos x="T8" y="T9"/>
                </a:cxn>
              </a:cxnLst>
              <a:rect l="0" t="0" r="r" b="b"/>
              <a:pathLst>
                <a:path w="38" h="21">
                  <a:moveTo>
                    <a:pt x="31" y="3"/>
                  </a:moveTo>
                  <a:cubicBezTo>
                    <a:pt x="38" y="7"/>
                    <a:pt x="38" y="14"/>
                    <a:pt x="31" y="17"/>
                  </a:cubicBezTo>
                  <a:cubicBezTo>
                    <a:pt x="24" y="21"/>
                    <a:pt x="13" y="21"/>
                    <a:pt x="7" y="17"/>
                  </a:cubicBezTo>
                  <a:cubicBezTo>
                    <a:pt x="0" y="14"/>
                    <a:pt x="0" y="7"/>
                    <a:pt x="7" y="3"/>
                  </a:cubicBezTo>
                  <a:cubicBezTo>
                    <a:pt x="13" y="0"/>
                    <a:pt x="24" y="0"/>
                    <a:pt x="31" y="3"/>
                  </a:cubicBezTo>
                  <a:close/>
                </a:path>
              </a:pathLst>
            </a:custGeom>
            <a:solidFill>
              <a:srgbClr val="19194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4" name="Freeform 239">
              <a:extLst>
                <a:ext uri="{FF2B5EF4-FFF2-40B4-BE49-F238E27FC236}">
                  <a16:creationId xmlns:a16="http://schemas.microsoft.com/office/drawing/2014/main" id="{4C22FCA0-7B74-844B-B854-A972AE92AF09}"/>
                </a:ext>
              </a:extLst>
            </p:cNvPr>
            <p:cNvSpPr>
              <a:spLocks/>
            </p:cNvSpPr>
            <p:nvPr/>
          </p:nvSpPr>
          <p:spPr bwMode="auto">
            <a:xfrm>
              <a:off x="18317599" y="9724973"/>
              <a:ext cx="101600" cy="58738"/>
            </a:xfrm>
            <a:custGeom>
              <a:avLst/>
              <a:gdLst>
                <a:gd name="T0" fmla="*/ 30 w 37"/>
                <a:gd name="T1" fmla="*/ 4 h 21"/>
                <a:gd name="T2" fmla="*/ 30 w 37"/>
                <a:gd name="T3" fmla="*/ 18 h 21"/>
                <a:gd name="T4" fmla="*/ 6 w 37"/>
                <a:gd name="T5" fmla="*/ 18 h 21"/>
                <a:gd name="T6" fmla="*/ 6 w 37"/>
                <a:gd name="T7" fmla="*/ 4 h 21"/>
                <a:gd name="T8" fmla="*/ 30 w 37"/>
                <a:gd name="T9" fmla="*/ 4 h 21"/>
              </a:gdLst>
              <a:ahLst/>
              <a:cxnLst>
                <a:cxn ang="0">
                  <a:pos x="T0" y="T1"/>
                </a:cxn>
                <a:cxn ang="0">
                  <a:pos x="T2" y="T3"/>
                </a:cxn>
                <a:cxn ang="0">
                  <a:pos x="T4" y="T5"/>
                </a:cxn>
                <a:cxn ang="0">
                  <a:pos x="T6" y="T7"/>
                </a:cxn>
                <a:cxn ang="0">
                  <a:pos x="T8" y="T9"/>
                </a:cxn>
              </a:cxnLst>
              <a:rect l="0" t="0" r="r" b="b"/>
              <a:pathLst>
                <a:path w="37" h="21">
                  <a:moveTo>
                    <a:pt x="30" y="4"/>
                  </a:moveTo>
                  <a:cubicBezTo>
                    <a:pt x="37" y="8"/>
                    <a:pt x="37" y="14"/>
                    <a:pt x="30" y="18"/>
                  </a:cubicBezTo>
                  <a:cubicBezTo>
                    <a:pt x="24" y="21"/>
                    <a:pt x="13" y="21"/>
                    <a:pt x="6" y="18"/>
                  </a:cubicBezTo>
                  <a:cubicBezTo>
                    <a:pt x="0" y="14"/>
                    <a:pt x="0" y="8"/>
                    <a:pt x="6" y="4"/>
                  </a:cubicBezTo>
                  <a:cubicBezTo>
                    <a:pt x="13" y="0"/>
                    <a:pt x="24" y="0"/>
                    <a:pt x="30" y="4"/>
                  </a:cubicBezTo>
                  <a:close/>
                </a:path>
              </a:pathLst>
            </a:custGeom>
            <a:solidFill>
              <a:srgbClr val="19194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5" name="Freeform 240">
              <a:extLst>
                <a:ext uri="{FF2B5EF4-FFF2-40B4-BE49-F238E27FC236}">
                  <a16:creationId xmlns:a16="http://schemas.microsoft.com/office/drawing/2014/main" id="{0C87C70E-0346-AB47-B9B2-8C112E0A86FE}"/>
                </a:ext>
              </a:extLst>
            </p:cNvPr>
            <p:cNvSpPr>
              <a:spLocks/>
            </p:cNvSpPr>
            <p:nvPr/>
          </p:nvSpPr>
          <p:spPr bwMode="auto">
            <a:xfrm>
              <a:off x="18535087" y="9851973"/>
              <a:ext cx="103188" cy="58738"/>
            </a:xfrm>
            <a:custGeom>
              <a:avLst/>
              <a:gdLst>
                <a:gd name="T0" fmla="*/ 30 w 37"/>
                <a:gd name="T1" fmla="*/ 3 h 21"/>
                <a:gd name="T2" fmla="*/ 30 w 37"/>
                <a:gd name="T3" fmla="*/ 17 h 21"/>
                <a:gd name="T4" fmla="*/ 6 w 37"/>
                <a:gd name="T5" fmla="*/ 17 h 21"/>
                <a:gd name="T6" fmla="*/ 6 w 37"/>
                <a:gd name="T7" fmla="*/ 3 h 21"/>
                <a:gd name="T8" fmla="*/ 30 w 37"/>
                <a:gd name="T9" fmla="*/ 3 h 21"/>
              </a:gdLst>
              <a:ahLst/>
              <a:cxnLst>
                <a:cxn ang="0">
                  <a:pos x="T0" y="T1"/>
                </a:cxn>
                <a:cxn ang="0">
                  <a:pos x="T2" y="T3"/>
                </a:cxn>
                <a:cxn ang="0">
                  <a:pos x="T4" y="T5"/>
                </a:cxn>
                <a:cxn ang="0">
                  <a:pos x="T6" y="T7"/>
                </a:cxn>
                <a:cxn ang="0">
                  <a:pos x="T8" y="T9"/>
                </a:cxn>
              </a:cxnLst>
              <a:rect l="0" t="0" r="r" b="b"/>
              <a:pathLst>
                <a:path w="37" h="21">
                  <a:moveTo>
                    <a:pt x="30" y="3"/>
                  </a:moveTo>
                  <a:cubicBezTo>
                    <a:pt x="37" y="7"/>
                    <a:pt x="37" y="13"/>
                    <a:pt x="30" y="17"/>
                  </a:cubicBezTo>
                  <a:cubicBezTo>
                    <a:pt x="24" y="21"/>
                    <a:pt x="13" y="21"/>
                    <a:pt x="6" y="17"/>
                  </a:cubicBezTo>
                  <a:cubicBezTo>
                    <a:pt x="0" y="13"/>
                    <a:pt x="0" y="7"/>
                    <a:pt x="6" y="3"/>
                  </a:cubicBezTo>
                  <a:cubicBezTo>
                    <a:pt x="13" y="0"/>
                    <a:pt x="24" y="0"/>
                    <a:pt x="30" y="3"/>
                  </a:cubicBezTo>
                  <a:close/>
                </a:path>
              </a:pathLst>
            </a:custGeom>
            <a:solidFill>
              <a:srgbClr val="19194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6" name="Freeform 241">
              <a:extLst>
                <a:ext uri="{FF2B5EF4-FFF2-40B4-BE49-F238E27FC236}">
                  <a16:creationId xmlns:a16="http://schemas.microsoft.com/office/drawing/2014/main" id="{28CE673D-5703-3342-B968-BEE6955B7213}"/>
                </a:ext>
              </a:extLst>
            </p:cNvPr>
            <p:cNvSpPr>
              <a:spLocks/>
            </p:cNvSpPr>
            <p:nvPr/>
          </p:nvSpPr>
          <p:spPr bwMode="auto">
            <a:xfrm>
              <a:off x="18754162" y="9975798"/>
              <a:ext cx="101600" cy="61913"/>
            </a:xfrm>
            <a:custGeom>
              <a:avLst/>
              <a:gdLst>
                <a:gd name="T0" fmla="*/ 31 w 37"/>
                <a:gd name="T1" fmla="*/ 4 h 22"/>
                <a:gd name="T2" fmla="*/ 31 w 37"/>
                <a:gd name="T3" fmla="*/ 18 h 22"/>
                <a:gd name="T4" fmla="*/ 6 w 37"/>
                <a:gd name="T5" fmla="*/ 18 h 22"/>
                <a:gd name="T6" fmla="*/ 6 w 37"/>
                <a:gd name="T7" fmla="*/ 4 h 22"/>
                <a:gd name="T8" fmla="*/ 31 w 37"/>
                <a:gd name="T9" fmla="*/ 4 h 22"/>
              </a:gdLst>
              <a:ahLst/>
              <a:cxnLst>
                <a:cxn ang="0">
                  <a:pos x="T0" y="T1"/>
                </a:cxn>
                <a:cxn ang="0">
                  <a:pos x="T2" y="T3"/>
                </a:cxn>
                <a:cxn ang="0">
                  <a:pos x="T4" y="T5"/>
                </a:cxn>
                <a:cxn ang="0">
                  <a:pos x="T6" y="T7"/>
                </a:cxn>
                <a:cxn ang="0">
                  <a:pos x="T8" y="T9"/>
                </a:cxn>
              </a:cxnLst>
              <a:rect l="0" t="0" r="r" b="b"/>
              <a:pathLst>
                <a:path w="37" h="22">
                  <a:moveTo>
                    <a:pt x="31" y="4"/>
                  </a:moveTo>
                  <a:cubicBezTo>
                    <a:pt x="37" y="8"/>
                    <a:pt x="37" y="14"/>
                    <a:pt x="31" y="18"/>
                  </a:cubicBezTo>
                  <a:cubicBezTo>
                    <a:pt x="24" y="22"/>
                    <a:pt x="13" y="22"/>
                    <a:pt x="6" y="18"/>
                  </a:cubicBezTo>
                  <a:cubicBezTo>
                    <a:pt x="0" y="14"/>
                    <a:pt x="0" y="8"/>
                    <a:pt x="6" y="4"/>
                  </a:cubicBezTo>
                  <a:cubicBezTo>
                    <a:pt x="13" y="0"/>
                    <a:pt x="24" y="0"/>
                    <a:pt x="31" y="4"/>
                  </a:cubicBezTo>
                  <a:close/>
                </a:path>
              </a:pathLst>
            </a:custGeom>
            <a:solidFill>
              <a:srgbClr val="19194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7" name="Freeform 242">
              <a:extLst>
                <a:ext uri="{FF2B5EF4-FFF2-40B4-BE49-F238E27FC236}">
                  <a16:creationId xmlns:a16="http://schemas.microsoft.com/office/drawing/2014/main" id="{D71BB987-D122-AE4A-A8F1-F1D426D1E6A3}"/>
                </a:ext>
              </a:extLst>
            </p:cNvPr>
            <p:cNvSpPr>
              <a:spLocks/>
            </p:cNvSpPr>
            <p:nvPr/>
          </p:nvSpPr>
          <p:spPr bwMode="auto">
            <a:xfrm>
              <a:off x="18723999" y="9742435"/>
              <a:ext cx="104775" cy="57150"/>
            </a:xfrm>
            <a:custGeom>
              <a:avLst/>
              <a:gdLst>
                <a:gd name="T0" fmla="*/ 31 w 38"/>
                <a:gd name="T1" fmla="*/ 4 h 21"/>
                <a:gd name="T2" fmla="*/ 31 w 38"/>
                <a:gd name="T3" fmla="*/ 18 h 21"/>
                <a:gd name="T4" fmla="*/ 7 w 38"/>
                <a:gd name="T5" fmla="*/ 18 h 21"/>
                <a:gd name="T6" fmla="*/ 7 w 38"/>
                <a:gd name="T7" fmla="*/ 4 h 21"/>
                <a:gd name="T8" fmla="*/ 31 w 38"/>
                <a:gd name="T9" fmla="*/ 4 h 21"/>
              </a:gdLst>
              <a:ahLst/>
              <a:cxnLst>
                <a:cxn ang="0">
                  <a:pos x="T0" y="T1"/>
                </a:cxn>
                <a:cxn ang="0">
                  <a:pos x="T2" y="T3"/>
                </a:cxn>
                <a:cxn ang="0">
                  <a:pos x="T4" y="T5"/>
                </a:cxn>
                <a:cxn ang="0">
                  <a:pos x="T6" y="T7"/>
                </a:cxn>
                <a:cxn ang="0">
                  <a:pos x="T8" y="T9"/>
                </a:cxn>
              </a:cxnLst>
              <a:rect l="0" t="0" r="r" b="b"/>
              <a:pathLst>
                <a:path w="38" h="21">
                  <a:moveTo>
                    <a:pt x="31" y="4"/>
                  </a:moveTo>
                  <a:cubicBezTo>
                    <a:pt x="38" y="8"/>
                    <a:pt x="38" y="14"/>
                    <a:pt x="31" y="18"/>
                  </a:cubicBezTo>
                  <a:cubicBezTo>
                    <a:pt x="25" y="21"/>
                    <a:pt x="14" y="21"/>
                    <a:pt x="7" y="18"/>
                  </a:cubicBezTo>
                  <a:cubicBezTo>
                    <a:pt x="0" y="14"/>
                    <a:pt x="0" y="8"/>
                    <a:pt x="7" y="4"/>
                  </a:cubicBezTo>
                  <a:cubicBezTo>
                    <a:pt x="14" y="0"/>
                    <a:pt x="25" y="0"/>
                    <a:pt x="31" y="4"/>
                  </a:cubicBezTo>
                  <a:close/>
                </a:path>
              </a:pathLst>
            </a:custGeom>
            <a:solidFill>
              <a:srgbClr val="19194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8" name="Freeform 243">
              <a:extLst>
                <a:ext uri="{FF2B5EF4-FFF2-40B4-BE49-F238E27FC236}">
                  <a16:creationId xmlns:a16="http://schemas.microsoft.com/office/drawing/2014/main" id="{1B4CF2C6-C3F3-1D42-931E-EDC43EF6776F}"/>
                </a:ext>
              </a:extLst>
            </p:cNvPr>
            <p:cNvSpPr>
              <a:spLocks/>
            </p:cNvSpPr>
            <p:nvPr/>
          </p:nvSpPr>
          <p:spPr bwMode="auto">
            <a:xfrm>
              <a:off x="18944662" y="9869435"/>
              <a:ext cx="101600" cy="57150"/>
            </a:xfrm>
            <a:custGeom>
              <a:avLst/>
              <a:gdLst>
                <a:gd name="T0" fmla="*/ 30 w 37"/>
                <a:gd name="T1" fmla="*/ 3 h 21"/>
                <a:gd name="T2" fmla="*/ 30 w 37"/>
                <a:gd name="T3" fmla="*/ 17 h 21"/>
                <a:gd name="T4" fmla="*/ 6 w 37"/>
                <a:gd name="T5" fmla="*/ 17 h 21"/>
                <a:gd name="T6" fmla="*/ 6 w 37"/>
                <a:gd name="T7" fmla="*/ 3 h 21"/>
                <a:gd name="T8" fmla="*/ 30 w 37"/>
                <a:gd name="T9" fmla="*/ 3 h 21"/>
              </a:gdLst>
              <a:ahLst/>
              <a:cxnLst>
                <a:cxn ang="0">
                  <a:pos x="T0" y="T1"/>
                </a:cxn>
                <a:cxn ang="0">
                  <a:pos x="T2" y="T3"/>
                </a:cxn>
                <a:cxn ang="0">
                  <a:pos x="T4" y="T5"/>
                </a:cxn>
                <a:cxn ang="0">
                  <a:pos x="T6" y="T7"/>
                </a:cxn>
                <a:cxn ang="0">
                  <a:pos x="T8" y="T9"/>
                </a:cxn>
              </a:cxnLst>
              <a:rect l="0" t="0" r="r" b="b"/>
              <a:pathLst>
                <a:path w="37" h="21">
                  <a:moveTo>
                    <a:pt x="30" y="3"/>
                  </a:moveTo>
                  <a:cubicBezTo>
                    <a:pt x="37" y="7"/>
                    <a:pt x="37" y="13"/>
                    <a:pt x="30" y="17"/>
                  </a:cubicBezTo>
                  <a:cubicBezTo>
                    <a:pt x="24" y="21"/>
                    <a:pt x="13" y="21"/>
                    <a:pt x="6" y="17"/>
                  </a:cubicBezTo>
                  <a:cubicBezTo>
                    <a:pt x="0" y="13"/>
                    <a:pt x="0" y="7"/>
                    <a:pt x="6" y="3"/>
                  </a:cubicBezTo>
                  <a:cubicBezTo>
                    <a:pt x="13" y="0"/>
                    <a:pt x="24" y="0"/>
                    <a:pt x="30" y="3"/>
                  </a:cubicBezTo>
                  <a:close/>
                </a:path>
              </a:pathLst>
            </a:custGeom>
            <a:solidFill>
              <a:srgbClr val="19194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9" name="Freeform 244">
              <a:extLst>
                <a:ext uri="{FF2B5EF4-FFF2-40B4-BE49-F238E27FC236}">
                  <a16:creationId xmlns:a16="http://schemas.microsoft.com/office/drawing/2014/main" id="{2EAF3934-451D-6049-BB77-990FC4F8A70A}"/>
                </a:ext>
              </a:extLst>
            </p:cNvPr>
            <p:cNvSpPr>
              <a:spLocks/>
            </p:cNvSpPr>
            <p:nvPr/>
          </p:nvSpPr>
          <p:spPr bwMode="auto">
            <a:xfrm>
              <a:off x="18971649" y="10102798"/>
              <a:ext cx="101600" cy="61913"/>
            </a:xfrm>
            <a:custGeom>
              <a:avLst/>
              <a:gdLst>
                <a:gd name="T0" fmla="*/ 31 w 37"/>
                <a:gd name="T1" fmla="*/ 4 h 22"/>
                <a:gd name="T2" fmla="*/ 31 w 37"/>
                <a:gd name="T3" fmla="*/ 18 h 22"/>
                <a:gd name="T4" fmla="*/ 7 w 37"/>
                <a:gd name="T5" fmla="*/ 18 h 22"/>
                <a:gd name="T6" fmla="*/ 7 w 37"/>
                <a:gd name="T7" fmla="*/ 4 h 22"/>
                <a:gd name="T8" fmla="*/ 31 w 37"/>
                <a:gd name="T9" fmla="*/ 4 h 22"/>
              </a:gdLst>
              <a:ahLst/>
              <a:cxnLst>
                <a:cxn ang="0">
                  <a:pos x="T0" y="T1"/>
                </a:cxn>
                <a:cxn ang="0">
                  <a:pos x="T2" y="T3"/>
                </a:cxn>
                <a:cxn ang="0">
                  <a:pos x="T4" y="T5"/>
                </a:cxn>
                <a:cxn ang="0">
                  <a:pos x="T6" y="T7"/>
                </a:cxn>
                <a:cxn ang="0">
                  <a:pos x="T8" y="T9"/>
                </a:cxn>
              </a:cxnLst>
              <a:rect l="0" t="0" r="r" b="b"/>
              <a:pathLst>
                <a:path w="37" h="22">
                  <a:moveTo>
                    <a:pt x="31" y="4"/>
                  </a:moveTo>
                  <a:cubicBezTo>
                    <a:pt x="37" y="8"/>
                    <a:pt x="37" y="14"/>
                    <a:pt x="31" y="18"/>
                  </a:cubicBezTo>
                  <a:cubicBezTo>
                    <a:pt x="24" y="22"/>
                    <a:pt x="13" y="22"/>
                    <a:pt x="7" y="18"/>
                  </a:cubicBezTo>
                  <a:cubicBezTo>
                    <a:pt x="0" y="14"/>
                    <a:pt x="0" y="8"/>
                    <a:pt x="7" y="4"/>
                  </a:cubicBezTo>
                  <a:cubicBezTo>
                    <a:pt x="13" y="0"/>
                    <a:pt x="24" y="0"/>
                    <a:pt x="31" y="4"/>
                  </a:cubicBezTo>
                  <a:close/>
                </a:path>
              </a:pathLst>
            </a:custGeom>
            <a:solidFill>
              <a:srgbClr val="19194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0" name="Freeform 245">
              <a:extLst>
                <a:ext uri="{FF2B5EF4-FFF2-40B4-BE49-F238E27FC236}">
                  <a16:creationId xmlns:a16="http://schemas.microsoft.com/office/drawing/2014/main" id="{FD04EEA3-0A51-144F-938A-8FD16A58EC03}"/>
                </a:ext>
              </a:extLst>
            </p:cNvPr>
            <p:cNvSpPr>
              <a:spLocks/>
            </p:cNvSpPr>
            <p:nvPr/>
          </p:nvSpPr>
          <p:spPr bwMode="auto">
            <a:xfrm>
              <a:off x="16698349" y="9817048"/>
              <a:ext cx="3449638" cy="1209675"/>
            </a:xfrm>
            <a:custGeom>
              <a:avLst/>
              <a:gdLst>
                <a:gd name="T0" fmla="*/ 1250 w 1250"/>
                <a:gd name="T1" fmla="*/ 0 h 438"/>
                <a:gd name="T2" fmla="*/ 1250 w 1250"/>
                <a:gd name="T3" fmla="*/ 30 h 438"/>
                <a:gd name="T4" fmla="*/ 1239 w 1250"/>
                <a:gd name="T5" fmla="*/ 50 h 438"/>
                <a:gd name="T6" fmla="*/ 592 w 1250"/>
                <a:gd name="T7" fmla="*/ 423 h 438"/>
                <a:gd name="T8" fmla="*/ 510 w 1250"/>
                <a:gd name="T9" fmla="*/ 423 h 438"/>
                <a:gd name="T10" fmla="*/ 14 w 1250"/>
                <a:gd name="T11" fmla="*/ 137 h 438"/>
                <a:gd name="T12" fmla="*/ 0 w 1250"/>
                <a:gd name="T13" fmla="*/ 114 h 438"/>
                <a:gd name="T14" fmla="*/ 0 w 1250"/>
                <a:gd name="T15" fmla="*/ 84 h 438"/>
                <a:gd name="T16" fmla="*/ 5 w 1250"/>
                <a:gd name="T17" fmla="*/ 98 h 438"/>
                <a:gd name="T18" fmla="*/ 14 w 1250"/>
                <a:gd name="T19" fmla="*/ 106 h 438"/>
                <a:gd name="T20" fmla="*/ 117 w 1250"/>
                <a:gd name="T21" fmla="*/ 166 h 438"/>
                <a:gd name="T22" fmla="*/ 510 w 1250"/>
                <a:gd name="T23" fmla="*/ 393 h 438"/>
                <a:gd name="T24" fmla="*/ 592 w 1250"/>
                <a:gd name="T25" fmla="*/ 393 h 438"/>
                <a:gd name="T26" fmla="*/ 1239 w 1250"/>
                <a:gd name="T27" fmla="*/ 19 h 438"/>
                <a:gd name="T28" fmla="*/ 1244 w 1250"/>
                <a:gd name="T29" fmla="*/ 15 h 438"/>
                <a:gd name="T30" fmla="*/ 1250 w 1250"/>
                <a:gd name="T31" fmla="*/ 0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50" h="438">
                  <a:moveTo>
                    <a:pt x="1250" y="0"/>
                  </a:moveTo>
                  <a:cubicBezTo>
                    <a:pt x="1250" y="30"/>
                    <a:pt x="1250" y="30"/>
                    <a:pt x="1250" y="30"/>
                  </a:cubicBezTo>
                  <a:cubicBezTo>
                    <a:pt x="1250" y="37"/>
                    <a:pt x="1246" y="45"/>
                    <a:pt x="1239" y="50"/>
                  </a:cubicBezTo>
                  <a:cubicBezTo>
                    <a:pt x="592" y="423"/>
                    <a:pt x="592" y="423"/>
                    <a:pt x="592" y="423"/>
                  </a:cubicBezTo>
                  <a:cubicBezTo>
                    <a:pt x="567" y="438"/>
                    <a:pt x="535" y="438"/>
                    <a:pt x="510" y="423"/>
                  </a:cubicBezTo>
                  <a:cubicBezTo>
                    <a:pt x="14" y="137"/>
                    <a:pt x="14" y="137"/>
                    <a:pt x="14" y="137"/>
                  </a:cubicBezTo>
                  <a:cubicBezTo>
                    <a:pt x="5" y="132"/>
                    <a:pt x="0" y="123"/>
                    <a:pt x="0" y="114"/>
                  </a:cubicBezTo>
                  <a:cubicBezTo>
                    <a:pt x="0" y="84"/>
                    <a:pt x="0" y="84"/>
                    <a:pt x="0" y="84"/>
                  </a:cubicBezTo>
                  <a:cubicBezTo>
                    <a:pt x="0" y="89"/>
                    <a:pt x="2" y="94"/>
                    <a:pt x="5" y="98"/>
                  </a:cubicBezTo>
                  <a:cubicBezTo>
                    <a:pt x="7" y="101"/>
                    <a:pt x="10" y="104"/>
                    <a:pt x="14" y="106"/>
                  </a:cubicBezTo>
                  <a:cubicBezTo>
                    <a:pt x="117" y="166"/>
                    <a:pt x="117" y="166"/>
                    <a:pt x="117" y="166"/>
                  </a:cubicBezTo>
                  <a:cubicBezTo>
                    <a:pt x="510" y="393"/>
                    <a:pt x="510" y="393"/>
                    <a:pt x="510" y="393"/>
                  </a:cubicBezTo>
                  <a:cubicBezTo>
                    <a:pt x="535" y="407"/>
                    <a:pt x="567" y="407"/>
                    <a:pt x="592" y="393"/>
                  </a:cubicBezTo>
                  <a:cubicBezTo>
                    <a:pt x="1239" y="19"/>
                    <a:pt x="1239" y="19"/>
                    <a:pt x="1239" y="19"/>
                  </a:cubicBezTo>
                  <a:cubicBezTo>
                    <a:pt x="1241" y="18"/>
                    <a:pt x="1243" y="16"/>
                    <a:pt x="1244" y="15"/>
                  </a:cubicBezTo>
                  <a:cubicBezTo>
                    <a:pt x="1248" y="10"/>
                    <a:pt x="1250" y="5"/>
                    <a:pt x="1250" y="0"/>
                  </a:cubicBezTo>
                  <a:close/>
                </a:path>
              </a:pathLst>
            </a:custGeom>
            <a:solidFill>
              <a:srgbClr val="01011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51" name="Group 550">
            <a:extLst>
              <a:ext uri="{FF2B5EF4-FFF2-40B4-BE49-F238E27FC236}">
                <a16:creationId xmlns:a16="http://schemas.microsoft.com/office/drawing/2014/main" id="{8F0AFAA3-C069-F243-B66E-A1E4AD7716D6}"/>
              </a:ext>
            </a:extLst>
          </p:cNvPr>
          <p:cNvGrpSpPr/>
          <p:nvPr/>
        </p:nvGrpSpPr>
        <p:grpSpPr>
          <a:xfrm>
            <a:off x="18506415" y="5473398"/>
            <a:ext cx="544610" cy="670941"/>
            <a:chOff x="18339824" y="6715073"/>
            <a:chExt cx="711201" cy="1000125"/>
          </a:xfrm>
        </p:grpSpPr>
        <p:sp>
          <p:nvSpPr>
            <p:cNvPr id="552" name="Freeform 246">
              <a:extLst>
                <a:ext uri="{FF2B5EF4-FFF2-40B4-BE49-F238E27FC236}">
                  <a16:creationId xmlns:a16="http://schemas.microsoft.com/office/drawing/2014/main" id="{E5E83EF4-24A1-E947-804E-AE9403BB57EC}"/>
                </a:ext>
              </a:extLst>
            </p:cNvPr>
            <p:cNvSpPr>
              <a:spLocks/>
            </p:cNvSpPr>
            <p:nvPr/>
          </p:nvSpPr>
          <p:spPr bwMode="auto">
            <a:xfrm>
              <a:off x="18452537" y="6715073"/>
              <a:ext cx="598488" cy="974725"/>
            </a:xfrm>
            <a:custGeom>
              <a:avLst/>
              <a:gdLst>
                <a:gd name="T0" fmla="*/ 175 w 217"/>
                <a:gd name="T1" fmla="*/ 340 h 353"/>
                <a:gd name="T2" fmla="*/ 42 w 217"/>
                <a:gd name="T3" fmla="*/ 263 h 353"/>
                <a:gd name="T4" fmla="*/ 0 w 217"/>
                <a:gd name="T5" fmla="*/ 183 h 353"/>
                <a:gd name="T6" fmla="*/ 0 w 217"/>
                <a:gd name="T7" fmla="*/ 45 h 353"/>
                <a:gd name="T8" fmla="*/ 42 w 217"/>
                <a:gd name="T9" fmla="*/ 13 h 353"/>
                <a:gd name="T10" fmla="*/ 175 w 217"/>
                <a:gd name="T11" fmla="*/ 90 h 353"/>
                <a:gd name="T12" fmla="*/ 217 w 217"/>
                <a:gd name="T13" fmla="*/ 170 h 353"/>
                <a:gd name="T14" fmla="*/ 217 w 217"/>
                <a:gd name="T15" fmla="*/ 308 h 353"/>
                <a:gd name="T16" fmla="*/ 175 w 217"/>
                <a:gd name="T17" fmla="*/ 340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7" h="353">
                  <a:moveTo>
                    <a:pt x="175" y="340"/>
                  </a:moveTo>
                  <a:cubicBezTo>
                    <a:pt x="42" y="263"/>
                    <a:pt x="42" y="263"/>
                    <a:pt x="42" y="263"/>
                  </a:cubicBezTo>
                  <a:cubicBezTo>
                    <a:pt x="19" y="250"/>
                    <a:pt x="0" y="214"/>
                    <a:pt x="0" y="183"/>
                  </a:cubicBezTo>
                  <a:cubicBezTo>
                    <a:pt x="0" y="45"/>
                    <a:pt x="0" y="45"/>
                    <a:pt x="0" y="45"/>
                  </a:cubicBezTo>
                  <a:cubicBezTo>
                    <a:pt x="0" y="14"/>
                    <a:pt x="19" y="0"/>
                    <a:pt x="42" y="13"/>
                  </a:cubicBezTo>
                  <a:cubicBezTo>
                    <a:pt x="175" y="90"/>
                    <a:pt x="175" y="90"/>
                    <a:pt x="175" y="90"/>
                  </a:cubicBezTo>
                  <a:cubicBezTo>
                    <a:pt x="198" y="103"/>
                    <a:pt x="217" y="139"/>
                    <a:pt x="217" y="170"/>
                  </a:cubicBezTo>
                  <a:cubicBezTo>
                    <a:pt x="217" y="308"/>
                    <a:pt x="217" y="308"/>
                    <a:pt x="217" y="308"/>
                  </a:cubicBezTo>
                  <a:cubicBezTo>
                    <a:pt x="217" y="339"/>
                    <a:pt x="198" y="353"/>
                    <a:pt x="175" y="340"/>
                  </a:cubicBezTo>
                  <a:close/>
                </a:path>
              </a:pathLst>
            </a:custGeom>
            <a:solidFill>
              <a:srgbClr val="DBE3F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3" name="Freeform 247">
              <a:extLst>
                <a:ext uri="{FF2B5EF4-FFF2-40B4-BE49-F238E27FC236}">
                  <a16:creationId xmlns:a16="http://schemas.microsoft.com/office/drawing/2014/main" id="{2E99CA6C-0DE3-664D-B65C-068AF1403B08}"/>
                </a:ext>
              </a:extLst>
            </p:cNvPr>
            <p:cNvSpPr>
              <a:spLocks/>
            </p:cNvSpPr>
            <p:nvPr/>
          </p:nvSpPr>
          <p:spPr bwMode="auto">
            <a:xfrm>
              <a:off x="18339824" y="6740473"/>
              <a:ext cx="595313" cy="974725"/>
            </a:xfrm>
            <a:custGeom>
              <a:avLst/>
              <a:gdLst>
                <a:gd name="T0" fmla="*/ 174 w 216"/>
                <a:gd name="T1" fmla="*/ 339 h 353"/>
                <a:gd name="T2" fmla="*/ 42 w 216"/>
                <a:gd name="T3" fmla="*/ 263 h 353"/>
                <a:gd name="T4" fmla="*/ 0 w 216"/>
                <a:gd name="T5" fmla="*/ 183 h 353"/>
                <a:gd name="T6" fmla="*/ 0 w 216"/>
                <a:gd name="T7" fmla="*/ 45 h 353"/>
                <a:gd name="T8" fmla="*/ 42 w 216"/>
                <a:gd name="T9" fmla="*/ 13 h 353"/>
                <a:gd name="T10" fmla="*/ 174 w 216"/>
                <a:gd name="T11" fmla="*/ 89 h 353"/>
                <a:gd name="T12" fmla="*/ 216 w 216"/>
                <a:gd name="T13" fmla="*/ 170 h 353"/>
                <a:gd name="T14" fmla="*/ 216 w 216"/>
                <a:gd name="T15" fmla="*/ 308 h 353"/>
                <a:gd name="T16" fmla="*/ 174 w 216"/>
                <a:gd name="T17" fmla="*/ 339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6" h="353">
                  <a:moveTo>
                    <a:pt x="174" y="339"/>
                  </a:moveTo>
                  <a:cubicBezTo>
                    <a:pt x="42" y="263"/>
                    <a:pt x="42" y="263"/>
                    <a:pt x="42" y="263"/>
                  </a:cubicBezTo>
                  <a:cubicBezTo>
                    <a:pt x="18" y="250"/>
                    <a:pt x="0" y="214"/>
                    <a:pt x="0" y="183"/>
                  </a:cubicBezTo>
                  <a:cubicBezTo>
                    <a:pt x="0" y="45"/>
                    <a:pt x="0" y="45"/>
                    <a:pt x="0" y="45"/>
                  </a:cubicBezTo>
                  <a:cubicBezTo>
                    <a:pt x="0" y="14"/>
                    <a:pt x="18" y="0"/>
                    <a:pt x="42" y="13"/>
                  </a:cubicBezTo>
                  <a:cubicBezTo>
                    <a:pt x="174" y="89"/>
                    <a:pt x="174" y="89"/>
                    <a:pt x="174" y="89"/>
                  </a:cubicBezTo>
                  <a:cubicBezTo>
                    <a:pt x="197" y="103"/>
                    <a:pt x="216" y="139"/>
                    <a:pt x="216" y="170"/>
                  </a:cubicBezTo>
                  <a:cubicBezTo>
                    <a:pt x="216" y="308"/>
                    <a:pt x="216" y="308"/>
                    <a:pt x="216" y="308"/>
                  </a:cubicBezTo>
                  <a:cubicBezTo>
                    <a:pt x="216" y="339"/>
                    <a:pt x="197" y="353"/>
                    <a:pt x="174" y="339"/>
                  </a:cubicBezTo>
                  <a:close/>
                </a:path>
              </a:pathLst>
            </a:custGeom>
            <a:solidFill>
              <a:srgbClr val="B0C0D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4" name="Freeform 248">
              <a:extLst>
                <a:ext uri="{FF2B5EF4-FFF2-40B4-BE49-F238E27FC236}">
                  <a16:creationId xmlns:a16="http://schemas.microsoft.com/office/drawing/2014/main" id="{DAFFCB84-3873-744D-944D-A7F8283ED42A}"/>
                </a:ext>
              </a:extLst>
            </p:cNvPr>
            <p:cNvSpPr>
              <a:spLocks noEditPoints="1"/>
            </p:cNvSpPr>
            <p:nvPr/>
          </p:nvSpPr>
          <p:spPr bwMode="auto">
            <a:xfrm>
              <a:off x="18552549" y="7346898"/>
              <a:ext cx="157163" cy="141288"/>
            </a:xfrm>
            <a:custGeom>
              <a:avLst/>
              <a:gdLst>
                <a:gd name="T0" fmla="*/ 47 w 57"/>
                <a:gd name="T1" fmla="*/ 47 h 51"/>
                <a:gd name="T2" fmla="*/ 10 w 57"/>
                <a:gd name="T3" fmla="*/ 26 h 51"/>
                <a:gd name="T4" fmla="*/ 0 w 57"/>
                <a:gd name="T5" fmla="*/ 9 h 51"/>
                <a:gd name="T6" fmla="*/ 10 w 57"/>
                <a:gd name="T7" fmla="*/ 3 h 51"/>
                <a:gd name="T8" fmla="*/ 47 w 57"/>
                <a:gd name="T9" fmla="*/ 24 h 51"/>
                <a:gd name="T10" fmla="*/ 57 w 57"/>
                <a:gd name="T11" fmla="*/ 42 h 51"/>
                <a:gd name="T12" fmla="*/ 47 w 57"/>
                <a:gd name="T13" fmla="*/ 47 h 51"/>
                <a:gd name="T14" fmla="*/ 10 w 57"/>
                <a:gd name="T15" fmla="*/ 10 h 51"/>
                <a:gd name="T16" fmla="*/ 6 w 57"/>
                <a:gd name="T17" fmla="*/ 12 h 51"/>
                <a:gd name="T18" fmla="*/ 10 w 57"/>
                <a:gd name="T19" fmla="*/ 19 h 51"/>
                <a:gd name="T20" fmla="*/ 47 w 57"/>
                <a:gd name="T21" fmla="*/ 40 h 51"/>
                <a:gd name="T22" fmla="*/ 51 w 57"/>
                <a:gd name="T23" fmla="*/ 38 h 51"/>
                <a:gd name="T24" fmla="*/ 47 w 57"/>
                <a:gd name="T25" fmla="*/ 31 h 51"/>
                <a:gd name="T26" fmla="*/ 10 w 57"/>
                <a:gd name="T27" fmla="*/ 1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 h="51">
                  <a:moveTo>
                    <a:pt x="47" y="47"/>
                  </a:moveTo>
                  <a:cubicBezTo>
                    <a:pt x="10" y="26"/>
                    <a:pt x="10" y="26"/>
                    <a:pt x="10" y="26"/>
                  </a:cubicBezTo>
                  <a:cubicBezTo>
                    <a:pt x="4" y="23"/>
                    <a:pt x="0" y="15"/>
                    <a:pt x="0" y="9"/>
                  </a:cubicBezTo>
                  <a:cubicBezTo>
                    <a:pt x="0" y="2"/>
                    <a:pt x="4" y="0"/>
                    <a:pt x="10" y="3"/>
                  </a:cubicBezTo>
                  <a:cubicBezTo>
                    <a:pt x="47" y="24"/>
                    <a:pt x="47" y="24"/>
                    <a:pt x="47" y="24"/>
                  </a:cubicBezTo>
                  <a:cubicBezTo>
                    <a:pt x="53" y="27"/>
                    <a:pt x="57" y="35"/>
                    <a:pt x="57" y="42"/>
                  </a:cubicBezTo>
                  <a:cubicBezTo>
                    <a:pt x="57" y="48"/>
                    <a:pt x="53" y="51"/>
                    <a:pt x="47" y="47"/>
                  </a:cubicBezTo>
                  <a:close/>
                  <a:moveTo>
                    <a:pt x="10" y="10"/>
                  </a:moveTo>
                  <a:cubicBezTo>
                    <a:pt x="8" y="9"/>
                    <a:pt x="6" y="10"/>
                    <a:pt x="6" y="12"/>
                  </a:cubicBezTo>
                  <a:cubicBezTo>
                    <a:pt x="6" y="15"/>
                    <a:pt x="8" y="18"/>
                    <a:pt x="10" y="19"/>
                  </a:cubicBezTo>
                  <a:cubicBezTo>
                    <a:pt x="47" y="40"/>
                    <a:pt x="47" y="40"/>
                    <a:pt x="47" y="40"/>
                  </a:cubicBezTo>
                  <a:cubicBezTo>
                    <a:pt x="49" y="42"/>
                    <a:pt x="51" y="40"/>
                    <a:pt x="51" y="38"/>
                  </a:cubicBezTo>
                  <a:cubicBezTo>
                    <a:pt x="51" y="36"/>
                    <a:pt x="49" y="32"/>
                    <a:pt x="47" y="31"/>
                  </a:cubicBezTo>
                  <a:lnTo>
                    <a:pt x="10" y="10"/>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5" name="Freeform 249">
              <a:extLst>
                <a:ext uri="{FF2B5EF4-FFF2-40B4-BE49-F238E27FC236}">
                  <a16:creationId xmlns:a16="http://schemas.microsoft.com/office/drawing/2014/main" id="{E3BD134E-2157-714D-8298-06B1F41A7844}"/>
                </a:ext>
              </a:extLst>
            </p:cNvPr>
            <p:cNvSpPr>
              <a:spLocks noEditPoints="1"/>
            </p:cNvSpPr>
            <p:nvPr/>
          </p:nvSpPr>
          <p:spPr bwMode="auto">
            <a:xfrm>
              <a:off x="18552549" y="7300860"/>
              <a:ext cx="157163" cy="139700"/>
            </a:xfrm>
            <a:custGeom>
              <a:avLst/>
              <a:gdLst>
                <a:gd name="T0" fmla="*/ 47 w 57"/>
                <a:gd name="T1" fmla="*/ 48 h 51"/>
                <a:gd name="T2" fmla="*/ 10 w 57"/>
                <a:gd name="T3" fmla="*/ 27 h 51"/>
                <a:gd name="T4" fmla="*/ 0 w 57"/>
                <a:gd name="T5" fmla="*/ 9 h 51"/>
                <a:gd name="T6" fmla="*/ 10 w 57"/>
                <a:gd name="T7" fmla="*/ 4 h 51"/>
                <a:gd name="T8" fmla="*/ 47 w 57"/>
                <a:gd name="T9" fmla="*/ 25 h 51"/>
                <a:gd name="T10" fmla="*/ 57 w 57"/>
                <a:gd name="T11" fmla="*/ 42 h 51"/>
                <a:gd name="T12" fmla="*/ 47 w 57"/>
                <a:gd name="T13" fmla="*/ 48 h 51"/>
                <a:gd name="T14" fmla="*/ 10 w 57"/>
                <a:gd name="T15" fmla="*/ 11 h 51"/>
                <a:gd name="T16" fmla="*/ 6 w 57"/>
                <a:gd name="T17" fmla="*/ 13 h 51"/>
                <a:gd name="T18" fmla="*/ 10 w 57"/>
                <a:gd name="T19" fmla="*/ 20 h 51"/>
                <a:gd name="T20" fmla="*/ 47 w 57"/>
                <a:gd name="T21" fmla="*/ 41 h 51"/>
                <a:gd name="T22" fmla="*/ 51 w 57"/>
                <a:gd name="T23" fmla="*/ 39 h 51"/>
                <a:gd name="T24" fmla="*/ 47 w 57"/>
                <a:gd name="T25" fmla="*/ 32 h 51"/>
                <a:gd name="T26" fmla="*/ 10 w 57"/>
                <a:gd name="T27" fmla="*/ 1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 h="51">
                  <a:moveTo>
                    <a:pt x="47" y="48"/>
                  </a:moveTo>
                  <a:cubicBezTo>
                    <a:pt x="10" y="27"/>
                    <a:pt x="10" y="27"/>
                    <a:pt x="10" y="27"/>
                  </a:cubicBezTo>
                  <a:cubicBezTo>
                    <a:pt x="4" y="24"/>
                    <a:pt x="0" y="16"/>
                    <a:pt x="0" y="9"/>
                  </a:cubicBezTo>
                  <a:cubicBezTo>
                    <a:pt x="0" y="3"/>
                    <a:pt x="4" y="0"/>
                    <a:pt x="10" y="4"/>
                  </a:cubicBezTo>
                  <a:cubicBezTo>
                    <a:pt x="47" y="25"/>
                    <a:pt x="47" y="25"/>
                    <a:pt x="47" y="25"/>
                  </a:cubicBezTo>
                  <a:cubicBezTo>
                    <a:pt x="53" y="28"/>
                    <a:pt x="57" y="36"/>
                    <a:pt x="57" y="42"/>
                  </a:cubicBezTo>
                  <a:cubicBezTo>
                    <a:pt x="57" y="49"/>
                    <a:pt x="53" y="51"/>
                    <a:pt x="47" y="48"/>
                  </a:cubicBezTo>
                  <a:close/>
                  <a:moveTo>
                    <a:pt x="10" y="11"/>
                  </a:moveTo>
                  <a:cubicBezTo>
                    <a:pt x="8" y="9"/>
                    <a:pt x="6" y="11"/>
                    <a:pt x="6" y="13"/>
                  </a:cubicBezTo>
                  <a:cubicBezTo>
                    <a:pt x="6" y="15"/>
                    <a:pt x="8" y="19"/>
                    <a:pt x="10" y="20"/>
                  </a:cubicBezTo>
                  <a:cubicBezTo>
                    <a:pt x="47" y="41"/>
                    <a:pt x="47" y="41"/>
                    <a:pt x="47" y="41"/>
                  </a:cubicBezTo>
                  <a:cubicBezTo>
                    <a:pt x="49" y="42"/>
                    <a:pt x="51" y="41"/>
                    <a:pt x="51" y="39"/>
                  </a:cubicBezTo>
                  <a:cubicBezTo>
                    <a:pt x="51" y="36"/>
                    <a:pt x="49" y="33"/>
                    <a:pt x="47" y="32"/>
                  </a:cubicBezTo>
                  <a:lnTo>
                    <a:pt x="10" y="11"/>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6" name="Freeform 250">
              <a:extLst>
                <a:ext uri="{FF2B5EF4-FFF2-40B4-BE49-F238E27FC236}">
                  <a16:creationId xmlns:a16="http://schemas.microsoft.com/office/drawing/2014/main" id="{2557C6E5-F0F6-F942-9F8F-D8C66AC31972}"/>
                </a:ext>
              </a:extLst>
            </p:cNvPr>
            <p:cNvSpPr>
              <a:spLocks/>
            </p:cNvSpPr>
            <p:nvPr/>
          </p:nvSpPr>
          <p:spPr bwMode="auto">
            <a:xfrm>
              <a:off x="18571599" y="7408810"/>
              <a:ext cx="119063" cy="95250"/>
            </a:xfrm>
            <a:custGeom>
              <a:avLst/>
              <a:gdLst>
                <a:gd name="T0" fmla="*/ 21 w 43"/>
                <a:gd name="T1" fmla="*/ 30 h 35"/>
                <a:gd name="T2" fmla="*/ 0 w 43"/>
                <a:gd name="T3" fmla="*/ 0 h 35"/>
                <a:gd name="T4" fmla="*/ 6 w 43"/>
                <a:gd name="T5" fmla="*/ 1 h 35"/>
                <a:gd name="T6" fmla="*/ 21 w 43"/>
                <a:gd name="T7" fmla="*/ 22 h 35"/>
                <a:gd name="T8" fmla="*/ 37 w 43"/>
                <a:gd name="T9" fmla="*/ 19 h 35"/>
                <a:gd name="T10" fmla="*/ 43 w 43"/>
                <a:gd name="T11" fmla="*/ 25 h 35"/>
                <a:gd name="T12" fmla="*/ 21 w 43"/>
                <a:gd name="T13" fmla="*/ 30 h 35"/>
              </a:gdLst>
              <a:ahLst/>
              <a:cxnLst>
                <a:cxn ang="0">
                  <a:pos x="T0" y="T1"/>
                </a:cxn>
                <a:cxn ang="0">
                  <a:pos x="T2" y="T3"/>
                </a:cxn>
                <a:cxn ang="0">
                  <a:pos x="T4" y="T5"/>
                </a:cxn>
                <a:cxn ang="0">
                  <a:pos x="T6" y="T7"/>
                </a:cxn>
                <a:cxn ang="0">
                  <a:pos x="T8" y="T9"/>
                </a:cxn>
                <a:cxn ang="0">
                  <a:pos x="T10" y="T11"/>
                </a:cxn>
                <a:cxn ang="0">
                  <a:pos x="T12" y="T13"/>
                </a:cxn>
              </a:cxnLst>
              <a:rect l="0" t="0" r="r" b="b"/>
              <a:pathLst>
                <a:path w="43" h="35">
                  <a:moveTo>
                    <a:pt x="21" y="30"/>
                  </a:moveTo>
                  <a:cubicBezTo>
                    <a:pt x="12" y="24"/>
                    <a:pt x="3" y="12"/>
                    <a:pt x="0" y="0"/>
                  </a:cubicBezTo>
                  <a:cubicBezTo>
                    <a:pt x="6" y="1"/>
                    <a:pt x="6" y="1"/>
                    <a:pt x="6" y="1"/>
                  </a:cubicBezTo>
                  <a:cubicBezTo>
                    <a:pt x="8" y="10"/>
                    <a:pt x="15" y="18"/>
                    <a:pt x="21" y="22"/>
                  </a:cubicBezTo>
                  <a:cubicBezTo>
                    <a:pt x="28" y="26"/>
                    <a:pt x="35" y="25"/>
                    <a:pt x="37" y="19"/>
                  </a:cubicBezTo>
                  <a:cubicBezTo>
                    <a:pt x="43" y="25"/>
                    <a:pt x="43" y="25"/>
                    <a:pt x="43" y="25"/>
                  </a:cubicBezTo>
                  <a:cubicBezTo>
                    <a:pt x="40" y="33"/>
                    <a:pt x="31" y="35"/>
                    <a:pt x="21" y="30"/>
                  </a:cubicBez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7" name="Freeform 251">
              <a:extLst>
                <a:ext uri="{FF2B5EF4-FFF2-40B4-BE49-F238E27FC236}">
                  <a16:creationId xmlns:a16="http://schemas.microsoft.com/office/drawing/2014/main" id="{D973A158-F360-364F-B5A9-E6397BE6F849}"/>
                </a:ext>
              </a:extLst>
            </p:cNvPr>
            <p:cNvSpPr>
              <a:spLocks/>
            </p:cNvSpPr>
            <p:nvPr/>
          </p:nvSpPr>
          <p:spPr bwMode="auto">
            <a:xfrm>
              <a:off x="18508099" y="7026223"/>
              <a:ext cx="246063" cy="360363"/>
            </a:xfrm>
            <a:custGeom>
              <a:avLst/>
              <a:gdLst>
                <a:gd name="T0" fmla="*/ 28 w 89"/>
                <a:gd name="T1" fmla="*/ 107 h 130"/>
                <a:gd name="T2" fmla="*/ 21 w 89"/>
                <a:gd name="T3" fmla="*/ 103 h 130"/>
                <a:gd name="T4" fmla="*/ 15 w 89"/>
                <a:gd name="T5" fmla="*/ 86 h 130"/>
                <a:gd name="T6" fmla="*/ 0 w 89"/>
                <a:gd name="T7" fmla="*/ 40 h 130"/>
                <a:gd name="T8" fmla="*/ 44 w 89"/>
                <a:gd name="T9" fmla="*/ 14 h 130"/>
                <a:gd name="T10" fmla="*/ 89 w 89"/>
                <a:gd name="T11" fmla="*/ 91 h 130"/>
                <a:gd name="T12" fmla="*/ 74 w 89"/>
                <a:gd name="T13" fmla="*/ 120 h 130"/>
                <a:gd name="T14" fmla="*/ 74 w 89"/>
                <a:gd name="T15" fmla="*/ 120 h 130"/>
                <a:gd name="T16" fmla="*/ 68 w 89"/>
                <a:gd name="T17" fmla="*/ 130 h 130"/>
                <a:gd name="T18" fmla="*/ 62 w 89"/>
                <a:gd name="T19" fmla="*/ 127 h 130"/>
                <a:gd name="T20" fmla="*/ 70 w 89"/>
                <a:gd name="T21" fmla="*/ 112 h 130"/>
                <a:gd name="T22" fmla="*/ 70 w 89"/>
                <a:gd name="T23" fmla="*/ 113 h 130"/>
                <a:gd name="T24" fmla="*/ 70 w 89"/>
                <a:gd name="T25" fmla="*/ 112 h 130"/>
                <a:gd name="T26" fmla="*/ 82 w 89"/>
                <a:gd name="T27" fmla="*/ 87 h 130"/>
                <a:gd name="T28" fmla="*/ 44 w 89"/>
                <a:gd name="T29" fmla="*/ 22 h 130"/>
                <a:gd name="T30" fmla="*/ 7 w 89"/>
                <a:gd name="T31" fmla="*/ 43 h 130"/>
                <a:gd name="T32" fmla="*/ 19 w 89"/>
                <a:gd name="T33" fmla="*/ 83 h 130"/>
                <a:gd name="T34" fmla="*/ 28 w 89"/>
                <a:gd name="T35" fmla="*/ 107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9" h="130">
                  <a:moveTo>
                    <a:pt x="28" y="107"/>
                  </a:moveTo>
                  <a:cubicBezTo>
                    <a:pt x="21" y="103"/>
                    <a:pt x="21" y="103"/>
                    <a:pt x="21" y="103"/>
                  </a:cubicBezTo>
                  <a:cubicBezTo>
                    <a:pt x="21" y="99"/>
                    <a:pt x="19" y="93"/>
                    <a:pt x="15" y="86"/>
                  </a:cubicBezTo>
                  <a:cubicBezTo>
                    <a:pt x="6" y="71"/>
                    <a:pt x="0" y="54"/>
                    <a:pt x="0" y="40"/>
                  </a:cubicBezTo>
                  <a:cubicBezTo>
                    <a:pt x="0" y="12"/>
                    <a:pt x="20" y="0"/>
                    <a:pt x="44" y="14"/>
                  </a:cubicBezTo>
                  <a:cubicBezTo>
                    <a:pt x="69" y="28"/>
                    <a:pt x="89" y="63"/>
                    <a:pt x="89" y="91"/>
                  </a:cubicBezTo>
                  <a:cubicBezTo>
                    <a:pt x="89" y="105"/>
                    <a:pt x="83" y="116"/>
                    <a:pt x="74" y="120"/>
                  </a:cubicBezTo>
                  <a:cubicBezTo>
                    <a:pt x="74" y="120"/>
                    <a:pt x="74" y="120"/>
                    <a:pt x="74" y="120"/>
                  </a:cubicBezTo>
                  <a:cubicBezTo>
                    <a:pt x="70" y="122"/>
                    <a:pt x="68" y="126"/>
                    <a:pt x="68" y="130"/>
                  </a:cubicBezTo>
                  <a:cubicBezTo>
                    <a:pt x="62" y="127"/>
                    <a:pt x="62" y="127"/>
                    <a:pt x="62" y="127"/>
                  </a:cubicBezTo>
                  <a:cubicBezTo>
                    <a:pt x="61" y="120"/>
                    <a:pt x="64" y="115"/>
                    <a:pt x="70" y="112"/>
                  </a:cubicBezTo>
                  <a:cubicBezTo>
                    <a:pt x="70" y="113"/>
                    <a:pt x="70" y="113"/>
                    <a:pt x="70" y="113"/>
                  </a:cubicBezTo>
                  <a:cubicBezTo>
                    <a:pt x="70" y="112"/>
                    <a:pt x="70" y="112"/>
                    <a:pt x="70" y="112"/>
                  </a:cubicBezTo>
                  <a:cubicBezTo>
                    <a:pt x="78" y="109"/>
                    <a:pt x="82" y="99"/>
                    <a:pt x="82" y="87"/>
                  </a:cubicBezTo>
                  <a:cubicBezTo>
                    <a:pt x="82" y="63"/>
                    <a:pt x="65" y="34"/>
                    <a:pt x="44" y="22"/>
                  </a:cubicBezTo>
                  <a:cubicBezTo>
                    <a:pt x="24" y="10"/>
                    <a:pt x="7" y="19"/>
                    <a:pt x="7" y="43"/>
                  </a:cubicBezTo>
                  <a:cubicBezTo>
                    <a:pt x="7" y="56"/>
                    <a:pt x="11" y="70"/>
                    <a:pt x="19" y="83"/>
                  </a:cubicBezTo>
                  <a:cubicBezTo>
                    <a:pt x="25" y="93"/>
                    <a:pt x="28" y="101"/>
                    <a:pt x="28" y="107"/>
                  </a:cubicBez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8" name="Freeform 252">
              <a:extLst>
                <a:ext uri="{FF2B5EF4-FFF2-40B4-BE49-F238E27FC236}">
                  <a16:creationId xmlns:a16="http://schemas.microsoft.com/office/drawing/2014/main" id="{81B7C7D0-71CC-3549-9D94-B6F77813A520}"/>
                </a:ext>
              </a:extLst>
            </p:cNvPr>
            <p:cNvSpPr>
              <a:spLocks/>
            </p:cNvSpPr>
            <p:nvPr/>
          </p:nvSpPr>
          <p:spPr bwMode="auto">
            <a:xfrm>
              <a:off x="18590649" y="7200848"/>
              <a:ext cx="77788" cy="163513"/>
            </a:xfrm>
            <a:custGeom>
              <a:avLst/>
              <a:gdLst>
                <a:gd name="T0" fmla="*/ 23 w 28"/>
                <a:gd name="T1" fmla="*/ 59 h 59"/>
                <a:gd name="T2" fmla="*/ 16 w 28"/>
                <a:gd name="T3" fmla="*/ 55 h 59"/>
                <a:gd name="T4" fmla="*/ 21 w 28"/>
                <a:gd name="T5" fmla="*/ 22 h 59"/>
                <a:gd name="T6" fmla="*/ 20 w 28"/>
                <a:gd name="T7" fmla="*/ 22 h 59"/>
                <a:gd name="T8" fmla="*/ 14 w 28"/>
                <a:gd name="T9" fmla="*/ 17 h 59"/>
                <a:gd name="T10" fmla="*/ 11 w 28"/>
                <a:gd name="T11" fmla="*/ 16 h 59"/>
                <a:gd name="T12" fmla="*/ 8 w 28"/>
                <a:gd name="T13" fmla="*/ 15 h 59"/>
                <a:gd name="T14" fmla="*/ 12 w 28"/>
                <a:gd name="T15" fmla="*/ 52 h 59"/>
                <a:gd name="T16" fmla="*/ 6 w 28"/>
                <a:gd name="T17" fmla="*/ 50 h 59"/>
                <a:gd name="T18" fmla="*/ 1 w 28"/>
                <a:gd name="T19" fmla="*/ 3 h 59"/>
                <a:gd name="T20" fmla="*/ 3 w 28"/>
                <a:gd name="T21" fmla="*/ 1 h 59"/>
                <a:gd name="T22" fmla="*/ 6 w 28"/>
                <a:gd name="T23" fmla="*/ 5 h 59"/>
                <a:gd name="T24" fmla="*/ 9 w 28"/>
                <a:gd name="T25" fmla="*/ 8 h 59"/>
                <a:gd name="T26" fmla="*/ 12 w 28"/>
                <a:gd name="T27" fmla="*/ 8 h 59"/>
                <a:gd name="T28" fmla="*/ 14 w 28"/>
                <a:gd name="T29" fmla="*/ 7 h 59"/>
                <a:gd name="T30" fmla="*/ 17 w 28"/>
                <a:gd name="T31" fmla="*/ 11 h 59"/>
                <a:gd name="T32" fmla="*/ 19 w 28"/>
                <a:gd name="T33" fmla="*/ 14 h 59"/>
                <a:gd name="T34" fmla="*/ 22 w 28"/>
                <a:gd name="T35" fmla="*/ 13 h 59"/>
                <a:gd name="T36" fmla="*/ 26 w 28"/>
                <a:gd name="T37" fmla="*/ 14 h 59"/>
                <a:gd name="T38" fmla="*/ 28 w 28"/>
                <a:gd name="T39" fmla="*/ 19 h 59"/>
                <a:gd name="T40" fmla="*/ 23 w 28"/>
                <a:gd name="T41"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 h="59">
                  <a:moveTo>
                    <a:pt x="23" y="59"/>
                  </a:moveTo>
                  <a:cubicBezTo>
                    <a:pt x="16" y="55"/>
                    <a:pt x="16" y="55"/>
                    <a:pt x="16" y="55"/>
                  </a:cubicBezTo>
                  <a:cubicBezTo>
                    <a:pt x="21" y="22"/>
                    <a:pt x="21" y="22"/>
                    <a:pt x="21" y="22"/>
                  </a:cubicBezTo>
                  <a:cubicBezTo>
                    <a:pt x="20" y="22"/>
                    <a:pt x="20" y="22"/>
                    <a:pt x="20" y="22"/>
                  </a:cubicBezTo>
                  <a:cubicBezTo>
                    <a:pt x="18" y="21"/>
                    <a:pt x="16" y="19"/>
                    <a:pt x="14" y="17"/>
                  </a:cubicBezTo>
                  <a:cubicBezTo>
                    <a:pt x="13" y="17"/>
                    <a:pt x="12" y="17"/>
                    <a:pt x="11" y="16"/>
                  </a:cubicBezTo>
                  <a:cubicBezTo>
                    <a:pt x="10" y="16"/>
                    <a:pt x="9" y="15"/>
                    <a:pt x="8" y="15"/>
                  </a:cubicBezTo>
                  <a:cubicBezTo>
                    <a:pt x="12" y="52"/>
                    <a:pt x="12" y="52"/>
                    <a:pt x="12" y="52"/>
                  </a:cubicBezTo>
                  <a:cubicBezTo>
                    <a:pt x="6" y="50"/>
                    <a:pt x="6" y="50"/>
                    <a:pt x="6" y="50"/>
                  </a:cubicBezTo>
                  <a:cubicBezTo>
                    <a:pt x="1" y="3"/>
                    <a:pt x="1" y="3"/>
                    <a:pt x="1" y="3"/>
                  </a:cubicBezTo>
                  <a:cubicBezTo>
                    <a:pt x="0" y="2"/>
                    <a:pt x="1" y="0"/>
                    <a:pt x="3" y="1"/>
                  </a:cubicBezTo>
                  <a:cubicBezTo>
                    <a:pt x="4" y="1"/>
                    <a:pt x="6" y="3"/>
                    <a:pt x="6" y="5"/>
                  </a:cubicBezTo>
                  <a:cubicBezTo>
                    <a:pt x="6" y="5"/>
                    <a:pt x="8" y="8"/>
                    <a:pt x="9" y="8"/>
                  </a:cubicBezTo>
                  <a:cubicBezTo>
                    <a:pt x="11" y="9"/>
                    <a:pt x="12" y="8"/>
                    <a:pt x="12" y="8"/>
                  </a:cubicBezTo>
                  <a:cubicBezTo>
                    <a:pt x="12" y="7"/>
                    <a:pt x="13" y="6"/>
                    <a:pt x="14" y="7"/>
                  </a:cubicBezTo>
                  <a:cubicBezTo>
                    <a:pt x="16" y="8"/>
                    <a:pt x="17" y="10"/>
                    <a:pt x="17" y="11"/>
                  </a:cubicBezTo>
                  <a:cubicBezTo>
                    <a:pt x="18" y="12"/>
                    <a:pt x="18" y="14"/>
                    <a:pt x="19" y="14"/>
                  </a:cubicBezTo>
                  <a:cubicBezTo>
                    <a:pt x="20" y="15"/>
                    <a:pt x="22" y="14"/>
                    <a:pt x="22" y="13"/>
                  </a:cubicBezTo>
                  <a:cubicBezTo>
                    <a:pt x="23" y="12"/>
                    <a:pt x="25" y="13"/>
                    <a:pt x="26" y="14"/>
                  </a:cubicBezTo>
                  <a:cubicBezTo>
                    <a:pt x="27" y="16"/>
                    <a:pt x="28" y="18"/>
                    <a:pt x="28" y="19"/>
                  </a:cubicBezTo>
                  <a:lnTo>
                    <a:pt x="23" y="59"/>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9" name="Freeform 253">
              <a:extLst>
                <a:ext uri="{FF2B5EF4-FFF2-40B4-BE49-F238E27FC236}">
                  <a16:creationId xmlns:a16="http://schemas.microsoft.com/office/drawing/2014/main" id="{6234FD30-82C1-FA49-9971-0EB2153C8CB1}"/>
                </a:ext>
              </a:extLst>
            </p:cNvPr>
            <p:cNvSpPr>
              <a:spLocks/>
            </p:cNvSpPr>
            <p:nvPr/>
          </p:nvSpPr>
          <p:spPr bwMode="auto">
            <a:xfrm>
              <a:off x="18638274" y="7115123"/>
              <a:ext cx="71438" cy="112713"/>
            </a:xfrm>
            <a:custGeom>
              <a:avLst/>
              <a:gdLst>
                <a:gd name="T0" fmla="*/ 23 w 26"/>
                <a:gd name="T1" fmla="*/ 40 h 41"/>
                <a:gd name="T2" fmla="*/ 20 w 26"/>
                <a:gd name="T3" fmla="*/ 36 h 41"/>
                <a:gd name="T4" fmla="*/ 2 w 26"/>
                <a:gd name="T5" fmla="*/ 8 h 41"/>
                <a:gd name="T6" fmla="*/ 0 w 26"/>
                <a:gd name="T7" fmla="*/ 2 h 41"/>
                <a:gd name="T8" fmla="*/ 4 w 26"/>
                <a:gd name="T9" fmla="*/ 2 h 41"/>
                <a:gd name="T10" fmla="*/ 26 w 26"/>
                <a:gd name="T11" fmla="*/ 37 h 41"/>
                <a:gd name="T12" fmla="*/ 24 w 26"/>
                <a:gd name="T13" fmla="*/ 40 h 41"/>
                <a:gd name="T14" fmla="*/ 23 w 26"/>
                <a:gd name="T15" fmla="*/ 40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41">
                  <a:moveTo>
                    <a:pt x="23" y="40"/>
                  </a:moveTo>
                  <a:cubicBezTo>
                    <a:pt x="22" y="39"/>
                    <a:pt x="20" y="37"/>
                    <a:pt x="20" y="36"/>
                  </a:cubicBezTo>
                  <a:cubicBezTo>
                    <a:pt x="18" y="25"/>
                    <a:pt x="12" y="16"/>
                    <a:pt x="2" y="8"/>
                  </a:cubicBezTo>
                  <a:cubicBezTo>
                    <a:pt x="1" y="6"/>
                    <a:pt x="0" y="4"/>
                    <a:pt x="0" y="2"/>
                  </a:cubicBezTo>
                  <a:cubicBezTo>
                    <a:pt x="0" y="1"/>
                    <a:pt x="2" y="0"/>
                    <a:pt x="4" y="2"/>
                  </a:cubicBezTo>
                  <a:cubicBezTo>
                    <a:pt x="15" y="12"/>
                    <a:pt x="23" y="24"/>
                    <a:pt x="26" y="37"/>
                  </a:cubicBezTo>
                  <a:cubicBezTo>
                    <a:pt x="26" y="39"/>
                    <a:pt x="26" y="41"/>
                    <a:pt x="24" y="40"/>
                  </a:cubicBezTo>
                  <a:lnTo>
                    <a:pt x="23" y="40"/>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0" name="Freeform 254">
              <a:extLst>
                <a:ext uri="{FF2B5EF4-FFF2-40B4-BE49-F238E27FC236}">
                  <a16:creationId xmlns:a16="http://schemas.microsoft.com/office/drawing/2014/main" id="{6CBC1CA5-547B-4546-9EB1-A9CC093E351D}"/>
                </a:ext>
              </a:extLst>
            </p:cNvPr>
            <p:cNvSpPr>
              <a:spLocks/>
            </p:cNvSpPr>
            <p:nvPr/>
          </p:nvSpPr>
          <p:spPr bwMode="auto">
            <a:xfrm>
              <a:off x="18417612" y="7092898"/>
              <a:ext cx="71438" cy="55563"/>
            </a:xfrm>
            <a:custGeom>
              <a:avLst/>
              <a:gdLst>
                <a:gd name="T0" fmla="*/ 22 w 26"/>
                <a:gd name="T1" fmla="*/ 19 h 20"/>
                <a:gd name="T2" fmla="*/ 3 w 26"/>
                <a:gd name="T3" fmla="*/ 8 h 20"/>
                <a:gd name="T4" fmla="*/ 0 w 26"/>
                <a:gd name="T5" fmla="*/ 2 h 20"/>
                <a:gd name="T6" fmla="*/ 3 w 26"/>
                <a:gd name="T7" fmla="*/ 1 h 20"/>
                <a:gd name="T8" fmla="*/ 22 w 26"/>
                <a:gd name="T9" fmla="*/ 12 h 20"/>
                <a:gd name="T10" fmla="*/ 26 w 26"/>
                <a:gd name="T11" fmla="*/ 17 h 20"/>
                <a:gd name="T12" fmla="*/ 22 w 26"/>
                <a:gd name="T13" fmla="*/ 19 h 20"/>
              </a:gdLst>
              <a:ahLst/>
              <a:cxnLst>
                <a:cxn ang="0">
                  <a:pos x="T0" y="T1"/>
                </a:cxn>
                <a:cxn ang="0">
                  <a:pos x="T2" y="T3"/>
                </a:cxn>
                <a:cxn ang="0">
                  <a:pos x="T4" y="T5"/>
                </a:cxn>
                <a:cxn ang="0">
                  <a:pos x="T6" y="T7"/>
                </a:cxn>
                <a:cxn ang="0">
                  <a:pos x="T8" y="T9"/>
                </a:cxn>
                <a:cxn ang="0">
                  <a:pos x="T10" y="T11"/>
                </a:cxn>
                <a:cxn ang="0">
                  <a:pos x="T12" y="T13"/>
                </a:cxn>
              </a:cxnLst>
              <a:rect l="0" t="0" r="r" b="b"/>
              <a:pathLst>
                <a:path w="26" h="20">
                  <a:moveTo>
                    <a:pt x="22" y="19"/>
                  </a:moveTo>
                  <a:cubicBezTo>
                    <a:pt x="3" y="8"/>
                    <a:pt x="3" y="8"/>
                    <a:pt x="3" y="8"/>
                  </a:cubicBezTo>
                  <a:cubicBezTo>
                    <a:pt x="2" y="7"/>
                    <a:pt x="0" y="4"/>
                    <a:pt x="0" y="2"/>
                  </a:cubicBezTo>
                  <a:cubicBezTo>
                    <a:pt x="0" y="0"/>
                    <a:pt x="2" y="0"/>
                    <a:pt x="3" y="1"/>
                  </a:cubicBezTo>
                  <a:cubicBezTo>
                    <a:pt x="22" y="12"/>
                    <a:pt x="22" y="12"/>
                    <a:pt x="22" y="12"/>
                  </a:cubicBezTo>
                  <a:cubicBezTo>
                    <a:pt x="24" y="13"/>
                    <a:pt x="26" y="15"/>
                    <a:pt x="26" y="17"/>
                  </a:cubicBezTo>
                  <a:cubicBezTo>
                    <a:pt x="26" y="19"/>
                    <a:pt x="24" y="20"/>
                    <a:pt x="22" y="19"/>
                  </a:cubicBez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1" name="Freeform 255">
              <a:extLst>
                <a:ext uri="{FF2B5EF4-FFF2-40B4-BE49-F238E27FC236}">
                  <a16:creationId xmlns:a16="http://schemas.microsoft.com/office/drawing/2014/main" id="{530FB9DA-4575-0742-B715-539733F53DDA}"/>
                </a:ext>
              </a:extLst>
            </p:cNvPr>
            <p:cNvSpPr>
              <a:spLocks/>
            </p:cNvSpPr>
            <p:nvPr/>
          </p:nvSpPr>
          <p:spPr bwMode="auto">
            <a:xfrm>
              <a:off x="18773212" y="7297685"/>
              <a:ext cx="71438" cy="55563"/>
            </a:xfrm>
            <a:custGeom>
              <a:avLst/>
              <a:gdLst>
                <a:gd name="T0" fmla="*/ 23 w 26"/>
                <a:gd name="T1" fmla="*/ 19 h 20"/>
                <a:gd name="T2" fmla="*/ 3 w 26"/>
                <a:gd name="T3" fmla="*/ 8 h 20"/>
                <a:gd name="T4" fmla="*/ 0 w 26"/>
                <a:gd name="T5" fmla="*/ 3 h 20"/>
                <a:gd name="T6" fmla="*/ 3 w 26"/>
                <a:gd name="T7" fmla="*/ 1 h 20"/>
                <a:gd name="T8" fmla="*/ 23 w 26"/>
                <a:gd name="T9" fmla="*/ 12 h 20"/>
                <a:gd name="T10" fmla="*/ 26 w 26"/>
                <a:gd name="T11" fmla="*/ 18 h 20"/>
                <a:gd name="T12" fmla="*/ 23 w 26"/>
                <a:gd name="T13" fmla="*/ 19 h 20"/>
              </a:gdLst>
              <a:ahLst/>
              <a:cxnLst>
                <a:cxn ang="0">
                  <a:pos x="T0" y="T1"/>
                </a:cxn>
                <a:cxn ang="0">
                  <a:pos x="T2" y="T3"/>
                </a:cxn>
                <a:cxn ang="0">
                  <a:pos x="T4" y="T5"/>
                </a:cxn>
                <a:cxn ang="0">
                  <a:pos x="T6" y="T7"/>
                </a:cxn>
                <a:cxn ang="0">
                  <a:pos x="T8" y="T9"/>
                </a:cxn>
                <a:cxn ang="0">
                  <a:pos x="T10" y="T11"/>
                </a:cxn>
                <a:cxn ang="0">
                  <a:pos x="T12" y="T13"/>
                </a:cxn>
              </a:cxnLst>
              <a:rect l="0" t="0" r="r" b="b"/>
              <a:pathLst>
                <a:path w="26" h="20">
                  <a:moveTo>
                    <a:pt x="23" y="19"/>
                  </a:moveTo>
                  <a:cubicBezTo>
                    <a:pt x="3" y="8"/>
                    <a:pt x="3" y="8"/>
                    <a:pt x="3" y="8"/>
                  </a:cubicBezTo>
                  <a:cubicBezTo>
                    <a:pt x="2" y="7"/>
                    <a:pt x="0" y="5"/>
                    <a:pt x="0" y="3"/>
                  </a:cubicBezTo>
                  <a:cubicBezTo>
                    <a:pt x="0" y="1"/>
                    <a:pt x="2" y="0"/>
                    <a:pt x="3" y="1"/>
                  </a:cubicBezTo>
                  <a:cubicBezTo>
                    <a:pt x="23" y="12"/>
                    <a:pt x="23" y="12"/>
                    <a:pt x="23" y="12"/>
                  </a:cubicBezTo>
                  <a:cubicBezTo>
                    <a:pt x="24" y="13"/>
                    <a:pt x="26" y="16"/>
                    <a:pt x="26" y="18"/>
                  </a:cubicBezTo>
                  <a:cubicBezTo>
                    <a:pt x="26" y="20"/>
                    <a:pt x="24" y="20"/>
                    <a:pt x="23" y="19"/>
                  </a:cubicBez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2" name="Freeform 256">
              <a:extLst>
                <a:ext uri="{FF2B5EF4-FFF2-40B4-BE49-F238E27FC236}">
                  <a16:creationId xmlns:a16="http://schemas.microsoft.com/office/drawing/2014/main" id="{66B1A382-CCE0-6C4F-9434-7414C949D280}"/>
                </a:ext>
              </a:extLst>
            </p:cNvPr>
            <p:cNvSpPr>
              <a:spLocks/>
            </p:cNvSpPr>
            <p:nvPr/>
          </p:nvSpPr>
          <p:spPr bwMode="auto">
            <a:xfrm>
              <a:off x="18728762" y="7111948"/>
              <a:ext cx="80963" cy="61913"/>
            </a:xfrm>
            <a:custGeom>
              <a:avLst/>
              <a:gdLst>
                <a:gd name="T0" fmla="*/ 3 w 29"/>
                <a:gd name="T1" fmla="*/ 21 h 22"/>
                <a:gd name="T2" fmla="*/ 1 w 29"/>
                <a:gd name="T3" fmla="*/ 19 h 22"/>
                <a:gd name="T4" fmla="*/ 1 w 29"/>
                <a:gd name="T5" fmla="*/ 14 h 22"/>
                <a:gd name="T6" fmla="*/ 23 w 29"/>
                <a:gd name="T7" fmla="*/ 1 h 22"/>
                <a:gd name="T8" fmla="*/ 28 w 29"/>
                <a:gd name="T9" fmla="*/ 4 h 22"/>
                <a:gd name="T10" fmla="*/ 28 w 29"/>
                <a:gd name="T11" fmla="*/ 9 h 22"/>
                <a:gd name="T12" fmla="*/ 6 w 29"/>
                <a:gd name="T13" fmla="*/ 21 h 22"/>
                <a:gd name="T14" fmla="*/ 3 w 29"/>
                <a:gd name="T15" fmla="*/ 21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22">
                  <a:moveTo>
                    <a:pt x="3" y="21"/>
                  </a:moveTo>
                  <a:cubicBezTo>
                    <a:pt x="3" y="21"/>
                    <a:pt x="2" y="20"/>
                    <a:pt x="1" y="19"/>
                  </a:cubicBezTo>
                  <a:cubicBezTo>
                    <a:pt x="0" y="17"/>
                    <a:pt x="0" y="14"/>
                    <a:pt x="1" y="14"/>
                  </a:cubicBezTo>
                  <a:cubicBezTo>
                    <a:pt x="23" y="1"/>
                    <a:pt x="23" y="1"/>
                    <a:pt x="23" y="1"/>
                  </a:cubicBezTo>
                  <a:cubicBezTo>
                    <a:pt x="25" y="0"/>
                    <a:pt x="26" y="1"/>
                    <a:pt x="28" y="4"/>
                  </a:cubicBezTo>
                  <a:cubicBezTo>
                    <a:pt x="29" y="6"/>
                    <a:pt x="29" y="8"/>
                    <a:pt x="28" y="9"/>
                  </a:cubicBezTo>
                  <a:cubicBezTo>
                    <a:pt x="6" y="21"/>
                    <a:pt x="6" y="21"/>
                    <a:pt x="6" y="21"/>
                  </a:cubicBezTo>
                  <a:cubicBezTo>
                    <a:pt x="5" y="22"/>
                    <a:pt x="4" y="22"/>
                    <a:pt x="3" y="21"/>
                  </a:cubicBez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3" name="Freeform 257">
              <a:extLst>
                <a:ext uri="{FF2B5EF4-FFF2-40B4-BE49-F238E27FC236}">
                  <a16:creationId xmlns:a16="http://schemas.microsoft.com/office/drawing/2014/main" id="{932F08CD-2984-0445-8F00-F4686E0303F3}"/>
                </a:ext>
              </a:extLst>
            </p:cNvPr>
            <p:cNvSpPr>
              <a:spLocks/>
            </p:cNvSpPr>
            <p:nvPr/>
          </p:nvSpPr>
          <p:spPr bwMode="auto">
            <a:xfrm>
              <a:off x="18620812" y="6973835"/>
              <a:ext cx="19050" cy="85725"/>
            </a:xfrm>
            <a:custGeom>
              <a:avLst/>
              <a:gdLst>
                <a:gd name="T0" fmla="*/ 3 w 7"/>
                <a:gd name="T1" fmla="*/ 30 h 31"/>
                <a:gd name="T2" fmla="*/ 0 w 7"/>
                <a:gd name="T3" fmla="*/ 25 h 31"/>
                <a:gd name="T4" fmla="*/ 0 w 7"/>
                <a:gd name="T5" fmla="*/ 3 h 31"/>
                <a:gd name="T6" fmla="*/ 3 w 7"/>
                <a:gd name="T7" fmla="*/ 1 h 31"/>
                <a:gd name="T8" fmla="*/ 7 w 7"/>
                <a:gd name="T9" fmla="*/ 6 h 31"/>
                <a:gd name="T10" fmla="*/ 7 w 7"/>
                <a:gd name="T11" fmla="*/ 28 h 31"/>
                <a:gd name="T12" fmla="*/ 3 w 7"/>
                <a:gd name="T13" fmla="*/ 30 h 31"/>
              </a:gdLst>
              <a:ahLst/>
              <a:cxnLst>
                <a:cxn ang="0">
                  <a:pos x="T0" y="T1"/>
                </a:cxn>
                <a:cxn ang="0">
                  <a:pos x="T2" y="T3"/>
                </a:cxn>
                <a:cxn ang="0">
                  <a:pos x="T4" y="T5"/>
                </a:cxn>
                <a:cxn ang="0">
                  <a:pos x="T6" y="T7"/>
                </a:cxn>
                <a:cxn ang="0">
                  <a:pos x="T8" y="T9"/>
                </a:cxn>
                <a:cxn ang="0">
                  <a:pos x="T10" y="T11"/>
                </a:cxn>
                <a:cxn ang="0">
                  <a:pos x="T12" y="T13"/>
                </a:cxn>
              </a:cxnLst>
              <a:rect l="0" t="0" r="r" b="b"/>
              <a:pathLst>
                <a:path w="7" h="31">
                  <a:moveTo>
                    <a:pt x="3" y="30"/>
                  </a:moveTo>
                  <a:cubicBezTo>
                    <a:pt x="2" y="29"/>
                    <a:pt x="0" y="27"/>
                    <a:pt x="0" y="25"/>
                  </a:cubicBezTo>
                  <a:cubicBezTo>
                    <a:pt x="0" y="3"/>
                    <a:pt x="0" y="3"/>
                    <a:pt x="0" y="3"/>
                  </a:cubicBezTo>
                  <a:cubicBezTo>
                    <a:pt x="0" y="1"/>
                    <a:pt x="2" y="0"/>
                    <a:pt x="3" y="1"/>
                  </a:cubicBezTo>
                  <a:cubicBezTo>
                    <a:pt x="5" y="2"/>
                    <a:pt x="7" y="4"/>
                    <a:pt x="7" y="6"/>
                  </a:cubicBezTo>
                  <a:cubicBezTo>
                    <a:pt x="7" y="28"/>
                    <a:pt x="7" y="28"/>
                    <a:pt x="7" y="28"/>
                  </a:cubicBezTo>
                  <a:cubicBezTo>
                    <a:pt x="7" y="30"/>
                    <a:pt x="5" y="31"/>
                    <a:pt x="3" y="30"/>
                  </a:cubicBez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4" name="Freeform 258">
              <a:extLst>
                <a:ext uri="{FF2B5EF4-FFF2-40B4-BE49-F238E27FC236}">
                  <a16:creationId xmlns:a16="http://schemas.microsoft.com/office/drawing/2014/main" id="{F39A9D48-7CA7-8644-B56F-F774C7C7002C}"/>
                </a:ext>
              </a:extLst>
            </p:cNvPr>
            <p:cNvSpPr>
              <a:spLocks/>
            </p:cNvSpPr>
            <p:nvPr/>
          </p:nvSpPr>
          <p:spPr bwMode="auto">
            <a:xfrm>
              <a:off x="18452537" y="6919860"/>
              <a:ext cx="80963" cy="128588"/>
            </a:xfrm>
            <a:custGeom>
              <a:avLst/>
              <a:gdLst>
                <a:gd name="T0" fmla="*/ 26 w 29"/>
                <a:gd name="T1" fmla="*/ 46 h 47"/>
                <a:gd name="T2" fmla="*/ 23 w 29"/>
                <a:gd name="T3" fmla="*/ 44 h 47"/>
                <a:gd name="T4" fmla="*/ 1 w 29"/>
                <a:gd name="T5" fmla="*/ 6 h 47"/>
                <a:gd name="T6" fmla="*/ 1 w 29"/>
                <a:gd name="T7" fmla="*/ 1 h 47"/>
                <a:gd name="T8" fmla="*/ 6 w 29"/>
                <a:gd name="T9" fmla="*/ 3 h 47"/>
                <a:gd name="T10" fmla="*/ 28 w 29"/>
                <a:gd name="T11" fmla="*/ 41 h 47"/>
                <a:gd name="T12" fmla="*/ 28 w 29"/>
                <a:gd name="T13" fmla="*/ 47 h 47"/>
                <a:gd name="T14" fmla="*/ 26 w 29"/>
                <a:gd name="T15" fmla="*/ 46 h 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47">
                  <a:moveTo>
                    <a:pt x="26" y="46"/>
                  </a:moveTo>
                  <a:cubicBezTo>
                    <a:pt x="25" y="46"/>
                    <a:pt x="24" y="45"/>
                    <a:pt x="23" y="44"/>
                  </a:cubicBezTo>
                  <a:cubicBezTo>
                    <a:pt x="1" y="6"/>
                    <a:pt x="1" y="6"/>
                    <a:pt x="1" y="6"/>
                  </a:cubicBezTo>
                  <a:cubicBezTo>
                    <a:pt x="0" y="3"/>
                    <a:pt x="0" y="1"/>
                    <a:pt x="1" y="1"/>
                  </a:cubicBezTo>
                  <a:cubicBezTo>
                    <a:pt x="2" y="0"/>
                    <a:pt x="4" y="1"/>
                    <a:pt x="6" y="3"/>
                  </a:cubicBezTo>
                  <a:cubicBezTo>
                    <a:pt x="28" y="41"/>
                    <a:pt x="28" y="41"/>
                    <a:pt x="28" y="41"/>
                  </a:cubicBezTo>
                  <a:cubicBezTo>
                    <a:pt x="29" y="44"/>
                    <a:pt x="29" y="46"/>
                    <a:pt x="28" y="47"/>
                  </a:cubicBezTo>
                  <a:cubicBezTo>
                    <a:pt x="27" y="47"/>
                    <a:pt x="26" y="47"/>
                    <a:pt x="26" y="46"/>
                  </a:cubicBez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65" name="Group 564">
            <a:extLst>
              <a:ext uri="{FF2B5EF4-FFF2-40B4-BE49-F238E27FC236}">
                <a16:creationId xmlns:a16="http://schemas.microsoft.com/office/drawing/2014/main" id="{A6E50E9A-708E-DC44-84EE-7CE4D4F0E6BD}"/>
              </a:ext>
            </a:extLst>
          </p:cNvPr>
          <p:cNvGrpSpPr/>
          <p:nvPr/>
        </p:nvGrpSpPr>
        <p:grpSpPr>
          <a:xfrm>
            <a:off x="14178459" y="8393522"/>
            <a:ext cx="314853" cy="387655"/>
            <a:chOff x="14082149" y="9774185"/>
            <a:chExt cx="411163" cy="577851"/>
          </a:xfrm>
        </p:grpSpPr>
        <p:sp>
          <p:nvSpPr>
            <p:cNvPr id="566" name="Freeform 259">
              <a:extLst>
                <a:ext uri="{FF2B5EF4-FFF2-40B4-BE49-F238E27FC236}">
                  <a16:creationId xmlns:a16="http://schemas.microsoft.com/office/drawing/2014/main" id="{FE76983C-4E84-5F4F-A26F-10E0F4D97F5F}"/>
                </a:ext>
              </a:extLst>
            </p:cNvPr>
            <p:cNvSpPr>
              <a:spLocks/>
            </p:cNvSpPr>
            <p:nvPr/>
          </p:nvSpPr>
          <p:spPr bwMode="auto">
            <a:xfrm>
              <a:off x="14148824" y="9774185"/>
              <a:ext cx="344488" cy="563563"/>
            </a:xfrm>
            <a:custGeom>
              <a:avLst/>
              <a:gdLst>
                <a:gd name="T0" fmla="*/ 101 w 125"/>
                <a:gd name="T1" fmla="*/ 196 h 204"/>
                <a:gd name="T2" fmla="*/ 25 w 125"/>
                <a:gd name="T3" fmla="*/ 152 h 204"/>
                <a:gd name="T4" fmla="*/ 0 w 125"/>
                <a:gd name="T5" fmla="*/ 106 h 204"/>
                <a:gd name="T6" fmla="*/ 0 w 125"/>
                <a:gd name="T7" fmla="*/ 26 h 204"/>
                <a:gd name="T8" fmla="*/ 25 w 125"/>
                <a:gd name="T9" fmla="*/ 8 h 204"/>
                <a:gd name="T10" fmla="*/ 101 w 125"/>
                <a:gd name="T11" fmla="*/ 52 h 204"/>
                <a:gd name="T12" fmla="*/ 125 w 125"/>
                <a:gd name="T13" fmla="*/ 98 h 204"/>
                <a:gd name="T14" fmla="*/ 125 w 125"/>
                <a:gd name="T15" fmla="*/ 178 h 204"/>
                <a:gd name="T16" fmla="*/ 101 w 125"/>
                <a:gd name="T17" fmla="*/ 196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5" h="204">
                  <a:moveTo>
                    <a:pt x="101" y="196"/>
                  </a:moveTo>
                  <a:cubicBezTo>
                    <a:pt x="25" y="152"/>
                    <a:pt x="25" y="152"/>
                    <a:pt x="25" y="152"/>
                  </a:cubicBezTo>
                  <a:cubicBezTo>
                    <a:pt x="11" y="144"/>
                    <a:pt x="0" y="124"/>
                    <a:pt x="0" y="106"/>
                  </a:cubicBezTo>
                  <a:cubicBezTo>
                    <a:pt x="0" y="26"/>
                    <a:pt x="0" y="26"/>
                    <a:pt x="0" y="26"/>
                  </a:cubicBezTo>
                  <a:cubicBezTo>
                    <a:pt x="0" y="8"/>
                    <a:pt x="11" y="0"/>
                    <a:pt x="25" y="8"/>
                  </a:cubicBezTo>
                  <a:cubicBezTo>
                    <a:pt x="101" y="52"/>
                    <a:pt x="101" y="52"/>
                    <a:pt x="101" y="52"/>
                  </a:cubicBezTo>
                  <a:cubicBezTo>
                    <a:pt x="114" y="60"/>
                    <a:pt x="125" y="80"/>
                    <a:pt x="125" y="98"/>
                  </a:cubicBezTo>
                  <a:cubicBezTo>
                    <a:pt x="125" y="178"/>
                    <a:pt x="125" y="178"/>
                    <a:pt x="125" y="178"/>
                  </a:cubicBezTo>
                  <a:cubicBezTo>
                    <a:pt x="125" y="196"/>
                    <a:pt x="114" y="204"/>
                    <a:pt x="101" y="196"/>
                  </a:cubicBezTo>
                  <a:close/>
                </a:path>
              </a:pathLst>
            </a:custGeom>
            <a:solidFill>
              <a:srgbClr val="DBE3F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7" name="Freeform 260">
              <a:extLst>
                <a:ext uri="{FF2B5EF4-FFF2-40B4-BE49-F238E27FC236}">
                  <a16:creationId xmlns:a16="http://schemas.microsoft.com/office/drawing/2014/main" id="{02883CB9-4A4C-944F-88E5-B0E7DCC9ED97}"/>
                </a:ext>
              </a:extLst>
            </p:cNvPr>
            <p:cNvSpPr>
              <a:spLocks/>
            </p:cNvSpPr>
            <p:nvPr/>
          </p:nvSpPr>
          <p:spPr bwMode="auto">
            <a:xfrm>
              <a:off x="14082149" y="9788473"/>
              <a:ext cx="344488" cy="563563"/>
            </a:xfrm>
            <a:custGeom>
              <a:avLst/>
              <a:gdLst>
                <a:gd name="T0" fmla="*/ 101 w 125"/>
                <a:gd name="T1" fmla="*/ 196 h 204"/>
                <a:gd name="T2" fmla="*/ 25 w 125"/>
                <a:gd name="T3" fmla="*/ 152 h 204"/>
                <a:gd name="T4" fmla="*/ 0 w 125"/>
                <a:gd name="T5" fmla="*/ 106 h 204"/>
                <a:gd name="T6" fmla="*/ 0 w 125"/>
                <a:gd name="T7" fmla="*/ 26 h 204"/>
                <a:gd name="T8" fmla="*/ 25 w 125"/>
                <a:gd name="T9" fmla="*/ 8 h 204"/>
                <a:gd name="T10" fmla="*/ 101 w 125"/>
                <a:gd name="T11" fmla="*/ 52 h 204"/>
                <a:gd name="T12" fmla="*/ 125 w 125"/>
                <a:gd name="T13" fmla="*/ 98 h 204"/>
                <a:gd name="T14" fmla="*/ 125 w 125"/>
                <a:gd name="T15" fmla="*/ 178 h 204"/>
                <a:gd name="T16" fmla="*/ 101 w 125"/>
                <a:gd name="T17" fmla="*/ 196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5" h="204">
                  <a:moveTo>
                    <a:pt x="101" y="196"/>
                  </a:moveTo>
                  <a:cubicBezTo>
                    <a:pt x="25" y="152"/>
                    <a:pt x="25" y="152"/>
                    <a:pt x="25" y="152"/>
                  </a:cubicBezTo>
                  <a:cubicBezTo>
                    <a:pt x="11" y="144"/>
                    <a:pt x="0" y="124"/>
                    <a:pt x="0" y="106"/>
                  </a:cubicBezTo>
                  <a:cubicBezTo>
                    <a:pt x="0" y="26"/>
                    <a:pt x="0" y="26"/>
                    <a:pt x="0" y="26"/>
                  </a:cubicBezTo>
                  <a:cubicBezTo>
                    <a:pt x="0" y="8"/>
                    <a:pt x="11" y="0"/>
                    <a:pt x="25" y="8"/>
                  </a:cubicBezTo>
                  <a:cubicBezTo>
                    <a:pt x="101" y="52"/>
                    <a:pt x="101" y="52"/>
                    <a:pt x="101" y="52"/>
                  </a:cubicBezTo>
                  <a:cubicBezTo>
                    <a:pt x="114" y="60"/>
                    <a:pt x="125" y="80"/>
                    <a:pt x="125" y="98"/>
                  </a:cubicBezTo>
                  <a:cubicBezTo>
                    <a:pt x="125" y="178"/>
                    <a:pt x="125" y="178"/>
                    <a:pt x="125" y="178"/>
                  </a:cubicBezTo>
                  <a:cubicBezTo>
                    <a:pt x="125" y="196"/>
                    <a:pt x="114" y="204"/>
                    <a:pt x="101" y="196"/>
                  </a:cubicBezTo>
                  <a:close/>
                </a:path>
              </a:pathLst>
            </a:custGeom>
            <a:solidFill>
              <a:srgbClr val="B0C0D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8" name="Freeform 261">
              <a:extLst>
                <a:ext uri="{FF2B5EF4-FFF2-40B4-BE49-F238E27FC236}">
                  <a16:creationId xmlns:a16="http://schemas.microsoft.com/office/drawing/2014/main" id="{0C64E344-B67E-EC46-8F04-EB576105291E}"/>
                </a:ext>
              </a:extLst>
            </p:cNvPr>
            <p:cNvSpPr>
              <a:spLocks noEditPoints="1"/>
            </p:cNvSpPr>
            <p:nvPr/>
          </p:nvSpPr>
          <p:spPr bwMode="auto">
            <a:xfrm>
              <a:off x="14150412" y="9874198"/>
              <a:ext cx="25400" cy="36513"/>
            </a:xfrm>
            <a:custGeom>
              <a:avLst/>
              <a:gdLst>
                <a:gd name="T0" fmla="*/ 4 w 9"/>
                <a:gd name="T1" fmla="*/ 11 h 13"/>
                <a:gd name="T2" fmla="*/ 0 w 9"/>
                <a:gd name="T3" fmla="*/ 4 h 13"/>
                <a:gd name="T4" fmla="*/ 4 w 9"/>
                <a:gd name="T5" fmla="*/ 2 h 13"/>
                <a:gd name="T6" fmla="*/ 9 w 9"/>
                <a:gd name="T7" fmla="*/ 9 h 13"/>
                <a:gd name="T8" fmla="*/ 4 w 9"/>
                <a:gd name="T9" fmla="*/ 11 h 13"/>
                <a:gd name="T10" fmla="*/ 4 w 9"/>
                <a:gd name="T11" fmla="*/ 4 h 13"/>
                <a:gd name="T12" fmla="*/ 3 w 9"/>
                <a:gd name="T13" fmla="*/ 5 h 13"/>
                <a:gd name="T14" fmla="*/ 4 w 9"/>
                <a:gd name="T15" fmla="*/ 9 h 13"/>
                <a:gd name="T16" fmla="*/ 6 w 9"/>
                <a:gd name="T17" fmla="*/ 8 h 13"/>
                <a:gd name="T18" fmla="*/ 4 w 9"/>
                <a:gd name="T19" fmla="*/ 4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4" y="11"/>
                  </a:moveTo>
                  <a:cubicBezTo>
                    <a:pt x="2" y="10"/>
                    <a:pt x="0" y="7"/>
                    <a:pt x="0" y="4"/>
                  </a:cubicBezTo>
                  <a:cubicBezTo>
                    <a:pt x="0" y="1"/>
                    <a:pt x="2" y="0"/>
                    <a:pt x="4" y="2"/>
                  </a:cubicBezTo>
                  <a:cubicBezTo>
                    <a:pt x="7" y="3"/>
                    <a:pt x="9" y="6"/>
                    <a:pt x="9" y="9"/>
                  </a:cubicBezTo>
                  <a:cubicBezTo>
                    <a:pt x="9" y="12"/>
                    <a:pt x="7" y="13"/>
                    <a:pt x="4" y="11"/>
                  </a:cubicBezTo>
                  <a:close/>
                  <a:moveTo>
                    <a:pt x="4" y="4"/>
                  </a:moveTo>
                  <a:cubicBezTo>
                    <a:pt x="3" y="4"/>
                    <a:pt x="3" y="4"/>
                    <a:pt x="3" y="5"/>
                  </a:cubicBezTo>
                  <a:cubicBezTo>
                    <a:pt x="3" y="7"/>
                    <a:pt x="3" y="8"/>
                    <a:pt x="4" y="9"/>
                  </a:cubicBezTo>
                  <a:cubicBezTo>
                    <a:pt x="5" y="9"/>
                    <a:pt x="6" y="9"/>
                    <a:pt x="6" y="8"/>
                  </a:cubicBezTo>
                  <a:cubicBezTo>
                    <a:pt x="6" y="6"/>
                    <a:pt x="5" y="5"/>
                    <a:pt x="4" y="4"/>
                  </a:cubicBez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9" name="Freeform 262">
              <a:extLst>
                <a:ext uri="{FF2B5EF4-FFF2-40B4-BE49-F238E27FC236}">
                  <a16:creationId xmlns:a16="http://schemas.microsoft.com/office/drawing/2014/main" id="{4D7BA092-42A6-FE4E-8BAF-9FF1266586F4}"/>
                </a:ext>
              </a:extLst>
            </p:cNvPr>
            <p:cNvSpPr>
              <a:spLocks noEditPoints="1"/>
            </p:cNvSpPr>
            <p:nvPr/>
          </p:nvSpPr>
          <p:spPr bwMode="auto">
            <a:xfrm>
              <a:off x="14325037" y="9978973"/>
              <a:ext cx="33338" cy="49213"/>
            </a:xfrm>
            <a:custGeom>
              <a:avLst/>
              <a:gdLst>
                <a:gd name="T0" fmla="*/ 6 w 12"/>
                <a:gd name="T1" fmla="*/ 16 h 18"/>
                <a:gd name="T2" fmla="*/ 0 w 12"/>
                <a:gd name="T3" fmla="*/ 6 h 18"/>
                <a:gd name="T4" fmla="*/ 6 w 12"/>
                <a:gd name="T5" fmla="*/ 2 h 18"/>
                <a:gd name="T6" fmla="*/ 12 w 12"/>
                <a:gd name="T7" fmla="*/ 13 h 18"/>
                <a:gd name="T8" fmla="*/ 6 w 12"/>
                <a:gd name="T9" fmla="*/ 16 h 18"/>
                <a:gd name="T10" fmla="*/ 6 w 12"/>
                <a:gd name="T11" fmla="*/ 5 h 18"/>
                <a:gd name="T12" fmla="*/ 2 w 12"/>
                <a:gd name="T13" fmla="*/ 7 h 18"/>
                <a:gd name="T14" fmla="*/ 6 w 12"/>
                <a:gd name="T15" fmla="*/ 13 h 18"/>
                <a:gd name="T16" fmla="*/ 9 w 12"/>
                <a:gd name="T17" fmla="*/ 11 h 18"/>
                <a:gd name="T18" fmla="*/ 6 w 12"/>
                <a:gd name="T19" fmla="*/ 5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 h="18">
                  <a:moveTo>
                    <a:pt x="6" y="16"/>
                  </a:moveTo>
                  <a:cubicBezTo>
                    <a:pt x="2" y="14"/>
                    <a:pt x="0" y="9"/>
                    <a:pt x="0" y="6"/>
                  </a:cubicBezTo>
                  <a:cubicBezTo>
                    <a:pt x="0" y="2"/>
                    <a:pt x="2" y="0"/>
                    <a:pt x="6" y="2"/>
                  </a:cubicBezTo>
                  <a:cubicBezTo>
                    <a:pt x="9" y="4"/>
                    <a:pt x="12" y="9"/>
                    <a:pt x="12" y="13"/>
                  </a:cubicBezTo>
                  <a:cubicBezTo>
                    <a:pt x="12" y="16"/>
                    <a:pt x="9" y="18"/>
                    <a:pt x="6" y="16"/>
                  </a:cubicBezTo>
                  <a:close/>
                  <a:moveTo>
                    <a:pt x="6" y="5"/>
                  </a:moveTo>
                  <a:cubicBezTo>
                    <a:pt x="4" y="4"/>
                    <a:pt x="2" y="5"/>
                    <a:pt x="2" y="7"/>
                  </a:cubicBezTo>
                  <a:cubicBezTo>
                    <a:pt x="2" y="9"/>
                    <a:pt x="4" y="12"/>
                    <a:pt x="6" y="13"/>
                  </a:cubicBezTo>
                  <a:cubicBezTo>
                    <a:pt x="8" y="14"/>
                    <a:pt x="9" y="13"/>
                    <a:pt x="9" y="11"/>
                  </a:cubicBezTo>
                  <a:cubicBezTo>
                    <a:pt x="9" y="9"/>
                    <a:pt x="8" y="6"/>
                    <a:pt x="6" y="5"/>
                  </a:cubicBez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0" name="Freeform 263">
              <a:extLst>
                <a:ext uri="{FF2B5EF4-FFF2-40B4-BE49-F238E27FC236}">
                  <a16:creationId xmlns:a16="http://schemas.microsoft.com/office/drawing/2014/main" id="{A63FA79E-7790-5D42-9210-1B85903548A1}"/>
                </a:ext>
              </a:extLst>
            </p:cNvPr>
            <p:cNvSpPr>
              <a:spLocks/>
            </p:cNvSpPr>
            <p:nvPr/>
          </p:nvSpPr>
          <p:spPr bwMode="auto">
            <a:xfrm>
              <a:off x="14250424" y="9918648"/>
              <a:ext cx="19050" cy="15875"/>
            </a:xfrm>
            <a:custGeom>
              <a:avLst/>
              <a:gdLst>
                <a:gd name="T0" fmla="*/ 1 w 7"/>
                <a:gd name="T1" fmla="*/ 5 h 6"/>
                <a:gd name="T2" fmla="*/ 0 w 7"/>
                <a:gd name="T3" fmla="*/ 5 h 6"/>
                <a:gd name="T4" fmla="*/ 0 w 7"/>
                <a:gd name="T5" fmla="*/ 2 h 6"/>
                <a:gd name="T6" fmla="*/ 5 w 7"/>
                <a:gd name="T7" fmla="*/ 0 h 6"/>
                <a:gd name="T8" fmla="*/ 7 w 7"/>
                <a:gd name="T9" fmla="*/ 1 h 6"/>
                <a:gd name="T10" fmla="*/ 7 w 7"/>
                <a:gd name="T11" fmla="*/ 3 h 6"/>
                <a:gd name="T12" fmla="*/ 2 w 7"/>
                <a:gd name="T13" fmla="*/ 6 h 6"/>
                <a:gd name="T14" fmla="*/ 1 w 7"/>
                <a:gd name="T15" fmla="*/ 5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 h="6">
                  <a:moveTo>
                    <a:pt x="1" y="5"/>
                  </a:moveTo>
                  <a:cubicBezTo>
                    <a:pt x="1" y="5"/>
                    <a:pt x="1" y="5"/>
                    <a:pt x="0" y="5"/>
                  </a:cubicBezTo>
                  <a:cubicBezTo>
                    <a:pt x="0" y="4"/>
                    <a:pt x="0" y="3"/>
                    <a:pt x="0" y="2"/>
                  </a:cubicBezTo>
                  <a:cubicBezTo>
                    <a:pt x="5" y="0"/>
                    <a:pt x="5" y="0"/>
                    <a:pt x="5" y="0"/>
                  </a:cubicBezTo>
                  <a:cubicBezTo>
                    <a:pt x="5" y="0"/>
                    <a:pt x="6" y="0"/>
                    <a:pt x="7" y="1"/>
                  </a:cubicBezTo>
                  <a:cubicBezTo>
                    <a:pt x="7" y="2"/>
                    <a:pt x="7" y="3"/>
                    <a:pt x="7" y="3"/>
                  </a:cubicBezTo>
                  <a:cubicBezTo>
                    <a:pt x="2" y="6"/>
                    <a:pt x="2" y="6"/>
                    <a:pt x="2" y="6"/>
                  </a:cubicBezTo>
                  <a:lnTo>
                    <a:pt x="1" y="5"/>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1" name="Freeform 264">
              <a:extLst>
                <a:ext uri="{FF2B5EF4-FFF2-40B4-BE49-F238E27FC236}">
                  <a16:creationId xmlns:a16="http://schemas.microsoft.com/office/drawing/2014/main" id="{027050DB-88E6-7D49-BB16-28F4C0138D9E}"/>
                </a:ext>
              </a:extLst>
            </p:cNvPr>
            <p:cNvSpPr>
              <a:spLocks/>
            </p:cNvSpPr>
            <p:nvPr/>
          </p:nvSpPr>
          <p:spPr bwMode="auto">
            <a:xfrm>
              <a:off x="14250424" y="9910710"/>
              <a:ext cx="19050" cy="30163"/>
            </a:xfrm>
            <a:custGeom>
              <a:avLst/>
              <a:gdLst>
                <a:gd name="T0" fmla="*/ 6 w 7"/>
                <a:gd name="T1" fmla="*/ 11 h 11"/>
                <a:gd name="T2" fmla="*/ 5 w 7"/>
                <a:gd name="T3" fmla="*/ 10 h 11"/>
                <a:gd name="T4" fmla="*/ 0 w 7"/>
                <a:gd name="T5" fmla="*/ 2 h 11"/>
                <a:gd name="T6" fmla="*/ 0 w 7"/>
                <a:gd name="T7" fmla="*/ 0 h 11"/>
                <a:gd name="T8" fmla="*/ 2 w 7"/>
                <a:gd name="T9" fmla="*/ 1 h 11"/>
                <a:gd name="T10" fmla="*/ 7 w 7"/>
                <a:gd name="T11" fmla="*/ 9 h 11"/>
                <a:gd name="T12" fmla="*/ 7 w 7"/>
                <a:gd name="T13" fmla="*/ 11 h 11"/>
                <a:gd name="T14" fmla="*/ 6 w 7"/>
                <a:gd name="T15" fmla="*/ 11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 h="11">
                  <a:moveTo>
                    <a:pt x="6" y="11"/>
                  </a:moveTo>
                  <a:cubicBezTo>
                    <a:pt x="6" y="11"/>
                    <a:pt x="5" y="11"/>
                    <a:pt x="5" y="10"/>
                  </a:cubicBezTo>
                  <a:cubicBezTo>
                    <a:pt x="0" y="2"/>
                    <a:pt x="0" y="2"/>
                    <a:pt x="0" y="2"/>
                  </a:cubicBezTo>
                  <a:cubicBezTo>
                    <a:pt x="0" y="1"/>
                    <a:pt x="0" y="0"/>
                    <a:pt x="0" y="0"/>
                  </a:cubicBezTo>
                  <a:cubicBezTo>
                    <a:pt x="1" y="0"/>
                    <a:pt x="2" y="0"/>
                    <a:pt x="2" y="1"/>
                  </a:cubicBezTo>
                  <a:cubicBezTo>
                    <a:pt x="7" y="9"/>
                    <a:pt x="7" y="9"/>
                    <a:pt x="7" y="9"/>
                  </a:cubicBezTo>
                  <a:cubicBezTo>
                    <a:pt x="7" y="10"/>
                    <a:pt x="7" y="11"/>
                    <a:pt x="7" y="11"/>
                  </a:cubicBezTo>
                  <a:lnTo>
                    <a:pt x="6" y="11"/>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2" name="Freeform 265">
              <a:extLst>
                <a:ext uri="{FF2B5EF4-FFF2-40B4-BE49-F238E27FC236}">
                  <a16:creationId xmlns:a16="http://schemas.microsoft.com/office/drawing/2014/main" id="{2ADBA263-EF63-7145-95E8-FA02B180F617}"/>
                </a:ext>
              </a:extLst>
            </p:cNvPr>
            <p:cNvSpPr>
              <a:spLocks noEditPoints="1"/>
            </p:cNvSpPr>
            <p:nvPr/>
          </p:nvSpPr>
          <p:spPr bwMode="auto">
            <a:xfrm>
              <a:off x="14129774" y="9926585"/>
              <a:ext cx="252413" cy="334963"/>
            </a:xfrm>
            <a:custGeom>
              <a:avLst/>
              <a:gdLst>
                <a:gd name="T0" fmla="*/ 81 w 92"/>
                <a:gd name="T1" fmla="*/ 118 h 121"/>
                <a:gd name="T2" fmla="*/ 44 w 92"/>
                <a:gd name="T3" fmla="*/ 96 h 121"/>
                <a:gd name="T4" fmla="*/ 42 w 92"/>
                <a:gd name="T5" fmla="*/ 94 h 121"/>
                <a:gd name="T6" fmla="*/ 44 w 92"/>
                <a:gd name="T7" fmla="*/ 93 h 121"/>
                <a:gd name="T8" fmla="*/ 81 w 92"/>
                <a:gd name="T9" fmla="*/ 115 h 121"/>
                <a:gd name="T10" fmla="*/ 89 w 92"/>
                <a:gd name="T11" fmla="*/ 110 h 121"/>
                <a:gd name="T12" fmla="*/ 89 w 92"/>
                <a:gd name="T13" fmla="*/ 110 h 121"/>
                <a:gd name="T14" fmla="*/ 90 w 92"/>
                <a:gd name="T15" fmla="*/ 109 h 121"/>
                <a:gd name="T16" fmla="*/ 92 w 92"/>
                <a:gd name="T17" fmla="*/ 111 h 121"/>
                <a:gd name="T18" fmla="*/ 92 w 92"/>
                <a:gd name="T19" fmla="*/ 112 h 121"/>
                <a:gd name="T20" fmla="*/ 81 w 92"/>
                <a:gd name="T21" fmla="*/ 118 h 121"/>
                <a:gd name="T22" fmla="*/ 40 w 92"/>
                <a:gd name="T23" fmla="*/ 94 h 121"/>
                <a:gd name="T24" fmla="*/ 10 w 92"/>
                <a:gd name="T25" fmla="*/ 77 h 121"/>
                <a:gd name="T26" fmla="*/ 0 w 92"/>
                <a:gd name="T27" fmla="*/ 59 h 121"/>
                <a:gd name="T28" fmla="*/ 0 w 92"/>
                <a:gd name="T29" fmla="*/ 8 h 121"/>
                <a:gd name="T30" fmla="*/ 1 w 92"/>
                <a:gd name="T31" fmla="*/ 8 h 121"/>
                <a:gd name="T32" fmla="*/ 2 w 92"/>
                <a:gd name="T33" fmla="*/ 10 h 121"/>
                <a:gd name="T34" fmla="*/ 2 w 92"/>
                <a:gd name="T35" fmla="*/ 60 h 121"/>
                <a:gd name="T36" fmla="*/ 10 w 92"/>
                <a:gd name="T37" fmla="*/ 74 h 121"/>
                <a:gd name="T38" fmla="*/ 40 w 92"/>
                <a:gd name="T39" fmla="*/ 91 h 121"/>
                <a:gd name="T40" fmla="*/ 41 w 92"/>
                <a:gd name="T41" fmla="*/ 93 h 121"/>
                <a:gd name="T42" fmla="*/ 40 w 92"/>
                <a:gd name="T43" fmla="*/ 94 h 121"/>
                <a:gd name="T44" fmla="*/ 90 w 92"/>
                <a:gd name="T45" fmla="*/ 108 h 121"/>
                <a:gd name="T46" fmla="*/ 89 w 92"/>
                <a:gd name="T47" fmla="*/ 105 h 121"/>
                <a:gd name="T48" fmla="*/ 90 w 92"/>
                <a:gd name="T49" fmla="*/ 105 h 121"/>
                <a:gd name="T50" fmla="*/ 92 w 92"/>
                <a:gd name="T51" fmla="*/ 107 h 121"/>
                <a:gd name="T52" fmla="*/ 90 w 92"/>
                <a:gd name="T53" fmla="*/ 108 h 121"/>
                <a:gd name="T54" fmla="*/ 90 w 92"/>
                <a:gd name="T55" fmla="*/ 103 h 121"/>
                <a:gd name="T56" fmla="*/ 89 w 92"/>
                <a:gd name="T57" fmla="*/ 101 h 121"/>
                <a:gd name="T58" fmla="*/ 89 w 92"/>
                <a:gd name="T59" fmla="*/ 59 h 121"/>
                <a:gd name="T60" fmla="*/ 81 w 92"/>
                <a:gd name="T61" fmla="*/ 46 h 121"/>
                <a:gd name="T62" fmla="*/ 44 w 92"/>
                <a:gd name="T63" fmla="*/ 24 h 121"/>
                <a:gd name="T64" fmla="*/ 43 w 92"/>
                <a:gd name="T65" fmla="*/ 22 h 121"/>
                <a:gd name="T66" fmla="*/ 44 w 92"/>
                <a:gd name="T67" fmla="*/ 21 h 121"/>
                <a:gd name="T68" fmla="*/ 81 w 92"/>
                <a:gd name="T69" fmla="*/ 43 h 121"/>
                <a:gd name="T70" fmla="*/ 92 w 92"/>
                <a:gd name="T71" fmla="*/ 61 h 121"/>
                <a:gd name="T72" fmla="*/ 92 w 92"/>
                <a:gd name="T73" fmla="*/ 102 h 121"/>
                <a:gd name="T74" fmla="*/ 90 w 92"/>
                <a:gd name="T75" fmla="*/ 103 h 121"/>
                <a:gd name="T76" fmla="*/ 2 w 92"/>
                <a:gd name="T77" fmla="*/ 7 h 121"/>
                <a:gd name="T78" fmla="*/ 1 w 92"/>
                <a:gd name="T79" fmla="*/ 6 h 121"/>
                <a:gd name="T80" fmla="*/ 1 w 92"/>
                <a:gd name="T81" fmla="*/ 4 h 121"/>
                <a:gd name="T82" fmla="*/ 2 w 92"/>
                <a:gd name="T83" fmla="*/ 4 h 121"/>
                <a:gd name="T84" fmla="*/ 3 w 92"/>
                <a:gd name="T85" fmla="*/ 6 h 121"/>
                <a:gd name="T86" fmla="*/ 2 w 92"/>
                <a:gd name="T87" fmla="*/ 7 h 121"/>
                <a:gd name="T88" fmla="*/ 4 w 92"/>
                <a:gd name="T89" fmla="*/ 4 h 121"/>
                <a:gd name="T90" fmla="*/ 3 w 92"/>
                <a:gd name="T91" fmla="*/ 3 h 121"/>
                <a:gd name="T92" fmla="*/ 2 w 92"/>
                <a:gd name="T93" fmla="*/ 2 h 121"/>
                <a:gd name="T94" fmla="*/ 3 w 92"/>
                <a:gd name="T95" fmla="*/ 1 h 121"/>
                <a:gd name="T96" fmla="*/ 10 w 92"/>
                <a:gd name="T97" fmla="*/ 2 h 121"/>
                <a:gd name="T98" fmla="*/ 40 w 92"/>
                <a:gd name="T99" fmla="*/ 19 h 121"/>
                <a:gd name="T100" fmla="*/ 42 w 92"/>
                <a:gd name="T101" fmla="*/ 21 h 121"/>
                <a:gd name="T102" fmla="*/ 40 w 92"/>
                <a:gd name="T103" fmla="*/ 22 h 121"/>
                <a:gd name="T104" fmla="*/ 10 w 92"/>
                <a:gd name="T105" fmla="*/ 5 h 121"/>
                <a:gd name="T106" fmla="*/ 5 w 92"/>
                <a:gd name="T107" fmla="*/ 4 h 121"/>
                <a:gd name="T108" fmla="*/ 4 w 92"/>
                <a:gd name="T109" fmla="*/ 4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2" h="121">
                  <a:moveTo>
                    <a:pt x="81" y="118"/>
                  </a:moveTo>
                  <a:cubicBezTo>
                    <a:pt x="44" y="96"/>
                    <a:pt x="44" y="96"/>
                    <a:pt x="44" y="96"/>
                  </a:cubicBezTo>
                  <a:cubicBezTo>
                    <a:pt x="43" y="96"/>
                    <a:pt x="42" y="95"/>
                    <a:pt x="42" y="94"/>
                  </a:cubicBezTo>
                  <a:cubicBezTo>
                    <a:pt x="42" y="93"/>
                    <a:pt x="43" y="93"/>
                    <a:pt x="44" y="93"/>
                  </a:cubicBezTo>
                  <a:cubicBezTo>
                    <a:pt x="81" y="115"/>
                    <a:pt x="81" y="115"/>
                    <a:pt x="81" y="115"/>
                  </a:cubicBezTo>
                  <a:cubicBezTo>
                    <a:pt x="86" y="117"/>
                    <a:pt x="89" y="115"/>
                    <a:pt x="89" y="110"/>
                  </a:cubicBezTo>
                  <a:cubicBezTo>
                    <a:pt x="89" y="110"/>
                    <a:pt x="89" y="110"/>
                    <a:pt x="89" y="110"/>
                  </a:cubicBezTo>
                  <a:cubicBezTo>
                    <a:pt x="89" y="109"/>
                    <a:pt x="90" y="109"/>
                    <a:pt x="90" y="109"/>
                  </a:cubicBezTo>
                  <a:cubicBezTo>
                    <a:pt x="91" y="109"/>
                    <a:pt x="92" y="110"/>
                    <a:pt x="92" y="111"/>
                  </a:cubicBezTo>
                  <a:cubicBezTo>
                    <a:pt x="92" y="112"/>
                    <a:pt x="92" y="112"/>
                    <a:pt x="92" y="112"/>
                  </a:cubicBezTo>
                  <a:cubicBezTo>
                    <a:pt x="92" y="118"/>
                    <a:pt x="87" y="121"/>
                    <a:pt x="81" y="118"/>
                  </a:cubicBezTo>
                  <a:close/>
                  <a:moveTo>
                    <a:pt x="40" y="94"/>
                  </a:moveTo>
                  <a:cubicBezTo>
                    <a:pt x="10" y="77"/>
                    <a:pt x="10" y="77"/>
                    <a:pt x="10" y="77"/>
                  </a:cubicBezTo>
                  <a:cubicBezTo>
                    <a:pt x="5" y="74"/>
                    <a:pt x="0" y="65"/>
                    <a:pt x="0" y="59"/>
                  </a:cubicBezTo>
                  <a:cubicBezTo>
                    <a:pt x="0" y="8"/>
                    <a:pt x="0" y="8"/>
                    <a:pt x="0" y="8"/>
                  </a:cubicBezTo>
                  <a:cubicBezTo>
                    <a:pt x="0" y="8"/>
                    <a:pt x="0" y="7"/>
                    <a:pt x="1" y="8"/>
                  </a:cubicBezTo>
                  <a:cubicBezTo>
                    <a:pt x="2" y="8"/>
                    <a:pt x="2" y="9"/>
                    <a:pt x="2" y="10"/>
                  </a:cubicBezTo>
                  <a:cubicBezTo>
                    <a:pt x="2" y="60"/>
                    <a:pt x="2" y="60"/>
                    <a:pt x="2" y="60"/>
                  </a:cubicBezTo>
                  <a:cubicBezTo>
                    <a:pt x="2" y="65"/>
                    <a:pt x="6" y="71"/>
                    <a:pt x="10" y="74"/>
                  </a:cubicBezTo>
                  <a:cubicBezTo>
                    <a:pt x="40" y="91"/>
                    <a:pt x="40" y="91"/>
                    <a:pt x="40" y="91"/>
                  </a:cubicBezTo>
                  <a:cubicBezTo>
                    <a:pt x="40" y="91"/>
                    <a:pt x="41" y="92"/>
                    <a:pt x="41" y="93"/>
                  </a:cubicBezTo>
                  <a:cubicBezTo>
                    <a:pt x="41" y="94"/>
                    <a:pt x="40" y="94"/>
                    <a:pt x="40" y="94"/>
                  </a:cubicBezTo>
                  <a:close/>
                  <a:moveTo>
                    <a:pt x="90" y="108"/>
                  </a:moveTo>
                  <a:cubicBezTo>
                    <a:pt x="90" y="107"/>
                    <a:pt x="89" y="106"/>
                    <a:pt x="89" y="105"/>
                  </a:cubicBezTo>
                  <a:cubicBezTo>
                    <a:pt x="89" y="105"/>
                    <a:pt x="90" y="104"/>
                    <a:pt x="90" y="105"/>
                  </a:cubicBezTo>
                  <a:cubicBezTo>
                    <a:pt x="91" y="105"/>
                    <a:pt x="92" y="106"/>
                    <a:pt x="92" y="107"/>
                  </a:cubicBezTo>
                  <a:cubicBezTo>
                    <a:pt x="92" y="108"/>
                    <a:pt x="91" y="108"/>
                    <a:pt x="90" y="108"/>
                  </a:cubicBezTo>
                  <a:close/>
                  <a:moveTo>
                    <a:pt x="90" y="103"/>
                  </a:moveTo>
                  <a:cubicBezTo>
                    <a:pt x="90" y="103"/>
                    <a:pt x="89" y="102"/>
                    <a:pt x="89" y="101"/>
                  </a:cubicBezTo>
                  <a:cubicBezTo>
                    <a:pt x="89" y="59"/>
                    <a:pt x="89" y="59"/>
                    <a:pt x="89" y="59"/>
                  </a:cubicBezTo>
                  <a:cubicBezTo>
                    <a:pt x="89" y="54"/>
                    <a:pt x="86" y="48"/>
                    <a:pt x="81" y="46"/>
                  </a:cubicBezTo>
                  <a:cubicBezTo>
                    <a:pt x="44" y="24"/>
                    <a:pt x="44" y="24"/>
                    <a:pt x="44" y="24"/>
                  </a:cubicBezTo>
                  <a:cubicBezTo>
                    <a:pt x="43" y="24"/>
                    <a:pt x="43" y="23"/>
                    <a:pt x="43" y="22"/>
                  </a:cubicBezTo>
                  <a:cubicBezTo>
                    <a:pt x="43" y="21"/>
                    <a:pt x="43" y="21"/>
                    <a:pt x="44" y="21"/>
                  </a:cubicBezTo>
                  <a:cubicBezTo>
                    <a:pt x="81" y="43"/>
                    <a:pt x="81" y="43"/>
                    <a:pt x="81" y="43"/>
                  </a:cubicBezTo>
                  <a:cubicBezTo>
                    <a:pt x="87" y="46"/>
                    <a:pt x="92" y="54"/>
                    <a:pt x="92" y="61"/>
                  </a:cubicBezTo>
                  <a:cubicBezTo>
                    <a:pt x="92" y="102"/>
                    <a:pt x="92" y="102"/>
                    <a:pt x="92" y="102"/>
                  </a:cubicBezTo>
                  <a:cubicBezTo>
                    <a:pt x="92" y="103"/>
                    <a:pt x="91" y="104"/>
                    <a:pt x="90" y="103"/>
                  </a:cubicBezTo>
                  <a:close/>
                  <a:moveTo>
                    <a:pt x="2" y="7"/>
                  </a:moveTo>
                  <a:cubicBezTo>
                    <a:pt x="1" y="6"/>
                    <a:pt x="1" y="6"/>
                    <a:pt x="1" y="6"/>
                  </a:cubicBezTo>
                  <a:cubicBezTo>
                    <a:pt x="1" y="6"/>
                    <a:pt x="0" y="5"/>
                    <a:pt x="1" y="4"/>
                  </a:cubicBezTo>
                  <a:cubicBezTo>
                    <a:pt x="1" y="3"/>
                    <a:pt x="1" y="3"/>
                    <a:pt x="2" y="4"/>
                  </a:cubicBezTo>
                  <a:cubicBezTo>
                    <a:pt x="3" y="5"/>
                    <a:pt x="3" y="6"/>
                    <a:pt x="3" y="6"/>
                  </a:cubicBezTo>
                  <a:cubicBezTo>
                    <a:pt x="3" y="7"/>
                    <a:pt x="2" y="7"/>
                    <a:pt x="2" y="7"/>
                  </a:cubicBezTo>
                  <a:close/>
                  <a:moveTo>
                    <a:pt x="4" y="4"/>
                  </a:moveTo>
                  <a:cubicBezTo>
                    <a:pt x="3" y="4"/>
                    <a:pt x="3" y="4"/>
                    <a:pt x="3" y="3"/>
                  </a:cubicBezTo>
                  <a:cubicBezTo>
                    <a:pt x="3" y="3"/>
                    <a:pt x="2" y="2"/>
                    <a:pt x="2" y="2"/>
                  </a:cubicBezTo>
                  <a:cubicBezTo>
                    <a:pt x="2" y="2"/>
                    <a:pt x="3" y="1"/>
                    <a:pt x="3" y="1"/>
                  </a:cubicBezTo>
                  <a:cubicBezTo>
                    <a:pt x="5" y="0"/>
                    <a:pt x="8" y="0"/>
                    <a:pt x="10" y="2"/>
                  </a:cubicBezTo>
                  <a:cubicBezTo>
                    <a:pt x="40" y="19"/>
                    <a:pt x="40" y="19"/>
                    <a:pt x="40" y="19"/>
                  </a:cubicBezTo>
                  <a:cubicBezTo>
                    <a:pt x="41" y="20"/>
                    <a:pt x="42" y="21"/>
                    <a:pt x="42" y="21"/>
                  </a:cubicBezTo>
                  <a:cubicBezTo>
                    <a:pt x="42" y="22"/>
                    <a:pt x="41" y="22"/>
                    <a:pt x="40" y="22"/>
                  </a:cubicBezTo>
                  <a:cubicBezTo>
                    <a:pt x="10" y="5"/>
                    <a:pt x="10" y="5"/>
                    <a:pt x="10" y="5"/>
                  </a:cubicBezTo>
                  <a:cubicBezTo>
                    <a:pt x="8" y="3"/>
                    <a:pt x="6" y="3"/>
                    <a:pt x="5" y="4"/>
                  </a:cubicBezTo>
                  <a:lnTo>
                    <a:pt x="4" y="4"/>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3" name="Freeform 266">
              <a:extLst>
                <a:ext uri="{FF2B5EF4-FFF2-40B4-BE49-F238E27FC236}">
                  <a16:creationId xmlns:a16="http://schemas.microsoft.com/office/drawing/2014/main" id="{FE03DE4F-D1AC-BC45-8701-D90198FA3268}"/>
                </a:ext>
              </a:extLst>
            </p:cNvPr>
            <p:cNvSpPr>
              <a:spLocks noEditPoints="1"/>
            </p:cNvSpPr>
            <p:nvPr/>
          </p:nvSpPr>
          <p:spPr bwMode="auto">
            <a:xfrm>
              <a:off x="14137712" y="9929760"/>
              <a:ext cx="236538" cy="187325"/>
            </a:xfrm>
            <a:custGeom>
              <a:avLst/>
              <a:gdLst>
                <a:gd name="T0" fmla="*/ 42 w 86"/>
                <a:gd name="T1" fmla="*/ 65 h 68"/>
                <a:gd name="T2" fmla="*/ 34 w 86"/>
                <a:gd name="T3" fmla="*/ 57 h 68"/>
                <a:gd name="T4" fmla="*/ 34 w 86"/>
                <a:gd name="T5" fmla="*/ 57 h 68"/>
                <a:gd name="T6" fmla="*/ 31 w 86"/>
                <a:gd name="T7" fmla="*/ 52 h 68"/>
                <a:gd name="T8" fmla="*/ 31 w 86"/>
                <a:gd name="T9" fmla="*/ 52 h 68"/>
                <a:gd name="T10" fmla="*/ 30 w 86"/>
                <a:gd name="T11" fmla="*/ 51 h 68"/>
                <a:gd name="T12" fmla="*/ 31 w 86"/>
                <a:gd name="T13" fmla="*/ 50 h 68"/>
                <a:gd name="T14" fmla="*/ 32 w 86"/>
                <a:gd name="T15" fmla="*/ 51 h 68"/>
                <a:gd name="T16" fmla="*/ 35 w 86"/>
                <a:gd name="T17" fmla="*/ 55 h 68"/>
                <a:gd name="T18" fmla="*/ 42 w 86"/>
                <a:gd name="T19" fmla="*/ 62 h 68"/>
                <a:gd name="T20" fmla="*/ 49 w 86"/>
                <a:gd name="T21" fmla="*/ 64 h 68"/>
                <a:gd name="T22" fmla="*/ 84 w 86"/>
                <a:gd name="T23" fmla="*/ 48 h 68"/>
                <a:gd name="T24" fmla="*/ 85 w 86"/>
                <a:gd name="T25" fmla="*/ 49 h 68"/>
                <a:gd name="T26" fmla="*/ 85 w 86"/>
                <a:gd name="T27" fmla="*/ 51 h 68"/>
                <a:gd name="T28" fmla="*/ 51 w 86"/>
                <a:gd name="T29" fmla="*/ 67 h 68"/>
                <a:gd name="T30" fmla="*/ 42 w 86"/>
                <a:gd name="T31" fmla="*/ 65 h 68"/>
                <a:gd name="T32" fmla="*/ 29 w 86"/>
                <a:gd name="T33" fmla="*/ 48 h 68"/>
                <a:gd name="T34" fmla="*/ 28 w 86"/>
                <a:gd name="T35" fmla="*/ 47 h 68"/>
                <a:gd name="T36" fmla="*/ 0 w 86"/>
                <a:gd name="T37" fmla="*/ 2 h 68"/>
                <a:gd name="T38" fmla="*/ 0 w 86"/>
                <a:gd name="T39" fmla="*/ 0 h 68"/>
                <a:gd name="T40" fmla="*/ 2 w 86"/>
                <a:gd name="T41" fmla="*/ 1 h 68"/>
                <a:gd name="T42" fmla="*/ 30 w 86"/>
                <a:gd name="T43" fmla="*/ 46 h 68"/>
                <a:gd name="T44" fmla="*/ 30 w 86"/>
                <a:gd name="T45" fmla="*/ 48 h 68"/>
                <a:gd name="T46" fmla="*/ 29 w 86"/>
                <a:gd name="T47" fmla="*/ 4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6" h="68">
                  <a:moveTo>
                    <a:pt x="42" y="65"/>
                  </a:moveTo>
                  <a:cubicBezTo>
                    <a:pt x="39" y="64"/>
                    <a:pt x="36" y="60"/>
                    <a:pt x="34" y="57"/>
                  </a:cubicBezTo>
                  <a:cubicBezTo>
                    <a:pt x="34" y="57"/>
                    <a:pt x="34" y="57"/>
                    <a:pt x="34" y="57"/>
                  </a:cubicBezTo>
                  <a:cubicBezTo>
                    <a:pt x="31" y="52"/>
                    <a:pt x="31" y="52"/>
                    <a:pt x="31" y="52"/>
                  </a:cubicBezTo>
                  <a:cubicBezTo>
                    <a:pt x="31" y="52"/>
                    <a:pt x="31" y="52"/>
                    <a:pt x="31" y="52"/>
                  </a:cubicBezTo>
                  <a:cubicBezTo>
                    <a:pt x="30" y="51"/>
                    <a:pt x="30" y="51"/>
                    <a:pt x="30" y="51"/>
                  </a:cubicBezTo>
                  <a:cubicBezTo>
                    <a:pt x="30" y="50"/>
                    <a:pt x="30" y="50"/>
                    <a:pt x="31" y="50"/>
                  </a:cubicBezTo>
                  <a:cubicBezTo>
                    <a:pt x="31" y="49"/>
                    <a:pt x="32" y="50"/>
                    <a:pt x="32" y="51"/>
                  </a:cubicBezTo>
                  <a:cubicBezTo>
                    <a:pt x="35" y="55"/>
                    <a:pt x="35" y="55"/>
                    <a:pt x="35" y="55"/>
                  </a:cubicBezTo>
                  <a:cubicBezTo>
                    <a:pt x="37" y="58"/>
                    <a:pt x="40" y="61"/>
                    <a:pt x="42" y="62"/>
                  </a:cubicBezTo>
                  <a:cubicBezTo>
                    <a:pt x="45" y="64"/>
                    <a:pt x="47" y="64"/>
                    <a:pt x="49" y="64"/>
                  </a:cubicBezTo>
                  <a:cubicBezTo>
                    <a:pt x="84" y="48"/>
                    <a:pt x="84" y="48"/>
                    <a:pt x="84" y="48"/>
                  </a:cubicBezTo>
                  <a:cubicBezTo>
                    <a:pt x="84" y="48"/>
                    <a:pt x="85" y="49"/>
                    <a:pt x="85" y="49"/>
                  </a:cubicBezTo>
                  <a:cubicBezTo>
                    <a:pt x="86" y="50"/>
                    <a:pt x="86" y="51"/>
                    <a:pt x="85" y="51"/>
                  </a:cubicBezTo>
                  <a:cubicBezTo>
                    <a:pt x="51" y="67"/>
                    <a:pt x="51" y="67"/>
                    <a:pt x="51" y="67"/>
                  </a:cubicBezTo>
                  <a:cubicBezTo>
                    <a:pt x="49" y="68"/>
                    <a:pt x="46" y="67"/>
                    <a:pt x="42" y="65"/>
                  </a:cubicBezTo>
                  <a:close/>
                  <a:moveTo>
                    <a:pt x="29" y="48"/>
                  </a:moveTo>
                  <a:cubicBezTo>
                    <a:pt x="28" y="48"/>
                    <a:pt x="28" y="48"/>
                    <a:pt x="28" y="47"/>
                  </a:cubicBezTo>
                  <a:cubicBezTo>
                    <a:pt x="0" y="2"/>
                    <a:pt x="0" y="2"/>
                    <a:pt x="0" y="2"/>
                  </a:cubicBezTo>
                  <a:cubicBezTo>
                    <a:pt x="0" y="1"/>
                    <a:pt x="0" y="0"/>
                    <a:pt x="0" y="0"/>
                  </a:cubicBezTo>
                  <a:cubicBezTo>
                    <a:pt x="0" y="0"/>
                    <a:pt x="1" y="0"/>
                    <a:pt x="2" y="1"/>
                  </a:cubicBezTo>
                  <a:cubicBezTo>
                    <a:pt x="30" y="46"/>
                    <a:pt x="30" y="46"/>
                    <a:pt x="30" y="46"/>
                  </a:cubicBezTo>
                  <a:cubicBezTo>
                    <a:pt x="30" y="47"/>
                    <a:pt x="30" y="48"/>
                    <a:pt x="30" y="48"/>
                  </a:cubicBezTo>
                  <a:lnTo>
                    <a:pt x="29" y="48"/>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74" name="Group 573">
            <a:extLst>
              <a:ext uri="{FF2B5EF4-FFF2-40B4-BE49-F238E27FC236}">
                <a16:creationId xmlns:a16="http://schemas.microsoft.com/office/drawing/2014/main" id="{CD4D46C6-3B6C-FD41-AEFB-B3E4E77851CC}"/>
              </a:ext>
            </a:extLst>
          </p:cNvPr>
          <p:cNvGrpSpPr/>
          <p:nvPr/>
        </p:nvGrpSpPr>
        <p:grpSpPr>
          <a:xfrm>
            <a:off x="18278730" y="9491261"/>
            <a:ext cx="557982" cy="686916"/>
            <a:chOff x="18108049" y="10725098"/>
            <a:chExt cx="728663" cy="1023938"/>
          </a:xfrm>
        </p:grpSpPr>
        <p:sp>
          <p:nvSpPr>
            <p:cNvPr id="575" name="Freeform 267">
              <a:extLst>
                <a:ext uri="{FF2B5EF4-FFF2-40B4-BE49-F238E27FC236}">
                  <a16:creationId xmlns:a16="http://schemas.microsoft.com/office/drawing/2014/main" id="{6CBC8CC4-A7EB-B94F-A2BF-B9D3382F7526}"/>
                </a:ext>
              </a:extLst>
            </p:cNvPr>
            <p:cNvSpPr>
              <a:spLocks/>
            </p:cNvSpPr>
            <p:nvPr/>
          </p:nvSpPr>
          <p:spPr bwMode="auto">
            <a:xfrm>
              <a:off x="18223937" y="10725098"/>
              <a:ext cx="612775" cy="1000125"/>
            </a:xfrm>
            <a:custGeom>
              <a:avLst/>
              <a:gdLst>
                <a:gd name="T0" fmla="*/ 179 w 222"/>
                <a:gd name="T1" fmla="*/ 349 h 362"/>
                <a:gd name="T2" fmla="*/ 44 w 222"/>
                <a:gd name="T3" fmla="*/ 270 h 362"/>
                <a:gd name="T4" fmla="*/ 0 w 222"/>
                <a:gd name="T5" fmla="*/ 188 h 362"/>
                <a:gd name="T6" fmla="*/ 0 w 222"/>
                <a:gd name="T7" fmla="*/ 47 h 362"/>
                <a:gd name="T8" fmla="*/ 44 w 222"/>
                <a:gd name="T9" fmla="*/ 14 h 362"/>
                <a:gd name="T10" fmla="*/ 179 w 222"/>
                <a:gd name="T11" fmla="*/ 92 h 362"/>
                <a:gd name="T12" fmla="*/ 222 w 222"/>
                <a:gd name="T13" fmla="*/ 175 h 362"/>
                <a:gd name="T14" fmla="*/ 222 w 222"/>
                <a:gd name="T15" fmla="*/ 316 h 362"/>
                <a:gd name="T16" fmla="*/ 179 w 222"/>
                <a:gd name="T17" fmla="*/ 349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2" h="362">
                  <a:moveTo>
                    <a:pt x="179" y="349"/>
                  </a:moveTo>
                  <a:cubicBezTo>
                    <a:pt x="44" y="270"/>
                    <a:pt x="44" y="270"/>
                    <a:pt x="44" y="270"/>
                  </a:cubicBezTo>
                  <a:cubicBezTo>
                    <a:pt x="20" y="257"/>
                    <a:pt x="0" y="220"/>
                    <a:pt x="0" y="188"/>
                  </a:cubicBezTo>
                  <a:cubicBezTo>
                    <a:pt x="0" y="47"/>
                    <a:pt x="0" y="47"/>
                    <a:pt x="0" y="47"/>
                  </a:cubicBezTo>
                  <a:cubicBezTo>
                    <a:pt x="0" y="15"/>
                    <a:pt x="20" y="0"/>
                    <a:pt x="44" y="14"/>
                  </a:cubicBezTo>
                  <a:cubicBezTo>
                    <a:pt x="179" y="92"/>
                    <a:pt x="179" y="92"/>
                    <a:pt x="179" y="92"/>
                  </a:cubicBezTo>
                  <a:cubicBezTo>
                    <a:pt x="203" y="106"/>
                    <a:pt x="222" y="143"/>
                    <a:pt x="222" y="175"/>
                  </a:cubicBezTo>
                  <a:cubicBezTo>
                    <a:pt x="222" y="316"/>
                    <a:pt x="222" y="316"/>
                    <a:pt x="222" y="316"/>
                  </a:cubicBezTo>
                  <a:cubicBezTo>
                    <a:pt x="222" y="348"/>
                    <a:pt x="203" y="362"/>
                    <a:pt x="179" y="349"/>
                  </a:cubicBezTo>
                  <a:close/>
                </a:path>
              </a:pathLst>
            </a:custGeom>
            <a:solidFill>
              <a:srgbClr val="DBE3F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6" name="Freeform 268">
              <a:extLst>
                <a:ext uri="{FF2B5EF4-FFF2-40B4-BE49-F238E27FC236}">
                  <a16:creationId xmlns:a16="http://schemas.microsoft.com/office/drawing/2014/main" id="{8D52147A-20C7-9948-975E-A59D0F842A77}"/>
                </a:ext>
              </a:extLst>
            </p:cNvPr>
            <p:cNvSpPr>
              <a:spLocks/>
            </p:cNvSpPr>
            <p:nvPr/>
          </p:nvSpPr>
          <p:spPr bwMode="auto">
            <a:xfrm>
              <a:off x="18108049" y="10750498"/>
              <a:ext cx="612775" cy="998538"/>
            </a:xfrm>
            <a:custGeom>
              <a:avLst/>
              <a:gdLst>
                <a:gd name="T0" fmla="*/ 179 w 222"/>
                <a:gd name="T1" fmla="*/ 348 h 362"/>
                <a:gd name="T2" fmla="*/ 43 w 222"/>
                <a:gd name="T3" fmla="*/ 270 h 362"/>
                <a:gd name="T4" fmla="*/ 0 w 222"/>
                <a:gd name="T5" fmla="*/ 188 h 362"/>
                <a:gd name="T6" fmla="*/ 0 w 222"/>
                <a:gd name="T7" fmla="*/ 46 h 362"/>
                <a:gd name="T8" fmla="*/ 43 w 222"/>
                <a:gd name="T9" fmla="*/ 14 h 362"/>
                <a:gd name="T10" fmla="*/ 179 w 222"/>
                <a:gd name="T11" fmla="*/ 92 h 362"/>
                <a:gd name="T12" fmla="*/ 222 w 222"/>
                <a:gd name="T13" fmla="*/ 175 h 362"/>
                <a:gd name="T14" fmla="*/ 222 w 222"/>
                <a:gd name="T15" fmla="*/ 316 h 362"/>
                <a:gd name="T16" fmla="*/ 179 w 222"/>
                <a:gd name="T17" fmla="*/ 348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2" h="362">
                  <a:moveTo>
                    <a:pt x="179" y="348"/>
                  </a:moveTo>
                  <a:cubicBezTo>
                    <a:pt x="43" y="270"/>
                    <a:pt x="43" y="270"/>
                    <a:pt x="43" y="270"/>
                  </a:cubicBezTo>
                  <a:cubicBezTo>
                    <a:pt x="19" y="256"/>
                    <a:pt x="0" y="220"/>
                    <a:pt x="0" y="188"/>
                  </a:cubicBezTo>
                  <a:cubicBezTo>
                    <a:pt x="0" y="46"/>
                    <a:pt x="0" y="46"/>
                    <a:pt x="0" y="46"/>
                  </a:cubicBezTo>
                  <a:cubicBezTo>
                    <a:pt x="0" y="15"/>
                    <a:pt x="19" y="0"/>
                    <a:pt x="43" y="14"/>
                  </a:cubicBezTo>
                  <a:cubicBezTo>
                    <a:pt x="179" y="92"/>
                    <a:pt x="179" y="92"/>
                    <a:pt x="179" y="92"/>
                  </a:cubicBezTo>
                  <a:cubicBezTo>
                    <a:pt x="202" y="106"/>
                    <a:pt x="222" y="143"/>
                    <a:pt x="222" y="175"/>
                  </a:cubicBezTo>
                  <a:cubicBezTo>
                    <a:pt x="222" y="316"/>
                    <a:pt x="222" y="316"/>
                    <a:pt x="222" y="316"/>
                  </a:cubicBezTo>
                  <a:cubicBezTo>
                    <a:pt x="222" y="348"/>
                    <a:pt x="202" y="362"/>
                    <a:pt x="179" y="348"/>
                  </a:cubicBezTo>
                  <a:close/>
                </a:path>
              </a:pathLst>
            </a:custGeom>
            <a:solidFill>
              <a:srgbClr val="B0C0D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7" name="Freeform 269">
              <a:extLst>
                <a:ext uri="{FF2B5EF4-FFF2-40B4-BE49-F238E27FC236}">
                  <a16:creationId xmlns:a16="http://schemas.microsoft.com/office/drawing/2014/main" id="{EFEE173C-90EB-6D49-A75B-243FC4004DBD}"/>
                </a:ext>
              </a:extLst>
            </p:cNvPr>
            <p:cNvSpPr>
              <a:spLocks noEditPoints="1"/>
            </p:cNvSpPr>
            <p:nvPr/>
          </p:nvSpPr>
          <p:spPr bwMode="auto">
            <a:xfrm>
              <a:off x="18220762" y="11006085"/>
              <a:ext cx="384175" cy="506413"/>
            </a:xfrm>
            <a:custGeom>
              <a:avLst/>
              <a:gdLst>
                <a:gd name="T0" fmla="*/ 37 w 139"/>
                <a:gd name="T1" fmla="*/ 174 h 183"/>
                <a:gd name="T2" fmla="*/ 36 w 139"/>
                <a:gd name="T3" fmla="*/ 174 h 183"/>
                <a:gd name="T4" fmla="*/ 24 w 139"/>
                <a:gd name="T5" fmla="*/ 127 h 183"/>
                <a:gd name="T6" fmla="*/ 0 w 139"/>
                <a:gd name="T7" fmla="*/ 51 h 183"/>
                <a:gd name="T8" fmla="*/ 4 w 139"/>
                <a:gd name="T9" fmla="*/ 26 h 183"/>
                <a:gd name="T10" fmla="*/ 23 w 139"/>
                <a:gd name="T11" fmla="*/ 5 h 183"/>
                <a:gd name="T12" fmla="*/ 51 w 139"/>
                <a:gd name="T13" fmla="*/ 3 h 183"/>
                <a:gd name="T14" fmla="*/ 54 w 139"/>
                <a:gd name="T15" fmla="*/ 7 h 183"/>
                <a:gd name="T16" fmla="*/ 54 w 139"/>
                <a:gd name="T17" fmla="*/ 10 h 183"/>
                <a:gd name="T18" fmla="*/ 52 w 139"/>
                <a:gd name="T19" fmla="*/ 10 h 183"/>
                <a:gd name="T20" fmla="*/ 9 w 139"/>
                <a:gd name="T21" fmla="*/ 31 h 183"/>
                <a:gd name="T22" fmla="*/ 5 w 139"/>
                <a:gd name="T23" fmla="*/ 54 h 183"/>
                <a:gd name="T24" fmla="*/ 28 w 139"/>
                <a:gd name="T25" fmla="*/ 125 h 183"/>
                <a:gd name="T26" fmla="*/ 29 w 139"/>
                <a:gd name="T27" fmla="*/ 126 h 183"/>
                <a:gd name="T28" fmla="*/ 40 w 139"/>
                <a:gd name="T29" fmla="*/ 166 h 183"/>
                <a:gd name="T30" fmla="*/ 56 w 139"/>
                <a:gd name="T31" fmla="*/ 165 h 183"/>
                <a:gd name="T32" fmla="*/ 60 w 139"/>
                <a:gd name="T33" fmla="*/ 169 h 183"/>
                <a:gd name="T34" fmla="*/ 58 w 139"/>
                <a:gd name="T35" fmla="*/ 173 h 183"/>
                <a:gd name="T36" fmla="*/ 37 w 139"/>
                <a:gd name="T37" fmla="*/ 174 h 183"/>
                <a:gd name="T38" fmla="*/ 65 w 139"/>
                <a:gd name="T39" fmla="*/ 172 h 183"/>
                <a:gd name="T40" fmla="*/ 62 w 139"/>
                <a:gd name="T41" fmla="*/ 168 h 183"/>
                <a:gd name="T42" fmla="*/ 62 w 139"/>
                <a:gd name="T43" fmla="*/ 166 h 183"/>
                <a:gd name="T44" fmla="*/ 63 w 139"/>
                <a:gd name="T45" fmla="*/ 165 h 183"/>
                <a:gd name="T46" fmla="*/ 67 w 139"/>
                <a:gd name="T47" fmla="*/ 164 h 183"/>
                <a:gd name="T48" fmla="*/ 68 w 139"/>
                <a:gd name="T49" fmla="*/ 165 h 183"/>
                <a:gd name="T50" fmla="*/ 69 w 139"/>
                <a:gd name="T51" fmla="*/ 166 h 183"/>
                <a:gd name="T52" fmla="*/ 129 w 139"/>
                <a:gd name="T53" fmla="*/ 152 h 183"/>
                <a:gd name="T54" fmla="*/ 133 w 139"/>
                <a:gd name="T55" fmla="*/ 129 h 183"/>
                <a:gd name="T56" fmla="*/ 133 w 139"/>
                <a:gd name="T57" fmla="*/ 116 h 183"/>
                <a:gd name="T58" fmla="*/ 133 w 139"/>
                <a:gd name="T59" fmla="*/ 114 h 183"/>
                <a:gd name="T60" fmla="*/ 135 w 139"/>
                <a:gd name="T61" fmla="*/ 114 h 183"/>
                <a:gd name="T62" fmla="*/ 138 w 139"/>
                <a:gd name="T63" fmla="*/ 118 h 183"/>
                <a:gd name="T64" fmla="*/ 139 w 139"/>
                <a:gd name="T65" fmla="*/ 132 h 183"/>
                <a:gd name="T66" fmla="*/ 135 w 139"/>
                <a:gd name="T67" fmla="*/ 158 h 183"/>
                <a:gd name="T68" fmla="*/ 109 w 139"/>
                <a:gd name="T69" fmla="*/ 181 h 183"/>
                <a:gd name="T70" fmla="*/ 69 w 139"/>
                <a:gd name="T71" fmla="*/ 172 h 183"/>
                <a:gd name="T72" fmla="*/ 69 w 139"/>
                <a:gd name="T73" fmla="*/ 172 h 183"/>
                <a:gd name="T74" fmla="*/ 66 w 139"/>
                <a:gd name="T75" fmla="*/ 172 h 183"/>
                <a:gd name="T76" fmla="*/ 65 w 139"/>
                <a:gd name="T77" fmla="*/ 172 h 183"/>
                <a:gd name="T78" fmla="*/ 134 w 139"/>
                <a:gd name="T79" fmla="*/ 110 h 183"/>
                <a:gd name="T80" fmla="*/ 131 w 139"/>
                <a:gd name="T81" fmla="*/ 106 h 183"/>
                <a:gd name="T82" fmla="*/ 92 w 139"/>
                <a:gd name="T83" fmla="*/ 35 h 183"/>
                <a:gd name="T84" fmla="*/ 69 w 139"/>
                <a:gd name="T85" fmla="*/ 18 h 183"/>
                <a:gd name="T86" fmla="*/ 69 w 139"/>
                <a:gd name="T87" fmla="*/ 17 h 183"/>
                <a:gd name="T88" fmla="*/ 66 w 139"/>
                <a:gd name="T89" fmla="*/ 12 h 183"/>
                <a:gd name="T90" fmla="*/ 67 w 139"/>
                <a:gd name="T91" fmla="*/ 10 h 183"/>
                <a:gd name="T92" fmla="*/ 69 w 139"/>
                <a:gd name="T93" fmla="*/ 10 h 183"/>
                <a:gd name="T94" fmla="*/ 69 w 139"/>
                <a:gd name="T95" fmla="*/ 11 h 183"/>
                <a:gd name="T96" fmla="*/ 94 w 139"/>
                <a:gd name="T97" fmla="*/ 30 h 183"/>
                <a:gd name="T98" fmla="*/ 121 w 139"/>
                <a:gd name="T99" fmla="*/ 67 h 183"/>
                <a:gd name="T100" fmla="*/ 136 w 139"/>
                <a:gd name="T101" fmla="*/ 107 h 183"/>
                <a:gd name="T102" fmla="*/ 134 w 139"/>
                <a:gd name="T103" fmla="*/ 110 h 183"/>
                <a:gd name="T104" fmla="*/ 60 w 139"/>
                <a:gd name="T105" fmla="*/ 13 h 183"/>
                <a:gd name="T106" fmla="*/ 57 w 139"/>
                <a:gd name="T107" fmla="*/ 8 h 183"/>
                <a:gd name="T108" fmla="*/ 58 w 139"/>
                <a:gd name="T109" fmla="*/ 6 h 183"/>
                <a:gd name="T110" fmla="*/ 60 w 139"/>
                <a:gd name="T111" fmla="*/ 6 h 183"/>
                <a:gd name="T112" fmla="*/ 63 w 139"/>
                <a:gd name="T113" fmla="*/ 11 h 183"/>
                <a:gd name="T114" fmla="*/ 60 w 139"/>
                <a:gd name="T115" fmla="*/ 1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9" h="183">
                  <a:moveTo>
                    <a:pt x="37" y="174"/>
                  </a:moveTo>
                  <a:cubicBezTo>
                    <a:pt x="36" y="174"/>
                    <a:pt x="36" y="174"/>
                    <a:pt x="36" y="174"/>
                  </a:cubicBezTo>
                  <a:cubicBezTo>
                    <a:pt x="24" y="127"/>
                    <a:pt x="24" y="127"/>
                    <a:pt x="24" y="127"/>
                  </a:cubicBezTo>
                  <a:cubicBezTo>
                    <a:pt x="8" y="102"/>
                    <a:pt x="0" y="75"/>
                    <a:pt x="0" y="51"/>
                  </a:cubicBezTo>
                  <a:cubicBezTo>
                    <a:pt x="0" y="42"/>
                    <a:pt x="1" y="33"/>
                    <a:pt x="4" y="26"/>
                  </a:cubicBezTo>
                  <a:cubicBezTo>
                    <a:pt x="8" y="16"/>
                    <a:pt x="14" y="8"/>
                    <a:pt x="23" y="5"/>
                  </a:cubicBezTo>
                  <a:cubicBezTo>
                    <a:pt x="31" y="1"/>
                    <a:pt x="40" y="0"/>
                    <a:pt x="51" y="3"/>
                  </a:cubicBezTo>
                  <a:cubicBezTo>
                    <a:pt x="52" y="3"/>
                    <a:pt x="54" y="5"/>
                    <a:pt x="54" y="7"/>
                  </a:cubicBezTo>
                  <a:cubicBezTo>
                    <a:pt x="55" y="8"/>
                    <a:pt x="54" y="9"/>
                    <a:pt x="54" y="10"/>
                  </a:cubicBezTo>
                  <a:cubicBezTo>
                    <a:pt x="54" y="10"/>
                    <a:pt x="53" y="11"/>
                    <a:pt x="52" y="10"/>
                  </a:cubicBezTo>
                  <a:cubicBezTo>
                    <a:pt x="33" y="5"/>
                    <a:pt x="17" y="13"/>
                    <a:pt x="9" y="31"/>
                  </a:cubicBezTo>
                  <a:cubicBezTo>
                    <a:pt x="7" y="38"/>
                    <a:pt x="5" y="46"/>
                    <a:pt x="5" y="54"/>
                  </a:cubicBezTo>
                  <a:cubicBezTo>
                    <a:pt x="5" y="77"/>
                    <a:pt x="14" y="102"/>
                    <a:pt x="28" y="125"/>
                  </a:cubicBezTo>
                  <a:cubicBezTo>
                    <a:pt x="29" y="126"/>
                    <a:pt x="29" y="126"/>
                    <a:pt x="29" y="126"/>
                  </a:cubicBezTo>
                  <a:cubicBezTo>
                    <a:pt x="40" y="166"/>
                    <a:pt x="40" y="166"/>
                    <a:pt x="40" y="166"/>
                  </a:cubicBezTo>
                  <a:cubicBezTo>
                    <a:pt x="56" y="165"/>
                    <a:pt x="56" y="165"/>
                    <a:pt x="56" y="165"/>
                  </a:cubicBezTo>
                  <a:cubicBezTo>
                    <a:pt x="57" y="165"/>
                    <a:pt x="59" y="167"/>
                    <a:pt x="60" y="169"/>
                  </a:cubicBezTo>
                  <a:cubicBezTo>
                    <a:pt x="60" y="171"/>
                    <a:pt x="60" y="172"/>
                    <a:pt x="58" y="173"/>
                  </a:cubicBezTo>
                  <a:lnTo>
                    <a:pt x="37" y="174"/>
                  </a:lnTo>
                  <a:close/>
                  <a:moveTo>
                    <a:pt x="65" y="172"/>
                  </a:moveTo>
                  <a:cubicBezTo>
                    <a:pt x="64" y="171"/>
                    <a:pt x="63" y="170"/>
                    <a:pt x="62" y="168"/>
                  </a:cubicBezTo>
                  <a:cubicBezTo>
                    <a:pt x="62" y="167"/>
                    <a:pt x="62" y="166"/>
                    <a:pt x="62" y="166"/>
                  </a:cubicBezTo>
                  <a:cubicBezTo>
                    <a:pt x="62" y="165"/>
                    <a:pt x="63" y="165"/>
                    <a:pt x="63" y="165"/>
                  </a:cubicBezTo>
                  <a:cubicBezTo>
                    <a:pt x="67" y="164"/>
                    <a:pt x="67" y="164"/>
                    <a:pt x="67" y="164"/>
                  </a:cubicBezTo>
                  <a:cubicBezTo>
                    <a:pt x="68" y="165"/>
                    <a:pt x="68" y="165"/>
                    <a:pt x="68" y="165"/>
                  </a:cubicBezTo>
                  <a:cubicBezTo>
                    <a:pt x="68" y="165"/>
                    <a:pt x="69" y="165"/>
                    <a:pt x="69" y="166"/>
                  </a:cubicBezTo>
                  <a:cubicBezTo>
                    <a:pt x="96" y="181"/>
                    <a:pt x="120" y="175"/>
                    <a:pt x="129" y="152"/>
                  </a:cubicBezTo>
                  <a:cubicBezTo>
                    <a:pt x="132" y="145"/>
                    <a:pt x="133" y="137"/>
                    <a:pt x="133" y="129"/>
                  </a:cubicBezTo>
                  <a:cubicBezTo>
                    <a:pt x="133" y="125"/>
                    <a:pt x="133" y="120"/>
                    <a:pt x="133" y="116"/>
                  </a:cubicBezTo>
                  <a:cubicBezTo>
                    <a:pt x="133" y="115"/>
                    <a:pt x="133" y="114"/>
                    <a:pt x="133" y="114"/>
                  </a:cubicBezTo>
                  <a:cubicBezTo>
                    <a:pt x="134" y="113"/>
                    <a:pt x="134" y="113"/>
                    <a:pt x="135" y="114"/>
                  </a:cubicBezTo>
                  <a:cubicBezTo>
                    <a:pt x="137" y="114"/>
                    <a:pt x="138" y="116"/>
                    <a:pt x="138" y="118"/>
                  </a:cubicBezTo>
                  <a:cubicBezTo>
                    <a:pt x="139" y="123"/>
                    <a:pt x="139" y="128"/>
                    <a:pt x="139" y="132"/>
                  </a:cubicBezTo>
                  <a:cubicBezTo>
                    <a:pt x="139" y="141"/>
                    <a:pt x="138" y="150"/>
                    <a:pt x="135" y="158"/>
                  </a:cubicBezTo>
                  <a:cubicBezTo>
                    <a:pt x="130" y="170"/>
                    <a:pt x="121" y="178"/>
                    <a:pt x="109" y="181"/>
                  </a:cubicBezTo>
                  <a:cubicBezTo>
                    <a:pt x="97" y="183"/>
                    <a:pt x="83" y="180"/>
                    <a:pt x="69" y="172"/>
                  </a:cubicBezTo>
                  <a:cubicBezTo>
                    <a:pt x="69" y="172"/>
                    <a:pt x="69" y="172"/>
                    <a:pt x="69" y="172"/>
                  </a:cubicBezTo>
                  <a:cubicBezTo>
                    <a:pt x="66" y="172"/>
                    <a:pt x="66" y="172"/>
                    <a:pt x="66" y="172"/>
                  </a:cubicBezTo>
                  <a:cubicBezTo>
                    <a:pt x="66" y="172"/>
                    <a:pt x="65" y="172"/>
                    <a:pt x="65" y="172"/>
                  </a:cubicBezTo>
                  <a:close/>
                  <a:moveTo>
                    <a:pt x="134" y="110"/>
                  </a:moveTo>
                  <a:cubicBezTo>
                    <a:pt x="132" y="109"/>
                    <a:pt x="131" y="107"/>
                    <a:pt x="131" y="106"/>
                  </a:cubicBezTo>
                  <a:cubicBezTo>
                    <a:pt x="125" y="80"/>
                    <a:pt x="111" y="54"/>
                    <a:pt x="92" y="35"/>
                  </a:cubicBezTo>
                  <a:cubicBezTo>
                    <a:pt x="85" y="28"/>
                    <a:pt x="77" y="22"/>
                    <a:pt x="69" y="18"/>
                  </a:cubicBezTo>
                  <a:cubicBezTo>
                    <a:pt x="69" y="17"/>
                    <a:pt x="69" y="17"/>
                    <a:pt x="69" y="17"/>
                  </a:cubicBezTo>
                  <a:cubicBezTo>
                    <a:pt x="67" y="16"/>
                    <a:pt x="66" y="14"/>
                    <a:pt x="66" y="12"/>
                  </a:cubicBezTo>
                  <a:cubicBezTo>
                    <a:pt x="66" y="11"/>
                    <a:pt x="66" y="11"/>
                    <a:pt x="67" y="10"/>
                  </a:cubicBezTo>
                  <a:cubicBezTo>
                    <a:pt x="67" y="10"/>
                    <a:pt x="68" y="10"/>
                    <a:pt x="69" y="10"/>
                  </a:cubicBezTo>
                  <a:cubicBezTo>
                    <a:pt x="69" y="11"/>
                    <a:pt x="69" y="11"/>
                    <a:pt x="69" y="11"/>
                  </a:cubicBezTo>
                  <a:cubicBezTo>
                    <a:pt x="78" y="16"/>
                    <a:pt x="86" y="22"/>
                    <a:pt x="94" y="30"/>
                  </a:cubicBezTo>
                  <a:cubicBezTo>
                    <a:pt x="104" y="41"/>
                    <a:pt x="113" y="53"/>
                    <a:pt x="121" y="67"/>
                  </a:cubicBezTo>
                  <a:cubicBezTo>
                    <a:pt x="128" y="80"/>
                    <a:pt x="133" y="94"/>
                    <a:pt x="136" y="107"/>
                  </a:cubicBezTo>
                  <a:cubicBezTo>
                    <a:pt x="137" y="109"/>
                    <a:pt x="136" y="110"/>
                    <a:pt x="134" y="110"/>
                  </a:cubicBezTo>
                  <a:close/>
                  <a:moveTo>
                    <a:pt x="60" y="13"/>
                  </a:moveTo>
                  <a:cubicBezTo>
                    <a:pt x="59" y="12"/>
                    <a:pt x="57" y="10"/>
                    <a:pt x="57" y="8"/>
                  </a:cubicBezTo>
                  <a:cubicBezTo>
                    <a:pt x="57" y="7"/>
                    <a:pt x="57" y="7"/>
                    <a:pt x="58" y="6"/>
                  </a:cubicBezTo>
                  <a:cubicBezTo>
                    <a:pt x="58" y="6"/>
                    <a:pt x="59" y="6"/>
                    <a:pt x="60" y="6"/>
                  </a:cubicBezTo>
                  <a:cubicBezTo>
                    <a:pt x="61" y="7"/>
                    <a:pt x="63" y="9"/>
                    <a:pt x="63" y="11"/>
                  </a:cubicBezTo>
                  <a:cubicBezTo>
                    <a:pt x="63" y="13"/>
                    <a:pt x="62" y="14"/>
                    <a:pt x="60" y="13"/>
                  </a:cubicBez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8" name="Freeform 270">
              <a:extLst>
                <a:ext uri="{FF2B5EF4-FFF2-40B4-BE49-F238E27FC236}">
                  <a16:creationId xmlns:a16="http://schemas.microsoft.com/office/drawing/2014/main" id="{CA63A478-0907-8A45-8319-210BC0AAFB61}"/>
                </a:ext>
              </a:extLst>
            </p:cNvPr>
            <p:cNvSpPr>
              <a:spLocks noEditPoints="1"/>
            </p:cNvSpPr>
            <p:nvPr/>
          </p:nvSpPr>
          <p:spPr bwMode="auto">
            <a:xfrm>
              <a:off x="18284262" y="11158485"/>
              <a:ext cx="66675" cy="96838"/>
            </a:xfrm>
            <a:custGeom>
              <a:avLst/>
              <a:gdLst>
                <a:gd name="T0" fmla="*/ 12 w 24"/>
                <a:gd name="T1" fmla="*/ 31 h 35"/>
                <a:gd name="T2" fmla="*/ 0 w 24"/>
                <a:gd name="T3" fmla="*/ 11 h 35"/>
                <a:gd name="T4" fmla="*/ 12 w 24"/>
                <a:gd name="T5" fmla="*/ 4 h 35"/>
                <a:gd name="T6" fmla="*/ 24 w 24"/>
                <a:gd name="T7" fmla="*/ 24 h 35"/>
                <a:gd name="T8" fmla="*/ 12 w 24"/>
                <a:gd name="T9" fmla="*/ 31 h 35"/>
                <a:gd name="T10" fmla="*/ 12 w 24"/>
                <a:gd name="T11" fmla="*/ 10 h 35"/>
                <a:gd name="T12" fmla="*/ 5 w 24"/>
                <a:gd name="T13" fmla="*/ 14 h 35"/>
                <a:gd name="T14" fmla="*/ 12 w 24"/>
                <a:gd name="T15" fmla="*/ 25 h 35"/>
                <a:gd name="T16" fmla="*/ 18 w 24"/>
                <a:gd name="T17" fmla="*/ 21 h 35"/>
                <a:gd name="T18" fmla="*/ 12 w 24"/>
                <a:gd name="T19" fmla="*/ 1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35">
                  <a:moveTo>
                    <a:pt x="12" y="31"/>
                  </a:moveTo>
                  <a:cubicBezTo>
                    <a:pt x="5" y="28"/>
                    <a:pt x="0" y="18"/>
                    <a:pt x="0" y="11"/>
                  </a:cubicBezTo>
                  <a:cubicBezTo>
                    <a:pt x="0" y="3"/>
                    <a:pt x="5" y="0"/>
                    <a:pt x="12" y="4"/>
                  </a:cubicBezTo>
                  <a:cubicBezTo>
                    <a:pt x="18" y="7"/>
                    <a:pt x="24" y="17"/>
                    <a:pt x="24" y="24"/>
                  </a:cubicBezTo>
                  <a:cubicBezTo>
                    <a:pt x="24" y="32"/>
                    <a:pt x="18" y="35"/>
                    <a:pt x="12" y="31"/>
                  </a:cubicBezTo>
                  <a:close/>
                  <a:moveTo>
                    <a:pt x="12" y="10"/>
                  </a:moveTo>
                  <a:cubicBezTo>
                    <a:pt x="8" y="8"/>
                    <a:pt x="5" y="10"/>
                    <a:pt x="5" y="14"/>
                  </a:cubicBezTo>
                  <a:cubicBezTo>
                    <a:pt x="5" y="18"/>
                    <a:pt x="8" y="23"/>
                    <a:pt x="12" y="25"/>
                  </a:cubicBezTo>
                  <a:cubicBezTo>
                    <a:pt x="15" y="27"/>
                    <a:pt x="18" y="25"/>
                    <a:pt x="18" y="21"/>
                  </a:cubicBezTo>
                  <a:cubicBezTo>
                    <a:pt x="18" y="17"/>
                    <a:pt x="15" y="12"/>
                    <a:pt x="12" y="10"/>
                  </a:cubicBez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9" name="Freeform 271">
              <a:extLst>
                <a:ext uri="{FF2B5EF4-FFF2-40B4-BE49-F238E27FC236}">
                  <a16:creationId xmlns:a16="http://schemas.microsoft.com/office/drawing/2014/main" id="{A7A0B5F5-9D71-E046-BC74-323FB20AB55D}"/>
                </a:ext>
              </a:extLst>
            </p:cNvPr>
            <p:cNvSpPr>
              <a:spLocks noEditPoints="1"/>
            </p:cNvSpPr>
            <p:nvPr/>
          </p:nvSpPr>
          <p:spPr bwMode="auto">
            <a:xfrm>
              <a:off x="18377924" y="11214048"/>
              <a:ext cx="66675" cy="96838"/>
            </a:xfrm>
            <a:custGeom>
              <a:avLst/>
              <a:gdLst>
                <a:gd name="T0" fmla="*/ 12 w 24"/>
                <a:gd name="T1" fmla="*/ 31 h 35"/>
                <a:gd name="T2" fmla="*/ 0 w 24"/>
                <a:gd name="T3" fmla="*/ 11 h 35"/>
                <a:gd name="T4" fmla="*/ 12 w 24"/>
                <a:gd name="T5" fmla="*/ 4 h 35"/>
                <a:gd name="T6" fmla="*/ 24 w 24"/>
                <a:gd name="T7" fmla="*/ 25 h 35"/>
                <a:gd name="T8" fmla="*/ 12 w 24"/>
                <a:gd name="T9" fmla="*/ 31 h 35"/>
                <a:gd name="T10" fmla="*/ 12 w 24"/>
                <a:gd name="T11" fmla="*/ 10 h 35"/>
                <a:gd name="T12" fmla="*/ 6 w 24"/>
                <a:gd name="T13" fmla="*/ 14 h 35"/>
                <a:gd name="T14" fmla="*/ 12 w 24"/>
                <a:gd name="T15" fmla="*/ 25 h 35"/>
                <a:gd name="T16" fmla="*/ 19 w 24"/>
                <a:gd name="T17" fmla="*/ 21 h 35"/>
                <a:gd name="T18" fmla="*/ 12 w 24"/>
                <a:gd name="T19" fmla="*/ 1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35">
                  <a:moveTo>
                    <a:pt x="12" y="31"/>
                  </a:moveTo>
                  <a:cubicBezTo>
                    <a:pt x="6" y="28"/>
                    <a:pt x="0" y="18"/>
                    <a:pt x="0" y="11"/>
                  </a:cubicBezTo>
                  <a:cubicBezTo>
                    <a:pt x="0" y="3"/>
                    <a:pt x="6" y="0"/>
                    <a:pt x="12" y="4"/>
                  </a:cubicBezTo>
                  <a:cubicBezTo>
                    <a:pt x="19" y="7"/>
                    <a:pt x="24" y="17"/>
                    <a:pt x="24" y="25"/>
                  </a:cubicBezTo>
                  <a:cubicBezTo>
                    <a:pt x="24" y="32"/>
                    <a:pt x="19" y="35"/>
                    <a:pt x="12" y="31"/>
                  </a:cubicBezTo>
                  <a:close/>
                  <a:moveTo>
                    <a:pt x="12" y="10"/>
                  </a:moveTo>
                  <a:cubicBezTo>
                    <a:pt x="9" y="8"/>
                    <a:pt x="6" y="10"/>
                    <a:pt x="6" y="14"/>
                  </a:cubicBezTo>
                  <a:cubicBezTo>
                    <a:pt x="6" y="18"/>
                    <a:pt x="9" y="23"/>
                    <a:pt x="12" y="25"/>
                  </a:cubicBezTo>
                  <a:cubicBezTo>
                    <a:pt x="16" y="27"/>
                    <a:pt x="19" y="25"/>
                    <a:pt x="19" y="21"/>
                  </a:cubicBezTo>
                  <a:cubicBezTo>
                    <a:pt x="19" y="17"/>
                    <a:pt x="16" y="12"/>
                    <a:pt x="12" y="10"/>
                  </a:cubicBez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0" name="Freeform 272">
              <a:extLst>
                <a:ext uri="{FF2B5EF4-FFF2-40B4-BE49-F238E27FC236}">
                  <a16:creationId xmlns:a16="http://schemas.microsoft.com/office/drawing/2014/main" id="{548C087D-424D-084C-B143-D8E1F1EC3238}"/>
                </a:ext>
              </a:extLst>
            </p:cNvPr>
            <p:cNvSpPr>
              <a:spLocks noEditPoints="1"/>
            </p:cNvSpPr>
            <p:nvPr/>
          </p:nvSpPr>
          <p:spPr bwMode="auto">
            <a:xfrm>
              <a:off x="18474762" y="11269610"/>
              <a:ext cx="66675" cy="95250"/>
            </a:xfrm>
            <a:custGeom>
              <a:avLst/>
              <a:gdLst>
                <a:gd name="T0" fmla="*/ 12 w 24"/>
                <a:gd name="T1" fmla="*/ 32 h 35"/>
                <a:gd name="T2" fmla="*/ 0 w 24"/>
                <a:gd name="T3" fmla="*/ 11 h 35"/>
                <a:gd name="T4" fmla="*/ 12 w 24"/>
                <a:gd name="T5" fmla="*/ 4 h 35"/>
                <a:gd name="T6" fmla="*/ 24 w 24"/>
                <a:gd name="T7" fmla="*/ 25 h 35"/>
                <a:gd name="T8" fmla="*/ 12 w 24"/>
                <a:gd name="T9" fmla="*/ 32 h 35"/>
                <a:gd name="T10" fmla="*/ 12 w 24"/>
                <a:gd name="T11" fmla="*/ 10 h 35"/>
                <a:gd name="T12" fmla="*/ 6 w 24"/>
                <a:gd name="T13" fmla="*/ 14 h 35"/>
                <a:gd name="T14" fmla="*/ 12 w 24"/>
                <a:gd name="T15" fmla="*/ 25 h 35"/>
                <a:gd name="T16" fmla="*/ 18 w 24"/>
                <a:gd name="T17" fmla="*/ 21 h 35"/>
                <a:gd name="T18" fmla="*/ 12 w 24"/>
                <a:gd name="T19" fmla="*/ 1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35">
                  <a:moveTo>
                    <a:pt x="12" y="32"/>
                  </a:moveTo>
                  <a:cubicBezTo>
                    <a:pt x="5" y="28"/>
                    <a:pt x="0" y="18"/>
                    <a:pt x="0" y="11"/>
                  </a:cubicBezTo>
                  <a:cubicBezTo>
                    <a:pt x="0" y="3"/>
                    <a:pt x="5" y="0"/>
                    <a:pt x="12" y="4"/>
                  </a:cubicBezTo>
                  <a:cubicBezTo>
                    <a:pt x="19" y="7"/>
                    <a:pt x="24" y="17"/>
                    <a:pt x="24" y="25"/>
                  </a:cubicBezTo>
                  <a:cubicBezTo>
                    <a:pt x="24" y="32"/>
                    <a:pt x="19" y="35"/>
                    <a:pt x="12" y="32"/>
                  </a:cubicBezTo>
                  <a:close/>
                  <a:moveTo>
                    <a:pt x="12" y="10"/>
                  </a:moveTo>
                  <a:cubicBezTo>
                    <a:pt x="9" y="8"/>
                    <a:pt x="6" y="10"/>
                    <a:pt x="6" y="14"/>
                  </a:cubicBezTo>
                  <a:cubicBezTo>
                    <a:pt x="6" y="18"/>
                    <a:pt x="9" y="23"/>
                    <a:pt x="12" y="25"/>
                  </a:cubicBezTo>
                  <a:cubicBezTo>
                    <a:pt x="16" y="27"/>
                    <a:pt x="18" y="25"/>
                    <a:pt x="18" y="21"/>
                  </a:cubicBezTo>
                  <a:cubicBezTo>
                    <a:pt x="18" y="17"/>
                    <a:pt x="16" y="12"/>
                    <a:pt x="12" y="10"/>
                  </a:cubicBez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1" name="Freeform 273">
              <a:extLst>
                <a:ext uri="{FF2B5EF4-FFF2-40B4-BE49-F238E27FC236}">
                  <a16:creationId xmlns:a16="http://schemas.microsoft.com/office/drawing/2014/main" id="{ABA54B77-1137-9448-848B-75F891A5FF8F}"/>
                </a:ext>
              </a:extLst>
            </p:cNvPr>
            <p:cNvSpPr>
              <a:spLocks noEditPoints="1"/>
            </p:cNvSpPr>
            <p:nvPr/>
          </p:nvSpPr>
          <p:spPr bwMode="auto">
            <a:xfrm>
              <a:off x="18593824" y="11080698"/>
              <a:ext cx="44450" cy="63500"/>
            </a:xfrm>
            <a:custGeom>
              <a:avLst/>
              <a:gdLst>
                <a:gd name="T0" fmla="*/ 8 w 16"/>
                <a:gd name="T1" fmla="*/ 21 h 23"/>
                <a:gd name="T2" fmla="*/ 0 w 16"/>
                <a:gd name="T3" fmla="*/ 7 h 23"/>
                <a:gd name="T4" fmla="*/ 8 w 16"/>
                <a:gd name="T5" fmla="*/ 2 h 23"/>
                <a:gd name="T6" fmla="*/ 16 w 16"/>
                <a:gd name="T7" fmla="*/ 16 h 23"/>
                <a:gd name="T8" fmla="*/ 8 w 16"/>
                <a:gd name="T9" fmla="*/ 21 h 23"/>
                <a:gd name="T10" fmla="*/ 8 w 16"/>
                <a:gd name="T11" fmla="*/ 9 h 23"/>
                <a:gd name="T12" fmla="*/ 5 w 16"/>
                <a:gd name="T13" fmla="*/ 10 h 23"/>
                <a:gd name="T14" fmla="*/ 8 w 16"/>
                <a:gd name="T15" fmla="*/ 14 h 23"/>
                <a:gd name="T16" fmla="*/ 10 w 16"/>
                <a:gd name="T17" fmla="*/ 13 h 23"/>
                <a:gd name="T18" fmla="*/ 8 w 16"/>
                <a:gd name="T19" fmla="*/ 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23">
                  <a:moveTo>
                    <a:pt x="8" y="21"/>
                  </a:moveTo>
                  <a:cubicBezTo>
                    <a:pt x="3" y="18"/>
                    <a:pt x="0" y="12"/>
                    <a:pt x="0" y="7"/>
                  </a:cubicBezTo>
                  <a:cubicBezTo>
                    <a:pt x="0" y="2"/>
                    <a:pt x="3" y="0"/>
                    <a:pt x="8" y="2"/>
                  </a:cubicBezTo>
                  <a:cubicBezTo>
                    <a:pt x="12" y="5"/>
                    <a:pt x="16" y="11"/>
                    <a:pt x="16" y="16"/>
                  </a:cubicBezTo>
                  <a:cubicBezTo>
                    <a:pt x="16" y="21"/>
                    <a:pt x="12" y="23"/>
                    <a:pt x="8" y="21"/>
                  </a:cubicBezTo>
                  <a:close/>
                  <a:moveTo>
                    <a:pt x="8" y="9"/>
                  </a:moveTo>
                  <a:cubicBezTo>
                    <a:pt x="6" y="8"/>
                    <a:pt x="5" y="9"/>
                    <a:pt x="5" y="10"/>
                  </a:cubicBezTo>
                  <a:cubicBezTo>
                    <a:pt x="5" y="11"/>
                    <a:pt x="6" y="13"/>
                    <a:pt x="8" y="14"/>
                  </a:cubicBezTo>
                  <a:cubicBezTo>
                    <a:pt x="9" y="15"/>
                    <a:pt x="10" y="14"/>
                    <a:pt x="10" y="13"/>
                  </a:cubicBezTo>
                  <a:cubicBezTo>
                    <a:pt x="10" y="11"/>
                    <a:pt x="9" y="10"/>
                    <a:pt x="8" y="9"/>
                  </a:cubicBez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2" name="Freeform 274">
              <a:extLst>
                <a:ext uri="{FF2B5EF4-FFF2-40B4-BE49-F238E27FC236}">
                  <a16:creationId xmlns:a16="http://schemas.microsoft.com/office/drawing/2014/main" id="{90EF323B-1296-3C42-A8F3-E323C0B7E720}"/>
                </a:ext>
              </a:extLst>
            </p:cNvPr>
            <p:cNvSpPr>
              <a:spLocks noEditPoints="1"/>
            </p:cNvSpPr>
            <p:nvPr/>
          </p:nvSpPr>
          <p:spPr bwMode="auto">
            <a:xfrm>
              <a:off x="18187424" y="11333110"/>
              <a:ext cx="63500" cy="85725"/>
            </a:xfrm>
            <a:custGeom>
              <a:avLst/>
              <a:gdLst>
                <a:gd name="T0" fmla="*/ 11 w 23"/>
                <a:gd name="T1" fmla="*/ 28 h 31"/>
                <a:gd name="T2" fmla="*/ 5 w 23"/>
                <a:gd name="T3" fmla="*/ 22 h 31"/>
                <a:gd name="T4" fmla="*/ 1 w 23"/>
                <a:gd name="T5" fmla="*/ 11 h 31"/>
                <a:gd name="T6" fmla="*/ 2 w 23"/>
                <a:gd name="T7" fmla="*/ 3 h 31"/>
                <a:gd name="T8" fmla="*/ 9 w 23"/>
                <a:gd name="T9" fmla="*/ 1 h 31"/>
                <a:gd name="T10" fmla="*/ 18 w 23"/>
                <a:gd name="T11" fmla="*/ 8 h 31"/>
                <a:gd name="T12" fmla="*/ 22 w 23"/>
                <a:gd name="T13" fmla="*/ 19 h 31"/>
                <a:gd name="T14" fmla="*/ 13 w 23"/>
                <a:gd name="T15" fmla="*/ 29 h 31"/>
                <a:gd name="T16" fmla="*/ 11 w 23"/>
                <a:gd name="T17" fmla="*/ 28 h 31"/>
                <a:gd name="T18" fmla="*/ 11 w 23"/>
                <a:gd name="T19" fmla="*/ 9 h 31"/>
                <a:gd name="T20" fmla="*/ 10 w 23"/>
                <a:gd name="T21" fmla="*/ 9 h 31"/>
                <a:gd name="T22" fmla="*/ 7 w 23"/>
                <a:gd name="T23" fmla="*/ 9 h 31"/>
                <a:gd name="T24" fmla="*/ 6 w 23"/>
                <a:gd name="T25" fmla="*/ 13 h 31"/>
                <a:gd name="T26" fmla="*/ 8 w 23"/>
                <a:gd name="T27" fmla="*/ 18 h 31"/>
                <a:gd name="T28" fmla="*/ 12 w 23"/>
                <a:gd name="T29" fmla="*/ 21 h 31"/>
                <a:gd name="T30" fmla="*/ 16 w 23"/>
                <a:gd name="T31" fmla="*/ 17 h 31"/>
                <a:gd name="T32" fmla="*/ 14 w 23"/>
                <a:gd name="T33" fmla="*/ 12 h 31"/>
                <a:gd name="T34" fmla="*/ 11 w 23"/>
                <a:gd name="T35" fmla="*/ 9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 h="31">
                  <a:moveTo>
                    <a:pt x="11" y="28"/>
                  </a:moveTo>
                  <a:cubicBezTo>
                    <a:pt x="9" y="26"/>
                    <a:pt x="7" y="24"/>
                    <a:pt x="5" y="22"/>
                  </a:cubicBezTo>
                  <a:cubicBezTo>
                    <a:pt x="3" y="18"/>
                    <a:pt x="1" y="15"/>
                    <a:pt x="1" y="11"/>
                  </a:cubicBezTo>
                  <a:cubicBezTo>
                    <a:pt x="0" y="7"/>
                    <a:pt x="1" y="4"/>
                    <a:pt x="2" y="3"/>
                  </a:cubicBezTo>
                  <a:cubicBezTo>
                    <a:pt x="4" y="1"/>
                    <a:pt x="7" y="0"/>
                    <a:pt x="9" y="1"/>
                  </a:cubicBezTo>
                  <a:cubicBezTo>
                    <a:pt x="12" y="3"/>
                    <a:pt x="15" y="5"/>
                    <a:pt x="18" y="8"/>
                  </a:cubicBezTo>
                  <a:cubicBezTo>
                    <a:pt x="20" y="12"/>
                    <a:pt x="22" y="15"/>
                    <a:pt x="22" y="19"/>
                  </a:cubicBezTo>
                  <a:cubicBezTo>
                    <a:pt x="23" y="26"/>
                    <a:pt x="19" y="31"/>
                    <a:pt x="13" y="29"/>
                  </a:cubicBezTo>
                  <a:cubicBezTo>
                    <a:pt x="13" y="28"/>
                    <a:pt x="12" y="28"/>
                    <a:pt x="11" y="28"/>
                  </a:cubicBezTo>
                  <a:close/>
                  <a:moveTo>
                    <a:pt x="11" y="9"/>
                  </a:moveTo>
                  <a:cubicBezTo>
                    <a:pt x="10" y="9"/>
                    <a:pt x="10" y="9"/>
                    <a:pt x="10" y="9"/>
                  </a:cubicBezTo>
                  <a:cubicBezTo>
                    <a:pt x="9" y="8"/>
                    <a:pt x="8" y="8"/>
                    <a:pt x="7" y="9"/>
                  </a:cubicBezTo>
                  <a:cubicBezTo>
                    <a:pt x="6" y="10"/>
                    <a:pt x="6" y="11"/>
                    <a:pt x="6" y="13"/>
                  </a:cubicBezTo>
                  <a:cubicBezTo>
                    <a:pt x="6" y="15"/>
                    <a:pt x="7" y="17"/>
                    <a:pt x="8" y="18"/>
                  </a:cubicBezTo>
                  <a:cubicBezTo>
                    <a:pt x="10" y="20"/>
                    <a:pt x="11" y="21"/>
                    <a:pt x="12" y="21"/>
                  </a:cubicBezTo>
                  <a:cubicBezTo>
                    <a:pt x="15" y="22"/>
                    <a:pt x="17" y="20"/>
                    <a:pt x="16" y="17"/>
                  </a:cubicBezTo>
                  <a:cubicBezTo>
                    <a:pt x="16" y="15"/>
                    <a:pt x="15" y="13"/>
                    <a:pt x="14" y="12"/>
                  </a:cubicBezTo>
                  <a:cubicBezTo>
                    <a:pt x="13" y="11"/>
                    <a:pt x="12" y="10"/>
                    <a:pt x="11" y="9"/>
                  </a:cubicBez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3" name="Freeform 275">
              <a:extLst>
                <a:ext uri="{FF2B5EF4-FFF2-40B4-BE49-F238E27FC236}">
                  <a16:creationId xmlns:a16="http://schemas.microsoft.com/office/drawing/2014/main" id="{5FD3AA5F-33CA-C345-9B85-C578166CC6BB}"/>
                </a:ext>
              </a:extLst>
            </p:cNvPr>
            <p:cNvSpPr>
              <a:spLocks/>
            </p:cNvSpPr>
            <p:nvPr/>
          </p:nvSpPr>
          <p:spPr bwMode="auto">
            <a:xfrm>
              <a:off x="18223937" y="10934648"/>
              <a:ext cx="36513" cy="36513"/>
            </a:xfrm>
            <a:custGeom>
              <a:avLst/>
              <a:gdLst>
                <a:gd name="T0" fmla="*/ 11 w 13"/>
                <a:gd name="T1" fmla="*/ 12 h 13"/>
                <a:gd name="T2" fmla="*/ 3 w 13"/>
                <a:gd name="T3" fmla="*/ 8 h 13"/>
                <a:gd name="T4" fmla="*/ 0 w 13"/>
                <a:gd name="T5" fmla="*/ 3 h 13"/>
                <a:gd name="T6" fmla="*/ 3 w 13"/>
                <a:gd name="T7" fmla="*/ 1 h 13"/>
                <a:gd name="T8" fmla="*/ 11 w 13"/>
                <a:gd name="T9" fmla="*/ 5 h 13"/>
                <a:gd name="T10" fmla="*/ 13 w 13"/>
                <a:gd name="T11" fmla="*/ 10 h 13"/>
                <a:gd name="T12" fmla="*/ 11 w 13"/>
                <a:gd name="T13" fmla="*/ 12 h 13"/>
              </a:gdLst>
              <a:ahLst/>
              <a:cxnLst>
                <a:cxn ang="0">
                  <a:pos x="T0" y="T1"/>
                </a:cxn>
                <a:cxn ang="0">
                  <a:pos x="T2" y="T3"/>
                </a:cxn>
                <a:cxn ang="0">
                  <a:pos x="T4" y="T5"/>
                </a:cxn>
                <a:cxn ang="0">
                  <a:pos x="T6" y="T7"/>
                </a:cxn>
                <a:cxn ang="0">
                  <a:pos x="T8" y="T9"/>
                </a:cxn>
                <a:cxn ang="0">
                  <a:pos x="T10" y="T11"/>
                </a:cxn>
                <a:cxn ang="0">
                  <a:pos x="T12" y="T13"/>
                </a:cxn>
              </a:cxnLst>
              <a:rect l="0" t="0" r="r" b="b"/>
              <a:pathLst>
                <a:path w="13" h="13">
                  <a:moveTo>
                    <a:pt x="11" y="12"/>
                  </a:moveTo>
                  <a:cubicBezTo>
                    <a:pt x="3" y="8"/>
                    <a:pt x="3" y="8"/>
                    <a:pt x="3" y="8"/>
                  </a:cubicBezTo>
                  <a:cubicBezTo>
                    <a:pt x="2" y="7"/>
                    <a:pt x="0" y="5"/>
                    <a:pt x="0" y="3"/>
                  </a:cubicBezTo>
                  <a:cubicBezTo>
                    <a:pt x="0" y="1"/>
                    <a:pt x="2" y="0"/>
                    <a:pt x="3" y="1"/>
                  </a:cubicBezTo>
                  <a:cubicBezTo>
                    <a:pt x="11" y="5"/>
                    <a:pt x="11" y="5"/>
                    <a:pt x="11" y="5"/>
                  </a:cubicBezTo>
                  <a:cubicBezTo>
                    <a:pt x="12" y="6"/>
                    <a:pt x="13" y="9"/>
                    <a:pt x="13" y="10"/>
                  </a:cubicBezTo>
                  <a:cubicBezTo>
                    <a:pt x="13" y="12"/>
                    <a:pt x="12" y="13"/>
                    <a:pt x="11" y="12"/>
                  </a:cubicBez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4" name="Freeform 276">
              <a:extLst>
                <a:ext uri="{FF2B5EF4-FFF2-40B4-BE49-F238E27FC236}">
                  <a16:creationId xmlns:a16="http://schemas.microsoft.com/office/drawing/2014/main" id="{7C6C7300-49DD-BB47-A48B-FF7C09A79CB5}"/>
                </a:ext>
              </a:extLst>
            </p:cNvPr>
            <p:cNvSpPr>
              <a:spLocks/>
            </p:cNvSpPr>
            <p:nvPr/>
          </p:nvSpPr>
          <p:spPr bwMode="auto">
            <a:xfrm>
              <a:off x="18235049" y="10929885"/>
              <a:ext cx="15875" cy="46038"/>
            </a:xfrm>
            <a:custGeom>
              <a:avLst/>
              <a:gdLst>
                <a:gd name="T0" fmla="*/ 3 w 6"/>
                <a:gd name="T1" fmla="*/ 16 h 17"/>
                <a:gd name="T2" fmla="*/ 0 w 6"/>
                <a:gd name="T3" fmla="*/ 11 h 17"/>
                <a:gd name="T4" fmla="*/ 0 w 6"/>
                <a:gd name="T5" fmla="*/ 3 h 17"/>
                <a:gd name="T6" fmla="*/ 3 w 6"/>
                <a:gd name="T7" fmla="*/ 1 h 17"/>
                <a:gd name="T8" fmla="*/ 6 w 6"/>
                <a:gd name="T9" fmla="*/ 6 h 17"/>
                <a:gd name="T10" fmla="*/ 6 w 6"/>
                <a:gd name="T11" fmla="*/ 15 h 17"/>
                <a:gd name="T12" fmla="*/ 3 w 6"/>
                <a:gd name="T13" fmla="*/ 16 h 17"/>
              </a:gdLst>
              <a:ahLst/>
              <a:cxnLst>
                <a:cxn ang="0">
                  <a:pos x="T0" y="T1"/>
                </a:cxn>
                <a:cxn ang="0">
                  <a:pos x="T2" y="T3"/>
                </a:cxn>
                <a:cxn ang="0">
                  <a:pos x="T4" y="T5"/>
                </a:cxn>
                <a:cxn ang="0">
                  <a:pos x="T6" y="T7"/>
                </a:cxn>
                <a:cxn ang="0">
                  <a:pos x="T8" y="T9"/>
                </a:cxn>
                <a:cxn ang="0">
                  <a:pos x="T10" y="T11"/>
                </a:cxn>
                <a:cxn ang="0">
                  <a:pos x="T12" y="T13"/>
                </a:cxn>
              </a:cxnLst>
              <a:rect l="0" t="0" r="r" b="b"/>
              <a:pathLst>
                <a:path w="6" h="17">
                  <a:moveTo>
                    <a:pt x="3" y="16"/>
                  </a:moveTo>
                  <a:cubicBezTo>
                    <a:pt x="1" y="15"/>
                    <a:pt x="0" y="13"/>
                    <a:pt x="0" y="11"/>
                  </a:cubicBezTo>
                  <a:cubicBezTo>
                    <a:pt x="0" y="3"/>
                    <a:pt x="0" y="3"/>
                    <a:pt x="0" y="3"/>
                  </a:cubicBezTo>
                  <a:cubicBezTo>
                    <a:pt x="0" y="1"/>
                    <a:pt x="1" y="0"/>
                    <a:pt x="3" y="1"/>
                  </a:cubicBezTo>
                  <a:cubicBezTo>
                    <a:pt x="4" y="2"/>
                    <a:pt x="6" y="4"/>
                    <a:pt x="6" y="6"/>
                  </a:cubicBezTo>
                  <a:cubicBezTo>
                    <a:pt x="6" y="15"/>
                    <a:pt x="6" y="15"/>
                    <a:pt x="6" y="15"/>
                  </a:cubicBezTo>
                  <a:cubicBezTo>
                    <a:pt x="6" y="16"/>
                    <a:pt x="4" y="17"/>
                    <a:pt x="3" y="16"/>
                  </a:cubicBez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5" name="Freeform 277">
              <a:extLst>
                <a:ext uri="{FF2B5EF4-FFF2-40B4-BE49-F238E27FC236}">
                  <a16:creationId xmlns:a16="http://schemas.microsoft.com/office/drawing/2014/main" id="{9222AF12-D967-5440-9B02-0EF0D813CDDB}"/>
                </a:ext>
              </a:extLst>
            </p:cNvPr>
            <p:cNvSpPr>
              <a:spLocks/>
            </p:cNvSpPr>
            <p:nvPr/>
          </p:nvSpPr>
          <p:spPr bwMode="auto">
            <a:xfrm>
              <a:off x="18590649" y="11520435"/>
              <a:ext cx="47625" cy="41275"/>
            </a:xfrm>
            <a:custGeom>
              <a:avLst/>
              <a:gdLst>
                <a:gd name="T0" fmla="*/ 14 w 17"/>
                <a:gd name="T1" fmla="*/ 14 h 15"/>
                <a:gd name="T2" fmla="*/ 3 w 17"/>
                <a:gd name="T3" fmla="*/ 8 h 15"/>
                <a:gd name="T4" fmla="*/ 0 w 17"/>
                <a:gd name="T5" fmla="*/ 3 h 15"/>
                <a:gd name="T6" fmla="*/ 3 w 17"/>
                <a:gd name="T7" fmla="*/ 1 h 15"/>
                <a:gd name="T8" fmla="*/ 14 w 17"/>
                <a:gd name="T9" fmla="*/ 8 h 15"/>
                <a:gd name="T10" fmla="*/ 17 w 17"/>
                <a:gd name="T11" fmla="*/ 12 h 15"/>
                <a:gd name="T12" fmla="*/ 14 w 17"/>
                <a:gd name="T13" fmla="*/ 14 h 15"/>
              </a:gdLst>
              <a:ahLst/>
              <a:cxnLst>
                <a:cxn ang="0">
                  <a:pos x="T0" y="T1"/>
                </a:cxn>
                <a:cxn ang="0">
                  <a:pos x="T2" y="T3"/>
                </a:cxn>
                <a:cxn ang="0">
                  <a:pos x="T4" y="T5"/>
                </a:cxn>
                <a:cxn ang="0">
                  <a:pos x="T6" y="T7"/>
                </a:cxn>
                <a:cxn ang="0">
                  <a:pos x="T8" y="T9"/>
                </a:cxn>
                <a:cxn ang="0">
                  <a:pos x="T10" y="T11"/>
                </a:cxn>
                <a:cxn ang="0">
                  <a:pos x="T12" y="T13"/>
                </a:cxn>
              </a:cxnLst>
              <a:rect l="0" t="0" r="r" b="b"/>
              <a:pathLst>
                <a:path w="17" h="15">
                  <a:moveTo>
                    <a:pt x="14" y="14"/>
                  </a:moveTo>
                  <a:cubicBezTo>
                    <a:pt x="3" y="8"/>
                    <a:pt x="3" y="8"/>
                    <a:pt x="3" y="8"/>
                  </a:cubicBezTo>
                  <a:cubicBezTo>
                    <a:pt x="2" y="7"/>
                    <a:pt x="0" y="5"/>
                    <a:pt x="0" y="3"/>
                  </a:cubicBezTo>
                  <a:cubicBezTo>
                    <a:pt x="0" y="1"/>
                    <a:pt x="2" y="0"/>
                    <a:pt x="3" y="1"/>
                  </a:cubicBezTo>
                  <a:cubicBezTo>
                    <a:pt x="14" y="8"/>
                    <a:pt x="14" y="8"/>
                    <a:pt x="14" y="8"/>
                  </a:cubicBezTo>
                  <a:cubicBezTo>
                    <a:pt x="16" y="8"/>
                    <a:pt x="17" y="11"/>
                    <a:pt x="17" y="12"/>
                  </a:cubicBezTo>
                  <a:cubicBezTo>
                    <a:pt x="17" y="14"/>
                    <a:pt x="16" y="15"/>
                    <a:pt x="14" y="14"/>
                  </a:cubicBez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6" name="Freeform 278">
              <a:extLst>
                <a:ext uri="{FF2B5EF4-FFF2-40B4-BE49-F238E27FC236}">
                  <a16:creationId xmlns:a16="http://schemas.microsoft.com/office/drawing/2014/main" id="{4BF176DD-0DB7-1648-B28D-AD4BD0C0AADB}"/>
                </a:ext>
              </a:extLst>
            </p:cNvPr>
            <p:cNvSpPr>
              <a:spLocks/>
            </p:cNvSpPr>
            <p:nvPr/>
          </p:nvSpPr>
          <p:spPr bwMode="auto">
            <a:xfrm>
              <a:off x="18608112" y="11512498"/>
              <a:ext cx="15875" cy="57150"/>
            </a:xfrm>
            <a:custGeom>
              <a:avLst/>
              <a:gdLst>
                <a:gd name="T0" fmla="*/ 3 w 6"/>
                <a:gd name="T1" fmla="*/ 20 h 21"/>
                <a:gd name="T2" fmla="*/ 0 w 6"/>
                <a:gd name="T3" fmla="*/ 15 h 21"/>
                <a:gd name="T4" fmla="*/ 0 w 6"/>
                <a:gd name="T5" fmla="*/ 3 h 21"/>
                <a:gd name="T6" fmla="*/ 3 w 6"/>
                <a:gd name="T7" fmla="*/ 1 h 21"/>
                <a:gd name="T8" fmla="*/ 6 w 6"/>
                <a:gd name="T9" fmla="*/ 6 h 21"/>
                <a:gd name="T10" fmla="*/ 6 w 6"/>
                <a:gd name="T11" fmla="*/ 19 h 21"/>
                <a:gd name="T12" fmla="*/ 3 w 6"/>
                <a:gd name="T13" fmla="*/ 20 h 21"/>
              </a:gdLst>
              <a:ahLst/>
              <a:cxnLst>
                <a:cxn ang="0">
                  <a:pos x="T0" y="T1"/>
                </a:cxn>
                <a:cxn ang="0">
                  <a:pos x="T2" y="T3"/>
                </a:cxn>
                <a:cxn ang="0">
                  <a:pos x="T4" y="T5"/>
                </a:cxn>
                <a:cxn ang="0">
                  <a:pos x="T6" y="T7"/>
                </a:cxn>
                <a:cxn ang="0">
                  <a:pos x="T8" y="T9"/>
                </a:cxn>
                <a:cxn ang="0">
                  <a:pos x="T10" y="T11"/>
                </a:cxn>
                <a:cxn ang="0">
                  <a:pos x="T12" y="T13"/>
                </a:cxn>
              </a:cxnLst>
              <a:rect l="0" t="0" r="r" b="b"/>
              <a:pathLst>
                <a:path w="6" h="21">
                  <a:moveTo>
                    <a:pt x="3" y="20"/>
                  </a:moveTo>
                  <a:cubicBezTo>
                    <a:pt x="1" y="19"/>
                    <a:pt x="0" y="17"/>
                    <a:pt x="0" y="15"/>
                  </a:cubicBezTo>
                  <a:cubicBezTo>
                    <a:pt x="0" y="3"/>
                    <a:pt x="0" y="3"/>
                    <a:pt x="0" y="3"/>
                  </a:cubicBezTo>
                  <a:cubicBezTo>
                    <a:pt x="0" y="1"/>
                    <a:pt x="1" y="0"/>
                    <a:pt x="3" y="1"/>
                  </a:cubicBezTo>
                  <a:cubicBezTo>
                    <a:pt x="4" y="2"/>
                    <a:pt x="6" y="4"/>
                    <a:pt x="6" y="6"/>
                  </a:cubicBezTo>
                  <a:cubicBezTo>
                    <a:pt x="6" y="19"/>
                    <a:pt x="6" y="19"/>
                    <a:pt x="6" y="19"/>
                  </a:cubicBezTo>
                  <a:cubicBezTo>
                    <a:pt x="6" y="20"/>
                    <a:pt x="4" y="21"/>
                    <a:pt x="3" y="20"/>
                  </a:cubicBez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87" name="Group 586">
            <a:extLst>
              <a:ext uri="{FF2B5EF4-FFF2-40B4-BE49-F238E27FC236}">
                <a16:creationId xmlns:a16="http://schemas.microsoft.com/office/drawing/2014/main" id="{1298123A-8AEC-F14C-BF4D-8F753C32FE72}"/>
              </a:ext>
            </a:extLst>
          </p:cNvPr>
          <p:cNvGrpSpPr/>
          <p:nvPr/>
        </p:nvGrpSpPr>
        <p:grpSpPr>
          <a:xfrm>
            <a:off x="21819311" y="8141273"/>
            <a:ext cx="362263" cy="446229"/>
            <a:chOff x="21708499" y="9493198"/>
            <a:chExt cx="473076" cy="665163"/>
          </a:xfrm>
        </p:grpSpPr>
        <p:sp>
          <p:nvSpPr>
            <p:cNvPr id="588" name="Freeform 279">
              <a:extLst>
                <a:ext uri="{FF2B5EF4-FFF2-40B4-BE49-F238E27FC236}">
                  <a16:creationId xmlns:a16="http://schemas.microsoft.com/office/drawing/2014/main" id="{6450D3F0-3BE8-9948-B74D-641D33C91132}"/>
                </a:ext>
              </a:extLst>
            </p:cNvPr>
            <p:cNvSpPr>
              <a:spLocks/>
            </p:cNvSpPr>
            <p:nvPr/>
          </p:nvSpPr>
          <p:spPr bwMode="auto">
            <a:xfrm>
              <a:off x="21786287" y="9493198"/>
              <a:ext cx="395288" cy="649288"/>
            </a:xfrm>
            <a:custGeom>
              <a:avLst/>
              <a:gdLst>
                <a:gd name="T0" fmla="*/ 115 w 143"/>
                <a:gd name="T1" fmla="*/ 226 h 235"/>
                <a:gd name="T2" fmla="*/ 28 w 143"/>
                <a:gd name="T3" fmla="*/ 175 h 235"/>
                <a:gd name="T4" fmla="*/ 0 w 143"/>
                <a:gd name="T5" fmla="*/ 122 h 235"/>
                <a:gd name="T6" fmla="*/ 0 w 143"/>
                <a:gd name="T7" fmla="*/ 30 h 235"/>
                <a:gd name="T8" fmla="*/ 28 w 143"/>
                <a:gd name="T9" fmla="*/ 9 h 235"/>
                <a:gd name="T10" fmla="*/ 115 w 143"/>
                <a:gd name="T11" fmla="*/ 60 h 235"/>
                <a:gd name="T12" fmla="*/ 143 w 143"/>
                <a:gd name="T13" fmla="*/ 113 h 235"/>
                <a:gd name="T14" fmla="*/ 143 w 143"/>
                <a:gd name="T15" fmla="*/ 205 h 235"/>
                <a:gd name="T16" fmla="*/ 115 w 143"/>
                <a:gd name="T17" fmla="*/ 226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3" h="235">
                  <a:moveTo>
                    <a:pt x="115" y="226"/>
                  </a:moveTo>
                  <a:cubicBezTo>
                    <a:pt x="28" y="175"/>
                    <a:pt x="28" y="175"/>
                    <a:pt x="28" y="175"/>
                  </a:cubicBezTo>
                  <a:cubicBezTo>
                    <a:pt x="12" y="166"/>
                    <a:pt x="0" y="143"/>
                    <a:pt x="0" y="122"/>
                  </a:cubicBezTo>
                  <a:cubicBezTo>
                    <a:pt x="0" y="30"/>
                    <a:pt x="0" y="30"/>
                    <a:pt x="0" y="30"/>
                  </a:cubicBezTo>
                  <a:cubicBezTo>
                    <a:pt x="0" y="10"/>
                    <a:pt x="12" y="0"/>
                    <a:pt x="28" y="9"/>
                  </a:cubicBezTo>
                  <a:cubicBezTo>
                    <a:pt x="115" y="60"/>
                    <a:pt x="115" y="60"/>
                    <a:pt x="115" y="60"/>
                  </a:cubicBezTo>
                  <a:cubicBezTo>
                    <a:pt x="131" y="69"/>
                    <a:pt x="143" y="93"/>
                    <a:pt x="143" y="113"/>
                  </a:cubicBezTo>
                  <a:cubicBezTo>
                    <a:pt x="143" y="205"/>
                    <a:pt x="143" y="205"/>
                    <a:pt x="143" y="205"/>
                  </a:cubicBezTo>
                  <a:cubicBezTo>
                    <a:pt x="143" y="226"/>
                    <a:pt x="131" y="235"/>
                    <a:pt x="115" y="226"/>
                  </a:cubicBezTo>
                  <a:close/>
                </a:path>
              </a:pathLst>
            </a:custGeom>
            <a:solidFill>
              <a:srgbClr val="DBE3F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9" name="Freeform 280">
              <a:extLst>
                <a:ext uri="{FF2B5EF4-FFF2-40B4-BE49-F238E27FC236}">
                  <a16:creationId xmlns:a16="http://schemas.microsoft.com/office/drawing/2014/main" id="{D16AEDE1-DAE6-2C43-8684-D4223CA1D4C1}"/>
                </a:ext>
              </a:extLst>
            </p:cNvPr>
            <p:cNvSpPr>
              <a:spLocks/>
            </p:cNvSpPr>
            <p:nvPr/>
          </p:nvSpPr>
          <p:spPr bwMode="auto">
            <a:xfrm>
              <a:off x="21708499" y="9509073"/>
              <a:ext cx="398463" cy="649288"/>
            </a:xfrm>
            <a:custGeom>
              <a:avLst/>
              <a:gdLst>
                <a:gd name="T0" fmla="*/ 116 w 144"/>
                <a:gd name="T1" fmla="*/ 226 h 235"/>
                <a:gd name="T2" fmla="*/ 28 w 144"/>
                <a:gd name="T3" fmla="*/ 175 h 235"/>
                <a:gd name="T4" fmla="*/ 0 w 144"/>
                <a:gd name="T5" fmla="*/ 122 h 235"/>
                <a:gd name="T6" fmla="*/ 0 w 144"/>
                <a:gd name="T7" fmla="*/ 30 h 235"/>
                <a:gd name="T8" fmla="*/ 28 w 144"/>
                <a:gd name="T9" fmla="*/ 9 h 235"/>
                <a:gd name="T10" fmla="*/ 116 w 144"/>
                <a:gd name="T11" fmla="*/ 60 h 235"/>
                <a:gd name="T12" fmla="*/ 144 w 144"/>
                <a:gd name="T13" fmla="*/ 113 h 235"/>
                <a:gd name="T14" fmla="*/ 144 w 144"/>
                <a:gd name="T15" fmla="*/ 205 h 235"/>
                <a:gd name="T16" fmla="*/ 116 w 144"/>
                <a:gd name="T17" fmla="*/ 226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4" h="235">
                  <a:moveTo>
                    <a:pt x="116" y="226"/>
                  </a:moveTo>
                  <a:cubicBezTo>
                    <a:pt x="28" y="175"/>
                    <a:pt x="28" y="175"/>
                    <a:pt x="28" y="175"/>
                  </a:cubicBezTo>
                  <a:cubicBezTo>
                    <a:pt x="12" y="166"/>
                    <a:pt x="0" y="142"/>
                    <a:pt x="0" y="122"/>
                  </a:cubicBezTo>
                  <a:cubicBezTo>
                    <a:pt x="0" y="30"/>
                    <a:pt x="0" y="30"/>
                    <a:pt x="0" y="30"/>
                  </a:cubicBezTo>
                  <a:cubicBezTo>
                    <a:pt x="0" y="10"/>
                    <a:pt x="12" y="0"/>
                    <a:pt x="28" y="9"/>
                  </a:cubicBezTo>
                  <a:cubicBezTo>
                    <a:pt x="116" y="60"/>
                    <a:pt x="116" y="60"/>
                    <a:pt x="116" y="60"/>
                  </a:cubicBezTo>
                  <a:cubicBezTo>
                    <a:pt x="131" y="69"/>
                    <a:pt x="144" y="93"/>
                    <a:pt x="144" y="113"/>
                  </a:cubicBezTo>
                  <a:cubicBezTo>
                    <a:pt x="144" y="205"/>
                    <a:pt x="144" y="205"/>
                    <a:pt x="144" y="205"/>
                  </a:cubicBezTo>
                  <a:cubicBezTo>
                    <a:pt x="144" y="225"/>
                    <a:pt x="131" y="235"/>
                    <a:pt x="116" y="226"/>
                  </a:cubicBezTo>
                  <a:close/>
                </a:path>
              </a:pathLst>
            </a:custGeom>
            <a:solidFill>
              <a:srgbClr val="B0C0D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0" name="Freeform 281">
              <a:extLst>
                <a:ext uri="{FF2B5EF4-FFF2-40B4-BE49-F238E27FC236}">
                  <a16:creationId xmlns:a16="http://schemas.microsoft.com/office/drawing/2014/main" id="{D6C858CC-29C0-114C-8612-686BF44624B1}"/>
                </a:ext>
              </a:extLst>
            </p:cNvPr>
            <p:cNvSpPr>
              <a:spLocks noEditPoints="1"/>
            </p:cNvSpPr>
            <p:nvPr/>
          </p:nvSpPr>
          <p:spPr bwMode="auto">
            <a:xfrm>
              <a:off x="21764062" y="9653535"/>
              <a:ext cx="268288" cy="265113"/>
            </a:xfrm>
            <a:custGeom>
              <a:avLst/>
              <a:gdLst>
                <a:gd name="T0" fmla="*/ 4 w 97"/>
                <a:gd name="T1" fmla="*/ 96 h 96"/>
                <a:gd name="T2" fmla="*/ 2 w 97"/>
                <a:gd name="T3" fmla="*/ 94 h 96"/>
                <a:gd name="T4" fmla="*/ 0 w 97"/>
                <a:gd name="T5" fmla="*/ 88 h 96"/>
                <a:gd name="T6" fmla="*/ 0 w 97"/>
                <a:gd name="T7" fmla="*/ 50 h 96"/>
                <a:gd name="T8" fmla="*/ 1 w 97"/>
                <a:gd name="T9" fmla="*/ 49 h 96"/>
                <a:gd name="T10" fmla="*/ 2 w 97"/>
                <a:gd name="T11" fmla="*/ 51 h 96"/>
                <a:gd name="T12" fmla="*/ 2 w 97"/>
                <a:gd name="T13" fmla="*/ 89 h 96"/>
                <a:gd name="T14" fmla="*/ 3 w 97"/>
                <a:gd name="T15" fmla="*/ 92 h 96"/>
                <a:gd name="T16" fmla="*/ 5 w 97"/>
                <a:gd name="T17" fmla="*/ 93 h 96"/>
                <a:gd name="T18" fmla="*/ 7 w 97"/>
                <a:gd name="T19" fmla="*/ 94 h 96"/>
                <a:gd name="T20" fmla="*/ 7 w 97"/>
                <a:gd name="T21" fmla="*/ 96 h 96"/>
                <a:gd name="T22" fmla="*/ 4 w 97"/>
                <a:gd name="T23" fmla="*/ 96 h 96"/>
                <a:gd name="T24" fmla="*/ 1 w 97"/>
                <a:gd name="T25" fmla="*/ 47 h 96"/>
                <a:gd name="T26" fmla="*/ 0 w 97"/>
                <a:gd name="T27" fmla="*/ 45 h 96"/>
                <a:gd name="T28" fmla="*/ 1 w 97"/>
                <a:gd name="T29" fmla="*/ 44 h 96"/>
                <a:gd name="T30" fmla="*/ 2 w 97"/>
                <a:gd name="T31" fmla="*/ 46 h 96"/>
                <a:gd name="T32" fmla="*/ 1 w 97"/>
                <a:gd name="T33" fmla="*/ 47 h 96"/>
                <a:gd name="T34" fmla="*/ 1 w 97"/>
                <a:gd name="T35" fmla="*/ 43 h 96"/>
                <a:gd name="T36" fmla="*/ 0 w 97"/>
                <a:gd name="T37" fmla="*/ 40 h 96"/>
                <a:gd name="T38" fmla="*/ 0 w 97"/>
                <a:gd name="T39" fmla="*/ 12 h 96"/>
                <a:gd name="T40" fmla="*/ 13 w 97"/>
                <a:gd name="T41" fmla="*/ 4 h 96"/>
                <a:gd name="T42" fmla="*/ 19 w 97"/>
                <a:gd name="T43" fmla="*/ 8 h 96"/>
                <a:gd name="T44" fmla="*/ 30 w 97"/>
                <a:gd name="T45" fmla="*/ 20 h 96"/>
                <a:gd name="T46" fmla="*/ 35 w 97"/>
                <a:gd name="T47" fmla="*/ 33 h 96"/>
                <a:gd name="T48" fmla="*/ 57 w 97"/>
                <a:gd name="T49" fmla="*/ 46 h 96"/>
                <a:gd name="T50" fmla="*/ 58 w 97"/>
                <a:gd name="T51" fmla="*/ 48 h 96"/>
                <a:gd name="T52" fmla="*/ 57 w 97"/>
                <a:gd name="T53" fmla="*/ 49 h 96"/>
                <a:gd name="T54" fmla="*/ 35 w 97"/>
                <a:gd name="T55" fmla="*/ 36 h 96"/>
                <a:gd name="T56" fmla="*/ 34 w 97"/>
                <a:gd name="T57" fmla="*/ 35 h 96"/>
                <a:gd name="T58" fmla="*/ 27 w 97"/>
                <a:gd name="T59" fmla="*/ 21 h 96"/>
                <a:gd name="T60" fmla="*/ 19 w 97"/>
                <a:gd name="T61" fmla="*/ 11 h 96"/>
                <a:gd name="T62" fmla="*/ 13 w 97"/>
                <a:gd name="T63" fmla="*/ 7 h 96"/>
                <a:gd name="T64" fmla="*/ 2 w 97"/>
                <a:gd name="T65" fmla="*/ 13 h 96"/>
                <a:gd name="T66" fmla="*/ 2 w 97"/>
                <a:gd name="T67" fmla="*/ 42 h 96"/>
                <a:gd name="T68" fmla="*/ 1 w 97"/>
                <a:gd name="T69" fmla="*/ 43 h 96"/>
                <a:gd name="T70" fmla="*/ 96 w 97"/>
                <a:gd name="T71" fmla="*/ 82 h 96"/>
                <a:gd name="T72" fmla="*/ 94 w 97"/>
                <a:gd name="T73" fmla="*/ 80 h 96"/>
                <a:gd name="T74" fmla="*/ 94 w 97"/>
                <a:gd name="T75" fmla="*/ 80 h 96"/>
                <a:gd name="T76" fmla="*/ 86 w 97"/>
                <a:gd name="T77" fmla="*/ 66 h 96"/>
                <a:gd name="T78" fmla="*/ 61 w 97"/>
                <a:gd name="T79" fmla="*/ 51 h 96"/>
                <a:gd name="T80" fmla="*/ 60 w 97"/>
                <a:gd name="T81" fmla="*/ 49 h 96"/>
                <a:gd name="T82" fmla="*/ 61 w 97"/>
                <a:gd name="T83" fmla="*/ 48 h 96"/>
                <a:gd name="T84" fmla="*/ 86 w 97"/>
                <a:gd name="T85" fmla="*/ 62 h 96"/>
                <a:gd name="T86" fmla="*/ 97 w 97"/>
                <a:gd name="T87" fmla="*/ 81 h 96"/>
                <a:gd name="T88" fmla="*/ 97 w 97"/>
                <a:gd name="T89" fmla="*/ 82 h 96"/>
                <a:gd name="T90" fmla="*/ 97 w 97"/>
                <a:gd name="T91" fmla="*/ 82 h 96"/>
                <a:gd name="T92" fmla="*/ 96 w 97"/>
                <a:gd name="T93" fmla="*/ 8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97" h="96">
                  <a:moveTo>
                    <a:pt x="4" y="96"/>
                  </a:moveTo>
                  <a:cubicBezTo>
                    <a:pt x="4" y="95"/>
                    <a:pt x="3" y="95"/>
                    <a:pt x="2" y="94"/>
                  </a:cubicBezTo>
                  <a:cubicBezTo>
                    <a:pt x="1" y="92"/>
                    <a:pt x="0" y="90"/>
                    <a:pt x="0" y="88"/>
                  </a:cubicBezTo>
                  <a:cubicBezTo>
                    <a:pt x="0" y="50"/>
                    <a:pt x="0" y="50"/>
                    <a:pt x="0" y="50"/>
                  </a:cubicBezTo>
                  <a:cubicBezTo>
                    <a:pt x="0" y="49"/>
                    <a:pt x="0" y="48"/>
                    <a:pt x="1" y="49"/>
                  </a:cubicBezTo>
                  <a:cubicBezTo>
                    <a:pt x="2" y="49"/>
                    <a:pt x="2" y="50"/>
                    <a:pt x="2" y="51"/>
                  </a:cubicBezTo>
                  <a:cubicBezTo>
                    <a:pt x="2" y="89"/>
                    <a:pt x="2" y="89"/>
                    <a:pt x="2" y="89"/>
                  </a:cubicBezTo>
                  <a:cubicBezTo>
                    <a:pt x="2" y="90"/>
                    <a:pt x="3" y="91"/>
                    <a:pt x="3" y="92"/>
                  </a:cubicBezTo>
                  <a:cubicBezTo>
                    <a:pt x="4" y="93"/>
                    <a:pt x="5" y="93"/>
                    <a:pt x="5" y="93"/>
                  </a:cubicBezTo>
                  <a:cubicBezTo>
                    <a:pt x="6" y="93"/>
                    <a:pt x="7" y="93"/>
                    <a:pt x="7" y="94"/>
                  </a:cubicBezTo>
                  <a:cubicBezTo>
                    <a:pt x="8" y="95"/>
                    <a:pt x="7" y="96"/>
                    <a:pt x="7" y="96"/>
                  </a:cubicBezTo>
                  <a:cubicBezTo>
                    <a:pt x="6" y="96"/>
                    <a:pt x="5" y="96"/>
                    <a:pt x="4" y="96"/>
                  </a:cubicBezTo>
                  <a:close/>
                  <a:moveTo>
                    <a:pt x="1" y="47"/>
                  </a:moveTo>
                  <a:cubicBezTo>
                    <a:pt x="0" y="47"/>
                    <a:pt x="0" y="46"/>
                    <a:pt x="0" y="45"/>
                  </a:cubicBezTo>
                  <a:cubicBezTo>
                    <a:pt x="0" y="44"/>
                    <a:pt x="0" y="44"/>
                    <a:pt x="1" y="44"/>
                  </a:cubicBezTo>
                  <a:cubicBezTo>
                    <a:pt x="2" y="45"/>
                    <a:pt x="2" y="46"/>
                    <a:pt x="2" y="46"/>
                  </a:cubicBezTo>
                  <a:cubicBezTo>
                    <a:pt x="2" y="47"/>
                    <a:pt x="2" y="48"/>
                    <a:pt x="1" y="47"/>
                  </a:cubicBezTo>
                  <a:close/>
                  <a:moveTo>
                    <a:pt x="1" y="43"/>
                  </a:moveTo>
                  <a:cubicBezTo>
                    <a:pt x="0" y="42"/>
                    <a:pt x="0" y="41"/>
                    <a:pt x="0" y="40"/>
                  </a:cubicBezTo>
                  <a:cubicBezTo>
                    <a:pt x="0" y="12"/>
                    <a:pt x="0" y="12"/>
                    <a:pt x="0" y="12"/>
                  </a:cubicBezTo>
                  <a:cubicBezTo>
                    <a:pt x="0" y="4"/>
                    <a:pt x="6" y="0"/>
                    <a:pt x="13" y="4"/>
                  </a:cubicBezTo>
                  <a:cubicBezTo>
                    <a:pt x="19" y="8"/>
                    <a:pt x="19" y="8"/>
                    <a:pt x="19" y="8"/>
                  </a:cubicBezTo>
                  <a:cubicBezTo>
                    <a:pt x="23" y="10"/>
                    <a:pt x="27" y="15"/>
                    <a:pt x="30" y="20"/>
                  </a:cubicBezTo>
                  <a:cubicBezTo>
                    <a:pt x="35" y="33"/>
                    <a:pt x="35" y="33"/>
                    <a:pt x="35" y="33"/>
                  </a:cubicBezTo>
                  <a:cubicBezTo>
                    <a:pt x="57" y="46"/>
                    <a:pt x="57" y="46"/>
                    <a:pt x="57" y="46"/>
                  </a:cubicBezTo>
                  <a:cubicBezTo>
                    <a:pt x="58" y="46"/>
                    <a:pt x="58" y="47"/>
                    <a:pt x="58" y="48"/>
                  </a:cubicBezTo>
                  <a:cubicBezTo>
                    <a:pt x="58" y="49"/>
                    <a:pt x="58" y="49"/>
                    <a:pt x="57" y="49"/>
                  </a:cubicBezTo>
                  <a:cubicBezTo>
                    <a:pt x="35" y="36"/>
                    <a:pt x="35" y="36"/>
                    <a:pt x="35" y="36"/>
                  </a:cubicBezTo>
                  <a:cubicBezTo>
                    <a:pt x="34" y="36"/>
                    <a:pt x="34" y="35"/>
                    <a:pt x="34" y="35"/>
                  </a:cubicBezTo>
                  <a:cubicBezTo>
                    <a:pt x="27" y="21"/>
                    <a:pt x="27" y="21"/>
                    <a:pt x="27" y="21"/>
                  </a:cubicBezTo>
                  <a:cubicBezTo>
                    <a:pt x="25" y="17"/>
                    <a:pt x="22" y="13"/>
                    <a:pt x="19" y="11"/>
                  </a:cubicBezTo>
                  <a:cubicBezTo>
                    <a:pt x="13" y="7"/>
                    <a:pt x="13" y="7"/>
                    <a:pt x="13" y="7"/>
                  </a:cubicBezTo>
                  <a:cubicBezTo>
                    <a:pt x="7" y="4"/>
                    <a:pt x="2" y="7"/>
                    <a:pt x="2" y="13"/>
                  </a:cubicBezTo>
                  <a:cubicBezTo>
                    <a:pt x="2" y="42"/>
                    <a:pt x="2" y="42"/>
                    <a:pt x="2" y="42"/>
                  </a:cubicBezTo>
                  <a:cubicBezTo>
                    <a:pt x="2" y="43"/>
                    <a:pt x="2" y="43"/>
                    <a:pt x="1" y="43"/>
                  </a:cubicBezTo>
                  <a:close/>
                  <a:moveTo>
                    <a:pt x="96" y="82"/>
                  </a:moveTo>
                  <a:cubicBezTo>
                    <a:pt x="95" y="82"/>
                    <a:pt x="94" y="81"/>
                    <a:pt x="94" y="80"/>
                  </a:cubicBezTo>
                  <a:cubicBezTo>
                    <a:pt x="94" y="80"/>
                    <a:pt x="94" y="80"/>
                    <a:pt x="94" y="80"/>
                  </a:cubicBezTo>
                  <a:cubicBezTo>
                    <a:pt x="94" y="75"/>
                    <a:pt x="90" y="68"/>
                    <a:pt x="86" y="66"/>
                  </a:cubicBezTo>
                  <a:cubicBezTo>
                    <a:pt x="61" y="51"/>
                    <a:pt x="61" y="51"/>
                    <a:pt x="61" y="51"/>
                  </a:cubicBezTo>
                  <a:cubicBezTo>
                    <a:pt x="60" y="51"/>
                    <a:pt x="60" y="50"/>
                    <a:pt x="60" y="49"/>
                  </a:cubicBezTo>
                  <a:cubicBezTo>
                    <a:pt x="60" y="48"/>
                    <a:pt x="60" y="48"/>
                    <a:pt x="61" y="48"/>
                  </a:cubicBezTo>
                  <a:cubicBezTo>
                    <a:pt x="86" y="62"/>
                    <a:pt x="86" y="62"/>
                    <a:pt x="86" y="62"/>
                  </a:cubicBezTo>
                  <a:cubicBezTo>
                    <a:pt x="92" y="66"/>
                    <a:pt x="97" y="75"/>
                    <a:pt x="97" y="81"/>
                  </a:cubicBezTo>
                  <a:cubicBezTo>
                    <a:pt x="97" y="82"/>
                    <a:pt x="97" y="82"/>
                    <a:pt x="97" y="82"/>
                  </a:cubicBezTo>
                  <a:cubicBezTo>
                    <a:pt x="97" y="82"/>
                    <a:pt x="97" y="82"/>
                    <a:pt x="97" y="82"/>
                  </a:cubicBezTo>
                  <a:cubicBezTo>
                    <a:pt x="97" y="83"/>
                    <a:pt x="96" y="83"/>
                    <a:pt x="96" y="82"/>
                  </a:cubicBez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1" name="Freeform 282">
              <a:extLst>
                <a:ext uri="{FF2B5EF4-FFF2-40B4-BE49-F238E27FC236}">
                  <a16:creationId xmlns:a16="http://schemas.microsoft.com/office/drawing/2014/main" id="{1B92E570-4D5D-AD45-9D29-EAAB7ADE8017}"/>
                </a:ext>
              </a:extLst>
            </p:cNvPr>
            <p:cNvSpPr>
              <a:spLocks noEditPoints="1"/>
            </p:cNvSpPr>
            <p:nvPr/>
          </p:nvSpPr>
          <p:spPr bwMode="auto">
            <a:xfrm>
              <a:off x="21781524" y="9769423"/>
              <a:ext cx="285750" cy="292100"/>
            </a:xfrm>
            <a:custGeom>
              <a:avLst/>
              <a:gdLst>
                <a:gd name="T0" fmla="*/ 84 w 104"/>
                <a:gd name="T1" fmla="*/ 103 h 106"/>
                <a:gd name="T2" fmla="*/ 84 w 104"/>
                <a:gd name="T3" fmla="*/ 100 h 106"/>
                <a:gd name="T4" fmla="*/ 89 w 104"/>
                <a:gd name="T5" fmla="*/ 101 h 106"/>
                <a:gd name="T6" fmla="*/ 98 w 104"/>
                <a:gd name="T7" fmla="*/ 78 h 106"/>
                <a:gd name="T8" fmla="*/ 99 w 104"/>
                <a:gd name="T9" fmla="*/ 81 h 106"/>
                <a:gd name="T10" fmla="*/ 87 w 104"/>
                <a:gd name="T11" fmla="*/ 105 h 106"/>
                <a:gd name="T12" fmla="*/ 1 w 104"/>
                <a:gd name="T13" fmla="*/ 53 h 106"/>
                <a:gd name="T14" fmla="*/ 0 w 104"/>
                <a:gd name="T15" fmla="*/ 51 h 106"/>
                <a:gd name="T16" fmla="*/ 0 w 104"/>
                <a:gd name="T17" fmla="*/ 50 h 106"/>
                <a:gd name="T18" fmla="*/ 0 w 104"/>
                <a:gd name="T19" fmla="*/ 50 h 106"/>
                <a:gd name="T20" fmla="*/ 0 w 104"/>
                <a:gd name="T21" fmla="*/ 50 h 106"/>
                <a:gd name="T22" fmla="*/ 15 w 104"/>
                <a:gd name="T23" fmla="*/ 5 h 106"/>
                <a:gd name="T24" fmla="*/ 15 w 104"/>
                <a:gd name="T25" fmla="*/ 5 h 106"/>
                <a:gd name="T26" fmla="*/ 15 w 104"/>
                <a:gd name="T27" fmla="*/ 5 h 106"/>
                <a:gd name="T28" fmla="*/ 15 w 104"/>
                <a:gd name="T29" fmla="*/ 5 h 106"/>
                <a:gd name="T30" fmla="*/ 22 w 104"/>
                <a:gd name="T31" fmla="*/ 0 h 106"/>
                <a:gd name="T32" fmla="*/ 23 w 104"/>
                <a:gd name="T33" fmla="*/ 0 h 106"/>
                <a:gd name="T34" fmla="*/ 23 w 104"/>
                <a:gd name="T35" fmla="*/ 0 h 106"/>
                <a:gd name="T36" fmla="*/ 23 w 104"/>
                <a:gd name="T37" fmla="*/ 0 h 106"/>
                <a:gd name="T38" fmla="*/ 27 w 104"/>
                <a:gd name="T39" fmla="*/ 1 h 106"/>
                <a:gd name="T40" fmla="*/ 90 w 104"/>
                <a:gd name="T41" fmla="*/ 37 h 106"/>
                <a:gd name="T42" fmla="*/ 103 w 104"/>
                <a:gd name="T43" fmla="*/ 67 h 106"/>
                <a:gd name="T44" fmla="*/ 100 w 104"/>
                <a:gd name="T45" fmla="*/ 73 h 106"/>
                <a:gd name="T46" fmla="*/ 99 w 104"/>
                <a:gd name="T47" fmla="*/ 71 h 106"/>
                <a:gd name="T48" fmla="*/ 101 w 104"/>
                <a:gd name="T49" fmla="*/ 61 h 106"/>
                <a:gd name="T50" fmla="*/ 28 w 104"/>
                <a:gd name="T51" fmla="*/ 5 h 106"/>
                <a:gd name="T52" fmla="*/ 27 w 104"/>
                <a:gd name="T53" fmla="*/ 5 h 106"/>
                <a:gd name="T54" fmla="*/ 17 w 104"/>
                <a:gd name="T55" fmla="*/ 8 h 106"/>
                <a:gd name="T56" fmla="*/ 17 w 104"/>
                <a:gd name="T57" fmla="*/ 8 h 106"/>
                <a:gd name="T58" fmla="*/ 17 w 104"/>
                <a:gd name="T59" fmla="*/ 8 h 106"/>
                <a:gd name="T60" fmla="*/ 8 w 104"/>
                <a:gd name="T61" fmla="*/ 34 h 106"/>
                <a:gd name="T62" fmla="*/ 2 w 104"/>
                <a:gd name="T63" fmla="*/ 53 h 106"/>
                <a:gd name="T64" fmla="*/ 2 w 104"/>
                <a:gd name="T65" fmla="*/ 53 h 106"/>
                <a:gd name="T66" fmla="*/ 1 w 104"/>
                <a:gd name="T67" fmla="*/ 53 h 106"/>
                <a:gd name="T68" fmla="*/ 99 w 104"/>
                <a:gd name="T69" fmla="*/ 77 h 106"/>
                <a:gd name="T70" fmla="*/ 98 w 104"/>
                <a:gd name="T71" fmla="*/ 75 h 106"/>
                <a:gd name="T72" fmla="*/ 100 w 104"/>
                <a:gd name="T73" fmla="*/ 76 h 106"/>
                <a:gd name="T74" fmla="*/ 99 w 104"/>
                <a:gd name="T75" fmla="*/ 77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4" h="106">
                  <a:moveTo>
                    <a:pt x="84" y="103"/>
                  </a:moveTo>
                  <a:cubicBezTo>
                    <a:pt x="84" y="103"/>
                    <a:pt x="84" y="103"/>
                    <a:pt x="84" y="103"/>
                  </a:cubicBezTo>
                  <a:cubicBezTo>
                    <a:pt x="83" y="103"/>
                    <a:pt x="82" y="101"/>
                    <a:pt x="82" y="101"/>
                  </a:cubicBezTo>
                  <a:cubicBezTo>
                    <a:pt x="82" y="100"/>
                    <a:pt x="83" y="99"/>
                    <a:pt x="84" y="100"/>
                  </a:cubicBezTo>
                  <a:cubicBezTo>
                    <a:pt x="87" y="102"/>
                    <a:pt x="87" y="102"/>
                    <a:pt x="87" y="102"/>
                  </a:cubicBezTo>
                  <a:cubicBezTo>
                    <a:pt x="88" y="102"/>
                    <a:pt x="89" y="102"/>
                    <a:pt x="89" y="101"/>
                  </a:cubicBezTo>
                  <a:cubicBezTo>
                    <a:pt x="97" y="78"/>
                    <a:pt x="97" y="78"/>
                    <a:pt x="97" y="78"/>
                  </a:cubicBezTo>
                  <a:cubicBezTo>
                    <a:pt x="97" y="78"/>
                    <a:pt x="97" y="78"/>
                    <a:pt x="98" y="78"/>
                  </a:cubicBezTo>
                  <a:cubicBezTo>
                    <a:pt x="99" y="79"/>
                    <a:pt x="99" y="79"/>
                    <a:pt x="99" y="79"/>
                  </a:cubicBezTo>
                  <a:cubicBezTo>
                    <a:pt x="99" y="80"/>
                    <a:pt x="99" y="80"/>
                    <a:pt x="99" y="81"/>
                  </a:cubicBezTo>
                  <a:cubicBezTo>
                    <a:pt x="92" y="104"/>
                    <a:pt x="92" y="104"/>
                    <a:pt x="92" y="104"/>
                  </a:cubicBezTo>
                  <a:cubicBezTo>
                    <a:pt x="91" y="106"/>
                    <a:pt x="89" y="106"/>
                    <a:pt x="87" y="105"/>
                  </a:cubicBezTo>
                  <a:lnTo>
                    <a:pt x="84" y="103"/>
                  </a:lnTo>
                  <a:close/>
                  <a:moveTo>
                    <a:pt x="1" y="53"/>
                  </a:moveTo>
                  <a:cubicBezTo>
                    <a:pt x="1" y="53"/>
                    <a:pt x="1" y="53"/>
                    <a:pt x="1" y="53"/>
                  </a:cubicBezTo>
                  <a:cubicBezTo>
                    <a:pt x="0" y="52"/>
                    <a:pt x="0" y="52"/>
                    <a:pt x="0" y="51"/>
                  </a:cubicBezTo>
                  <a:cubicBezTo>
                    <a:pt x="0" y="51"/>
                    <a:pt x="0" y="51"/>
                    <a:pt x="0" y="51"/>
                  </a:cubicBezTo>
                  <a:cubicBezTo>
                    <a:pt x="0" y="50"/>
                    <a:pt x="0" y="50"/>
                    <a:pt x="0" y="50"/>
                  </a:cubicBezTo>
                  <a:cubicBezTo>
                    <a:pt x="0" y="50"/>
                    <a:pt x="0" y="50"/>
                    <a:pt x="0" y="50"/>
                  </a:cubicBezTo>
                  <a:cubicBezTo>
                    <a:pt x="0" y="50"/>
                    <a:pt x="0" y="50"/>
                    <a:pt x="0" y="50"/>
                  </a:cubicBezTo>
                  <a:cubicBezTo>
                    <a:pt x="0" y="50"/>
                    <a:pt x="0" y="50"/>
                    <a:pt x="0" y="50"/>
                  </a:cubicBezTo>
                  <a:cubicBezTo>
                    <a:pt x="0" y="50"/>
                    <a:pt x="0" y="50"/>
                    <a:pt x="0" y="50"/>
                  </a:cubicBezTo>
                  <a:cubicBezTo>
                    <a:pt x="14" y="6"/>
                    <a:pt x="14" y="6"/>
                    <a:pt x="14" y="6"/>
                  </a:cubicBezTo>
                  <a:cubicBezTo>
                    <a:pt x="15" y="5"/>
                    <a:pt x="15" y="5"/>
                    <a:pt x="15" y="5"/>
                  </a:cubicBezTo>
                  <a:cubicBezTo>
                    <a:pt x="15" y="5"/>
                    <a:pt x="15" y="5"/>
                    <a:pt x="15" y="5"/>
                  </a:cubicBezTo>
                  <a:cubicBezTo>
                    <a:pt x="15" y="5"/>
                    <a:pt x="15" y="5"/>
                    <a:pt x="15" y="5"/>
                  </a:cubicBezTo>
                  <a:cubicBezTo>
                    <a:pt x="15" y="5"/>
                    <a:pt x="15" y="5"/>
                    <a:pt x="15" y="5"/>
                  </a:cubicBezTo>
                  <a:cubicBezTo>
                    <a:pt x="15" y="5"/>
                    <a:pt x="15" y="5"/>
                    <a:pt x="15" y="5"/>
                  </a:cubicBezTo>
                  <a:cubicBezTo>
                    <a:pt x="15" y="5"/>
                    <a:pt x="15" y="5"/>
                    <a:pt x="15" y="5"/>
                  </a:cubicBezTo>
                  <a:cubicBezTo>
                    <a:pt x="15" y="5"/>
                    <a:pt x="15" y="5"/>
                    <a:pt x="15" y="5"/>
                  </a:cubicBezTo>
                  <a:cubicBezTo>
                    <a:pt x="15" y="5"/>
                    <a:pt x="15" y="5"/>
                    <a:pt x="15" y="5"/>
                  </a:cubicBezTo>
                  <a:cubicBezTo>
                    <a:pt x="16" y="1"/>
                    <a:pt x="19" y="0"/>
                    <a:pt x="22" y="0"/>
                  </a:cubicBezTo>
                  <a:cubicBezTo>
                    <a:pt x="22" y="0"/>
                    <a:pt x="22" y="0"/>
                    <a:pt x="22" y="0"/>
                  </a:cubicBezTo>
                  <a:cubicBezTo>
                    <a:pt x="23" y="0"/>
                    <a:pt x="23" y="0"/>
                    <a:pt x="23" y="0"/>
                  </a:cubicBezTo>
                  <a:cubicBezTo>
                    <a:pt x="23" y="0"/>
                    <a:pt x="23" y="0"/>
                    <a:pt x="23" y="0"/>
                  </a:cubicBezTo>
                  <a:cubicBezTo>
                    <a:pt x="23" y="0"/>
                    <a:pt x="23" y="0"/>
                    <a:pt x="23" y="0"/>
                  </a:cubicBezTo>
                  <a:cubicBezTo>
                    <a:pt x="23" y="0"/>
                    <a:pt x="23" y="0"/>
                    <a:pt x="23" y="0"/>
                  </a:cubicBezTo>
                  <a:cubicBezTo>
                    <a:pt x="23" y="0"/>
                    <a:pt x="23" y="0"/>
                    <a:pt x="23" y="0"/>
                  </a:cubicBezTo>
                  <a:cubicBezTo>
                    <a:pt x="24" y="0"/>
                    <a:pt x="26" y="1"/>
                    <a:pt x="27" y="1"/>
                  </a:cubicBezTo>
                  <a:cubicBezTo>
                    <a:pt x="27" y="1"/>
                    <a:pt x="27" y="1"/>
                    <a:pt x="27" y="1"/>
                  </a:cubicBezTo>
                  <a:cubicBezTo>
                    <a:pt x="28" y="2"/>
                    <a:pt x="28" y="2"/>
                    <a:pt x="28" y="2"/>
                  </a:cubicBezTo>
                  <a:cubicBezTo>
                    <a:pt x="90" y="37"/>
                    <a:pt x="90" y="37"/>
                    <a:pt x="90" y="37"/>
                  </a:cubicBezTo>
                  <a:cubicBezTo>
                    <a:pt x="98" y="42"/>
                    <a:pt x="104" y="53"/>
                    <a:pt x="104" y="63"/>
                  </a:cubicBezTo>
                  <a:cubicBezTo>
                    <a:pt x="104" y="64"/>
                    <a:pt x="104" y="66"/>
                    <a:pt x="103" y="67"/>
                  </a:cubicBezTo>
                  <a:cubicBezTo>
                    <a:pt x="101" y="73"/>
                    <a:pt x="101" y="73"/>
                    <a:pt x="101" y="73"/>
                  </a:cubicBezTo>
                  <a:cubicBezTo>
                    <a:pt x="101" y="74"/>
                    <a:pt x="101" y="74"/>
                    <a:pt x="100" y="73"/>
                  </a:cubicBezTo>
                  <a:cubicBezTo>
                    <a:pt x="99" y="73"/>
                    <a:pt x="99" y="73"/>
                    <a:pt x="99" y="72"/>
                  </a:cubicBezTo>
                  <a:cubicBezTo>
                    <a:pt x="99" y="72"/>
                    <a:pt x="99" y="71"/>
                    <a:pt x="99" y="71"/>
                  </a:cubicBezTo>
                  <a:cubicBezTo>
                    <a:pt x="101" y="65"/>
                    <a:pt x="101" y="65"/>
                    <a:pt x="101" y="65"/>
                  </a:cubicBezTo>
                  <a:cubicBezTo>
                    <a:pt x="101" y="64"/>
                    <a:pt x="101" y="62"/>
                    <a:pt x="101" y="61"/>
                  </a:cubicBezTo>
                  <a:cubicBezTo>
                    <a:pt x="101" y="53"/>
                    <a:pt x="96" y="44"/>
                    <a:pt x="90" y="40"/>
                  </a:cubicBezTo>
                  <a:cubicBezTo>
                    <a:pt x="28" y="5"/>
                    <a:pt x="28" y="5"/>
                    <a:pt x="28" y="5"/>
                  </a:cubicBezTo>
                  <a:cubicBezTo>
                    <a:pt x="27" y="5"/>
                    <a:pt x="27" y="5"/>
                    <a:pt x="27" y="5"/>
                  </a:cubicBezTo>
                  <a:cubicBezTo>
                    <a:pt x="27" y="5"/>
                    <a:pt x="27" y="5"/>
                    <a:pt x="27" y="5"/>
                  </a:cubicBezTo>
                  <a:cubicBezTo>
                    <a:pt x="23" y="2"/>
                    <a:pt x="19" y="4"/>
                    <a:pt x="17" y="8"/>
                  </a:cubicBezTo>
                  <a:cubicBezTo>
                    <a:pt x="17" y="8"/>
                    <a:pt x="17" y="8"/>
                    <a:pt x="17" y="8"/>
                  </a:cubicBezTo>
                  <a:cubicBezTo>
                    <a:pt x="17" y="8"/>
                    <a:pt x="17" y="8"/>
                    <a:pt x="17" y="8"/>
                  </a:cubicBezTo>
                  <a:cubicBezTo>
                    <a:pt x="17" y="8"/>
                    <a:pt x="17" y="8"/>
                    <a:pt x="17" y="8"/>
                  </a:cubicBezTo>
                  <a:cubicBezTo>
                    <a:pt x="17" y="8"/>
                    <a:pt x="17" y="8"/>
                    <a:pt x="17" y="8"/>
                  </a:cubicBezTo>
                  <a:cubicBezTo>
                    <a:pt x="17" y="8"/>
                    <a:pt x="17" y="8"/>
                    <a:pt x="17" y="8"/>
                  </a:cubicBezTo>
                  <a:cubicBezTo>
                    <a:pt x="8" y="34"/>
                    <a:pt x="8" y="34"/>
                    <a:pt x="8" y="34"/>
                  </a:cubicBezTo>
                  <a:cubicBezTo>
                    <a:pt x="8" y="34"/>
                    <a:pt x="8" y="34"/>
                    <a:pt x="8" y="34"/>
                  </a:cubicBezTo>
                  <a:cubicBezTo>
                    <a:pt x="3" y="52"/>
                    <a:pt x="3" y="52"/>
                    <a:pt x="3" y="52"/>
                  </a:cubicBezTo>
                  <a:cubicBezTo>
                    <a:pt x="2" y="53"/>
                    <a:pt x="2" y="53"/>
                    <a:pt x="2" y="53"/>
                  </a:cubicBezTo>
                  <a:cubicBezTo>
                    <a:pt x="2" y="53"/>
                    <a:pt x="2" y="53"/>
                    <a:pt x="2" y="53"/>
                  </a:cubicBezTo>
                  <a:cubicBezTo>
                    <a:pt x="2" y="53"/>
                    <a:pt x="2" y="53"/>
                    <a:pt x="2" y="53"/>
                  </a:cubicBezTo>
                  <a:cubicBezTo>
                    <a:pt x="2" y="53"/>
                    <a:pt x="2" y="53"/>
                    <a:pt x="2" y="53"/>
                  </a:cubicBezTo>
                  <a:lnTo>
                    <a:pt x="1" y="53"/>
                  </a:lnTo>
                  <a:close/>
                  <a:moveTo>
                    <a:pt x="99" y="77"/>
                  </a:moveTo>
                  <a:cubicBezTo>
                    <a:pt x="99" y="77"/>
                    <a:pt x="99" y="77"/>
                    <a:pt x="99" y="77"/>
                  </a:cubicBezTo>
                  <a:cubicBezTo>
                    <a:pt x="98" y="77"/>
                    <a:pt x="98" y="76"/>
                    <a:pt x="98" y="76"/>
                  </a:cubicBezTo>
                  <a:cubicBezTo>
                    <a:pt x="98" y="75"/>
                    <a:pt x="98" y="75"/>
                    <a:pt x="98" y="75"/>
                  </a:cubicBezTo>
                  <a:cubicBezTo>
                    <a:pt x="98" y="74"/>
                    <a:pt x="99" y="74"/>
                    <a:pt x="99" y="75"/>
                  </a:cubicBezTo>
                  <a:cubicBezTo>
                    <a:pt x="100" y="75"/>
                    <a:pt x="100" y="75"/>
                    <a:pt x="100" y="76"/>
                  </a:cubicBezTo>
                  <a:cubicBezTo>
                    <a:pt x="100" y="76"/>
                    <a:pt x="100" y="77"/>
                    <a:pt x="100" y="77"/>
                  </a:cubicBezTo>
                  <a:cubicBezTo>
                    <a:pt x="100" y="78"/>
                    <a:pt x="100" y="78"/>
                    <a:pt x="99" y="77"/>
                  </a:cubicBez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2" name="Freeform 283">
              <a:extLst>
                <a:ext uri="{FF2B5EF4-FFF2-40B4-BE49-F238E27FC236}">
                  <a16:creationId xmlns:a16="http://schemas.microsoft.com/office/drawing/2014/main" id="{C266AF64-6488-0C4B-8CD0-1260DA317D3B}"/>
                </a:ext>
              </a:extLst>
            </p:cNvPr>
            <p:cNvSpPr>
              <a:spLocks/>
            </p:cNvSpPr>
            <p:nvPr/>
          </p:nvSpPr>
          <p:spPr bwMode="auto">
            <a:xfrm>
              <a:off x="21771999" y="9907535"/>
              <a:ext cx="55563" cy="38100"/>
            </a:xfrm>
            <a:custGeom>
              <a:avLst/>
              <a:gdLst>
                <a:gd name="T0" fmla="*/ 19 w 20"/>
                <a:gd name="T1" fmla="*/ 14 h 14"/>
                <a:gd name="T2" fmla="*/ 1 w 20"/>
                <a:gd name="T3" fmla="*/ 4 h 14"/>
                <a:gd name="T4" fmla="*/ 0 w 20"/>
                <a:gd name="T5" fmla="*/ 1 h 14"/>
                <a:gd name="T6" fmla="*/ 1 w 20"/>
                <a:gd name="T7" fmla="*/ 1 h 14"/>
                <a:gd name="T8" fmla="*/ 19 w 20"/>
                <a:gd name="T9" fmla="*/ 11 h 14"/>
                <a:gd name="T10" fmla="*/ 19 w 20"/>
                <a:gd name="T11" fmla="*/ 11 h 14"/>
                <a:gd name="T12" fmla="*/ 20 w 20"/>
                <a:gd name="T13" fmla="*/ 13 h 14"/>
                <a:gd name="T14" fmla="*/ 19 w 20"/>
                <a:gd name="T15" fmla="*/ 14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 h="14">
                  <a:moveTo>
                    <a:pt x="19" y="14"/>
                  </a:moveTo>
                  <a:cubicBezTo>
                    <a:pt x="1" y="4"/>
                    <a:pt x="1" y="4"/>
                    <a:pt x="1" y="4"/>
                  </a:cubicBezTo>
                  <a:cubicBezTo>
                    <a:pt x="0" y="3"/>
                    <a:pt x="0" y="2"/>
                    <a:pt x="0" y="1"/>
                  </a:cubicBezTo>
                  <a:cubicBezTo>
                    <a:pt x="0" y="0"/>
                    <a:pt x="0" y="0"/>
                    <a:pt x="1" y="1"/>
                  </a:cubicBezTo>
                  <a:cubicBezTo>
                    <a:pt x="19" y="11"/>
                    <a:pt x="19" y="11"/>
                    <a:pt x="19" y="11"/>
                  </a:cubicBezTo>
                  <a:cubicBezTo>
                    <a:pt x="19" y="11"/>
                    <a:pt x="19" y="11"/>
                    <a:pt x="19" y="11"/>
                  </a:cubicBezTo>
                  <a:cubicBezTo>
                    <a:pt x="20" y="11"/>
                    <a:pt x="20" y="12"/>
                    <a:pt x="20" y="13"/>
                  </a:cubicBezTo>
                  <a:cubicBezTo>
                    <a:pt x="20" y="14"/>
                    <a:pt x="20" y="14"/>
                    <a:pt x="19" y="14"/>
                  </a:cubicBez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3" name="Freeform 288">
              <a:extLst>
                <a:ext uri="{FF2B5EF4-FFF2-40B4-BE49-F238E27FC236}">
                  <a16:creationId xmlns:a16="http://schemas.microsoft.com/office/drawing/2014/main" id="{432CC48B-9E58-8A4B-8D8C-2203AF151B9E}"/>
                </a:ext>
              </a:extLst>
            </p:cNvPr>
            <p:cNvSpPr>
              <a:spLocks/>
            </p:cNvSpPr>
            <p:nvPr/>
          </p:nvSpPr>
          <p:spPr bwMode="auto">
            <a:xfrm>
              <a:off x="21929162" y="9731323"/>
              <a:ext cx="20638" cy="26988"/>
            </a:xfrm>
            <a:custGeom>
              <a:avLst/>
              <a:gdLst>
                <a:gd name="T0" fmla="*/ 7 w 7"/>
                <a:gd name="T1" fmla="*/ 7 h 10"/>
                <a:gd name="T2" fmla="*/ 3 w 7"/>
                <a:gd name="T3" fmla="*/ 9 h 10"/>
                <a:gd name="T4" fmla="*/ 0 w 7"/>
                <a:gd name="T5" fmla="*/ 3 h 10"/>
                <a:gd name="T6" fmla="*/ 3 w 7"/>
                <a:gd name="T7" fmla="*/ 1 h 10"/>
                <a:gd name="T8" fmla="*/ 7 w 7"/>
                <a:gd name="T9" fmla="*/ 7 h 10"/>
              </a:gdLst>
              <a:ahLst/>
              <a:cxnLst>
                <a:cxn ang="0">
                  <a:pos x="T0" y="T1"/>
                </a:cxn>
                <a:cxn ang="0">
                  <a:pos x="T2" y="T3"/>
                </a:cxn>
                <a:cxn ang="0">
                  <a:pos x="T4" y="T5"/>
                </a:cxn>
                <a:cxn ang="0">
                  <a:pos x="T6" y="T7"/>
                </a:cxn>
                <a:cxn ang="0">
                  <a:pos x="T8" y="T9"/>
                </a:cxn>
              </a:cxnLst>
              <a:rect l="0" t="0" r="r" b="b"/>
              <a:pathLst>
                <a:path w="7" h="10">
                  <a:moveTo>
                    <a:pt x="7" y="7"/>
                  </a:moveTo>
                  <a:cubicBezTo>
                    <a:pt x="7" y="9"/>
                    <a:pt x="5" y="10"/>
                    <a:pt x="3" y="9"/>
                  </a:cubicBezTo>
                  <a:cubicBezTo>
                    <a:pt x="2" y="8"/>
                    <a:pt x="0" y="5"/>
                    <a:pt x="0" y="3"/>
                  </a:cubicBezTo>
                  <a:cubicBezTo>
                    <a:pt x="0" y="1"/>
                    <a:pt x="2" y="0"/>
                    <a:pt x="3" y="1"/>
                  </a:cubicBezTo>
                  <a:cubicBezTo>
                    <a:pt x="5" y="2"/>
                    <a:pt x="7" y="5"/>
                    <a:pt x="7" y="7"/>
                  </a:cubicBez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4" name="Freeform 289">
              <a:extLst>
                <a:ext uri="{FF2B5EF4-FFF2-40B4-BE49-F238E27FC236}">
                  <a16:creationId xmlns:a16="http://schemas.microsoft.com/office/drawing/2014/main" id="{013B5AC0-19D2-B345-89E5-71DD140F30B2}"/>
                </a:ext>
              </a:extLst>
            </p:cNvPr>
            <p:cNvSpPr>
              <a:spLocks/>
            </p:cNvSpPr>
            <p:nvPr/>
          </p:nvSpPr>
          <p:spPr bwMode="auto">
            <a:xfrm>
              <a:off x="21981549" y="9728148"/>
              <a:ext cx="31750" cy="41275"/>
            </a:xfrm>
            <a:custGeom>
              <a:avLst/>
              <a:gdLst>
                <a:gd name="T0" fmla="*/ 10 w 11"/>
                <a:gd name="T1" fmla="*/ 10 h 15"/>
                <a:gd name="T2" fmla="*/ 6 w 11"/>
                <a:gd name="T3" fmla="*/ 14 h 15"/>
                <a:gd name="T4" fmla="*/ 0 w 11"/>
                <a:gd name="T5" fmla="*/ 6 h 15"/>
                <a:gd name="T6" fmla="*/ 4 w 11"/>
                <a:gd name="T7" fmla="*/ 1 h 15"/>
                <a:gd name="T8" fmla="*/ 10 w 11"/>
                <a:gd name="T9" fmla="*/ 10 h 15"/>
              </a:gdLst>
              <a:ahLst/>
              <a:cxnLst>
                <a:cxn ang="0">
                  <a:pos x="T0" y="T1"/>
                </a:cxn>
                <a:cxn ang="0">
                  <a:pos x="T2" y="T3"/>
                </a:cxn>
                <a:cxn ang="0">
                  <a:pos x="T4" y="T5"/>
                </a:cxn>
                <a:cxn ang="0">
                  <a:pos x="T6" y="T7"/>
                </a:cxn>
                <a:cxn ang="0">
                  <a:pos x="T8" y="T9"/>
                </a:cxn>
              </a:cxnLst>
              <a:rect l="0" t="0" r="r" b="b"/>
              <a:pathLst>
                <a:path w="11" h="15">
                  <a:moveTo>
                    <a:pt x="10" y="10"/>
                  </a:moveTo>
                  <a:cubicBezTo>
                    <a:pt x="11" y="13"/>
                    <a:pt x="9" y="15"/>
                    <a:pt x="6" y="14"/>
                  </a:cubicBezTo>
                  <a:cubicBezTo>
                    <a:pt x="3" y="13"/>
                    <a:pt x="1" y="9"/>
                    <a:pt x="0" y="6"/>
                  </a:cubicBezTo>
                  <a:cubicBezTo>
                    <a:pt x="0" y="2"/>
                    <a:pt x="1" y="0"/>
                    <a:pt x="4" y="1"/>
                  </a:cubicBezTo>
                  <a:cubicBezTo>
                    <a:pt x="7" y="2"/>
                    <a:pt x="10" y="6"/>
                    <a:pt x="10" y="10"/>
                  </a:cubicBez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5" name="Freeform 290">
              <a:extLst>
                <a:ext uri="{FF2B5EF4-FFF2-40B4-BE49-F238E27FC236}">
                  <a16:creationId xmlns:a16="http://schemas.microsoft.com/office/drawing/2014/main" id="{CD96B98E-98BE-0E4A-9868-3A84FDEA61D8}"/>
                </a:ext>
              </a:extLst>
            </p:cNvPr>
            <p:cNvSpPr>
              <a:spLocks noEditPoints="1"/>
            </p:cNvSpPr>
            <p:nvPr/>
          </p:nvSpPr>
          <p:spPr bwMode="auto">
            <a:xfrm>
              <a:off x="21833912" y="9888485"/>
              <a:ext cx="165100" cy="182563"/>
            </a:xfrm>
            <a:custGeom>
              <a:avLst/>
              <a:gdLst>
                <a:gd name="T0" fmla="*/ 48 w 60"/>
                <a:gd name="T1" fmla="*/ 62 h 66"/>
                <a:gd name="T2" fmla="*/ 12 w 60"/>
                <a:gd name="T3" fmla="*/ 41 h 66"/>
                <a:gd name="T4" fmla="*/ 0 w 60"/>
                <a:gd name="T5" fmla="*/ 21 h 66"/>
                <a:gd name="T6" fmla="*/ 11 w 60"/>
                <a:gd name="T7" fmla="*/ 13 h 66"/>
                <a:gd name="T8" fmla="*/ 10 w 60"/>
                <a:gd name="T9" fmla="*/ 10 h 66"/>
                <a:gd name="T10" fmla="*/ 22 w 60"/>
                <a:gd name="T11" fmla="*/ 4 h 66"/>
                <a:gd name="T12" fmla="*/ 31 w 60"/>
                <a:gd name="T13" fmla="*/ 14 h 66"/>
                <a:gd name="T14" fmla="*/ 35 w 60"/>
                <a:gd name="T15" fmla="*/ 15 h 66"/>
                <a:gd name="T16" fmla="*/ 47 w 60"/>
                <a:gd name="T17" fmla="*/ 34 h 66"/>
                <a:gd name="T18" fmla="*/ 48 w 60"/>
                <a:gd name="T19" fmla="*/ 35 h 66"/>
                <a:gd name="T20" fmla="*/ 60 w 60"/>
                <a:gd name="T21" fmla="*/ 55 h 66"/>
                <a:gd name="T22" fmla="*/ 48 w 60"/>
                <a:gd name="T23" fmla="*/ 62 h 66"/>
                <a:gd name="T24" fmla="*/ 12 w 60"/>
                <a:gd name="T25" fmla="*/ 17 h 66"/>
                <a:gd name="T26" fmla="*/ 3 w 60"/>
                <a:gd name="T27" fmla="*/ 22 h 66"/>
                <a:gd name="T28" fmla="*/ 12 w 60"/>
                <a:gd name="T29" fmla="*/ 38 h 66"/>
                <a:gd name="T30" fmla="*/ 48 w 60"/>
                <a:gd name="T31" fmla="*/ 59 h 66"/>
                <a:gd name="T32" fmla="*/ 48 w 60"/>
                <a:gd name="T33" fmla="*/ 59 h 66"/>
                <a:gd name="T34" fmla="*/ 57 w 60"/>
                <a:gd name="T35" fmla="*/ 54 h 66"/>
                <a:gd name="T36" fmla="*/ 48 w 60"/>
                <a:gd name="T37" fmla="*/ 38 h 66"/>
                <a:gd name="T38" fmla="*/ 46 w 60"/>
                <a:gd name="T39" fmla="*/ 37 h 66"/>
                <a:gd name="T40" fmla="*/ 45 w 60"/>
                <a:gd name="T41" fmla="*/ 36 h 66"/>
                <a:gd name="T42" fmla="*/ 44 w 60"/>
                <a:gd name="T43" fmla="*/ 34 h 66"/>
                <a:gd name="T44" fmla="*/ 44 w 60"/>
                <a:gd name="T45" fmla="*/ 34 h 66"/>
                <a:gd name="T46" fmla="*/ 35 w 60"/>
                <a:gd name="T47" fmla="*/ 18 h 66"/>
                <a:gd name="T48" fmla="*/ 31 w 60"/>
                <a:gd name="T49" fmla="*/ 17 h 66"/>
                <a:gd name="T50" fmla="*/ 30 w 60"/>
                <a:gd name="T51" fmla="*/ 16 h 66"/>
                <a:gd name="T52" fmla="*/ 22 w 60"/>
                <a:gd name="T53" fmla="*/ 7 h 66"/>
                <a:gd name="T54" fmla="*/ 13 w 60"/>
                <a:gd name="T55" fmla="*/ 12 h 66"/>
                <a:gd name="T56" fmla="*/ 14 w 60"/>
                <a:gd name="T57" fmla="*/ 16 h 66"/>
                <a:gd name="T58" fmla="*/ 13 w 60"/>
                <a:gd name="T59" fmla="*/ 17 h 66"/>
                <a:gd name="T60" fmla="*/ 12 w 60"/>
                <a:gd name="T61" fmla="*/ 1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60" h="66">
                  <a:moveTo>
                    <a:pt x="48" y="62"/>
                  </a:moveTo>
                  <a:cubicBezTo>
                    <a:pt x="12" y="41"/>
                    <a:pt x="12" y="41"/>
                    <a:pt x="12" y="41"/>
                  </a:cubicBezTo>
                  <a:cubicBezTo>
                    <a:pt x="6" y="37"/>
                    <a:pt x="0" y="28"/>
                    <a:pt x="0" y="21"/>
                  </a:cubicBezTo>
                  <a:cubicBezTo>
                    <a:pt x="0" y="14"/>
                    <a:pt x="5" y="11"/>
                    <a:pt x="11" y="13"/>
                  </a:cubicBezTo>
                  <a:cubicBezTo>
                    <a:pt x="11" y="12"/>
                    <a:pt x="10" y="11"/>
                    <a:pt x="10" y="10"/>
                  </a:cubicBezTo>
                  <a:cubicBezTo>
                    <a:pt x="10" y="3"/>
                    <a:pt x="16" y="0"/>
                    <a:pt x="22" y="4"/>
                  </a:cubicBezTo>
                  <a:cubicBezTo>
                    <a:pt x="26" y="6"/>
                    <a:pt x="29" y="9"/>
                    <a:pt x="31" y="14"/>
                  </a:cubicBezTo>
                  <a:cubicBezTo>
                    <a:pt x="32" y="14"/>
                    <a:pt x="34" y="14"/>
                    <a:pt x="35" y="15"/>
                  </a:cubicBezTo>
                  <a:cubicBezTo>
                    <a:pt x="41" y="19"/>
                    <a:pt x="46" y="27"/>
                    <a:pt x="47" y="34"/>
                  </a:cubicBezTo>
                  <a:cubicBezTo>
                    <a:pt x="47" y="34"/>
                    <a:pt x="48" y="34"/>
                    <a:pt x="48" y="35"/>
                  </a:cubicBezTo>
                  <a:cubicBezTo>
                    <a:pt x="55" y="38"/>
                    <a:pt x="60" y="48"/>
                    <a:pt x="60" y="55"/>
                  </a:cubicBezTo>
                  <a:cubicBezTo>
                    <a:pt x="60" y="63"/>
                    <a:pt x="55" y="66"/>
                    <a:pt x="48" y="62"/>
                  </a:cubicBezTo>
                  <a:close/>
                  <a:moveTo>
                    <a:pt x="12" y="17"/>
                  </a:moveTo>
                  <a:cubicBezTo>
                    <a:pt x="7" y="14"/>
                    <a:pt x="3" y="16"/>
                    <a:pt x="3" y="22"/>
                  </a:cubicBezTo>
                  <a:cubicBezTo>
                    <a:pt x="3" y="28"/>
                    <a:pt x="7" y="35"/>
                    <a:pt x="12" y="38"/>
                  </a:cubicBezTo>
                  <a:cubicBezTo>
                    <a:pt x="48" y="59"/>
                    <a:pt x="48" y="59"/>
                    <a:pt x="48" y="59"/>
                  </a:cubicBezTo>
                  <a:cubicBezTo>
                    <a:pt x="48" y="59"/>
                    <a:pt x="48" y="59"/>
                    <a:pt x="48" y="59"/>
                  </a:cubicBezTo>
                  <a:cubicBezTo>
                    <a:pt x="53" y="62"/>
                    <a:pt x="57" y="59"/>
                    <a:pt x="57" y="54"/>
                  </a:cubicBezTo>
                  <a:cubicBezTo>
                    <a:pt x="57" y="48"/>
                    <a:pt x="53" y="41"/>
                    <a:pt x="48" y="38"/>
                  </a:cubicBezTo>
                  <a:cubicBezTo>
                    <a:pt x="47" y="37"/>
                    <a:pt x="47" y="37"/>
                    <a:pt x="46" y="37"/>
                  </a:cubicBezTo>
                  <a:cubicBezTo>
                    <a:pt x="45" y="37"/>
                    <a:pt x="45" y="36"/>
                    <a:pt x="45" y="36"/>
                  </a:cubicBezTo>
                  <a:cubicBezTo>
                    <a:pt x="44" y="35"/>
                    <a:pt x="44" y="35"/>
                    <a:pt x="44" y="34"/>
                  </a:cubicBezTo>
                  <a:cubicBezTo>
                    <a:pt x="44" y="34"/>
                    <a:pt x="44" y="34"/>
                    <a:pt x="44" y="34"/>
                  </a:cubicBezTo>
                  <a:cubicBezTo>
                    <a:pt x="44" y="28"/>
                    <a:pt x="40" y="21"/>
                    <a:pt x="35" y="18"/>
                  </a:cubicBezTo>
                  <a:cubicBezTo>
                    <a:pt x="34" y="17"/>
                    <a:pt x="33" y="17"/>
                    <a:pt x="31" y="17"/>
                  </a:cubicBezTo>
                  <a:cubicBezTo>
                    <a:pt x="31" y="17"/>
                    <a:pt x="30" y="16"/>
                    <a:pt x="30" y="16"/>
                  </a:cubicBezTo>
                  <a:cubicBezTo>
                    <a:pt x="28" y="12"/>
                    <a:pt x="25" y="8"/>
                    <a:pt x="22" y="7"/>
                  </a:cubicBezTo>
                  <a:cubicBezTo>
                    <a:pt x="17" y="4"/>
                    <a:pt x="13" y="6"/>
                    <a:pt x="13" y="12"/>
                  </a:cubicBezTo>
                  <a:cubicBezTo>
                    <a:pt x="13" y="13"/>
                    <a:pt x="13" y="14"/>
                    <a:pt x="14" y="16"/>
                  </a:cubicBezTo>
                  <a:cubicBezTo>
                    <a:pt x="14" y="16"/>
                    <a:pt x="14" y="17"/>
                    <a:pt x="13" y="17"/>
                  </a:cubicBezTo>
                  <a:cubicBezTo>
                    <a:pt x="13" y="17"/>
                    <a:pt x="13" y="17"/>
                    <a:pt x="12" y="17"/>
                  </a:cubicBez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596" name="Picture 595">
            <a:extLst>
              <a:ext uri="{FF2B5EF4-FFF2-40B4-BE49-F238E27FC236}">
                <a16:creationId xmlns:a16="http://schemas.microsoft.com/office/drawing/2014/main" id="{87148EB0-546B-1F4B-9F52-AB155A693D19}"/>
              </a:ext>
            </a:extLst>
          </p:cNvPr>
          <p:cNvPicPr>
            <a:picLocks noChangeAspect="1"/>
          </p:cNvPicPr>
          <p:nvPr/>
        </p:nvPicPr>
        <p:blipFill>
          <a:blip r:embed="rId2"/>
          <a:stretch>
            <a:fillRect/>
          </a:stretch>
        </p:blipFill>
        <p:spPr>
          <a:xfrm>
            <a:off x="4933804" y="1125628"/>
            <a:ext cx="6897977" cy="5024819"/>
          </a:xfrm>
          <a:prstGeom prst="rect">
            <a:avLst/>
          </a:prstGeom>
        </p:spPr>
      </p:pic>
      <p:sp>
        <p:nvSpPr>
          <p:cNvPr id="597" name="TextBox 596">
            <a:extLst>
              <a:ext uri="{FF2B5EF4-FFF2-40B4-BE49-F238E27FC236}">
                <a16:creationId xmlns:a16="http://schemas.microsoft.com/office/drawing/2014/main" id="{9AE59790-0ADA-274A-8031-854630FB5026}"/>
              </a:ext>
            </a:extLst>
          </p:cNvPr>
          <p:cNvSpPr txBox="1"/>
          <p:nvPr/>
        </p:nvSpPr>
        <p:spPr>
          <a:xfrm>
            <a:off x="885530" y="1600367"/>
            <a:ext cx="2569935" cy="1862048"/>
          </a:xfrm>
          <a:prstGeom prst="rect">
            <a:avLst/>
          </a:prstGeom>
          <a:noFill/>
        </p:spPr>
        <p:txBody>
          <a:bodyPr wrap="square" rtlCol="0" anchor="ctr">
            <a:spAutoFit/>
          </a:bodyPr>
          <a:lstStyle/>
          <a:p>
            <a:pPr algn="ctr"/>
            <a:r>
              <a:rPr lang="en-US" sz="11500" b="1" dirty="0">
                <a:solidFill>
                  <a:srgbClr val="00B0F0">
                    <a:alpha val="16000"/>
                  </a:srgbClr>
                </a:solidFill>
                <a:latin typeface="+mj-lt"/>
              </a:rPr>
              <a:t>01</a:t>
            </a:r>
          </a:p>
        </p:txBody>
      </p:sp>
      <p:sp>
        <p:nvSpPr>
          <p:cNvPr id="598" name="TextBox 597">
            <a:extLst>
              <a:ext uri="{FF2B5EF4-FFF2-40B4-BE49-F238E27FC236}">
                <a16:creationId xmlns:a16="http://schemas.microsoft.com/office/drawing/2014/main" id="{F2484F0E-5096-B245-993A-88C48644E696}"/>
              </a:ext>
            </a:extLst>
          </p:cNvPr>
          <p:cNvSpPr txBox="1"/>
          <p:nvPr/>
        </p:nvSpPr>
        <p:spPr>
          <a:xfrm>
            <a:off x="885530" y="2035720"/>
            <a:ext cx="3676650" cy="1061829"/>
          </a:xfrm>
          <a:prstGeom prst="rect">
            <a:avLst/>
          </a:prstGeom>
          <a:noFill/>
        </p:spPr>
        <p:txBody>
          <a:bodyPr wrap="square" rtlCol="0">
            <a:spAutoFit/>
          </a:bodyPr>
          <a:lstStyle/>
          <a:p>
            <a:r>
              <a:rPr lang="en-US" sz="1050" b="1" dirty="0">
                <a:latin typeface="Century Gothic" panose="020B0502020202020204" pitchFamily="34" charset="0"/>
              </a:rPr>
              <a:t>Identify potential for improvement</a:t>
            </a:r>
          </a:p>
          <a:p>
            <a:endParaRPr lang="en-US" sz="1050" b="1" dirty="0">
              <a:latin typeface="Century Gothic" panose="020B0502020202020204" pitchFamily="34" charset="0"/>
            </a:endParaRPr>
          </a:p>
          <a:p>
            <a:r>
              <a:rPr lang="en-US" sz="1050" dirty="0">
                <a:latin typeface="Century Gothic" panose="020B0502020202020204" pitchFamily="34" charset="0"/>
              </a:rPr>
              <a:t>The ”reduce waste” concept in software development is evolved to do not just tackle repeatable steps but automate repetitive and eliminate steps or items that does not add value</a:t>
            </a:r>
          </a:p>
        </p:txBody>
      </p:sp>
      <p:sp>
        <p:nvSpPr>
          <p:cNvPr id="24" name="Title"/>
          <p:cNvSpPr>
            <a:spLocks noGrp="1"/>
          </p:cNvSpPr>
          <p:nvPr>
            <p:ph type="title"/>
          </p:nvPr>
        </p:nvSpPr>
        <p:spPr>
          <a:xfrm>
            <a:off x="645305" y="959850"/>
            <a:ext cx="11186476" cy="369332"/>
          </a:xfrm>
        </p:spPr>
        <p:txBody>
          <a:bodyPr/>
          <a:lstStyle/>
          <a:p>
            <a:r>
              <a:rPr lang="en-US" dirty="0"/>
              <a:t>Kanban principles</a:t>
            </a:r>
          </a:p>
        </p:txBody>
      </p:sp>
      <p:sp>
        <p:nvSpPr>
          <p:cNvPr id="297" name="TextBox 296">
            <a:extLst>
              <a:ext uri="{FF2B5EF4-FFF2-40B4-BE49-F238E27FC236}">
                <a16:creationId xmlns:a16="http://schemas.microsoft.com/office/drawing/2014/main" id="{7726E1EB-D41A-9E4B-B862-F4AAFCE5087D}"/>
              </a:ext>
            </a:extLst>
          </p:cNvPr>
          <p:cNvSpPr txBox="1"/>
          <p:nvPr/>
        </p:nvSpPr>
        <p:spPr>
          <a:xfrm>
            <a:off x="885530" y="3202685"/>
            <a:ext cx="2569935" cy="1862048"/>
          </a:xfrm>
          <a:prstGeom prst="rect">
            <a:avLst/>
          </a:prstGeom>
          <a:noFill/>
        </p:spPr>
        <p:txBody>
          <a:bodyPr wrap="square" rtlCol="0" anchor="ctr">
            <a:spAutoFit/>
          </a:bodyPr>
          <a:lstStyle/>
          <a:p>
            <a:pPr algn="ctr"/>
            <a:r>
              <a:rPr lang="en-US" sz="11500" b="1" dirty="0">
                <a:solidFill>
                  <a:srgbClr val="00B0F0">
                    <a:alpha val="16000"/>
                  </a:srgbClr>
                </a:solidFill>
                <a:latin typeface="+mj-lt"/>
              </a:rPr>
              <a:t>02</a:t>
            </a:r>
          </a:p>
        </p:txBody>
      </p:sp>
      <p:sp>
        <p:nvSpPr>
          <p:cNvPr id="298" name="TextBox 297">
            <a:extLst>
              <a:ext uri="{FF2B5EF4-FFF2-40B4-BE49-F238E27FC236}">
                <a16:creationId xmlns:a16="http://schemas.microsoft.com/office/drawing/2014/main" id="{513D5C62-5086-7C4A-896F-C283F0E93792}"/>
              </a:ext>
            </a:extLst>
          </p:cNvPr>
          <p:cNvSpPr txBox="1"/>
          <p:nvPr/>
        </p:nvSpPr>
        <p:spPr>
          <a:xfrm>
            <a:off x="885530" y="3638038"/>
            <a:ext cx="3676650" cy="738664"/>
          </a:xfrm>
          <a:prstGeom prst="rect">
            <a:avLst/>
          </a:prstGeom>
          <a:noFill/>
        </p:spPr>
        <p:txBody>
          <a:bodyPr wrap="square" rtlCol="0">
            <a:spAutoFit/>
          </a:bodyPr>
          <a:lstStyle/>
          <a:p>
            <a:r>
              <a:rPr lang="en-US" sz="1050" b="1" dirty="0">
                <a:latin typeface="Century Gothic" panose="020B0502020202020204" pitchFamily="34" charset="0"/>
              </a:rPr>
              <a:t>Increase efficiency</a:t>
            </a:r>
          </a:p>
          <a:p>
            <a:endParaRPr lang="en-US" sz="1050" b="1" dirty="0">
              <a:latin typeface="Century Gothic" panose="020B0502020202020204" pitchFamily="34" charset="0"/>
            </a:endParaRPr>
          </a:p>
          <a:p>
            <a:r>
              <a:rPr lang="en-US" sz="1050" dirty="0">
                <a:latin typeface="Century Gothic" panose="020B0502020202020204" pitchFamily="34" charset="0"/>
              </a:rPr>
              <a:t>On software development, this principle focuses on improving the process, rather than the people.</a:t>
            </a:r>
          </a:p>
        </p:txBody>
      </p:sp>
      <p:sp>
        <p:nvSpPr>
          <p:cNvPr id="299" name="TextBox 298">
            <a:extLst>
              <a:ext uri="{FF2B5EF4-FFF2-40B4-BE49-F238E27FC236}">
                <a16:creationId xmlns:a16="http://schemas.microsoft.com/office/drawing/2014/main" id="{D0B84DBE-54A1-A047-8323-14A1EF7A3298}"/>
              </a:ext>
            </a:extLst>
          </p:cNvPr>
          <p:cNvSpPr txBox="1"/>
          <p:nvPr/>
        </p:nvSpPr>
        <p:spPr>
          <a:xfrm>
            <a:off x="940847" y="4812055"/>
            <a:ext cx="2569935" cy="1862048"/>
          </a:xfrm>
          <a:prstGeom prst="rect">
            <a:avLst/>
          </a:prstGeom>
          <a:noFill/>
        </p:spPr>
        <p:txBody>
          <a:bodyPr wrap="square" rtlCol="0" anchor="ctr">
            <a:spAutoFit/>
          </a:bodyPr>
          <a:lstStyle/>
          <a:p>
            <a:pPr algn="ctr"/>
            <a:r>
              <a:rPr lang="en-US" sz="11500" b="1" dirty="0">
                <a:solidFill>
                  <a:srgbClr val="00B0F0">
                    <a:alpha val="16000"/>
                  </a:srgbClr>
                </a:solidFill>
                <a:latin typeface="+mj-lt"/>
              </a:rPr>
              <a:t>03</a:t>
            </a:r>
          </a:p>
        </p:txBody>
      </p:sp>
      <p:sp>
        <p:nvSpPr>
          <p:cNvPr id="300" name="TextBox 299">
            <a:extLst>
              <a:ext uri="{FF2B5EF4-FFF2-40B4-BE49-F238E27FC236}">
                <a16:creationId xmlns:a16="http://schemas.microsoft.com/office/drawing/2014/main" id="{2E1FD168-B66B-8B43-A348-A08DE20F31AC}"/>
              </a:ext>
            </a:extLst>
          </p:cNvPr>
          <p:cNvSpPr txBox="1"/>
          <p:nvPr/>
        </p:nvSpPr>
        <p:spPr>
          <a:xfrm>
            <a:off x="940847" y="5247408"/>
            <a:ext cx="3676650" cy="1061829"/>
          </a:xfrm>
          <a:prstGeom prst="rect">
            <a:avLst/>
          </a:prstGeom>
          <a:noFill/>
        </p:spPr>
        <p:txBody>
          <a:bodyPr wrap="square" rtlCol="0">
            <a:spAutoFit/>
          </a:bodyPr>
          <a:lstStyle/>
          <a:p>
            <a:r>
              <a:rPr lang="en-US" sz="1050" b="1" dirty="0">
                <a:latin typeface="Century Gothic" panose="020B0502020202020204" pitchFamily="34" charset="0"/>
              </a:rPr>
              <a:t>Eliminate bottlenecks</a:t>
            </a:r>
          </a:p>
          <a:p>
            <a:endParaRPr lang="en-US" sz="1050" b="1" dirty="0">
              <a:latin typeface="Century Gothic" panose="020B0502020202020204" pitchFamily="34" charset="0"/>
            </a:endParaRPr>
          </a:p>
          <a:p>
            <a:r>
              <a:rPr lang="en-US" sz="1050" dirty="0">
                <a:latin typeface="Century Gothic" panose="020B0502020202020204" pitchFamily="34" charset="0"/>
              </a:rPr>
              <a:t>This evolves identifying steps in the software development process where work that needs attention is queuing up to too great a volume for the work to keep flowing smoothly.</a:t>
            </a:r>
          </a:p>
        </p:txBody>
      </p:sp>
    </p:spTree>
    <p:extLst>
      <p:ext uri="{BB962C8B-B14F-4D97-AF65-F5344CB8AC3E}">
        <p14:creationId xmlns:p14="http://schemas.microsoft.com/office/powerpoint/2010/main" val="1033934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6" accel="14000" decel="86000" fill="hold" grpId="0" nodeType="withEffect">
                                  <p:stCondLst>
                                    <p:cond delay="0"/>
                                  </p:stCondLst>
                                  <p:childTnLst>
                                    <p:set>
                                      <p:cBhvr>
                                        <p:cTn id="6" dur="1" fill="hold">
                                          <p:stCondLst>
                                            <p:cond delay="0"/>
                                          </p:stCondLst>
                                        </p:cTn>
                                        <p:tgtEl>
                                          <p:spTgt spid="306"/>
                                        </p:tgtEl>
                                        <p:attrNameLst>
                                          <p:attrName>style.visibility</p:attrName>
                                        </p:attrNameLst>
                                      </p:cBhvr>
                                      <p:to>
                                        <p:strVal val="visible"/>
                                      </p:to>
                                    </p:set>
                                    <p:anim calcmode="lin" valueType="num">
                                      <p:cBhvr additive="base">
                                        <p:cTn id="7" dur="1500" fill="hold"/>
                                        <p:tgtEl>
                                          <p:spTgt spid="306"/>
                                        </p:tgtEl>
                                        <p:attrNameLst>
                                          <p:attrName>ppt_x</p:attrName>
                                        </p:attrNameLst>
                                      </p:cBhvr>
                                      <p:tavLst>
                                        <p:tav tm="0">
                                          <p:val>
                                            <p:strVal val="1+#ppt_w/2"/>
                                          </p:val>
                                        </p:tav>
                                        <p:tav tm="100000">
                                          <p:val>
                                            <p:strVal val="#ppt_x"/>
                                          </p:val>
                                        </p:tav>
                                      </p:tavLst>
                                    </p:anim>
                                    <p:anim calcmode="lin" valueType="num">
                                      <p:cBhvr additive="base">
                                        <p:cTn id="8" dur="1500" fill="hold"/>
                                        <p:tgtEl>
                                          <p:spTgt spid="306"/>
                                        </p:tgtEl>
                                        <p:attrNameLst>
                                          <p:attrName>ppt_y</p:attrName>
                                        </p:attrNameLst>
                                      </p:cBhvr>
                                      <p:tavLst>
                                        <p:tav tm="0">
                                          <p:val>
                                            <p:strVal val="1+#ppt_h/2"/>
                                          </p:val>
                                        </p:tav>
                                        <p:tav tm="100000">
                                          <p:val>
                                            <p:strVal val="#ppt_y"/>
                                          </p:val>
                                        </p:tav>
                                      </p:tavLst>
                                    </p:anim>
                                  </p:childTnLst>
                                </p:cTn>
                              </p:par>
                              <p:par>
                                <p:cTn id="9" presetID="2" presetClass="entr" presetSubtype="6" accel="14000" decel="86000" fill="hold" grpId="0" nodeType="withEffect">
                                  <p:stCondLst>
                                    <p:cond delay="300"/>
                                  </p:stCondLst>
                                  <p:childTnLst>
                                    <p:set>
                                      <p:cBhvr>
                                        <p:cTn id="10" dur="1" fill="hold">
                                          <p:stCondLst>
                                            <p:cond delay="0"/>
                                          </p:stCondLst>
                                        </p:cTn>
                                        <p:tgtEl>
                                          <p:spTgt spid="305"/>
                                        </p:tgtEl>
                                        <p:attrNameLst>
                                          <p:attrName>style.visibility</p:attrName>
                                        </p:attrNameLst>
                                      </p:cBhvr>
                                      <p:to>
                                        <p:strVal val="visible"/>
                                      </p:to>
                                    </p:set>
                                    <p:anim calcmode="lin" valueType="num">
                                      <p:cBhvr additive="base">
                                        <p:cTn id="11" dur="1500" fill="hold"/>
                                        <p:tgtEl>
                                          <p:spTgt spid="305"/>
                                        </p:tgtEl>
                                        <p:attrNameLst>
                                          <p:attrName>ppt_x</p:attrName>
                                        </p:attrNameLst>
                                      </p:cBhvr>
                                      <p:tavLst>
                                        <p:tav tm="0">
                                          <p:val>
                                            <p:strVal val="1+#ppt_w/2"/>
                                          </p:val>
                                        </p:tav>
                                        <p:tav tm="100000">
                                          <p:val>
                                            <p:strVal val="#ppt_x"/>
                                          </p:val>
                                        </p:tav>
                                      </p:tavLst>
                                    </p:anim>
                                    <p:anim calcmode="lin" valueType="num">
                                      <p:cBhvr additive="base">
                                        <p:cTn id="12" dur="1500" fill="hold"/>
                                        <p:tgtEl>
                                          <p:spTgt spid="305"/>
                                        </p:tgtEl>
                                        <p:attrNameLst>
                                          <p:attrName>ppt_y</p:attrName>
                                        </p:attrNameLst>
                                      </p:cBhvr>
                                      <p:tavLst>
                                        <p:tav tm="0">
                                          <p:val>
                                            <p:strVal val="1+#ppt_h/2"/>
                                          </p:val>
                                        </p:tav>
                                        <p:tav tm="100000">
                                          <p:val>
                                            <p:strVal val="#ppt_y"/>
                                          </p:val>
                                        </p:tav>
                                      </p:tavLst>
                                    </p:anim>
                                  </p:childTnLst>
                                </p:cTn>
                              </p:par>
                              <p:par>
                                <p:cTn id="13" presetID="2" presetClass="entr" presetSubtype="6" accel="14000" decel="86000" fill="hold" nodeType="withEffect">
                                  <p:stCondLst>
                                    <p:cond delay="100"/>
                                  </p:stCondLst>
                                  <p:childTnLst>
                                    <p:set>
                                      <p:cBhvr>
                                        <p:cTn id="14" dur="1" fill="hold">
                                          <p:stCondLst>
                                            <p:cond delay="0"/>
                                          </p:stCondLst>
                                        </p:cTn>
                                        <p:tgtEl>
                                          <p:spTgt spid="307"/>
                                        </p:tgtEl>
                                        <p:attrNameLst>
                                          <p:attrName>style.visibility</p:attrName>
                                        </p:attrNameLst>
                                      </p:cBhvr>
                                      <p:to>
                                        <p:strVal val="visible"/>
                                      </p:to>
                                    </p:set>
                                    <p:anim calcmode="lin" valueType="num">
                                      <p:cBhvr additive="base">
                                        <p:cTn id="15" dur="1500" fill="hold"/>
                                        <p:tgtEl>
                                          <p:spTgt spid="307"/>
                                        </p:tgtEl>
                                        <p:attrNameLst>
                                          <p:attrName>ppt_x</p:attrName>
                                        </p:attrNameLst>
                                      </p:cBhvr>
                                      <p:tavLst>
                                        <p:tav tm="0">
                                          <p:val>
                                            <p:strVal val="1+#ppt_w/2"/>
                                          </p:val>
                                        </p:tav>
                                        <p:tav tm="100000">
                                          <p:val>
                                            <p:strVal val="#ppt_x"/>
                                          </p:val>
                                        </p:tav>
                                      </p:tavLst>
                                    </p:anim>
                                    <p:anim calcmode="lin" valueType="num">
                                      <p:cBhvr additive="base">
                                        <p:cTn id="16" dur="1500" fill="hold"/>
                                        <p:tgtEl>
                                          <p:spTgt spid="307"/>
                                        </p:tgtEl>
                                        <p:attrNameLst>
                                          <p:attrName>ppt_y</p:attrName>
                                        </p:attrNameLst>
                                      </p:cBhvr>
                                      <p:tavLst>
                                        <p:tav tm="0">
                                          <p:val>
                                            <p:strVal val="1+#ppt_h/2"/>
                                          </p:val>
                                        </p:tav>
                                        <p:tav tm="100000">
                                          <p:val>
                                            <p:strVal val="#ppt_y"/>
                                          </p:val>
                                        </p:tav>
                                      </p:tavLst>
                                    </p:anim>
                                  </p:childTnLst>
                                </p:cTn>
                              </p:par>
                              <p:par>
                                <p:cTn id="17" presetID="2" presetClass="entr" presetSubtype="6" accel="14000" decel="86000" fill="hold" nodeType="withEffect">
                                  <p:stCondLst>
                                    <p:cond delay="200"/>
                                  </p:stCondLst>
                                  <p:childTnLst>
                                    <p:set>
                                      <p:cBhvr>
                                        <p:cTn id="18" dur="1" fill="hold">
                                          <p:stCondLst>
                                            <p:cond delay="0"/>
                                          </p:stCondLst>
                                        </p:cTn>
                                        <p:tgtEl>
                                          <p:spTgt spid="395"/>
                                        </p:tgtEl>
                                        <p:attrNameLst>
                                          <p:attrName>style.visibility</p:attrName>
                                        </p:attrNameLst>
                                      </p:cBhvr>
                                      <p:to>
                                        <p:strVal val="visible"/>
                                      </p:to>
                                    </p:set>
                                    <p:anim calcmode="lin" valueType="num">
                                      <p:cBhvr additive="base">
                                        <p:cTn id="19" dur="1500" fill="hold"/>
                                        <p:tgtEl>
                                          <p:spTgt spid="395"/>
                                        </p:tgtEl>
                                        <p:attrNameLst>
                                          <p:attrName>ppt_x</p:attrName>
                                        </p:attrNameLst>
                                      </p:cBhvr>
                                      <p:tavLst>
                                        <p:tav tm="0">
                                          <p:val>
                                            <p:strVal val="1+#ppt_w/2"/>
                                          </p:val>
                                        </p:tav>
                                        <p:tav tm="100000">
                                          <p:val>
                                            <p:strVal val="#ppt_x"/>
                                          </p:val>
                                        </p:tav>
                                      </p:tavLst>
                                    </p:anim>
                                    <p:anim calcmode="lin" valueType="num">
                                      <p:cBhvr additive="base">
                                        <p:cTn id="20" dur="1500" fill="hold"/>
                                        <p:tgtEl>
                                          <p:spTgt spid="395"/>
                                        </p:tgtEl>
                                        <p:attrNameLst>
                                          <p:attrName>ppt_y</p:attrName>
                                        </p:attrNameLst>
                                      </p:cBhvr>
                                      <p:tavLst>
                                        <p:tav tm="0">
                                          <p:val>
                                            <p:strVal val="1+#ppt_h/2"/>
                                          </p:val>
                                        </p:tav>
                                        <p:tav tm="100000">
                                          <p:val>
                                            <p:strVal val="#ppt_y"/>
                                          </p:val>
                                        </p:tav>
                                      </p:tavLst>
                                    </p:anim>
                                  </p:childTnLst>
                                </p:cTn>
                              </p:par>
                              <p:par>
                                <p:cTn id="21" presetID="2" presetClass="entr" presetSubtype="6" accel="14000" decel="86000" fill="hold" nodeType="withEffect">
                                  <p:stCondLst>
                                    <p:cond delay="300"/>
                                  </p:stCondLst>
                                  <p:childTnLst>
                                    <p:set>
                                      <p:cBhvr>
                                        <p:cTn id="22" dur="1" fill="hold">
                                          <p:stCondLst>
                                            <p:cond delay="0"/>
                                          </p:stCondLst>
                                        </p:cTn>
                                        <p:tgtEl>
                                          <p:spTgt spid="533"/>
                                        </p:tgtEl>
                                        <p:attrNameLst>
                                          <p:attrName>style.visibility</p:attrName>
                                        </p:attrNameLst>
                                      </p:cBhvr>
                                      <p:to>
                                        <p:strVal val="visible"/>
                                      </p:to>
                                    </p:set>
                                    <p:anim calcmode="lin" valueType="num">
                                      <p:cBhvr additive="base">
                                        <p:cTn id="23" dur="1500" fill="hold"/>
                                        <p:tgtEl>
                                          <p:spTgt spid="533"/>
                                        </p:tgtEl>
                                        <p:attrNameLst>
                                          <p:attrName>ppt_x</p:attrName>
                                        </p:attrNameLst>
                                      </p:cBhvr>
                                      <p:tavLst>
                                        <p:tav tm="0">
                                          <p:val>
                                            <p:strVal val="1+#ppt_w/2"/>
                                          </p:val>
                                        </p:tav>
                                        <p:tav tm="100000">
                                          <p:val>
                                            <p:strVal val="#ppt_x"/>
                                          </p:val>
                                        </p:tav>
                                      </p:tavLst>
                                    </p:anim>
                                    <p:anim calcmode="lin" valueType="num">
                                      <p:cBhvr additive="base">
                                        <p:cTn id="24" dur="1500" fill="hold"/>
                                        <p:tgtEl>
                                          <p:spTgt spid="533"/>
                                        </p:tgtEl>
                                        <p:attrNameLst>
                                          <p:attrName>ppt_y</p:attrName>
                                        </p:attrNameLst>
                                      </p:cBhvr>
                                      <p:tavLst>
                                        <p:tav tm="0">
                                          <p:val>
                                            <p:strVal val="1+#ppt_h/2"/>
                                          </p:val>
                                        </p:tav>
                                        <p:tav tm="100000">
                                          <p:val>
                                            <p:strVal val="#ppt_y"/>
                                          </p:val>
                                        </p:tav>
                                      </p:tavLst>
                                    </p:anim>
                                  </p:childTnLst>
                                </p:cTn>
                              </p:par>
                              <p:par>
                                <p:cTn id="25" presetID="2" presetClass="entr" presetSubtype="6" accel="14000" decel="86000" fill="hold" nodeType="withEffect">
                                  <p:stCondLst>
                                    <p:cond delay="500"/>
                                  </p:stCondLst>
                                  <p:childTnLst>
                                    <p:set>
                                      <p:cBhvr>
                                        <p:cTn id="26" dur="1" fill="hold">
                                          <p:stCondLst>
                                            <p:cond delay="0"/>
                                          </p:stCondLst>
                                        </p:cTn>
                                        <p:tgtEl>
                                          <p:spTgt spid="476"/>
                                        </p:tgtEl>
                                        <p:attrNameLst>
                                          <p:attrName>style.visibility</p:attrName>
                                        </p:attrNameLst>
                                      </p:cBhvr>
                                      <p:to>
                                        <p:strVal val="visible"/>
                                      </p:to>
                                    </p:set>
                                    <p:anim calcmode="lin" valueType="num">
                                      <p:cBhvr additive="base">
                                        <p:cTn id="27" dur="1500" fill="hold"/>
                                        <p:tgtEl>
                                          <p:spTgt spid="476"/>
                                        </p:tgtEl>
                                        <p:attrNameLst>
                                          <p:attrName>ppt_x</p:attrName>
                                        </p:attrNameLst>
                                      </p:cBhvr>
                                      <p:tavLst>
                                        <p:tav tm="0">
                                          <p:val>
                                            <p:strVal val="1+#ppt_w/2"/>
                                          </p:val>
                                        </p:tav>
                                        <p:tav tm="100000">
                                          <p:val>
                                            <p:strVal val="#ppt_x"/>
                                          </p:val>
                                        </p:tav>
                                      </p:tavLst>
                                    </p:anim>
                                    <p:anim calcmode="lin" valueType="num">
                                      <p:cBhvr additive="base">
                                        <p:cTn id="28" dur="1500" fill="hold"/>
                                        <p:tgtEl>
                                          <p:spTgt spid="476"/>
                                        </p:tgtEl>
                                        <p:attrNameLst>
                                          <p:attrName>ppt_y</p:attrName>
                                        </p:attrNameLst>
                                      </p:cBhvr>
                                      <p:tavLst>
                                        <p:tav tm="0">
                                          <p:val>
                                            <p:strVal val="1+#ppt_h/2"/>
                                          </p:val>
                                        </p:tav>
                                        <p:tav tm="100000">
                                          <p:val>
                                            <p:strVal val="#ppt_y"/>
                                          </p:val>
                                        </p:tav>
                                      </p:tavLst>
                                    </p:anim>
                                  </p:childTnLst>
                                </p:cTn>
                              </p:par>
                              <p:par>
                                <p:cTn id="29" presetID="2" presetClass="entr" presetSubtype="6" accel="14000" decel="86000" fill="hold" nodeType="withEffect">
                                  <p:stCondLst>
                                    <p:cond delay="700"/>
                                  </p:stCondLst>
                                  <p:childTnLst>
                                    <p:set>
                                      <p:cBhvr>
                                        <p:cTn id="30" dur="1" fill="hold">
                                          <p:stCondLst>
                                            <p:cond delay="0"/>
                                          </p:stCondLst>
                                        </p:cTn>
                                        <p:tgtEl>
                                          <p:spTgt spid="514"/>
                                        </p:tgtEl>
                                        <p:attrNameLst>
                                          <p:attrName>style.visibility</p:attrName>
                                        </p:attrNameLst>
                                      </p:cBhvr>
                                      <p:to>
                                        <p:strVal val="visible"/>
                                      </p:to>
                                    </p:set>
                                    <p:anim calcmode="lin" valueType="num">
                                      <p:cBhvr additive="base">
                                        <p:cTn id="31" dur="1500" fill="hold"/>
                                        <p:tgtEl>
                                          <p:spTgt spid="514"/>
                                        </p:tgtEl>
                                        <p:attrNameLst>
                                          <p:attrName>ppt_x</p:attrName>
                                        </p:attrNameLst>
                                      </p:cBhvr>
                                      <p:tavLst>
                                        <p:tav tm="0">
                                          <p:val>
                                            <p:strVal val="1+#ppt_w/2"/>
                                          </p:val>
                                        </p:tav>
                                        <p:tav tm="100000">
                                          <p:val>
                                            <p:strVal val="#ppt_x"/>
                                          </p:val>
                                        </p:tav>
                                      </p:tavLst>
                                    </p:anim>
                                    <p:anim calcmode="lin" valueType="num">
                                      <p:cBhvr additive="base">
                                        <p:cTn id="32" dur="1500" fill="hold"/>
                                        <p:tgtEl>
                                          <p:spTgt spid="514"/>
                                        </p:tgtEl>
                                        <p:attrNameLst>
                                          <p:attrName>ppt_y</p:attrName>
                                        </p:attrNameLst>
                                      </p:cBhvr>
                                      <p:tavLst>
                                        <p:tav tm="0">
                                          <p:val>
                                            <p:strVal val="1+#ppt_h/2"/>
                                          </p:val>
                                        </p:tav>
                                        <p:tav tm="100000">
                                          <p:val>
                                            <p:strVal val="#ppt_y"/>
                                          </p:val>
                                        </p:tav>
                                      </p:tavLst>
                                    </p:anim>
                                  </p:childTnLst>
                                </p:cTn>
                              </p:par>
                              <p:par>
                                <p:cTn id="33" presetID="2" presetClass="entr" presetSubtype="6" accel="14000" decel="86000" fill="hold" nodeType="withEffect">
                                  <p:stCondLst>
                                    <p:cond delay="800"/>
                                  </p:stCondLst>
                                  <p:childTnLst>
                                    <p:set>
                                      <p:cBhvr>
                                        <p:cTn id="34" dur="1" fill="hold">
                                          <p:stCondLst>
                                            <p:cond delay="0"/>
                                          </p:stCondLst>
                                        </p:cTn>
                                        <p:tgtEl>
                                          <p:spTgt spid="462"/>
                                        </p:tgtEl>
                                        <p:attrNameLst>
                                          <p:attrName>style.visibility</p:attrName>
                                        </p:attrNameLst>
                                      </p:cBhvr>
                                      <p:to>
                                        <p:strVal val="visible"/>
                                      </p:to>
                                    </p:set>
                                    <p:anim calcmode="lin" valueType="num">
                                      <p:cBhvr additive="base">
                                        <p:cTn id="35" dur="1500" fill="hold"/>
                                        <p:tgtEl>
                                          <p:spTgt spid="462"/>
                                        </p:tgtEl>
                                        <p:attrNameLst>
                                          <p:attrName>ppt_x</p:attrName>
                                        </p:attrNameLst>
                                      </p:cBhvr>
                                      <p:tavLst>
                                        <p:tav tm="0">
                                          <p:val>
                                            <p:strVal val="1+#ppt_w/2"/>
                                          </p:val>
                                        </p:tav>
                                        <p:tav tm="100000">
                                          <p:val>
                                            <p:strVal val="#ppt_x"/>
                                          </p:val>
                                        </p:tav>
                                      </p:tavLst>
                                    </p:anim>
                                    <p:anim calcmode="lin" valueType="num">
                                      <p:cBhvr additive="base">
                                        <p:cTn id="36" dur="1500" fill="hold"/>
                                        <p:tgtEl>
                                          <p:spTgt spid="462"/>
                                        </p:tgtEl>
                                        <p:attrNameLst>
                                          <p:attrName>ppt_y</p:attrName>
                                        </p:attrNameLst>
                                      </p:cBhvr>
                                      <p:tavLst>
                                        <p:tav tm="0">
                                          <p:val>
                                            <p:strVal val="1+#ppt_h/2"/>
                                          </p:val>
                                        </p:tav>
                                        <p:tav tm="100000">
                                          <p:val>
                                            <p:strVal val="#ppt_y"/>
                                          </p:val>
                                        </p:tav>
                                      </p:tavLst>
                                    </p:anim>
                                  </p:childTnLst>
                                </p:cTn>
                              </p:par>
                              <p:par>
                                <p:cTn id="37" presetID="2" presetClass="entr" presetSubtype="6" accel="14000" decel="86000" fill="hold" nodeType="withEffect">
                                  <p:stCondLst>
                                    <p:cond delay="1100"/>
                                  </p:stCondLst>
                                  <p:childTnLst>
                                    <p:set>
                                      <p:cBhvr>
                                        <p:cTn id="38" dur="1" fill="hold">
                                          <p:stCondLst>
                                            <p:cond delay="0"/>
                                          </p:stCondLst>
                                        </p:cTn>
                                        <p:tgtEl>
                                          <p:spTgt spid="565"/>
                                        </p:tgtEl>
                                        <p:attrNameLst>
                                          <p:attrName>style.visibility</p:attrName>
                                        </p:attrNameLst>
                                      </p:cBhvr>
                                      <p:to>
                                        <p:strVal val="visible"/>
                                      </p:to>
                                    </p:set>
                                    <p:anim calcmode="lin" valueType="num">
                                      <p:cBhvr additive="base">
                                        <p:cTn id="39" dur="1500" fill="hold"/>
                                        <p:tgtEl>
                                          <p:spTgt spid="565"/>
                                        </p:tgtEl>
                                        <p:attrNameLst>
                                          <p:attrName>ppt_x</p:attrName>
                                        </p:attrNameLst>
                                      </p:cBhvr>
                                      <p:tavLst>
                                        <p:tav tm="0">
                                          <p:val>
                                            <p:strVal val="1+#ppt_w/2"/>
                                          </p:val>
                                        </p:tav>
                                        <p:tav tm="100000">
                                          <p:val>
                                            <p:strVal val="#ppt_x"/>
                                          </p:val>
                                        </p:tav>
                                      </p:tavLst>
                                    </p:anim>
                                    <p:anim calcmode="lin" valueType="num">
                                      <p:cBhvr additive="base">
                                        <p:cTn id="40" dur="1500" fill="hold"/>
                                        <p:tgtEl>
                                          <p:spTgt spid="565"/>
                                        </p:tgtEl>
                                        <p:attrNameLst>
                                          <p:attrName>ppt_y</p:attrName>
                                        </p:attrNameLst>
                                      </p:cBhvr>
                                      <p:tavLst>
                                        <p:tav tm="0">
                                          <p:val>
                                            <p:strVal val="1+#ppt_h/2"/>
                                          </p:val>
                                        </p:tav>
                                        <p:tav tm="100000">
                                          <p:val>
                                            <p:strVal val="#ppt_y"/>
                                          </p:val>
                                        </p:tav>
                                      </p:tavLst>
                                    </p:anim>
                                  </p:childTnLst>
                                </p:cTn>
                              </p:par>
                              <p:par>
                                <p:cTn id="41" presetID="2" presetClass="entr" presetSubtype="6" accel="14000" decel="86000" fill="hold" nodeType="withEffect">
                                  <p:stCondLst>
                                    <p:cond delay="1400"/>
                                  </p:stCondLst>
                                  <p:childTnLst>
                                    <p:set>
                                      <p:cBhvr>
                                        <p:cTn id="42" dur="1" fill="hold">
                                          <p:stCondLst>
                                            <p:cond delay="0"/>
                                          </p:stCondLst>
                                        </p:cTn>
                                        <p:tgtEl>
                                          <p:spTgt spid="551"/>
                                        </p:tgtEl>
                                        <p:attrNameLst>
                                          <p:attrName>style.visibility</p:attrName>
                                        </p:attrNameLst>
                                      </p:cBhvr>
                                      <p:to>
                                        <p:strVal val="visible"/>
                                      </p:to>
                                    </p:set>
                                    <p:anim calcmode="lin" valueType="num">
                                      <p:cBhvr additive="base">
                                        <p:cTn id="43" dur="1500" fill="hold"/>
                                        <p:tgtEl>
                                          <p:spTgt spid="551"/>
                                        </p:tgtEl>
                                        <p:attrNameLst>
                                          <p:attrName>ppt_x</p:attrName>
                                        </p:attrNameLst>
                                      </p:cBhvr>
                                      <p:tavLst>
                                        <p:tav tm="0">
                                          <p:val>
                                            <p:strVal val="1+#ppt_w/2"/>
                                          </p:val>
                                        </p:tav>
                                        <p:tav tm="100000">
                                          <p:val>
                                            <p:strVal val="#ppt_x"/>
                                          </p:val>
                                        </p:tav>
                                      </p:tavLst>
                                    </p:anim>
                                    <p:anim calcmode="lin" valueType="num">
                                      <p:cBhvr additive="base">
                                        <p:cTn id="44" dur="1500" fill="hold"/>
                                        <p:tgtEl>
                                          <p:spTgt spid="551"/>
                                        </p:tgtEl>
                                        <p:attrNameLst>
                                          <p:attrName>ppt_y</p:attrName>
                                        </p:attrNameLst>
                                      </p:cBhvr>
                                      <p:tavLst>
                                        <p:tav tm="0">
                                          <p:val>
                                            <p:strVal val="1+#ppt_h/2"/>
                                          </p:val>
                                        </p:tav>
                                        <p:tav tm="100000">
                                          <p:val>
                                            <p:strVal val="#ppt_y"/>
                                          </p:val>
                                        </p:tav>
                                      </p:tavLst>
                                    </p:anim>
                                  </p:childTnLst>
                                </p:cTn>
                              </p:par>
                              <p:par>
                                <p:cTn id="45" presetID="2" presetClass="entr" presetSubtype="6" accel="14000" decel="86000" fill="hold" nodeType="withEffect">
                                  <p:stCondLst>
                                    <p:cond delay="1800"/>
                                  </p:stCondLst>
                                  <p:childTnLst>
                                    <p:set>
                                      <p:cBhvr>
                                        <p:cTn id="46" dur="1" fill="hold">
                                          <p:stCondLst>
                                            <p:cond delay="0"/>
                                          </p:stCondLst>
                                        </p:cTn>
                                        <p:tgtEl>
                                          <p:spTgt spid="525"/>
                                        </p:tgtEl>
                                        <p:attrNameLst>
                                          <p:attrName>style.visibility</p:attrName>
                                        </p:attrNameLst>
                                      </p:cBhvr>
                                      <p:to>
                                        <p:strVal val="visible"/>
                                      </p:to>
                                    </p:set>
                                    <p:anim calcmode="lin" valueType="num">
                                      <p:cBhvr additive="base">
                                        <p:cTn id="47" dur="1500" fill="hold"/>
                                        <p:tgtEl>
                                          <p:spTgt spid="525"/>
                                        </p:tgtEl>
                                        <p:attrNameLst>
                                          <p:attrName>ppt_x</p:attrName>
                                        </p:attrNameLst>
                                      </p:cBhvr>
                                      <p:tavLst>
                                        <p:tav tm="0">
                                          <p:val>
                                            <p:strVal val="1+#ppt_w/2"/>
                                          </p:val>
                                        </p:tav>
                                        <p:tav tm="100000">
                                          <p:val>
                                            <p:strVal val="#ppt_x"/>
                                          </p:val>
                                        </p:tav>
                                      </p:tavLst>
                                    </p:anim>
                                    <p:anim calcmode="lin" valueType="num">
                                      <p:cBhvr additive="base">
                                        <p:cTn id="48" dur="1500" fill="hold"/>
                                        <p:tgtEl>
                                          <p:spTgt spid="525"/>
                                        </p:tgtEl>
                                        <p:attrNameLst>
                                          <p:attrName>ppt_y</p:attrName>
                                        </p:attrNameLst>
                                      </p:cBhvr>
                                      <p:tavLst>
                                        <p:tav tm="0">
                                          <p:val>
                                            <p:strVal val="1+#ppt_h/2"/>
                                          </p:val>
                                        </p:tav>
                                        <p:tav tm="100000">
                                          <p:val>
                                            <p:strVal val="#ppt_y"/>
                                          </p:val>
                                        </p:tav>
                                      </p:tavLst>
                                    </p:anim>
                                  </p:childTnLst>
                                </p:cTn>
                              </p:par>
                              <p:par>
                                <p:cTn id="49" presetID="2" presetClass="entr" presetSubtype="6" accel="14000" decel="86000" fill="hold" nodeType="withEffect">
                                  <p:stCondLst>
                                    <p:cond delay="1800"/>
                                  </p:stCondLst>
                                  <p:childTnLst>
                                    <p:set>
                                      <p:cBhvr>
                                        <p:cTn id="50" dur="1" fill="hold">
                                          <p:stCondLst>
                                            <p:cond delay="0"/>
                                          </p:stCondLst>
                                        </p:cTn>
                                        <p:tgtEl>
                                          <p:spTgt spid="587"/>
                                        </p:tgtEl>
                                        <p:attrNameLst>
                                          <p:attrName>style.visibility</p:attrName>
                                        </p:attrNameLst>
                                      </p:cBhvr>
                                      <p:to>
                                        <p:strVal val="visible"/>
                                      </p:to>
                                    </p:set>
                                    <p:anim calcmode="lin" valueType="num">
                                      <p:cBhvr additive="base">
                                        <p:cTn id="51" dur="1500" fill="hold"/>
                                        <p:tgtEl>
                                          <p:spTgt spid="587"/>
                                        </p:tgtEl>
                                        <p:attrNameLst>
                                          <p:attrName>ppt_x</p:attrName>
                                        </p:attrNameLst>
                                      </p:cBhvr>
                                      <p:tavLst>
                                        <p:tav tm="0">
                                          <p:val>
                                            <p:strVal val="1+#ppt_w/2"/>
                                          </p:val>
                                        </p:tav>
                                        <p:tav tm="100000">
                                          <p:val>
                                            <p:strVal val="#ppt_x"/>
                                          </p:val>
                                        </p:tav>
                                      </p:tavLst>
                                    </p:anim>
                                    <p:anim calcmode="lin" valueType="num">
                                      <p:cBhvr additive="base">
                                        <p:cTn id="52" dur="1500" fill="hold"/>
                                        <p:tgtEl>
                                          <p:spTgt spid="587"/>
                                        </p:tgtEl>
                                        <p:attrNameLst>
                                          <p:attrName>ppt_y</p:attrName>
                                        </p:attrNameLst>
                                      </p:cBhvr>
                                      <p:tavLst>
                                        <p:tav tm="0">
                                          <p:val>
                                            <p:strVal val="1+#ppt_h/2"/>
                                          </p:val>
                                        </p:tav>
                                        <p:tav tm="100000">
                                          <p:val>
                                            <p:strVal val="#ppt_y"/>
                                          </p:val>
                                        </p:tav>
                                      </p:tavLst>
                                    </p:anim>
                                  </p:childTnLst>
                                </p:cTn>
                              </p:par>
                              <p:par>
                                <p:cTn id="53" presetID="2" presetClass="entr" presetSubtype="6" accel="14000" decel="86000" fill="hold" nodeType="withEffect">
                                  <p:stCondLst>
                                    <p:cond delay="2000"/>
                                  </p:stCondLst>
                                  <p:childTnLst>
                                    <p:set>
                                      <p:cBhvr>
                                        <p:cTn id="54" dur="1" fill="hold">
                                          <p:stCondLst>
                                            <p:cond delay="0"/>
                                          </p:stCondLst>
                                        </p:cTn>
                                        <p:tgtEl>
                                          <p:spTgt spid="574"/>
                                        </p:tgtEl>
                                        <p:attrNameLst>
                                          <p:attrName>style.visibility</p:attrName>
                                        </p:attrNameLst>
                                      </p:cBhvr>
                                      <p:to>
                                        <p:strVal val="visible"/>
                                      </p:to>
                                    </p:set>
                                    <p:anim calcmode="lin" valueType="num">
                                      <p:cBhvr additive="base">
                                        <p:cTn id="55" dur="1500" fill="hold"/>
                                        <p:tgtEl>
                                          <p:spTgt spid="574"/>
                                        </p:tgtEl>
                                        <p:attrNameLst>
                                          <p:attrName>ppt_x</p:attrName>
                                        </p:attrNameLst>
                                      </p:cBhvr>
                                      <p:tavLst>
                                        <p:tav tm="0">
                                          <p:val>
                                            <p:strVal val="1+#ppt_w/2"/>
                                          </p:val>
                                        </p:tav>
                                        <p:tav tm="100000">
                                          <p:val>
                                            <p:strVal val="#ppt_x"/>
                                          </p:val>
                                        </p:tav>
                                      </p:tavLst>
                                    </p:anim>
                                    <p:anim calcmode="lin" valueType="num">
                                      <p:cBhvr additive="base">
                                        <p:cTn id="56" dur="1500" fill="hold"/>
                                        <p:tgtEl>
                                          <p:spTgt spid="574"/>
                                        </p:tgtEl>
                                        <p:attrNameLst>
                                          <p:attrName>ppt_y</p:attrName>
                                        </p:attrNameLst>
                                      </p:cBhvr>
                                      <p:tavLst>
                                        <p:tav tm="0">
                                          <p:val>
                                            <p:strVal val="1+#ppt_h/2"/>
                                          </p:val>
                                        </p:tav>
                                        <p:tav tm="100000">
                                          <p:val>
                                            <p:strVal val="#ppt_y"/>
                                          </p:val>
                                        </p:tav>
                                      </p:tavLst>
                                    </p:anim>
                                  </p:childTnLst>
                                </p:cTn>
                              </p:par>
                              <p:par>
                                <p:cTn id="57" presetID="2" presetClass="entr" presetSubtype="4" decel="100000" fill="hold" grpId="0" nodeType="withEffect">
                                  <p:stCondLst>
                                    <p:cond delay="0"/>
                                  </p:stCondLst>
                                  <p:childTnLst>
                                    <p:set>
                                      <p:cBhvr>
                                        <p:cTn id="58" dur="1" fill="hold">
                                          <p:stCondLst>
                                            <p:cond delay="0"/>
                                          </p:stCondLst>
                                        </p:cTn>
                                        <p:tgtEl>
                                          <p:spTgt spid="597"/>
                                        </p:tgtEl>
                                        <p:attrNameLst>
                                          <p:attrName>style.visibility</p:attrName>
                                        </p:attrNameLst>
                                      </p:cBhvr>
                                      <p:to>
                                        <p:strVal val="visible"/>
                                      </p:to>
                                    </p:set>
                                    <p:anim calcmode="lin" valueType="num">
                                      <p:cBhvr additive="base">
                                        <p:cTn id="59" dur="1000" fill="hold"/>
                                        <p:tgtEl>
                                          <p:spTgt spid="597"/>
                                        </p:tgtEl>
                                        <p:attrNameLst>
                                          <p:attrName>ppt_x</p:attrName>
                                        </p:attrNameLst>
                                      </p:cBhvr>
                                      <p:tavLst>
                                        <p:tav tm="0">
                                          <p:val>
                                            <p:strVal val="#ppt_x"/>
                                          </p:val>
                                        </p:tav>
                                        <p:tav tm="100000">
                                          <p:val>
                                            <p:strVal val="#ppt_x"/>
                                          </p:val>
                                        </p:tav>
                                      </p:tavLst>
                                    </p:anim>
                                    <p:anim calcmode="lin" valueType="num">
                                      <p:cBhvr additive="base">
                                        <p:cTn id="60" dur="1000" fill="hold"/>
                                        <p:tgtEl>
                                          <p:spTgt spid="597"/>
                                        </p:tgtEl>
                                        <p:attrNameLst>
                                          <p:attrName>ppt_y</p:attrName>
                                        </p:attrNameLst>
                                      </p:cBhvr>
                                      <p:tavLst>
                                        <p:tav tm="0">
                                          <p:val>
                                            <p:strVal val="1+#ppt_h/2"/>
                                          </p:val>
                                        </p:tav>
                                        <p:tav tm="100000">
                                          <p:val>
                                            <p:strVal val="#ppt_y"/>
                                          </p:val>
                                        </p:tav>
                                      </p:tavLst>
                                    </p:anim>
                                  </p:childTnLst>
                                </p:cTn>
                              </p:par>
                              <p:par>
                                <p:cTn id="61" presetID="2" presetClass="entr" presetSubtype="4" decel="100000" fill="hold" grpId="0" nodeType="withEffect">
                                  <p:stCondLst>
                                    <p:cond delay="100"/>
                                  </p:stCondLst>
                                  <p:childTnLst>
                                    <p:set>
                                      <p:cBhvr>
                                        <p:cTn id="62" dur="1" fill="hold">
                                          <p:stCondLst>
                                            <p:cond delay="0"/>
                                          </p:stCondLst>
                                        </p:cTn>
                                        <p:tgtEl>
                                          <p:spTgt spid="598"/>
                                        </p:tgtEl>
                                        <p:attrNameLst>
                                          <p:attrName>style.visibility</p:attrName>
                                        </p:attrNameLst>
                                      </p:cBhvr>
                                      <p:to>
                                        <p:strVal val="visible"/>
                                      </p:to>
                                    </p:set>
                                    <p:anim calcmode="lin" valueType="num">
                                      <p:cBhvr additive="base">
                                        <p:cTn id="63" dur="1000" fill="hold"/>
                                        <p:tgtEl>
                                          <p:spTgt spid="598"/>
                                        </p:tgtEl>
                                        <p:attrNameLst>
                                          <p:attrName>ppt_x</p:attrName>
                                        </p:attrNameLst>
                                      </p:cBhvr>
                                      <p:tavLst>
                                        <p:tav tm="0">
                                          <p:val>
                                            <p:strVal val="#ppt_x"/>
                                          </p:val>
                                        </p:tav>
                                        <p:tav tm="100000">
                                          <p:val>
                                            <p:strVal val="#ppt_x"/>
                                          </p:val>
                                        </p:tav>
                                      </p:tavLst>
                                    </p:anim>
                                    <p:anim calcmode="lin" valueType="num">
                                      <p:cBhvr additive="base">
                                        <p:cTn id="64" dur="1000" fill="hold"/>
                                        <p:tgtEl>
                                          <p:spTgt spid="598"/>
                                        </p:tgtEl>
                                        <p:attrNameLst>
                                          <p:attrName>ppt_y</p:attrName>
                                        </p:attrNameLst>
                                      </p:cBhvr>
                                      <p:tavLst>
                                        <p:tav tm="0">
                                          <p:val>
                                            <p:strVal val="1+#ppt_h/2"/>
                                          </p:val>
                                        </p:tav>
                                        <p:tav tm="100000">
                                          <p:val>
                                            <p:strVal val="#ppt_y"/>
                                          </p:val>
                                        </p:tav>
                                      </p:tavLst>
                                    </p:anim>
                                  </p:childTnLst>
                                </p:cTn>
                              </p:par>
                              <p:par>
                                <p:cTn id="65" presetID="2" presetClass="entr" presetSubtype="4" decel="100000" fill="hold" grpId="0" nodeType="withEffect">
                                  <p:stCondLst>
                                    <p:cond delay="0"/>
                                  </p:stCondLst>
                                  <p:childTnLst>
                                    <p:set>
                                      <p:cBhvr>
                                        <p:cTn id="66" dur="1" fill="hold">
                                          <p:stCondLst>
                                            <p:cond delay="0"/>
                                          </p:stCondLst>
                                        </p:cTn>
                                        <p:tgtEl>
                                          <p:spTgt spid="297"/>
                                        </p:tgtEl>
                                        <p:attrNameLst>
                                          <p:attrName>style.visibility</p:attrName>
                                        </p:attrNameLst>
                                      </p:cBhvr>
                                      <p:to>
                                        <p:strVal val="visible"/>
                                      </p:to>
                                    </p:set>
                                    <p:anim calcmode="lin" valueType="num">
                                      <p:cBhvr additive="base">
                                        <p:cTn id="67" dur="1000" fill="hold"/>
                                        <p:tgtEl>
                                          <p:spTgt spid="297"/>
                                        </p:tgtEl>
                                        <p:attrNameLst>
                                          <p:attrName>ppt_x</p:attrName>
                                        </p:attrNameLst>
                                      </p:cBhvr>
                                      <p:tavLst>
                                        <p:tav tm="0">
                                          <p:val>
                                            <p:strVal val="#ppt_x"/>
                                          </p:val>
                                        </p:tav>
                                        <p:tav tm="100000">
                                          <p:val>
                                            <p:strVal val="#ppt_x"/>
                                          </p:val>
                                        </p:tav>
                                      </p:tavLst>
                                    </p:anim>
                                    <p:anim calcmode="lin" valueType="num">
                                      <p:cBhvr additive="base">
                                        <p:cTn id="68" dur="1000" fill="hold"/>
                                        <p:tgtEl>
                                          <p:spTgt spid="297"/>
                                        </p:tgtEl>
                                        <p:attrNameLst>
                                          <p:attrName>ppt_y</p:attrName>
                                        </p:attrNameLst>
                                      </p:cBhvr>
                                      <p:tavLst>
                                        <p:tav tm="0">
                                          <p:val>
                                            <p:strVal val="1+#ppt_h/2"/>
                                          </p:val>
                                        </p:tav>
                                        <p:tav tm="100000">
                                          <p:val>
                                            <p:strVal val="#ppt_y"/>
                                          </p:val>
                                        </p:tav>
                                      </p:tavLst>
                                    </p:anim>
                                  </p:childTnLst>
                                </p:cTn>
                              </p:par>
                              <p:par>
                                <p:cTn id="69" presetID="2" presetClass="entr" presetSubtype="4" decel="100000" fill="hold" grpId="0" nodeType="withEffect">
                                  <p:stCondLst>
                                    <p:cond delay="100"/>
                                  </p:stCondLst>
                                  <p:childTnLst>
                                    <p:set>
                                      <p:cBhvr>
                                        <p:cTn id="70" dur="1" fill="hold">
                                          <p:stCondLst>
                                            <p:cond delay="0"/>
                                          </p:stCondLst>
                                        </p:cTn>
                                        <p:tgtEl>
                                          <p:spTgt spid="298"/>
                                        </p:tgtEl>
                                        <p:attrNameLst>
                                          <p:attrName>style.visibility</p:attrName>
                                        </p:attrNameLst>
                                      </p:cBhvr>
                                      <p:to>
                                        <p:strVal val="visible"/>
                                      </p:to>
                                    </p:set>
                                    <p:anim calcmode="lin" valueType="num">
                                      <p:cBhvr additive="base">
                                        <p:cTn id="71" dur="1000" fill="hold"/>
                                        <p:tgtEl>
                                          <p:spTgt spid="298"/>
                                        </p:tgtEl>
                                        <p:attrNameLst>
                                          <p:attrName>ppt_x</p:attrName>
                                        </p:attrNameLst>
                                      </p:cBhvr>
                                      <p:tavLst>
                                        <p:tav tm="0">
                                          <p:val>
                                            <p:strVal val="#ppt_x"/>
                                          </p:val>
                                        </p:tav>
                                        <p:tav tm="100000">
                                          <p:val>
                                            <p:strVal val="#ppt_x"/>
                                          </p:val>
                                        </p:tav>
                                      </p:tavLst>
                                    </p:anim>
                                    <p:anim calcmode="lin" valueType="num">
                                      <p:cBhvr additive="base">
                                        <p:cTn id="72" dur="1000" fill="hold"/>
                                        <p:tgtEl>
                                          <p:spTgt spid="298"/>
                                        </p:tgtEl>
                                        <p:attrNameLst>
                                          <p:attrName>ppt_y</p:attrName>
                                        </p:attrNameLst>
                                      </p:cBhvr>
                                      <p:tavLst>
                                        <p:tav tm="0">
                                          <p:val>
                                            <p:strVal val="1+#ppt_h/2"/>
                                          </p:val>
                                        </p:tav>
                                        <p:tav tm="100000">
                                          <p:val>
                                            <p:strVal val="#ppt_y"/>
                                          </p:val>
                                        </p:tav>
                                      </p:tavLst>
                                    </p:anim>
                                  </p:childTnLst>
                                </p:cTn>
                              </p:par>
                              <p:par>
                                <p:cTn id="73" presetID="2" presetClass="entr" presetSubtype="4" decel="100000" fill="hold" grpId="0" nodeType="withEffect">
                                  <p:stCondLst>
                                    <p:cond delay="0"/>
                                  </p:stCondLst>
                                  <p:childTnLst>
                                    <p:set>
                                      <p:cBhvr>
                                        <p:cTn id="74" dur="1" fill="hold">
                                          <p:stCondLst>
                                            <p:cond delay="0"/>
                                          </p:stCondLst>
                                        </p:cTn>
                                        <p:tgtEl>
                                          <p:spTgt spid="299"/>
                                        </p:tgtEl>
                                        <p:attrNameLst>
                                          <p:attrName>style.visibility</p:attrName>
                                        </p:attrNameLst>
                                      </p:cBhvr>
                                      <p:to>
                                        <p:strVal val="visible"/>
                                      </p:to>
                                    </p:set>
                                    <p:anim calcmode="lin" valueType="num">
                                      <p:cBhvr additive="base">
                                        <p:cTn id="75" dur="1000" fill="hold"/>
                                        <p:tgtEl>
                                          <p:spTgt spid="299"/>
                                        </p:tgtEl>
                                        <p:attrNameLst>
                                          <p:attrName>ppt_x</p:attrName>
                                        </p:attrNameLst>
                                      </p:cBhvr>
                                      <p:tavLst>
                                        <p:tav tm="0">
                                          <p:val>
                                            <p:strVal val="#ppt_x"/>
                                          </p:val>
                                        </p:tav>
                                        <p:tav tm="100000">
                                          <p:val>
                                            <p:strVal val="#ppt_x"/>
                                          </p:val>
                                        </p:tav>
                                      </p:tavLst>
                                    </p:anim>
                                    <p:anim calcmode="lin" valueType="num">
                                      <p:cBhvr additive="base">
                                        <p:cTn id="76" dur="1000" fill="hold"/>
                                        <p:tgtEl>
                                          <p:spTgt spid="299"/>
                                        </p:tgtEl>
                                        <p:attrNameLst>
                                          <p:attrName>ppt_y</p:attrName>
                                        </p:attrNameLst>
                                      </p:cBhvr>
                                      <p:tavLst>
                                        <p:tav tm="0">
                                          <p:val>
                                            <p:strVal val="1+#ppt_h/2"/>
                                          </p:val>
                                        </p:tav>
                                        <p:tav tm="100000">
                                          <p:val>
                                            <p:strVal val="#ppt_y"/>
                                          </p:val>
                                        </p:tav>
                                      </p:tavLst>
                                    </p:anim>
                                  </p:childTnLst>
                                </p:cTn>
                              </p:par>
                              <p:par>
                                <p:cTn id="77" presetID="2" presetClass="entr" presetSubtype="4" decel="100000" fill="hold" grpId="0" nodeType="withEffect">
                                  <p:stCondLst>
                                    <p:cond delay="100"/>
                                  </p:stCondLst>
                                  <p:childTnLst>
                                    <p:set>
                                      <p:cBhvr>
                                        <p:cTn id="78" dur="1" fill="hold">
                                          <p:stCondLst>
                                            <p:cond delay="0"/>
                                          </p:stCondLst>
                                        </p:cTn>
                                        <p:tgtEl>
                                          <p:spTgt spid="300"/>
                                        </p:tgtEl>
                                        <p:attrNameLst>
                                          <p:attrName>style.visibility</p:attrName>
                                        </p:attrNameLst>
                                      </p:cBhvr>
                                      <p:to>
                                        <p:strVal val="visible"/>
                                      </p:to>
                                    </p:set>
                                    <p:anim calcmode="lin" valueType="num">
                                      <p:cBhvr additive="base">
                                        <p:cTn id="79" dur="1000" fill="hold"/>
                                        <p:tgtEl>
                                          <p:spTgt spid="300"/>
                                        </p:tgtEl>
                                        <p:attrNameLst>
                                          <p:attrName>ppt_x</p:attrName>
                                        </p:attrNameLst>
                                      </p:cBhvr>
                                      <p:tavLst>
                                        <p:tav tm="0">
                                          <p:val>
                                            <p:strVal val="#ppt_x"/>
                                          </p:val>
                                        </p:tav>
                                        <p:tav tm="100000">
                                          <p:val>
                                            <p:strVal val="#ppt_x"/>
                                          </p:val>
                                        </p:tav>
                                      </p:tavLst>
                                    </p:anim>
                                    <p:anim calcmode="lin" valueType="num">
                                      <p:cBhvr additive="base">
                                        <p:cTn id="80" dur="1000" fill="hold"/>
                                        <p:tgtEl>
                                          <p:spTgt spid="30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5" grpId="0" animBg="1"/>
      <p:bldP spid="306" grpId="0" animBg="1"/>
      <p:bldP spid="597" grpId="0"/>
      <p:bldP spid="598" grpId="0"/>
      <p:bldP spid="297" grpId="0"/>
      <p:bldP spid="298" grpId="0"/>
      <p:bldP spid="299" grpId="0"/>
      <p:bldP spid="30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ivider"/>
          <p:cNvSpPr>
            <a:spLocks noGrp="1"/>
          </p:cNvSpPr>
          <p:nvPr>
            <p:ph type="ctrTitle"/>
          </p:nvPr>
        </p:nvSpPr>
        <p:spPr/>
        <p:txBody>
          <a:bodyPr/>
          <a:lstStyle/>
          <a:p>
            <a:r>
              <a:rPr lang="en-US" dirty="0"/>
              <a:t>Kanban and </a:t>
            </a:r>
            <a:r>
              <a:rPr lang="en-US" dirty="0">
                <a:solidFill>
                  <a:srgbClr val="FFC000"/>
                </a:solidFill>
              </a:rPr>
              <a:t>the theory behind it</a:t>
            </a:r>
          </a:p>
        </p:txBody>
      </p:sp>
      <p:pic>
        <p:nvPicPr>
          <p:cNvPr id="5" name="Illustration" descr="Example of an illustration " title="Illustration for divider page"/>
          <p:cNvPicPr>
            <a:picLocks noGrp="1" noChangeAspect="1"/>
          </p:cNvPicPr>
          <p:nvPr>
            <p:ph type="pic" sz="quarter" idx="12"/>
          </p:nvPr>
        </p:nvPicPr>
        <p:blipFill>
          <a:blip r:embed="rId2"/>
          <a:srcRect t="3112" b="3112"/>
          <a:stretch>
            <a:fillRect/>
          </a:stretch>
        </p:blipFill>
        <p:spPr bwMode="invGray"/>
      </p:pic>
    </p:spTree>
    <p:extLst>
      <p:ext uri="{BB962C8B-B14F-4D97-AF65-F5344CB8AC3E}">
        <p14:creationId xmlns:p14="http://schemas.microsoft.com/office/powerpoint/2010/main" val="24317113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 name="Freeform 5">
            <a:extLst>
              <a:ext uri="{FF2B5EF4-FFF2-40B4-BE49-F238E27FC236}">
                <a16:creationId xmlns:a16="http://schemas.microsoft.com/office/drawing/2014/main" id="{549A67AB-0EA8-C542-BAE4-DB9B40B99B7C}"/>
              </a:ext>
            </a:extLst>
          </p:cNvPr>
          <p:cNvSpPr>
            <a:spLocks/>
          </p:cNvSpPr>
          <p:nvPr/>
        </p:nvSpPr>
        <p:spPr bwMode="auto">
          <a:xfrm>
            <a:off x="13106400" y="5874326"/>
            <a:ext cx="11398249" cy="5770493"/>
          </a:xfrm>
          <a:custGeom>
            <a:avLst/>
            <a:gdLst>
              <a:gd name="T0" fmla="*/ 3663 w 4456"/>
              <a:gd name="T1" fmla="*/ 2115 h 2573"/>
              <a:gd name="T2" fmla="*/ 793 w 4456"/>
              <a:gd name="T3" fmla="*/ 2115 h 2573"/>
              <a:gd name="T4" fmla="*/ 793 w 4456"/>
              <a:gd name="T5" fmla="*/ 458 h 2573"/>
              <a:gd name="T6" fmla="*/ 3663 w 4456"/>
              <a:gd name="T7" fmla="*/ 458 h 2573"/>
              <a:gd name="T8" fmla="*/ 3663 w 4456"/>
              <a:gd name="T9" fmla="*/ 2115 h 2573"/>
            </a:gdLst>
            <a:ahLst/>
            <a:cxnLst>
              <a:cxn ang="0">
                <a:pos x="T0" y="T1"/>
              </a:cxn>
              <a:cxn ang="0">
                <a:pos x="T2" y="T3"/>
              </a:cxn>
              <a:cxn ang="0">
                <a:pos x="T4" y="T5"/>
              </a:cxn>
              <a:cxn ang="0">
                <a:pos x="T6" y="T7"/>
              </a:cxn>
              <a:cxn ang="0">
                <a:pos x="T8" y="T9"/>
              </a:cxn>
            </a:cxnLst>
            <a:rect l="0" t="0" r="r" b="b"/>
            <a:pathLst>
              <a:path w="4456" h="2573">
                <a:moveTo>
                  <a:pt x="3663" y="2115"/>
                </a:moveTo>
                <a:cubicBezTo>
                  <a:pt x="2870" y="2573"/>
                  <a:pt x="1585" y="2573"/>
                  <a:pt x="793" y="2115"/>
                </a:cubicBezTo>
                <a:cubicBezTo>
                  <a:pt x="0" y="1658"/>
                  <a:pt x="0" y="916"/>
                  <a:pt x="793" y="458"/>
                </a:cubicBezTo>
                <a:cubicBezTo>
                  <a:pt x="1585" y="0"/>
                  <a:pt x="2870" y="0"/>
                  <a:pt x="3663" y="458"/>
                </a:cubicBezTo>
                <a:cubicBezTo>
                  <a:pt x="4456" y="916"/>
                  <a:pt x="4456" y="1658"/>
                  <a:pt x="3663" y="2115"/>
                </a:cubicBezTo>
                <a:close/>
              </a:path>
            </a:pathLst>
          </a:custGeom>
          <a:solidFill>
            <a:srgbClr val="0250C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6" name="Freeform 7">
            <a:extLst>
              <a:ext uri="{FF2B5EF4-FFF2-40B4-BE49-F238E27FC236}">
                <a16:creationId xmlns:a16="http://schemas.microsoft.com/office/drawing/2014/main" id="{280A499A-C547-E34C-B69C-F3EAB0BE84B8}"/>
              </a:ext>
            </a:extLst>
          </p:cNvPr>
          <p:cNvSpPr>
            <a:spLocks/>
          </p:cNvSpPr>
          <p:nvPr/>
        </p:nvSpPr>
        <p:spPr bwMode="auto">
          <a:xfrm>
            <a:off x="14367321" y="5855718"/>
            <a:ext cx="7765048" cy="3931616"/>
          </a:xfrm>
          <a:custGeom>
            <a:avLst/>
            <a:gdLst>
              <a:gd name="T0" fmla="*/ 2496 w 3036"/>
              <a:gd name="T1" fmla="*/ 1441 h 1753"/>
              <a:gd name="T2" fmla="*/ 540 w 3036"/>
              <a:gd name="T3" fmla="*/ 1441 h 1753"/>
              <a:gd name="T4" fmla="*/ 540 w 3036"/>
              <a:gd name="T5" fmla="*/ 312 h 1753"/>
              <a:gd name="T6" fmla="*/ 2496 w 3036"/>
              <a:gd name="T7" fmla="*/ 312 h 1753"/>
              <a:gd name="T8" fmla="*/ 2496 w 3036"/>
              <a:gd name="T9" fmla="*/ 1441 h 1753"/>
            </a:gdLst>
            <a:ahLst/>
            <a:cxnLst>
              <a:cxn ang="0">
                <a:pos x="T0" y="T1"/>
              </a:cxn>
              <a:cxn ang="0">
                <a:pos x="T2" y="T3"/>
              </a:cxn>
              <a:cxn ang="0">
                <a:pos x="T4" y="T5"/>
              </a:cxn>
              <a:cxn ang="0">
                <a:pos x="T6" y="T7"/>
              </a:cxn>
              <a:cxn ang="0">
                <a:pos x="T8" y="T9"/>
              </a:cxn>
            </a:cxnLst>
            <a:rect l="0" t="0" r="r" b="b"/>
            <a:pathLst>
              <a:path w="3036" h="1753">
                <a:moveTo>
                  <a:pt x="2496" y="1441"/>
                </a:moveTo>
                <a:cubicBezTo>
                  <a:pt x="1956" y="1753"/>
                  <a:pt x="1080" y="1753"/>
                  <a:pt x="540" y="1441"/>
                </a:cubicBezTo>
                <a:cubicBezTo>
                  <a:pt x="0" y="1129"/>
                  <a:pt x="0" y="624"/>
                  <a:pt x="540" y="312"/>
                </a:cubicBezTo>
                <a:cubicBezTo>
                  <a:pt x="1080" y="0"/>
                  <a:pt x="1956" y="0"/>
                  <a:pt x="2496" y="312"/>
                </a:cubicBezTo>
                <a:cubicBezTo>
                  <a:pt x="3036" y="624"/>
                  <a:pt x="3036" y="1129"/>
                  <a:pt x="2496" y="1441"/>
                </a:cubicBezTo>
                <a:close/>
              </a:path>
            </a:pathLst>
          </a:custGeom>
          <a:solidFill>
            <a:srgbClr val="79BBF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307" name="Group 306">
            <a:extLst>
              <a:ext uri="{FF2B5EF4-FFF2-40B4-BE49-F238E27FC236}">
                <a16:creationId xmlns:a16="http://schemas.microsoft.com/office/drawing/2014/main" id="{0668F065-6553-1B40-B98D-B15A27139F1E}"/>
              </a:ext>
            </a:extLst>
          </p:cNvPr>
          <p:cNvGrpSpPr/>
          <p:nvPr/>
        </p:nvGrpSpPr>
        <p:grpSpPr>
          <a:xfrm>
            <a:off x="14271331" y="4375548"/>
            <a:ext cx="4479656" cy="4286565"/>
            <a:chOff x="12901049" y="3843285"/>
            <a:chExt cx="5849938" cy="6389688"/>
          </a:xfrm>
        </p:grpSpPr>
        <p:sp>
          <p:nvSpPr>
            <p:cNvPr id="308" name="Freeform 8">
              <a:extLst>
                <a:ext uri="{FF2B5EF4-FFF2-40B4-BE49-F238E27FC236}">
                  <a16:creationId xmlns:a16="http://schemas.microsoft.com/office/drawing/2014/main" id="{069ECE5F-143F-BA48-9F43-27996B478712}"/>
                </a:ext>
              </a:extLst>
            </p:cNvPr>
            <p:cNvSpPr>
              <a:spLocks/>
            </p:cNvSpPr>
            <p:nvPr/>
          </p:nvSpPr>
          <p:spPr bwMode="auto">
            <a:xfrm>
              <a:off x="12953437" y="6834135"/>
              <a:ext cx="5797550" cy="3398838"/>
            </a:xfrm>
            <a:custGeom>
              <a:avLst/>
              <a:gdLst>
                <a:gd name="T0" fmla="*/ 2101 w 2101"/>
                <a:gd name="T1" fmla="*/ 528 h 1231"/>
                <a:gd name="T2" fmla="*/ 2101 w 2101"/>
                <a:gd name="T3" fmla="*/ 528 h 1231"/>
                <a:gd name="T4" fmla="*/ 2099 w 2101"/>
                <a:gd name="T5" fmla="*/ 543 h 1231"/>
                <a:gd name="T6" fmla="*/ 2065 w 2101"/>
                <a:gd name="T7" fmla="*/ 590 h 1231"/>
                <a:gd name="T8" fmla="*/ 1021 w 2101"/>
                <a:gd name="T9" fmla="*/ 1193 h 1231"/>
                <a:gd name="T10" fmla="*/ 810 w 2101"/>
                <a:gd name="T11" fmla="*/ 1193 h 1231"/>
                <a:gd name="T12" fmla="*/ 26 w 2101"/>
                <a:gd name="T13" fmla="*/ 741 h 1231"/>
                <a:gd name="T14" fmla="*/ 0 w 2101"/>
                <a:gd name="T15" fmla="*/ 726 h 1231"/>
                <a:gd name="T16" fmla="*/ 1257 w 2101"/>
                <a:gd name="T17" fmla="*/ 0 h 1231"/>
                <a:gd name="T18" fmla="*/ 2065 w 2101"/>
                <a:gd name="T19" fmla="*/ 466 h 1231"/>
                <a:gd name="T20" fmla="*/ 2101 w 2101"/>
                <a:gd name="T21" fmla="*/ 528 h 1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01" h="1231">
                  <a:moveTo>
                    <a:pt x="2101" y="528"/>
                  </a:moveTo>
                  <a:cubicBezTo>
                    <a:pt x="2101" y="528"/>
                    <a:pt x="2101" y="528"/>
                    <a:pt x="2101" y="528"/>
                  </a:cubicBezTo>
                  <a:cubicBezTo>
                    <a:pt x="2101" y="533"/>
                    <a:pt x="2100" y="538"/>
                    <a:pt x="2099" y="543"/>
                  </a:cubicBezTo>
                  <a:cubicBezTo>
                    <a:pt x="2096" y="562"/>
                    <a:pt x="2084" y="579"/>
                    <a:pt x="2065" y="590"/>
                  </a:cubicBezTo>
                  <a:cubicBezTo>
                    <a:pt x="1021" y="1193"/>
                    <a:pt x="1021" y="1193"/>
                    <a:pt x="1021" y="1193"/>
                  </a:cubicBezTo>
                  <a:cubicBezTo>
                    <a:pt x="955" y="1231"/>
                    <a:pt x="875" y="1231"/>
                    <a:pt x="810" y="1193"/>
                  </a:cubicBezTo>
                  <a:cubicBezTo>
                    <a:pt x="26" y="741"/>
                    <a:pt x="26" y="741"/>
                    <a:pt x="26" y="741"/>
                  </a:cubicBezTo>
                  <a:cubicBezTo>
                    <a:pt x="0" y="726"/>
                    <a:pt x="0" y="726"/>
                    <a:pt x="0" y="726"/>
                  </a:cubicBezTo>
                  <a:cubicBezTo>
                    <a:pt x="1257" y="0"/>
                    <a:pt x="1257" y="0"/>
                    <a:pt x="1257" y="0"/>
                  </a:cubicBezTo>
                  <a:cubicBezTo>
                    <a:pt x="2065" y="466"/>
                    <a:pt x="2065" y="466"/>
                    <a:pt x="2065" y="466"/>
                  </a:cubicBezTo>
                  <a:cubicBezTo>
                    <a:pt x="2089" y="480"/>
                    <a:pt x="2101" y="504"/>
                    <a:pt x="2101" y="528"/>
                  </a:cubicBezTo>
                  <a:close/>
                </a:path>
              </a:pathLst>
            </a:custGeom>
            <a:solidFill>
              <a:srgbClr val="51698E"/>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9" name="Freeform 9">
              <a:extLst>
                <a:ext uri="{FF2B5EF4-FFF2-40B4-BE49-F238E27FC236}">
                  <a16:creationId xmlns:a16="http://schemas.microsoft.com/office/drawing/2014/main" id="{82B1FB36-0DE7-3C4B-9011-B8A1FAC16DA7}"/>
                </a:ext>
              </a:extLst>
            </p:cNvPr>
            <p:cNvSpPr>
              <a:spLocks/>
            </p:cNvSpPr>
            <p:nvPr/>
          </p:nvSpPr>
          <p:spPr bwMode="auto">
            <a:xfrm>
              <a:off x="12901049" y="3843285"/>
              <a:ext cx="3468688" cy="4891088"/>
            </a:xfrm>
            <a:custGeom>
              <a:avLst/>
              <a:gdLst>
                <a:gd name="T0" fmla="*/ 1179 w 1257"/>
                <a:gd name="T1" fmla="*/ 20 h 1771"/>
                <a:gd name="T2" fmla="*/ 73 w 1257"/>
                <a:gd name="T3" fmla="*/ 658 h 1771"/>
                <a:gd name="T4" fmla="*/ 0 w 1257"/>
                <a:gd name="T5" fmla="*/ 784 h 1771"/>
                <a:gd name="T6" fmla="*/ 0 w 1257"/>
                <a:gd name="T7" fmla="*/ 1771 h 1771"/>
                <a:gd name="T8" fmla="*/ 1257 w 1257"/>
                <a:gd name="T9" fmla="*/ 1046 h 1771"/>
                <a:gd name="T10" fmla="*/ 1257 w 1257"/>
                <a:gd name="T11" fmla="*/ 65 h 1771"/>
                <a:gd name="T12" fmla="*/ 1179 w 1257"/>
                <a:gd name="T13" fmla="*/ 20 h 1771"/>
              </a:gdLst>
              <a:ahLst/>
              <a:cxnLst>
                <a:cxn ang="0">
                  <a:pos x="T0" y="T1"/>
                </a:cxn>
                <a:cxn ang="0">
                  <a:pos x="T2" y="T3"/>
                </a:cxn>
                <a:cxn ang="0">
                  <a:pos x="T4" y="T5"/>
                </a:cxn>
                <a:cxn ang="0">
                  <a:pos x="T6" y="T7"/>
                </a:cxn>
                <a:cxn ang="0">
                  <a:pos x="T8" y="T9"/>
                </a:cxn>
                <a:cxn ang="0">
                  <a:pos x="T10" y="T11"/>
                </a:cxn>
                <a:cxn ang="0">
                  <a:pos x="T12" y="T13"/>
                </a:cxn>
              </a:cxnLst>
              <a:rect l="0" t="0" r="r" b="b"/>
              <a:pathLst>
                <a:path w="1257" h="1771">
                  <a:moveTo>
                    <a:pt x="1179" y="20"/>
                  </a:moveTo>
                  <a:cubicBezTo>
                    <a:pt x="73" y="658"/>
                    <a:pt x="73" y="658"/>
                    <a:pt x="73" y="658"/>
                  </a:cubicBezTo>
                  <a:cubicBezTo>
                    <a:pt x="28" y="684"/>
                    <a:pt x="0" y="732"/>
                    <a:pt x="0" y="784"/>
                  </a:cubicBezTo>
                  <a:cubicBezTo>
                    <a:pt x="0" y="1771"/>
                    <a:pt x="0" y="1771"/>
                    <a:pt x="0" y="1771"/>
                  </a:cubicBezTo>
                  <a:cubicBezTo>
                    <a:pt x="1257" y="1046"/>
                    <a:pt x="1257" y="1046"/>
                    <a:pt x="1257" y="1046"/>
                  </a:cubicBezTo>
                  <a:cubicBezTo>
                    <a:pt x="1257" y="65"/>
                    <a:pt x="1257" y="65"/>
                    <a:pt x="1257" y="65"/>
                  </a:cubicBezTo>
                  <a:cubicBezTo>
                    <a:pt x="1257" y="25"/>
                    <a:pt x="1214" y="0"/>
                    <a:pt x="1179" y="20"/>
                  </a:cubicBezTo>
                  <a:close/>
                </a:path>
              </a:pathLst>
            </a:custGeom>
            <a:solidFill>
              <a:srgbClr val="C1C7D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0" name="Freeform 10">
              <a:extLst>
                <a:ext uri="{FF2B5EF4-FFF2-40B4-BE49-F238E27FC236}">
                  <a16:creationId xmlns:a16="http://schemas.microsoft.com/office/drawing/2014/main" id="{F223976B-0820-E240-8E2D-21D20466AA7B}"/>
                </a:ext>
              </a:extLst>
            </p:cNvPr>
            <p:cNvSpPr>
              <a:spLocks/>
            </p:cNvSpPr>
            <p:nvPr/>
          </p:nvSpPr>
          <p:spPr bwMode="auto">
            <a:xfrm>
              <a:off x="12953437" y="6673798"/>
              <a:ext cx="5797550" cy="3398838"/>
            </a:xfrm>
            <a:custGeom>
              <a:avLst/>
              <a:gdLst>
                <a:gd name="T0" fmla="*/ 2101 w 2101"/>
                <a:gd name="T1" fmla="*/ 528 h 1231"/>
                <a:gd name="T2" fmla="*/ 2101 w 2101"/>
                <a:gd name="T3" fmla="*/ 528 h 1231"/>
                <a:gd name="T4" fmla="*/ 2099 w 2101"/>
                <a:gd name="T5" fmla="*/ 543 h 1231"/>
                <a:gd name="T6" fmla="*/ 2065 w 2101"/>
                <a:gd name="T7" fmla="*/ 590 h 1231"/>
                <a:gd name="T8" fmla="*/ 1021 w 2101"/>
                <a:gd name="T9" fmla="*/ 1193 h 1231"/>
                <a:gd name="T10" fmla="*/ 810 w 2101"/>
                <a:gd name="T11" fmla="*/ 1193 h 1231"/>
                <a:gd name="T12" fmla="*/ 26 w 2101"/>
                <a:gd name="T13" fmla="*/ 741 h 1231"/>
                <a:gd name="T14" fmla="*/ 0 w 2101"/>
                <a:gd name="T15" fmla="*/ 726 h 1231"/>
                <a:gd name="T16" fmla="*/ 1257 w 2101"/>
                <a:gd name="T17" fmla="*/ 0 h 1231"/>
                <a:gd name="T18" fmla="*/ 2065 w 2101"/>
                <a:gd name="T19" fmla="*/ 466 h 1231"/>
                <a:gd name="T20" fmla="*/ 2101 w 2101"/>
                <a:gd name="T21" fmla="*/ 528 h 1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01" h="1231">
                  <a:moveTo>
                    <a:pt x="2101" y="528"/>
                  </a:moveTo>
                  <a:cubicBezTo>
                    <a:pt x="2101" y="528"/>
                    <a:pt x="2101" y="528"/>
                    <a:pt x="2101" y="528"/>
                  </a:cubicBezTo>
                  <a:cubicBezTo>
                    <a:pt x="2101" y="533"/>
                    <a:pt x="2100" y="538"/>
                    <a:pt x="2099" y="543"/>
                  </a:cubicBezTo>
                  <a:cubicBezTo>
                    <a:pt x="2096" y="562"/>
                    <a:pt x="2084" y="579"/>
                    <a:pt x="2065" y="590"/>
                  </a:cubicBezTo>
                  <a:cubicBezTo>
                    <a:pt x="1021" y="1193"/>
                    <a:pt x="1021" y="1193"/>
                    <a:pt x="1021" y="1193"/>
                  </a:cubicBezTo>
                  <a:cubicBezTo>
                    <a:pt x="955" y="1231"/>
                    <a:pt x="875" y="1231"/>
                    <a:pt x="810" y="1193"/>
                  </a:cubicBezTo>
                  <a:cubicBezTo>
                    <a:pt x="26" y="741"/>
                    <a:pt x="26" y="741"/>
                    <a:pt x="26" y="741"/>
                  </a:cubicBezTo>
                  <a:cubicBezTo>
                    <a:pt x="0" y="726"/>
                    <a:pt x="0" y="726"/>
                    <a:pt x="0" y="726"/>
                  </a:cubicBezTo>
                  <a:cubicBezTo>
                    <a:pt x="1257" y="0"/>
                    <a:pt x="1257" y="0"/>
                    <a:pt x="1257" y="0"/>
                  </a:cubicBezTo>
                  <a:cubicBezTo>
                    <a:pt x="2065" y="466"/>
                    <a:pt x="2065" y="466"/>
                    <a:pt x="2065" y="466"/>
                  </a:cubicBezTo>
                  <a:cubicBezTo>
                    <a:pt x="2089" y="480"/>
                    <a:pt x="2101" y="504"/>
                    <a:pt x="2101" y="528"/>
                  </a:cubicBezTo>
                  <a:close/>
                </a:path>
              </a:pathLst>
            </a:custGeom>
            <a:solidFill>
              <a:srgbClr val="E2E2E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1" name="Freeform 11">
              <a:extLst>
                <a:ext uri="{FF2B5EF4-FFF2-40B4-BE49-F238E27FC236}">
                  <a16:creationId xmlns:a16="http://schemas.microsoft.com/office/drawing/2014/main" id="{64031536-06B5-5B4D-91D1-E832F7909EB9}"/>
                </a:ext>
              </a:extLst>
            </p:cNvPr>
            <p:cNvSpPr>
              <a:spLocks/>
            </p:cNvSpPr>
            <p:nvPr/>
          </p:nvSpPr>
          <p:spPr bwMode="auto">
            <a:xfrm>
              <a:off x="13364599" y="6883348"/>
              <a:ext cx="4346575" cy="2554288"/>
            </a:xfrm>
            <a:custGeom>
              <a:avLst/>
              <a:gdLst>
                <a:gd name="T0" fmla="*/ 1555 w 1575"/>
                <a:gd name="T1" fmla="*/ 303 h 925"/>
                <a:gd name="T2" fmla="*/ 492 w 1575"/>
                <a:gd name="T3" fmla="*/ 917 h 925"/>
                <a:gd name="T4" fmla="*/ 444 w 1575"/>
                <a:gd name="T5" fmla="*/ 917 h 925"/>
                <a:gd name="T6" fmla="*/ 17 w 1575"/>
                <a:gd name="T7" fmla="*/ 670 h 925"/>
                <a:gd name="T8" fmla="*/ 17 w 1575"/>
                <a:gd name="T9" fmla="*/ 625 h 925"/>
                <a:gd name="T10" fmla="*/ 1085 w 1575"/>
                <a:gd name="T11" fmla="*/ 9 h 925"/>
                <a:gd name="T12" fmla="*/ 1133 w 1575"/>
                <a:gd name="T13" fmla="*/ 9 h 925"/>
                <a:gd name="T14" fmla="*/ 1555 w 1575"/>
                <a:gd name="T15" fmla="*/ 253 h 925"/>
                <a:gd name="T16" fmla="*/ 1555 w 1575"/>
                <a:gd name="T17" fmla="*/ 303 h 9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75" h="925">
                  <a:moveTo>
                    <a:pt x="1555" y="303"/>
                  </a:moveTo>
                  <a:cubicBezTo>
                    <a:pt x="492" y="917"/>
                    <a:pt x="492" y="917"/>
                    <a:pt x="492" y="917"/>
                  </a:cubicBezTo>
                  <a:cubicBezTo>
                    <a:pt x="477" y="925"/>
                    <a:pt x="459" y="925"/>
                    <a:pt x="444" y="917"/>
                  </a:cubicBezTo>
                  <a:cubicBezTo>
                    <a:pt x="17" y="670"/>
                    <a:pt x="17" y="670"/>
                    <a:pt x="17" y="670"/>
                  </a:cubicBezTo>
                  <a:cubicBezTo>
                    <a:pt x="0" y="660"/>
                    <a:pt x="0" y="635"/>
                    <a:pt x="17" y="625"/>
                  </a:cubicBezTo>
                  <a:cubicBezTo>
                    <a:pt x="1085" y="9"/>
                    <a:pt x="1085" y="9"/>
                    <a:pt x="1085" y="9"/>
                  </a:cubicBezTo>
                  <a:cubicBezTo>
                    <a:pt x="1100" y="0"/>
                    <a:pt x="1118" y="0"/>
                    <a:pt x="1133" y="9"/>
                  </a:cubicBezTo>
                  <a:cubicBezTo>
                    <a:pt x="1555" y="253"/>
                    <a:pt x="1555" y="253"/>
                    <a:pt x="1555" y="253"/>
                  </a:cubicBezTo>
                  <a:cubicBezTo>
                    <a:pt x="1575" y="264"/>
                    <a:pt x="1575" y="292"/>
                    <a:pt x="1555" y="303"/>
                  </a:cubicBezTo>
                  <a:close/>
                </a:path>
              </a:pathLst>
            </a:custGeom>
            <a:solidFill>
              <a:srgbClr val="D1D1D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2" name="Freeform 12">
              <a:extLst>
                <a:ext uri="{FF2B5EF4-FFF2-40B4-BE49-F238E27FC236}">
                  <a16:creationId xmlns:a16="http://schemas.microsoft.com/office/drawing/2014/main" id="{913A73DB-8949-D143-84ED-A03F60DFE044}"/>
                </a:ext>
              </a:extLst>
            </p:cNvPr>
            <p:cNvSpPr>
              <a:spLocks/>
            </p:cNvSpPr>
            <p:nvPr/>
          </p:nvSpPr>
          <p:spPr bwMode="auto">
            <a:xfrm>
              <a:off x="12953437" y="3881385"/>
              <a:ext cx="3468688" cy="4797425"/>
            </a:xfrm>
            <a:custGeom>
              <a:avLst/>
              <a:gdLst>
                <a:gd name="T0" fmla="*/ 1179 w 1257"/>
                <a:gd name="T1" fmla="*/ 20 h 1737"/>
                <a:gd name="T2" fmla="*/ 72 w 1257"/>
                <a:gd name="T3" fmla="*/ 658 h 1737"/>
                <a:gd name="T4" fmla="*/ 0 w 1257"/>
                <a:gd name="T5" fmla="*/ 784 h 1737"/>
                <a:gd name="T6" fmla="*/ 0 w 1257"/>
                <a:gd name="T7" fmla="*/ 1737 h 1737"/>
                <a:gd name="T8" fmla="*/ 1257 w 1257"/>
                <a:gd name="T9" fmla="*/ 1011 h 1737"/>
                <a:gd name="T10" fmla="*/ 1257 w 1257"/>
                <a:gd name="T11" fmla="*/ 65 h 1737"/>
                <a:gd name="T12" fmla="*/ 1179 w 1257"/>
                <a:gd name="T13" fmla="*/ 20 h 1737"/>
              </a:gdLst>
              <a:ahLst/>
              <a:cxnLst>
                <a:cxn ang="0">
                  <a:pos x="T0" y="T1"/>
                </a:cxn>
                <a:cxn ang="0">
                  <a:pos x="T2" y="T3"/>
                </a:cxn>
                <a:cxn ang="0">
                  <a:pos x="T4" y="T5"/>
                </a:cxn>
                <a:cxn ang="0">
                  <a:pos x="T6" y="T7"/>
                </a:cxn>
                <a:cxn ang="0">
                  <a:pos x="T8" y="T9"/>
                </a:cxn>
                <a:cxn ang="0">
                  <a:pos x="T10" y="T11"/>
                </a:cxn>
                <a:cxn ang="0">
                  <a:pos x="T12" y="T13"/>
                </a:cxn>
              </a:cxnLst>
              <a:rect l="0" t="0" r="r" b="b"/>
              <a:pathLst>
                <a:path w="1257" h="1737">
                  <a:moveTo>
                    <a:pt x="1179" y="20"/>
                  </a:moveTo>
                  <a:cubicBezTo>
                    <a:pt x="72" y="658"/>
                    <a:pt x="72" y="658"/>
                    <a:pt x="72" y="658"/>
                  </a:cubicBezTo>
                  <a:cubicBezTo>
                    <a:pt x="27" y="684"/>
                    <a:pt x="0" y="732"/>
                    <a:pt x="0" y="784"/>
                  </a:cubicBezTo>
                  <a:cubicBezTo>
                    <a:pt x="0" y="1737"/>
                    <a:pt x="0" y="1737"/>
                    <a:pt x="0" y="1737"/>
                  </a:cubicBezTo>
                  <a:cubicBezTo>
                    <a:pt x="1257" y="1011"/>
                    <a:pt x="1257" y="1011"/>
                    <a:pt x="1257" y="1011"/>
                  </a:cubicBezTo>
                  <a:cubicBezTo>
                    <a:pt x="1257" y="65"/>
                    <a:pt x="1257" y="65"/>
                    <a:pt x="1257" y="65"/>
                  </a:cubicBezTo>
                  <a:cubicBezTo>
                    <a:pt x="1257" y="25"/>
                    <a:pt x="1213" y="0"/>
                    <a:pt x="1179" y="20"/>
                  </a:cubicBez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3" name="Freeform 13">
              <a:extLst>
                <a:ext uri="{FF2B5EF4-FFF2-40B4-BE49-F238E27FC236}">
                  <a16:creationId xmlns:a16="http://schemas.microsoft.com/office/drawing/2014/main" id="{AF3F7912-6D9A-C045-BE2F-D26CB36B365B}"/>
                </a:ext>
              </a:extLst>
            </p:cNvPr>
            <p:cNvSpPr>
              <a:spLocks/>
            </p:cNvSpPr>
            <p:nvPr/>
          </p:nvSpPr>
          <p:spPr bwMode="auto">
            <a:xfrm>
              <a:off x="13159812" y="4129035"/>
              <a:ext cx="3087688" cy="4198938"/>
            </a:xfrm>
            <a:custGeom>
              <a:avLst/>
              <a:gdLst>
                <a:gd name="T0" fmla="*/ 1945 w 1945"/>
                <a:gd name="T1" fmla="*/ 0 h 2645"/>
                <a:gd name="T2" fmla="*/ 0 w 1945"/>
                <a:gd name="T3" fmla="*/ 1116 h 2645"/>
                <a:gd name="T4" fmla="*/ 0 w 1945"/>
                <a:gd name="T5" fmla="*/ 2645 h 2645"/>
                <a:gd name="T6" fmla="*/ 1945 w 1945"/>
                <a:gd name="T7" fmla="*/ 1528 h 2645"/>
                <a:gd name="T8" fmla="*/ 1945 w 1945"/>
                <a:gd name="T9" fmla="*/ 0 h 2645"/>
              </a:gdLst>
              <a:ahLst/>
              <a:cxnLst>
                <a:cxn ang="0">
                  <a:pos x="T0" y="T1"/>
                </a:cxn>
                <a:cxn ang="0">
                  <a:pos x="T2" y="T3"/>
                </a:cxn>
                <a:cxn ang="0">
                  <a:pos x="T4" y="T5"/>
                </a:cxn>
                <a:cxn ang="0">
                  <a:pos x="T6" y="T7"/>
                </a:cxn>
                <a:cxn ang="0">
                  <a:pos x="T8" y="T9"/>
                </a:cxn>
              </a:cxnLst>
              <a:rect l="0" t="0" r="r" b="b"/>
              <a:pathLst>
                <a:path w="1945" h="2645">
                  <a:moveTo>
                    <a:pt x="1945" y="0"/>
                  </a:moveTo>
                  <a:lnTo>
                    <a:pt x="0" y="1116"/>
                  </a:lnTo>
                  <a:lnTo>
                    <a:pt x="0" y="2645"/>
                  </a:lnTo>
                  <a:lnTo>
                    <a:pt x="1945" y="1528"/>
                  </a:lnTo>
                  <a:lnTo>
                    <a:pt x="1945" y="0"/>
                  </a:lnTo>
                  <a:close/>
                </a:path>
              </a:pathLst>
            </a:custGeom>
            <a:solidFill>
              <a:srgbClr val="15285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4" name="Freeform 14">
              <a:extLst>
                <a:ext uri="{FF2B5EF4-FFF2-40B4-BE49-F238E27FC236}">
                  <a16:creationId xmlns:a16="http://schemas.microsoft.com/office/drawing/2014/main" id="{6F3B98BA-E641-7B47-A81B-05353CEF263B}"/>
                </a:ext>
              </a:extLst>
            </p:cNvPr>
            <p:cNvSpPr>
              <a:spLocks/>
            </p:cNvSpPr>
            <p:nvPr/>
          </p:nvSpPr>
          <p:spPr bwMode="auto">
            <a:xfrm>
              <a:off x="15296587" y="8131123"/>
              <a:ext cx="1173163" cy="677863"/>
            </a:xfrm>
            <a:custGeom>
              <a:avLst/>
              <a:gdLst>
                <a:gd name="T0" fmla="*/ 420 w 425"/>
                <a:gd name="T1" fmla="*/ 35 h 245"/>
                <a:gd name="T2" fmla="*/ 420 w 425"/>
                <a:gd name="T3" fmla="*/ 45 h 245"/>
                <a:gd name="T4" fmla="*/ 79 w 425"/>
                <a:gd name="T5" fmla="*/ 242 h 245"/>
                <a:gd name="T6" fmla="*/ 61 w 425"/>
                <a:gd name="T7" fmla="*/ 242 h 245"/>
                <a:gd name="T8" fmla="*/ 6 w 425"/>
                <a:gd name="T9" fmla="*/ 210 h 245"/>
                <a:gd name="T10" fmla="*/ 6 w 425"/>
                <a:gd name="T11" fmla="*/ 199 h 245"/>
                <a:gd name="T12" fmla="*/ 346 w 425"/>
                <a:gd name="T13" fmla="*/ 3 h 245"/>
                <a:gd name="T14" fmla="*/ 364 w 425"/>
                <a:gd name="T15" fmla="*/ 3 h 245"/>
                <a:gd name="T16" fmla="*/ 420 w 425"/>
                <a:gd name="T17" fmla="*/ 35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5" h="245">
                  <a:moveTo>
                    <a:pt x="420" y="35"/>
                  </a:moveTo>
                  <a:cubicBezTo>
                    <a:pt x="425" y="38"/>
                    <a:pt x="425" y="43"/>
                    <a:pt x="420" y="45"/>
                  </a:cubicBezTo>
                  <a:cubicBezTo>
                    <a:pt x="79" y="242"/>
                    <a:pt x="79" y="242"/>
                    <a:pt x="79" y="242"/>
                  </a:cubicBezTo>
                  <a:cubicBezTo>
                    <a:pt x="74" y="245"/>
                    <a:pt x="66" y="245"/>
                    <a:pt x="61" y="242"/>
                  </a:cubicBezTo>
                  <a:cubicBezTo>
                    <a:pt x="6" y="210"/>
                    <a:pt x="6" y="210"/>
                    <a:pt x="6" y="210"/>
                  </a:cubicBezTo>
                  <a:cubicBezTo>
                    <a:pt x="0" y="207"/>
                    <a:pt x="0" y="202"/>
                    <a:pt x="6" y="199"/>
                  </a:cubicBezTo>
                  <a:cubicBezTo>
                    <a:pt x="346" y="3"/>
                    <a:pt x="346" y="3"/>
                    <a:pt x="346" y="3"/>
                  </a:cubicBezTo>
                  <a:cubicBezTo>
                    <a:pt x="351" y="0"/>
                    <a:pt x="359" y="0"/>
                    <a:pt x="364" y="3"/>
                  </a:cubicBezTo>
                  <a:lnTo>
                    <a:pt x="420" y="35"/>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5" name="Freeform 15">
              <a:extLst>
                <a:ext uri="{FF2B5EF4-FFF2-40B4-BE49-F238E27FC236}">
                  <a16:creationId xmlns:a16="http://schemas.microsoft.com/office/drawing/2014/main" id="{3D87997F-CFF5-5247-8B03-E4FC1B54BEF4}"/>
                </a:ext>
              </a:extLst>
            </p:cNvPr>
            <p:cNvSpPr>
              <a:spLocks/>
            </p:cNvSpPr>
            <p:nvPr/>
          </p:nvSpPr>
          <p:spPr bwMode="auto">
            <a:xfrm>
              <a:off x="16623737" y="7289748"/>
              <a:ext cx="488950" cy="280988"/>
            </a:xfrm>
            <a:custGeom>
              <a:avLst/>
              <a:gdLst>
                <a:gd name="T0" fmla="*/ 52 w 177"/>
                <a:gd name="T1" fmla="*/ 100 h 102"/>
                <a:gd name="T2" fmla="*/ 68 w 177"/>
                <a:gd name="T3" fmla="*/ 100 h 102"/>
                <a:gd name="T4" fmla="*/ 173 w 177"/>
                <a:gd name="T5" fmla="*/ 39 h 102"/>
                <a:gd name="T6" fmla="*/ 173 w 177"/>
                <a:gd name="T7" fmla="*/ 30 h 102"/>
                <a:gd name="T8" fmla="*/ 125 w 177"/>
                <a:gd name="T9" fmla="*/ 2 h 102"/>
                <a:gd name="T10" fmla="*/ 109 w 177"/>
                <a:gd name="T11" fmla="*/ 2 h 102"/>
                <a:gd name="T12" fmla="*/ 4 w 177"/>
                <a:gd name="T13" fmla="*/ 63 h 102"/>
                <a:gd name="T14" fmla="*/ 4 w 177"/>
                <a:gd name="T15" fmla="*/ 72 h 102"/>
                <a:gd name="T16" fmla="*/ 52 w 177"/>
                <a:gd name="T17" fmla="*/ 10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7" h="102">
                  <a:moveTo>
                    <a:pt x="52" y="100"/>
                  </a:moveTo>
                  <a:cubicBezTo>
                    <a:pt x="57" y="102"/>
                    <a:pt x="64" y="102"/>
                    <a:pt x="68" y="100"/>
                  </a:cubicBezTo>
                  <a:cubicBezTo>
                    <a:pt x="173" y="39"/>
                    <a:pt x="173" y="39"/>
                    <a:pt x="173" y="39"/>
                  </a:cubicBezTo>
                  <a:cubicBezTo>
                    <a:pt x="177" y="37"/>
                    <a:pt x="177" y="33"/>
                    <a:pt x="173" y="30"/>
                  </a:cubicBezTo>
                  <a:cubicBezTo>
                    <a:pt x="125" y="2"/>
                    <a:pt x="125" y="2"/>
                    <a:pt x="125" y="2"/>
                  </a:cubicBezTo>
                  <a:cubicBezTo>
                    <a:pt x="120" y="0"/>
                    <a:pt x="114" y="0"/>
                    <a:pt x="109" y="2"/>
                  </a:cubicBezTo>
                  <a:cubicBezTo>
                    <a:pt x="4" y="63"/>
                    <a:pt x="4" y="63"/>
                    <a:pt x="4" y="63"/>
                  </a:cubicBezTo>
                  <a:cubicBezTo>
                    <a:pt x="0" y="66"/>
                    <a:pt x="0" y="70"/>
                    <a:pt x="4" y="72"/>
                  </a:cubicBezTo>
                  <a:lnTo>
                    <a:pt x="52" y="100"/>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6" name="Freeform 16">
              <a:extLst>
                <a:ext uri="{FF2B5EF4-FFF2-40B4-BE49-F238E27FC236}">
                  <a16:creationId xmlns:a16="http://schemas.microsoft.com/office/drawing/2014/main" id="{D45FDE0F-9869-564B-844D-145E17161554}"/>
                </a:ext>
              </a:extLst>
            </p:cNvPr>
            <p:cNvSpPr>
              <a:spLocks/>
            </p:cNvSpPr>
            <p:nvPr/>
          </p:nvSpPr>
          <p:spPr bwMode="auto">
            <a:xfrm>
              <a:off x="15042587" y="8713735"/>
              <a:ext cx="415925" cy="241300"/>
            </a:xfrm>
            <a:custGeom>
              <a:avLst/>
              <a:gdLst>
                <a:gd name="T0" fmla="*/ 6 w 151"/>
                <a:gd name="T1" fmla="*/ 52 h 87"/>
                <a:gd name="T2" fmla="*/ 6 w 151"/>
                <a:gd name="T3" fmla="*/ 41 h 87"/>
                <a:gd name="T4" fmla="*/ 71 w 151"/>
                <a:gd name="T5" fmla="*/ 3 h 87"/>
                <a:gd name="T6" fmla="*/ 90 w 151"/>
                <a:gd name="T7" fmla="*/ 3 h 87"/>
                <a:gd name="T8" fmla="*/ 145 w 151"/>
                <a:gd name="T9" fmla="*/ 35 h 87"/>
                <a:gd name="T10" fmla="*/ 145 w 151"/>
                <a:gd name="T11" fmla="*/ 46 h 87"/>
                <a:gd name="T12" fmla="*/ 79 w 151"/>
                <a:gd name="T13" fmla="*/ 84 h 87"/>
                <a:gd name="T14" fmla="*/ 61 w 151"/>
                <a:gd name="T15" fmla="*/ 84 h 87"/>
                <a:gd name="T16" fmla="*/ 6 w 151"/>
                <a:gd name="T17" fmla="*/ 52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1" h="87">
                  <a:moveTo>
                    <a:pt x="6" y="52"/>
                  </a:moveTo>
                  <a:cubicBezTo>
                    <a:pt x="0" y="49"/>
                    <a:pt x="0" y="44"/>
                    <a:pt x="6" y="41"/>
                  </a:cubicBezTo>
                  <a:cubicBezTo>
                    <a:pt x="71" y="3"/>
                    <a:pt x="71" y="3"/>
                    <a:pt x="71" y="3"/>
                  </a:cubicBezTo>
                  <a:cubicBezTo>
                    <a:pt x="77" y="0"/>
                    <a:pt x="85" y="0"/>
                    <a:pt x="90" y="3"/>
                  </a:cubicBezTo>
                  <a:cubicBezTo>
                    <a:pt x="145" y="35"/>
                    <a:pt x="145" y="35"/>
                    <a:pt x="145" y="35"/>
                  </a:cubicBezTo>
                  <a:cubicBezTo>
                    <a:pt x="151" y="38"/>
                    <a:pt x="151" y="43"/>
                    <a:pt x="145" y="46"/>
                  </a:cubicBezTo>
                  <a:cubicBezTo>
                    <a:pt x="79" y="84"/>
                    <a:pt x="79" y="84"/>
                    <a:pt x="79" y="84"/>
                  </a:cubicBezTo>
                  <a:cubicBezTo>
                    <a:pt x="74" y="87"/>
                    <a:pt x="66" y="87"/>
                    <a:pt x="61" y="84"/>
                  </a:cubicBezTo>
                  <a:lnTo>
                    <a:pt x="6" y="52"/>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7" name="Freeform 17">
              <a:extLst>
                <a:ext uri="{FF2B5EF4-FFF2-40B4-BE49-F238E27FC236}">
                  <a16:creationId xmlns:a16="http://schemas.microsoft.com/office/drawing/2014/main" id="{5B4C43BD-55DD-6147-BD64-D310EF68E3CB}"/>
                </a:ext>
              </a:extLst>
            </p:cNvPr>
            <p:cNvSpPr>
              <a:spLocks/>
            </p:cNvSpPr>
            <p:nvPr/>
          </p:nvSpPr>
          <p:spPr bwMode="auto">
            <a:xfrm>
              <a:off x="14840974" y="8861373"/>
              <a:ext cx="363538" cy="209550"/>
            </a:xfrm>
            <a:custGeom>
              <a:avLst/>
              <a:gdLst>
                <a:gd name="T0" fmla="*/ 5 w 132"/>
                <a:gd name="T1" fmla="*/ 41 h 76"/>
                <a:gd name="T2" fmla="*/ 5 w 132"/>
                <a:gd name="T3" fmla="*/ 31 h 76"/>
                <a:gd name="T4" fmla="*/ 53 w 132"/>
                <a:gd name="T5" fmla="*/ 3 h 76"/>
                <a:gd name="T6" fmla="*/ 71 w 132"/>
                <a:gd name="T7" fmla="*/ 3 h 76"/>
                <a:gd name="T8" fmla="*/ 127 w 132"/>
                <a:gd name="T9" fmla="*/ 35 h 76"/>
                <a:gd name="T10" fmla="*/ 127 w 132"/>
                <a:gd name="T11" fmla="*/ 46 h 76"/>
                <a:gd name="T12" fmla="*/ 79 w 132"/>
                <a:gd name="T13" fmla="*/ 73 h 76"/>
                <a:gd name="T14" fmla="*/ 61 w 132"/>
                <a:gd name="T15" fmla="*/ 73 h 76"/>
                <a:gd name="T16" fmla="*/ 5 w 132"/>
                <a:gd name="T17" fmla="*/ 41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76">
                  <a:moveTo>
                    <a:pt x="5" y="41"/>
                  </a:moveTo>
                  <a:cubicBezTo>
                    <a:pt x="0" y="38"/>
                    <a:pt x="0" y="34"/>
                    <a:pt x="5" y="31"/>
                  </a:cubicBezTo>
                  <a:cubicBezTo>
                    <a:pt x="53" y="3"/>
                    <a:pt x="53" y="3"/>
                    <a:pt x="53" y="3"/>
                  </a:cubicBezTo>
                  <a:cubicBezTo>
                    <a:pt x="58" y="0"/>
                    <a:pt x="66" y="0"/>
                    <a:pt x="71" y="3"/>
                  </a:cubicBezTo>
                  <a:cubicBezTo>
                    <a:pt x="127" y="35"/>
                    <a:pt x="127" y="35"/>
                    <a:pt x="127" y="35"/>
                  </a:cubicBezTo>
                  <a:cubicBezTo>
                    <a:pt x="132" y="38"/>
                    <a:pt x="132" y="43"/>
                    <a:pt x="127" y="46"/>
                  </a:cubicBezTo>
                  <a:cubicBezTo>
                    <a:pt x="79" y="73"/>
                    <a:pt x="79" y="73"/>
                    <a:pt x="79" y="73"/>
                  </a:cubicBezTo>
                  <a:cubicBezTo>
                    <a:pt x="74" y="76"/>
                    <a:pt x="66" y="76"/>
                    <a:pt x="61" y="73"/>
                  </a:cubicBezTo>
                  <a:lnTo>
                    <a:pt x="5" y="41"/>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8" name="Freeform 18">
              <a:extLst>
                <a:ext uri="{FF2B5EF4-FFF2-40B4-BE49-F238E27FC236}">
                  <a16:creationId xmlns:a16="http://schemas.microsoft.com/office/drawing/2014/main" id="{516B5A55-1701-8641-9EB9-E13CDD077837}"/>
                </a:ext>
              </a:extLst>
            </p:cNvPr>
            <p:cNvSpPr>
              <a:spLocks/>
            </p:cNvSpPr>
            <p:nvPr/>
          </p:nvSpPr>
          <p:spPr bwMode="auto">
            <a:xfrm>
              <a:off x="16306237" y="7985073"/>
              <a:ext cx="414338" cy="239713"/>
            </a:xfrm>
            <a:custGeom>
              <a:avLst/>
              <a:gdLst>
                <a:gd name="T0" fmla="*/ 5 w 150"/>
                <a:gd name="T1" fmla="*/ 52 h 87"/>
                <a:gd name="T2" fmla="*/ 5 w 150"/>
                <a:gd name="T3" fmla="*/ 41 h 87"/>
                <a:gd name="T4" fmla="*/ 71 w 150"/>
                <a:gd name="T5" fmla="*/ 3 h 87"/>
                <a:gd name="T6" fmla="*/ 89 w 150"/>
                <a:gd name="T7" fmla="*/ 3 h 87"/>
                <a:gd name="T8" fmla="*/ 145 w 150"/>
                <a:gd name="T9" fmla="*/ 35 h 87"/>
                <a:gd name="T10" fmla="*/ 145 w 150"/>
                <a:gd name="T11" fmla="*/ 46 h 87"/>
                <a:gd name="T12" fmla="*/ 79 w 150"/>
                <a:gd name="T13" fmla="*/ 84 h 87"/>
                <a:gd name="T14" fmla="*/ 60 w 150"/>
                <a:gd name="T15" fmla="*/ 84 h 87"/>
                <a:gd name="T16" fmla="*/ 5 w 150"/>
                <a:gd name="T17" fmla="*/ 52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0" h="87">
                  <a:moveTo>
                    <a:pt x="5" y="52"/>
                  </a:moveTo>
                  <a:cubicBezTo>
                    <a:pt x="0" y="49"/>
                    <a:pt x="0" y="44"/>
                    <a:pt x="5" y="41"/>
                  </a:cubicBezTo>
                  <a:cubicBezTo>
                    <a:pt x="71" y="3"/>
                    <a:pt x="71" y="3"/>
                    <a:pt x="71" y="3"/>
                  </a:cubicBezTo>
                  <a:cubicBezTo>
                    <a:pt x="76" y="0"/>
                    <a:pt x="84" y="0"/>
                    <a:pt x="89" y="3"/>
                  </a:cubicBezTo>
                  <a:cubicBezTo>
                    <a:pt x="145" y="35"/>
                    <a:pt x="145" y="35"/>
                    <a:pt x="145" y="35"/>
                  </a:cubicBezTo>
                  <a:cubicBezTo>
                    <a:pt x="150" y="38"/>
                    <a:pt x="150" y="43"/>
                    <a:pt x="145" y="46"/>
                  </a:cubicBezTo>
                  <a:cubicBezTo>
                    <a:pt x="79" y="84"/>
                    <a:pt x="79" y="84"/>
                    <a:pt x="79" y="84"/>
                  </a:cubicBezTo>
                  <a:cubicBezTo>
                    <a:pt x="74" y="87"/>
                    <a:pt x="65" y="87"/>
                    <a:pt x="60" y="84"/>
                  </a:cubicBezTo>
                  <a:lnTo>
                    <a:pt x="5" y="52"/>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9" name="Freeform 19">
              <a:extLst>
                <a:ext uri="{FF2B5EF4-FFF2-40B4-BE49-F238E27FC236}">
                  <a16:creationId xmlns:a16="http://schemas.microsoft.com/office/drawing/2014/main" id="{EC66C2FC-3A31-9942-AECB-0B9D9F592AA7}"/>
                </a:ext>
              </a:extLst>
            </p:cNvPr>
            <p:cNvSpPr>
              <a:spLocks/>
            </p:cNvSpPr>
            <p:nvPr/>
          </p:nvSpPr>
          <p:spPr bwMode="auto">
            <a:xfrm>
              <a:off x="16560237" y="7869185"/>
              <a:ext cx="363538" cy="209550"/>
            </a:xfrm>
            <a:custGeom>
              <a:avLst/>
              <a:gdLst>
                <a:gd name="T0" fmla="*/ 5 w 132"/>
                <a:gd name="T1" fmla="*/ 41 h 76"/>
                <a:gd name="T2" fmla="*/ 5 w 132"/>
                <a:gd name="T3" fmla="*/ 30 h 76"/>
                <a:gd name="T4" fmla="*/ 53 w 132"/>
                <a:gd name="T5" fmla="*/ 3 h 76"/>
                <a:gd name="T6" fmla="*/ 71 w 132"/>
                <a:gd name="T7" fmla="*/ 3 h 76"/>
                <a:gd name="T8" fmla="*/ 127 w 132"/>
                <a:gd name="T9" fmla="*/ 35 h 76"/>
                <a:gd name="T10" fmla="*/ 127 w 132"/>
                <a:gd name="T11" fmla="*/ 45 h 76"/>
                <a:gd name="T12" fmla="*/ 79 w 132"/>
                <a:gd name="T13" fmla="*/ 73 h 76"/>
                <a:gd name="T14" fmla="*/ 61 w 132"/>
                <a:gd name="T15" fmla="*/ 73 h 76"/>
                <a:gd name="T16" fmla="*/ 5 w 132"/>
                <a:gd name="T17" fmla="*/ 41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76">
                  <a:moveTo>
                    <a:pt x="5" y="41"/>
                  </a:moveTo>
                  <a:cubicBezTo>
                    <a:pt x="0" y="38"/>
                    <a:pt x="0" y="33"/>
                    <a:pt x="5" y="30"/>
                  </a:cubicBezTo>
                  <a:cubicBezTo>
                    <a:pt x="53" y="3"/>
                    <a:pt x="53" y="3"/>
                    <a:pt x="53" y="3"/>
                  </a:cubicBezTo>
                  <a:cubicBezTo>
                    <a:pt x="58" y="0"/>
                    <a:pt x="66" y="0"/>
                    <a:pt x="71" y="3"/>
                  </a:cubicBezTo>
                  <a:cubicBezTo>
                    <a:pt x="127" y="35"/>
                    <a:pt x="127" y="35"/>
                    <a:pt x="127" y="35"/>
                  </a:cubicBezTo>
                  <a:cubicBezTo>
                    <a:pt x="132" y="38"/>
                    <a:pt x="132" y="42"/>
                    <a:pt x="127" y="45"/>
                  </a:cubicBezTo>
                  <a:cubicBezTo>
                    <a:pt x="79" y="73"/>
                    <a:pt x="79" y="73"/>
                    <a:pt x="79" y="73"/>
                  </a:cubicBezTo>
                  <a:cubicBezTo>
                    <a:pt x="74" y="76"/>
                    <a:pt x="66" y="76"/>
                    <a:pt x="61" y="73"/>
                  </a:cubicBezTo>
                  <a:lnTo>
                    <a:pt x="5" y="41"/>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0" name="Freeform 20">
              <a:extLst>
                <a:ext uri="{FF2B5EF4-FFF2-40B4-BE49-F238E27FC236}">
                  <a16:creationId xmlns:a16="http://schemas.microsoft.com/office/drawing/2014/main" id="{7FBB21AE-5661-C145-86FD-8D9FB12123B4}"/>
                </a:ext>
              </a:extLst>
            </p:cNvPr>
            <p:cNvSpPr>
              <a:spLocks/>
            </p:cNvSpPr>
            <p:nvPr/>
          </p:nvSpPr>
          <p:spPr bwMode="auto">
            <a:xfrm>
              <a:off x="14639362" y="8978848"/>
              <a:ext cx="365125" cy="207963"/>
            </a:xfrm>
            <a:custGeom>
              <a:avLst/>
              <a:gdLst>
                <a:gd name="T0" fmla="*/ 5 w 132"/>
                <a:gd name="T1" fmla="*/ 40 h 75"/>
                <a:gd name="T2" fmla="*/ 5 w 132"/>
                <a:gd name="T3" fmla="*/ 30 h 75"/>
                <a:gd name="T4" fmla="*/ 53 w 132"/>
                <a:gd name="T5" fmla="*/ 2 h 75"/>
                <a:gd name="T6" fmla="*/ 71 w 132"/>
                <a:gd name="T7" fmla="*/ 2 h 75"/>
                <a:gd name="T8" fmla="*/ 127 w 132"/>
                <a:gd name="T9" fmla="*/ 34 h 75"/>
                <a:gd name="T10" fmla="*/ 127 w 132"/>
                <a:gd name="T11" fmla="*/ 45 h 75"/>
                <a:gd name="T12" fmla="*/ 79 w 132"/>
                <a:gd name="T13" fmla="*/ 73 h 75"/>
                <a:gd name="T14" fmla="*/ 61 w 132"/>
                <a:gd name="T15" fmla="*/ 73 h 75"/>
                <a:gd name="T16" fmla="*/ 5 w 132"/>
                <a:gd name="T17" fmla="*/ 4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75">
                  <a:moveTo>
                    <a:pt x="5" y="40"/>
                  </a:moveTo>
                  <a:cubicBezTo>
                    <a:pt x="0" y="38"/>
                    <a:pt x="0" y="33"/>
                    <a:pt x="5" y="30"/>
                  </a:cubicBezTo>
                  <a:cubicBezTo>
                    <a:pt x="53" y="2"/>
                    <a:pt x="53" y="2"/>
                    <a:pt x="53" y="2"/>
                  </a:cubicBezTo>
                  <a:cubicBezTo>
                    <a:pt x="58" y="0"/>
                    <a:pt x="66" y="0"/>
                    <a:pt x="71" y="2"/>
                  </a:cubicBezTo>
                  <a:cubicBezTo>
                    <a:pt x="127" y="34"/>
                    <a:pt x="127" y="34"/>
                    <a:pt x="127" y="34"/>
                  </a:cubicBezTo>
                  <a:cubicBezTo>
                    <a:pt x="132" y="37"/>
                    <a:pt x="132" y="42"/>
                    <a:pt x="127" y="45"/>
                  </a:cubicBezTo>
                  <a:cubicBezTo>
                    <a:pt x="79" y="73"/>
                    <a:pt x="79" y="73"/>
                    <a:pt x="79" y="73"/>
                  </a:cubicBezTo>
                  <a:cubicBezTo>
                    <a:pt x="74" y="75"/>
                    <a:pt x="66" y="75"/>
                    <a:pt x="61" y="73"/>
                  </a:cubicBezTo>
                  <a:lnTo>
                    <a:pt x="5" y="40"/>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1" name="Freeform 21">
              <a:extLst>
                <a:ext uri="{FF2B5EF4-FFF2-40B4-BE49-F238E27FC236}">
                  <a16:creationId xmlns:a16="http://schemas.microsoft.com/office/drawing/2014/main" id="{A6A94702-D2B6-1F4A-9C66-AD725EE88355}"/>
                </a:ext>
              </a:extLst>
            </p:cNvPr>
            <p:cNvSpPr>
              <a:spLocks/>
            </p:cNvSpPr>
            <p:nvPr/>
          </p:nvSpPr>
          <p:spPr bwMode="auto">
            <a:xfrm>
              <a:off x="14434574" y="9094735"/>
              <a:ext cx="365125" cy="211138"/>
            </a:xfrm>
            <a:custGeom>
              <a:avLst/>
              <a:gdLst>
                <a:gd name="T0" fmla="*/ 5 w 132"/>
                <a:gd name="T1" fmla="*/ 41 h 76"/>
                <a:gd name="T2" fmla="*/ 5 w 132"/>
                <a:gd name="T3" fmla="*/ 31 h 76"/>
                <a:gd name="T4" fmla="*/ 53 w 132"/>
                <a:gd name="T5" fmla="*/ 3 h 76"/>
                <a:gd name="T6" fmla="*/ 71 w 132"/>
                <a:gd name="T7" fmla="*/ 3 h 76"/>
                <a:gd name="T8" fmla="*/ 127 w 132"/>
                <a:gd name="T9" fmla="*/ 35 h 76"/>
                <a:gd name="T10" fmla="*/ 127 w 132"/>
                <a:gd name="T11" fmla="*/ 46 h 76"/>
                <a:gd name="T12" fmla="*/ 79 w 132"/>
                <a:gd name="T13" fmla="*/ 73 h 76"/>
                <a:gd name="T14" fmla="*/ 61 w 132"/>
                <a:gd name="T15" fmla="*/ 73 h 76"/>
                <a:gd name="T16" fmla="*/ 5 w 132"/>
                <a:gd name="T17" fmla="*/ 41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76">
                  <a:moveTo>
                    <a:pt x="5" y="41"/>
                  </a:moveTo>
                  <a:cubicBezTo>
                    <a:pt x="0" y="38"/>
                    <a:pt x="0" y="33"/>
                    <a:pt x="5" y="31"/>
                  </a:cubicBezTo>
                  <a:cubicBezTo>
                    <a:pt x="53" y="3"/>
                    <a:pt x="53" y="3"/>
                    <a:pt x="53" y="3"/>
                  </a:cubicBezTo>
                  <a:cubicBezTo>
                    <a:pt x="58" y="0"/>
                    <a:pt x="66" y="0"/>
                    <a:pt x="71" y="3"/>
                  </a:cubicBezTo>
                  <a:cubicBezTo>
                    <a:pt x="127" y="35"/>
                    <a:pt x="127" y="35"/>
                    <a:pt x="127" y="35"/>
                  </a:cubicBezTo>
                  <a:cubicBezTo>
                    <a:pt x="132" y="38"/>
                    <a:pt x="132" y="43"/>
                    <a:pt x="127" y="46"/>
                  </a:cubicBezTo>
                  <a:cubicBezTo>
                    <a:pt x="79" y="73"/>
                    <a:pt x="79" y="73"/>
                    <a:pt x="79" y="73"/>
                  </a:cubicBezTo>
                  <a:cubicBezTo>
                    <a:pt x="74" y="76"/>
                    <a:pt x="66" y="76"/>
                    <a:pt x="61" y="73"/>
                  </a:cubicBezTo>
                  <a:lnTo>
                    <a:pt x="5" y="41"/>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2" name="Freeform 22">
              <a:extLst>
                <a:ext uri="{FF2B5EF4-FFF2-40B4-BE49-F238E27FC236}">
                  <a16:creationId xmlns:a16="http://schemas.microsoft.com/office/drawing/2014/main" id="{0F1B27F5-0220-6541-8B71-5EC448B3554D}"/>
                </a:ext>
              </a:extLst>
            </p:cNvPr>
            <p:cNvSpPr>
              <a:spLocks/>
            </p:cNvSpPr>
            <p:nvPr/>
          </p:nvSpPr>
          <p:spPr bwMode="auto">
            <a:xfrm>
              <a:off x="14239312" y="8835973"/>
              <a:ext cx="590550" cy="339725"/>
            </a:xfrm>
            <a:custGeom>
              <a:avLst/>
              <a:gdLst>
                <a:gd name="T0" fmla="*/ 53 w 214"/>
                <a:gd name="T1" fmla="*/ 121 h 123"/>
                <a:gd name="T2" fmla="*/ 68 w 214"/>
                <a:gd name="T3" fmla="*/ 121 h 123"/>
                <a:gd name="T4" fmla="*/ 210 w 214"/>
                <a:gd name="T5" fmla="*/ 39 h 123"/>
                <a:gd name="T6" fmla="*/ 210 w 214"/>
                <a:gd name="T7" fmla="*/ 30 h 123"/>
                <a:gd name="T8" fmla="*/ 162 w 214"/>
                <a:gd name="T9" fmla="*/ 2 h 123"/>
                <a:gd name="T10" fmla="*/ 146 w 214"/>
                <a:gd name="T11" fmla="*/ 2 h 123"/>
                <a:gd name="T12" fmla="*/ 5 w 214"/>
                <a:gd name="T13" fmla="*/ 84 h 123"/>
                <a:gd name="T14" fmla="*/ 5 w 214"/>
                <a:gd name="T15" fmla="*/ 93 h 123"/>
                <a:gd name="T16" fmla="*/ 53 w 214"/>
                <a:gd name="T17" fmla="*/ 121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4" h="123">
                  <a:moveTo>
                    <a:pt x="53" y="121"/>
                  </a:moveTo>
                  <a:cubicBezTo>
                    <a:pt x="57" y="123"/>
                    <a:pt x="64" y="123"/>
                    <a:pt x="68" y="121"/>
                  </a:cubicBezTo>
                  <a:cubicBezTo>
                    <a:pt x="210" y="39"/>
                    <a:pt x="210" y="39"/>
                    <a:pt x="210" y="39"/>
                  </a:cubicBezTo>
                  <a:cubicBezTo>
                    <a:pt x="214" y="37"/>
                    <a:pt x="214" y="33"/>
                    <a:pt x="210" y="30"/>
                  </a:cubicBezTo>
                  <a:cubicBezTo>
                    <a:pt x="162" y="2"/>
                    <a:pt x="162" y="2"/>
                    <a:pt x="162" y="2"/>
                  </a:cubicBezTo>
                  <a:cubicBezTo>
                    <a:pt x="157" y="0"/>
                    <a:pt x="151" y="0"/>
                    <a:pt x="146" y="2"/>
                  </a:cubicBezTo>
                  <a:cubicBezTo>
                    <a:pt x="5" y="84"/>
                    <a:pt x="5" y="84"/>
                    <a:pt x="5" y="84"/>
                  </a:cubicBezTo>
                  <a:cubicBezTo>
                    <a:pt x="0" y="86"/>
                    <a:pt x="0" y="90"/>
                    <a:pt x="5" y="93"/>
                  </a:cubicBezTo>
                  <a:lnTo>
                    <a:pt x="53" y="121"/>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3" name="Freeform 23">
              <a:extLst>
                <a:ext uri="{FF2B5EF4-FFF2-40B4-BE49-F238E27FC236}">
                  <a16:creationId xmlns:a16="http://schemas.microsoft.com/office/drawing/2014/main" id="{40CA206F-1CF3-E946-A20C-EAAB98DC4881}"/>
                </a:ext>
              </a:extLst>
            </p:cNvPr>
            <p:cNvSpPr>
              <a:spLocks/>
            </p:cNvSpPr>
            <p:nvPr/>
          </p:nvSpPr>
          <p:spPr bwMode="auto">
            <a:xfrm>
              <a:off x="16717399" y="7405635"/>
              <a:ext cx="587375" cy="339725"/>
            </a:xfrm>
            <a:custGeom>
              <a:avLst/>
              <a:gdLst>
                <a:gd name="T0" fmla="*/ 52 w 213"/>
                <a:gd name="T1" fmla="*/ 121 h 123"/>
                <a:gd name="T2" fmla="*/ 67 w 213"/>
                <a:gd name="T3" fmla="*/ 121 h 123"/>
                <a:gd name="T4" fmla="*/ 209 w 213"/>
                <a:gd name="T5" fmla="*/ 39 h 123"/>
                <a:gd name="T6" fmla="*/ 209 w 213"/>
                <a:gd name="T7" fmla="*/ 30 h 123"/>
                <a:gd name="T8" fmla="*/ 161 w 213"/>
                <a:gd name="T9" fmla="*/ 2 h 123"/>
                <a:gd name="T10" fmla="*/ 145 w 213"/>
                <a:gd name="T11" fmla="*/ 2 h 123"/>
                <a:gd name="T12" fmla="*/ 4 w 213"/>
                <a:gd name="T13" fmla="*/ 84 h 123"/>
                <a:gd name="T14" fmla="*/ 4 w 213"/>
                <a:gd name="T15" fmla="*/ 93 h 123"/>
                <a:gd name="T16" fmla="*/ 52 w 213"/>
                <a:gd name="T17" fmla="*/ 121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3" h="123">
                  <a:moveTo>
                    <a:pt x="52" y="121"/>
                  </a:moveTo>
                  <a:cubicBezTo>
                    <a:pt x="56" y="123"/>
                    <a:pt x="63" y="123"/>
                    <a:pt x="67" y="121"/>
                  </a:cubicBezTo>
                  <a:cubicBezTo>
                    <a:pt x="209" y="39"/>
                    <a:pt x="209" y="39"/>
                    <a:pt x="209" y="39"/>
                  </a:cubicBezTo>
                  <a:cubicBezTo>
                    <a:pt x="213" y="37"/>
                    <a:pt x="213" y="33"/>
                    <a:pt x="209" y="30"/>
                  </a:cubicBezTo>
                  <a:cubicBezTo>
                    <a:pt x="161" y="2"/>
                    <a:pt x="161" y="2"/>
                    <a:pt x="161" y="2"/>
                  </a:cubicBezTo>
                  <a:cubicBezTo>
                    <a:pt x="156" y="0"/>
                    <a:pt x="150" y="0"/>
                    <a:pt x="145" y="2"/>
                  </a:cubicBezTo>
                  <a:cubicBezTo>
                    <a:pt x="4" y="84"/>
                    <a:pt x="4" y="84"/>
                    <a:pt x="4" y="84"/>
                  </a:cubicBezTo>
                  <a:cubicBezTo>
                    <a:pt x="0" y="87"/>
                    <a:pt x="0" y="90"/>
                    <a:pt x="4" y="93"/>
                  </a:cubicBezTo>
                  <a:lnTo>
                    <a:pt x="52" y="121"/>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4" name="Freeform 24">
              <a:extLst>
                <a:ext uri="{FF2B5EF4-FFF2-40B4-BE49-F238E27FC236}">
                  <a16:creationId xmlns:a16="http://schemas.microsoft.com/office/drawing/2014/main" id="{ABF33D7F-3DB2-DE47-B447-F275D0FF00F3}"/>
                </a:ext>
              </a:extLst>
            </p:cNvPr>
            <p:cNvSpPr>
              <a:spLocks/>
            </p:cNvSpPr>
            <p:nvPr/>
          </p:nvSpPr>
          <p:spPr bwMode="auto">
            <a:xfrm>
              <a:off x="14698099" y="8720085"/>
              <a:ext cx="333375" cy="193675"/>
            </a:xfrm>
            <a:custGeom>
              <a:avLst/>
              <a:gdLst>
                <a:gd name="T0" fmla="*/ 52 w 121"/>
                <a:gd name="T1" fmla="*/ 67 h 70"/>
                <a:gd name="T2" fmla="*/ 68 w 121"/>
                <a:gd name="T3" fmla="*/ 67 h 70"/>
                <a:gd name="T4" fmla="*/ 116 w 121"/>
                <a:gd name="T5" fmla="*/ 39 h 70"/>
                <a:gd name="T6" fmla="*/ 116 w 121"/>
                <a:gd name="T7" fmla="*/ 30 h 70"/>
                <a:gd name="T8" fmla="*/ 68 w 121"/>
                <a:gd name="T9" fmla="*/ 2 h 70"/>
                <a:gd name="T10" fmla="*/ 53 w 121"/>
                <a:gd name="T11" fmla="*/ 2 h 70"/>
                <a:gd name="T12" fmla="*/ 4 w 121"/>
                <a:gd name="T13" fmla="*/ 30 h 70"/>
                <a:gd name="T14" fmla="*/ 4 w 121"/>
                <a:gd name="T15" fmla="*/ 39 h 70"/>
                <a:gd name="T16" fmla="*/ 52 w 121"/>
                <a:gd name="T17" fmla="*/ 6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70">
                  <a:moveTo>
                    <a:pt x="52" y="67"/>
                  </a:moveTo>
                  <a:cubicBezTo>
                    <a:pt x="57" y="70"/>
                    <a:pt x="64" y="70"/>
                    <a:pt x="68" y="67"/>
                  </a:cubicBezTo>
                  <a:cubicBezTo>
                    <a:pt x="116" y="39"/>
                    <a:pt x="116" y="39"/>
                    <a:pt x="116" y="39"/>
                  </a:cubicBezTo>
                  <a:cubicBezTo>
                    <a:pt x="121" y="37"/>
                    <a:pt x="121" y="33"/>
                    <a:pt x="116" y="30"/>
                  </a:cubicBezTo>
                  <a:cubicBezTo>
                    <a:pt x="68" y="2"/>
                    <a:pt x="68" y="2"/>
                    <a:pt x="68" y="2"/>
                  </a:cubicBezTo>
                  <a:cubicBezTo>
                    <a:pt x="64" y="0"/>
                    <a:pt x="57" y="0"/>
                    <a:pt x="53" y="2"/>
                  </a:cubicBezTo>
                  <a:cubicBezTo>
                    <a:pt x="4" y="30"/>
                    <a:pt x="4" y="30"/>
                    <a:pt x="4" y="30"/>
                  </a:cubicBezTo>
                  <a:cubicBezTo>
                    <a:pt x="0" y="33"/>
                    <a:pt x="0" y="37"/>
                    <a:pt x="4" y="39"/>
                  </a:cubicBezTo>
                  <a:lnTo>
                    <a:pt x="52" y="67"/>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5" name="Freeform 25">
              <a:extLst>
                <a:ext uri="{FF2B5EF4-FFF2-40B4-BE49-F238E27FC236}">
                  <a16:creationId xmlns:a16="http://schemas.microsoft.com/office/drawing/2014/main" id="{A3A3F5E9-8FFE-7E4F-B65E-969B8E97CF6B}"/>
                </a:ext>
              </a:extLst>
            </p:cNvPr>
            <p:cNvSpPr>
              <a:spLocks/>
            </p:cNvSpPr>
            <p:nvPr/>
          </p:nvSpPr>
          <p:spPr bwMode="auto">
            <a:xfrm>
              <a:off x="14898124" y="8604198"/>
              <a:ext cx="334963" cy="190500"/>
            </a:xfrm>
            <a:custGeom>
              <a:avLst/>
              <a:gdLst>
                <a:gd name="T0" fmla="*/ 53 w 121"/>
                <a:gd name="T1" fmla="*/ 67 h 69"/>
                <a:gd name="T2" fmla="*/ 68 w 121"/>
                <a:gd name="T3" fmla="*/ 67 h 69"/>
                <a:gd name="T4" fmla="*/ 117 w 121"/>
                <a:gd name="T5" fmla="*/ 39 h 69"/>
                <a:gd name="T6" fmla="*/ 117 w 121"/>
                <a:gd name="T7" fmla="*/ 30 h 69"/>
                <a:gd name="T8" fmla="*/ 69 w 121"/>
                <a:gd name="T9" fmla="*/ 2 h 69"/>
                <a:gd name="T10" fmla="*/ 53 w 121"/>
                <a:gd name="T11" fmla="*/ 2 h 69"/>
                <a:gd name="T12" fmla="*/ 5 w 121"/>
                <a:gd name="T13" fmla="*/ 30 h 69"/>
                <a:gd name="T14" fmla="*/ 5 w 121"/>
                <a:gd name="T15" fmla="*/ 39 h 69"/>
                <a:gd name="T16" fmla="*/ 53 w 121"/>
                <a:gd name="T17" fmla="*/ 6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69">
                  <a:moveTo>
                    <a:pt x="53" y="67"/>
                  </a:moveTo>
                  <a:cubicBezTo>
                    <a:pt x="57" y="69"/>
                    <a:pt x="64" y="69"/>
                    <a:pt x="68" y="67"/>
                  </a:cubicBezTo>
                  <a:cubicBezTo>
                    <a:pt x="117" y="39"/>
                    <a:pt x="117" y="39"/>
                    <a:pt x="117" y="39"/>
                  </a:cubicBezTo>
                  <a:cubicBezTo>
                    <a:pt x="121" y="36"/>
                    <a:pt x="121" y="32"/>
                    <a:pt x="117" y="30"/>
                  </a:cubicBezTo>
                  <a:cubicBezTo>
                    <a:pt x="69" y="2"/>
                    <a:pt x="69" y="2"/>
                    <a:pt x="69" y="2"/>
                  </a:cubicBezTo>
                  <a:cubicBezTo>
                    <a:pt x="64" y="0"/>
                    <a:pt x="57" y="0"/>
                    <a:pt x="53" y="2"/>
                  </a:cubicBezTo>
                  <a:cubicBezTo>
                    <a:pt x="5" y="30"/>
                    <a:pt x="5" y="30"/>
                    <a:pt x="5" y="30"/>
                  </a:cubicBezTo>
                  <a:cubicBezTo>
                    <a:pt x="0" y="33"/>
                    <a:pt x="0" y="36"/>
                    <a:pt x="5" y="39"/>
                  </a:cubicBezTo>
                  <a:lnTo>
                    <a:pt x="53" y="67"/>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6" name="Freeform 26">
              <a:extLst>
                <a:ext uri="{FF2B5EF4-FFF2-40B4-BE49-F238E27FC236}">
                  <a16:creationId xmlns:a16="http://schemas.microsoft.com/office/drawing/2014/main" id="{609E20AD-9A6E-3445-88FC-7DD8B77926FA}"/>
                </a:ext>
              </a:extLst>
            </p:cNvPr>
            <p:cNvSpPr>
              <a:spLocks/>
            </p:cNvSpPr>
            <p:nvPr/>
          </p:nvSpPr>
          <p:spPr bwMode="auto">
            <a:xfrm>
              <a:off x="15102912" y="8485135"/>
              <a:ext cx="333375" cy="193675"/>
            </a:xfrm>
            <a:custGeom>
              <a:avLst/>
              <a:gdLst>
                <a:gd name="T0" fmla="*/ 52 w 121"/>
                <a:gd name="T1" fmla="*/ 67 h 70"/>
                <a:gd name="T2" fmla="*/ 68 w 121"/>
                <a:gd name="T3" fmla="*/ 67 h 70"/>
                <a:gd name="T4" fmla="*/ 116 w 121"/>
                <a:gd name="T5" fmla="*/ 39 h 70"/>
                <a:gd name="T6" fmla="*/ 116 w 121"/>
                <a:gd name="T7" fmla="*/ 30 h 70"/>
                <a:gd name="T8" fmla="*/ 68 w 121"/>
                <a:gd name="T9" fmla="*/ 3 h 70"/>
                <a:gd name="T10" fmla="*/ 53 w 121"/>
                <a:gd name="T11" fmla="*/ 3 h 70"/>
                <a:gd name="T12" fmla="*/ 4 w 121"/>
                <a:gd name="T13" fmla="*/ 31 h 70"/>
                <a:gd name="T14" fmla="*/ 4 w 121"/>
                <a:gd name="T15" fmla="*/ 40 h 70"/>
                <a:gd name="T16" fmla="*/ 52 w 121"/>
                <a:gd name="T17" fmla="*/ 6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70">
                  <a:moveTo>
                    <a:pt x="52" y="67"/>
                  </a:moveTo>
                  <a:cubicBezTo>
                    <a:pt x="56" y="70"/>
                    <a:pt x="63" y="70"/>
                    <a:pt x="68" y="67"/>
                  </a:cubicBezTo>
                  <a:cubicBezTo>
                    <a:pt x="116" y="39"/>
                    <a:pt x="116" y="39"/>
                    <a:pt x="116" y="39"/>
                  </a:cubicBezTo>
                  <a:cubicBezTo>
                    <a:pt x="121" y="37"/>
                    <a:pt x="121" y="33"/>
                    <a:pt x="116" y="30"/>
                  </a:cubicBezTo>
                  <a:cubicBezTo>
                    <a:pt x="68" y="3"/>
                    <a:pt x="68" y="3"/>
                    <a:pt x="68" y="3"/>
                  </a:cubicBezTo>
                  <a:cubicBezTo>
                    <a:pt x="64" y="0"/>
                    <a:pt x="57" y="0"/>
                    <a:pt x="53" y="3"/>
                  </a:cubicBezTo>
                  <a:cubicBezTo>
                    <a:pt x="4" y="31"/>
                    <a:pt x="4" y="31"/>
                    <a:pt x="4" y="31"/>
                  </a:cubicBezTo>
                  <a:cubicBezTo>
                    <a:pt x="0" y="33"/>
                    <a:pt x="0" y="37"/>
                    <a:pt x="4" y="40"/>
                  </a:cubicBezTo>
                  <a:lnTo>
                    <a:pt x="52" y="67"/>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7" name="Freeform 27">
              <a:extLst>
                <a:ext uri="{FF2B5EF4-FFF2-40B4-BE49-F238E27FC236}">
                  <a16:creationId xmlns:a16="http://schemas.microsoft.com/office/drawing/2014/main" id="{EA540F6C-A191-B545-9241-D67C67E59AB4}"/>
                </a:ext>
              </a:extLst>
            </p:cNvPr>
            <p:cNvSpPr>
              <a:spLocks/>
            </p:cNvSpPr>
            <p:nvPr/>
          </p:nvSpPr>
          <p:spPr bwMode="auto">
            <a:xfrm>
              <a:off x="15304524" y="8369248"/>
              <a:ext cx="333375" cy="193675"/>
            </a:xfrm>
            <a:custGeom>
              <a:avLst/>
              <a:gdLst>
                <a:gd name="T0" fmla="*/ 53 w 121"/>
                <a:gd name="T1" fmla="*/ 67 h 70"/>
                <a:gd name="T2" fmla="*/ 68 w 121"/>
                <a:gd name="T3" fmla="*/ 67 h 70"/>
                <a:gd name="T4" fmla="*/ 117 w 121"/>
                <a:gd name="T5" fmla="*/ 39 h 70"/>
                <a:gd name="T6" fmla="*/ 117 w 121"/>
                <a:gd name="T7" fmla="*/ 30 h 70"/>
                <a:gd name="T8" fmla="*/ 68 w 121"/>
                <a:gd name="T9" fmla="*/ 2 h 70"/>
                <a:gd name="T10" fmla="*/ 53 w 121"/>
                <a:gd name="T11" fmla="*/ 2 h 70"/>
                <a:gd name="T12" fmla="*/ 4 w 121"/>
                <a:gd name="T13" fmla="*/ 30 h 70"/>
                <a:gd name="T14" fmla="*/ 4 w 121"/>
                <a:gd name="T15" fmla="*/ 39 h 70"/>
                <a:gd name="T16" fmla="*/ 53 w 121"/>
                <a:gd name="T17" fmla="*/ 6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70">
                  <a:moveTo>
                    <a:pt x="53" y="67"/>
                  </a:moveTo>
                  <a:cubicBezTo>
                    <a:pt x="57" y="70"/>
                    <a:pt x="64" y="70"/>
                    <a:pt x="68" y="67"/>
                  </a:cubicBezTo>
                  <a:cubicBezTo>
                    <a:pt x="117" y="39"/>
                    <a:pt x="117" y="39"/>
                    <a:pt x="117" y="39"/>
                  </a:cubicBezTo>
                  <a:cubicBezTo>
                    <a:pt x="121" y="37"/>
                    <a:pt x="121" y="33"/>
                    <a:pt x="117" y="30"/>
                  </a:cubicBezTo>
                  <a:cubicBezTo>
                    <a:pt x="68" y="2"/>
                    <a:pt x="68" y="2"/>
                    <a:pt x="68" y="2"/>
                  </a:cubicBezTo>
                  <a:cubicBezTo>
                    <a:pt x="64" y="0"/>
                    <a:pt x="57" y="0"/>
                    <a:pt x="53" y="2"/>
                  </a:cubicBezTo>
                  <a:cubicBezTo>
                    <a:pt x="4" y="30"/>
                    <a:pt x="4" y="30"/>
                    <a:pt x="4" y="30"/>
                  </a:cubicBezTo>
                  <a:cubicBezTo>
                    <a:pt x="0" y="33"/>
                    <a:pt x="0" y="37"/>
                    <a:pt x="4" y="39"/>
                  </a:cubicBezTo>
                  <a:lnTo>
                    <a:pt x="53" y="67"/>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8" name="Freeform 28">
              <a:extLst>
                <a:ext uri="{FF2B5EF4-FFF2-40B4-BE49-F238E27FC236}">
                  <a16:creationId xmlns:a16="http://schemas.microsoft.com/office/drawing/2014/main" id="{F285A938-AB76-8B44-B390-E9295AE41108}"/>
                </a:ext>
              </a:extLst>
            </p:cNvPr>
            <p:cNvSpPr>
              <a:spLocks/>
            </p:cNvSpPr>
            <p:nvPr/>
          </p:nvSpPr>
          <p:spPr bwMode="auto">
            <a:xfrm>
              <a:off x="15509312" y="8250185"/>
              <a:ext cx="330200" cy="193675"/>
            </a:xfrm>
            <a:custGeom>
              <a:avLst/>
              <a:gdLst>
                <a:gd name="T0" fmla="*/ 52 w 120"/>
                <a:gd name="T1" fmla="*/ 68 h 70"/>
                <a:gd name="T2" fmla="*/ 67 w 120"/>
                <a:gd name="T3" fmla="*/ 68 h 70"/>
                <a:gd name="T4" fmla="*/ 116 w 120"/>
                <a:gd name="T5" fmla="*/ 40 h 70"/>
                <a:gd name="T6" fmla="*/ 116 w 120"/>
                <a:gd name="T7" fmla="*/ 31 h 70"/>
                <a:gd name="T8" fmla="*/ 68 w 120"/>
                <a:gd name="T9" fmla="*/ 3 h 70"/>
                <a:gd name="T10" fmla="*/ 52 w 120"/>
                <a:gd name="T11" fmla="*/ 3 h 70"/>
                <a:gd name="T12" fmla="*/ 4 w 120"/>
                <a:gd name="T13" fmla="*/ 31 h 70"/>
                <a:gd name="T14" fmla="*/ 4 w 120"/>
                <a:gd name="T15" fmla="*/ 40 h 70"/>
                <a:gd name="T16" fmla="*/ 52 w 120"/>
                <a:gd name="T17" fmla="*/ 68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0" h="70">
                  <a:moveTo>
                    <a:pt x="52" y="68"/>
                  </a:moveTo>
                  <a:cubicBezTo>
                    <a:pt x="56" y="70"/>
                    <a:pt x="63" y="70"/>
                    <a:pt x="67" y="68"/>
                  </a:cubicBezTo>
                  <a:cubicBezTo>
                    <a:pt x="116" y="40"/>
                    <a:pt x="116" y="40"/>
                    <a:pt x="116" y="40"/>
                  </a:cubicBezTo>
                  <a:cubicBezTo>
                    <a:pt x="120" y="37"/>
                    <a:pt x="120" y="33"/>
                    <a:pt x="116" y="31"/>
                  </a:cubicBezTo>
                  <a:cubicBezTo>
                    <a:pt x="68" y="3"/>
                    <a:pt x="68" y="3"/>
                    <a:pt x="68" y="3"/>
                  </a:cubicBezTo>
                  <a:cubicBezTo>
                    <a:pt x="64" y="0"/>
                    <a:pt x="57" y="0"/>
                    <a:pt x="52" y="3"/>
                  </a:cubicBezTo>
                  <a:cubicBezTo>
                    <a:pt x="4" y="31"/>
                    <a:pt x="4" y="31"/>
                    <a:pt x="4" y="31"/>
                  </a:cubicBezTo>
                  <a:cubicBezTo>
                    <a:pt x="0" y="33"/>
                    <a:pt x="0" y="37"/>
                    <a:pt x="4" y="40"/>
                  </a:cubicBezTo>
                  <a:lnTo>
                    <a:pt x="52" y="68"/>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9" name="Freeform 29">
              <a:extLst>
                <a:ext uri="{FF2B5EF4-FFF2-40B4-BE49-F238E27FC236}">
                  <a16:creationId xmlns:a16="http://schemas.microsoft.com/office/drawing/2014/main" id="{E55E151B-649C-0144-BFC2-4FF1B6FCEC96}"/>
                </a:ext>
              </a:extLst>
            </p:cNvPr>
            <p:cNvSpPr>
              <a:spLocks/>
            </p:cNvSpPr>
            <p:nvPr/>
          </p:nvSpPr>
          <p:spPr bwMode="auto">
            <a:xfrm>
              <a:off x="15707749" y="8134298"/>
              <a:ext cx="333375" cy="193675"/>
            </a:xfrm>
            <a:custGeom>
              <a:avLst/>
              <a:gdLst>
                <a:gd name="T0" fmla="*/ 53 w 121"/>
                <a:gd name="T1" fmla="*/ 68 h 70"/>
                <a:gd name="T2" fmla="*/ 68 w 121"/>
                <a:gd name="T3" fmla="*/ 68 h 70"/>
                <a:gd name="T4" fmla="*/ 117 w 121"/>
                <a:gd name="T5" fmla="*/ 40 h 70"/>
                <a:gd name="T6" fmla="*/ 117 w 121"/>
                <a:gd name="T7" fmla="*/ 31 h 70"/>
                <a:gd name="T8" fmla="*/ 69 w 121"/>
                <a:gd name="T9" fmla="*/ 3 h 70"/>
                <a:gd name="T10" fmla="*/ 53 w 121"/>
                <a:gd name="T11" fmla="*/ 3 h 70"/>
                <a:gd name="T12" fmla="*/ 5 w 121"/>
                <a:gd name="T13" fmla="*/ 31 h 70"/>
                <a:gd name="T14" fmla="*/ 5 w 121"/>
                <a:gd name="T15" fmla="*/ 40 h 70"/>
                <a:gd name="T16" fmla="*/ 53 w 121"/>
                <a:gd name="T17" fmla="*/ 68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70">
                  <a:moveTo>
                    <a:pt x="53" y="68"/>
                  </a:moveTo>
                  <a:cubicBezTo>
                    <a:pt x="57" y="70"/>
                    <a:pt x="64" y="70"/>
                    <a:pt x="68" y="68"/>
                  </a:cubicBezTo>
                  <a:cubicBezTo>
                    <a:pt x="117" y="40"/>
                    <a:pt x="117" y="40"/>
                    <a:pt x="117" y="40"/>
                  </a:cubicBezTo>
                  <a:cubicBezTo>
                    <a:pt x="121" y="37"/>
                    <a:pt x="121" y="33"/>
                    <a:pt x="117" y="31"/>
                  </a:cubicBezTo>
                  <a:cubicBezTo>
                    <a:pt x="69" y="3"/>
                    <a:pt x="69" y="3"/>
                    <a:pt x="69" y="3"/>
                  </a:cubicBezTo>
                  <a:cubicBezTo>
                    <a:pt x="64" y="0"/>
                    <a:pt x="58" y="0"/>
                    <a:pt x="53" y="3"/>
                  </a:cubicBezTo>
                  <a:cubicBezTo>
                    <a:pt x="5" y="31"/>
                    <a:pt x="5" y="31"/>
                    <a:pt x="5" y="31"/>
                  </a:cubicBezTo>
                  <a:cubicBezTo>
                    <a:pt x="0" y="33"/>
                    <a:pt x="0" y="37"/>
                    <a:pt x="5" y="40"/>
                  </a:cubicBezTo>
                  <a:lnTo>
                    <a:pt x="53" y="68"/>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0" name="Freeform 30">
              <a:extLst>
                <a:ext uri="{FF2B5EF4-FFF2-40B4-BE49-F238E27FC236}">
                  <a16:creationId xmlns:a16="http://schemas.microsoft.com/office/drawing/2014/main" id="{225B9DE4-966F-8B4A-9436-F7506607B00D}"/>
                </a:ext>
              </a:extLst>
            </p:cNvPr>
            <p:cNvSpPr>
              <a:spLocks/>
            </p:cNvSpPr>
            <p:nvPr/>
          </p:nvSpPr>
          <p:spPr bwMode="auto">
            <a:xfrm>
              <a:off x="15910949" y="8018410"/>
              <a:ext cx="334963" cy="193675"/>
            </a:xfrm>
            <a:custGeom>
              <a:avLst/>
              <a:gdLst>
                <a:gd name="T0" fmla="*/ 52 w 121"/>
                <a:gd name="T1" fmla="*/ 67 h 70"/>
                <a:gd name="T2" fmla="*/ 68 w 121"/>
                <a:gd name="T3" fmla="*/ 67 h 70"/>
                <a:gd name="T4" fmla="*/ 116 w 121"/>
                <a:gd name="T5" fmla="*/ 39 h 70"/>
                <a:gd name="T6" fmla="*/ 116 w 121"/>
                <a:gd name="T7" fmla="*/ 30 h 70"/>
                <a:gd name="T8" fmla="*/ 68 w 121"/>
                <a:gd name="T9" fmla="*/ 2 h 70"/>
                <a:gd name="T10" fmla="*/ 53 w 121"/>
                <a:gd name="T11" fmla="*/ 2 h 70"/>
                <a:gd name="T12" fmla="*/ 4 w 121"/>
                <a:gd name="T13" fmla="*/ 30 h 70"/>
                <a:gd name="T14" fmla="*/ 4 w 121"/>
                <a:gd name="T15" fmla="*/ 39 h 70"/>
                <a:gd name="T16" fmla="*/ 52 w 121"/>
                <a:gd name="T17" fmla="*/ 6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70">
                  <a:moveTo>
                    <a:pt x="52" y="67"/>
                  </a:moveTo>
                  <a:cubicBezTo>
                    <a:pt x="57" y="70"/>
                    <a:pt x="63" y="70"/>
                    <a:pt x="68" y="67"/>
                  </a:cubicBezTo>
                  <a:cubicBezTo>
                    <a:pt x="116" y="39"/>
                    <a:pt x="116" y="39"/>
                    <a:pt x="116" y="39"/>
                  </a:cubicBezTo>
                  <a:cubicBezTo>
                    <a:pt x="121" y="37"/>
                    <a:pt x="121" y="33"/>
                    <a:pt x="116" y="30"/>
                  </a:cubicBezTo>
                  <a:cubicBezTo>
                    <a:pt x="68" y="2"/>
                    <a:pt x="68" y="2"/>
                    <a:pt x="68" y="2"/>
                  </a:cubicBezTo>
                  <a:cubicBezTo>
                    <a:pt x="64" y="0"/>
                    <a:pt x="57" y="0"/>
                    <a:pt x="53" y="2"/>
                  </a:cubicBezTo>
                  <a:cubicBezTo>
                    <a:pt x="4" y="30"/>
                    <a:pt x="4" y="30"/>
                    <a:pt x="4" y="30"/>
                  </a:cubicBezTo>
                  <a:cubicBezTo>
                    <a:pt x="0" y="33"/>
                    <a:pt x="0" y="37"/>
                    <a:pt x="4" y="39"/>
                  </a:cubicBezTo>
                  <a:lnTo>
                    <a:pt x="52" y="67"/>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1" name="Freeform 31">
              <a:extLst>
                <a:ext uri="{FF2B5EF4-FFF2-40B4-BE49-F238E27FC236}">
                  <a16:creationId xmlns:a16="http://schemas.microsoft.com/office/drawing/2014/main" id="{89F97001-D814-E947-92E4-44938776DE1D}"/>
                </a:ext>
              </a:extLst>
            </p:cNvPr>
            <p:cNvSpPr>
              <a:spLocks/>
            </p:cNvSpPr>
            <p:nvPr/>
          </p:nvSpPr>
          <p:spPr bwMode="auto">
            <a:xfrm>
              <a:off x="16518962" y="7667573"/>
              <a:ext cx="333375" cy="193675"/>
            </a:xfrm>
            <a:custGeom>
              <a:avLst/>
              <a:gdLst>
                <a:gd name="T0" fmla="*/ 53 w 121"/>
                <a:gd name="T1" fmla="*/ 67 h 70"/>
                <a:gd name="T2" fmla="*/ 68 w 121"/>
                <a:gd name="T3" fmla="*/ 67 h 70"/>
                <a:gd name="T4" fmla="*/ 117 w 121"/>
                <a:gd name="T5" fmla="*/ 39 h 70"/>
                <a:gd name="T6" fmla="*/ 117 w 121"/>
                <a:gd name="T7" fmla="*/ 30 h 70"/>
                <a:gd name="T8" fmla="*/ 68 w 121"/>
                <a:gd name="T9" fmla="*/ 2 h 70"/>
                <a:gd name="T10" fmla="*/ 53 w 121"/>
                <a:gd name="T11" fmla="*/ 2 h 70"/>
                <a:gd name="T12" fmla="*/ 4 w 121"/>
                <a:gd name="T13" fmla="*/ 30 h 70"/>
                <a:gd name="T14" fmla="*/ 4 w 121"/>
                <a:gd name="T15" fmla="*/ 39 h 70"/>
                <a:gd name="T16" fmla="*/ 53 w 121"/>
                <a:gd name="T17" fmla="*/ 6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70">
                  <a:moveTo>
                    <a:pt x="53" y="67"/>
                  </a:moveTo>
                  <a:cubicBezTo>
                    <a:pt x="57" y="70"/>
                    <a:pt x="64" y="70"/>
                    <a:pt x="68" y="67"/>
                  </a:cubicBezTo>
                  <a:cubicBezTo>
                    <a:pt x="117" y="39"/>
                    <a:pt x="117" y="39"/>
                    <a:pt x="117" y="39"/>
                  </a:cubicBezTo>
                  <a:cubicBezTo>
                    <a:pt x="121" y="37"/>
                    <a:pt x="121" y="33"/>
                    <a:pt x="117" y="30"/>
                  </a:cubicBezTo>
                  <a:cubicBezTo>
                    <a:pt x="68" y="2"/>
                    <a:pt x="68" y="2"/>
                    <a:pt x="68" y="2"/>
                  </a:cubicBezTo>
                  <a:cubicBezTo>
                    <a:pt x="64" y="0"/>
                    <a:pt x="57" y="0"/>
                    <a:pt x="53" y="2"/>
                  </a:cubicBezTo>
                  <a:cubicBezTo>
                    <a:pt x="4" y="30"/>
                    <a:pt x="4" y="30"/>
                    <a:pt x="4" y="30"/>
                  </a:cubicBezTo>
                  <a:cubicBezTo>
                    <a:pt x="0" y="33"/>
                    <a:pt x="0" y="37"/>
                    <a:pt x="4" y="39"/>
                  </a:cubicBezTo>
                  <a:lnTo>
                    <a:pt x="53" y="67"/>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2" name="Freeform 32">
              <a:extLst>
                <a:ext uri="{FF2B5EF4-FFF2-40B4-BE49-F238E27FC236}">
                  <a16:creationId xmlns:a16="http://schemas.microsoft.com/office/drawing/2014/main" id="{B5281947-F743-D24A-AC21-671050BF859F}"/>
                </a:ext>
              </a:extLst>
            </p:cNvPr>
            <p:cNvSpPr>
              <a:spLocks/>
            </p:cNvSpPr>
            <p:nvPr/>
          </p:nvSpPr>
          <p:spPr bwMode="auto">
            <a:xfrm>
              <a:off x="16317349" y="7783460"/>
              <a:ext cx="330200" cy="193675"/>
            </a:xfrm>
            <a:custGeom>
              <a:avLst/>
              <a:gdLst>
                <a:gd name="T0" fmla="*/ 52 w 120"/>
                <a:gd name="T1" fmla="*/ 67 h 70"/>
                <a:gd name="T2" fmla="*/ 68 w 120"/>
                <a:gd name="T3" fmla="*/ 67 h 70"/>
                <a:gd name="T4" fmla="*/ 116 w 120"/>
                <a:gd name="T5" fmla="*/ 39 h 70"/>
                <a:gd name="T6" fmla="*/ 116 w 120"/>
                <a:gd name="T7" fmla="*/ 30 h 70"/>
                <a:gd name="T8" fmla="*/ 68 w 120"/>
                <a:gd name="T9" fmla="*/ 3 h 70"/>
                <a:gd name="T10" fmla="*/ 53 w 120"/>
                <a:gd name="T11" fmla="*/ 3 h 70"/>
                <a:gd name="T12" fmla="*/ 4 w 120"/>
                <a:gd name="T13" fmla="*/ 31 h 70"/>
                <a:gd name="T14" fmla="*/ 4 w 120"/>
                <a:gd name="T15" fmla="*/ 40 h 70"/>
                <a:gd name="T16" fmla="*/ 52 w 120"/>
                <a:gd name="T17" fmla="*/ 6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0" h="70">
                  <a:moveTo>
                    <a:pt x="52" y="67"/>
                  </a:moveTo>
                  <a:cubicBezTo>
                    <a:pt x="56" y="70"/>
                    <a:pt x="63" y="70"/>
                    <a:pt x="68" y="67"/>
                  </a:cubicBezTo>
                  <a:cubicBezTo>
                    <a:pt x="116" y="39"/>
                    <a:pt x="116" y="39"/>
                    <a:pt x="116" y="39"/>
                  </a:cubicBezTo>
                  <a:cubicBezTo>
                    <a:pt x="120" y="37"/>
                    <a:pt x="120" y="33"/>
                    <a:pt x="116" y="30"/>
                  </a:cubicBezTo>
                  <a:cubicBezTo>
                    <a:pt x="68" y="3"/>
                    <a:pt x="68" y="3"/>
                    <a:pt x="68" y="3"/>
                  </a:cubicBezTo>
                  <a:cubicBezTo>
                    <a:pt x="64" y="0"/>
                    <a:pt x="57" y="0"/>
                    <a:pt x="53" y="3"/>
                  </a:cubicBezTo>
                  <a:cubicBezTo>
                    <a:pt x="4" y="31"/>
                    <a:pt x="4" y="31"/>
                    <a:pt x="4" y="31"/>
                  </a:cubicBezTo>
                  <a:cubicBezTo>
                    <a:pt x="0" y="33"/>
                    <a:pt x="0" y="37"/>
                    <a:pt x="4" y="40"/>
                  </a:cubicBezTo>
                  <a:lnTo>
                    <a:pt x="52" y="67"/>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3" name="Freeform 33">
              <a:extLst>
                <a:ext uri="{FF2B5EF4-FFF2-40B4-BE49-F238E27FC236}">
                  <a16:creationId xmlns:a16="http://schemas.microsoft.com/office/drawing/2014/main" id="{0AD50E00-A99D-C049-A1CC-205D5DA128E7}"/>
                </a:ext>
              </a:extLst>
            </p:cNvPr>
            <p:cNvSpPr>
              <a:spLocks/>
            </p:cNvSpPr>
            <p:nvPr/>
          </p:nvSpPr>
          <p:spPr bwMode="auto">
            <a:xfrm>
              <a:off x="16112562" y="7902523"/>
              <a:ext cx="334963" cy="190500"/>
            </a:xfrm>
            <a:custGeom>
              <a:avLst/>
              <a:gdLst>
                <a:gd name="T0" fmla="*/ 53 w 121"/>
                <a:gd name="T1" fmla="*/ 67 h 69"/>
                <a:gd name="T2" fmla="*/ 68 w 121"/>
                <a:gd name="T3" fmla="*/ 67 h 69"/>
                <a:gd name="T4" fmla="*/ 117 w 121"/>
                <a:gd name="T5" fmla="*/ 39 h 69"/>
                <a:gd name="T6" fmla="*/ 117 w 121"/>
                <a:gd name="T7" fmla="*/ 30 h 69"/>
                <a:gd name="T8" fmla="*/ 69 w 121"/>
                <a:gd name="T9" fmla="*/ 2 h 69"/>
                <a:gd name="T10" fmla="*/ 53 w 121"/>
                <a:gd name="T11" fmla="*/ 2 h 69"/>
                <a:gd name="T12" fmla="*/ 4 w 121"/>
                <a:gd name="T13" fmla="*/ 30 h 69"/>
                <a:gd name="T14" fmla="*/ 4 w 121"/>
                <a:gd name="T15" fmla="*/ 39 h 69"/>
                <a:gd name="T16" fmla="*/ 53 w 121"/>
                <a:gd name="T17" fmla="*/ 6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69">
                  <a:moveTo>
                    <a:pt x="53" y="67"/>
                  </a:moveTo>
                  <a:cubicBezTo>
                    <a:pt x="57" y="69"/>
                    <a:pt x="64" y="69"/>
                    <a:pt x="68" y="67"/>
                  </a:cubicBezTo>
                  <a:cubicBezTo>
                    <a:pt x="117" y="39"/>
                    <a:pt x="117" y="39"/>
                    <a:pt x="117" y="39"/>
                  </a:cubicBezTo>
                  <a:cubicBezTo>
                    <a:pt x="121" y="36"/>
                    <a:pt x="121" y="32"/>
                    <a:pt x="117" y="30"/>
                  </a:cubicBezTo>
                  <a:cubicBezTo>
                    <a:pt x="69" y="2"/>
                    <a:pt x="69" y="2"/>
                    <a:pt x="69" y="2"/>
                  </a:cubicBezTo>
                  <a:cubicBezTo>
                    <a:pt x="64" y="0"/>
                    <a:pt x="57" y="0"/>
                    <a:pt x="53" y="2"/>
                  </a:cubicBezTo>
                  <a:cubicBezTo>
                    <a:pt x="4" y="30"/>
                    <a:pt x="4" y="30"/>
                    <a:pt x="4" y="30"/>
                  </a:cubicBezTo>
                  <a:cubicBezTo>
                    <a:pt x="0" y="33"/>
                    <a:pt x="0" y="37"/>
                    <a:pt x="4" y="39"/>
                  </a:cubicBezTo>
                  <a:lnTo>
                    <a:pt x="53" y="67"/>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4" name="Freeform 34">
              <a:extLst>
                <a:ext uri="{FF2B5EF4-FFF2-40B4-BE49-F238E27FC236}">
                  <a16:creationId xmlns:a16="http://schemas.microsoft.com/office/drawing/2014/main" id="{2BE8F567-6EAB-3A40-8CD0-7B4BAA019522}"/>
                </a:ext>
              </a:extLst>
            </p:cNvPr>
            <p:cNvSpPr>
              <a:spLocks/>
            </p:cNvSpPr>
            <p:nvPr/>
          </p:nvSpPr>
          <p:spPr bwMode="auto">
            <a:xfrm>
              <a:off x="14396474" y="8664523"/>
              <a:ext cx="331788" cy="193675"/>
            </a:xfrm>
            <a:custGeom>
              <a:avLst/>
              <a:gdLst>
                <a:gd name="T0" fmla="*/ 52 w 120"/>
                <a:gd name="T1" fmla="*/ 68 h 70"/>
                <a:gd name="T2" fmla="*/ 67 w 120"/>
                <a:gd name="T3" fmla="*/ 68 h 70"/>
                <a:gd name="T4" fmla="*/ 116 w 120"/>
                <a:gd name="T5" fmla="*/ 40 h 70"/>
                <a:gd name="T6" fmla="*/ 116 w 120"/>
                <a:gd name="T7" fmla="*/ 31 h 70"/>
                <a:gd name="T8" fmla="*/ 68 w 120"/>
                <a:gd name="T9" fmla="*/ 3 h 70"/>
                <a:gd name="T10" fmla="*/ 52 w 120"/>
                <a:gd name="T11" fmla="*/ 3 h 70"/>
                <a:gd name="T12" fmla="*/ 4 w 120"/>
                <a:gd name="T13" fmla="*/ 31 h 70"/>
                <a:gd name="T14" fmla="*/ 4 w 120"/>
                <a:gd name="T15" fmla="*/ 40 h 70"/>
                <a:gd name="T16" fmla="*/ 52 w 120"/>
                <a:gd name="T17" fmla="*/ 68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0" h="70">
                  <a:moveTo>
                    <a:pt x="52" y="68"/>
                  </a:moveTo>
                  <a:cubicBezTo>
                    <a:pt x="56" y="70"/>
                    <a:pt x="63" y="70"/>
                    <a:pt x="67" y="68"/>
                  </a:cubicBezTo>
                  <a:cubicBezTo>
                    <a:pt x="116" y="40"/>
                    <a:pt x="116" y="40"/>
                    <a:pt x="116" y="40"/>
                  </a:cubicBezTo>
                  <a:cubicBezTo>
                    <a:pt x="120" y="37"/>
                    <a:pt x="120" y="33"/>
                    <a:pt x="116" y="31"/>
                  </a:cubicBezTo>
                  <a:cubicBezTo>
                    <a:pt x="68" y="3"/>
                    <a:pt x="68" y="3"/>
                    <a:pt x="68" y="3"/>
                  </a:cubicBezTo>
                  <a:cubicBezTo>
                    <a:pt x="64" y="0"/>
                    <a:pt x="57" y="0"/>
                    <a:pt x="52" y="3"/>
                  </a:cubicBezTo>
                  <a:cubicBezTo>
                    <a:pt x="4" y="31"/>
                    <a:pt x="4" y="31"/>
                    <a:pt x="4" y="31"/>
                  </a:cubicBezTo>
                  <a:cubicBezTo>
                    <a:pt x="0" y="33"/>
                    <a:pt x="0" y="37"/>
                    <a:pt x="4" y="40"/>
                  </a:cubicBezTo>
                  <a:lnTo>
                    <a:pt x="52" y="68"/>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5" name="Freeform 35">
              <a:extLst>
                <a:ext uri="{FF2B5EF4-FFF2-40B4-BE49-F238E27FC236}">
                  <a16:creationId xmlns:a16="http://schemas.microsoft.com/office/drawing/2014/main" id="{5374F41E-E6D2-B045-A025-1F9B181A8358}"/>
                </a:ext>
              </a:extLst>
            </p:cNvPr>
            <p:cNvSpPr>
              <a:spLocks/>
            </p:cNvSpPr>
            <p:nvPr/>
          </p:nvSpPr>
          <p:spPr bwMode="auto">
            <a:xfrm>
              <a:off x="14598087" y="8548635"/>
              <a:ext cx="333375" cy="193675"/>
            </a:xfrm>
            <a:custGeom>
              <a:avLst/>
              <a:gdLst>
                <a:gd name="T0" fmla="*/ 52 w 121"/>
                <a:gd name="T1" fmla="*/ 67 h 70"/>
                <a:gd name="T2" fmla="*/ 68 w 121"/>
                <a:gd name="T3" fmla="*/ 67 h 70"/>
                <a:gd name="T4" fmla="*/ 117 w 121"/>
                <a:gd name="T5" fmla="*/ 39 h 70"/>
                <a:gd name="T6" fmla="*/ 117 w 121"/>
                <a:gd name="T7" fmla="*/ 30 h 70"/>
                <a:gd name="T8" fmla="*/ 68 w 121"/>
                <a:gd name="T9" fmla="*/ 2 h 70"/>
                <a:gd name="T10" fmla="*/ 53 w 121"/>
                <a:gd name="T11" fmla="*/ 2 h 70"/>
                <a:gd name="T12" fmla="*/ 4 w 121"/>
                <a:gd name="T13" fmla="*/ 30 h 70"/>
                <a:gd name="T14" fmla="*/ 4 w 121"/>
                <a:gd name="T15" fmla="*/ 39 h 70"/>
                <a:gd name="T16" fmla="*/ 52 w 121"/>
                <a:gd name="T17" fmla="*/ 6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70">
                  <a:moveTo>
                    <a:pt x="52" y="67"/>
                  </a:moveTo>
                  <a:cubicBezTo>
                    <a:pt x="57" y="70"/>
                    <a:pt x="64" y="70"/>
                    <a:pt x="68" y="67"/>
                  </a:cubicBezTo>
                  <a:cubicBezTo>
                    <a:pt x="117" y="39"/>
                    <a:pt x="117" y="39"/>
                    <a:pt x="117" y="39"/>
                  </a:cubicBezTo>
                  <a:cubicBezTo>
                    <a:pt x="121" y="37"/>
                    <a:pt x="121" y="33"/>
                    <a:pt x="117" y="30"/>
                  </a:cubicBezTo>
                  <a:cubicBezTo>
                    <a:pt x="68" y="2"/>
                    <a:pt x="68" y="2"/>
                    <a:pt x="68" y="2"/>
                  </a:cubicBezTo>
                  <a:cubicBezTo>
                    <a:pt x="64" y="0"/>
                    <a:pt x="57" y="0"/>
                    <a:pt x="53" y="2"/>
                  </a:cubicBezTo>
                  <a:cubicBezTo>
                    <a:pt x="4" y="30"/>
                    <a:pt x="4" y="30"/>
                    <a:pt x="4" y="30"/>
                  </a:cubicBezTo>
                  <a:cubicBezTo>
                    <a:pt x="0" y="33"/>
                    <a:pt x="0" y="37"/>
                    <a:pt x="4" y="39"/>
                  </a:cubicBezTo>
                  <a:lnTo>
                    <a:pt x="52" y="67"/>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6" name="Freeform 36">
              <a:extLst>
                <a:ext uri="{FF2B5EF4-FFF2-40B4-BE49-F238E27FC236}">
                  <a16:creationId xmlns:a16="http://schemas.microsoft.com/office/drawing/2014/main" id="{1AB711CE-1789-7E4B-8DE7-1950D2CB445B}"/>
                </a:ext>
              </a:extLst>
            </p:cNvPr>
            <p:cNvSpPr>
              <a:spLocks/>
            </p:cNvSpPr>
            <p:nvPr/>
          </p:nvSpPr>
          <p:spPr bwMode="auto">
            <a:xfrm>
              <a:off x="14799699" y="8432748"/>
              <a:ext cx="333375" cy="190500"/>
            </a:xfrm>
            <a:custGeom>
              <a:avLst/>
              <a:gdLst>
                <a:gd name="T0" fmla="*/ 53 w 121"/>
                <a:gd name="T1" fmla="*/ 67 h 69"/>
                <a:gd name="T2" fmla="*/ 68 w 121"/>
                <a:gd name="T3" fmla="*/ 67 h 69"/>
                <a:gd name="T4" fmla="*/ 117 w 121"/>
                <a:gd name="T5" fmla="*/ 39 h 69"/>
                <a:gd name="T6" fmla="*/ 117 w 121"/>
                <a:gd name="T7" fmla="*/ 30 h 69"/>
                <a:gd name="T8" fmla="*/ 69 w 121"/>
                <a:gd name="T9" fmla="*/ 2 h 69"/>
                <a:gd name="T10" fmla="*/ 53 w 121"/>
                <a:gd name="T11" fmla="*/ 2 h 69"/>
                <a:gd name="T12" fmla="*/ 5 w 121"/>
                <a:gd name="T13" fmla="*/ 30 h 69"/>
                <a:gd name="T14" fmla="*/ 5 w 121"/>
                <a:gd name="T15" fmla="*/ 39 h 69"/>
                <a:gd name="T16" fmla="*/ 53 w 121"/>
                <a:gd name="T17" fmla="*/ 6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69">
                  <a:moveTo>
                    <a:pt x="53" y="67"/>
                  </a:moveTo>
                  <a:cubicBezTo>
                    <a:pt x="57" y="69"/>
                    <a:pt x="64" y="69"/>
                    <a:pt x="68" y="67"/>
                  </a:cubicBezTo>
                  <a:cubicBezTo>
                    <a:pt x="117" y="39"/>
                    <a:pt x="117" y="39"/>
                    <a:pt x="117" y="39"/>
                  </a:cubicBezTo>
                  <a:cubicBezTo>
                    <a:pt x="121" y="36"/>
                    <a:pt x="121" y="32"/>
                    <a:pt x="117" y="30"/>
                  </a:cubicBezTo>
                  <a:cubicBezTo>
                    <a:pt x="69" y="2"/>
                    <a:pt x="69" y="2"/>
                    <a:pt x="69" y="2"/>
                  </a:cubicBezTo>
                  <a:cubicBezTo>
                    <a:pt x="64" y="0"/>
                    <a:pt x="58" y="0"/>
                    <a:pt x="53" y="2"/>
                  </a:cubicBezTo>
                  <a:cubicBezTo>
                    <a:pt x="5" y="30"/>
                    <a:pt x="5" y="30"/>
                    <a:pt x="5" y="30"/>
                  </a:cubicBezTo>
                  <a:cubicBezTo>
                    <a:pt x="0" y="33"/>
                    <a:pt x="0" y="37"/>
                    <a:pt x="5" y="39"/>
                  </a:cubicBezTo>
                  <a:lnTo>
                    <a:pt x="53" y="67"/>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7" name="Freeform 37">
              <a:extLst>
                <a:ext uri="{FF2B5EF4-FFF2-40B4-BE49-F238E27FC236}">
                  <a16:creationId xmlns:a16="http://schemas.microsoft.com/office/drawing/2014/main" id="{6CEF63FA-CBAC-4544-84F7-9E1D7B858FE3}"/>
                </a:ext>
              </a:extLst>
            </p:cNvPr>
            <p:cNvSpPr>
              <a:spLocks/>
            </p:cNvSpPr>
            <p:nvPr/>
          </p:nvSpPr>
          <p:spPr bwMode="auto">
            <a:xfrm>
              <a:off x="15004487" y="8313685"/>
              <a:ext cx="333375" cy="193675"/>
            </a:xfrm>
            <a:custGeom>
              <a:avLst/>
              <a:gdLst>
                <a:gd name="T0" fmla="*/ 52 w 121"/>
                <a:gd name="T1" fmla="*/ 67 h 70"/>
                <a:gd name="T2" fmla="*/ 68 w 121"/>
                <a:gd name="T3" fmla="*/ 67 h 70"/>
                <a:gd name="T4" fmla="*/ 116 w 121"/>
                <a:gd name="T5" fmla="*/ 39 h 70"/>
                <a:gd name="T6" fmla="*/ 116 w 121"/>
                <a:gd name="T7" fmla="*/ 31 h 70"/>
                <a:gd name="T8" fmla="*/ 68 w 121"/>
                <a:gd name="T9" fmla="*/ 3 h 70"/>
                <a:gd name="T10" fmla="*/ 53 w 121"/>
                <a:gd name="T11" fmla="*/ 3 h 70"/>
                <a:gd name="T12" fmla="*/ 4 w 121"/>
                <a:gd name="T13" fmla="*/ 31 h 70"/>
                <a:gd name="T14" fmla="*/ 4 w 121"/>
                <a:gd name="T15" fmla="*/ 40 h 70"/>
                <a:gd name="T16" fmla="*/ 52 w 121"/>
                <a:gd name="T17" fmla="*/ 6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70">
                  <a:moveTo>
                    <a:pt x="52" y="67"/>
                  </a:moveTo>
                  <a:cubicBezTo>
                    <a:pt x="57" y="70"/>
                    <a:pt x="63" y="70"/>
                    <a:pt x="68" y="67"/>
                  </a:cubicBezTo>
                  <a:cubicBezTo>
                    <a:pt x="116" y="39"/>
                    <a:pt x="116" y="39"/>
                    <a:pt x="116" y="39"/>
                  </a:cubicBezTo>
                  <a:cubicBezTo>
                    <a:pt x="121" y="37"/>
                    <a:pt x="121" y="33"/>
                    <a:pt x="116" y="31"/>
                  </a:cubicBezTo>
                  <a:cubicBezTo>
                    <a:pt x="68" y="3"/>
                    <a:pt x="68" y="3"/>
                    <a:pt x="68" y="3"/>
                  </a:cubicBezTo>
                  <a:cubicBezTo>
                    <a:pt x="64" y="0"/>
                    <a:pt x="57" y="0"/>
                    <a:pt x="53" y="3"/>
                  </a:cubicBezTo>
                  <a:cubicBezTo>
                    <a:pt x="4" y="31"/>
                    <a:pt x="4" y="31"/>
                    <a:pt x="4" y="31"/>
                  </a:cubicBezTo>
                  <a:cubicBezTo>
                    <a:pt x="0" y="33"/>
                    <a:pt x="0" y="37"/>
                    <a:pt x="4" y="40"/>
                  </a:cubicBezTo>
                  <a:lnTo>
                    <a:pt x="52" y="67"/>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8" name="Freeform 38">
              <a:extLst>
                <a:ext uri="{FF2B5EF4-FFF2-40B4-BE49-F238E27FC236}">
                  <a16:creationId xmlns:a16="http://schemas.microsoft.com/office/drawing/2014/main" id="{2C01B2DD-EABD-2B40-B30E-A699D0FCC9D2}"/>
                </a:ext>
              </a:extLst>
            </p:cNvPr>
            <p:cNvSpPr>
              <a:spLocks/>
            </p:cNvSpPr>
            <p:nvPr/>
          </p:nvSpPr>
          <p:spPr bwMode="auto">
            <a:xfrm>
              <a:off x="15204512" y="8197798"/>
              <a:ext cx="334963" cy="193675"/>
            </a:xfrm>
            <a:custGeom>
              <a:avLst/>
              <a:gdLst>
                <a:gd name="T0" fmla="*/ 53 w 121"/>
                <a:gd name="T1" fmla="*/ 67 h 70"/>
                <a:gd name="T2" fmla="*/ 68 w 121"/>
                <a:gd name="T3" fmla="*/ 67 h 70"/>
                <a:gd name="T4" fmla="*/ 117 w 121"/>
                <a:gd name="T5" fmla="*/ 39 h 70"/>
                <a:gd name="T6" fmla="*/ 117 w 121"/>
                <a:gd name="T7" fmla="*/ 30 h 70"/>
                <a:gd name="T8" fmla="*/ 68 w 121"/>
                <a:gd name="T9" fmla="*/ 2 h 70"/>
                <a:gd name="T10" fmla="*/ 53 w 121"/>
                <a:gd name="T11" fmla="*/ 2 h 70"/>
                <a:gd name="T12" fmla="*/ 4 w 121"/>
                <a:gd name="T13" fmla="*/ 30 h 70"/>
                <a:gd name="T14" fmla="*/ 4 w 121"/>
                <a:gd name="T15" fmla="*/ 39 h 70"/>
                <a:gd name="T16" fmla="*/ 53 w 121"/>
                <a:gd name="T17" fmla="*/ 6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70">
                  <a:moveTo>
                    <a:pt x="53" y="67"/>
                  </a:moveTo>
                  <a:cubicBezTo>
                    <a:pt x="57" y="70"/>
                    <a:pt x="64" y="70"/>
                    <a:pt x="68" y="67"/>
                  </a:cubicBezTo>
                  <a:cubicBezTo>
                    <a:pt x="117" y="39"/>
                    <a:pt x="117" y="39"/>
                    <a:pt x="117" y="39"/>
                  </a:cubicBezTo>
                  <a:cubicBezTo>
                    <a:pt x="121" y="37"/>
                    <a:pt x="121" y="33"/>
                    <a:pt x="117" y="30"/>
                  </a:cubicBezTo>
                  <a:cubicBezTo>
                    <a:pt x="68" y="2"/>
                    <a:pt x="68" y="2"/>
                    <a:pt x="68" y="2"/>
                  </a:cubicBezTo>
                  <a:cubicBezTo>
                    <a:pt x="64" y="0"/>
                    <a:pt x="57" y="0"/>
                    <a:pt x="53" y="2"/>
                  </a:cubicBezTo>
                  <a:cubicBezTo>
                    <a:pt x="4" y="30"/>
                    <a:pt x="4" y="30"/>
                    <a:pt x="4" y="30"/>
                  </a:cubicBezTo>
                  <a:cubicBezTo>
                    <a:pt x="0" y="33"/>
                    <a:pt x="0" y="37"/>
                    <a:pt x="4" y="39"/>
                  </a:cubicBezTo>
                  <a:lnTo>
                    <a:pt x="53" y="67"/>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9" name="Freeform 39">
              <a:extLst>
                <a:ext uri="{FF2B5EF4-FFF2-40B4-BE49-F238E27FC236}">
                  <a16:creationId xmlns:a16="http://schemas.microsoft.com/office/drawing/2014/main" id="{59B9939D-5930-494F-9EFA-4083E3B980AD}"/>
                </a:ext>
              </a:extLst>
            </p:cNvPr>
            <p:cNvSpPr>
              <a:spLocks/>
            </p:cNvSpPr>
            <p:nvPr/>
          </p:nvSpPr>
          <p:spPr bwMode="auto">
            <a:xfrm>
              <a:off x="15406124" y="8081910"/>
              <a:ext cx="334963" cy="190500"/>
            </a:xfrm>
            <a:custGeom>
              <a:avLst/>
              <a:gdLst>
                <a:gd name="T0" fmla="*/ 53 w 121"/>
                <a:gd name="T1" fmla="*/ 67 h 69"/>
                <a:gd name="T2" fmla="*/ 68 w 121"/>
                <a:gd name="T3" fmla="*/ 67 h 69"/>
                <a:gd name="T4" fmla="*/ 117 w 121"/>
                <a:gd name="T5" fmla="*/ 39 h 69"/>
                <a:gd name="T6" fmla="*/ 117 w 121"/>
                <a:gd name="T7" fmla="*/ 30 h 69"/>
                <a:gd name="T8" fmla="*/ 68 w 121"/>
                <a:gd name="T9" fmla="*/ 2 h 69"/>
                <a:gd name="T10" fmla="*/ 53 w 121"/>
                <a:gd name="T11" fmla="*/ 2 h 69"/>
                <a:gd name="T12" fmla="*/ 4 w 121"/>
                <a:gd name="T13" fmla="*/ 30 h 69"/>
                <a:gd name="T14" fmla="*/ 4 w 121"/>
                <a:gd name="T15" fmla="*/ 39 h 69"/>
                <a:gd name="T16" fmla="*/ 53 w 121"/>
                <a:gd name="T17" fmla="*/ 6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69">
                  <a:moveTo>
                    <a:pt x="53" y="67"/>
                  </a:moveTo>
                  <a:cubicBezTo>
                    <a:pt x="57" y="69"/>
                    <a:pt x="64" y="69"/>
                    <a:pt x="68" y="67"/>
                  </a:cubicBezTo>
                  <a:cubicBezTo>
                    <a:pt x="117" y="39"/>
                    <a:pt x="117" y="39"/>
                    <a:pt x="117" y="39"/>
                  </a:cubicBezTo>
                  <a:cubicBezTo>
                    <a:pt x="121" y="36"/>
                    <a:pt x="121" y="33"/>
                    <a:pt x="117" y="30"/>
                  </a:cubicBezTo>
                  <a:cubicBezTo>
                    <a:pt x="68" y="2"/>
                    <a:pt x="68" y="2"/>
                    <a:pt x="68" y="2"/>
                  </a:cubicBezTo>
                  <a:cubicBezTo>
                    <a:pt x="64" y="0"/>
                    <a:pt x="57" y="0"/>
                    <a:pt x="53" y="2"/>
                  </a:cubicBezTo>
                  <a:cubicBezTo>
                    <a:pt x="4" y="30"/>
                    <a:pt x="4" y="30"/>
                    <a:pt x="4" y="30"/>
                  </a:cubicBezTo>
                  <a:cubicBezTo>
                    <a:pt x="0" y="33"/>
                    <a:pt x="0" y="37"/>
                    <a:pt x="4" y="39"/>
                  </a:cubicBezTo>
                  <a:lnTo>
                    <a:pt x="53" y="67"/>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0" name="Freeform 40">
              <a:extLst>
                <a:ext uri="{FF2B5EF4-FFF2-40B4-BE49-F238E27FC236}">
                  <a16:creationId xmlns:a16="http://schemas.microsoft.com/office/drawing/2014/main" id="{B08BABF9-F751-7048-BDC2-B42B909187AA}"/>
                </a:ext>
              </a:extLst>
            </p:cNvPr>
            <p:cNvSpPr>
              <a:spLocks/>
            </p:cNvSpPr>
            <p:nvPr/>
          </p:nvSpPr>
          <p:spPr bwMode="auto">
            <a:xfrm>
              <a:off x="15607737" y="7962848"/>
              <a:ext cx="334963" cy="193675"/>
            </a:xfrm>
            <a:custGeom>
              <a:avLst/>
              <a:gdLst>
                <a:gd name="T0" fmla="*/ 53 w 121"/>
                <a:gd name="T1" fmla="*/ 68 h 70"/>
                <a:gd name="T2" fmla="*/ 68 w 121"/>
                <a:gd name="T3" fmla="*/ 68 h 70"/>
                <a:gd name="T4" fmla="*/ 117 w 121"/>
                <a:gd name="T5" fmla="*/ 40 h 70"/>
                <a:gd name="T6" fmla="*/ 117 w 121"/>
                <a:gd name="T7" fmla="*/ 31 h 70"/>
                <a:gd name="T8" fmla="*/ 69 w 121"/>
                <a:gd name="T9" fmla="*/ 3 h 70"/>
                <a:gd name="T10" fmla="*/ 53 w 121"/>
                <a:gd name="T11" fmla="*/ 3 h 70"/>
                <a:gd name="T12" fmla="*/ 5 w 121"/>
                <a:gd name="T13" fmla="*/ 31 h 70"/>
                <a:gd name="T14" fmla="*/ 5 w 121"/>
                <a:gd name="T15" fmla="*/ 40 h 70"/>
                <a:gd name="T16" fmla="*/ 53 w 121"/>
                <a:gd name="T17" fmla="*/ 68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70">
                  <a:moveTo>
                    <a:pt x="53" y="68"/>
                  </a:moveTo>
                  <a:cubicBezTo>
                    <a:pt x="57" y="70"/>
                    <a:pt x="64" y="70"/>
                    <a:pt x="68" y="68"/>
                  </a:cubicBezTo>
                  <a:cubicBezTo>
                    <a:pt x="117" y="40"/>
                    <a:pt x="117" y="40"/>
                    <a:pt x="117" y="40"/>
                  </a:cubicBezTo>
                  <a:cubicBezTo>
                    <a:pt x="121" y="37"/>
                    <a:pt x="121" y="33"/>
                    <a:pt x="117" y="31"/>
                  </a:cubicBezTo>
                  <a:cubicBezTo>
                    <a:pt x="69" y="3"/>
                    <a:pt x="69" y="3"/>
                    <a:pt x="69" y="3"/>
                  </a:cubicBezTo>
                  <a:cubicBezTo>
                    <a:pt x="65" y="0"/>
                    <a:pt x="58" y="0"/>
                    <a:pt x="53" y="3"/>
                  </a:cubicBezTo>
                  <a:cubicBezTo>
                    <a:pt x="5" y="31"/>
                    <a:pt x="5" y="31"/>
                    <a:pt x="5" y="31"/>
                  </a:cubicBezTo>
                  <a:cubicBezTo>
                    <a:pt x="0" y="33"/>
                    <a:pt x="0" y="37"/>
                    <a:pt x="5" y="40"/>
                  </a:cubicBezTo>
                  <a:lnTo>
                    <a:pt x="53" y="68"/>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1" name="Freeform 41">
              <a:extLst>
                <a:ext uri="{FF2B5EF4-FFF2-40B4-BE49-F238E27FC236}">
                  <a16:creationId xmlns:a16="http://schemas.microsoft.com/office/drawing/2014/main" id="{1BB769EF-408A-FC40-85C1-74EDE62AFBB9}"/>
                </a:ext>
              </a:extLst>
            </p:cNvPr>
            <p:cNvSpPr>
              <a:spLocks/>
            </p:cNvSpPr>
            <p:nvPr/>
          </p:nvSpPr>
          <p:spPr bwMode="auto">
            <a:xfrm>
              <a:off x="15812524" y="7846960"/>
              <a:ext cx="333375" cy="193675"/>
            </a:xfrm>
            <a:custGeom>
              <a:avLst/>
              <a:gdLst>
                <a:gd name="T0" fmla="*/ 52 w 121"/>
                <a:gd name="T1" fmla="*/ 67 h 70"/>
                <a:gd name="T2" fmla="*/ 68 w 121"/>
                <a:gd name="T3" fmla="*/ 67 h 70"/>
                <a:gd name="T4" fmla="*/ 116 w 121"/>
                <a:gd name="T5" fmla="*/ 39 h 70"/>
                <a:gd name="T6" fmla="*/ 116 w 121"/>
                <a:gd name="T7" fmla="*/ 30 h 70"/>
                <a:gd name="T8" fmla="*/ 68 w 121"/>
                <a:gd name="T9" fmla="*/ 2 h 70"/>
                <a:gd name="T10" fmla="*/ 53 w 121"/>
                <a:gd name="T11" fmla="*/ 2 h 70"/>
                <a:gd name="T12" fmla="*/ 4 w 121"/>
                <a:gd name="T13" fmla="*/ 31 h 70"/>
                <a:gd name="T14" fmla="*/ 4 w 121"/>
                <a:gd name="T15" fmla="*/ 39 h 70"/>
                <a:gd name="T16" fmla="*/ 52 w 121"/>
                <a:gd name="T17" fmla="*/ 6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70">
                  <a:moveTo>
                    <a:pt x="52" y="67"/>
                  </a:moveTo>
                  <a:cubicBezTo>
                    <a:pt x="57" y="70"/>
                    <a:pt x="64" y="70"/>
                    <a:pt x="68" y="67"/>
                  </a:cubicBezTo>
                  <a:cubicBezTo>
                    <a:pt x="116" y="39"/>
                    <a:pt x="116" y="39"/>
                    <a:pt x="116" y="39"/>
                  </a:cubicBezTo>
                  <a:cubicBezTo>
                    <a:pt x="121" y="37"/>
                    <a:pt x="121" y="33"/>
                    <a:pt x="116" y="30"/>
                  </a:cubicBezTo>
                  <a:cubicBezTo>
                    <a:pt x="68" y="2"/>
                    <a:pt x="68" y="2"/>
                    <a:pt x="68" y="2"/>
                  </a:cubicBezTo>
                  <a:cubicBezTo>
                    <a:pt x="64" y="0"/>
                    <a:pt x="57" y="0"/>
                    <a:pt x="53" y="2"/>
                  </a:cubicBezTo>
                  <a:cubicBezTo>
                    <a:pt x="4" y="31"/>
                    <a:pt x="4" y="31"/>
                    <a:pt x="4" y="31"/>
                  </a:cubicBezTo>
                  <a:cubicBezTo>
                    <a:pt x="0" y="33"/>
                    <a:pt x="0" y="37"/>
                    <a:pt x="4" y="39"/>
                  </a:cubicBezTo>
                  <a:lnTo>
                    <a:pt x="52" y="67"/>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2" name="Freeform 42">
              <a:extLst>
                <a:ext uri="{FF2B5EF4-FFF2-40B4-BE49-F238E27FC236}">
                  <a16:creationId xmlns:a16="http://schemas.microsoft.com/office/drawing/2014/main" id="{AB147752-B27E-B143-92A0-7B2CA4A46EAA}"/>
                </a:ext>
              </a:extLst>
            </p:cNvPr>
            <p:cNvSpPr>
              <a:spLocks/>
            </p:cNvSpPr>
            <p:nvPr/>
          </p:nvSpPr>
          <p:spPr bwMode="auto">
            <a:xfrm>
              <a:off x="16014137" y="7731073"/>
              <a:ext cx="333375" cy="190500"/>
            </a:xfrm>
            <a:custGeom>
              <a:avLst/>
              <a:gdLst>
                <a:gd name="T0" fmla="*/ 53 w 121"/>
                <a:gd name="T1" fmla="*/ 67 h 69"/>
                <a:gd name="T2" fmla="*/ 68 w 121"/>
                <a:gd name="T3" fmla="*/ 67 h 69"/>
                <a:gd name="T4" fmla="*/ 117 w 121"/>
                <a:gd name="T5" fmla="*/ 39 h 69"/>
                <a:gd name="T6" fmla="*/ 117 w 121"/>
                <a:gd name="T7" fmla="*/ 30 h 69"/>
                <a:gd name="T8" fmla="*/ 69 w 121"/>
                <a:gd name="T9" fmla="*/ 2 h 69"/>
                <a:gd name="T10" fmla="*/ 53 w 121"/>
                <a:gd name="T11" fmla="*/ 2 h 69"/>
                <a:gd name="T12" fmla="*/ 5 w 121"/>
                <a:gd name="T13" fmla="*/ 30 h 69"/>
                <a:gd name="T14" fmla="*/ 5 w 121"/>
                <a:gd name="T15" fmla="*/ 39 h 69"/>
                <a:gd name="T16" fmla="*/ 53 w 121"/>
                <a:gd name="T17" fmla="*/ 6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69">
                  <a:moveTo>
                    <a:pt x="53" y="67"/>
                  </a:moveTo>
                  <a:cubicBezTo>
                    <a:pt x="57" y="69"/>
                    <a:pt x="64" y="69"/>
                    <a:pt x="68" y="67"/>
                  </a:cubicBezTo>
                  <a:cubicBezTo>
                    <a:pt x="117" y="39"/>
                    <a:pt x="117" y="39"/>
                    <a:pt x="117" y="39"/>
                  </a:cubicBezTo>
                  <a:cubicBezTo>
                    <a:pt x="121" y="36"/>
                    <a:pt x="121" y="32"/>
                    <a:pt x="117" y="30"/>
                  </a:cubicBezTo>
                  <a:cubicBezTo>
                    <a:pt x="69" y="2"/>
                    <a:pt x="69" y="2"/>
                    <a:pt x="69" y="2"/>
                  </a:cubicBezTo>
                  <a:cubicBezTo>
                    <a:pt x="64" y="0"/>
                    <a:pt x="57" y="0"/>
                    <a:pt x="53" y="2"/>
                  </a:cubicBezTo>
                  <a:cubicBezTo>
                    <a:pt x="5" y="30"/>
                    <a:pt x="5" y="30"/>
                    <a:pt x="5" y="30"/>
                  </a:cubicBezTo>
                  <a:cubicBezTo>
                    <a:pt x="0" y="33"/>
                    <a:pt x="0" y="37"/>
                    <a:pt x="5" y="39"/>
                  </a:cubicBezTo>
                  <a:lnTo>
                    <a:pt x="53" y="67"/>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3" name="Freeform 43">
              <a:extLst>
                <a:ext uri="{FF2B5EF4-FFF2-40B4-BE49-F238E27FC236}">
                  <a16:creationId xmlns:a16="http://schemas.microsoft.com/office/drawing/2014/main" id="{545E69CD-F469-5C4C-9C16-FB0DB65D43AF}"/>
                </a:ext>
              </a:extLst>
            </p:cNvPr>
            <p:cNvSpPr>
              <a:spLocks/>
            </p:cNvSpPr>
            <p:nvPr/>
          </p:nvSpPr>
          <p:spPr bwMode="auto">
            <a:xfrm>
              <a:off x="16217337" y="7612010"/>
              <a:ext cx="331788" cy="193675"/>
            </a:xfrm>
            <a:custGeom>
              <a:avLst/>
              <a:gdLst>
                <a:gd name="T0" fmla="*/ 52 w 120"/>
                <a:gd name="T1" fmla="*/ 68 h 70"/>
                <a:gd name="T2" fmla="*/ 68 w 120"/>
                <a:gd name="T3" fmla="*/ 68 h 70"/>
                <a:gd name="T4" fmla="*/ 116 w 120"/>
                <a:gd name="T5" fmla="*/ 39 h 70"/>
                <a:gd name="T6" fmla="*/ 116 w 120"/>
                <a:gd name="T7" fmla="*/ 31 h 70"/>
                <a:gd name="T8" fmla="*/ 68 w 120"/>
                <a:gd name="T9" fmla="*/ 3 h 70"/>
                <a:gd name="T10" fmla="*/ 53 w 120"/>
                <a:gd name="T11" fmla="*/ 3 h 70"/>
                <a:gd name="T12" fmla="*/ 4 w 120"/>
                <a:gd name="T13" fmla="*/ 31 h 70"/>
                <a:gd name="T14" fmla="*/ 4 w 120"/>
                <a:gd name="T15" fmla="*/ 40 h 70"/>
                <a:gd name="T16" fmla="*/ 52 w 120"/>
                <a:gd name="T17" fmla="*/ 68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0" h="70">
                  <a:moveTo>
                    <a:pt x="52" y="68"/>
                  </a:moveTo>
                  <a:cubicBezTo>
                    <a:pt x="56" y="70"/>
                    <a:pt x="63" y="70"/>
                    <a:pt x="68" y="68"/>
                  </a:cubicBezTo>
                  <a:cubicBezTo>
                    <a:pt x="116" y="39"/>
                    <a:pt x="116" y="39"/>
                    <a:pt x="116" y="39"/>
                  </a:cubicBezTo>
                  <a:cubicBezTo>
                    <a:pt x="120" y="37"/>
                    <a:pt x="120" y="33"/>
                    <a:pt x="116" y="31"/>
                  </a:cubicBezTo>
                  <a:cubicBezTo>
                    <a:pt x="68" y="3"/>
                    <a:pt x="68" y="3"/>
                    <a:pt x="68" y="3"/>
                  </a:cubicBezTo>
                  <a:cubicBezTo>
                    <a:pt x="64" y="0"/>
                    <a:pt x="57" y="0"/>
                    <a:pt x="53" y="3"/>
                  </a:cubicBezTo>
                  <a:cubicBezTo>
                    <a:pt x="4" y="31"/>
                    <a:pt x="4" y="31"/>
                    <a:pt x="4" y="31"/>
                  </a:cubicBezTo>
                  <a:cubicBezTo>
                    <a:pt x="0" y="33"/>
                    <a:pt x="0" y="37"/>
                    <a:pt x="4" y="40"/>
                  </a:cubicBezTo>
                  <a:lnTo>
                    <a:pt x="52" y="68"/>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4" name="Freeform 44">
              <a:extLst>
                <a:ext uri="{FF2B5EF4-FFF2-40B4-BE49-F238E27FC236}">
                  <a16:creationId xmlns:a16="http://schemas.microsoft.com/office/drawing/2014/main" id="{53FF97E0-60CC-804B-A7F6-59AF37EAEA99}"/>
                </a:ext>
              </a:extLst>
            </p:cNvPr>
            <p:cNvSpPr>
              <a:spLocks/>
            </p:cNvSpPr>
            <p:nvPr/>
          </p:nvSpPr>
          <p:spPr bwMode="auto">
            <a:xfrm>
              <a:off x="16418949" y="7496123"/>
              <a:ext cx="334963" cy="193675"/>
            </a:xfrm>
            <a:custGeom>
              <a:avLst/>
              <a:gdLst>
                <a:gd name="T0" fmla="*/ 53 w 121"/>
                <a:gd name="T1" fmla="*/ 67 h 70"/>
                <a:gd name="T2" fmla="*/ 68 w 121"/>
                <a:gd name="T3" fmla="*/ 67 h 70"/>
                <a:gd name="T4" fmla="*/ 117 w 121"/>
                <a:gd name="T5" fmla="*/ 39 h 70"/>
                <a:gd name="T6" fmla="*/ 117 w 121"/>
                <a:gd name="T7" fmla="*/ 30 h 70"/>
                <a:gd name="T8" fmla="*/ 68 w 121"/>
                <a:gd name="T9" fmla="*/ 2 h 70"/>
                <a:gd name="T10" fmla="*/ 53 w 121"/>
                <a:gd name="T11" fmla="*/ 2 h 70"/>
                <a:gd name="T12" fmla="*/ 4 w 121"/>
                <a:gd name="T13" fmla="*/ 30 h 70"/>
                <a:gd name="T14" fmla="*/ 4 w 121"/>
                <a:gd name="T15" fmla="*/ 39 h 70"/>
                <a:gd name="T16" fmla="*/ 53 w 121"/>
                <a:gd name="T17" fmla="*/ 6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70">
                  <a:moveTo>
                    <a:pt x="53" y="67"/>
                  </a:moveTo>
                  <a:cubicBezTo>
                    <a:pt x="57" y="70"/>
                    <a:pt x="64" y="70"/>
                    <a:pt x="68" y="67"/>
                  </a:cubicBezTo>
                  <a:cubicBezTo>
                    <a:pt x="117" y="39"/>
                    <a:pt x="117" y="39"/>
                    <a:pt x="117" y="39"/>
                  </a:cubicBezTo>
                  <a:cubicBezTo>
                    <a:pt x="121" y="37"/>
                    <a:pt x="121" y="33"/>
                    <a:pt x="117" y="30"/>
                  </a:cubicBezTo>
                  <a:cubicBezTo>
                    <a:pt x="68" y="2"/>
                    <a:pt x="68" y="2"/>
                    <a:pt x="68" y="2"/>
                  </a:cubicBezTo>
                  <a:cubicBezTo>
                    <a:pt x="64" y="0"/>
                    <a:pt x="57" y="0"/>
                    <a:pt x="53" y="2"/>
                  </a:cubicBezTo>
                  <a:cubicBezTo>
                    <a:pt x="4" y="30"/>
                    <a:pt x="4" y="30"/>
                    <a:pt x="4" y="30"/>
                  </a:cubicBezTo>
                  <a:cubicBezTo>
                    <a:pt x="0" y="33"/>
                    <a:pt x="0" y="37"/>
                    <a:pt x="4" y="39"/>
                  </a:cubicBezTo>
                  <a:lnTo>
                    <a:pt x="53" y="67"/>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5" name="Freeform 45">
              <a:extLst>
                <a:ext uri="{FF2B5EF4-FFF2-40B4-BE49-F238E27FC236}">
                  <a16:creationId xmlns:a16="http://schemas.microsoft.com/office/drawing/2014/main" id="{0F4CF83F-061C-4140-BCB3-B35A54BBCF90}"/>
                </a:ext>
              </a:extLst>
            </p:cNvPr>
            <p:cNvSpPr>
              <a:spLocks/>
            </p:cNvSpPr>
            <p:nvPr/>
          </p:nvSpPr>
          <p:spPr bwMode="auto">
            <a:xfrm>
              <a:off x="14150412" y="8581973"/>
              <a:ext cx="334963" cy="190500"/>
            </a:xfrm>
            <a:custGeom>
              <a:avLst/>
              <a:gdLst>
                <a:gd name="T0" fmla="*/ 53 w 121"/>
                <a:gd name="T1" fmla="*/ 67 h 69"/>
                <a:gd name="T2" fmla="*/ 68 w 121"/>
                <a:gd name="T3" fmla="*/ 67 h 69"/>
                <a:gd name="T4" fmla="*/ 117 w 121"/>
                <a:gd name="T5" fmla="*/ 39 h 69"/>
                <a:gd name="T6" fmla="*/ 117 w 121"/>
                <a:gd name="T7" fmla="*/ 30 h 69"/>
                <a:gd name="T8" fmla="*/ 68 w 121"/>
                <a:gd name="T9" fmla="*/ 2 h 69"/>
                <a:gd name="T10" fmla="*/ 53 w 121"/>
                <a:gd name="T11" fmla="*/ 2 h 69"/>
                <a:gd name="T12" fmla="*/ 4 w 121"/>
                <a:gd name="T13" fmla="*/ 30 h 69"/>
                <a:gd name="T14" fmla="*/ 4 w 121"/>
                <a:gd name="T15" fmla="*/ 39 h 69"/>
                <a:gd name="T16" fmla="*/ 53 w 121"/>
                <a:gd name="T17" fmla="*/ 6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69">
                  <a:moveTo>
                    <a:pt x="53" y="67"/>
                  </a:moveTo>
                  <a:cubicBezTo>
                    <a:pt x="57" y="69"/>
                    <a:pt x="64" y="69"/>
                    <a:pt x="68" y="67"/>
                  </a:cubicBezTo>
                  <a:cubicBezTo>
                    <a:pt x="117" y="39"/>
                    <a:pt x="117" y="39"/>
                    <a:pt x="117" y="39"/>
                  </a:cubicBezTo>
                  <a:cubicBezTo>
                    <a:pt x="121" y="36"/>
                    <a:pt x="121" y="32"/>
                    <a:pt x="117" y="30"/>
                  </a:cubicBezTo>
                  <a:cubicBezTo>
                    <a:pt x="68" y="2"/>
                    <a:pt x="68" y="2"/>
                    <a:pt x="68" y="2"/>
                  </a:cubicBezTo>
                  <a:cubicBezTo>
                    <a:pt x="64" y="0"/>
                    <a:pt x="57" y="0"/>
                    <a:pt x="53" y="2"/>
                  </a:cubicBezTo>
                  <a:cubicBezTo>
                    <a:pt x="4" y="30"/>
                    <a:pt x="4" y="30"/>
                    <a:pt x="4" y="30"/>
                  </a:cubicBezTo>
                  <a:cubicBezTo>
                    <a:pt x="0" y="33"/>
                    <a:pt x="0" y="37"/>
                    <a:pt x="4" y="39"/>
                  </a:cubicBezTo>
                  <a:lnTo>
                    <a:pt x="53" y="67"/>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6" name="Freeform 46">
              <a:extLst>
                <a:ext uri="{FF2B5EF4-FFF2-40B4-BE49-F238E27FC236}">
                  <a16:creationId xmlns:a16="http://schemas.microsoft.com/office/drawing/2014/main" id="{128CAD71-9C11-9241-AB46-528CB4B60174}"/>
                </a:ext>
              </a:extLst>
            </p:cNvPr>
            <p:cNvSpPr>
              <a:spLocks/>
            </p:cNvSpPr>
            <p:nvPr/>
          </p:nvSpPr>
          <p:spPr bwMode="auto">
            <a:xfrm>
              <a:off x="14352024" y="8462910"/>
              <a:ext cx="334963" cy="193675"/>
            </a:xfrm>
            <a:custGeom>
              <a:avLst/>
              <a:gdLst>
                <a:gd name="T0" fmla="*/ 53 w 121"/>
                <a:gd name="T1" fmla="*/ 68 h 70"/>
                <a:gd name="T2" fmla="*/ 68 w 121"/>
                <a:gd name="T3" fmla="*/ 68 h 70"/>
                <a:gd name="T4" fmla="*/ 117 w 121"/>
                <a:gd name="T5" fmla="*/ 39 h 70"/>
                <a:gd name="T6" fmla="*/ 117 w 121"/>
                <a:gd name="T7" fmla="*/ 31 h 70"/>
                <a:gd name="T8" fmla="*/ 69 w 121"/>
                <a:gd name="T9" fmla="*/ 3 h 70"/>
                <a:gd name="T10" fmla="*/ 53 w 121"/>
                <a:gd name="T11" fmla="*/ 3 h 70"/>
                <a:gd name="T12" fmla="*/ 5 w 121"/>
                <a:gd name="T13" fmla="*/ 31 h 70"/>
                <a:gd name="T14" fmla="*/ 5 w 121"/>
                <a:gd name="T15" fmla="*/ 40 h 70"/>
                <a:gd name="T16" fmla="*/ 53 w 121"/>
                <a:gd name="T17" fmla="*/ 68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70">
                  <a:moveTo>
                    <a:pt x="53" y="68"/>
                  </a:moveTo>
                  <a:cubicBezTo>
                    <a:pt x="57" y="70"/>
                    <a:pt x="64" y="70"/>
                    <a:pt x="68" y="68"/>
                  </a:cubicBezTo>
                  <a:cubicBezTo>
                    <a:pt x="117" y="39"/>
                    <a:pt x="117" y="39"/>
                    <a:pt x="117" y="39"/>
                  </a:cubicBezTo>
                  <a:cubicBezTo>
                    <a:pt x="121" y="37"/>
                    <a:pt x="121" y="33"/>
                    <a:pt x="117" y="31"/>
                  </a:cubicBezTo>
                  <a:cubicBezTo>
                    <a:pt x="69" y="3"/>
                    <a:pt x="69" y="3"/>
                    <a:pt x="69" y="3"/>
                  </a:cubicBezTo>
                  <a:cubicBezTo>
                    <a:pt x="64" y="0"/>
                    <a:pt x="58" y="0"/>
                    <a:pt x="53" y="3"/>
                  </a:cubicBezTo>
                  <a:cubicBezTo>
                    <a:pt x="5" y="31"/>
                    <a:pt x="5" y="31"/>
                    <a:pt x="5" y="31"/>
                  </a:cubicBezTo>
                  <a:cubicBezTo>
                    <a:pt x="0" y="33"/>
                    <a:pt x="0" y="37"/>
                    <a:pt x="5" y="40"/>
                  </a:cubicBezTo>
                  <a:lnTo>
                    <a:pt x="53" y="68"/>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7" name="Freeform 47">
              <a:extLst>
                <a:ext uri="{FF2B5EF4-FFF2-40B4-BE49-F238E27FC236}">
                  <a16:creationId xmlns:a16="http://schemas.microsoft.com/office/drawing/2014/main" id="{ACDADE09-BE89-3B4F-835D-628AEB5760AE}"/>
                </a:ext>
              </a:extLst>
            </p:cNvPr>
            <p:cNvSpPr>
              <a:spLocks/>
            </p:cNvSpPr>
            <p:nvPr/>
          </p:nvSpPr>
          <p:spPr bwMode="auto">
            <a:xfrm>
              <a:off x="14556812" y="8347023"/>
              <a:ext cx="333375" cy="193675"/>
            </a:xfrm>
            <a:custGeom>
              <a:avLst/>
              <a:gdLst>
                <a:gd name="T0" fmla="*/ 52 w 121"/>
                <a:gd name="T1" fmla="*/ 67 h 70"/>
                <a:gd name="T2" fmla="*/ 68 w 121"/>
                <a:gd name="T3" fmla="*/ 67 h 70"/>
                <a:gd name="T4" fmla="*/ 116 w 121"/>
                <a:gd name="T5" fmla="*/ 39 h 70"/>
                <a:gd name="T6" fmla="*/ 116 w 121"/>
                <a:gd name="T7" fmla="*/ 30 h 70"/>
                <a:gd name="T8" fmla="*/ 68 w 121"/>
                <a:gd name="T9" fmla="*/ 2 h 70"/>
                <a:gd name="T10" fmla="*/ 53 w 121"/>
                <a:gd name="T11" fmla="*/ 2 h 70"/>
                <a:gd name="T12" fmla="*/ 4 w 121"/>
                <a:gd name="T13" fmla="*/ 30 h 70"/>
                <a:gd name="T14" fmla="*/ 4 w 121"/>
                <a:gd name="T15" fmla="*/ 39 h 70"/>
                <a:gd name="T16" fmla="*/ 52 w 121"/>
                <a:gd name="T17" fmla="*/ 6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70">
                  <a:moveTo>
                    <a:pt x="52" y="67"/>
                  </a:moveTo>
                  <a:cubicBezTo>
                    <a:pt x="57" y="70"/>
                    <a:pt x="63" y="70"/>
                    <a:pt x="68" y="67"/>
                  </a:cubicBezTo>
                  <a:cubicBezTo>
                    <a:pt x="116" y="39"/>
                    <a:pt x="116" y="39"/>
                    <a:pt x="116" y="39"/>
                  </a:cubicBezTo>
                  <a:cubicBezTo>
                    <a:pt x="121" y="37"/>
                    <a:pt x="121" y="33"/>
                    <a:pt x="116" y="30"/>
                  </a:cubicBezTo>
                  <a:cubicBezTo>
                    <a:pt x="68" y="2"/>
                    <a:pt x="68" y="2"/>
                    <a:pt x="68" y="2"/>
                  </a:cubicBezTo>
                  <a:cubicBezTo>
                    <a:pt x="64" y="0"/>
                    <a:pt x="57" y="0"/>
                    <a:pt x="53" y="2"/>
                  </a:cubicBezTo>
                  <a:cubicBezTo>
                    <a:pt x="4" y="30"/>
                    <a:pt x="4" y="30"/>
                    <a:pt x="4" y="30"/>
                  </a:cubicBezTo>
                  <a:cubicBezTo>
                    <a:pt x="0" y="33"/>
                    <a:pt x="0" y="37"/>
                    <a:pt x="4" y="39"/>
                  </a:cubicBezTo>
                  <a:lnTo>
                    <a:pt x="52" y="67"/>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8" name="Freeform 48">
              <a:extLst>
                <a:ext uri="{FF2B5EF4-FFF2-40B4-BE49-F238E27FC236}">
                  <a16:creationId xmlns:a16="http://schemas.microsoft.com/office/drawing/2014/main" id="{C5B99B93-12DB-F445-BEE3-1C7B647F3D70}"/>
                </a:ext>
              </a:extLst>
            </p:cNvPr>
            <p:cNvSpPr>
              <a:spLocks/>
            </p:cNvSpPr>
            <p:nvPr/>
          </p:nvSpPr>
          <p:spPr bwMode="auto">
            <a:xfrm>
              <a:off x="14758424" y="8231135"/>
              <a:ext cx="333375" cy="190500"/>
            </a:xfrm>
            <a:custGeom>
              <a:avLst/>
              <a:gdLst>
                <a:gd name="T0" fmla="*/ 53 w 121"/>
                <a:gd name="T1" fmla="*/ 67 h 69"/>
                <a:gd name="T2" fmla="*/ 68 w 121"/>
                <a:gd name="T3" fmla="*/ 67 h 69"/>
                <a:gd name="T4" fmla="*/ 117 w 121"/>
                <a:gd name="T5" fmla="*/ 39 h 69"/>
                <a:gd name="T6" fmla="*/ 117 w 121"/>
                <a:gd name="T7" fmla="*/ 30 h 69"/>
                <a:gd name="T8" fmla="*/ 69 w 121"/>
                <a:gd name="T9" fmla="*/ 2 h 69"/>
                <a:gd name="T10" fmla="*/ 53 w 121"/>
                <a:gd name="T11" fmla="*/ 2 h 69"/>
                <a:gd name="T12" fmla="*/ 4 w 121"/>
                <a:gd name="T13" fmla="*/ 30 h 69"/>
                <a:gd name="T14" fmla="*/ 4 w 121"/>
                <a:gd name="T15" fmla="*/ 39 h 69"/>
                <a:gd name="T16" fmla="*/ 53 w 121"/>
                <a:gd name="T17" fmla="*/ 6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69">
                  <a:moveTo>
                    <a:pt x="53" y="67"/>
                  </a:moveTo>
                  <a:cubicBezTo>
                    <a:pt x="57" y="69"/>
                    <a:pt x="64" y="69"/>
                    <a:pt x="68" y="67"/>
                  </a:cubicBezTo>
                  <a:cubicBezTo>
                    <a:pt x="117" y="39"/>
                    <a:pt x="117" y="39"/>
                    <a:pt x="117" y="39"/>
                  </a:cubicBezTo>
                  <a:cubicBezTo>
                    <a:pt x="121" y="36"/>
                    <a:pt x="121" y="32"/>
                    <a:pt x="117" y="30"/>
                  </a:cubicBezTo>
                  <a:cubicBezTo>
                    <a:pt x="69" y="2"/>
                    <a:pt x="69" y="2"/>
                    <a:pt x="69" y="2"/>
                  </a:cubicBezTo>
                  <a:cubicBezTo>
                    <a:pt x="64" y="0"/>
                    <a:pt x="57" y="0"/>
                    <a:pt x="53" y="2"/>
                  </a:cubicBezTo>
                  <a:cubicBezTo>
                    <a:pt x="4" y="30"/>
                    <a:pt x="4" y="30"/>
                    <a:pt x="4" y="30"/>
                  </a:cubicBezTo>
                  <a:cubicBezTo>
                    <a:pt x="0" y="33"/>
                    <a:pt x="0" y="37"/>
                    <a:pt x="4" y="39"/>
                  </a:cubicBezTo>
                  <a:lnTo>
                    <a:pt x="53" y="67"/>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9" name="Freeform 49">
              <a:extLst>
                <a:ext uri="{FF2B5EF4-FFF2-40B4-BE49-F238E27FC236}">
                  <a16:creationId xmlns:a16="http://schemas.microsoft.com/office/drawing/2014/main" id="{23B9EFD8-881B-0E48-9759-AA2436DE0FEA}"/>
                </a:ext>
              </a:extLst>
            </p:cNvPr>
            <p:cNvSpPr>
              <a:spLocks/>
            </p:cNvSpPr>
            <p:nvPr/>
          </p:nvSpPr>
          <p:spPr bwMode="auto">
            <a:xfrm>
              <a:off x="14961624" y="8112073"/>
              <a:ext cx="331788" cy="193675"/>
            </a:xfrm>
            <a:custGeom>
              <a:avLst/>
              <a:gdLst>
                <a:gd name="T0" fmla="*/ 52 w 120"/>
                <a:gd name="T1" fmla="*/ 67 h 70"/>
                <a:gd name="T2" fmla="*/ 68 w 120"/>
                <a:gd name="T3" fmla="*/ 67 h 70"/>
                <a:gd name="T4" fmla="*/ 116 w 120"/>
                <a:gd name="T5" fmla="*/ 39 h 70"/>
                <a:gd name="T6" fmla="*/ 116 w 120"/>
                <a:gd name="T7" fmla="*/ 30 h 70"/>
                <a:gd name="T8" fmla="*/ 68 w 120"/>
                <a:gd name="T9" fmla="*/ 3 h 70"/>
                <a:gd name="T10" fmla="*/ 53 w 120"/>
                <a:gd name="T11" fmla="*/ 3 h 70"/>
                <a:gd name="T12" fmla="*/ 4 w 120"/>
                <a:gd name="T13" fmla="*/ 31 h 70"/>
                <a:gd name="T14" fmla="*/ 4 w 120"/>
                <a:gd name="T15" fmla="*/ 40 h 70"/>
                <a:gd name="T16" fmla="*/ 52 w 120"/>
                <a:gd name="T17" fmla="*/ 6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0" h="70">
                  <a:moveTo>
                    <a:pt x="52" y="67"/>
                  </a:moveTo>
                  <a:cubicBezTo>
                    <a:pt x="56" y="70"/>
                    <a:pt x="63" y="70"/>
                    <a:pt x="68" y="67"/>
                  </a:cubicBezTo>
                  <a:cubicBezTo>
                    <a:pt x="116" y="39"/>
                    <a:pt x="116" y="39"/>
                    <a:pt x="116" y="39"/>
                  </a:cubicBezTo>
                  <a:cubicBezTo>
                    <a:pt x="120" y="37"/>
                    <a:pt x="120" y="33"/>
                    <a:pt x="116" y="30"/>
                  </a:cubicBezTo>
                  <a:cubicBezTo>
                    <a:pt x="68" y="3"/>
                    <a:pt x="68" y="3"/>
                    <a:pt x="68" y="3"/>
                  </a:cubicBezTo>
                  <a:cubicBezTo>
                    <a:pt x="64" y="0"/>
                    <a:pt x="57" y="0"/>
                    <a:pt x="53" y="3"/>
                  </a:cubicBezTo>
                  <a:cubicBezTo>
                    <a:pt x="4" y="31"/>
                    <a:pt x="4" y="31"/>
                    <a:pt x="4" y="31"/>
                  </a:cubicBezTo>
                  <a:cubicBezTo>
                    <a:pt x="0" y="33"/>
                    <a:pt x="0" y="37"/>
                    <a:pt x="4" y="40"/>
                  </a:cubicBezTo>
                  <a:lnTo>
                    <a:pt x="52" y="67"/>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0" name="Freeform 50">
              <a:extLst>
                <a:ext uri="{FF2B5EF4-FFF2-40B4-BE49-F238E27FC236}">
                  <a16:creationId xmlns:a16="http://schemas.microsoft.com/office/drawing/2014/main" id="{5FE326CB-D0F0-A04C-85D8-B0471CE8AF8A}"/>
                </a:ext>
              </a:extLst>
            </p:cNvPr>
            <p:cNvSpPr>
              <a:spLocks/>
            </p:cNvSpPr>
            <p:nvPr/>
          </p:nvSpPr>
          <p:spPr bwMode="auto">
            <a:xfrm>
              <a:off x="15163237" y="7996185"/>
              <a:ext cx="331788" cy="193675"/>
            </a:xfrm>
            <a:custGeom>
              <a:avLst/>
              <a:gdLst>
                <a:gd name="T0" fmla="*/ 52 w 120"/>
                <a:gd name="T1" fmla="*/ 67 h 70"/>
                <a:gd name="T2" fmla="*/ 67 w 120"/>
                <a:gd name="T3" fmla="*/ 67 h 70"/>
                <a:gd name="T4" fmla="*/ 116 w 120"/>
                <a:gd name="T5" fmla="*/ 39 h 70"/>
                <a:gd name="T6" fmla="*/ 116 w 120"/>
                <a:gd name="T7" fmla="*/ 30 h 70"/>
                <a:gd name="T8" fmla="*/ 68 w 120"/>
                <a:gd name="T9" fmla="*/ 3 h 70"/>
                <a:gd name="T10" fmla="*/ 52 w 120"/>
                <a:gd name="T11" fmla="*/ 3 h 70"/>
                <a:gd name="T12" fmla="*/ 4 w 120"/>
                <a:gd name="T13" fmla="*/ 31 h 70"/>
                <a:gd name="T14" fmla="*/ 4 w 120"/>
                <a:gd name="T15" fmla="*/ 39 h 70"/>
                <a:gd name="T16" fmla="*/ 52 w 120"/>
                <a:gd name="T17" fmla="*/ 6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0" h="70">
                  <a:moveTo>
                    <a:pt x="52" y="67"/>
                  </a:moveTo>
                  <a:cubicBezTo>
                    <a:pt x="56" y="70"/>
                    <a:pt x="63" y="70"/>
                    <a:pt x="67" y="67"/>
                  </a:cubicBezTo>
                  <a:cubicBezTo>
                    <a:pt x="116" y="39"/>
                    <a:pt x="116" y="39"/>
                    <a:pt x="116" y="39"/>
                  </a:cubicBezTo>
                  <a:cubicBezTo>
                    <a:pt x="120" y="37"/>
                    <a:pt x="120" y="33"/>
                    <a:pt x="116" y="30"/>
                  </a:cubicBezTo>
                  <a:cubicBezTo>
                    <a:pt x="68" y="3"/>
                    <a:pt x="68" y="3"/>
                    <a:pt x="68" y="3"/>
                  </a:cubicBezTo>
                  <a:cubicBezTo>
                    <a:pt x="64" y="0"/>
                    <a:pt x="57" y="0"/>
                    <a:pt x="52" y="3"/>
                  </a:cubicBezTo>
                  <a:cubicBezTo>
                    <a:pt x="4" y="31"/>
                    <a:pt x="4" y="31"/>
                    <a:pt x="4" y="31"/>
                  </a:cubicBezTo>
                  <a:cubicBezTo>
                    <a:pt x="0" y="33"/>
                    <a:pt x="0" y="37"/>
                    <a:pt x="4" y="39"/>
                  </a:cubicBezTo>
                  <a:lnTo>
                    <a:pt x="52" y="67"/>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1" name="Freeform 51">
              <a:extLst>
                <a:ext uri="{FF2B5EF4-FFF2-40B4-BE49-F238E27FC236}">
                  <a16:creationId xmlns:a16="http://schemas.microsoft.com/office/drawing/2014/main" id="{28EC896F-D614-0D4C-A418-C726E1F378EF}"/>
                </a:ext>
              </a:extLst>
            </p:cNvPr>
            <p:cNvSpPr>
              <a:spLocks/>
            </p:cNvSpPr>
            <p:nvPr/>
          </p:nvSpPr>
          <p:spPr bwMode="auto">
            <a:xfrm>
              <a:off x="15364849" y="7880298"/>
              <a:ext cx="334963" cy="190500"/>
            </a:xfrm>
            <a:custGeom>
              <a:avLst/>
              <a:gdLst>
                <a:gd name="T0" fmla="*/ 52 w 121"/>
                <a:gd name="T1" fmla="*/ 67 h 69"/>
                <a:gd name="T2" fmla="*/ 68 w 121"/>
                <a:gd name="T3" fmla="*/ 67 h 69"/>
                <a:gd name="T4" fmla="*/ 116 w 121"/>
                <a:gd name="T5" fmla="*/ 39 h 69"/>
                <a:gd name="T6" fmla="*/ 116 w 121"/>
                <a:gd name="T7" fmla="*/ 30 h 69"/>
                <a:gd name="T8" fmla="*/ 68 w 121"/>
                <a:gd name="T9" fmla="*/ 2 h 69"/>
                <a:gd name="T10" fmla="*/ 53 w 121"/>
                <a:gd name="T11" fmla="*/ 2 h 69"/>
                <a:gd name="T12" fmla="*/ 4 w 121"/>
                <a:gd name="T13" fmla="*/ 30 h 69"/>
                <a:gd name="T14" fmla="*/ 4 w 121"/>
                <a:gd name="T15" fmla="*/ 39 h 69"/>
                <a:gd name="T16" fmla="*/ 52 w 121"/>
                <a:gd name="T17" fmla="*/ 6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69">
                  <a:moveTo>
                    <a:pt x="52" y="67"/>
                  </a:moveTo>
                  <a:cubicBezTo>
                    <a:pt x="57" y="69"/>
                    <a:pt x="64" y="69"/>
                    <a:pt x="68" y="67"/>
                  </a:cubicBezTo>
                  <a:cubicBezTo>
                    <a:pt x="116" y="39"/>
                    <a:pt x="116" y="39"/>
                    <a:pt x="116" y="39"/>
                  </a:cubicBezTo>
                  <a:cubicBezTo>
                    <a:pt x="121" y="36"/>
                    <a:pt x="121" y="32"/>
                    <a:pt x="116" y="30"/>
                  </a:cubicBezTo>
                  <a:cubicBezTo>
                    <a:pt x="68" y="2"/>
                    <a:pt x="68" y="2"/>
                    <a:pt x="68" y="2"/>
                  </a:cubicBezTo>
                  <a:cubicBezTo>
                    <a:pt x="64" y="0"/>
                    <a:pt x="57" y="0"/>
                    <a:pt x="53" y="2"/>
                  </a:cubicBezTo>
                  <a:cubicBezTo>
                    <a:pt x="4" y="30"/>
                    <a:pt x="4" y="30"/>
                    <a:pt x="4" y="30"/>
                  </a:cubicBezTo>
                  <a:cubicBezTo>
                    <a:pt x="0" y="33"/>
                    <a:pt x="0" y="37"/>
                    <a:pt x="4" y="39"/>
                  </a:cubicBezTo>
                  <a:lnTo>
                    <a:pt x="52" y="67"/>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2" name="Freeform 52">
              <a:extLst>
                <a:ext uri="{FF2B5EF4-FFF2-40B4-BE49-F238E27FC236}">
                  <a16:creationId xmlns:a16="http://schemas.microsoft.com/office/drawing/2014/main" id="{2BC1187E-710F-8443-A256-9AD36608B4CA}"/>
                </a:ext>
              </a:extLst>
            </p:cNvPr>
            <p:cNvSpPr>
              <a:spLocks/>
            </p:cNvSpPr>
            <p:nvPr/>
          </p:nvSpPr>
          <p:spPr bwMode="auto">
            <a:xfrm>
              <a:off x="15566462" y="7761235"/>
              <a:ext cx="333375" cy="193675"/>
            </a:xfrm>
            <a:custGeom>
              <a:avLst/>
              <a:gdLst>
                <a:gd name="T0" fmla="*/ 53 w 121"/>
                <a:gd name="T1" fmla="*/ 68 h 70"/>
                <a:gd name="T2" fmla="*/ 68 w 121"/>
                <a:gd name="T3" fmla="*/ 68 h 70"/>
                <a:gd name="T4" fmla="*/ 117 w 121"/>
                <a:gd name="T5" fmla="*/ 40 h 70"/>
                <a:gd name="T6" fmla="*/ 117 w 121"/>
                <a:gd name="T7" fmla="*/ 31 h 70"/>
                <a:gd name="T8" fmla="*/ 69 w 121"/>
                <a:gd name="T9" fmla="*/ 3 h 70"/>
                <a:gd name="T10" fmla="*/ 53 w 121"/>
                <a:gd name="T11" fmla="*/ 3 h 70"/>
                <a:gd name="T12" fmla="*/ 5 w 121"/>
                <a:gd name="T13" fmla="*/ 31 h 70"/>
                <a:gd name="T14" fmla="*/ 5 w 121"/>
                <a:gd name="T15" fmla="*/ 40 h 70"/>
                <a:gd name="T16" fmla="*/ 53 w 121"/>
                <a:gd name="T17" fmla="*/ 68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70">
                  <a:moveTo>
                    <a:pt x="53" y="68"/>
                  </a:moveTo>
                  <a:cubicBezTo>
                    <a:pt x="57" y="70"/>
                    <a:pt x="64" y="70"/>
                    <a:pt x="68" y="68"/>
                  </a:cubicBezTo>
                  <a:cubicBezTo>
                    <a:pt x="117" y="40"/>
                    <a:pt x="117" y="40"/>
                    <a:pt x="117" y="40"/>
                  </a:cubicBezTo>
                  <a:cubicBezTo>
                    <a:pt x="121" y="37"/>
                    <a:pt x="121" y="33"/>
                    <a:pt x="117" y="31"/>
                  </a:cubicBezTo>
                  <a:cubicBezTo>
                    <a:pt x="69" y="3"/>
                    <a:pt x="69" y="3"/>
                    <a:pt x="69" y="3"/>
                  </a:cubicBezTo>
                  <a:cubicBezTo>
                    <a:pt x="64" y="0"/>
                    <a:pt x="57" y="0"/>
                    <a:pt x="53" y="3"/>
                  </a:cubicBezTo>
                  <a:cubicBezTo>
                    <a:pt x="5" y="31"/>
                    <a:pt x="5" y="31"/>
                    <a:pt x="5" y="31"/>
                  </a:cubicBezTo>
                  <a:cubicBezTo>
                    <a:pt x="0" y="33"/>
                    <a:pt x="0" y="37"/>
                    <a:pt x="5" y="40"/>
                  </a:cubicBezTo>
                  <a:lnTo>
                    <a:pt x="53" y="68"/>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3" name="Freeform 53">
              <a:extLst>
                <a:ext uri="{FF2B5EF4-FFF2-40B4-BE49-F238E27FC236}">
                  <a16:creationId xmlns:a16="http://schemas.microsoft.com/office/drawing/2014/main" id="{FC9625C1-4E3E-1247-A06E-8C07583690F8}"/>
                </a:ext>
              </a:extLst>
            </p:cNvPr>
            <p:cNvSpPr>
              <a:spLocks/>
            </p:cNvSpPr>
            <p:nvPr/>
          </p:nvSpPr>
          <p:spPr bwMode="auto">
            <a:xfrm>
              <a:off x="15771249" y="7645348"/>
              <a:ext cx="333375" cy="193675"/>
            </a:xfrm>
            <a:custGeom>
              <a:avLst/>
              <a:gdLst>
                <a:gd name="T0" fmla="*/ 52 w 121"/>
                <a:gd name="T1" fmla="*/ 67 h 70"/>
                <a:gd name="T2" fmla="*/ 68 w 121"/>
                <a:gd name="T3" fmla="*/ 67 h 70"/>
                <a:gd name="T4" fmla="*/ 116 w 121"/>
                <a:gd name="T5" fmla="*/ 39 h 70"/>
                <a:gd name="T6" fmla="*/ 116 w 121"/>
                <a:gd name="T7" fmla="*/ 30 h 70"/>
                <a:gd name="T8" fmla="*/ 68 w 121"/>
                <a:gd name="T9" fmla="*/ 2 h 70"/>
                <a:gd name="T10" fmla="*/ 53 w 121"/>
                <a:gd name="T11" fmla="*/ 2 h 70"/>
                <a:gd name="T12" fmla="*/ 4 w 121"/>
                <a:gd name="T13" fmla="*/ 30 h 70"/>
                <a:gd name="T14" fmla="*/ 4 w 121"/>
                <a:gd name="T15" fmla="*/ 39 h 70"/>
                <a:gd name="T16" fmla="*/ 52 w 121"/>
                <a:gd name="T17" fmla="*/ 6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70">
                  <a:moveTo>
                    <a:pt x="52" y="67"/>
                  </a:moveTo>
                  <a:cubicBezTo>
                    <a:pt x="57" y="70"/>
                    <a:pt x="63" y="70"/>
                    <a:pt x="68" y="67"/>
                  </a:cubicBezTo>
                  <a:cubicBezTo>
                    <a:pt x="116" y="39"/>
                    <a:pt x="116" y="39"/>
                    <a:pt x="116" y="39"/>
                  </a:cubicBezTo>
                  <a:cubicBezTo>
                    <a:pt x="121" y="37"/>
                    <a:pt x="121" y="33"/>
                    <a:pt x="116" y="30"/>
                  </a:cubicBezTo>
                  <a:cubicBezTo>
                    <a:pt x="68" y="2"/>
                    <a:pt x="68" y="2"/>
                    <a:pt x="68" y="2"/>
                  </a:cubicBezTo>
                  <a:cubicBezTo>
                    <a:pt x="64" y="0"/>
                    <a:pt x="57" y="0"/>
                    <a:pt x="53" y="2"/>
                  </a:cubicBezTo>
                  <a:cubicBezTo>
                    <a:pt x="4" y="30"/>
                    <a:pt x="4" y="30"/>
                    <a:pt x="4" y="30"/>
                  </a:cubicBezTo>
                  <a:cubicBezTo>
                    <a:pt x="0" y="33"/>
                    <a:pt x="0" y="37"/>
                    <a:pt x="4" y="39"/>
                  </a:cubicBezTo>
                  <a:lnTo>
                    <a:pt x="52" y="67"/>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4" name="Freeform 54">
              <a:extLst>
                <a:ext uri="{FF2B5EF4-FFF2-40B4-BE49-F238E27FC236}">
                  <a16:creationId xmlns:a16="http://schemas.microsoft.com/office/drawing/2014/main" id="{19EFA349-D038-5B49-A952-BDCCC75CF3EA}"/>
                </a:ext>
              </a:extLst>
            </p:cNvPr>
            <p:cNvSpPr>
              <a:spLocks/>
            </p:cNvSpPr>
            <p:nvPr/>
          </p:nvSpPr>
          <p:spPr bwMode="auto">
            <a:xfrm>
              <a:off x="15972862" y="7529460"/>
              <a:ext cx="333375" cy="190500"/>
            </a:xfrm>
            <a:custGeom>
              <a:avLst/>
              <a:gdLst>
                <a:gd name="T0" fmla="*/ 53 w 121"/>
                <a:gd name="T1" fmla="*/ 67 h 69"/>
                <a:gd name="T2" fmla="*/ 68 w 121"/>
                <a:gd name="T3" fmla="*/ 67 h 69"/>
                <a:gd name="T4" fmla="*/ 117 w 121"/>
                <a:gd name="T5" fmla="*/ 39 h 69"/>
                <a:gd name="T6" fmla="*/ 117 w 121"/>
                <a:gd name="T7" fmla="*/ 30 h 69"/>
                <a:gd name="T8" fmla="*/ 68 w 121"/>
                <a:gd name="T9" fmla="*/ 2 h 69"/>
                <a:gd name="T10" fmla="*/ 53 w 121"/>
                <a:gd name="T11" fmla="*/ 2 h 69"/>
                <a:gd name="T12" fmla="*/ 4 w 121"/>
                <a:gd name="T13" fmla="*/ 30 h 69"/>
                <a:gd name="T14" fmla="*/ 4 w 121"/>
                <a:gd name="T15" fmla="*/ 39 h 69"/>
                <a:gd name="T16" fmla="*/ 53 w 121"/>
                <a:gd name="T17" fmla="*/ 6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69">
                  <a:moveTo>
                    <a:pt x="53" y="67"/>
                  </a:moveTo>
                  <a:cubicBezTo>
                    <a:pt x="57" y="69"/>
                    <a:pt x="64" y="69"/>
                    <a:pt x="68" y="67"/>
                  </a:cubicBezTo>
                  <a:cubicBezTo>
                    <a:pt x="117" y="39"/>
                    <a:pt x="117" y="39"/>
                    <a:pt x="117" y="39"/>
                  </a:cubicBezTo>
                  <a:cubicBezTo>
                    <a:pt x="121" y="36"/>
                    <a:pt x="121" y="32"/>
                    <a:pt x="117" y="30"/>
                  </a:cubicBezTo>
                  <a:cubicBezTo>
                    <a:pt x="68" y="2"/>
                    <a:pt x="68" y="2"/>
                    <a:pt x="68" y="2"/>
                  </a:cubicBezTo>
                  <a:cubicBezTo>
                    <a:pt x="64" y="0"/>
                    <a:pt x="57" y="0"/>
                    <a:pt x="53" y="2"/>
                  </a:cubicBezTo>
                  <a:cubicBezTo>
                    <a:pt x="4" y="30"/>
                    <a:pt x="4" y="30"/>
                    <a:pt x="4" y="30"/>
                  </a:cubicBezTo>
                  <a:cubicBezTo>
                    <a:pt x="0" y="33"/>
                    <a:pt x="0" y="37"/>
                    <a:pt x="4" y="39"/>
                  </a:cubicBezTo>
                  <a:lnTo>
                    <a:pt x="53" y="67"/>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5" name="Freeform 55">
              <a:extLst>
                <a:ext uri="{FF2B5EF4-FFF2-40B4-BE49-F238E27FC236}">
                  <a16:creationId xmlns:a16="http://schemas.microsoft.com/office/drawing/2014/main" id="{7A416357-BCCE-7F45-B9E9-AE0D1E821FF7}"/>
                </a:ext>
              </a:extLst>
            </p:cNvPr>
            <p:cNvSpPr>
              <a:spLocks/>
            </p:cNvSpPr>
            <p:nvPr/>
          </p:nvSpPr>
          <p:spPr bwMode="auto">
            <a:xfrm>
              <a:off x="16176062" y="7410398"/>
              <a:ext cx="331788" cy="193675"/>
            </a:xfrm>
            <a:custGeom>
              <a:avLst/>
              <a:gdLst>
                <a:gd name="T0" fmla="*/ 52 w 120"/>
                <a:gd name="T1" fmla="*/ 67 h 70"/>
                <a:gd name="T2" fmla="*/ 67 w 120"/>
                <a:gd name="T3" fmla="*/ 67 h 70"/>
                <a:gd name="T4" fmla="*/ 116 w 120"/>
                <a:gd name="T5" fmla="*/ 39 h 70"/>
                <a:gd name="T6" fmla="*/ 116 w 120"/>
                <a:gd name="T7" fmla="*/ 30 h 70"/>
                <a:gd name="T8" fmla="*/ 68 w 120"/>
                <a:gd name="T9" fmla="*/ 3 h 70"/>
                <a:gd name="T10" fmla="*/ 52 w 120"/>
                <a:gd name="T11" fmla="*/ 3 h 70"/>
                <a:gd name="T12" fmla="*/ 4 w 120"/>
                <a:gd name="T13" fmla="*/ 31 h 70"/>
                <a:gd name="T14" fmla="*/ 4 w 120"/>
                <a:gd name="T15" fmla="*/ 40 h 70"/>
                <a:gd name="T16" fmla="*/ 52 w 120"/>
                <a:gd name="T17" fmla="*/ 6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0" h="70">
                  <a:moveTo>
                    <a:pt x="52" y="67"/>
                  </a:moveTo>
                  <a:cubicBezTo>
                    <a:pt x="56" y="70"/>
                    <a:pt x="63" y="70"/>
                    <a:pt x="67" y="67"/>
                  </a:cubicBezTo>
                  <a:cubicBezTo>
                    <a:pt x="116" y="39"/>
                    <a:pt x="116" y="39"/>
                    <a:pt x="116" y="39"/>
                  </a:cubicBezTo>
                  <a:cubicBezTo>
                    <a:pt x="120" y="37"/>
                    <a:pt x="120" y="33"/>
                    <a:pt x="116" y="30"/>
                  </a:cubicBezTo>
                  <a:cubicBezTo>
                    <a:pt x="68" y="3"/>
                    <a:pt x="68" y="3"/>
                    <a:pt x="68" y="3"/>
                  </a:cubicBezTo>
                  <a:cubicBezTo>
                    <a:pt x="64" y="0"/>
                    <a:pt x="57" y="0"/>
                    <a:pt x="52" y="3"/>
                  </a:cubicBezTo>
                  <a:cubicBezTo>
                    <a:pt x="4" y="31"/>
                    <a:pt x="4" y="31"/>
                    <a:pt x="4" y="31"/>
                  </a:cubicBezTo>
                  <a:cubicBezTo>
                    <a:pt x="0" y="33"/>
                    <a:pt x="0" y="37"/>
                    <a:pt x="4" y="40"/>
                  </a:cubicBezTo>
                  <a:lnTo>
                    <a:pt x="52" y="67"/>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6" name="Freeform 56">
              <a:extLst>
                <a:ext uri="{FF2B5EF4-FFF2-40B4-BE49-F238E27FC236}">
                  <a16:creationId xmlns:a16="http://schemas.microsoft.com/office/drawing/2014/main" id="{A63F35EF-19D5-AA48-A49B-1144AC60A35B}"/>
                </a:ext>
              </a:extLst>
            </p:cNvPr>
            <p:cNvSpPr>
              <a:spLocks/>
            </p:cNvSpPr>
            <p:nvPr/>
          </p:nvSpPr>
          <p:spPr bwMode="auto">
            <a:xfrm>
              <a:off x="16377674" y="7294510"/>
              <a:ext cx="333375" cy="193675"/>
            </a:xfrm>
            <a:custGeom>
              <a:avLst/>
              <a:gdLst>
                <a:gd name="T0" fmla="*/ 52 w 121"/>
                <a:gd name="T1" fmla="*/ 67 h 70"/>
                <a:gd name="T2" fmla="*/ 68 w 121"/>
                <a:gd name="T3" fmla="*/ 67 h 70"/>
                <a:gd name="T4" fmla="*/ 116 w 121"/>
                <a:gd name="T5" fmla="*/ 39 h 70"/>
                <a:gd name="T6" fmla="*/ 117 w 121"/>
                <a:gd name="T7" fmla="*/ 30 h 70"/>
                <a:gd name="T8" fmla="*/ 68 w 121"/>
                <a:gd name="T9" fmla="*/ 2 h 70"/>
                <a:gd name="T10" fmla="*/ 53 w 121"/>
                <a:gd name="T11" fmla="*/ 2 h 70"/>
                <a:gd name="T12" fmla="*/ 4 w 121"/>
                <a:gd name="T13" fmla="*/ 30 h 70"/>
                <a:gd name="T14" fmla="*/ 4 w 121"/>
                <a:gd name="T15" fmla="*/ 39 h 70"/>
                <a:gd name="T16" fmla="*/ 52 w 121"/>
                <a:gd name="T17" fmla="*/ 6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70">
                  <a:moveTo>
                    <a:pt x="52" y="67"/>
                  </a:moveTo>
                  <a:cubicBezTo>
                    <a:pt x="57" y="70"/>
                    <a:pt x="64" y="70"/>
                    <a:pt x="68" y="67"/>
                  </a:cubicBezTo>
                  <a:cubicBezTo>
                    <a:pt x="116" y="39"/>
                    <a:pt x="116" y="39"/>
                    <a:pt x="116" y="39"/>
                  </a:cubicBezTo>
                  <a:cubicBezTo>
                    <a:pt x="121" y="37"/>
                    <a:pt x="121" y="33"/>
                    <a:pt x="117" y="30"/>
                  </a:cubicBezTo>
                  <a:cubicBezTo>
                    <a:pt x="68" y="2"/>
                    <a:pt x="68" y="2"/>
                    <a:pt x="68" y="2"/>
                  </a:cubicBezTo>
                  <a:cubicBezTo>
                    <a:pt x="64" y="0"/>
                    <a:pt x="57" y="0"/>
                    <a:pt x="53" y="2"/>
                  </a:cubicBezTo>
                  <a:cubicBezTo>
                    <a:pt x="4" y="30"/>
                    <a:pt x="4" y="30"/>
                    <a:pt x="4" y="30"/>
                  </a:cubicBezTo>
                  <a:cubicBezTo>
                    <a:pt x="0" y="33"/>
                    <a:pt x="0" y="37"/>
                    <a:pt x="4" y="39"/>
                  </a:cubicBezTo>
                  <a:lnTo>
                    <a:pt x="52" y="67"/>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7" name="Freeform 57">
              <a:extLst>
                <a:ext uri="{FF2B5EF4-FFF2-40B4-BE49-F238E27FC236}">
                  <a16:creationId xmlns:a16="http://schemas.microsoft.com/office/drawing/2014/main" id="{FA322B11-56C5-434B-B223-314072D3C5FA}"/>
                </a:ext>
              </a:extLst>
            </p:cNvPr>
            <p:cNvSpPr>
              <a:spLocks/>
            </p:cNvSpPr>
            <p:nvPr/>
          </p:nvSpPr>
          <p:spPr bwMode="auto">
            <a:xfrm>
              <a:off x="16579287" y="7175448"/>
              <a:ext cx="333375" cy="193675"/>
            </a:xfrm>
            <a:custGeom>
              <a:avLst/>
              <a:gdLst>
                <a:gd name="T0" fmla="*/ 53 w 121"/>
                <a:gd name="T1" fmla="*/ 68 h 70"/>
                <a:gd name="T2" fmla="*/ 68 w 121"/>
                <a:gd name="T3" fmla="*/ 68 h 70"/>
                <a:gd name="T4" fmla="*/ 117 w 121"/>
                <a:gd name="T5" fmla="*/ 40 h 70"/>
                <a:gd name="T6" fmla="*/ 117 w 121"/>
                <a:gd name="T7" fmla="*/ 31 h 70"/>
                <a:gd name="T8" fmla="*/ 69 w 121"/>
                <a:gd name="T9" fmla="*/ 3 h 70"/>
                <a:gd name="T10" fmla="*/ 53 w 121"/>
                <a:gd name="T11" fmla="*/ 3 h 70"/>
                <a:gd name="T12" fmla="*/ 5 w 121"/>
                <a:gd name="T13" fmla="*/ 31 h 70"/>
                <a:gd name="T14" fmla="*/ 5 w 121"/>
                <a:gd name="T15" fmla="*/ 40 h 70"/>
                <a:gd name="T16" fmla="*/ 53 w 121"/>
                <a:gd name="T17" fmla="*/ 68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70">
                  <a:moveTo>
                    <a:pt x="53" y="68"/>
                  </a:moveTo>
                  <a:cubicBezTo>
                    <a:pt x="57" y="70"/>
                    <a:pt x="64" y="70"/>
                    <a:pt x="68" y="68"/>
                  </a:cubicBezTo>
                  <a:cubicBezTo>
                    <a:pt x="117" y="40"/>
                    <a:pt x="117" y="40"/>
                    <a:pt x="117" y="40"/>
                  </a:cubicBezTo>
                  <a:cubicBezTo>
                    <a:pt x="121" y="37"/>
                    <a:pt x="121" y="33"/>
                    <a:pt x="117" y="31"/>
                  </a:cubicBezTo>
                  <a:cubicBezTo>
                    <a:pt x="69" y="3"/>
                    <a:pt x="69" y="3"/>
                    <a:pt x="69" y="3"/>
                  </a:cubicBezTo>
                  <a:cubicBezTo>
                    <a:pt x="64" y="0"/>
                    <a:pt x="58" y="0"/>
                    <a:pt x="53" y="3"/>
                  </a:cubicBezTo>
                  <a:cubicBezTo>
                    <a:pt x="5" y="31"/>
                    <a:pt x="5" y="31"/>
                    <a:pt x="5" y="31"/>
                  </a:cubicBezTo>
                  <a:cubicBezTo>
                    <a:pt x="0" y="33"/>
                    <a:pt x="0" y="37"/>
                    <a:pt x="5" y="40"/>
                  </a:cubicBezTo>
                  <a:lnTo>
                    <a:pt x="53" y="68"/>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8" name="Freeform 58">
              <a:extLst>
                <a:ext uri="{FF2B5EF4-FFF2-40B4-BE49-F238E27FC236}">
                  <a16:creationId xmlns:a16="http://schemas.microsoft.com/office/drawing/2014/main" id="{03D20738-2697-CC40-9BBF-681C1D3A8F3B}"/>
                </a:ext>
              </a:extLst>
            </p:cNvPr>
            <p:cNvSpPr>
              <a:spLocks/>
            </p:cNvSpPr>
            <p:nvPr/>
          </p:nvSpPr>
          <p:spPr bwMode="auto">
            <a:xfrm>
              <a:off x="13847199" y="8697860"/>
              <a:ext cx="433388" cy="250825"/>
            </a:xfrm>
            <a:custGeom>
              <a:avLst/>
              <a:gdLst>
                <a:gd name="T0" fmla="*/ 52 w 157"/>
                <a:gd name="T1" fmla="*/ 88 h 91"/>
                <a:gd name="T2" fmla="*/ 68 w 157"/>
                <a:gd name="T3" fmla="*/ 88 h 91"/>
                <a:gd name="T4" fmla="*/ 153 w 157"/>
                <a:gd name="T5" fmla="*/ 39 h 91"/>
                <a:gd name="T6" fmla="*/ 153 w 157"/>
                <a:gd name="T7" fmla="*/ 30 h 91"/>
                <a:gd name="T8" fmla="*/ 105 w 157"/>
                <a:gd name="T9" fmla="*/ 2 h 91"/>
                <a:gd name="T10" fmla="*/ 89 w 157"/>
                <a:gd name="T11" fmla="*/ 2 h 91"/>
                <a:gd name="T12" fmla="*/ 4 w 157"/>
                <a:gd name="T13" fmla="*/ 52 h 91"/>
                <a:gd name="T14" fmla="*/ 4 w 157"/>
                <a:gd name="T15" fmla="*/ 60 h 91"/>
                <a:gd name="T16" fmla="*/ 52 w 157"/>
                <a:gd name="T17" fmla="*/ 88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7" h="91">
                  <a:moveTo>
                    <a:pt x="52" y="88"/>
                  </a:moveTo>
                  <a:cubicBezTo>
                    <a:pt x="57" y="91"/>
                    <a:pt x="63" y="91"/>
                    <a:pt x="68" y="88"/>
                  </a:cubicBezTo>
                  <a:cubicBezTo>
                    <a:pt x="153" y="39"/>
                    <a:pt x="153" y="39"/>
                    <a:pt x="153" y="39"/>
                  </a:cubicBezTo>
                  <a:cubicBezTo>
                    <a:pt x="157" y="37"/>
                    <a:pt x="157" y="33"/>
                    <a:pt x="153" y="30"/>
                  </a:cubicBezTo>
                  <a:cubicBezTo>
                    <a:pt x="105" y="2"/>
                    <a:pt x="105" y="2"/>
                    <a:pt x="105" y="2"/>
                  </a:cubicBezTo>
                  <a:cubicBezTo>
                    <a:pt x="100" y="0"/>
                    <a:pt x="94" y="0"/>
                    <a:pt x="89" y="2"/>
                  </a:cubicBezTo>
                  <a:cubicBezTo>
                    <a:pt x="4" y="52"/>
                    <a:pt x="4" y="52"/>
                    <a:pt x="4" y="52"/>
                  </a:cubicBezTo>
                  <a:cubicBezTo>
                    <a:pt x="0" y="54"/>
                    <a:pt x="0" y="58"/>
                    <a:pt x="4" y="60"/>
                  </a:cubicBezTo>
                  <a:lnTo>
                    <a:pt x="52" y="88"/>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9" name="Freeform 59">
              <a:extLst>
                <a:ext uri="{FF2B5EF4-FFF2-40B4-BE49-F238E27FC236}">
                  <a16:creationId xmlns:a16="http://schemas.microsoft.com/office/drawing/2014/main" id="{83A38889-0EB8-824E-8AAF-01D76CAF2226}"/>
                </a:ext>
              </a:extLst>
            </p:cNvPr>
            <p:cNvSpPr>
              <a:spLocks/>
            </p:cNvSpPr>
            <p:nvPr/>
          </p:nvSpPr>
          <p:spPr bwMode="auto">
            <a:xfrm>
              <a:off x="16079224" y="7237360"/>
              <a:ext cx="331788" cy="192088"/>
            </a:xfrm>
            <a:custGeom>
              <a:avLst/>
              <a:gdLst>
                <a:gd name="T0" fmla="*/ 52 w 120"/>
                <a:gd name="T1" fmla="*/ 68 h 70"/>
                <a:gd name="T2" fmla="*/ 68 w 120"/>
                <a:gd name="T3" fmla="*/ 68 h 70"/>
                <a:gd name="T4" fmla="*/ 116 w 120"/>
                <a:gd name="T5" fmla="*/ 40 h 70"/>
                <a:gd name="T6" fmla="*/ 116 w 120"/>
                <a:gd name="T7" fmla="*/ 31 h 70"/>
                <a:gd name="T8" fmla="*/ 68 w 120"/>
                <a:gd name="T9" fmla="*/ 3 h 70"/>
                <a:gd name="T10" fmla="*/ 53 w 120"/>
                <a:gd name="T11" fmla="*/ 3 h 70"/>
                <a:gd name="T12" fmla="*/ 4 w 120"/>
                <a:gd name="T13" fmla="*/ 31 h 70"/>
                <a:gd name="T14" fmla="*/ 4 w 120"/>
                <a:gd name="T15" fmla="*/ 40 h 70"/>
                <a:gd name="T16" fmla="*/ 52 w 120"/>
                <a:gd name="T17" fmla="*/ 68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0" h="70">
                  <a:moveTo>
                    <a:pt x="52" y="68"/>
                  </a:moveTo>
                  <a:cubicBezTo>
                    <a:pt x="56" y="70"/>
                    <a:pt x="63" y="70"/>
                    <a:pt x="68" y="68"/>
                  </a:cubicBezTo>
                  <a:cubicBezTo>
                    <a:pt x="116" y="40"/>
                    <a:pt x="116" y="40"/>
                    <a:pt x="116" y="40"/>
                  </a:cubicBezTo>
                  <a:cubicBezTo>
                    <a:pt x="120" y="37"/>
                    <a:pt x="120" y="33"/>
                    <a:pt x="116" y="31"/>
                  </a:cubicBezTo>
                  <a:cubicBezTo>
                    <a:pt x="68" y="3"/>
                    <a:pt x="68" y="3"/>
                    <a:pt x="68" y="3"/>
                  </a:cubicBezTo>
                  <a:cubicBezTo>
                    <a:pt x="64" y="0"/>
                    <a:pt x="57" y="0"/>
                    <a:pt x="53" y="3"/>
                  </a:cubicBezTo>
                  <a:cubicBezTo>
                    <a:pt x="4" y="31"/>
                    <a:pt x="4" y="31"/>
                    <a:pt x="4" y="31"/>
                  </a:cubicBezTo>
                  <a:cubicBezTo>
                    <a:pt x="0" y="33"/>
                    <a:pt x="0" y="37"/>
                    <a:pt x="4" y="40"/>
                  </a:cubicBezTo>
                  <a:lnTo>
                    <a:pt x="52" y="68"/>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0" name="Freeform 60">
              <a:extLst>
                <a:ext uri="{FF2B5EF4-FFF2-40B4-BE49-F238E27FC236}">
                  <a16:creationId xmlns:a16="http://schemas.microsoft.com/office/drawing/2014/main" id="{429EEF2C-6A10-CB43-B2C0-A3FBF4D17523}"/>
                </a:ext>
              </a:extLst>
            </p:cNvPr>
            <p:cNvSpPr>
              <a:spLocks/>
            </p:cNvSpPr>
            <p:nvPr/>
          </p:nvSpPr>
          <p:spPr bwMode="auto">
            <a:xfrm>
              <a:off x="14258362" y="8288285"/>
              <a:ext cx="331788" cy="193675"/>
            </a:xfrm>
            <a:custGeom>
              <a:avLst/>
              <a:gdLst>
                <a:gd name="T0" fmla="*/ 52 w 120"/>
                <a:gd name="T1" fmla="*/ 68 h 70"/>
                <a:gd name="T2" fmla="*/ 67 w 120"/>
                <a:gd name="T3" fmla="*/ 68 h 70"/>
                <a:gd name="T4" fmla="*/ 116 w 120"/>
                <a:gd name="T5" fmla="*/ 40 h 70"/>
                <a:gd name="T6" fmla="*/ 116 w 120"/>
                <a:gd name="T7" fmla="*/ 31 h 70"/>
                <a:gd name="T8" fmla="*/ 68 w 120"/>
                <a:gd name="T9" fmla="*/ 3 h 70"/>
                <a:gd name="T10" fmla="*/ 52 w 120"/>
                <a:gd name="T11" fmla="*/ 3 h 70"/>
                <a:gd name="T12" fmla="*/ 4 w 120"/>
                <a:gd name="T13" fmla="*/ 31 h 70"/>
                <a:gd name="T14" fmla="*/ 4 w 120"/>
                <a:gd name="T15" fmla="*/ 40 h 70"/>
                <a:gd name="T16" fmla="*/ 52 w 120"/>
                <a:gd name="T17" fmla="*/ 68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0" h="70">
                  <a:moveTo>
                    <a:pt x="52" y="68"/>
                  </a:moveTo>
                  <a:cubicBezTo>
                    <a:pt x="56" y="70"/>
                    <a:pt x="63" y="70"/>
                    <a:pt x="67" y="68"/>
                  </a:cubicBezTo>
                  <a:cubicBezTo>
                    <a:pt x="116" y="40"/>
                    <a:pt x="116" y="40"/>
                    <a:pt x="116" y="40"/>
                  </a:cubicBezTo>
                  <a:cubicBezTo>
                    <a:pt x="120" y="37"/>
                    <a:pt x="120" y="33"/>
                    <a:pt x="116" y="31"/>
                  </a:cubicBezTo>
                  <a:cubicBezTo>
                    <a:pt x="68" y="3"/>
                    <a:pt x="68" y="3"/>
                    <a:pt x="68" y="3"/>
                  </a:cubicBezTo>
                  <a:cubicBezTo>
                    <a:pt x="64" y="0"/>
                    <a:pt x="57" y="0"/>
                    <a:pt x="52" y="3"/>
                  </a:cubicBezTo>
                  <a:cubicBezTo>
                    <a:pt x="4" y="31"/>
                    <a:pt x="4" y="31"/>
                    <a:pt x="4" y="31"/>
                  </a:cubicBezTo>
                  <a:cubicBezTo>
                    <a:pt x="0" y="33"/>
                    <a:pt x="0" y="37"/>
                    <a:pt x="4" y="40"/>
                  </a:cubicBezTo>
                  <a:lnTo>
                    <a:pt x="52" y="68"/>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1" name="Freeform 61">
              <a:extLst>
                <a:ext uri="{FF2B5EF4-FFF2-40B4-BE49-F238E27FC236}">
                  <a16:creationId xmlns:a16="http://schemas.microsoft.com/office/drawing/2014/main" id="{719F1E7C-6AE7-5A47-AF59-18378BE91CDD}"/>
                </a:ext>
              </a:extLst>
            </p:cNvPr>
            <p:cNvSpPr>
              <a:spLocks/>
            </p:cNvSpPr>
            <p:nvPr/>
          </p:nvSpPr>
          <p:spPr bwMode="auto">
            <a:xfrm>
              <a:off x="13648762" y="8642298"/>
              <a:ext cx="333375" cy="190500"/>
            </a:xfrm>
            <a:custGeom>
              <a:avLst/>
              <a:gdLst>
                <a:gd name="T0" fmla="*/ 53 w 121"/>
                <a:gd name="T1" fmla="*/ 67 h 69"/>
                <a:gd name="T2" fmla="*/ 68 w 121"/>
                <a:gd name="T3" fmla="*/ 67 h 69"/>
                <a:gd name="T4" fmla="*/ 117 w 121"/>
                <a:gd name="T5" fmla="*/ 39 h 69"/>
                <a:gd name="T6" fmla="*/ 117 w 121"/>
                <a:gd name="T7" fmla="*/ 30 h 69"/>
                <a:gd name="T8" fmla="*/ 69 w 121"/>
                <a:gd name="T9" fmla="*/ 2 h 69"/>
                <a:gd name="T10" fmla="*/ 53 w 121"/>
                <a:gd name="T11" fmla="*/ 2 h 69"/>
                <a:gd name="T12" fmla="*/ 5 w 121"/>
                <a:gd name="T13" fmla="*/ 30 h 69"/>
                <a:gd name="T14" fmla="*/ 5 w 121"/>
                <a:gd name="T15" fmla="*/ 39 h 69"/>
                <a:gd name="T16" fmla="*/ 53 w 121"/>
                <a:gd name="T17" fmla="*/ 6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69">
                  <a:moveTo>
                    <a:pt x="53" y="67"/>
                  </a:moveTo>
                  <a:cubicBezTo>
                    <a:pt x="57" y="69"/>
                    <a:pt x="64" y="69"/>
                    <a:pt x="68" y="67"/>
                  </a:cubicBezTo>
                  <a:cubicBezTo>
                    <a:pt x="117" y="39"/>
                    <a:pt x="117" y="39"/>
                    <a:pt x="117" y="39"/>
                  </a:cubicBezTo>
                  <a:cubicBezTo>
                    <a:pt x="121" y="36"/>
                    <a:pt x="121" y="32"/>
                    <a:pt x="117" y="30"/>
                  </a:cubicBezTo>
                  <a:cubicBezTo>
                    <a:pt x="69" y="2"/>
                    <a:pt x="69" y="2"/>
                    <a:pt x="69" y="2"/>
                  </a:cubicBezTo>
                  <a:cubicBezTo>
                    <a:pt x="64" y="0"/>
                    <a:pt x="57" y="0"/>
                    <a:pt x="53" y="2"/>
                  </a:cubicBezTo>
                  <a:cubicBezTo>
                    <a:pt x="5" y="30"/>
                    <a:pt x="5" y="30"/>
                    <a:pt x="5" y="30"/>
                  </a:cubicBezTo>
                  <a:cubicBezTo>
                    <a:pt x="0" y="33"/>
                    <a:pt x="0" y="37"/>
                    <a:pt x="5" y="39"/>
                  </a:cubicBezTo>
                  <a:lnTo>
                    <a:pt x="53" y="67"/>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2" name="Freeform 62">
              <a:extLst>
                <a:ext uri="{FF2B5EF4-FFF2-40B4-BE49-F238E27FC236}">
                  <a16:creationId xmlns:a16="http://schemas.microsoft.com/office/drawing/2014/main" id="{E187CAAF-8A48-8748-BB78-C5C0E23F1AD2}"/>
                </a:ext>
              </a:extLst>
            </p:cNvPr>
            <p:cNvSpPr>
              <a:spLocks/>
            </p:cNvSpPr>
            <p:nvPr/>
          </p:nvSpPr>
          <p:spPr bwMode="auto">
            <a:xfrm>
              <a:off x="13853549" y="8523235"/>
              <a:ext cx="333375" cy="193675"/>
            </a:xfrm>
            <a:custGeom>
              <a:avLst/>
              <a:gdLst>
                <a:gd name="T0" fmla="*/ 52 w 121"/>
                <a:gd name="T1" fmla="*/ 68 h 70"/>
                <a:gd name="T2" fmla="*/ 68 w 121"/>
                <a:gd name="T3" fmla="*/ 68 h 70"/>
                <a:gd name="T4" fmla="*/ 116 w 121"/>
                <a:gd name="T5" fmla="*/ 39 h 70"/>
                <a:gd name="T6" fmla="*/ 116 w 121"/>
                <a:gd name="T7" fmla="*/ 31 h 70"/>
                <a:gd name="T8" fmla="*/ 68 w 121"/>
                <a:gd name="T9" fmla="*/ 3 h 70"/>
                <a:gd name="T10" fmla="*/ 53 w 121"/>
                <a:gd name="T11" fmla="*/ 3 h 70"/>
                <a:gd name="T12" fmla="*/ 4 w 121"/>
                <a:gd name="T13" fmla="*/ 31 h 70"/>
                <a:gd name="T14" fmla="*/ 4 w 121"/>
                <a:gd name="T15" fmla="*/ 40 h 70"/>
                <a:gd name="T16" fmla="*/ 52 w 121"/>
                <a:gd name="T17" fmla="*/ 68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70">
                  <a:moveTo>
                    <a:pt x="52" y="68"/>
                  </a:moveTo>
                  <a:cubicBezTo>
                    <a:pt x="56" y="70"/>
                    <a:pt x="63" y="70"/>
                    <a:pt x="68" y="68"/>
                  </a:cubicBezTo>
                  <a:cubicBezTo>
                    <a:pt x="116" y="39"/>
                    <a:pt x="116" y="39"/>
                    <a:pt x="116" y="39"/>
                  </a:cubicBezTo>
                  <a:cubicBezTo>
                    <a:pt x="121" y="37"/>
                    <a:pt x="121" y="33"/>
                    <a:pt x="116" y="31"/>
                  </a:cubicBezTo>
                  <a:cubicBezTo>
                    <a:pt x="68" y="3"/>
                    <a:pt x="68" y="3"/>
                    <a:pt x="68" y="3"/>
                  </a:cubicBezTo>
                  <a:cubicBezTo>
                    <a:pt x="64" y="0"/>
                    <a:pt x="57" y="0"/>
                    <a:pt x="53" y="3"/>
                  </a:cubicBezTo>
                  <a:cubicBezTo>
                    <a:pt x="4" y="31"/>
                    <a:pt x="4" y="31"/>
                    <a:pt x="4" y="31"/>
                  </a:cubicBezTo>
                  <a:cubicBezTo>
                    <a:pt x="0" y="33"/>
                    <a:pt x="0" y="37"/>
                    <a:pt x="4" y="40"/>
                  </a:cubicBezTo>
                  <a:lnTo>
                    <a:pt x="52" y="68"/>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3" name="Freeform 63">
              <a:extLst>
                <a:ext uri="{FF2B5EF4-FFF2-40B4-BE49-F238E27FC236}">
                  <a16:creationId xmlns:a16="http://schemas.microsoft.com/office/drawing/2014/main" id="{56BF140E-2CC0-054B-ACEC-58629476115B}"/>
                </a:ext>
              </a:extLst>
            </p:cNvPr>
            <p:cNvSpPr>
              <a:spLocks/>
            </p:cNvSpPr>
            <p:nvPr/>
          </p:nvSpPr>
          <p:spPr bwMode="auto">
            <a:xfrm>
              <a:off x="14055162" y="8407348"/>
              <a:ext cx="333375" cy="193675"/>
            </a:xfrm>
            <a:custGeom>
              <a:avLst/>
              <a:gdLst>
                <a:gd name="T0" fmla="*/ 53 w 121"/>
                <a:gd name="T1" fmla="*/ 67 h 70"/>
                <a:gd name="T2" fmla="*/ 68 w 121"/>
                <a:gd name="T3" fmla="*/ 67 h 70"/>
                <a:gd name="T4" fmla="*/ 117 w 121"/>
                <a:gd name="T5" fmla="*/ 39 h 70"/>
                <a:gd name="T6" fmla="*/ 117 w 121"/>
                <a:gd name="T7" fmla="*/ 30 h 70"/>
                <a:gd name="T8" fmla="*/ 68 w 121"/>
                <a:gd name="T9" fmla="*/ 2 h 70"/>
                <a:gd name="T10" fmla="*/ 53 w 121"/>
                <a:gd name="T11" fmla="*/ 2 h 70"/>
                <a:gd name="T12" fmla="*/ 4 w 121"/>
                <a:gd name="T13" fmla="*/ 30 h 70"/>
                <a:gd name="T14" fmla="*/ 4 w 121"/>
                <a:gd name="T15" fmla="*/ 39 h 70"/>
                <a:gd name="T16" fmla="*/ 53 w 121"/>
                <a:gd name="T17" fmla="*/ 6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70">
                  <a:moveTo>
                    <a:pt x="53" y="67"/>
                  </a:moveTo>
                  <a:cubicBezTo>
                    <a:pt x="57" y="70"/>
                    <a:pt x="64" y="70"/>
                    <a:pt x="68" y="67"/>
                  </a:cubicBezTo>
                  <a:cubicBezTo>
                    <a:pt x="117" y="39"/>
                    <a:pt x="117" y="39"/>
                    <a:pt x="117" y="39"/>
                  </a:cubicBezTo>
                  <a:cubicBezTo>
                    <a:pt x="121" y="37"/>
                    <a:pt x="121" y="33"/>
                    <a:pt x="117" y="30"/>
                  </a:cubicBezTo>
                  <a:cubicBezTo>
                    <a:pt x="68" y="2"/>
                    <a:pt x="68" y="2"/>
                    <a:pt x="68" y="2"/>
                  </a:cubicBezTo>
                  <a:cubicBezTo>
                    <a:pt x="64" y="0"/>
                    <a:pt x="57" y="0"/>
                    <a:pt x="53" y="2"/>
                  </a:cubicBezTo>
                  <a:cubicBezTo>
                    <a:pt x="4" y="30"/>
                    <a:pt x="4" y="30"/>
                    <a:pt x="4" y="30"/>
                  </a:cubicBezTo>
                  <a:cubicBezTo>
                    <a:pt x="0" y="33"/>
                    <a:pt x="0" y="37"/>
                    <a:pt x="4" y="39"/>
                  </a:cubicBezTo>
                  <a:lnTo>
                    <a:pt x="53" y="67"/>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4" name="Freeform 64">
              <a:extLst>
                <a:ext uri="{FF2B5EF4-FFF2-40B4-BE49-F238E27FC236}">
                  <a16:creationId xmlns:a16="http://schemas.microsoft.com/office/drawing/2014/main" id="{C8047200-E0AC-0245-8D39-7A7A70DB9711}"/>
                </a:ext>
              </a:extLst>
            </p:cNvPr>
            <p:cNvSpPr>
              <a:spLocks/>
            </p:cNvSpPr>
            <p:nvPr/>
          </p:nvSpPr>
          <p:spPr bwMode="auto">
            <a:xfrm>
              <a:off x="14459974" y="8172398"/>
              <a:ext cx="333375" cy="193675"/>
            </a:xfrm>
            <a:custGeom>
              <a:avLst/>
              <a:gdLst>
                <a:gd name="T0" fmla="*/ 52 w 121"/>
                <a:gd name="T1" fmla="*/ 67 h 70"/>
                <a:gd name="T2" fmla="*/ 68 w 121"/>
                <a:gd name="T3" fmla="*/ 67 h 70"/>
                <a:gd name="T4" fmla="*/ 116 w 121"/>
                <a:gd name="T5" fmla="*/ 39 h 70"/>
                <a:gd name="T6" fmla="*/ 116 w 121"/>
                <a:gd name="T7" fmla="*/ 30 h 70"/>
                <a:gd name="T8" fmla="*/ 68 w 121"/>
                <a:gd name="T9" fmla="*/ 3 h 70"/>
                <a:gd name="T10" fmla="*/ 53 w 121"/>
                <a:gd name="T11" fmla="*/ 3 h 70"/>
                <a:gd name="T12" fmla="*/ 4 w 121"/>
                <a:gd name="T13" fmla="*/ 31 h 70"/>
                <a:gd name="T14" fmla="*/ 4 w 121"/>
                <a:gd name="T15" fmla="*/ 40 h 70"/>
                <a:gd name="T16" fmla="*/ 52 w 121"/>
                <a:gd name="T17" fmla="*/ 6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70">
                  <a:moveTo>
                    <a:pt x="52" y="67"/>
                  </a:moveTo>
                  <a:cubicBezTo>
                    <a:pt x="57" y="70"/>
                    <a:pt x="63" y="70"/>
                    <a:pt x="68" y="67"/>
                  </a:cubicBezTo>
                  <a:cubicBezTo>
                    <a:pt x="116" y="39"/>
                    <a:pt x="116" y="39"/>
                    <a:pt x="116" y="39"/>
                  </a:cubicBezTo>
                  <a:cubicBezTo>
                    <a:pt x="121" y="37"/>
                    <a:pt x="121" y="33"/>
                    <a:pt x="116" y="30"/>
                  </a:cubicBezTo>
                  <a:cubicBezTo>
                    <a:pt x="68" y="3"/>
                    <a:pt x="68" y="3"/>
                    <a:pt x="68" y="3"/>
                  </a:cubicBezTo>
                  <a:cubicBezTo>
                    <a:pt x="64" y="0"/>
                    <a:pt x="57" y="0"/>
                    <a:pt x="53" y="3"/>
                  </a:cubicBezTo>
                  <a:cubicBezTo>
                    <a:pt x="4" y="31"/>
                    <a:pt x="4" y="31"/>
                    <a:pt x="4" y="31"/>
                  </a:cubicBezTo>
                  <a:cubicBezTo>
                    <a:pt x="0" y="33"/>
                    <a:pt x="0" y="37"/>
                    <a:pt x="4" y="40"/>
                  </a:cubicBezTo>
                  <a:lnTo>
                    <a:pt x="52" y="67"/>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5" name="Freeform 65">
              <a:extLst>
                <a:ext uri="{FF2B5EF4-FFF2-40B4-BE49-F238E27FC236}">
                  <a16:creationId xmlns:a16="http://schemas.microsoft.com/office/drawing/2014/main" id="{2E63028C-BECA-3B43-977D-5E9BA68655F8}"/>
                </a:ext>
              </a:extLst>
            </p:cNvPr>
            <p:cNvSpPr>
              <a:spLocks/>
            </p:cNvSpPr>
            <p:nvPr/>
          </p:nvSpPr>
          <p:spPr bwMode="auto">
            <a:xfrm>
              <a:off x="14661587" y="8056510"/>
              <a:ext cx="333375" cy="193675"/>
            </a:xfrm>
            <a:custGeom>
              <a:avLst/>
              <a:gdLst>
                <a:gd name="T0" fmla="*/ 52 w 121"/>
                <a:gd name="T1" fmla="*/ 67 h 70"/>
                <a:gd name="T2" fmla="*/ 68 w 121"/>
                <a:gd name="T3" fmla="*/ 67 h 70"/>
                <a:gd name="T4" fmla="*/ 116 w 121"/>
                <a:gd name="T5" fmla="*/ 39 h 70"/>
                <a:gd name="T6" fmla="*/ 116 w 121"/>
                <a:gd name="T7" fmla="*/ 30 h 70"/>
                <a:gd name="T8" fmla="*/ 68 w 121"/>
                <a:gd name="T9" fmla="*/ 2 h 70"/>
                <a:gd name="T10" fmla="*/ 53 w 121"/>
                <a:gd name="T11" fmla="*/ 2 h 70"/>
                <a:gd name="T12" fmla="*/ 4 w 121"/>
                <a:gd name="T13" fmla="*/ 31 h 70"/>
                <a:gd name="T14" fmla="*/ 4 w 121"/>
                <a:gd name="T15" fmla="*/ 39 h 70"/>
                <a:gd name="T16" fmla="*/ 52 w 121"/>
                <a:gd name="T17" fmla="*/ 6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70">
                  <a:moveTo>
                    <a:pt x="52" y="67"/>
                  </a:moveTo>
                  <a:cubicBezTo>
                    <a:pt x="57" y="70"/>
                    <a:pt x="63" y="70"/>
                    <a:pt x="68" y="67"/>
                  </a:cubicBezTo>
                  <a:cubicBezTo>
                    <a:pt x="116" y="39"/>
                    <a:pt x="116" y="39"/>
                    <a:pt x="116" y="39"/>
                  </a:cubicBezTo>
                  <a:cubicBezTo>
                    <a:pt x="121" y="37"/>
                    <a:pt x="121" y="33"/>
                    <a:pt x="116" y="30"/>
                  </a:cubicBezTo>
                  <a:cubicBezTo>
                    <a:pt x="68" y="2"/>
                    <a:pt x="68" y="2"/>
                    <a:pt x="68" y="2"/>
                  </a:cubicBezTo>
                  <a:cubicBezTo>
                    <a:pt x="64" y="0"/>
                    <a:pt x="57" y="0"/>
                    <a:pt x="53" y="2"/>
                  </a:cubicBezTo>
                  <a:cubicBezTo>
                    <a:pt x="4" y="31"/>
                    <a:pt x="4" y="31"/>
                    <a:pt x="4" y="31"/>
                  </a:cubicBezTo>
                  <a:cubicBezTo>
                    <a:pt x="0" y="33"/>
                    <a:pt x="0" y="37"/>
                    <a:pt x="4" y="39"/>
                  </a:cubicBezTo>
                  <a:lnTo>
                    <a:pt x="52" y="67"/>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6" name="Freeform 66">
              <a:extLst>
                <a:ext uri="{FF2B5EF4-FFF2-40B4-BE49-F238E27FC236}">
                  <a16:creationId xmlns:a16="http://schemas.microsoft.com/office/drawing/2014/main" id="{01398398-91DA-BD45-915B-6A2A65F769DB}"/>
                </a:ext>
              </a:extLst>
            </p:cNvPr>
            <p:cNvSpPr>
              <a:spLocks/>
            </p:cNvSpPr>
            <p:nvPr/>
          </p:nvSpPr>
          <p:spPr bwMode="auto">
            <a:xfrm>
              <a:off x="14863199" y="7940623"/>
              <a:ext cx="333375" cy="190500"/>
            </a:xfrm>
            <a:custGeom>
              <a:avLst/>
              <a:gdLst>
                <a:gd name="T0" fmla="*/ 53 w 121"/>
                <a:gd name="T1" fmla="*/ 67 h 69"/>
                <a:gd name="T2" fmla="*/ 68 w 121"/>
                <a:gd name="T3" fmla="*/ 67 h 69"/>
                <a:gd name="T4" fmla="*/ 117 w 121"/>
                <a:gd name="T5" fmla="*/ 39 h 69"/>
                <a:gd name="T6" fmla="*/ 117 w 121"/>
                <a:gd name="T7" fmla="*/ 30 h 69"/>
                <a:gd name="T8" fmla="*/ 69 w 121"/>
                <a:gd name="T9" fmla="*/ 2 h 69"/>
                <a:gd name="T10" fmla="*/ 53 w 121"/>
                <a:gd name="T11" fmla="*/ 2 h 69"/>
                <a:gd name="T12" fmla="*/ 4 w 121"/>
                <a:gd name="T13" fmla="*/ 30 h 69"/>
                <a:gd name="T14" fmla="*/ 4 w 121"/>
                <a:gd name="T15" fmla="*/ 39 h 69"/>
                <a:gd name="T16" fmla="*/ 53 w 121"/>
                <a:gd name="T17" fmla="*/ 6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69">
                  <a:moveTo>
                    <a:pt x="53" y="67"/>
                  </a:moveTo>
                  <a:cubicBezTo>
                    <a:pt x="57" y="69"/>
                    <a:pt x="64" y="69"/>
                    <a:pt x="68" y="67"/>
                  </a:cubicBezTo>
                  <a:cubicBezTo>
                    <a:pt x="117" y="39"/>
                    <a:pt x="117" y="39"/>
                    <a:pt x="117" y="39"/>
                  </a:cubicBezTo>
                  <a:cubicBezTo>
                    <a:pt x="121" y="36"/>
                    <a:pt x="121" y="32"/>
                    <a:pt x="117" y="30"/>
                  </a:cubicBezTo>
                  <a:cubicBezTo>
                    <a:pt x="69" y="2"/>
                    <a:pt x="69" y="2"/>
                    <a:pt x="69" y="2"/>
                  </a:cubicBezTo>
                  <a:cubicBezTo>
                    <a:pt x="64" y="0"/>
                    <a:pt x="57" y="0"/>
                    <a:pt x="53" y="2"/>
                  </a:cubicBezTo>
                  <a:cubicBezTo>
                    <a:pt x="4" y="30"/>
                    <a:pt x="4" y="30"/>
                    <a:pt x="4" y="30"/>
                  </a:cubicBezTo>
                  <a:cubicBezTo>
                    <a:pt x="0" y="33"/>
                    <a:pt x="0" y="37"/>
                    <a:pt x="4" y="39"/>
                  </a:cubicBezTo>
                  <a:lnTo>
                    <a:pt x="53" y="67"/>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7" name="Freeform 67">
              <a:extLst>
                <a:ext uri="{FF2B5EF4-FFF2-40B4-BE49-F238E27FC236}">
                  <a16:creationId xmlns:a16="http://schemas.microsoft.com/office/drawing/2014/main" id="{66F521D7-CE79-BC46-8B64-797A35F03E4C}"/>
                </a:ext>
              </a:extLst>
            </p:cNvPr>
            <p:cNvSpPr>
              <a:spLocks/>
            </p:cNvSpPr>
            <p:nvPr/>
          </p:nvSpPr>
          <p:spPr bwMode="auto">
            <a:xfrm>
              <a:off x="15066399" y="7821560"/>
              <a:ext cx="331788" cy="193675"/>
            </a:xfrm>
            <a:custGeom>
              <a:avLst/>
              <a:gdLst>
                <a:gd name="T0" fmla="*/ 52 w 120"/>
                <a:gd name="T1" fmla="*/ 68 h 70"/>
                <a:gd name="T2" fmla="*/ 68 w 120"/>
                <a:gd name="T3" fmla="*/ 68 h 70"/>
                <a:gd name="T4" fmla="*/ 116 w 120"/>
                <a:gd name="T5" fmla="*/ 39 h 70"/>
                <a:gd name="T6" fmla="*/ 116 w 120"/>
                <a:gd name="T7" fmla="*/ 31 h 70"/>
                <a:gd name="T8" fmla="*/ 68 w 120"/>
                <a:gd name="T9" fmla="*/ 3 h 70"/>
                <a:gd name="T10" fmla="*/ 53 w 120"/>
                <a:gd name="T11" fmla="*/ 3 h 70"/>
                <a:gd name="T12" fmla="*/ 4 w 120"/>
                <a:gd name="T13" fmla="*/ 31 h 70"/>
                <a:gd name="T14" fmla="*/ 4 w 120"/>
                <a:gd name="T15" fmla="*/ 40 h 70"/>
                <a:gd name="T16" fmla="*/ 52 w 120"/>
                <a:gd name="T17" fmla="*/ 68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0" h="70">
                  <a:moveTo>
                    <a:pt x="52" y="68"/>
                  </a:moveTo>
                  <a:cubicBezTo>
                    <a:pt x="56" y="70"/>
                    <a:pt x="63" y="70"/>
                    <a:pt x="68" y="68"/>
                  </a:cubicBezTo>
                  <a:cubicBezTo>
                    <a:pt x="116" y="39"/>
                    <a:pt x="116" y="39"/>
                    <a:pt x="116" y="39"/>
                  </a:cubicBezTo>
                  <a:cubicBezTo>
                    <a:pt x="120" y="37"/>
                    <a:pt x="120" y="33"/>
                    <a:pt x="116" y="31"/>
                  </a:cubicBezTo>
                  <a:cubicBezTo>
                    <a:pt x="68" y="3"/>
                    <a:pt x="68" y="3"/>
                    <a:pt x="68" y="3"/>
                  </a:cubicBezTo>
                  <a:cubicBezTo>
                    <a:pt x="64" y="0"/>
                    <a:pt x="57" y="0"/>
                    <a:pt x="53" y="3"/>
                  </a:cubicBezTo>
                  <a:cubicBezTo>
                    <a:pt x="4" y="31"/>
                    <a:pt x="4" y="31"/>
                    <a:pt x="4" y="31"/>
                  </a:cubicBezTo>
                  <a:cubicBezTo>
                    <a:pt x="0" y="33"/>
                    <a:pt x="0" y="37"/>
                    <a:pt x="4" y="40"/>
                  </a:cubicBezTo>
                  <a:lnTo>
                    <a:pt x="52" y="68"/>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8" name="Freeform 68">
              <a:extLst>
                <a:ext uri="{FF2B5EF4-FFF2-40B4-BE49-F238E27FC236}">
                  <a16:creationId xmlns:a16="http://schemas.microsoft.com/office/drawing/2014/main" id="{B51A03AA-9822-9B48-ADF4-EE7C4BB83AC7}"/>
                </a:ext>
              </a:extLst>
            </p:cNvPr>
            <p:cNvSpPr>
              <a:spLocks/>
            </p:cNvSpPr>
            <p:nvPr/>
          </p:nvSpPr>
          <p:spPr bwMode="auto">
            <a:xfrm>
              <a:off x="15469624" y="7588198"/>
              <a:ext cx="334963" cy="192088"/>
            </a:xfrm>
            <a:custGeom>
              <a:avLst/>
              <a:gdLst>
                <a:gd name="T0" fmla="*/ 53 w 121"/>
                <a:gd name="T1" fmla="*/ 68 h 70"/>
                <a:gd name="T2" fmla="*/ 68 w 121"/>
                <a:gd name="T3" fmla="*/ 68 h 70"/>
                <a:gd name="T4" fmla="*/ 117 w 121"/>
                <a:gd name="T5" fmla="*/ 40 h 70"/>
                <a:gd name="T6" fmla="*/ 117 w 121"/>
                <a:gd name="T7" fmla="*/ 31 h 70"/>
                <a:gd name="T8" fmla="*/ 69 w 121"/>
                <a:gd name="T9" fmla="*/ 3 h 70"/>
                <a:gd name="T10" fmla="*/ 53 w 121"/>
                <a:gd name="T11" fmla="*/ 3 h 70"/>
                <a:gd name="T12" fmla="*/ 5 w 121"/>
                <a:gd name="T13" fmla="*/ 31 h 70"/>
                <a:gd name="T14" fmla="*/ 5 w 121"/>
                <a:gd name="T15" fmla="*/ 40 h 70"/>
                <a:gd name="T16" fmla="*/ 53 w 121"/>
                <a:gd name="T17" fmla="*/ 68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70">
                  <a:moveTo>
                    <a:pt x="53" y="68"/>
                  </a:moveTo>
                  <a:cubicBezTo>
                    <a:pt x="57" y="70"/>
                    <a:pt x="64" y="70"/>
                    <a:pt x="68" y="68"/>
                  </a:cubicBezTo>
                  <a:cubicBezTo>
                    <a:pt x="117" y="40"/>
                    <a:pt x="117" y="40"/>
                    <a:pt x="117" y="40"/>
                  </a:cubicBezTo>
                  <a:cubicBezTo>
                    <a:pt x="121" y="37"/>
                    <a:pt x="121" y="33"/>
                    <a:pt x="117" y="31"/>
                  </a:cubicBezTo>
                  <a:cubicBezTo>
                    <a:pt x="69" y="3"/>
                    <a:pt x="69" y="3"/>
                    <a:pt x="69" y="3"/>
                  </a:cubicBezTo>
                  <a:cubicBezTo>
                    <a:pt x="64" y="0"/>
                    <a:pt x="58" y="0"/>
                    <a:pt x="53" y="3"/>
                  </a:cubicBezTo>
                  <a:cubicBezTo>
                    <a:pt x="5" y="31"/>
                    <a:pt x="5" y="31"/>
                    <a:pt x="5" y="31"/>
                  </a:cubicBezTo>
                  <a:cubicBezTo>
                    <a:pt x="0" y="33"/>
                    <a:pt x="0" y="37"/>
                    <a:pt x="5" y="40"/>
                  </a:cubicBezTo>
                  <a:lnTo>
                    <a:pt x="53" y="68"/>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9" name="Freeform 69">
              <a:extLst>
                <a:ext uri="{FF2B5EF4-FFF2-40B4-BE49-F238E27FC236}">
                  <a16:creationId xmlns:a16="http://schemas.microsoft.com/office/drawing/2014/main" id="{F6FA320E-3A2C-994D-B217-BECFB703B7EA}"/>
                </a:ext>
              </a:extLst>
            </p:cNvPr>
            <p:cNvSpPr>
              <a:spLocks/>
            </p:cNvSpPr>
            <p:nvPr/>
          </p:nvSpPr>
          <p:spPr bwMode="auto">
            <a:xfrm>
              <a:off x="15674412" y="7472310"/>
              <a:ext cx="333375" cy="192088"/>
            </a:xfrm>
            <a:custGeom>
              <a:avLst/>
              <a:gdLst>
                <a:gd name="T0" fmla="*/ 52 w 121"/>
                <a:gd name="T1" fmla="*/ 67 h 70"/>
                <a:gd name="T2" fmla="*/ 68 w 121"/>
                <a:gd name="T3" fmla="*/ 67 h 70"/>
                <a:gd name="T4" fmla="*/ 116 w 121"/>
                <a:gd name="T5" fmla="*/ 39 h 70"/>
                <a:gd name="T6" fmla="*/ 116 w 121"/>
                <a:gd name="T7" fmla="*/ 30 h 70"/>
                <a:gd name="T8" fmla="*/ 68 w 121"/>
                <a:gd name="T9" fmla="*/ 3 h 70"/>
                <a:gd name="T10" fmla="*/ 53 w 121"/>
                <a:gd name="T11" fmla="*/ 3 h 70"/>
                <a:gd name="T12" fmla="*/ 4 w 121"/>
                <a:gd name="T13" fmla="*/ 31 h 70"/>
                <a:gd name="T14" fmla="*/ 4 w 121"/>
                <a:gd name="T15" fmla="*/ 40 h 70"/>
                <a:gd name="T16" fmla="*/ 52 w 121"/>
                <a:gd name="T17" fmla="*/ 6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70">
                  <a:moveTo>
                    <a:pt x="52" y="67"/>
                  </a:moveTo>
                  <a:cubicBezTo>
                    <a:pt x="57" y="70"/>
                    <a:pt x="63" y="70"/>
                    <a:pt x="68" y="67"/>
                  </a:cubicBezTo>
                  <a:cubicBezTo>
                    <a:pt x="116" y="39"/>
                    <a:pt x="116" y="39"/>
                    <a:pt x="116" y="39"/>
                  </a:cubicBezTo>
                  <a:cubicBezTo>
                    <a:pt x="121" y="37"/>
                    <a:pt x="121" y="33"/>
                    <a:pt x="116" y="30"/>
                  </a:cubicBezTo>
                  <a:cubicBezTo>
                    <a:pt x="68" y="3"/>
                    <a:pt x="68" y="3"/>
                    <a:pt x="68" y="3"/>
                  </a:cubicBezTo>
                  <a:cubicBezTo>
                    <a:pt x="64" y="0"/>
                    <a:pt x="57" y="0"/>
                    <a:pt x="53" y="3"/>
                  </a:cubicBezTo>
                  <a:cubicBezTo>
                    <a:pt x="4" y="31"/>
                    <a:pt x="4" y="31"/>
                    <a:pt x="4" y="31"/>
                  </a:cubicBezTo>
                  <a:cubicBezTo>
                    <a:pt x="0" y="33"/>
                    <a:pt x="0" y="37"/>
                    <a:pt x="4" y="40"/>
                  </a:cubicBezTo>
                  <a:lnTo>
                    <a:pt x="52" y="67"/>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0" name="Freeform 70">
              <a:extLst>
                <a:ext uri="{FF2B5EF4-FFF2-40B4-BE49-F238E27FC236}">
                  <a16:creationId xmlns:a16="http://schemas.microsoft.com/office/drawing/2014/main" id="{C4661E73-36E9-794B-BD17-3B9031CA8040}"/>
                </a:ext>
              </a:extLst>
            </p:cNvPr>
            <p:cNvSpPr>
              <a:spLocks/>
            </p:cNvSpPr>
            <p:nvPr/>
          </p:nvSpPr>
          <p:spPr bwMode="auto">
            <a:xfrm>
              <a:off x="16276074" y="7059560"/>
              <a:ext cx="441325" cy="257175"/>
            </a:xfrm>
            <a:custGeom>
              <a:avLst/>
              <a:gdLst>
                <a:gd name="T0" fmla="*/ 52 w 160"/>
                <a:gd name="T1" fmla="*/ 91 h 93"/>
                <a:gd name="T2" fmla="*/ 68 w 160"/>
                <a:gd name="T3" fmla="*/ 90 h 93"/>
                <a:gd name="T4" fmla="*/ 156 w 160"/>
                <a:gd name="T5" fmla="*/ 40 h 93"/>
                <a:gd name="T6" fmla="*/ 156 w 160"/>
                <a:gd name="T7" fmla="*/ 31 h 93"/>
                <a:gd name="T8" fmla="*/ 108 w 160"/>
                <a:gd name="T9" fmla="*/ 3 h 93"/>
                <a:gd name="T10" fmla="*/ 92 w 160"/>
                <a:gd name="T11" fmla="*/ 3 h 93"/>
                <a:gd name="T12" fmla="*/ 4 w 160"/>
                <a:gd name="T13" fmla="*/ 54 h 93"/>
                <a:gd name="T14" fmla="*/ 4 w 160"/>
                <a:gd name="T15" fmla="*/ 63 h 93"/>
                <a:gd name="T16" fmla="*/ 52 w 160"/>
                <a:gd name="T17" fmla="*/ 91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93">
                  <a:moveTo>
                    <a:pt x="52" y="91"/>
                  </a:moveTo>
                  <a:cubicBezTo>
                    <a:pt x="57" y="93"/>
                    <a:pt x="64" y="93"/>
                    <a:pt x="68" y="90"/>
                  </a:cubicBezTo>
                  <a:cubicBezTo>
                    <a:pt x="156" y="40"/>
                    <a:pt x="156" y="40"/>
                    <a:pt x="156" y="40"/>
                  </a:cubicBezTo>
                  <a:cubicBezTo>
                    <a:pt x="160" y="37"/>
                    <a:pt x="160" y="33"/>
                    <a:pt x="156" y="31"/>
                  </a:cubicBezTo>
                  <a:cubicBezTo>
                    <a:pt x="108" y="3"/>
                    <a:pt x="108" y="3"/>
                    <a:pt x="108" y="3"/>
                  </a:cubicBezTo>
                  <a:cubicBezTo>
                    <a:pt x="104" y="0"/>
                    <a:pt x="97" y="0"/>
                    <a:pt x="92" y="3"/>
                  </a:cubicBezTo>
                  <a:cubicBezTo>
                    <a:pt x="4" y="54"/>
                    <a:pt x="4" y="54"/>
                    <a:pt x="4" y="54"/>
                  </a:cubicBezTo>
                  <a:cubicBezTo>
                    <a:pt x="0" y="56"/>
                    <a:pt x="0" y="60"/>
                    <a:pt x="4" y="63"/>
                  </a:cubicBezTo>
                  <a:lnTo>
                    <a:pt x="52" y="91"/>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1" name="Freeform 71">
              <a:extLst>
                <a:ext uri="{FF2B5EF4-FFF2-40B4-BE49-F238E27FC236}">
                  <a16:creationId xmlns:a16="http://schemas.microsoft.com/office/drawing/2014/main" id="{CBC7F590-CD9F-8A48-9D19-B60589E2520B}"/>
                </a:ext>
              </a:extLst>
            </p:cNvPr>
            <p:cNvSpPr>
              <a:spLocks/>
            </p:cNvSpPr>
            <p:nvPr/>
          </p:nvSpPr>
          <p:spPr bwMode="auto">
            <a:xfrm>
              <a:off x="14766362" y="7831085"/>
              <a:ext cx="287338" cy="165100"/>
            </a:xfrm>
            <a:custGeom>
              <a:avLst/>
              <a:gdLst>
                <a:gd name="T0" fmla="*/ 100 w 104"/>
                <a:gd name="T1" fmla="*/ 18 h 60"/>
                <a:gd name="T2" fmla="*/ 100 w 104"/>
                <a:gd name="T3" fmla="*/ 27 h 60"/>
                <a:gd name="T4" fmla="*/ 47 w 104"/>
                <a:gd name="T5" fmla="*/ 58 h 60"/>
                <a:gd name="T6" fmla="*/ 31 w 104"/>
                <a:gd name="T7" fmla="*/ 58 h 60"/>
                <a:gd name="T8" fmla="*/ 4 w 104"/>
                <a:gd name="T9" fmla="*/ 42 h 60"/>
                <a:gd name="T10" fmla="*/ 4 w 104"/>
                <a:gd name="T11" fmla="*/ 33 h 60"/>
                <a:gd name="T12" fmla="*/ 58 w 104"/>
                <a:gd name="T13" fmla="*/ 2 h 60"/>
                <a:gd name="T14" fmla="*/ 73 w 104"/>
                <a:gd name="T15" fmla="*/ 2 h 60"/>
                <a:gd name="T16" fmla="*/ 100 w 104"/>
                <a:gd name="T17" fmla="*/ 1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4" h="60">
                  <a:moveTo>
                    <a:pt x="100" y="18"/>
                  </a:moveTo>
                  <a:cubicBezTo>
                    <a:pt x="104" y="20"/>
                    <a:pt x="104" y="24"/>
                    <a:pt x="100" y="27"/>
                  </a:cubicBezTo>
                  <a:cubicBezTo>
                    <a:pt x="47" y="58"/>
                    <a:pt x="47" y="58"/>
                    <a:pt x="47" y="58"/>
                  </a:cubicBezTo>
                  <a:cubicBezTo>
                    <a:pt x="43" y="60"/>
                    <a:pt x="36" y="60"/>
                    <a:pt x="31" y="58"/>
                  </a:cubicBezTo>
                  <a:cubicBezTo>
                    <a:pt x="4" y="42"/>
                    <a:pt x="4" y="42"/>
                    <a:pt x="4" y="42"/>
                  </a:cubicBezTo>
                  <a:cubicBezTo>
                    <a:pt x="0" y="39"/>
                    <a:pt x="0" y="35"/>
                    <a:pt x="4" y="33"/>
                  </a:cubicBezTo>
                  <a:cubicBezTo>
                    <a:pt x="58" y="2"/>
                    <a:pt x="58" y="2"/>
                    <a:pt x="58" y="2"/>
                  </a:cubicBezTo>
                  <a:cubicBezTo>
                    <a:pt x="62" y="0"/>
                    <a:pt x="69" y="0"/>
                    <a:pt x="73" y="2"/>
                  </a:cubicBezTo>
                  <a:lnTo>
                    <a:pt x="100" y="18"/>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2" name="Freeform 72">
              <a:extLst>
                <a:ext uri="{FF2B5EF4-FFF2-40B4-BE49-F238E27FC236}">
                  <a16:creationId xmlns:a16="http://schemas.microsoft.com/office/drawing/2014/main" id="{E40D259E-CA6C-7542-A94F-AA2E048F17C0}"/>
                </a:ext>
              </a:extLst>
            </p:cNvPr>
            <p:cNvSpPr>
              <a:spLocks/>
            </p:cNvSpPr>
            <p:nvPr/>
          </p:nvSpPr>
          <p:spPr bwMode="auto">
            <a:xfrm>
              <a:off x="14559987" y="7948560"/>
              <a:ext cx="285750" cy="166688"/>
            </a:xfrm>
            <a:custGeom>
              <a:avLst/>
              <a:gdLst>
                <a:gd name="T0" fmla="*/ 100 w 104"/>
                <a:gd name="T1" fmla="*/ 18 h 60"/>
                <a:gd name="T2" fmla="*/ 100 w 104"/>
                <a:gd name="T3" fmla="*/ 27 h 60"/>
                <a:gd name="T4" fmla="*/ 47 w 104"/>
                <a:gd name="T5" fmla="*/ 58 h 60"/>
                <a:gd name="T6" fmla="*/ 31 w 104"/>
                <a:gd name="T7" fmla="*/ 58 h 60"/>
                <a:gd name="T8" fmla="*/ 4 w 104"/>
                <a:gd name="T9" fmla="*/ 42 h 60"/>
                <a:gd name="T10" fmla="*/ 4 w 104"/>
                <a:gd name="T11" fmla="*/ 33 h 60"/>
                <a:gd name="T12" fmla="*/ 58 w 104"/>
                <a:gd name="T13" fmla="*/ 2 h 60"/>
                <a:gd name="T14" fmla="*/ 73 w 104"/>
                <a:gd name="T15" fmla="*/ 2 h 60"/>
                <a:gd name="T16" fmla="*/ 100 w 104"/>
                <a:gd name="T17" fmla="*/ 1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4" h="60">
                  <a:moveTo>
                    <a:pt x="100" y="18"/>
                  </a:moveTo>
                  <a:cubicBezTo>
                    <a:pt x="104" y="21"/>
                    <a:pt x="104" y="25"/>
                    <a:pt x="100" y="27"/>
                  </a:cubicBezTo>
                  <a:cubicBezTo>
                    <a:pt x="47" y="58"/>
                    <a:pt x="47" y="58"/>
                    <a:pt x="47" y="58"/>
                  </a:cubicBezTo>
                  <a:cubicBezTo>
                    <a:pt x="43" y="60"/>
                    <a:pt x="36" y="60"/>
                    <a:pt x="31" y="58"/>
                  </a:cubicBezTo>
                  <a:cubicBezTo>
                    <a:pt x="4" y="42"/>
                    <a:pt x="4" y="42"/>
                    <a:pt x="4" y="42"/>
                  </a:cubicBezTo>
                  <a:cubicBezTo>
                    <a:pt x="0" y="40"/>
                    <a:pt x="0" y="36"/>
                    <a:pt x="4" y="33"/>
                  </a:cubicBezTo>
                  <a:cubicBezTo>
                    <a:pt x="58" y="2"/>
                    <a:pt x="58" y="2"/>
                    <a:pt x="58" y="2"/>
                  </a:cubicBezTo>
                  <a:cubicBezTo>
                    <a:pt x="62" y="0"/>
                    <a:pt x="69" y="0"/>
                    <a:pt x="73" y="2"/>
                  </a:cubicBezTo>
                  <a:lnTo>
                    <a:pt x="100" y="18"/>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3" name="Freeform 73">
              <a:extLst>
                <a:ext uri="{FF2B5EF4-FFF2-40B4-BE49-F238E27FC236}">
                  <a16:creationId xmlns:a16="http://schemas.microsoft.com/office/drawing/2014/main" id="{A0D374E2-B426-DB49-9820-6F709EA7E8AD}"/>
                </a:ext>
              </a:extLst>
            </p:cNvPr>
            <p:cNvSpPr>
              <a:spLocks/>
            </p:cNvSpPr>
            <p:nvPr/>
          </p:nvSpPr>
          <p:spPr bwMode="auto">
            <a:xfrm>
              <a:off x="13510649" y="8556573"/>
              <a:ext cx="287338" cy="166688"/>
            </a:xfrm>
            <a:custGeom>
              <a:avLst/>
              <a:gdLst>
                <a:gd name="T0" fmla="*/ 100 w 104"/>
                <a:gd name="T1" fmla="*/ 18 h 60"/>
                <a:gd name="T2" fmla="*/ 100 w 104"/>
                <a:gd name="T3" fmla="*/ 27 h 60"/>
                <a:gd name="T4" fmla="*/ 46 w 104"/>
                <a:gd name="T5" fmla="*/ 58 h 60"/>
                <a:gd name="T6" fmla="*/ 31 w 104"/>
                <a:gd name="T7" fmla="*/ 58 h 60"/>
                <a:gd name="T8" fmla="*/ 4 w 104"/>
                <a:gd name="T9" fmla="*/ 42 h 60"/>
                <a:gd name="T10" fmla="*/ 4 w 104"/>
                <a:gd name="T11" fmla="*/ 33 h 60"/>
                <a:gd name="T12" fmla="*/ 57 w 104"/>
                <a:gd name="T13" fmla="*/ 2 h 60"/>
                <a:gd name="T14" fmla="*/ 73 w 104"/>
                <a:gd name="T15" fmla="*/ 2 h 60"/>
                <a:gd name="T16" fmla="*/ 100 w 104"/>
                <a:gd name="T17" fmla="*/ 1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4" h="60">
                  <a:moveTo>
                    <a:pt x="100" y="18"/>
                  </a:moveTo>
                  <a:cubicBezTo>
                    <a:pt x="104" y="20"/>
                    <a:pt x="104" y="24"/>
                    <a:pt x="100" y="27"/>
                  </a:cubicBezTo>
                  <a:cubicBezTo>
                    <a:pt x="46" y="58"/>
                    <a:pt x="46" y="58"/>
                    <a:pt x="46" y="58"/>
                  </a:cubicBezTo>
                  <a:cubicBezTo>
                    <a:pt x="42" y="60"/>
                    <a:pt x="35" y="60"/>
                    <a:pt x="31" y="58"/>
                  </a:cubicBezTo>
                  <a:cubicBezTo>
                    <a:pt x="4" y="42"/>
                    <a:pt x="4" y="42"/>
                    <a:pt x="4" y="42"/>
                  </a:cubicBezTo>
                  <a:cubicBezTo>
                    <a:pt x="0" y="39"/>
                    <a:pt x="0" y="35"/>
                    <a:pt x="4" y="33"/>
                  </a:cubicBezTo>
                  <a:cubicBezTo>
                    <a:pt x="57" y="2"/>
                    <a:pt x="57" y="2"/>
                    <a:pt x="57" y="2"/>
                  </a:cubicBezTo>
                  <a:cubicBezTo>
                    <a:pt x="62" y="0"/>
                    <a:pt x="68" y="0"/>
                    <a:pt x="73" y="2"/>
                  </a:cubicBezTo>
                  <a:lnTo>
                    <a:pt x="100" y="18"/>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4" name="Freeform 74">
              <a:extLst>
                <a:ext uri="{FF2B5EF4-FFF2-40B4-BE49-F238E27FC236}">
                  <a16:creationId xmlns:a16="http://schemas.microsoft.com/office/drawing/2014/main" id="{C7AE6A31-ED30-DF48-9F5E-02E0DB287EE7}"/>
                </a:ext>
              </a:extLst>
            </p:cNvPr>
            <p:cNvSpPr>
              <a:spLocks/>
            </p:cNvSpPr>
            <p:nvPr/>
          </p:nvSpPr>
          <p:spPr bwMode="auto">
            <a:xfrm>
              <a:off x="13718612" y="8435923"/>
              <a:ext cx="288925" cy="165100"/>
            </a:xfrm>
            <a:custGeom>
              <a:avLst/>
              <a:gdLst>
                <a:gd name="T0" fmla="*/ 100 w 105"/>
                <a:gd name="T1" fmla="*/ 18 h 60"/>
                <a:gd name="T2" fmla="*/ 100 w 105"/>
                <a:gd name="T3" fmla="*/ 27 h 60"/>
                <a:gd name="T4" fmla="*/ 47 w 105"/>
                <a:gd name="T5" fmla="*/ 58 h 60"/>
                <a:gd name="T6" fmla="*/ 32 w 105"/>
                <a:gd name="T7" fmla="*/ 58 h 60"/>
                <a:gd name="T8" fmla="*/ 4 w 105"/>
                <a:gd name="T9" fmla="*/ 42 h 60"/>
                <a:gd name="T10" fmla="*/ 4 w 105"/>
                <a:gd name="T11" fmla="*/ 33 h 60"/>
                <a:gd name="T12" fmla="*/ 58 w 105"/>
                <a:gd name="T13" fmla="*/ 3 h 60"/>
                <a:gd name="T14" fmla="*/ 73 w 105"/>
                <a:gd name="T15" fmla="*/ 3 h 60"/>
                <a:gd name="T16" fmla="*/ 100 w 105"/>
                <a:gd name="T17" fmla="*/ 1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 h="60">
                  <a:moveTo>
                    <a:pt x="100" y="18"/>
                  </a:moveTo>
                  <a:cubicBezTo>
                    <a:pt x="105" y="21"/>
                    <a:pt x="105" y="25"/>
                    <a:pt x="100" y="27"/>
                  </a:cubicBezTo>
                  <a:cubicBezTo>
                    <a:pt x="47" y="58"/>
                    <a:pt x="47" y="58"/>
                    <a:pt x="47" y="58"/>
                  </a:cubicBezTo>
                  <a:cubicBezTo>
                    <a:pt x="43" y="60"/>
                    <a:pt x="36" y="60"/>
                    <a:pt x="32" y="58"/>
                  </a:cubicBezTo>
                  <a:cubicBezTo>
                    <a:pt x="4" y="42"/>
                    <a:pt x="4" y="42"/>
                    <a:pt x="4" y="42"/>
                  </a:cubicBezTo>
                  <a:cubicBezTo>
                    <a:pt x="0" y="40"/>
                    <a:pt x="0" y="36"/>
                    <a:pt x="4" y="33"/>
                  </a:cubicBezTo>
                  <a:cubicBezTo>
                    <a:pt x="58" y="3"/>
                    <a:pt x="58" y="3"/>
                    <a:pt x="58" y="3"/>
                  </a:cubicBezTo>
                  <a:cubicBezTo>
                    <a:pt x="62" y="0"/>
                    <a:pt x="69" y="0"/>
                    <a:pt x="73" y="3"/>
                  </a:cubicBezTo>
                  <a:lnTo>
                    <a:pt x="100" y="18"/>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5" name="Freeform 75">
              <a:extLst>
                <a:ext uri="{FF2B5EF4-FFF2-40B4-BE49-F238E27FC236}">
                  <a16:creationId xmlns:a16="http://schemas.microsoft.com/office/drawing/2014/main" id="{1C0A74EE-3542-5E4E-A206-1F1C95AA2BFF}"/>
                </a:ext>
              </a:extLst>
            </p:cNvPr>
            <p:cNvSpPr>
              <a:spLocks/>
            </p:cNvSpPr>
            <p:nvPr/>
          </p:nvSpPr>
          <p:spPr bwMode="auto">
            <a:xfrm>
              <a:off x="13929749" y="8313685"/>
              <a:ext cx="287338" cy="166688"/>
            </a:xfrm>
            <a:custGeom>
              <a:avLst/>
              <a:gdLst>
                <a:gd name="T0" fmla="*/ 100 w 104"/>
                <a:gd name="T1" fmla="*/ 18 h 60"/>
                <a:gd name="T2" fmla="*/ 100 w 104"/>
                <a:gd name="T3" fmla="*/ 27 h 60"/>
                <a:gd name="T4" fmla="*/ 46 w 104"/>
                <a:gd name="T5" fmla="*/ 58 h 60"/>
                <a:gd name="T6" fmla="*/ 31 w 104"/>
                <a:gd name="T7" fmla="*/ 58 h 60"/>
                <a:gd name="T8" fmla="*/ 4 w 104"/>
                <a:gd name="T9" fmla="*/ 42 h 60"/>
                <a:gd name="T10" fmla="*/ 4 w 104"/>
                <a:gd name="T11" fmla="*/ 33 h 60"/>
                <a:gd name="T12" fmla="*/ 57 w 104"/>
                <a:gd name="T13" fmla="*/ 2 h 60"/>
                <a:gd name="T14" fmla="*/ 73 w 104"/>
                <a:gd name="T15" fmla="*/ 2 h 60"/>
                <a:gd name="T16" fmla="*/ 100 w 104"/>
                <a:gd name="T17" fmla="*/ 1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4" h="60">
                  <a:moveTo>
                    <a:pt x="100" y="18"/>
                  </a:moveTo>
                  <a:cubicBezTo>
                    <a:pt x="104" y="21"/>
                    <a:pt x="104" y="25"/>
                    <a:pt x="100" y="27"/>
                  </a:cubicBezTo>
                  <a:cubicBezTo>
                    <a:pt x="46" y="58"/>
                    <a:pt x="46" y="58"/>
                    <a:pt x="46" y="58"/>
                  </a:cubicBezTo>
                  <a:cubicBezTo>
                    <a:pt x="42" y="60"/>
                    <a:pt x="35" y="60"/>
                    <a:pt x="31" y="58"/>
                  </a:cubicBezTo>
                  <a:cubicBezTo>
                    <a:pt x="4" y="42"/>
                    <a:pt x="4" y="42"/>
                    <a:pt x="4" y="42"/>
                  </a:cubicBezTo>
                  <a:cubicBezTo>
                    <a:pt x="0" y="40"/>
                    <a:pt x="0" y="36"/>
                    <a:pt x="4" y="33"/>
                  </a:cubicBezTo>
                  <a:cubicBezTo>
                    <a:pt x="57" y="2"/>
                    <a:pt x="57" y="2"/>
                    <a:pt x="57" y="2"/>
                  </a:cubicBezTo>
                  <a:cubicBezTo>
                    <a:pt x="61" y="0"/>
                    <a:pt x="68" y="0"/>
                    <a:pt x="73" y="2"/>
                  </a:cubicBezTo>
                  <a:lnTo>
                    <a:pt x="100" y="18"/>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6" name="Freeform 76">
              <a:extLst>
                <a:ext uri="{FF2B5EF4-FFF2-40B4-BE49-F238E27FC236}">
                  <a16:creationId xmlns:a16="http://schemas.microsoft.com/office/drawing/2014/main" id="{C2EAFB81-DF9A-4144-A81E-16F029240257}"/>
                </a:ext>
              </a:extLst>
            </p:cNvPr>
            <p:cNvSpPr>
              <a:spLocks/>
            </p:cNvSpPr>
            <p:nvPr/>
          </p:nvSpPr>
          <p:spPr bwMode="auto">
            <a:xfrm>
              <a:off x="14139299" y="8193035"/>
              <a:ext cx="290513" cy="165100"/>
            </a:xfrm>
            <a:custGeom>
              <a:avLst/>
              <a:gdLst>
                <a:gd name="T0" fmla="*/ 100 w 105"/>
                <a:gd name="T1" fmla="*/ 18 h 60"/>
                <a:gd name="T2" fmla="*/ 100 w 105"/>
                <a:gd name="T3" fmla="*/ 27 h 60"/>
                <a:gd name="T4" fmla="*/ 47 w 105"/>
                <a:gd name="T5" fmla="*/ 58 h 60"/>
                <a:gd name="T6" fmla="*/ 32 w 105"/>
                <a:gd name="T7" fmla="*/ 58 h 60"/>
                <a:gd name="T8" fmla="*/ 4 w 105"/>
                <a:gd name="T9" fmla="*/ 42 h 60"/>
                <a:gd name="T10" fmla="*/ 4 w 105"/>
                <a:gd name="T11" fmla="*/ 33 h 60"/>
                <a:gd name="T12" fmla="*/ 58 w 105"/>
                <a:gd name="T13" fmla="*/ 2 h 60"/>
                <a:gd name="T14" fmla="*/ 73 w 105"/>
                <a:gd name="T15" fmla="*/ 2 h 60"/>
                <a:gd name="T16" fmla="*/ 100 w 105"/>
                <a:gd name="T17" fmla="*/ 1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 h="60">
                  <a:moveTo>
                    <a:pt x="100" y="18"/>
                  </a:moveTo>
                  <a:cubicBezTo>
                    <a:pt x="105" y="20"/>
                    <a:pt x="105" y="24"/>
                    <a:pt x="100" y="27"/>
                  </a:cubicBezTo>
                  <a:cubicBezTo>
                    <a:pt x="47" y="58"/>
                    <a:pt x="47" y="58"/>
                    <a:pt x="47" y="58"/>
                  </a:cubicBezTo>
                  <a:cubicBezTo>
                    <a:pt x="43" y="60"/>
                    <a:pt x="36" y="60"/>
                    <a:pt x="32" y="58"/>
                  </a:cubicBezTo>
                  <a:cubicBezTo>
                    <a:pt x="4" y="42"/>
                    <a:pt x="4" y="42"/>
                    <a:pt x="4" y="42"/>
                  </a:cubicBezTo>
                  <a:cubicBezTo>
                    <a:pt x="0" y="39"/>
                    <a:pt x="0" y="35"/>
                    <a:pt x="4" y="33"/>
                  </a:cubicBezTo>
                  <a:cubicBezTo>
                    <a:pt x="58" y="2"/>
                    <a:pt x="58" y="2"/>
                    <a:pt x="58" y="2"/>
                  </a:cubicBezTo>
                  <a:cubicBezTo>
                    <a:pt x="62" y="0"/>
                    <a:pt x="69" y="0"/>
                    <a:pt x="73" y="2"/>
                  </a:cubicBezTo>
                  <a:lnTo>
                    <a:pt x="100" y="18"/>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7" name="Freeform 77">
              <a:extLst>
                <a:ext uri="{FF2B5EF4-FFF2-40B4-BE49-F238E27FC236}">
                  <a16:creationId xmlns:a16="http://schemas.microsoft.com/office/drawing/2014/main" id="{942365A5-BBCF-A747-8FF4-A32CC110FA25}"/>
                </a:ext>
              </a:extLst>
            </p:cNvPr>
            <p:cNvSpPr>
              <a:spLocks/>
            </p:cNvSpPr>
            <p:nvPr/>
          </p:nvSpPr>
          <p:spPr bwMode="auto">
            <a:xfrm>
              <a:off x="14350437" y="8070798"/>
              <a:ext cx="285750" cy="168275"/>
            </a:xfrm>
            <a:custGeom>
              <a:avLst/>
              <a:gdLst>
                <a:gd name="T0" fmla="*/ 100 w 104"/>
                <a:gd name="T1" fmla="*/ 18 h 61"/>
                <a:gd name="T2" fmla="*/ 100 w 104"/>
                <a:gd name="T3" fmla="*/ 27 h 61"/>
                <a:gd name="T4" fmla="*/ 46 w 104"/>
                <a:gd name="T5" fmla="*/ 58 h 61"/>
                <a:gd name="T6" fmla="*/ 31 w 104"/>
                <a:gd name="T7" fmla="*/ 58 h 61"/>
                <a:gd name="T8" fmla="*/ 4 w 104"/>
                <a:gd name="T9" fmla="*/ 42 h 61"/>
                <a:gd name="T10" fmla="*/ 4 w 104"/>
                <a:gd name="T11" fmla="*/ 33 h 61"/>
                <a:gd name="T12" fmla="*/ 57 w 104"/>
                <a:gd name="T13" fmla="*/ 3 h 61"/>
                <a:gd name="T14" fmla="*/ 73 w 104"/>
                <a:gd name="T15" fmla="*/ 3 h 61"/>
                <a:gd name="T16" fmla="*/ 100 w 104"/>
                <a:gd name="T17" fmla="*/ 18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4" h="61">
                  <a:moveTo>
                    <a:pt x="100" y="18"/>
                  </a:moveTo>
                  <a:cubicBezTo>
                    <a:pt x="104" y="21"/>
                    <a:pt x="104" y="25"/>
                    <a:pt x="100" y="27"/>
                  </a:cubicBezTo>
                  <a:cubicBezTo>
                    <a:pt x="46" y="58"/>
                    <a:pt x="46" y="58"/>
                    <a:pt x="46" y="58"/>
                  </a:cubicBezTo>
                  <a:cubicBezTo>
                    <a:pt x="42" y="61"/>
                    <a:pt x="35" y="61"/>
                    <a:pt x="31" y="58"/>
                  </a:cubicBezTo>
                  <a:cubicBezTo>
                    <a:pt x="4" y="42"/>
                    <a:pt x="4" y="42"/>
                    <a:pt x="4" y="42"/>
                  </a:cubicBezTo>
                  <a:cubicBezTo>
                    <a:pt x="0" y="40"/>
                    <a:pt x="0" y="36"/>
                    <a:pt x="4" y="33"/>
                  </a:cubicBezTo>
                  <a:cubicBezTo>
                    <a:pt x="57" y="3"/>
                    <a:pt x="57" y="3"/>
                    <a:pt x="57" y="3"/>
                  </a:cubicBezTo>
                  <a:cubicBezTo>
                    <a:pt x="61" y="0"/>
                    <a:pt x="68" y="0"/>
                    <a:pt x="73" y="3"/>
                  </a:cubicBezTo>
                  <a:lnTo>
                    <a:pt x="100" y="18"/>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8" name="Freeform 78">
              <a:extLst>
                <a:ext uri="{FF2B5EF4-FFF2-40B4-BE49-F238E27FC236}">
                  <a16:creationId xmlns:a16="http://schemas.microsoft.com/office/drawing/2014/main" id="{69C18786-779D-BF4F-99BA-4E0803E4D5B4}"/>
                </a:ext>
              </a:extLst>
            </p:cNvPr>
            <p:cNvSpPr>
              <a:spLocks/>
            </p:cNvSpPr>
            <p:nvPr/>
          </p:nvSpPr>
          <p:spPr bwMode="auto">
            <a:xfrm>
              <a:off x="14975912" y="7708848"/>
              <a:ext cx="290513" cy="166688"/>
            </a:xfrm>
            <a:custGeom>
              <a:avLst/>
              <a:gdLst>
                <a:gd name="T0" fmla="*/ 101 w 105"/>
                <a:gd name="T1" fmla="*/ 18 h 60"/>
                <a:gd name="T2" fmla="*/ 101 w 105"/>
                <a:gd name="T3" fmla="*/ 27 h 60"/>
                <a:gd name="T4" fmla="*/ 47 w 105"/>
                <a:gd name="T5" fmla="*/ 57 h 60"/>
                <a:gd name="T6" fmla="*/ 32 w 105"/>
                <a:gd name="T7" fmla="*/ 57 h 60"/>
                <a:gd name="T8" fmla="*/ 5 w 105"/>
                <a:gd name="T9" fmla="*/ 42 h 60"/>
                <a:gd name="T10" fmla="*/ 5 w 105"/>
                <a:gd name="T11" fmla="*/ 33 h 60"/>
                <a:gd name="T12" fmla="*/ 58 w 105"/>
                <a:gd name="T13" fmla="*/ 2 h 60"/>
                <a:gd name="T14" fmla="*/ 73 w 105"/>
                <a:gd name="T15" fmla="*/ 2 h 60"/>
                <a:gd name="T16" fmla="*/ 101 w 105"/>
                <a:gd name="T17" fmla="*/ 1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 h="60">
                  <a:moveTo>
                    <a:pt x="101" y="18"/>
                  </a:moveTo>
                  <a:cubicBezTo>
                    <a:pt x="105" y="20"/>
                    <a:pt x="105" y="24"/>
                    <a:pt x="101" y="27"/>
                  </a:cubicBezTo>
                  <a:cubicBezTo>
                    <a:pt x="47" y="57"/>
                    <a:pt x="47" y="57"/>
                    <a:pt x="47" y="57"/>
                  </a:cubicBezTo>
                  <a:cubicBezTo>
                    <a:pt x="43" y="60"/>
                    <a:pt x="36" y="60"/>
                    <a:pt x="32" y="57"/>
                  </a:cubicBezTo>
                  <a:cubicBezTo>
                    <a:pt x="5" y="42"/>
                    <a:pt x="5" y="42"/>
                    <a:pt x="5" y="42"/>
                  </a:cubicBezTo>
                  <a:cubicBezTo>
                    <a:pt x="0" y="39"/>
                    <a:pt x="0" y="35"/>
                    <a:pt x="5" y="33"/>
                  </a:cubicBezTo>
                  <a:cubicBezTo>
                    <a:pt x="58" y="2"/>
                    <a:pt x="58" y="2"/>
                    <a:pt x="58" y="2"/>
                  </a:cubicBezTo>
                  <a:cubicBezTo>
                    <a:pt x="62" y="0"/>
                    <a:pt x="69" y="0"/>
                    <a:pt x="73" y="2"/>
                  </a:cubicBezTo>
                  <a:lnTo>
                    <a:pt x="101" y="18"/>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9" name="Freeform 79">
              <a:extLst>
                <a:ext uri="{FF2B5EF4-FFF2-40B4-BE49-F238E27FC236}">
                  <a16:creationId xmlns:a16="http://schemas.microsoft.com/office/drawing/2014/main" id="{E5FA8E73-C076-914A-AD1A-55951CC5DBDD}"/>
                </a:ext>
              </a:extLst>
            </p:cNvPr>
            <p:cNvSpPr>
              <a:spLocks/>
            </p:cNvSpPr>
            <p:nvPr/>
          </p:nvSpPr>
          <p:spPr bwMode="auto">
            <a:xfrm>
              <a:off x="15395012" y="7465960"/>
              <a:ext cx="290513" cy="165100"/>
            </a:xfrm>
            <a:custGeom>
              <a:avLst/>
              <a:gdLst>
                <a:gd name="T0" fmla="*/ 101 w 105"/>
                <a:gd name="T1" fmla="*/ 18 h 60"/>
                <a:gd name="T2" fmla="*/ 101 w 105"/>
                <a:gd name="T3" fmla="*/ 27 h 60"/>
                <a:gd name="T4" fmla="*/ 47 w 105"/>
                <a:gd name="T5" fmla="*/ 58 h 60"/>
                <a:gd name="T6" fmla="*/ 32 w 105"/>
                <a:gd name="T7" fmla="*/ 58 h 60"/>
                <a:gd name="T8" fmla="*/ 5 w 105"/>
                <a:gd name="T9" fmla="*/ 42 h 60"/>
                <a:gd name="T10" fmla="*/ 5 w 105"/>
                <a:gd name="T11" fmla="*/ 33 h 60"/>
                <a:gd name="T12" fmla="*/ 58 w 105"/>
                <a:gd name="T13" fmla="*/ 2 h 60"/>
                <a:gd name="T14" fmla="*/ 73 w 105"/>
                <a:gd name="T15" fmla="*/ 2 h 60"/>
                <a:gd name="T16" fmla="*/ 101 w 105"/>
                <a:gd name="T17" fmla="*/ 1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 h="60">
                  <a:moveTo>
                    <a:pt x="101" y="18"/>
                  </a:moveTo>
                  <a:cubicBezTo>
                    <a:pt x="105" y="20"/>
                    <a:pt x="105" y="24"/>
                    <a:pt x="101" y="27"/>
                  </a:cubicBezTo>
                  <a:cubicBezTo>
                    <a:pt x="47" y="58"/>
                    <a:pt x="47" y="58"/>
                    <a:pt x="47" y="58"/>
                  </a:cubicBezTo>
                  <a:cubicBezTo>
                    <a:pt x="43" y="60"/>
                    <a:pt x="36" y="60"/>
                    <a:pt x="32" y="58"/>
                  </a:cubicBezTo>
                  <a:cubicBezTo>
                    <a:pt x="5" y="42"/>
                    <a:pt x="5" y="42"/>
                    <a:pt x="5" y="42"/>
                  </a:cubicBezTo>
                  <a:cubicBezTo>
                    <a:pt x="0" y="40"/>
                    <a:pt x="0" y="36"/>
                    <a:pt x="5" y="33"/>
                  </a:cubicBezTo>
                  <a:cubicBezTo>
                    <a:pt x="58" y="2"/>
                    <a:pt x="58" y="2"/>
                    <a:pt x="58" y="2"/>
                  </a:cubicBezTo>
                  <a:cubicBezTo>
                    <a:pt x="62" y="0"/>
                    <a:pt x="69" y="0"/>
                    <a:pt x="73" y="2"/>
                  </a:cubicBezTo>
                  <a:lnTo>
                    <a:pt x="101" y="18"/>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0" name="Freeform 80">
              <a:extLst>
                <a:ext uri="{FF2B5EF4-FFF2-40B4-BE49-F238E27FC236}">
                  <a16:creationId xmlns:a16="http://schemas.microsoft.com/office/drawing/2014/main" id="{50E96058-3B3A-D444-80F6-0F77D0A23F54}"/>
                </a:ext>
              </a:extLst>
            </p:cNvPr>
            <p:cNvSpPr>
              <a:spLocks/>
            </p:cNvSpPr>
            <p:nvPr/>
          </p:nvSpPr>
          <p:spPr bwMode="auto">
            <a:xfrm>
              <a:off x="15188637" y="7585023"/>
              <a:ext cx="287338" cy="168275"/>
            </a:xfrm>
            <a:custGeom>
              <a:avLst/>
              <a:gdLst>
                <a:gd name="T0" fmla="*/ 100 w 104"/>
                <a:gd name="T1" fmla="*/ 19 h 61"/>
                <a:gd name="T2" fmla="*/ 100 w 104"/>
                <a:gd name="T3" fmla="*/ 27 h 61"/>
                <a:gd name="T4" fmla="*/ 47 w 104"/>
                <a:gd name="T5" fmla="*/ 58 h 61"/>
                <a:gd name="T6" fmla="*/ 31 w 104"/>
                <a:gd name="T7" fmla="*/ 58 h 61"/>
                <a:gd name="T8" fmla="*/ 4 w 104"/>
                <a:gd name="T9" fmla="*/ 43 h 61"/>
                <a:gd name="T10" fmla="*/ 4 w 104"/>
                <a:gd name="T11" fmla="*/ 34 h 61"/>
                <a:gd name="T12" fmla="*/ 58 w 104"/>
                <a:gd name="T13" fmla="*/ 3 h 61"/>
                <a:gd name="T14" fmla="*/ 73 w 104"/>
                <a:gd name="T15" fmla="*/ 3 h 61"/>
                <a:gd name="T16" fmla="*/ 100 w 104"/>
                <a:gd name="T17" fmla="*/ 1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4" h="61">
                  <a:moveTo>
                    <a:pt x="100" y="19"/>
                  </a:moveTo>
                  <a:cubicBezTo>
                    <a:pt x="104" y="21"/>
                    <a:pt x="104" y="25"/>
                    <a:pt x="100" y="27"/>
                  </a:cubicBezTo>
                  <a:cubicBezTo>
                    <a:pt x="47" y="58"/>
                    <a:pt x="47" y="58"/>
                    <a:pt x="47" y="58"/>
                  </a:cubicBezTo>
                  <a:cubicBezTo>
                    <a:pt x="43" y="61"/>
                    <a:pt x="36" y="61"/>
                    <a:pt x="31" y="58"/>
                  </a:cubicBezTo>
                  <a:cubicBezTo>
                    <a:pt x="4" y="43"/>
                    <a:pt x="4" y="43"/>
                    <a:pt x="4" y="43"/>
                  </a:cubicBezTo>
                  <a:cubicBezTo>
                    <a:pt x="0" y="40"/>
                    <a:pt x="0" y="36"/>
                    <a:pt x="4" y="34"/>
                  </a:cubicBezTo>
                  <a:cubicBezTo>
                    <a:pt x="58" y="3"/>
                    <a:pt x="58" y="3"/>
                    <a:pt x="58" y="3"/>
                  </a:cubicBezTo>
                  <a:cubicBezTo>
                    <a:pt x="62" y="0"/>
                    <a:pt x="69" y="0"/>
                    <a:pt x="73" y="3"/>
                  </a:cubicBezTo>
                  <a:lnTo>
                    <a:pt x="100" y="19"/>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1" name="Freeform 81">
              <a:extLst>
                <a:ext uri="{FF2B5EF4-FFF2-40B4-BE49-F238E27FC236}">
                  <a16:creationId xmlns:a16="http://schemas.microsoft.com/office/drawing/2014/main" id="{774BCCA4-8C1F-1D43-8E08-BA71EAC80056}"/>
                </a:ext>
              </a:extLst>
            </p:cNvPr>
            <p:cNvSpPr>
              <a:spLocks/>
            </p:cNvSpPr>
            <p:nvPr/>
          </p:nvSpPr>
          <p:spPr bwMode="auto">
            <a:xfrm>
              <a:off x="15607737" y="7345310"/>
              <a:ext cx="287338" cy="165100"/>
            </a:xfrm>
            <a:custGeom>
              <a:avLst/>
              <a:gdLst>
                <a:gd name="T0" fmla="*/ 100 w 104"/>
                <a:gd name="T1" fmla="*/ 18 h 60"/>
                <a:gd name="T2" fmla="*/ 100 w 104"/>
                <a:gd name="T3" fmla="*/ 27 h 60"/>
                <a:gd name="T4" fmla="*/ 47 w 104"/>
                <a:gd name="T5" fmla="*/ 58 h 60"/>
                <a:gd name="T6" fmla="*/ 31 w 104"/>
                <a:gd name="T7" fmla="*/ 58 h 60"/>
                <a:gd name="T8" fmla="*/ 4 w 104"/>
                <a:gd name="T9" fmla="*/ 42 h 60"/>
                <a:gd name="T10" fmla="*/ 4 w 104"/>
                <a:gd name="T11" fmla="*/ 33 h 60"/>
                <a:gd name="T12" fmla="*/ 57 w 104"/>
                <a:gd name="T13" fmla="*/ 2 h 60"/>
                <a:gd name="T14" fmla="*/ 73 w 104"/>
                <a:gd name="T15" fmla="*/ 2 h 60"/>
                <a:gd name="T16" fmla="*/ 100 w 104"/>
                <a:gd name="T17" fmla="*/ 1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4" h="60">
                  <a:moveTo>
                    <a:pt x="100" y="18"/>
                  </a:moveTo>
                  <a:cubicBezTo>
                    <a:pt x="104" y="20"/>
                    <a:pt x="104" y="24"/>
                    <a:pt x="100" y="27"/>
                  </a:cubicBezTo>
                  <a:cubicBezTo>
                    <a:pt x="47" y="58"/>
                    <a:pt x="47" y="58"/>
                    <a:pt x="47" y="58"/>
                  </a:cubicBezTo>
                  <a:cubicBezTo>
                    <a:pt x="42" y="60"/>
                    <a:pt x="36" y="60"/>
                    <a:pt x="31" y="58"/>
                  </a:cubicBezTo>
                  <a:cubicBezTo>
                    <a:pt x="4" y="42"/>
                    <a:pt x="4" y="42"/>
                    <a:pt x="4" y="42"/>
                  </a:cubicBezTo>
                  <a:cubicBezTo>
                    <a:pt x="0" y="39"/>
                    <a:pt x="0" y="35"/>
                    <a:pt x="4" y="33"/>
                  </a:cubicBezTo>
                  <a:cubicBezTo>
                    <a:pt x="57" y="2"/>
                    <a:pt x="57" y="2"/>
                    <a:pt x="57" y="2"/>
                  </a:cubicBezTo>
                  <a:cubicBezTo>
                    <a:pt x="62" y="0"/>
                    <a:pt x="69" y="0"/>
                    <a:pt x="73" y="2"/>
                  </a:cubicBezTo>
                  <a:lnTo>
                    <a:pt x="100" y="18"/>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2" name="Freeform 82">
              <a:extLst>
                <a:ext uri="{FF2B5EF4-FFF2-40B4-BE49-F238E27FC236}">
                  <a16:creationId xmlns:a16="http://schemas.microsoft.com/office/drawing/2014/main" id="{6BAE309F-94EB-4849-B769-4EC79999E241}"/>
                </a:ext>
              </a:extLst>
            </p:cNvPr>
            <p:cNvSpPr>
              <a:spLocks/>
            </p:cNvSpPr>
            <p:nvPr/>
          </p:nvSpPr>
          <p:spPr bwMode="auto">
            <a:xfrm>
              <a:off x="15815699" y="7223073"/>
              <a:ext cx="285750" cy="168275"/>
            </a:xfrm>
            <a:custGeom>
              <a:avLst/>
              <a:gdLst>
                <a:gd name="T0" fmla="*/ 100 w 104"/>
                <a:gd name="T1" fmla="*/ 19 h 61"/>
                <a:gd name="T2" fmla="*/ 100 w 104"/>
                <a:gd name="T3" fmla="*/ 28 h 61"/>
                <a:gd name="T4" fmla="*/ 47 w 104"/>
                <a:gd name="T5" fmla="*/ 58 h 61"/>
                <a:gd name="T6" fmla="*/ 31 w 104"/>
                <a:gd name="T7" fmla="*/ 58 h 61"/>
                <a:gd name="T8" fmla="*/ 4 w 104"/>
                <a:gd name="T9" fmla="*/ 43 h 61"/>
                <a:gd name="T10" fmla="*/ 4 w 104"/>
                <a:gd name="T11" fmla="*/ 34 h 61"/>
                <a:gd name="T12" fmla="*/ 57 w 104"/>
                <a:gd name="T13" fmla="*/ 3 h 61"/>
                <a:gd name="T14" fmla="*/ 73 w 104"/>
                <a:gd name="T15" fmla="*/ 3 h 61"/>
                <a:gd name="T16" fmla="*/ 100 w 104"/>
                <a:gd name="T17" fmla="*/ 1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4" h="61">
                  <a:moveTo>
                    <a:pt x="100" y="19"/>
                  </a:moveTo>
                  <a:cubicBezTo>
                    <a:pt x="104" y="21"/>
                    <a:pt x="104" y="25"/>
                    <a:pt x="100" y="28"/>
                  </a:cubicBezTo>
                  <a:cubicBezTo>
                    <a:pt x="47" y="58"/>
                    <a:pt x="47" y="58"/>
                    <a:pt x="47" y="58"/>
                  </a:cubicBezTo>
                  <a:cubicBezTo>
                    <a:pt x="42" y="61"/>
                    <a:pt x="36" y="61"/>
                    <a:pt x="31" y="58"/>
                  </a:cubicBezTo>
                  <a:cubicBezTo>
                    <a:pt x="4" y="43"/>
                    <a:pt x="4" y="43"/>
                    <a:pt x="4" y="43"/>
                  </a:cubicBezTo>
                  <a:cubicBezTo>
                    <a:pt x="0" y="40"/>
                    <a:pt x="0" y="36"/>
                    <a:pt x="4" y="34"/>
                  </a:cubicBezTo>
                  <a:cubicBezTo>
                    <a:pt x="57" y="3"/>
                    <a:pt x="57" y="3"/>
                    <a:pt x="57" y="3"/>
                  </a:cubicBezTo>
                  <a:cubicBezTo>
                    <a:pt x="62" y="0"/>
                    <a:pt x="69" y="0"/>
                    <a:pt x="73" y="3"/>
                  </a:cubicBezTo>
                  <a:lnTo>
                    <a:pt x="100" y="19"/>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3" name="Freeform 83">
              <a:extLst>
                <a:ext uri="{FF2B5EF4-FFF2-40B4-BE49-F238E27FC236}">
                  <a16:creationId xmlns:a16="http://schemas.microsoft.com/office/drawing/2014/main" id="{C403AB5D-A7ED-1E42-A88D-CD462115716C}"/>
                </a:ext>
              </a:extLst>
            </p:cNvPr>
            <p:cNvSpPr>
              <a:spLocks/>
            </p:cNvSpPr>
            <p:nvPr/>
          </p:nvSpPr>
          <p:spPr bwMode="auto">
            <a:xfrm>
              <a:off x="16022074" y="7104010"/>
              <a:ext cx="288925" cy="166688"/>
            </a:xfrm>
            <a:custGeom>
              <a:avLst/>
              <a:gdLst>
                <a:gd name="T0" fmla="*/ 100 w 105"/>
                <a:gd name="T1" fmla="*/ 18 h 60"/>
                <a:gd name="T2" fmla="*/ 100 w 105"/>
                <a:gd name="T3" fmla="*/ 27 h 60"/>
                <a:gd name="T4" fmla="*/ 47 w 105"/>
                <a:gd name="T5" fmla="*/ 58 h 60"/>
                <a:gd name="T6" fmla="*/ 32 w 105"/>
                <a:gd name="T7" fmla="*/ 58 h 60"/>
                <a:gd name="T8" fmla="*/ 4 w 105"/>
                <a:gd name="T9" fmla="*/ 42 h 60"/>
                <a:gd name="T10" fmla="*/ 4 w 105"/>
                <a:gd name="T11" fmla="*/ 33 h 60"/>
                <a:gd name="T12" fmla="*/ 58 w 105"/>
                <a:gd name="T13" fmla="*/ 2 h 60"/>
                <a:gd name="T14" fmla="*/ 73 w 105"/>
                <a:gd name="T15" fmla="*/ 2 h 60"/>
                <a:gd name="T16" fmla="*/ 100 w 105"/>
                <a:gd name="T17" fmla="*/ 1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 h="60">
                  <a:moveTo>
                    <a:pt x="100" y="18"/>
                  </a:moveTo>
                  <a:cubicBezTo>
                    <a:pt x="105" y="20"/>
                    <a:pt x="105" y="24"/>
                    <a:pt x="100" y="27"/>
                  </a:cubicBezTo>
                  <a:cubicBezTo>
                    <a:pt x="47" y="58"/>
                    <a:pt x="47" y="58"/>
                    <a:pt x="47" y="58"/>
                  </a:cubicBezTo>
                  <a:cubicBezTo>
                    <a:pt x="43" y="60"/>
                    <a:pt x="36" y="60"/>
                    <a:pt x="32" y="58"/>
                  </a:cubicBezTo>
                  <a:cubicBezTo>
                    <a:pt x="4" y="42"/>
                    <a:pt x="4" y="42"/>
                    <a:pt x="4" y="42"/>
                  </a:cubicBezTo>
                  <a:cubicBezTo>
                    <a:pt x="0" y="40"/>
                    <a:pt x="0" y="36"/>
                    <a:pt x="4" y="33"/>
                  </a:cubicBezTo>
                  <a:cubicBezTo>
                    <a:pt x="58" y="2"/>
                    <a:pt x="58" y="2"/>
                    <a:pt x="58" y="2"/>
                  </a:cubicBezTo>
                  <a:cubicBezTo>
                    <a:pt x="62" y="0"/>
                    <a:pt x="69" y="0"/>
                    <a:pt x="73" y="2"/>
                  </a:cubicBezTo>
                  <a:lnTo>
                    <a:pt x="100" y="18"/>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4" name="Freeform 84">
              <a:extLst>
                <a:ext uri="{FF2B5EF4-FFF2-40B4-BE49-F238E27FC236}">
                  <a16:creationId xmlns:a16="http://schemas.microsoft.com/office/drawing/2014/main" id="{936BE9E5-B534-E648-A4BF-DE06417270B3}"/>
                </a:ext>
              </a:extLst>
            </p:cNvPr>
            <p:cNvSpPr>
              <a:spLocks/>
            </p:cNvSpPr>
            <p:nvPr/>
          </p:nvSpPr>
          <p:spPr bwMode="auto">
            <a:xfrm>
              <a:off x="16234799" y="6983360"/>
              <a:ext cx="287338" cy="165100"/>
            </a:xfrm>
            <a:custGeom>
              <a:avLst/>
              <a:gdLst>
                <a:gd name="T0" fmla="*/ 100 w 104"/>
                <a:gd name="T1" fmla="*/ 18 h 60"/>
                <a:gd name="T2" fmla="*/ 100 w 104"/>
                <a:gd name="T3" fmla="*/ 27 h 60"/>
                <a:gd name="T4" fmla="*/ 47 w 104"/>
                <a:gd name="T5" fmla="*/ 58 h 60"/>
                <a:gd name="T6" fmla="*/ 31 w 104"/>
                <a:gd name="T7" fmla="*/ 58 h 60"/>
                <a:gd name="T8" fmla="*/ 4 w 104"/>
                <a:gd name="T9" fmla="*/ 42 h 60"/>
                <a:gd name="T10" fmla="*/ 4 w 104"/>
                <a:gd name="T11" fmla="*/ 33 h 60"/>
                <a:gd name="T12" fmla="*/ 57 w 104"/>
                <a:gd name="T13" fmla="*/ 2 h 60"/>
                <a:gd name="T14" fmla="*/ 73 w 104"/>
                <a:gd name="T15" fmla="*/ 2 h 60"/>
                <a:gd name="T16" fmla="*/ 100 w 104"/>
                <a:gd name="T17" fmla="*/ 1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4" h="60">
                  <a:moveTo>
                    <a:pt x="100" y="18"/>
                  </a:moveTo>
                  <a:cubicBezTo>
                    <a:pt x="104" y="20"/>
                    <a:pt x="104" y="24"/>
                    <a:pt x="100" y="27"/>
                  </a:cubicBezTo>
                  <a:cubicBezTo>
                    <a:pt x="47" y="58"/>
                    <a:pt x="47" y="58"/>
                    <a:pt x="47" y="58"/>
                  </a:cubicBezTo>
                  <a:cubicBezTo>
                    <a:pt x="42" y="60"/>
                    <a:pt x="35" y="60"/>
                    <a:pt x="31" y="58"/>
                  </a:cubicBezTo>
                  <a:cubicBezTo>
                    <a:pt x="4" y="42"/>
                    <a:pt x="4" y="42"/>
                    <a:pt x="4" y="42"/>
                  </a:cubicBezTo>
                  <a:cubicBezTo>
                    <a:pt x="0" y="39"/>
                    <a:pt x="0" y="35"/>
                    <a:pt x="4" y="33"/>
                  </a:cubicBezTo>
                  <a:cubicBezTo>
                    <a:pt x="57" y="2"/>
                    <a:pt x="57" y="2"/>
                    <a:pt x="57" y="2"/>
                  </a:cubicBezTo>
                  <a:cubicBezTo>
                    <a:pt x="62" y="0"/>
                    <a:pt x="69" y="0"/>
                    <a:pt x="73" y="2"/>
                  </a:cubicBezTo>
                  <a:lnTo>
                    <a:pt x="100" y="18"/>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5" name="Freeform 85">
              <a:extLst>
                <a:ext uri="{FF2B5EF4-FFF2-40B4-BE49-F238E27FC236}">
                  <a16:creationId xmlns:a16="http://schemas.microsoft.com/office/drawing/2014/main" id="{B339F9A1-18B3-A64E-8F19-FA89ABC15CC7}"/>
                </a:ext>
              </a:extLst>
            </p:cNvPr>
            <p:cNvSpPr>
              <a:spLocks/>
            </p:cNvSpPr>
            <p:nvPr/>
          </p:nvSpPr>
          <p:spPr bwMode="auto">
            <a:xfrm>
              <a:off x="15876024" y="7354835"/>
              <a:ext cx="333375" cy="190500"/>
            </a:xfrm>
            <a:custGeom>
              <a:avLst/>
              <a:gdLst>
                <a:gd name="T0" fmla="*/ 53 w 121"/>
                <a:gd name="T1" fmla="*/ 67 h 69"/>
                <a:gd name="T2" fmla="*/ 68 w 121"/>
                <a:gd name="T3" fmla="*/ 67 h 69"/>
                <a:gd name="T4" fmla="*/ 117 w 121"/>
                <a:gd name="T5" fmla="*/ 39 h 69"/>
                <a:gd name="T6" fmla="*/ 117 w 121"/>
                <a:gd name="T7" fmla="*/ 30 h 69"/>
                <a:gd name="T8" fmla="*/ 69 w 121"/>
                <a:gd name="T9" fmla="*/ 2 h 69"/>
                <a:gd name="T10" fmla="*/ 53 w 121"/>
                <a:gd name="T11" fmla="*/ 2 h 69"/>
                <a:gd name="T12" fmla="*/ 5 w 121"/>
                <a:gd name="T13" fmla="*/ 30 h 69"/>
                <a:gd name="T14" fmla="*/ 5 w 121"/>
                <a:gd name="T15" fmla="*/ 39 h 69"/>
                <a:gd name="T16" fmla="*/ 53 w 121"/>
                <a:gd name="T17" fmla="*/ 6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69">
                  <a:moveTo>
                    <a:pt x="53" y="67"/>
                  </a:moveTo>
                  <a:cubicBezTo>
                    <a:pt x="57" y="69"/>
                    <a:pt x="64" y="69"/>
                    <a:pt x="68" y="67"/>
                  </a:cubicBezTo>
                  <a:cubicBezTo>
                    <a:pt x="117" y="39"/>
                    <a:pt x="117" y="39"/>
                    <a:pt x="117" y="39"/>
                  </a:cubicBezTo>
                  <a:cubicBezTo>
                    <a:pt x="121" y="36"/>
                    <a:pt x="121" y="32"/>
                    <a:pt x="117" y="30"/>
                  </a:cubicBezTo>
                  <a:cubicBezTo>
                    <a:pt x="69" y="2"/>
                    <a:pt x="69" y="2"/>
                    <a:pt x="69" y="2"/>
                  </a:cubicBezTo>
                  <a:cubicBezTo>
                    <a:pt x="64" y="0"/>
                    <a:pt x="57" y="0"/>
                    <a:pt x="53" y="2"/>
                  </a:cubicBezTo>
                  <a:cubicBezTo>
                    <a:pt x="5" y="30"/>
                    <a:pt x="5" y="30"/>
                    <a:pt x="5" y="30"/>
                  </a:cubicBezTo>
                  <a:cubicBezTo>
                    <a:pt x="0" y="33"/>
                    <a:pt x="0" y="37"/>
                    <a:pt x="5" y="39"/>
                  </a:cubicBezTo>
                  <a:lnTo>
                    <a:pt x="53" y="67"/>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6" name="Freeform 86">
              <a:extLst>
                <a:ext uri="{FF2B5EF4-FFF2-40B4-BE49-F238E27FC236}">
                  <a16:creationId xmlns:a16="http://schemas.microsoft.com/office/drawing/2014/main" id="{8478FD07-2354-2148-A6CC-F0DE925B6A06}"/>
                </a:ext>
              </a:extLst>
            </p:cNvPr>
            <p:cNvSpPr>
              <a:spLocks/>
            </p:cNvSpPr>
            <p:nvPr/>
          </p:nvSpPr>
          <p:spPr bwMode="auto">
            <a:xfrm>
              <a:off x="15268012" y="7705673"/>
              <a:ext cx="334963" cy="193675"/>
            </a:xfrm>
            <a:custGeom>
              <a:avLst/>
              <a:gdLst>
                <a:gd name="T0" fmla="*/ 53 w 121"/>
                <a:gd name="T1" fmla="*/ 67 h 70"/>
                <a:gd name="T2" fmla="*/ 68 w 121"/>
                <a:gd name="T3" fmla="*/ 67 h 70"/>
                <a:gd name="T4" fmla="*/ 117 w 121"/>
                <a:gd name="T5" fmla="*/ 39 h 70"/>
                <a:gd name="T6" fmla="*/ 117 w 121"/>
                <a:gd name="T7" fmla="*/ 30 h 70"/>
                <a:gd name="T8" fmla="*/ 68 w 121"/>
                <a:gd name="T9" fmla="*/ 2 h 70"/>
                <a:gd name="T10" fmla="*/ 53 w 121"/>
                <a:gd name="T11" fmla="*/ 2 h 70"/>
                <a:gd name="T12" fmla="*/ 4 w 121"/>
                <a:gd name="T13" fmla="*/ 30 h 70"/>
                <a:gd name="T14" fmla="*/ 4 w 121"/>
                <a:gd name="T15" fmla="*/ 39 h 70"/>
                <a:gd name="T16" fmla="*/ 53 w 121"/>
                <a:gd name="T17" fmla="*/ 6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70">
                  <a:moveTo>
                    <a:pt x="53" y="67"/>
                  </a:moveTo>
                  <a:cubicBezTo>
                    <a:pt x="57" y="70"/>
                    <a:pt x="64" y="70"/>
                    <a:pt x="68" y="67"/>
                  </a:cubicBezTo>
                  <a:cubicBezTo>
                    <a:pt x="117" y="39"/>
                    <a:pt x="117" y="39"/>
                    <a:pt x="117" y="39"/>
                  </a:cubicBezTo>
                  <a:cubicBezTo>
                    <a:pt x="121" y="37"/>
                    <a:pt x="121" y="33"/>
                    <a:pt x="117" y="30"/>
                  </a:cubicBezTo>
                  <a:cubicBezTo>
                    <a:pt x="68" y="2"/>
                    <a:pt x="68" y="2"/>
                    <a:pt x="68" y="2"/>
                  </a:cubicBezTo>
                  <a:cubicBezTo>
                    <a:pt x="64" y="0"/>
                    <a:pt x="57" y="0"/>
                    <a:pt x="53" y="2"/>
                  </a:cubicBezTo>
                  <a:cubicBezTo>
                    <a:pt x="4" y="30"/>
                    <a:pt x="4" y="30"/>
                    <a:pt x="4" y="30"/>
                  </a:cubicBezTo>
                  <a:cubicBezTo>
                    <a:pt x="0" y="33"/>
                    <a:pt x="0" y="37"/>
                    <a:pt x="4" y="39"/>
                  </a:cubicBezTo>
                  <a:lnTo>
                    <a:pt x="53" y="67"/>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7" name="Freeform 87">
              <a:extLst>
                <a:ext uri="{FF2B5EF4-FFF2-40B4-BE49-F238E27FC236}">
                  <a16:creationId xmlns:a16="http://schemas.microsoft.com/office/drawing/2014/main" id="{15C1FE67-83E9-874D-A144-ECC29823E733}"/>
                </a:ext>
              </a:extLst>
            </p:cNvPr>
            <p:cNvSpPr>
              <a:spLocks/>
            </p:cNvSpPr>
            <p:nvPr/>
          </p:nvSpPr>
          <p:spPr bwMode="auto">
            <a:xfrm>
              <a:off x="14044049" y="8780410"/>
              <a:ext cx="487363" cy="282575"/>
            </a:xfrm>
            <a:custGeom>
              <a:avLst/>
              <a:gdLst>
                <a:gd name="T0" fmla="*/ 53 w 177"/>
                <a:gd name="T1" fmla="*/ 99 h 102"/>
                <a:gd name="T2" fmla="*/ 68 w 177"/>
                <a:gd name="T3" fmla="*/ 99 h 102"/>
                <a:gd name="T4" fmla="*/ 173 w 177"/>
                <a:gd name="T5" fmla="*/ 39 h 102"/>
                <a:gd name="T6" fmla="*/ 173 w 177"/>
                <a:gd name="T7" fmla="*/ 30 h 102"/>
                <a:gd name="T8" fmla="*/ 125 w 177"/>
                <a:gd name="T9" fmla="*/ 2 h 102"/>
                <a:gd name="T10" fmla="*/ 110 w 177"/>
                <a:gd name="T11" fmla="*/ 2 h 102"/>
                <a:gd name="T12" fmla="*/ 4 w 177"/>
                <a:gd name="T13" fmla="*/ 63 h 102"/>
                <a:gd name="T14" fmla="*/ 4 w 177"/>
                <a:gd name="T15" fmla="*/ 72 h 102"/>
                <a:gd name="T16" fmla="*/ 53 w 177"/>
                <a:gd name="T17" fmla="*/ 9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7" h="102">
                  <a:moveTo>
                    <a:pt x="53" y="99"/>
                  </a:moveTo>
                  <a:cubicBezTo>
                    <a:pt x="57" y="102"/>
                    <a:pt x="64" y="102"/>
                    <a:pt x="68" y="99"/>
                  </a:cubicBezTo>
                  <a:cubicBezTo>
                    <a:pt x="173" y="39"/>
                    <a:pt x="173" y="39"/>
                    <a:pt x="173" y="39"/>
                  </a:cubicBezTo>
                  <a:cubicBezTo>
                    <a:pt x="177" y="36"/>
                    <a:pt x="177" y="32"/>
                    <a:pt x="173" y="30"/>
                  </a:cubicBezTo>
                  <a:cubicBezTo>
                    <a:pt x="125" y="2"/>
                    <a:pt x="125" y="2"/>
                    <a:pt x="125" y="2"/>
                  </a:cubicBezTo>
                  <a:cubicBezTo>
                    <a:pt x="121" y="0"/>
                    <a:pt x="114" y="0"/>
                    <a:pt x="110" y="2"/>
                  </a:cubicBezTo>
                  <a:cubicBezTo>
                    <a:pt x="4" y="63"/>
                    <a:pt x="4" y="63"/>
                    <a:pt x="4" y="63"/>
                  </a:cubicBezTo>
                  <a:cubicBezTo>
                    <a:pt x="0" y="65"/>
                    <a:pt x="0" y="69"/>
                    <a:pt x="4" y="72"/>
                  </a:cubicBezTo>
                  <a:lnTo>
                    <a:pt x="53" y="99"/>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8" name="Freeform 88">
              <a:extLst>
                <a:ext uri="{FF2B5EF4-FFF2-40B4-BE49-F238E27FC236}">
                  <a16:creationId xmlns:a16="http://schemas.microsoft.com/office/drawing/2014/main" id="{90F426ED-574A-D94A-8D2D-80C94F2C2AB1}"/>
                </a:ext>
              </a:extLst>
            </p:cNvPr>
            <p:cNvSpPr>
              <a:spLocks/>
            </p:cNvSpPr>
            <p:nvPr/>
          </p:nvSpPr>
          <p:spPr bwMode="auto">
            <a:xfrm>
              <a:off x="17263499" y="7573910"/>
              <a:ext cx="269875" cy="153988"/>
            </a:xfrm>
            <a:custGeom>
              <a:avLst/>
              <a:gdLst>
                <a:gd name="T0" fmla="*/ 5 w 98"/>
                <a:gd name="T1" fmla="*/ 40 h 56"/>
                <a:gd name="T2" fmla="*/ 5 w 98"/>
                <a:gd name="T3" fmla="*/ 31 h 56"/>
                <a:gd name="T4" fmla="*/ 55 w 98"/>
                <a:gd name="T5" fmla="*/ 2 h 56"/>
                <a:gd name="T6" fmla="*/ 71 w 98"/>
                <a:gd name="T7" fmla="*/ 2 h 56"/>
                <a:gd name="T8" fmla="*/ 93 w 98"/>
                <a:gd name="T9" fmla="*/ 15 h 56"/>
                <a:gd name="T10" fmla="*/ 94 w 98"/>
                <a:gd name="T11" fmla="*/ 24 h 56"/>
                <a:gd name="T12" fmla="*/ 43 w 98"/>
                <a:gd name="T13" fmla="*/ 53 h 56"/>
                <a:gd name="T14" fmla="*/ 27 w 98"/>
                <a:gd name="T15" fmla="*/ 53 h 56"/>
                <a:gd name="T16" fmla="*/ 5 w 98"/>
                <a:gd name="T17" fmla="*/ 4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56">
                  <a:moveTo>
                    <a:pt x="5" y="40"/>
                  </a:moveTo>
                  <a:cubicBezTo>
                    <a:pt x="0" y="38"/>
                    <a:pt x="0" y="34"/>
                    <a:pt x="5" y="31"/>
                  </a:cubicBezTo>
                  <a:cubicBezTo>
                    <a:pt x="55" y="2"/>
                    <a:pt x="55" y="2"/>
                    <a:pt x="55" y="2"/>
                  </a:cubicBezTo>
                  <a:cubicBezTo>
                    <a:pt x="59" y="0"/>
                    <a:pt x="66" y="0"/>
                    <a:pt x="71" y="2"/>
                  </a:cubicBezTo>
                  <a:cubicBezTo>
                    <a:pt x="93" y="15"/>
                    <a:pt x="93" y="15"/>
                    <a:pt x="93" y="15"/>
                  </a:cubicBezTo>
                  <a:cubicBezTo>
                    <a:pt x="98" y="18"/>
                    <a:pt x="98" y="22"/>
                    <a:pt x="94" y="24"/>
                  </a:cubicBezTo>
                  <a:cubicBezTo>
                    <a:pt x="43" y="53"/>
                    <a:pt x="43" y="53"/>
                    <a:pt x="43" y="53"/>
                  </a:cubicBezTo>
                  <a:cubicBezTo>
                    <a:pt x="39" y="56"/>
                    <a:pt x="32" y="56"/>
                    <a:pt x="27" y="53"/>
                  </a:cubicBezTo>
                  <a:lnTo>
                    <a:pt x="5" y="40"/>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9" name="Freeform 89">
              <a:extLst>
                <a:ext uri="{FF2B5EF4-FFF2-40B4-BE49-F238E27FC236}">
                  <a16:creationId xmlns:a16="http://schemas.microsoft.com/office/drawing/2014/main" id="{81EB0762-05EE-FA44-8809-5524E9F77E3E}"/>
                </a:ext>
              </a:extLst>
            </p:cNvPr>
            <p:cNvSpPr>
              <a:spLocks/>
            </p:cNvSpPr>
            <p:nvPr/>
          </p:nvSpPr>
          <p:spPr bwMode="auto">
            <a:xfrm>
              <a:off x="16965049" y="7631060"/>
              <a:ext cx="368300" cy="212725"/>
            </a:xfrm>
            <a:custGeom>
              <a:avLst/>
              <a:gdLst>
                <a:gd name="T0" fmla="*/ 4 w 133"/>
                <a:gd name="T1" fmla="*/ 41 h 77"/>
                <a:gd name="T2" fmla="*/ 4 w 133"/>
                <a:gd name="T3" fmla="*/ 32 h 77"/>
                <a:gd name="T4" fmla="*/ 55 w 133"/>
                <a:gd name="T5" fmla="*/ 3 h 77"/>
                <a:gd name="T6" fmla="*/ 70 w 133"/>
                <a:gd name="T7" fmla="*/ 3 h 77"/>
                <a:gd name="T8" fmla="*/ 129 w 133"/>
                <a:gd name="T9" fmla="*/ 36 h 77"/>
                <a:gd name="T10" fmla="*/ 129 w 133"/>
                <a:gd name="T11" fmla="*/ 45 h 77"/>
                <a:gd name="T12" fmla="*/ 78 w 133"/>
                <a:gd name="T13" fmla="*/ 74 h 77"/>
                <a:gd name="T14" fmla="*/ 62 w 133"/>
                <a:gd name="T15" fmla="*/ 74 h 77"/>
                <a:gd name="T16" fmla="*/ 4 w 133"/>
                <a:gd name="T17" fmla="*/ 41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77">
                  <a:moveTo>
                    <a:pt x="4" y="41"/>
                  </a:moveTo>
                  <a:cubicBezTo>
                    <a:pt x="0" y="38"/>
                    <a:pt x="0" y="34"/>
                    <a:pt x="4" y="32"/>
                  </a:cubicBezTo>
                  <a:cubicBezTo>
                    <a:pt x="55" y="3"/>
                    <a:pt x="55" y="3"/>
                    <a:pt x="55" y="3"/>
                  </a:cubicBezTo>
                  <a:cubicBezTo>
                    <a:pt x="59" y="0"/>
                    <a:pt x="66" y="0"/>
                    <a:pt x="70" y="3"/>
                  </a:cubicBezTo>
                  <a:cubicBezTo>
                    <a:pt x="129" y="36"/>
                    <a:pt x="129" y="36"/>
                    <a:pt x="129" y="36"/>
                  </a:cubicBezTo>
                  <a:cubicBezTo>
                    <a:pt x="133" y="39"/>
                    <a:pt x="133" y="43"/>
                    <a:pt x="129" y="45"/>
                  </a:cubicBezTo>
                  <a:cubicBezTo>
                    <a:pt x="78" y="74"/>
                    <a:pt x="78" y="74"/>
                    <a:pt x="78" y="74"/>
                  </a:cubicBezTo>
                  <a:cubicBezTo>
                    <a:pt x="74" y="77"/>
                    <a:pt x="67" y="77"/>
                    <a:pt x="62" y="74"/>
                  </a:cubicBezTo>
                  <a:lnTo>
                    <a:pt x="4" y="41"/>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0" name="Freeform 90">
              <a:extLst>
                <a:ext uri="{FF2B5EF4-FFF2-40B4-BE49-F238E27FC236}">
                  <a16:creationId xmlns:a16="http://schemas.microsoft.com/office/drawing/2014/main" id="{6D27A0CF-0245-0F49-997D-367E648C44A1}"/>
                </a:ext>
              </a:extLst>
            </p:cNvPr>
            <p:cNvSpPr>
              <a:spLocks/>
            </p:cNvSpPr>
            <p:nvPr/>
          </p:nvSpPr>
          <p:spPr bwMode="auto">
            <a:xfrm>
              <a:off x="16858687" y="7808860"/>
              <a:ext cx="269875" cy="153988"/>
            </a:xfrm>
            <a:custGeom>
              <a:avLst/>
              <a:gdLst>
                <a:gd name="T0" fmla="*/ 4 w 98"/>
                <a:gd name="T1" fmla="*/ 40 h 56"/>
                <a:gd name="T2" fmla="*/ 4 w 98"/>
                <a:gd name="T3" fmla="*/ 31 h 56"/>
                <a:gd name="T4" fmla="*/ 55 w 98"/>
                <a:gd name="T5" fmla="*/ 2 h 56"/>
                <a:gd name="T6" fmla="*/ 70 w 98"/>
                <a:gd name="T7" fmla="*/ 2 h 56"/>
                <a:gd name="T8" fmla="*/ 93 w 98"/>
                <a:gd name="T9" fmla="*/ 15 h 56"/>
                <a:gd name="T10" fmla="*/ 93 w 98"/>
                <a:gd name="T11" fmla="*/ 24 h 56"/>
                <a:gd name="T12" fmla="*/ 43 w 98"/>
                <a:gd name="T13" fmla="*/ 53 h 56"/>
                <a:gd name="T14" fmla="*/ 27 w 98"/>
                <a:gd name="T15" fmla="*/ 53 h 56"/>
                <a:gd name="T16" fmla="*/ 4 w 98"/>
                <a:gd name="T17" fmla="*/ 4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56">
                  <a:moveTo>
                    <a:pt x="4" y="40"/>
                  </a:moveTo>
                  <a:cubicBezTo>
                    <a:pt x="0" y="38"/>
                    <a:pt x="0" y="34"/>
                    <a:pt x="4" y="31"/>
                  </a:cubicBezTo>
                  <a:cubicBezTo>
                    <a:pt x="55" y="2"/>
                    <a:pt x="55" y="2"/>
                    <a:pt x="55" y="2"/>
                  </a:cubicBezTo>
                  <a:cubicBezTo>
                    <a:pt x="59" y="0"/>
                    <a:pt x="66" y="0"/>
                    <a:pt x="70" y="2"/>
                  </a:cubicBezTo>
                  <a:cubicBezTo>
                    <a:pt x="93" y="15"/>
                    <a:pt x="93" y="15"/>
                    <a:pt x="93" y="15"/>
                  </a:cubicBezTo>
                  <a:cubicBezTo>
                    <a:pt x="98" y="18"/>
                    <a:pt x="98" y="22"/>
                    <a:pt x="93" y="24"/>
                  </a:cubicBezTo>
                  <a:cubicBezTo>
                    <a:pt x="43" y="53"/>
                    <a:pt x="43" y="53"/>
                    <a:pt x="43" y="53"/>
                  </a:cubicBezTo>
                  <a:cubicBezTo>
                    <a:pt x="38" y="56"/>
                    <a:pt x="31" y="56"/>
                    <a:pt x="27" y="53"/>
                  </a:cubicBezTo>
                  <a:lnTo>
                    <a:pt x="4" y="40"/>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1" name="Freeform 91">
              <a:extLst>
                <a:ext uri="{FF2B5EF4-FFF2-40B4-BE49-F238E27FC236}">
                  <a16:creationId xmlns:a16="http://schemas.microsoft.com/office/drawing/2014/main" id="{E004079B-D2CA-644D-B66A-FAD84CCC8313}"/>
                </a:ext>
              </a:extLst>
            </p:cNvPr>
            <p:cNvSpPr>
              <a:spLocks/>
            </p:cNvSpPr>
            <p:nvPr/>
          </p:nvSpPr>
          <p:spPr bwMode="auto">
            <a:xfrm>
              <a:off x="16366562" y="6770635"/>
              <a:ext cx="92075" cy="52388"/>
            </a:xfrm>
            <a:custGeom>
              <a:avLst/>
              <a:gdLst>
                <a:gd name="T0" fmla="*/ 27 w 33"/>
                <a:gd name="T1" fmla="*/ 16 h 19"/>
                <a:gd name="T2" fmla="*/ 6 w 33"/>
                <a:gd name="T3" fmla="*/ 16 h 19"/>
                <a:gd name="T4" fmla="*/ 6 w 33"/>
                <a:gd name="T5" fmla="*/ 3 h 19"/>
                <a:gd name="T6" fmla="*/ 27 w 33"/>
                <a:gd name="T7" fmla="*/ 3 h 19"/>
                <a:gd name="T8" fmla="*/ 27 w 33"/>
                <a:gd name="T9" fmla="*/ 16 h 19"/>
              </a:gdLst>
              <a:ahLst/>
              <a:cxnLst>
                <a:cxn ang="0">
                  <a:pos x="T0" y="T1"/>
                </a:cxn>
                <a:cxn ang="0">
                  <a:pos x="T2" y="T3"/>
                </a:cxn>
                <a:cxn ang="0">
                  <a:pos x="T4" y="T5"/>
                </a:cxn>
                <a:cxn ang="0">
                  <a:pos x="T6" y="T7"/>
                </a:cxn>
                <a:cxn ang="0">
                  <a:pos x="T8" y="T9"/>
                </a:cxn>
              </a:cxnLst>
              <a:rect l="0" t="0" r="r" b="b"/>
              <a:pathLst>
                <a:path w="33" h="19">
                  <a:moveTo>
                    <a:pt x="27" y="16"/>
                  </a:moveTo>
                  <a:cubicBezTo>
                    <a:pt x="21" y="19"/>
                    <a:pt x="12" y="19"/>
                    <a:pt x="6" y="16"/>
                  </a:cubicBezTo>
                  <a:cubicBezTo>
                    <a:pt x="0" y="12"/>
                    <a:pt x="0" y="7"/>
                    <a:pt x="6" y="3"/>
                  </a:cubicBezTo>
                  <a:cubicBezTo>
                    <a:pt x="12" y="0"/>
                    <a:pt x="21" y="0"/>
                    <a:pt x="27" y="3"/>
                  </a:cubicBezTo>
                  <a:cubicBezTo>
                    <a:pt x="33" y="7"/>
                    <a:pt x="33" y="12"/>
                    <a:pt x="27" y="16"/>
                  </a:cubicBezTo>
                  <a:close/>
                </a:path>
              </a:pathLst>
            </a:custGeom>
            <a:solidFill>
              <a:srgbClr val="D1D1D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2" name="Freeform 92">
              <a:extLst>
                <a:ext uri="{FF2B5EF4-FFF2-40B4-BE49-F238E27FC236}">
                  <a16:creationId xmlns:a16="http://schemas.microsoft.com/office/drawing/2014/main" id="{38FB438B-58B5-D349-B926-006959CDC74A}"/>
                </a:ext>
              </a:extLst>
            </p:cNvPr>
            <p:cNvSpPr>
              <a:spLocks/>
            </p:cNvSpPr>
            <p:nvPr/>
          </p:nvSpPr>
          <p:spPr bwMode="auto">
            <a:xfrm>
              <a:off x="15787124" y="8258123"/>
              <a:ext cx="1968500" cy="715963"/>
            </a:xfrm>
            <a:custGeom>
              <a:avLst/>
              <a:gdLst>
                <a:gd name="T0" fmla="*/ 1240 w 1240"/>
                <a:gd name="T1" fmla="*/ 275 h 451"/>
                <a:gd name="T2" fmla="*/ 1220 w 1240"/>
                <a:gd name="T3" fmla="*/ 286 h 451"/>
                <a:gd name="T4" fmla="*/ 1220 w 1240"/>
                <a:gd name="T5" fmla="*/ 286 h 451"/>
                <a:gd name="T6" fmla="*/ 763 w 1240"/>
                <a:gd name="T7" fmla="*/ 23 h 451"/>
                <a:gd name="T8" fmla="*/ 19 w 1240"/>
                <a:gd name="T9" fmla="*/ 451 h 451"/>
                <a:gd name="T10" fmla="*/ 0 w 1240"/>
                <a:gd name="T11" fmla="*/ 440 h 451"/>
                <a:gd name="T12" fmla="*/ 763 w 1240"/>
                <a:gd name="T13" fmla="*/ 0 h 451"/>
                <a:gd name="T14" fmla="*/ 1240 w 1240"/>
                <a:gd name="T15" fmla="*/ 275 h 4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0" h="451">
                  <a:moveTo>
                    <a:pt x="1240" y="275"/>
                  </a:moveTo>
                  <a:lnTo>
                    <a:pt x="1220" y="286"/>
                  </a:lnTo>
                  <a:lnTo>
                    <a:pt x="1220" y="286"/>
                  </a:lnTo>
                  <a:lnTo>
                    <a:pt x="763" y="23"/>
                  </a:lnTo>
                  <a:lnTo>
                    <a:pt x="19" y="451"/>
                  </a:lnTo>
                  <a:lnTo>
                    <a:pt x="0" y="440"/>
                  </a:lnTo>
                  <a:lnTo>
                    <a:pt x="763" y="0"/>
                  </a:lnTo>
                  <a:lnTo>
                    <a:pt x="1240" y="275"/>
                  </a:lnTo>
                  <a:close/>
                </a:path>
              </a:pathLst>
            </a:custGeom>
            <a:solidFill>
              <a:srgbClr val="A5A5A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3" name="Freeform 93">
              <a:extLst>
                <a:ext uri="{FF2B5EF4-FFF2-40B4-BE49-F238E27FC236}">
                  <a16:creationId xmlns:a16="http://schemas.microsoft.com/office/drawing/2014/main" id="{8DD171AE-021B-304C-B859-576D1F3B82C8}"/>
                </a:ext>
              </a:extLst>
            </p:cNvPr>
            <p:cNvSpPr>
              <a:spLocks/>
            </p:cNvSpPr>
            <p:nvPr/>
          </p:nvSpPr>
          <p:spPr bwMode="auto">
            <a:xfrm>
              <a:off x="15817287" y="8294635"/>
              <a:ext cx="1906588" cy="1098550"/>
            </a:xfrm>
            <a:custGeom>
              <a:avLst/>
              <a:gdLst>
                <a:gd name="T0" fmla="*/ 1201 w 1201"/>
                <a:gd name="T1" fmla="*/ 263 h 692"/>
                <a:gd name="T2" fmla="*/ 457 w 1201"/>
                <a:gd name="T3" fmla="*/ 692 h 692"/>
                <a:gd name="T4" fmla="*/ 0 w 1201"/>
                <a:gd name="T5" fmla="*/ 428 h 692"/>
                <a:gd name="T6" fmla="*/ 744 w 1201"/>
                <a:gd name="T7" fmla="*/ 0 h 692"/>
                <a:gd name="T8" fmla="*/ 1201 w 1201"/>
                <a:gd name="T9" fmla="*/ 263 h 692"/>
              </a:gdLst>
              <a:ahLst/>
              <a:cxnLst>
                <a:cxn ang="0">
                  <a:pos x="T0" y="T1"/>
                </a:cxn>
                <a:cxn ang="0">
                  <a:pos x="T2" y="T3"/>
                </a:cxn>
                <a:cxn ang="0">
                  <a:pos x="T4" y="T5"/>
                </a:cxn>
                <a:cxn ang="0">
                  <a:pos x="T6" y="T7"/>
                </a:cxn>
                <a:cxn ang="0">
                  <a:pos x="T8" y="T9"/>
                </a:cxn>
              </a:cxnLst>
              <a:rect l="0" t="0" r="r" b="b"/>
              <a:pathLst>
                <a:path w="1201" h="692">
                  <a:moveTo>
                    <a:pt x="1201" y="263"/>
                  </a:moveTo>
                  <a:lnTo>
                    <a:pt x="457" y="692"/>
                  </a:lnTo>
                  <a:lnTo>
                    <a:pt x="0" y="428"/>
                  </a:lnTo>
                  <a:lnTo>
                    <a:pt x="744" y="0"/>
                  </a:lnTo>
                  <a:lnTo>
                    <a:pt x="1201" y="263"/>
                  </a:lnTo>
                  <a:close/>
                </a:path>
              </a:pathLst>
            </a:custGeom>
            <a:solidFill>
              <a:srgbClr val="D1D1D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4" name="Freeform 94">
              <a:extLst>
                <a:ext uri="{FF2B5EF4-FFF2-40B4-BE49-F238E27FC236}">
                  <a16:creationId xmlns:a16="http://schemas.microsoft.com/office/drawing/2014/main" id="{88901F05-6D64-E84A-87F0-BDDF91B392F9}"/>
                </a:ext>
              </a:extLst>
            </p:cNvPr>
            <p:cNvSpPr>
              <a:spLocks/>
            </p:cNvSpPr>
            <p:nvPr/>
          </p:nvSpPr>
          <p:spPr bwMode="auto">
            <a:xfrm>
              <a:off x="12953437" y="8131123"/>
              <a:ext cx="5797550" cy="2025650"/>
            </a:xfrm>
            <a:custGeom>
              <a:avLst/>
              <a:gdLst>
                <a:gd name="T0" fmla="*/ 2101 w 2101"/>
                <a:gd name="T1" fmla="*/ 0 h 733"/>
                <a:gd name="T2" fmla="*/ 2101 w 2101"/>
                <a:gd name="T3" fmla="*/ 30 h 733"/>
                <a:gd name="T4" fmla="*/ 2065 w 2101"/>
                <a:gd name="T5" fmla="*/ 92 h 733"/>
                <a:gd name="T6" fmla="*/ 1021 w 2101"/>
                <a:gd name="T7" fmla="*/ 695 h 733"/>
                <a:gd name="T8" fmla="*/ 810 w 2101"/>
                <a:gd name="T9" fmla="*/ 695 h 733"/>
                <a:gd name="T10" fmla="*/ 0 w 2101"/>
                <a:gd name="T11" fmla="*/ 228 h 733"/>
                <a:gd name="T12" fmla="*/ 0 w 2101"/>
                <a:gd name="T13" fmla="*/ 198 h 733"/>
                <a:gd name="T14" fmla="*/ 26 w 2101"/>
                <a:gd name="T15" fmla="*/ 213 h 733"/>
                <a:gd name="T16" fmla="*/ 810 w 2101"/>
                <a:gd name="T17" fmla="*/ 665 h 733"/>
                <a:gd name="T18" fmla="*/ 1021 w 2101"/>
                <a:gd name="T19" fmla="*/ 665 h 733"/>
                <a:gd name="T20" fmla="*/ 2065 w 2101"/>
                <a:gd name="T21" fmla="*/ 62 h 733"/>
                <a:gd name="T22" fmla="*/ 2099 w 2101"/>
                <a:gd name="T23" fmla="*/ 15 h 733"/>
                <a:gd name="T24" fmla="*/ 2101 w 2101"/>
                <a:gd name="T25" fmla="*/ 0 h 7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01" h="733">
                  <a:moveTo>
                    <a:pt x="2101" y="0"/>
                  </a:moveTo>
                  <a:cubicBezTo>
                    <a:pt x="2101" y="30"/>
                    <a:pt x="2101" y="30"/>
                    <a:pt x="2101" y="30"/>
                  </a:cubicBezTo>
                  <a:cubicBezTo>
                    <a:pt x="2101" y="54"/>
                    <a:pt x="2089" y="78"/>
                    <a:pt x="2065" y="92"/>
                  </a:cubicBezTo>
                  <a:cubicBezTo>
                    <a:pt x="1021" y="695"/>
                    <a:pt x="1021" y="695"/>
                    <a:pt x="1021" y="695"/>
                  </a:cubicBezTo>
                  <a:cubicBezTo>
                    <a:pt x="955" y="733"/>
                    <a:pt x="875" y="733"/>
                    <a:pt x="810" y="695"/>
                  </a:cubicBezTo>
                  <a:cubicBezTo>
                    <a:pt x="0" y="228"/>
                    <a:pt x="0" y="228"/>
                    <a:pt x="0" y="228"/>
                  </a:cubicBezTo>
                  <a:cubicBezTo>
                    <a:pt x="0" y="198"/>
                    <a:pt x="0" y="198"/>
                    <a:pt x="0" y="198"/>
                  </a:cubicBezTo>
                  <a:cubicBezTo>
                    <a:pt x="26" y="213"/>
                    <a:pt x="26" y="213"/>
                    <a:pt x="26" y="213"/>
                  </a:cubicBezTo>
                  <a:cubicBezTo>
                    <a:pt x="810" y="665"/>
                    <a:pt x="810" y="665"/>
                    <a:pt x="810" y="665"/>
                  </a:cubicBezTo>
                  <a:cubicBezTo>
                    <a:pt x="875" y="703"/>
                    <a:pt x="955" y="703"/>
                    <a:pt x="1021" y="665"/>
                  </a:cubicBezTo>
                  <a:cubicBezTo>
                    <a:pt x="2065" y="62"/>
                    <a:pt x="2065" y="62"/>
                    <a:pt x="2065" y="62"/>
                  </a:cubicBezTo>
                  <a:cubicBezTo>
                    <a:pt x="2084" y="51"/>
                    <a:pt x="2096" y="34"/>
                    <a:pt x="2099" y="15"/>
                  </a:cubicBezTo>
                  <a:cubicBezTo>
                    <a:pt x="2100" y="10"/>
                    <a:pt x="2101" y="5"/>
                    <a:pt x="2101" y="0"/>
                  </a:cubicBezTo>
                  <a:close/>
                </a:path>
              </a:pathLst>
            </a:custGeom>
            <a:solidFill>
              <a:srgbClr val="C1C7D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95" name="Group 394">
            <a:extLst>
              <a:ext uri="{FF2B5EF4-FFF2-40B4-BE49-F238E27FC236}">
                <a16:creationId xmlns:a16="http://schemas.microsoft.com/office/drawing/2014/main" id="{81F5EC3F-E493-E34A-BBA2-248EDA3D67CB}"/>
              </a:ext>
            </a:extLst>
          </p:cNvPr>
          <p:cNvGrpSpPr/>
          <p:nvPr/>
        </p:nvGrpSpPr>
        <p:grpSpPr>
          <a:xfrm>
            <a:off x="18044831" y="4501357"/>
            <a:ext cx="1760255" cy="919082"/>
            <a:chOff x="17506387" y="5621285"/>
            <a:chExt cx="2298700" cy="1370013"/>
          </a:xfrm>
        </p:grpSpPr>
        <p:sp>
          <p:nvSpPr>
            <p:cNvPr id="396" name="Freeform 95">
              <a:extLst>
                <a:ext uri="{FF2B5EF4-FFF2-40B4-BE49-F238E27FC236}">
                  <a16:creationId xmlns:a16="http://schemas.microsoft.com/office/drawing/2014/main" id="{2882EE74-8216-DA49-8C69-397E1A23F819}"/>
                </a:ext>
              </a:extLst>
            </p:cNvPr>
            <p:cNvSpPr>
              <a:spLocks/>
            </p:cNvSpPr>
            <p:nvPr/>
          </p:nvSpPr>
          <p:spPr bwMode="auto">
            <a:xfrm>
              <a:off x="17506387" y="5662560"/>
              <a:ext cx="2298700" cy="1328738"/>
            </a:xfrm>
            <a:custGeom>
              <a:avLst/>
              <a:gdLst>
                <a:gd name="T0" fmla="*/ 800 w 833"/>
                <a:gd name="T1" fmla="*/ 356 h 481"/>
                <a:gd name="T2" fmla="*/ 600 w 833"/>
                <a:gd name="T3" fmla="*/ 468 h 481"/>
                <a:gd name="T4" fmla="*/ 516 w 833"/>
                <a:gd name="T5" fmla="*/ 468 h 481"/>
                <a:gd name="T6" fmla="*/ 31 w 833"/>
                <a:gd name="T7" fmla="*/ 188 h 481"/>
                <a:gd name="T8" fmla="*/ 29 w 833"/>
                <a:gd name="T9" fmla="*/ 126 h 481"/>
                <a:gd name="T10" fmla="*/ 225 w 833"/>
                <a:gd name="T11" fmla="*/ 13 h 481"/>
                <a:gd name="T12" fmla="*/ 308 w 833"/>
                <a:gd name="T13" fmla="*/ 17 h 481"/>
                <a:gd name="T14" fmla="*/ 799 w 833"/>
                <a:gd name="T15" fmla="*/ 295 h 481"/>
                <a:gd name="T16" fmla="*/ 800 w 833"/>
                <a:gd name="T17" fmla="*/ 356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3" h="481">
                  <a:moveTo>
                    <a:pt x="800" y="356"/>
                  </a:moveTo>
                  <a:cubicBezTo>
                    <a:pt x="600" y="468"/>
                    <a:pt x="600" y="468"/>
                    <a:pt x="600" y="468"/>
                  </a:cubicBezTo>
                  <a:cubicBezTo>
                    <a:pt x="577" y="481"/>
                    <a:pt x="539" y="481"/>
                    <a:pt x="516" y="468"/>
                  </a:cubicBezTo>
                  <a:cubicBezTo>
                    <a:pt x="31" y="188"/>
                    <a:pt x="31" y="188"/>
                    <a:pt x="31" y="188"/>
                  </a:cubicBezTo>
                  <a:cubicBezTo>
                    <a:pt x="3" y="172"/>
                    <a:pt x="0" y="143"/>
                    <a:pt x="29" y="126"/>
                  </a:cubicBezTo>
                  <a:cubicBezTo>
                    <a:pt x="225" y="13"/>
                    <a:pt x="225" y="13"/>
                    <a:pt x="225" y="13"/>
                  </a:cubicBezTo>
                  <a:cubicBezTo>
                    <a:pt x="248" y="0"/>
                    <a:pt x="285" y="3"/>
                    <a:pt x="308" y="17"/>
                  </a:cubicBezTo>
                  <a:cubicBezTo>
                    <a:pt x="799" y="295"/>
                    <a:pt x="799" y="295"/>
                    <a:pt x="799" y="295"/>
                  </a:cubicBezTo>
                  <a:cubicBezTo>
                    <a:pt x="809" y="302"/>
                    <a:pt x="833" y="335"/>
                    <a:pt x="800" y="356"/>
                  </a:cubicBezTo>
                </a:path>
              </a:pathLst>
            </a:custGeom>
            <a:solidFill>
              <a:srgbClr val="79BBF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7" name="Freeform 96">
              <a:extLst>
                <a:ext uri="{FF2B5EF4-FFF2-40B4-BE49-F238E27FC236}">
                  <a16:creationId xmlns:a16="http://schemas.microsoft.com/office/drawing/2014/main" id="{73D282D0-D4E8-1746-B653-90E99DDB0E82}"/>
                </a:ext>
              </a:extLst>
            </p:cNvPr>
            <p:cNvSpPr>
              <a:spLocks/>
            </p:cNvSpPr>
            <p:nvPr/>
          </p:nvSpPr>
          <p:spPr bwMode="auto">
            <a:xfrm>
              <a:off x="17506387" y="5626048"/>
              <a:ext cx="2298700" cy="1331913"/>
            </a:xfrm>
            <a:custGeom>
              <a:avLst/>
              <a:gdLst>
                <a:gd name="T0" fmla="*/ 800 w 833"/>
                <a:gd name="T1" fmla="*/ 357 h 482"/>
                <a:gd name="T2" fmla="*/ 600 w 833"/>
                <a:gd name="T3" fmla="*/ 468 h 482"/>
                <a:gd name="T4" fmla="*/ 516 w 833"/>
                <a:gd name="T5" fmla="*/ 468 h 482"/>
                <a:gd name="T6" fmla="*/ 31 w 833"/>
                <a:gd name="T7" fmla="*/ 188 h 482"/>
                <a:gd name="T8" fmla="*/ 29 w 833"/>
                <a:gd name="T9" fmla="*/ 126 h 482"/>
                <a:gd name="T10" fmla="*/ 225 w 833"/>
                <a:gd name="T11" fmla="*/ 14 h 482"/>
                <a:gd name="T12" fmla="*/ 308 w 833"/>
                <a:gd name="T13" fmla="*/ 17 h 482"/>
                <a:gd name="T14" fmla="*/ 799 w 833"/>
                <a:gd name="T15" fmla="*/ 296 h 482"/>
                <a:gd name="T16" fmla="*/ 800 w 833"/>
                <a:gd name="T17" fmla="*/ 357 h 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3" h="482">
                  <a:moveTo>
                    <a:pt x="800" y="357"/>
                  </a:moveTo>
                  <a:cubicBezTo>
                    <a:pt x="600" y="468"/>
                    <a:pt x="600" y="468"/>
                    <a:pt x="600" y="468"/>
                  </a:cubicBezTo>
                  <a:cubicBezTo>
                    <a:pt x="577" y="482"/>
                    <a:pt x="539" y="482"/>
                    <a:pt x="516" y="468"/>
                  </a:cubicBezTo>
                  <a:cubicBezTo>
                    <a:pt x="31" y="188"/>
                    <a:pt x="31" y="188"/>
                    <a:pt x="31" y="188"/>
                  </a:cubicBezTo>
                  <a:cubicBezTo>
                    <a:pt x="3" y="172"/>
                    <a:pt x="0" y="144"/>
                    <a:pt x="29" y="126"/>
                  </a:cubicBezTo>
                  <a:cubicBezTo>
                    <a:pt x="225" y="14"/>
                    <a:pt x="225" y="14"/>
                    <a:pt x="225" y="14"/>
                  </a:cubicBezTo>
                  <a:cubicBezTo>
                    <a:pt x="248" y="0"/>
                    <a:pt x="285" y="4"/>
                    <a:pt x="308" y="17"/>
                  </a:cubicBezTo>
                  <a:cubicBezTo>
                    <a:pt x="799" y="296"/>
                    <a:pt x="799" y="296"/>
                    <a:pt x="799" y="296"/>
                  </a:cubicBezTo>
                  <a:cubicBezTo>
                    <a:pt x="809" y="302"/>
                    <a:pt x="833" y="336"/>
                    <a:pt x="800" y="357"/>
                  </a:cubicBezTo>
                </a:path>
              </a:pathLst>
            </a:custGeom>
            <a:solidFill>
              <a:srgbClr val="4579EE"/>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8" name="Freeform 97">
              <a:extLst>
                <a:ext uri="{FF2B5EF4-FFF2-40B4-BE49-F238E27FC236}">
                  <a16:creationId xmlns:a16="http://schemas.microsoft.com/office/drawing/2014/main" id="{4608E1D8-6FC9-DA4D-A152-7F912C67544A}"/>
                </a:ext>
              </a:extLst>
            </p:cNvPr>
            <p:cNvSpPr>
              <a:spLocks/>
            </p:cNvSpPr>
            <p:nvPr/>
          </p:nvSpPr>
          <p:spPr bwMode="auto">
            <a:xfrm>
              <a:off x="17580999" y="5648273"/>
              <a:ext cx="2130425" cy="1228725"/>
            </a:xfrm>
            <a:custGeom>
              <a:avLst/>
              <a:gdLst>
                <a:gd name="T0" fmla="*/ 189 w 772"/>
                <a:gd name="T1" fmla="*/ 29 h 445"/>
                <a:gd name="T2" fmla="*/ 191 w 772"/>
                <a:gd name="T3" fmla="*/ 31 h 445"/>
                <a:gd name="T4" fmla="*/ 191 w 772"/>
                <a:gd name="T5" fmla="*/ 45 h 445"/>
                <a:gd name="T6" fmla="*/ 80 w 772"/>
                <a:gd name="T7" fmla="*/ 110 h 445"/>
                <a:gd name="T8" fmla="*/ 54 w 772"/>
                <a:gd name="T9" fmla="*/ 110 h 445"/>
                <a:gd name="T10" fmla="*/ 52 w 772"/>
                <a:gd name="T11" fmla="*/ 109 h 445"/>
                <a:gd name="T12" fmla="*/ 39 w 772"/>
                <a:gd name="T13" fmla="*/ 109 h 445"/>
                <a:gd name="T14" fmla="*/ 15 w 772"/>
                <a:gd name="T15" fmla="*/ 122 h 445"/>
                <a:gd name="T16" fmla="*/ 15 w 772"/>
                <a:gd name="T17" fmla="*/ 154 h 445"/>
                <a:gd name="T18" fmla="*/ 504 w 772"/>
                <a:gd name="T19" fmla="*/ 436 h 445"/>
                <a:gd name="T20" fmla="*/ 559 w 772"/>
                <a:gd name="T21" fmla="*/ 436 h 445"/>
                <a:gd name="T22" fmla="*/ 756 w 772"/>
                <a:gd name="T23" fmla="*/ 322 h 445"/>
                <a:gd name="T24" fmla="*/ 756 w 772"/>
                <a:gd name="T25" fmla="*/ 291 h 445"/>
                <a:gd name="T26" fmla="*/ 267 w 772"/>
                <a:gd name="T27" fmla="*/ 8 h 445"/>
                <a:gd name="T28" fmla="*/ 213 w 772"/>
                <a:gd name="T29" fmla="*/ 8 h 445"/>
                <a:gd name="T30" fmla="*/ 189 w 772"/>
                <a:gd name="T31" fmla="*/ 22 h 445"/>
                <a:gd name="T32" fmla="*/ 189 w 772"/>
                <a:gd name="T33" fmla="*/ 29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72" h="445">
                  <a:moveTo>
                    <a:pt x="189" y="29"/>
                  </a:moveTo>
                  <a:cubicBezTo>
                    <a:pt x="191" y="31"/>
                    <a:pt x="191" y="31"/>
                    <a:pt x="191" y="31"/>
                  </a:cubicBezTo>
                  <a:cubicBezTo>
                    <a:pt x="198" y="35"/>
                    <a:pt x="198" y="41"/>
                    <a:pt x="191" y="45"/>
                  </a:cubicBezTo>
                  <a:cubicBezTo>
                    <a:pt x="80" y="110"/>
                    <a:pt x="80" y="110"/>
                    <a:pt x="80" y="110"/>
                  </a:cubicBezTo>
                  <a:cubicBezTo>
                    <a:pt x="72" y="114"/>
                    <a:pt x="61" y="114"/>
                    <a:pt x="54" y="110"/>
                  </a:cubicBezTo>
                  <a:cubicBezTo>
                    <a:pt x="52" y="109"/>
                    <a:pt x="52" y="109"/>
                    <a:pt x="52" y="109"/>
                  </a:cubicBezTo>
                  <a:cubicBezTo>
                    <a:pt x="48" y="107"/>
                    <a:pt x="43" y="107"/>
                    <a:pt x="39" y="109"/>
                  </a:cubicBezTo>
                  <a:cubicBezTo>
                    <a:pt x="15" y="122"/>
                    <a:pt x="15" y="122"/>
                    <a:pt x="15" y="122"/>
                  </a:cubicBezTo>
                  <a:cubicBezTo>
                    <a:pt x="0" y="131"/>
                    <a:pt x="0" y="145"/>
                    <a:pt x="15" y="154"/>
                  </a:cubicBezTo>
                  <a:cubicBezTo>
                    <a:pt x="504" y="436"/>
                    <a:pt x="504" y="436"/>
                    <a:pt x="504" y="436"/>
                  </a:cubicBezTo>
                  <a:cubicBezTo>
                    <a:pt x="520" y="445"/>
                    <a:pt x="544" y="445"/>
                    <a:pt x="559" y="436"/>
                  </a:cubicBezTo>
                  <a:cubicBezTo>
                    <a:pt x="756" y="322"/>
                    <a:pt x="756" y="322"/>
                    <a:pt x="756" y="322"/>
                  </a:cubicBezTo>
                  <a:cubicBezTo>
                    <a:pt x="772" y="314"/>
                    <a:pt x="772" y="299"/>
                    <a:pt x="756" y="291"/>
                  </a:cubicBezTo>
                  <a:cubicBezTo>
                    <a:pt x="267" y="8"/>
                    <a:pt x="267" y="8"/>
                    <a:pt x="267" y="8"/>
                  </a:cubicBezTo>
                  <a:cubicBezTo>
                    <a:pt x="252" y="0"/>
                    <a:pt x="228" y="0"/>
                    <a:pt x="213" y="8"/>
                  </a:cubicBezTo>
                  <a:cubicBezTo>
                    <a:pt x="189" y="22"/>
                    <a:pt x="189" y="22"/>
                    <a:pt x="189" y="22"/>
                  </a:cubicBezTo>
                  <a:cubicBezTo>
                    <a:pt x="185" y="24"/>
                    <a:pt x="185" y="27"/>
                    <a:pt x="189" y="29"/>
                  </a:cubicBezTo>
                </a:path>
              </a:pathLst>
            </a:custGeom>
            <a:solidFill>
              <a:srgbClr val="1B146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9" name="Freeform 98">
              <a:extLst>
                <a:ext uri="{FF2B5EF4-FFF2-40B4-BE49-F238E27FC236}">
                  <a16:creationId xmlns:a16="http://schemas.microsoft.com/office/drawing/2014/main" id="{F5843794-831B-1248-93CA-B98AEBD943D9}"/>
                </a:ext>
              </a:extLst>
            </p:cNvPr>
            <p:cNvSpPr>
              <a:spLocks noEditPoints="1"/>
            </p:cNvSpPr>
            <p:nvPr/>
          </p:nvSpPr>
          <p:spPr bwMode="auto">
            <a:xfrm>
              <a:off x="17539724" y="5621285"/>
              <a:ext cx="2217738" cy="1281113"/>
            </a:xfrm>
            <a:custGeom>
              <a:avLst/>
              <a:gdLst>
                <a:gd name="T0" fmla="*/ 220 w 804"/>
                <a:gd name="T1" fmla="*/ 11 h 464"/>
                <a:gd name="T2" fmla="*/ 19 w 804"/>
                <a:gd name="T3" fmla="*/ 127 h 464"/>
                <a:gd name="T4" fmla="*/ 19 w 804"/>
                <a:gd name="T5" fmla="*/ 168 h 464"/>
                <a:gd name="T6" fmla="*/ 513 w 804"/>
                <a:gd name="T7" fmla="*/ 453 h 464"/>
                <a:gd name="T8" fmla="*/ 583 w 804"/>
                <a:gd name="T9" fmla="*/ 453 h 464"/>
                <a:gd name="T10" fmla="*/ 784 w 804"/>
                <a:gd name="T11" fmla="*/ 337 h 464"/>
                <a:gd name="T12" fmla="*/ 784 w 804"/>
                <a:gd name="T13" fmla="*/ 296 h 464"/>
                <a:gd name="T14" fmla="*/ 291 w 804"/>
                <a:gd name="T15" fmla="*/ 11 h 464"/>
                <a:gd name="T16" fmla="*/ 220 w 804"/>
                <a:gd name="T17" fmla="*/ 11 h 464"/>
                <a:gd name="T18" fmla="*/ 771 w 804"/>
                <a:gd name="T19" fmla="*/ 301 h 464"/>
                <a:gd name="T20" fmla="*/ 771 w 804"/>
                <a:gd name="T21" fmla="*/ 332 h 464"/>
                <a:gd name="T22" fmla="*/ 574 w 804"/>
                <a:gd name="T23" fmla="*/ 446 h 464"/>
                <a:gd name="T24" fmla="*/ 519 w 804"/>
                <a:gd name="T25" fmla="*/ 446 h 464"/>
                <a:gd name="T26" fmla="*/ 30 w 804"/>
                <a:gd name="T27" fmla="*/ 164 h 464"/>
                <a:gd name="T28" fmla="*/ 30 w 804"/>
                <a:gd name="T29" fmla="*/ 132 h 464"/>
                <a:gd name="T30" fmla="*/ 54 w 804"/>
                <a:gd name="T31" fmla="*/ 118 h 464"/>
                <a:gd name="T32" fmla="*/ 67 w 804"/>
                <a:gd name="T33" fmla="*/ 118 h 464"/>
                <a:gd name="T34" fmla="*/ 69 w 804"/>
                <a:gd name="T35" fmla="*/ 120 h 464"/>
                <a:gd name="T36" fmla="*/ 95 w 804"/>
                <a:gd name="T37" fmla="*/ 120 h 464"/>
                <a:gd name="T38" fmla="*/ 206 w 804"/>
                <a:gd name="T39" fmla="*/ 55 h 464"/>
                <a:gd name="T40" fmla="*/ 206 w 804"/>
                <a:gd name="T41" fmla="*/ 40 h 464"/>
                <a:gd name="T42" fmla="*/ 204 w 804"/>
                <a:gd name="T43" fmla="*/ 39 h 464"/>
                <a:gd name="T44" fmla="*/ 204 w 804"/>
                <a:gd name="T45" fmla="*/ 32 h 464"/>
                <a:gd name="T46" fmla="*/ 228 w 804"/>
                <a:gd name="T47" fmla="*/ 18 h 464"/>
                <a:gd name="T48" fmla="*/ 282 w 804"/>
                <a:gd name="T49" fmla="*/ 18 h 464"/>
                <a:gd name="T50" fmla="*/ 771 w 804"/>
                <a:gd name="T51" fmla="*/ 301 h 4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04" h="464">
                  <a:moveTo>
                    <a:pt x="220" y="11"/>
                  </a:moveTo>
                  <a:cubicBezTo>
                    <a:pt x="19" y="127"/>
                    <a:pt x="19" y="127"/>
                    <a:pt x="19" y="127"/>
                  </a:cubicBezTo>
                  <a:cubicBezTo>
                    <a:pt x="0" y="139"/>
                    <a:pt x="0" y="157"/>
                    <a:pt x="19" y="168"/>
                  </a:cubicBezTo>
                  <a:cubicBezTo>
                    <a:pt x="513" y="453"/>
                    <a:pt x="513" y="453"/>
                    <a:pt x="513" y="453"/>
                  </a:cubicBezTo>
                  <a:cubicBezTo>
                    <a:pt x="532" y="464"/>
                    <a:pt x="564" y="464"/>
                    <a:pt x="583" y="453"/>
                  </a:cubicBezTo>
                  <a:cubicBezTo>
                    <a:pt x="784" y="337"/>
                    <a:pt x="784" y="337"/>
                    <a:pt x="784" y="337"/>
                  </a:cubicBezTo>
                  <a:cubicBezTo>
                    <a:pt x="804" y="326"/>
                    <a:pt x="804" y="308"/>
                    <a:pt x="784" y="296"/>
                  </a:cubicBezTo>
                  <a:cubicBezTo>
                    <a:pt x="291" y="11"/>
                    <a:pt x="291" y="11"/>
                    <a:pt x="291" y="11"/>
                  </a:cubicBezTo>
                  <a:cubicBezTo>
                    <a:pt x="271" y="0"/>
                    <a:pt x="240" y="0"/>
                    <a:pt x="220" y="11"/>
                  </a:cubicBezTo>
                  <a:moveTo>
                    <a:pt x="771" y="301"/>
                  </a:moveTo>
                  <a:cubicBezTo>
                    <a:pt x="786" y="309"/>
                    <a:pt x="786" y="324"/>
                    <a:pt x="771" y="332"/>
                  </a:cubicBezTo>
                  <a:cubicBezTo>
                    <a:pt x="574" y="446"/>
                    <a:pt x="574" y="446"/>
                    <a:pt x="574" y="446"/>
                  </a:cubicBezTo>
                  <a:cubicBezTo>
                    <a:pt x="559" y="455"/>
                    <a:pt x="535" y="455"/>
                    <a:pt x="519" y="446"/>
                  </a:cubicBezTo>
                  <a:cubicBezTo>
                    <a:pt x="30" y="164"/>
                    <a:pt x="30" y="164"/>
                    <a:pt x="30" y="164"/>
                  </a:cubicBezTo>
                  <a:cubicBezTo>
                    <a:pt x="15" y="155"/>
                    <a:pt x="15" y="141"/>
                    <a:pt x="30" y="132"/>
                  </a:cubicBezTo>
                  <a:cubicBezTo>
                    <a:pt x="54" y="118"/>
                    <a:pt x="54" y="118"/>
                    <a:pt x="54" y="118"/>
                  </a:cubicBezTo>
                  <a:cubicBezTo>
                    <a:pt x="58" y="116"/>
                    <a:pt x="63" y="116"/>
                    <a:pt x="67" y="118"/>
                  </a:cubicBezTo>
                  <a:cubicBezTo>
                    <a:pt x="69" y="120"/>
                    <a:pt x="69" y="120"/>
                    <a:pt x="69" y="120"/>
                  </a:cubicBezTo>
                  <a:cubicBezTo>
                    <a:pt x="76" y="124"/>
                    <a:pt x="87" y="124"/>
                    <a:pt x="95" y="120"/>
                  </a:cubicBezTo>
                  <a:cubicBezTo>
                    <a:pt x="206" y="55"/>
                    <a:pt x="206" y="55"/>
                    <a:pt x="206" y="55"/>
                  </a:cubicBezTo>
                  <a:cubicBezTo>
                    <a:pt x="213" y="51"/>
                    <a:pt x="213" y="45"/>
                    <a:pt x="206" y="40"/>
                  </a:cubicBezTo>
                  <a:cubicBezTo>
                    <a:pt x="204" y="39"/>
                    <a:pt x="204" y="39"/>
                    <a:pt x="204" y="39"/>
                  </a:cubicBezTo>
                  <a:cubicBezTo>
                    <a:pt x="200" y="37"/>
                    <a:pt x="200" y="34"/>
                    <a:pt x="204" y="32"/>
                  </a:cubicBezTo>
                  <a:cubicBezTo>
                    <a:pt x="228" y="18"/>
                    <a:pt x="228" y="18"/>
                    <a:pt x="228" y="18"/>
                  </a:cubicBezTo>
                  <a:cubicBezTo>
                    <a:pt x="243" y="10"/>
                    <a:pt x="267" y="10"/>
                    <a:pt x="282" y="18"/>
                  </a:cubicBezTo>
                  <a:cubicBezTo>
                    <a:pt x="771" y="301"/>
                    <a:pt x="771" y="301"/>
                    <a:pt x="771" y="301"/>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0" name="Freeform 99">
              <a:extLst>
                <a:ext uri="{FF2B5EF4-FFF2-40B4-BE49-F238E27FC236}">
                  <a16:creationId xmlns:a16="http://schemas.microsoft.com/office/drawing/2014/main" id="{43EFC1D7-6C5D-B34E-AA76-5B342D26E121}"/>
                </a:ext>
              </a:extLst>
            </p:cNvPr>
            <p:cNvSpPr>
              <a:spLocks/>
            </p:cNvSpPr>
            <p:nvPr/>
          </p:nvSpPr>
          <p:spPr bwMode="auto">
            <a:xfrm>
              <a:off x="17861987" y="5808610"/>
              <a:ext cx="114300" cy="66675"/>
            </a:xfrm>
            <a:custGeom>
              <a:avLst/>
              <a:gdLst>
                <a:gd name="T0" fmla="*/ 39 w 41"/>
                <a:gd name="T1" fmla="*/ 5 h 24"/>
                <a:gd name="T2" fmla="*/ 7 w 41"/>
                <a:gd name="T3" fmla="*/ 23 h 24"/>
                <a:gd name="T4" fmla="*/ 2 w 41"/>
                <a:gd name="T5" fmla="*/ 23 h 24"/>
                <a:gd name="T6" fmla="*/ 1 w 41"/>
                <a:gd name="T7" fmla="*/ 20 h 24"/>
                <a:gd name="T8" fmla="*/ 33 w 41"/>
                <a:gd name="T9" fmla="*/ 1 h 24"/>
                <a:gd name="T10" fmla="*/ 39 w 41"/>
                <a:gd name="T11" fmla="*/ 1 h 24"/>
                <a:gd name="T12" fmla="*/ 39 w 41"/>
                <a:gd name="T13" fmla="*/ 5 h 24"/>
              </a:gdLst>
              <a:ahLst/>
              <a:cxnLst>
                <a:cxn ang="0">
                  <a:pos x="T0" y="T1"/>
                </a:cxn>
                <a:cxn ang="0">
                  <a:pos x="T2" y="T3"/>
                </a:cxn>
                <a:cxn ang="0">
                  <a:pos x="T4" y="T5"/>
                </a:cxn>
                <a:cxn ang="0">
                  <a:pos x="T6" y="T7"/>
                </a:cxn>
                <a:cxn ang="0">
                  <a:pos x="T8" y="T9"/>
                </a:cxn>
                <a:cxn ang="0">
                  <a:pos x="T10" y="T11"/>
                </a:cxn>
                <a:cxn ang="0">
                  <a:pos x="T12" y="T13"/>
                </a:cxn>
              </a:cxnLst>
              <a:rect l="0" t="0" r="r" b="b"/>
              <a:pathLst>
                <a:path w="41" h="24">
                  <a:moveTo>
                    <a:pt x="39" y="5"/>
                  </a:moveTo>
                  <a:cubicBezTo>
                    <a:pt x="7" y="23"/>
                    <a:pt x="7" y="23"/>
                    <a:pt x="7" y="23"/>
                  </a:cubicBezTo>
                  <a:cubicBezTo>
                    <a:pt x="6" y="24"/>
                    <a:pt x="3" y="24"/>
                    <a:pt x="2" y="23"/>
                  </a:cubicBezTo>
                  <a:cubicBezTo>
                    <a:pt x="0" y="22"/>
                    <a:pt x="0" y="20"/>
                    <a:pt x="1" y="20"/>
                  </a:cubicBezTo>
                  <a:cubicBezTo>
                    <a:pt x="33" y="1"/>
                    <a:pt x="33" y="1"/>
                    <a:pt x="33" y="1"/>
                  </a:cubicBezTo>
                  <a:cubicBezTo>
                    <a:pt x="35" y="0"/>
                    <a:pt x="37" y="1"/>
                    <a:pt x="39" y="1"/>
                  </a:cubicBezTo>
                  <a:cubicBezTo>
                    <a:pt x="40" y="2"/>
                    <a:pt x="41" y="4"/>
                    <a:pt x="39" y="5"/>
                  </a:cubicBezTo>
                  <a:close/>
                </a:path>
              </a:pathLst>
            </a:custGeom>
            <a:solidFill>
              <a:srgbClr val="4579EE"/>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1" name="Freeform 100">
              <a:extLst>
                <a:ext uri="{FF2B5EF4-FFF2-40B4-BE49-F238E27FC236}">
                  <a16:creationId xmlns:a16="http://schemas.microsoft.com/office/drawing/2014/main" id="{0BF2176B-1DAB-0A44-90FA-89A339B91A2B}"/>
                </a:ext>
              </a:extLst>
            </p:cNvPr>
            <p:cNvSpPr>
              <a:spLocks/>
            </p:cNvSpPr>
            <p:nvPr/>
          </p:nvSpPr>
          <p:spPr bwMode="auto">
            <a:xfrm>
              <a:off x="17981049" y="5781623"/>
              <a:ext cx="44450" cy="23813"/>
            </a:xfrm>
            <a:custGeom>
              <a:avLst/>
              <a:gdLst>
                <a:gd name="T0" fmla="*/ 13 w 16"/>
                <a:gd name="T1" fmla="*/ 1 h 9"/>
                <a:gd name="T2" fmla="*/ 13 w 16"/>
                <a:gd name="T3" fmla="*/ 7 h 9"/>
                <a:gd name="T4" fmla="*/ 3 w 16"/>
                <a:gd name="T5" fmla="*/ 7 h 9"/>
                <a:gd name="T6" fmla="*/ 3 w 16"/>
                <a:gd name="T7" fmla="*/ 1 h 9"/>
                <a:gd name="T8" fmla="*/ 13 w 16"/>
                <a:gd name="T9" fmla="*/ 1 h 9"/>
              </a:gdLst>
              <a:ahLst/>
              <a:cxnLst>
                <a:cxn ang="0">
                  <a:pos x="T0" y="T1"/>
                </a:cxn>
                <a:cxn ang="0">
                  <a:pos x="T2" y="T3"/>
                </a:cxn>
                <a:cxn ang="0">
                  <a:pos x="T4" y="T5"/>
                </a:cxn>
                <a:cxn ang="0">
                  <a:pos x="T6" y="T7"/>
                </a:cxn>
                <a:cxn ang="0">
                  <a:pos x="T8" y="T9"/>
                </a:cxn>
              </a:cxnLst>
              <a:rect l="0" t="0" r="r" b="b"/>
              <a:pathLst>
                <a:path w="16" h="9">
                  <a:moveTo>
                    <a:pt x="13" y="1"/>
                  </a:moveTo>
                  <a:cubicBezTo>
                    <a:pt x="16" y="3"/>
                    <a:pt x="16" y="6"/>
                    <a:pt x="13" y="7"/>
                  </a:cubicBezTo>
                  <a:cubicBezTo>
                    <a:pt x="10" y="9"/>
                    <a:pt x="6" y="9"/>
                    <a:pt x="3" y="7"/>
                  </a:cubicBezTo>
                  <a:cubicBezTo>
                    <a:pt x="0" y="6"/>
                    <a:pt x="0" y="3"/>
                    <a:pt x="3" y="1"/>
                  </a:cubicBezTo>
                  <a:cubicBezTo>
                    <a:pt x="6" y="0"/>
                    <a:pt x="10" y="0"/>
                    <a:pt x="13" y="1"/>
                  </a:cubicBezTo>
                  <a:close/>
                </a:path>
              </a:pathLst>
            </a:custGeom>
            <a:solidFill>
              <a:srgbClr val="4579EE"/>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2" name="Freeform 101">
              <a:extLst>
                <a:ext uri="{FF2B5EF4-FFF2-40B4-BE49-F238E27FC236}">
                  <a16:creationId xmlns:a16="http://schemas.microsoft.com/office/drawing/2014/main" id="{E1A30017-FE9A-C647-8ABB-665827AB71FF}"/>
                </a:ext>
              </a:extLst>
            </p:cNvPr>
            <p:cNvSpPr>
              <a:spLocks/>
            </p:cNvSpPr>
            <p:nvPr/>
          </p:nvSpPr>
          <p:spPr bwMode="auto">
            <a:xfrm>
              <a:off x="17671487" y="6156273"/>
              <a:ext cx="36513" cy="31750"/>
            </a:xfrm>
            <a:custGeom>
              <a:avLst/>
              <a:gdLst>
                <a:gd name="T0" fmla="*/ 11 w 13"/>
                <a:gd name="T1" fmla="*/ 11 h 11"/>
                <a:gd name="T2" fmla="*/ 2 w 13"/>
                <a:gd name="T3" fmla="*/ 5 h 11"/>
                <a:gd name="T4" fmla="*/ 0 w 13"/>
                <a:gd name="T5" fmla="*/ 2 h 11"/>
                <a:gd name="T6" fmla="*/ 2 w 13"/>
                <a:gd name="T7" fmla="*/ 0 h 11"/>
                <a:gd name="T8" fmla="*/ 11 w 13"/>
                <a:gd name="T9" fmla="*/ 6 h 11"/>
                <a:gd name="T10" fmla="*/ 13 w 13"/>
                <a:gd name="T11" fmla="*/ 9 h 11"/>
                <a:gd name="T12" fmla="*/ 11 w 13"/>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3" h="11">
                  <a:moveTo>
                    <a:pt x="11" y="11"/>
                  </a:moveTo>
                  <a:cubicBezTo>
                    <a:pt x="2" y="5"/>
                    <a:pt x="2" y="5"/>
                    <a:pt x="2" y="5"/>
                  </a:cubicBezTo>
                  <a:cubicBezTo>
                    <a:pt x="1" y="5"/>
                    <a:pt x="0" y="3"/>
                    <a:pt x="0" y="2"/>
                  </a:cubicBezTo>
                  <a:cubicBezTo>
                    <a:pt x="0" y="0"/>
                    <a:pt x="1" y="0"/>
                    <a:pt x="2" y="0"/>
                  </a:cubicBezTo>
                  <a:cubicBezTo>
                    <a:pt x="11" y="6"/>
                    <a:pt x="11" y="6"/>
                    <a:pt x="11" y="6"/>
                  </a:cubicBezTo>
                  <a:cubicBezTo>
                    <a:pt x="12" y="6"/>
                    <a:pt x="13" y="8"/>
                    <a:pt x="13" y="9"/>
                  </a:cubicBezTo>
                  <a:cubicBezTo>
                    <a:pt x="13" y="11"/>
                    <a:pt x="12" y="11"/>
                    <a:pt x="11" y="11"/>
                  </a:cubicBezTo>
                  <a:close/>
                </a:path>
              </a:pathLst>
            </a:custGeom>
            <a:solidFill>
              <a:srgbClr val="689DD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3" name="Freeform 102">
              <a:extLst>
                <a:ext uri="{FF2B5EF4-FFF2-40B4-BE49-F238E27FC236}">
                  <a16:creationId xmlns:a16="http://schemas.microsoft.com/office/drawing/2014/main" id="{C7F033E3-4DE6-554A-824C-BF0C80B9AE58}"/>
                </a:ext>
              </a:extLst>
            </p:cNvPr>
            <p:cNvSpPr>
              <a:spLocks/>
            </p:cNvSpPr>
            <p:nvPr/>
          </p:nvSpPr>
          <p:spPr bwMode="auto">
            <a:xfrm>
              <a:off x="17619099" y="6107060"/>
              <a:ext cx="20638" cy="66675"/>
            </a:xfrm>
            <a:custGeom>
              <a:avLst/>
              <a:gdLst>
                <a:gd name="T0" fmla="*/ 7 w 7"/>
                <a:gd name="T1" fmla="*/ 24 h 24"/>
                <a:gd name="T2" fmla="*/ 2 w 7"/>
                <a:gd name="T3" fmla="*/ 21 h 24"/>
                <a:gd name="T4" fmla="*/ 3 w 7"/>
                <a:gd name="T5" fmla="*/ 0 h 24"/>
                <a:gd name="T6" fmla="*/ 7 w 7"/>
                <a:gd name="T7" fmla="*/ 2 h 24"/>
                <a:gd name="T8" fmla="*/ 7 w 7"/>
                <a:gd name="T9" fmla="*/ 24 h 24"/>
              </a:gdLst>
              <a:ahLst/>
              <a:cxnLst>
                <a:cxn ang="0">
                  <a:pos x="T0" y="T1"/>
                </a:cxn>
                <a:cxn ang="0">
                  <a:pos x="T2" y="T3"/>
                </a:cxn>
                <a:cxn ang="0">
                  <a:pos x="T4" y="T5"/>
                </a:cxn>
                <a:cxn ang="0">
                  <a:pos x="T6" y="T7"/>
                </a:cxn>
                <a:cxn ang="0">
                  <a:pos x="T8" y="T9"/>
                </a:cxn>
              </a:cxnLst>
              <a:rect l="0" t="0" r="r" b="b"/>
              <a:pathLst>
                <a:path w="7" h="24">
                  <a:moveTo>
                    <a:pt x="7" y="24"/>
                  </a:moveTo>
                  <a:cubicBezTo>
                    <a:pt x="2" y="21"/>
                    <a:pt x="2" y="21"/>
                    <a:pt x="2" y="21"/>
                  </a:cubicBezTo>
                  <a:cubicBezTo>
                    <a:pt x="0" y="15"/>
                    <a:pt x="1" y="5"/>
                    <a:pt x="3" y="0"/>
                  </a:cubicBezTo>
                  <a:cubicBezTo>
                    <a:pt x="7" y="2"/>
                    <a:pt x="7" y="2"/>
                    <a:pt x="7" y="2"/>
                  </a:cubicBezTo>
                  <a:cubicBezTo>
                    <a:pt x="6" y="8"/>
                    <a:pt x="5" y="18"/>
                    <a:pt x="7" y="24"/>
                  </a:cubicBezTo>
                  <a:close/>
                </a:path>
              </a:pathLst>
            </a:custGeom>
            <a:solidFill>
              <a:srgbClr val="689DD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4" name="Freeform 103">
              <a:extLst>
                <a:ext uri="{FF2B5EF4-FFF2-40B4-BE49-F238E27FC236}">
                  <a16:creationId xmlns:a16="http://schemas.microsoft.com/office/drawing/2014/main" id="{7B42D754-BF8F-A948-86CB-8FAD73FCC0F7}"/>
                </a:ext>
              </a:extLst>
            </p:cNvPr>
            <p:cNvSpPr>
              <a:spLocks/>
            </p:cNvSpPr>
            <p:nvPr/>
          </p:nvSpPr>
          <p:spPr bwMode="auto">
            <a:xfrm>
              <a:off x="17779437" y="6218185"/>
              <a:ext cx="74613" cy="60325"/>
            </a:xfrm>
            <a:custGeom>
              <a:avLst/>
              <a:gdLst>
                <a:gd name="T0" fmla="*/ 25 w 27"/>
                <a:gd name="T1" fmla="*/ 21 h 22"/>
                <a:gd name="T2" fmla="*/ 2 w 27"/>
                <a:gd name="T3" fmla="*/ 8 h 22"/>
                <a:gd name="T4" fmla="*/ 0 w 27"/>
                <a:gd name="T5" fmla="*/ 3 h 22"/>
                <a:gd name="T6" fmla="*/ 2 w 27"/>
                <a:gd name="T7" fmla="*/ 1 h 22"/>
                <a:gd name="T8" fmla="*/ 25 w 27"/>
                <a:gd name="T9" fmla="*/ 14 h 22"/>
                <a:gd name="T10" fmla="*/ 27 w 27"/>
                <a:gd name="T11" fmla="*/ 19 h 22"/>
                <a:gd name="T12" fmla="*/ 25 w 27"/>
                <a:gd name="T13" fmla="*/ 21 h 22"/>
              </a:gdLst>
              <a:ahLst/>
              <a:cxnLst>
                <a:cxn ang="0">
                  <a:pos x="T0" y="T1"/>
                </a:cxn>
                <a:cxn ang="0">
                  <a:pos x="T2" y="T3"/>
                </a:cxn>
                <a:cxn ang="0">
                  <a:pos x="T4" y="T5"/>
                </a:cxn>
                <a:cxn ang="0">
                  <a:pos x="T6" y="T7"/>
                </a:cxn>
                <a:cxn ang="0">
                  <a:pos x="T8" y="T9"/>
                </a:cxn>
                <a:cxn ang="0">
                  <a:pos x="T10" y="T11"/>
                </a:cxn>
                <a:cxn ang="0">
                  <a:pos x="T12" y="T13"/>
                </a:cxn>
              </a:cxnLst>
              <a:rect l="0" t="0" r="r" b="b"/>
              <a:pathLst>
                <a:path w="27" h="22">
                  <a:moveTo>
                    <a:pt x="25" y="21"/>
                  </a:moveTo>
                  <a:cubicBezTo>
                    <a:pt x="2" y="8"/>
                    <a:pt x="2" y="8"/>
                    <a:pt x="2" y="8"/>
                  </a:cubicBezTo>
                  <a:cubicBezTo>
                    <a:pt x="1" y="7"/>
                    <a:pt x="0" y="5"/>
                    <a:pt x="0" y="3"/>
                  </a:cubicBezTo>
                  <a:cubicBezTo>
                    <a:pt x="0" y="1"/>
                    <a:pt x="1" y="0"/>
                    <a:pt x="2" y="1"/>
                  </a:cubicBezTo>
                  <a:cubicBezTo>
                    <a:pt x="25" y="14"/>
                    <a:pt x="25" y="14"/>
                    <a:pt x="25" y="14"/>
                  </a:cubicBezTo>
                  <a:cubicBezTo>
                    <a:pt x="26" y="15"/>
                    <a:pt x="27" y="17"/>
                    <a:pt x="27" y="19"/>
                  </a:cubicBezTo>
                  <a:cubicBezTo>
                    <a:pt x="27" y="21"/>
                    <a:pt x="26" y="22"/>
                    <a:pt x="25" y="21"/>
                  </a:cubicBezTo>
                  <a:close/>
                </a:path>
              </a:pathLst>
            </a:custGeom>
            <a:solidFill>
              <a:srgbClr val="689DD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5" name="Freeform 104">
              <a:extLst>
                <a:ext uri="{FF2B5EF4-FFF2-40B4-BE49-F238E27FC236}">
                  <a16:creationId xmlns:a16="http://schemas.microsoft.com/office/drawing/2014/main" id="{BBC98201-D79A-DA44-B4A8-A8231E158452}"/>
                </a:ext>
              </a:extLst>
            </p:cNvPr>
            <p:cNvSpPr>
              <a:spLocks/>
            </p:cNvSpPr>
            <p:nvPr/>
          </p:nvSpPr>
          <p:spPr bwMode="auto">
            <a:xfrm>
              <a:off x="17871512" y="6270573"/>
              <a:ext cx="76200" cy="60325"/>
            </a:xfrm>
            <a:custGeom>
              <a:avLst/>
              <a:gdLst>
                <a:gd name="T0" fmla="*/ 25 w 28"/>
                <a:gd name="T1" fmla="*/ 21 h 22"/>
                <a:gd name="T2" fmla="*/ 3 w 28"/>
                <a:gd name="T3" fmla="*/ 8 h 22"/>
                <a:gd name="T4" fmla="*/ 0 w 28"/>
                <a:gd name="T5" fmla="*/ 3 h 22"/>
                <a:gd name="T6" fmla="*/ 0 w 28"/>
                <a:gd name="T7" fmla="*/ 3 h 22"/>
                <a:gd name="T8" fmla="*/ 3 w 28"/>
                <a:gd name="T9" fmla="*/ 1 h 22"/>
                <a:gd name="T10" fmla="*/ 25 w 28"/>
                <a:gd name="T11" fmla="*/ 14 h 22"/>
                <a:gd name="T12" fmla="*/ 28 w 28"/>
                <a:gd name="T13" fmla="*/ 19 h 22"/>
                <a:gd name="T14" fmla="*/ 25 w 28"/>
                <a:gd name="T15" fmla="*/ 21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22">
                  <a:moveTo>
                    <a:pt x="25" y="21"/>
                  </a:moveTo>
                  <a:cubicBezTo>
                    <a:pt x="3" y="8"/>
                    <a:pt x="3" y="8"/>
                    <a:pt x="3" y="8"/>
                  </a:cubicBezTo>
                  <a:cubicBezTo>
                    <a:pt x="1" y="7"/>
                    <a:pt x="0" y="5"/>
                    <a:pt x="0" y="3"/>
                  </a:cubicBezTo>
                  <a:cubicBezTo>
                    <a:pt x="0" y="3"/>
                    <a:pt x="0" y="3"/>
                    <a:pt x="0" y="3"/>
                  </a:cubicBezTo>
                  <a:cubicBezTo>
                    <a:pt x="0" y="1"/>
                    <a:pt x="1" y="0"/>
                    <a:pt x="3" y="1"/>
                  </a:cubicBezTo>
                  <a:cubicBezTo>
                    <a:pt x="25" y="14"/>
                    <a:pt x="25" y="14"/>
                    <a:pt x="25" y="14"/>
                  </a:cubicBezTo>
                  <a:cubicBezTo>
                    <a:pt x="26" y="15"/>
                    <a:pt x="28" y="17"/>
                    <a:pt x="28" y="19"/>
                  </a:cubicBezTo>
                  <a:cubicBezTo>
                    <a:pt x="28" y="21"/>
                    <a:pt x="26" y="22"/>
                    <a:pt x="25" y="21"/>
                  </a:cubicBezTo>
                  <a:close/>
                </a:path>
              </a:pathLst>
            </a:custGeom>
            <a:solidFill>
              <a:srgbClr val="689DD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6" name="Freeform 105">
              <a:extLst>
                <a:ext uri="{FF2B5EF4-FFF2-40B4-BE49-F238E27FC236}">
                  <a16:creationId xmlns:a16="http://schemas.microsoft.com/office/drawing/2014/main" id="{944D9881-0898-A84E-83D3-93120A5C4CAF}"/>
                </a:ext>
              </a:extLst>
            </p:cNvPr>
            <p:cNvSpPr>
              <a:spLocks/>
            </p:cNvSpPr>
            <p:nvPr/>
          </p:nvSpPr>
          <p:spPr bwMode="auto">
            <a:xfrm>
              <a:off x="18809724" y="6792860"/>
              <a:ext cx="15875" cy="68263"/>
            </a:xfrm>
            <a:custGeom>
              <a:avLst/>
              <a:gdLst>
                <a:gd name="T0" fmla="*/ 6 w 6"/>
                <a:gd name="T1" fmla="*/ 25 h 25"/>
                <a:gd name="T2" fmla="*/ 2 w 6"/>
                <a:gd name="T3" fmla="*/ 22 h 25"/>
                <a:gd name="T4" fmla="*/ 2 w 6"/>
                <a:gd name="T5" fmla="*/ 0 h 25"/>
                <a:gd name="T6" fmla="*/ 6 w 6"/>
                <a:gd name="T7" fmla="*/ 3 h 25"/>
                <a:gd name="T8" fmla="*/ 6 w 6"/>
                <a:gd name="T9" fmla="*/ 25 h 25"/>
              </a:gdLst>
              <a:ahLst/>
              <a:cxnLst>
                <a:cxn ang="0">
                  <a:pos x="T0" y="T1"/>
                </a:cxn>
                <a:cxn ang="0">
                  <a:pos x="T2" y="T3"/>
                </a:cxn>
                <a:cxn ang="0">
                  <a:pos x="T4" y="T5"/>
                </a:cxn>
                <a:cxn ang="0">
                  <a:pos x="T6" y="T7"/>
                </a:cxn>
                <a:cxn ang="0">
                  <a:pos x="T8" y="T9"/>
                </a:cxn>
              </a:cxnLst>
              <a:rect l="0" t="0" r="r" b="b"/>
              <a:pathLst>
                <a:path w="6" h="25">
                  <a:moveTo>
                    <a:pt x="6" y="25"/>
                  </a:moveTo>
                  <a:cubicBezTo>
                    <a:pt x="2" y="22"/>
                    <a:pt x="2" y="22"/>
                    <a:pt x="2" y="22"/>
                  </a:cubicBezTo>
                  <a:cubicBezTo>
                    <a:pt x="0" y="15"/>
                    <a:pt x="0" y="7"/>
                    <a:pt x="2" y="0"/>
                  </a:cubicBezTo>
                  <a:cubicBezTo>
                    <a:pt x="6" y="3"/>
                    <a:pt x="6" y="3"/>
                    <a:pt x="6" y="3"/>
                  </a:cubicBezTo>
                  <a:cubicBezTo>
                    <a:pt x="5" y="10"/>
                    <a:pt x="5" y="18"/>
                    <a:pt x="6" y="25"/>
                  </a:cubicBezTo>
                  <a:close/>
                </a:path>
              </a:pathLst>
            </a:custGeom>
            <a:solidFill>
              <a:srgbClr val="689DD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7" name="Freeform 106">
              <a:extLst>
                <a:ext uri="{FF2B5EF4-FFF2-40B4-BE49-F238E27FC236}">
                  <a16:creationId xmlns:a16="http://schemas.microsoft.com/office/drawing/2014/main" id="{BB6E4561-8BB4-794C-89C2-C355146D26BC}"/>
                </a:ext>
              </a:extLst>
            </p:cNvPr>
            <p:cNvSpPr>
              <a:spLocks/>
            </p:cNvSpPr>
            <p:nvPr/>
          </p:nvSpPr>
          <p:spPr bwMode="auto">
            <a:xfrm>
              <a:off x="19338362" y="6783335"/>
              <a:ext cx="11113" cy="17463"/>
            </a:xfrm>
            <a:custGeom>
              <a:avLst/>
              <a:gdLst>
                <a:gd name="T0" fmla="*/ 4 w 4"/>
                <a:gd name="T1" fmla="*/ 2 h 6"/>
                <a:gd name="T2" fmla="*/ 2 w 4"/>
                <a:gd name="T3" fmla="*/ 5 h 6"/>
                <a:gd name="T4" fmla="*/ 0 w 4"/>
                <a:gd name="T5" fmla="*/ 4 h 6"/>
                <a:gd name="T6" fmla="*/ 2 w 4"/>
                <a:gd name="T7" fmla="*/ 0 h 6"/>
                <a:gd name="T8" fmla="*/ 4 w 4"/>
                <a:gd name="T9" fmla="*/ 2 h 6"/>
              </a:gdLst>
              <a:ahLst/>
              <a:cxnLst>
                <a:cxn ang="0">
                  <a:pos x="T0" y="T1"/>
                </a:cxn>
                <a:cxn ang="0">
                  <a:pos x="T2" y="T3"/>
                </a:cxn>
                <a:cxn ang="0">
                  <a:pos x="T4" y="T5"/>
                </a:cxn>
                <a:cxn ang="0">
                  <a:pos x="T6" y="T7"/>
                </a:cxn>
                <a:cxn ang="0">
                  <a:pos x="T8" y="T9"/>
                </a:cxn>
              </a:cxnLst>
              <a:rect l="0" t="0" r="r" b="b"/>
              <a:pathLst>
                <a:path w="4" h="6">
                  <a:moveTo>
                    <a:pt x="4" y="2"/>
                  </a:moveTo>
                  <a:cubicBezTo>
                    <a:pt x="4" y="3"/>
                    <a:pt x="3" y="5"/>
                    <a:pt x="2" y="5"/>
                  </a:cubicBezTo>
                  <a:cubicBezTo>
                    <a:pt x="1" y="6"/>
                    <a:pt x="0" y="6"/>
                    <a:pt x="0" y="4"/>
                  </a:cubicBezTo>
                  <a:cubicBezTo>
                    <a:pt x="0" y="3"/>
                    <a:pt x="1" y="1"/>
                    <a:pt x="2" y="0"/>
                  </a:cubicBezTo>
                  <a:cubicBezTo>
                    <a:pt x="3" y="0"/>
                    <a:pt x="4" y="0"/>
                    <a:pt x="4" y="2"/>
                  </a:cubicBezTo>
                  <a:close/>
                </a:path>
              </a:pathLst>
            </a:custGeom>
            <a:solidFill>
              <a:srgbClr val="1B56B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8" name="Freeform 107">
              <a:extLst>
                <a:ext uri="{FF2B5EF4-FFF2-40B4-BE49-F238E27FC236}">
                  <a16:creationId xmlns:a16="http://schemas.microsoft.com/office/drawing/2014/main" id="{179439D9-F9BE-B044-95AC-A2B8554A7ACF}"/>
                </a:ext>
              </a:extLst>
            </p:cNvPr>
            <p:cNvSpPr>
              <a:spLocks/>
            </p:cNvSpPr>
            <p:nvPr/>
          </p:nvSpPr>
          <p:spPr bwMode="auto">
            <a:xfrm>
              <a:off x="19484412" y="6697610"/>
              <a:ext cx="14288" cy="17463"/>
            </a:xfrm>
            <a:custGeom>
              <a:avLst/>
              <a:gdLst>
                <a:gd name="T0" fmla="*/ 5 w 5"/>
                <a:gd name="T1" fmla="*/ 2 h 6"/>
                <a:gd name="T2" fmla="*/ 2 w 5"/>
                <a:gd name="T3" fmla="*/ 6 h 6"/>
                <a:gd name="T4" fmla="*/ 0 w 5"/>
                <a:gd name="T5" fmla="*/ 4 h 6"/>
                <a:gd name="T6" fmla="*/ 2 w 5"/>
                <a:gd name="T7" fmla="*/ 0 h 6"/>
                <a:gd name="T8" fmla="*/ 5 w 5"/>
                <a:gd name="T9" fmla="*/ 2 h 6"/>
              </a:gdLst>
              <a:ahLst/>
              <a:cxnLst>
                <a:cxn ang="0">
                  <a:pos x="T0" y="T1"/>
                </a:cxn>
                <a:cxn ang="0">
                  <a:pos x="T2" y="T3"/>
                </a:cxn>
                <a:cxn ang="0">
                  <a:pos x="T4" y="T5"/>
                </a:cxn>
                <a:cxn ang="0">
                  <a:pos x="T6" y="T7"/>
                </a:cxn>
                <a:cxn ang="0">
                  <a:pos x="T8" y="T9"/>
                </a:cxn>
              </a:cxnLst>
              <a:rect l="0" t="0" r="r" b="b"/>
              <a:pathLst>
                <a:path w="5" h="6">
                  <a:moveTo>
                    <a:pt x="5" y="2"/>
                  </a:moveTo>
                  <a:cubicBezTo>
                    <a:pt x="5" y="3"/>
                    <a:pt x="4" y="5"/>
                    <a:pt x="2" y="6"/>
                  </a:cubicBezTo>
                  <a:cubicBezTo>
                    <a:pt x="1" y="6"/>
                    <a:pt x="0" y="6"/>
                    <a:pt x="0" y="4"/>
                  </a:cubicBezTo>
                  <a:cubicBezTo>
                    <a:pt x="0" y="3"/>
                    <a:pt x="1" y="1"/>
                    <a:pt x="2" y="0"/>
                  </a:cubicBezTo>
                  <a:cubicBezTo>
                    <a:pt x="4" y="0"/>
                    <a:pt x="5" y="0"/>
                    <a:pt x="5" y="2"/>
                  </a:cubicBezTo>
                  <a:close/>
                </a:path>
              </a:pathLst>
            </a:custGeom>
            <a:solidFill>
              <a:srgbClr val="1B56B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9" name="Freeform 108">
              <a:extLst>
                <a:ext uri="{FF2B5EF4-FFF2-40B4-BE49-F238E27FC236}">
                  <a16:creationId xmlns:a16="http://schemas.microsoft.com/office/drawing/2014/main" id="{EACC6F97-A0DC-1C4E-A671-4C5D98252D64}"/>
                </a:ext>
              </a:extLst>
            </p:cNvPr>
            <p:cNvSpPr>
              <a:spLocks/>
            </p:cNvSpPr>
            <p:nvPr/>
          </p:nvSpPr>
          <p:spPr bwMode="auto">
            <a:xfrm>
              <a:off x="19300262" y="6800798"/>
              <a:ext cx="15875" cy="23813"/>
            </a:xfrm>
            <a:custGeom>
              <a:avLst/>
              <a:gdLst>
                <a:gd name="T0" fmla="*/ 6 w 6"/>
                <a:gd name="T1" fmla="*/ 3 h 9"/>
                <a:gd name="T2" fmla="*/ 3 w 6"/>
                <a:gd name="T3" fmla="*/ 8 h 9"/>
                <a:gd name="T4" fmla="*/ 0 w 6"/>
                <a:gd name="T5" fmla="*/ 6 h 9"/>
                <a:gd name="T6" fmla="*/ 3 w 6"/>
                <a:gd name="T7" fmla="*/ 1 h 9"/>
                <a:gd name="T8" fmla="*/ 6 w 6"/>
                <a:gd name="T9" fmla="*/ 3 h 9"/>
              </a:gdLst>
              <a:ahLst/>
              <a:cxnLst>
                <a:cxn ang="0">
                  <a:pos x="T0" y="T1"/>
                </a:cxn>
                <a:cxn ang="0">
                  <a:pos x="T2" y="T3"/>
                </a:cxn>
                <a:cxn ang="0">
                  <a:pos x="T4" y="T5"/>
                </a:cxn>
                <a:cxn ang="0">
                  <a:pos x="T6" y="T7"/>
                </a:cxn>
                <a:cxn ang="0">
                  <a:pos x="T8" y="T9"/>
                </a:cxn>
              </a:cxnLst>
              <a:rect l="0" t="0" r="r" b="b"/>
              <a:pathLst>
                <a:path w="6" h="9">
                  <a:moveTo>
                    <a:pt x="6" y="3"/>
                  </a:moveTo>
                  <a:cubicBezTo>
                    <a:pt x="6" y="5"/>
                    <a:pt x="4" y="7"/>
                    <a:pt x="3" y="8"/>
                  </a:cubicBezTo>
                  <a:cubicBezTo>
                    <a:pt x="1" y="9"/>
                    <a:pt x="0" y="8"/>
                    <a:pt x="0" y="6"/>
                  </a:cubicBezTo>
                  <a:cubicBezTo>
                    <a:pt x="0" y="4"/>
                    <a:pt x="1" y="2"/>
                    <a:pt x="3" y="1"/>
                  </a:cubicBezTo>
                  <a:cubicBezTo>
                    <a:pt x="4" y="0"/>
                    <a:pt x="6" y="1"/>
                    <a:pt x="6" y="3"/>
                  </a:cubicBezTo>
                  <a:close/>
                </a:path>
              </a:pathLst>
            </a:custGeom>
            <a:solidFill>
              <a:srgbClr val="1B56B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0" name="Freeform 109">
              <a:extLst>
                <a:ext uri="{FF2B5EF4-FFF2-40B4-BE49-F238E27FC236}">
                  <a16:creationId xmlns:a16="http://schemas.microsoft.com/office/drawing/2014/main" id="{61310063-B18C-624E-B4DE-62931C7A9AEF}"/>
                </a:ext>
              </a:extLst>
            </p:cNvPr>
            <p:cNvSpPr>
              <a:spLocks/>
            </p:cNvSpPr>
            <p:nvPr/>
          </p:nvSpPr>
          <p:spPr bwMode="auto">
            <a:xfrm>
              <a:off x="19273274" y="6816673"/>
              <a:ext cx="15875" cy="25400"/>
            </a:xfrm>
            <a:custGeom>
              <a:avLst/>
              <a:gdLst>
                <a:gd name="T0" fmla="*/ 6 w 6"/>
                <a:gd name="T1" fmla="*/ 3 h 9"/>
                <a:gd name="T2" fmla="*/ 3 w 6"/>
                <a:gd name="T3" fmla="*/ 8 h 9"/>
                <a:gd name="T4" fmla="*/ 0 w 6"/>
                <a:gd name="T5" fmla="*/ 6 h 9"/>
                <a:gd name="T6" fmla="*/ 3 w 6"/>
                <a:gd name="T7" fmla="*/ 1 h 9"/>
                <a:gd name="T8" fmla="*/ 6 w 6"/>
                <a:gd name="T9" fmla="*/ 3 h 9"/>
              </a:gdLst>
              <a:ahLst/>
              <a:cxnLst>
                <a:cxn ang="0">
                  <a:pos x="T0" y="T1"/>
                </a:cxn>
                <a:cxn ang="0">
                  <a:pos x="T2" y="T3"/>
                </a:cxn>
                <a:cxn ang="0">
                  <a:pos x="T4" y="T5"/>
                </a:cxn>
                <a:cxn ang="0">
                  <a:pos x="T6" y="T7"/>
                </a:cxn>
                <a:cxn ang="0">
                  <a:pos x="T8" y="T9"/>
                </a:cxn>
              </a:cxnLst>
              <a:rect l="0" t="0" r="r" b="b"/>
              <a:pathLst>
                <a:path w="6" h="9">
                  <a:moveTo>
                    <a:pt x="6" y="3"/>
                  </a:moveTo>
                  <a:cubicBezTo>
                    <a:pt x="6" y="4"/>
                    <a:pt x="5" y="7"/>
                    <a:pt x="3" y="8"/>
                  </a:cubicBezTo>
                  <a:cubicBezTo>
                    <a:pt x="1" y="9"/>
                    <a:pt x="0" y="8"/>
                    <a:pt x="0" y="6"/>
                  </a:cubicBezTo>
                  <a:cubicBezTo>
                    <a:pt x="0" y="4"/>
                    <a:pt x="1" y="2"/>
                    <a:pt x="3" y="1"/>
                  </a:cubicBezTo>
                  <a:cubicBezTo>
                    <a:pt x="5" y="0"/>
                    <a:pt x="6" y="1"/>
                    <a:pt x="6" y="3"/>
                  </a:cubicBezTo>
                  <a:close/>
                </a:path>
              </a:pathLst>
            </a:custGeom>
            <a:solidFill>
              <a:srgbClr val="1B56B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1" name="Freeform 110">
              <a:extLst>
                <a:ext uri="{FF2B5EF4-FFF2-40B4-BE49-F238E27FC236}">
                  <a16:creationId xmlns:a16="http://schemas.microsoft.com/office/drawing/2014/main" id="{E8EE13F8-F50C-454B-B965-1F6AC5173C4E}"/>
                </a:ext>
              </a:extLst>
            </p:cNvPr>
            <p:cNvSpPr>
              <a:spLocks/>
            </p:cNvSpPr>
            <p:nvPr/>
          </p:nvSpPr>
          <p:spPr bwMode="auto">
            <a:xfrm>
              <a:off x="19244699" y="6834135"/>
              <a:ext cx="17463" cy="22225"/>
            </a:xfrm>
            <a:custGeom>
              <a:avLst/>
              <a:gdLst>
                <a:gd name="T0" fmla="*/ 6 w 6"/>
                <a:gd name="T1" fmla="*/ 2 h 8"/>
                <a:gd name="T2" fmla="*/ 3 w 6"/>
                <a:gd name="T3" fmla="*/ 7 h 8"/>
                <a:gd name="T4" fmla="*/ 0 w 6"/>
                <a:gd name="T5" fmla="*/ 6 h 8"/>
                <a:gd name="T6" fmla="*/ 3 w 6"/>
                <a:gd name="T7" fmla="*/ 1 h 8"/>
                <a:gd name="T8" fmla="*/ 6 w 6"/>
                <a:gd name="T9" fmla="*/ 2 h 8"/>
              </a:gdLst>
              <a:ahLst/>
              <a:cxnLst>
                <a:cxn ang="0">
                  <a:pos x="T0" y="T1"/>
                </a:cxn>
                <a:cxn ang="0">
                  <a:pos x="T2" y="T3"/>
                </a:cxn>
                <a:cxn ang="0">
                  <a:pos x="T4" y="T5"/>
                </a:cxn>
                <a:cxn ang="0">
                  <a:pos x="T6" y="T7"/>
                </a:cxn>
                <a:cxn ang="0">
                  <a:pos x="T8" y="T9"/>
                </a:cxn>
              </a:cxnLst>
              <a:rect l="0" t="0" r="r" b="b"/>
              <a:pathLst>
                <a:path w="6" h="8">
                  <a:moveTo>
                    <a:pt x="6" y="2"/>
                  </a:moveTo>
                  <a:cubicBezTo>
                    <a:pt x="6" y="4"/>
                    <a:pt x="5" y="6"/>
                    <a:pt x="3" y="7"/>
                  </a:cubicBezTo>
                  <a:cubicBezTo>
                    <a:pt x="1" y="8"/>
                    <a:pt x="0" y="8"/>
                    <a:pt x="0" y="6"/>
                  </a:cubicBezTo>
                  <a:cubicBezTo>
                    <a:pt x="0" y="4"/>
                    <a:pt x="1" y="2"/>
                    <a:pt x="3" y="1"/>
                  </a:cubicBezTo>
                  <a:cubicBezTo>
                    <a:pt x="5" y="0"/>
                    <a:pt x="6" y="0"/>
                    <a:pt x="6" y="2"/>
                  </a:cubicBezTo>
                  <a:close/>
                </a:path>
              </a:pathLst>
            </a:custGeom>
            <a:solidFill>
              <a:srgbClr val="1B56B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2" name="Freeform 111">
              <a:extLst>
                <a:ext uri="{FF2B5EF4-FFF2-40B4-BE49-F238E27FC236}">
                  <a16:creationId xmlns:a16="http://schemas.microsoft.com/office/drawing/2014/main" id="{D673BAF6-9DEF-984E-AB88-191D1ADFA541}"/>
                </a:ext>
              </a:extLst>
            </p:cNvPr>
            <p:cNvSpPr>
              <a:spLocks/>
            </p:cNvSpPr>
            <p:nvPr/>
          </p:nvSpPr>
          <p:spPr bwMode="auto">
            <a:xfrm>
              <a:off x="19217712" y="6846835"/>
              <a:ext cx="15875" cy="25400"/>
            </a:xfrm>
            <a:custGeom>
              <a:avLst/>
              <a:gdLst>
                <a:gd name="T0" fmla="*/ 6 w 6"/>
                <a:gd name="T1" fmla="*/ 3 h 9"/>
                <a:gd name="T2" fmla="*/ 3 w 6"/>
                <a:gd name="T3" fmla="*/ 8 h 9"/>
                <a:gd name="T4" fmla="*/ 0 w 6"/>
                <a:gd name="T5" fmla="*/ 6 h 9"/>
                <a:gd name="T6" fmla="*/ 3 w 6"/>
                <a:gd name="T7" fmla="*/ 1 h 9"/>
                <a:gd name="T8" fmla="*/ 6 w 6"/>
                <a:gd name="T9" fmla="*/ 3 h 9"/>
              </a:gdLst>
              <a:ahLst/>
              <a:cxnLst>
                <a:cxn ang="0">
                  <a:pos x="T0" y="T1"/>
                </a:cxn>
                <a:cxn ang="0">
                  <a:pos x="T2" y="T3"/>
                </a:cxn>
                <a:cxn ang="0">
                  <a:pos x="T4" y="T5"/>
                </a:cxn>
                <a:cxn ang="0">
                  <a:pos x="T6" y="T7"/>
                </a:cxn>
                <a:cxn ang="0">
                  <a:pos x="T8" y="T9"/>
                </a:cxn>
              </a:cxnLst>
              <a:rect l="0" t="0" r="r" b="b"/>
              <a:pathLst>
                <a:path w="6" h="9">
                  <a:moveTo>
                    <a:pt x="6" y="3"/>
                  </a:moveTo>
                  <a:cubicBezTo>
                    <a:pt x="6" y="5"/>
                    <a:pt x="5" y="7"/>
                    <a:pt x="3" y="8"/>
                  </a:cubicBezTo>
                  <a:cubicBezTo>
                    <a:pt x="1" y="9"/>
                    <a:pt x="0" y="8"/>
                    <a:pt x="0" y="6"/>
                  </a:cubicBezTo>
                  <a:cubicBezTo>
                    <a:pt x="0" y="5"/>
                    <a:pt x="1" y="2"/>
                    <a:pt x="3" y="1"/>
                  </a:cubicBezTo>
                  <a:cubicBezTo>
                    <a:pt x="5" y="0"/>
                    <a:pt x="6" y="1"/>
                    <a:pt x="6" y="3"/>
                  </a:cubicBezTo>
                  <a:close/>
                </a:path>
              </a:pathLst>
            </a:custGeom>
            <a:solidFill>
              <a:srgbClr val="1B56B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3" name="Freeform 112">
              <a:extLst>
                <a:ext uri="{FF2B5EF4-FFF2-40B4-BE49-F238E27FC236}">
                  <a16:creationId xmlns:a16="http://schemas.microsoft.com/office/drawing/2014/main" id="{A44107B3-6202-F345-9BA2-01251D3A3378}"/>
                </a:ext>
              </a:extLst>
            </p:cNvPr>
            <p:cNvSpPr>
              <a:spLocks/>
            </p:cNvSpPr>
            <p:nvPr/>
          </p:nvSpPr>
          <p:spPr bwMode="auto">
            <a:xfrm>
              <a:off x="19189137" y="6864298"/>
              <a:ext cx="17463" cy="23813"/>
            </a:xfrm>
            <a:custGeom>
              <a:avLst/>
              <a:gdLst>
                <a:gd name="T0" fmla="*/ 6 w 6"/>
                <a:gd name="T1" fmla="*/ 3 h 9"/>
                <a:gd name="T2" fmla="*/ 3 w 6"/>
                <a:gd name="T3" fmla="*/ 8 h 9"/>
                <a:gd name="T4" fmla="*/ 0 w 6"/>
                <a:gd name="T5" fmla="*/ 6 h 9"/>
                <a:gd name="T6" fmla="*/ 3 w 6"/>
                <a:gd name="T7" fmla="*/ 1 h 9"/>
                <a:gd name="T8" fmla="*/ 6 w 6"/>
                <a:gd name="T9" fmla="*/ 3 h 9"/>
              </a:gdLst>
              <a:ahLst/>
              <a:cxnLst>
                <a:cxn ang="0">
                  <a:pos x="T0" y="T1"/>
                </a:cxn>
                <a:cxn ang="0">
                  <a:pos x="T2" y="T3"/>
                </a:cxn>
                <a:cxn ang="0">
                  <a:pos x="T4" y="T5"/>
                </a:cxn>
                <a:cxn ang="0">
                  <a:pos x="T6" y="T7"/>
                </a:cxn>
                <a:cxn ang="0">
                  <a:pos x="T8" y="T9"/>
                </a:cxn>
              </a:cxnLst>
              <a:rect l="0" t="0" r="r" b="b"/>
              <a:pathLst>
                <a:path w="6" h="9">
                  <a:moveTo>
                    <a:pt x="6" y="3"/>
                  </a:moveTo>
                  <a:cubicBezTo>
                    <a:pt x="6" y="5"/>
                    <a:pt x="5" y="7"/>
                    <a:pt x="3" y="8"/>
                  </a:cubicBezTo>
                  <a:cubicBezTo>
                    <a:pt x="1" y="9"/>
                    <a:pt x="0" y="8"/>
                    <a:pt x="0" y="6"/>
                  </a:cubicBezTo>
                  <a:cubicBezTo>
                    <a:pt x="0" y="4"/>
                    <a:pt x="1" y="2"/>
                    <a:pt x="3" y="1"/>
                  </a:cubicBezTo>
                  <a:cubicBezTo>
                    <a:pt x="5" y="0"/>
                    <a:pt x="6" y="1"/>
                    <a:pt x="6" y="3"/>
                  </a:cubicBezTo>
                  <a:close/>
                </a:path>
              </a:pathLst>
            </a:custGeom>
            <a:solidFill>
              <a:srgbClr val="1B56B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4" name="Freeform 113">
              <a:extLst>
                <a:ext uri="{FF2B5EF4-FFF2-40B4-BE49-F238E27FC236}">
                  <a16:creationId xmlns:a16="http://schemas.microsoft.com/office/drawing/2014/main" id="{31AA5B65-3807-D545-8D3A-C6A5556D920F}"/>
                </a:ext>
              </a:extLst>
            </p:cNvPr>
            <p:cNvSpPr>
              <a:spLocks/>
            </p:cNvSpPr>
            <p:nvPr/>
          </p:nvSpPr>
          <p:spPr bwMode="auto">
            <a:xfrm>
              <a:off x="19162149" y="6880173"/>
              <a:ext cx="15875" cy="25400"/>
            </a:xfrm>
            <a:custGeom>
              <a:avLst/>
              <a:gdLst>
                <a:gd name="T0" fmla="*/ 6 w 6"/>
                <a:gd name="T1" fmla="*/ 3 h 9"/>
                <a:gd name="T2" fmla="*/ 3 w 6"/>
                <a:gd name="T3" fmla="*/ 8 h 9"/>
                <a:gd name="T4" fmla="*/ 0 w 6"/>
                <a:gd name="T5" fmla="*/ 6 h 9"/>
                <a:gd name="T6" fmla="*/ 3 w 6"/>
                <a:gd name="T7" fmla="*/ 1 h 9"/>
                <a:gd name="T8" fmla="*/ 6 w 6"/>
                <a:gd name="T9" fmla="*/ 3 h 9"/>
              </a:gdLst>
              <a:ahLst/>
              <a:cxnLst>
                <a:cxn ang="0">
                  <a:pos x="T0" y="T1"/>
                </a:cxn>
                <a:cxn ang="0">
                  <a:pos x="T2" y="T3"/>
                </a:cxn>
                <a:cxn ang="0">
                  <a:pos x="T4" y="T5"/>
                </a:cxn>
                <a:cxn ang="0">
                  <a:pos x="T6" y="T7"/>
                </a:cxn>
                <a:cxn ang="0">
                  <a:pos x="T8" y="T9"/>
                </a:cxn>
              </a:cxnLst>
              <a:rect l="0" t="0" r="r" b="b"/>
              <a:pathLst>
                <a:path w="6" h="9">
                  <a:moveTo>
                    <a:pt x="6" y="3"/>
                  </a:moveTo>
                  <a:cubicBezTo>
                    <a:pt x="6" y="4"/>
                    <a:pt x="5" y="7"/>
                    <a:pt x="3" y="8"/>
                  </a:cubicBezTo>
                  <a:cubicBezTo>
                    <a:pt x="1" y="9"/>
                    <a:pt x="0" y="8"/>
                    <a:pt x="0" y="6"/>
                  </a:cubicBezTo>
                  <a:cubicBezTo>
                    <a:pt x="0" y="4"/>
                    <a:pt x="1" y="2"/>
                    <a:pt x="3" y="1"/>
                  </a:cubicBezTo>
                  <a:cubicBezTo>
                    <a:pt x="5" y="0"/>
                    <a:pt x="6" y="1"/>
                    <a:pt x="6" y="3"/>
                  </a:cubicBezTo>
                  <a:close/>
                </a:path>
              </a:pathLst>
            </a:custGeom>
            <a:solidFill>
              <a:srgbClr val="1B56B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5" name="Freeform 114">
              <a:extLst>
                <a:ext uri="{FF2B5EF4-FFF2-40B4-BE49-F238E27FC236}">
                  <a16:creationId xmlns:a16="http://schemas.microsoft.com/office/drawing/2014/main" id="{49E59767-0AEF-6F4D-8B65-EBB20DE858E4}"/>
                </a:ext>
              </a:extLst>
            </p:cNvPr>
            <p:cNvSpPr>
              <a:spLocks/>
            </p:cNvSpPr>
            <p:nvPr/>
          </p:nvSpPr>
          <p:spPr bwMode="auto">
            <a:xfrm>
              <a:off x="19655862" y="6592835"/>
              <a:ext cx="17463" cy="25400"/>
            </a:xfrm>
            <a:custGeom>
              <a:avLst/>
              <a:gdLst>
                <a:gd name="T0" fmla="*/ 6 w 6"/>
                <a:gd name="T1" fmla="*/ 3 h 9"/>
                <a:gd name="T2" fmla="*/ 3 w 6"/>
                <a:gd name="T3" fmla="*/ 8 h 9"/>
                <a:gd name="T4" fmla="*/ 0 w 6"/>
                <a:gd name="T5" fmla="*/ 6 h 9"/>
                <a:gd name="T6" fmla="*/ 3 w 6"/>
                <a:gd name="T7" fmla="*/ 1 h 9"/>
                <a:gd name="T8" fmla="*/ 6 w 6"/>
                <a:gd name="T9" fmla="*/ 3 h 9"/>
              </a:gdLst>
              <a:ahLst/>
              <a:cxnLst>
                <a:cxn ang="0">
                  <a:pos x="T0" y="T1"/>
                </a:cxn>
                <a:cxn ang="0">
                  <a:pos x="T2" y="T3"/>
                </a:cxn>
                <a:cxn ang="0">
                  <a:pos x="T4" y="T5"/>
                </a:cxn>
                <a:cxn ang="0">
                  <a:pos x="T6" y="T7"/>
                </a:cxn>
                <a:cxn ang="0">
                  <a:pos x="T8" y="T9"/>
                </a:cxn>
              </a:cxnLst>
              <a:rect l="0" t="0" r="r" b="b"/>
              <a:pathLst>
                <a:path w="6" h="9">
                  <a:moveTo>
                    <a:pt x="6" y="3"/>
                  </a:moveTo>
                  <a:cubicBezTo>
                    <a:pt x="6" y="5"/>
                    <a:pt x="5" y="7"/>
                    <a:pt x="3" y="8"/>
                  </a:cubicBezTo>
                  <a:cubicBezTo>
                    <a:pt x="2" y="9"/>
                    <a:pt x="0" y="8"/>
                    <a:pt x="0" y="6"/>
                  </a:cubicBezTo>
                  <a:cubicBezTo>
                    <a:pt x="0" y="4"/>
                    <a:pt x="2" y="2"/>
                    <a:pt x="3" y="1"/>
                  </a:cubicBezTo>
                  <a:cubicBezTo>
                    <a:pt x="5" y="0"/>
                    <a:pt x="6" y="1"/>
                    <a:pt x="6" y="3"/>
                  </a:cubicBezTo>
                  <a:close/>
                </a:path>
              </a:pathLst>
            </a:custGeom>
            <a:solidFill>
              <a:srgbClr val="1B56B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6" name="Freeform 115">
              <a:extLst>
                <a:ext uri="{FF2B5EF4-FFF2-40B4-BE49-F238E27FC236}">
                  <a16:creationId xmlns:a16="http://schemas.microsoft.com/office/drawing/2014/main" id="{D5E9086A-5C09-DD42-A65D-78F17A62AED3}"/>
                </a:ext>
              </a:extLst>
            </p:cNvPr>
            <p:cNvSpPr>
              <a:spLocks/>
            </p:cNvSpPr>
            <p:nvPr/>
          </p:nvSpPr>
          <p:spPr bwMode="auto">
            <a:xfrm>
              <a:off x="19630462" y="6610298"/>
              <a:ext cx="14288" cy="23813"/>
            </a:xfrm>
            <a:custGeom>
              <a:avLst/>
              <a:gdLst>
                <a:gd name="T0" fmla="*/ 5 w 5"/>
                <a:gd name="T1" fmla="*/ 3 h 9"/>
                <a:gd name="T2" fmla="*/ 3 w 5"/>
                <a:gd name="T3" fmla="*/ 8 h 9"/>
                <a:gd name="T4" fmla="*/ 0 w 5"/>
                <a:gd name="T5" fmla="*/ 6 h 9"/>
                <a:gd name="T6" fmla="*/ 3 w 5"/>
                <a:gd name="T7" fmla="*/ 1 h 9"/>
                <a:gd name="T8" fmla="*/ 5 w 5"/>
                <a:gd name="T9" fmla="*/ 3 h 9"/>
              </a:gdLst>
              <a:ahLst/>
              <a:cxnLst>
                <a:cxn ang="0">
                  <a:pos x="T0" y="T1"/>
                </a:cxn>
                <a:cxn ang="0">
                  <a:pos x="T2" y="T3"/>
                </a:cxn>
                <a:cxn ang="0">
                  <a:pos x="T4" y="T5"/>
                </a:cxn>
                <a:cxn ang="0">
                  <a:pos x="T6" y="T7"/>
                </a:cxn>
                <a:cxn ang="0">
                  <a:pos x="T8" y="T9"/>
                </a:cxn>
              </a:cxnLst>
              <a:rect l="0" t="0" r="r" b="b"/>
              <a:pathLst>
                <a:path w="5" h="9">
                  <a:moveTo>
                    <a:pt x="5" y="3"/>
                  </a:moveTo>
                  <a:cubicBezTo>
                    <a:pt x="5" y="5"/>
                    <a:pt x="4" y="7"/>
                    <a:pt x="3" y="8"/>
                  </a:cubicBezTo>
                  <a:cubicBezTo>
                    <a:pt x="1" y="9"/>
                    <a:pt x="0" y="8"/>
                    <a:pt x="0" y="6"/>
                  </a:cubicBezTo>
                  <a:cubicBezTo>
                    <a:pt x="0" y="4"/>
                    <a:pt x="1" y="2"/>
                    <a:pt x="3" y="1"/>
                  </a:cubicBezTo>
                  <a:cubicBezTo>
                    <a:pt x="4" y="0"/>
                    <a:pt x="5" y="1"/>
                    <a:pt x="5" y="3"/>
                  </a:cubicBezTo>
                  <a:close/>
                </a:path>
              </a:pathLst>
            </a:custGeom>
            <a:solidFill>
              <a:srgbClr val="1B56B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7" name="Freeform 116">
              <a:extLst>
                <a:ext uri="{FF2B5EF4-FFF2-40B4-BE49-F238E27FC236}">
                  <a16:creationId xmlns:a16="http://schemas.microsoft.com/office/drawing/2014/main" id="{FA7B8731-46EF-D943-908F-B92320880DFF}"/>
                </a:ext>
              </a:extLst>
            </p:cNvPr>
            <p:cNvSpPr>
              <a:spLocks/>
            </p:cNvSpPr>
            <p:nvPr/>
          </p:nvSpPr>
          <p:spPr bwMode="auto">
            <a:xfrm>
              <a:off x="19603474" y="6626173"/>
              <a:ext cx="17463" cy="25400"/>
            </a:xfrm>
            <a:custGeom>
              <a:avLst/>
              <a:gdLst>
                <a:gd name="T0" fmla="*/ 6 w 6"/>
                <a:gd name="T1" fmla="*/ 2 h 9"/>
                <a:gd name="T2" fmla="*/ 3 w 6"/>
                <a:gd name="T3" fmla="*/ 8 h 9"/>
                <a:gd name="T4" fmla="*/ 0 w 6"/>
                <a:gd name="T5" fmla="*/ 6 h 9"/>
                <a:gd name="T6" fmla="*/ 3 w 6"/>
                <a:gd name="T7" fmla="*/ 1 h 9"/>
                <a:gd name="T8" fmla="*/ 6 w 6"/>
                <a:gd name="T9" fmla="*/ 2 h 9"/>
              </a:gdLst>
              <a:ahLst/>
              <a:cxnLst>
                <a:cxn ang="0">
                  <a:pos x="T0" y="T1"/>
                </a:cxn>
                <a:cxn ang="0">
                  <a:pos x="T2" y="T3"/>
                </a:cxn>
                <a:cxn ang="0">
                  <a:pos x="T4" y="T5"/>
                </a:cxn>
                <a:cxn ang="0">
                  <a:pos x="T6" y="T7"/>
                </a:cxn>
                <a:cxn ang="0">
                  <a:pos x="T8" y="T9"/>
                </a:cxn>
              </a:cxnLst>
              <a:rect l="0" t="0" r="r" b="b"/>
              <a:pathLst>
                <a:path w="6" h="9">
                  <a:moveTo>
                    <a:pt x="6" y="2"/>
                  </a:moveTo>
                  <a:cubicBezTo>
                    <a:pt x="6" y="4"/>
                    <a:pt x="4" y="7"/>
                    <a:pt x="3" y="8"/>
                  </a:cubicBezTo>
                  <a:cubicBezTo>
                    <a:pt x="1" y="9"/>
                    <a:pt x="0" y="8"/>
                    <a:pt x="0" y="6"/>
                  </a:cubicBezTo>
                  <a:cubicBezTo>
                    <a:pt x="0" y="4"/>
                    <a:pt x="1" y="2"/>
                    <a:pt x="3" y="1"/>
                  </a:cubicBezTo>
                  <a:cubicBezTo>
                    <a:pt x="4" y="0"/>
                    <a:pt x="6" y="1"/>
                    <a:pt x="6" y="2"/>
                  </a:cubicBezTo>
                  <a:close/>
                </a:path>
              </a:pathLst>
            </a:custGeom>
            <a:solidFill>
              <a:srgbClr val="1B56B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8" name="Freeform 117">
              <a:extLst>
                <a:ext uri="{FF2B5EF4-FFF2-40B4-BE49-F238E27FC236}">
                  <a16:creationId xmlns:a16="http://schemas.microsoft.com/office/drawing/2014/main" id="{8F614B9F-2AFE-A94B-BBD0-F27D9DE534D8}"/>
                </a:ext>
              </a:extLst>
            </p:cNvPr>
            <p:cNvSpPr>
              <a:spLocks/>
            </p:cNvSpPr>
            <p:nvPr/>
          </p:nvSpPr>
          <p:spPr bwMode="auto">
            <a:xfrm>
              <a:off x="19576487" y="6643635"/>
              <a:ext cx="15875" cy="22225"/>
            </a:xfrm>
            <a:custGeom>
              <a:avLst/>
              <a:gdLst>
                <a:gd name="T0" fmla="*/ 6 w 6"/>
                <a:gd name="T1" fmla="*/ 2 h 8"/>
                <a:gd name="T2" fmla="*/ 3 w 6"/>
                <a:gd name="T3" fmla="*/ 7 h 8"/>
                <a:gd name="T4" fmla="*/ 0 w 6"/>
                <a:gd name="T5" fmla="*/ 6 h 8"/>
                <a:gd name="T6" fmla="*/ 3 w 6"/>
                <a:gd name="T7" fmla="*/ 0 h 8"/>
                <a:gd name="T8" fmla="*/ 6 w 6"/>
                <a:gd name="T9" fmla="*/ 2 h 8"/>
              </a:gdLst>
              <a:ahLst/>
              <a:cxnLst>
                <a:cxn ang="0">
                  <a:pos x="T0" y="T1"/>
                </a:cxn>
                <a:cxn ang="0">
                  <a:pos x="T2" y="T3"/>
                </a:cxn>
                <a:cxn ang="0">
                  <a:pos x="T4" y="T5"/>
                </a:cxn>
                <a:cxn ang="0">
                  <a:pos x="T6" y="T7"/>
                </a:cxn>
                <a:cxn ang="0">
                  <a:pos x="T8" y="T9"/>
                </a:cxn>
              </a:cxnLst>
              <a:rect l="0" t="0" r="r" b="b"/>
              <a:pathLst>
                <a:path w="6" h="8">
                  <a:moveTo>
                    <a:pt x="6" y="2"/>
                  </a:moveTo>
                  <a:cubicBezTo>
                    <a:pt x="6" y="4"/>
                    <a:pt x="4" y="6"/>
                    <a:pt x="3" y="7"/>
                  </a:cubicBezTo>
                  <a:cubicBezTo>
                    <a:pt x="1" y="8"/>
                    <a:pt x="0" y="8"/>
                    <a:pt x="0" y="6"/>
                  </a:cubicBezTo>
                  <a:cubicBezTo>
                    <a:pt x="0" y="4"/>
                    <a:pt x="1" y="1"/>
                    <a:pt x="3" y="0"/>
                  </a:cubicBezTo>
                  <a:cubicBezTo>
                    <a:pt x="4" y="0"/>
                    <a:pt x="6" y="0"/>
                    <a:pt x="6" y="2"/>
                  </a:cubicBezTo>
                  <a:close/>
                </a:path>
              </a:pathLst>
            </a:custGeom>
            <a:solidFill>
              <a:srgbClr val="1B56B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9" name="Freeform 118">
              <a:extLst>
                <a:ext uri="{FF2B5EF4-FFF2-40B4-BE49-F238E27FC236}">
                  <a16:creationId xmlns:a16="http://schemas.microsoft.com/office/drawing/2014/main" id="{7E3E8811-5EAC-4A4D-91B2-C50AE9CA2F49}"/>
                </a:ext>
              </a:extLst>
            </p:cNvPr>
            <p:cNvSpPr>
              <a:spLocks/>
            </p:cNvSpPr>
            <p:nvPr/>
          </p:nvSpPr>
          <p:spPr bwMode="auto">
            <a:xfrm>
              <a:off x="19547912" y="6656335"/>
              <a:ext cx="17463" cy="25400"/>
            </a:xfrm>
            <a:custGeom>
              <a:avLst/>
              <a:gdLst>
                <a:gd name="T0" fmla="*/ 6 w 6"/>
                <a:gd name="T1" fmla="*/ 3 h 9"/>
                <a:gd name="T2" fmla="*/ 3 w 6"/>
                <a:gd name="T3" fmla="*/ 8 h 9"/>
                <a:gd name="T4" fmla="*/ 0 w 6"/>
                <a:gd name="T5" fmla="*/ 6 h 9"/>
                <a:gd name="T6" fmla="*/ 3 w 6"/>
                <a:gd name="T7" fmla="*/ 1 h 9"/>
                <a:gd name="T8" fmla="*/ 6 w 6"/>
                <a:gd name="T9" fmla="*/ 3 h 9"/>
              </a:gdLst>
              <a:ahLst/>
              <a:cxnLst>
                <a:cxn ang="0">
                  <a:pos x="T0" y="T1"/>
                </a:cxn>
                <a:cxn ang="0">
                  <a:pos x="T2" y="T3"/>
                </a:cxn>
                <a:cxn ang="0">
                  <a:pos x="T4" y="T5"/>
                </a:cxn>
                <a:cxn ang="0">
                  <a:pos x="T6" y="T7"/>
                </a:cxn>
                <a:cxn ang="0">
                  <a:pos x="T8" y="T9"/>
                </a:cxn>
              </a:cxnLst>
              <a:rect l="0" t="0" r="r" b="b"/>
              <a:pathLst>
                <a:path w="6" h="9">
                  <a:moveTo>
                    <a:pt x="6" y="3"/>
                  </a:moveTo>
                  <a:cubicBezTo>
                    <a:pt x="6" y="5"/>
                    <a:pt x="4" y="7"/>
                    <a:pt x="3" y="8"/>
                  </a:cubicBezTo>
                  <a:cubicBezTo>
                    <a:pt x="1" y="9"/>
                    <a:pt x="0" y="8"/>
                    <a:pt x="0" y="6"/>
                  </a:cubicBezTo>
                  <a:cubicBezTo>
                    <a:pt x="0" y="4"/>
                    <a:pt x="1" y="2"/>
                    <a:pt x="3" y="1"/>
                  </a:cubicBezTo>
                  <a:cubicBezTo>
                    <a:pt x="4" y="0"/>
                    <a:pt x="6" y="1"/>
                    <a:pt x="6" y="3"/>
                  </a:cubicBezTo>
                  <a:close/>
                </a:path>
              </a:pathLst>
            </a:custGeom>
            <a:solidFill>
              <a:srgbClr val="1B56B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0" name="Freeform 119">
              <a:extLst>
                <a:ext uri="{FF2B5EF4-FFF2-40B4-BE49-F238E27FC236}">
                  <a16:creationId xmlns:a16="http://schemas.microsoft.com/office/drawing/2014/main" id="{B25810C9-C7F9-2C42-96A3-EACD697CF3C7}"/>
                </a:ext>
              </a:extLst>
            </p:cNvPr>
            <p:cNvSpPr>
              <a:spLocks/>
            </p:cNvSpPr>
            <p:nvPr/>
          </p:nvSpPr>
          <p:spPr bwMode="auto">
            <a:xfrm>
              <a:off x="19520924" y="6673798"/>
              <a:ext cx="15875" cy="23813"/>
            </a:xfrm>
            <a:custGeom>
              <a:avLst/>
              <a:gdLst>
                <a:gd name="T0" fmla="*/ 6 w 6"/>
                <a:gd name="T1" fmla="*/ 3 h 9"/>
                <a:gd name="T2" fmla="*/ 3 w 6"/>
                <a:gd name="T3" fmla="*/ 8 h 9"/>
                <a:gd name="T4" fmla="*/ 0 w 6"/>
                <a:gd name="T5" fmla="*/ 6 h 9"/>
                <a:gd name="T6" fmla="*/ 3 w 6"/>
                <a:gd name="T7" fmla="*/ 1 h 9"/>
                <a:gd name="T8" fmla="*/ 6 w 6"/>
                <a:gd name="T9" fmla="*/ 3 h 9"/>
              </a:gdLst>
              <a:ahLst/>
              <a:cxnLst>
                <a:cxn ang="0">
                  <a:pos x="T0" y="T1"/>
                </a:cxn>
                <a:cxn ang="0">
                  <a:pos x="T2" y="T3"/>
                </a:cxn>
                <a:cxn ang="0">
                  <a:pos x="T4" y="T5"/>
                </a:cxn>
                <a:cxn ang="0">
                  <a:pos x="T6" y="T7"/>
                </a:cxn>
                <a:cxn ang="0">
                  <a:pos x="T8" y="T9"/>
                </a:cxn>
              </a:cxnLst>
              <a:rect l="0" t="0" r="r" b="b"/>
              <a:pathLst>
                <a:path w="6" h="9">
                  <a:moveTo>
                    <a:pt x="6" y="3"/>
                  </a:moveTo>
                  <a:cubicBezTo>
                    <a:pt x="6" y="5"/>
                    <a:pt x="4" y="7"/>
                    <a:pt x="3" y="8"/>
                  </a:cubicBezTo>
                  <a:cubicBezTo>
                    <a:pt x="1" y="9"/>
                    <a:pt x="0" y="8"/>
                    <a:pt x="0" y="6"/>
                  </a:cubicBezTo>
                  <a:cubicBezTo>
                    <a:pt x="0" y="4"/>
                    <a:pt x="1" y="2"/>
                    <a:pt x="3" y="1"/>
                  </a:cubicBezTo>
                  <a:cubicBezTo>
                    <a:pt x="4" y="0"/>
                    <a:pt x="6" y="1"/>
                    <a:pt x="6" y="3"/>
                  </a:cubicBezTo>
                  <a:close/>
                </a:path>
              </a:pathLst>
            </a:custGeom>
            <a:solidFill>
              <a:srgbClr val="1B56B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1" name="Freeform 120">
              <a:extLst>
                <a:ext uri="{FF2B5EF4-FFF2-40B4-BE49-F238E27FC236}">
                  <a16:creationId xmlns:a16="http://schemas.microsoft.com/office/drawing/2014/main" id="{D62D5F9E-E781-4E48-B9E3-CBB9273254BD}"/>
                </a:ext>
              </a:extLst>
            </p:cNvPr>
            <p:cNvSpPr>
              <a:spLocks/>
            </p:cNvSpPr>
            <p:nvPr/>
          </p:nvSpPr>
          <p:spPr bwMode="auto">
            <a:xfrm>
              <a:off x="19382812" y="6718248"/>
              <a:ext cx="71438" cy="63500"/>
            </a:xfrm>
            <a:custGeom>
              <a:avLst/>
              <a:gdLst>
                <a:gd name="T0" fmla="*/ 22 w 26"/>
                <a:gd name="T1" fmla="*/ 10 h 23"/>
                <a:gd name="T2" fmla="*/ 3 w 26"/>
                <a:gd name="T3" fmla="*/ 21 h 23"/>
                <a:gd name="T4" fmla="*/ 0 w 26"/>
                <a:gd name="T5" fmla="*/ 19 h 23"/>
                <a:gd name="T6" fmla="*/ 3 w 26"/>
                <a:gd name="T7" fmla="*/ 12 h 23"/>
                <a:gd name="T8" fmla="*/ 22 w 26"/>
                <a:gd name="T9" fmla="*/ 1 h 23"/>
                <a:gd name="T10" fmla="*/ 26 w 26"/>
                <a:gd name="T11" fmla="*/ 4 h 23"/>
                <a:gd name="T12" fmla="*/ 22 w 26"/>
                <a:gd name="T13" fmla="*/ 10 h 23"/>
              </a:gdLst>
              <a:ahLst/>
              <a:cxnLst>
                <a:cxn ang="0">
                  <a:pos x="T0" y="T1"/>
                </a:cxn>
                <a:cxn ang="0">
                  <a:pos x="T2" y="T3"/>
                </a:cxn>
                <a:cxn ang="0">
                  <a:pos x="T4" y="T5"/>
                </a:cxn>
                <a:cxn ang="0">
                  <a:pos x="T6" y="T7"/>
                </a:cxn>
                <a:cxn ang="0">
                  <a:pos x="T8" y="T9"/>
                </a:cxn>
                <a:cxn ang="0">
                  <a:pos x="T10" y="T11"/>
                </a:cxn>
                <a:cxn ang="0">
                  <a:pos x="T12" y="T13"/>
                </a:cxn>
              </a:cxnLst>
              <a:rect l="0" t="0" r="r" b="b"/>
              <a:pathLst>
                <a:path w="26" h="23">
                  <a:moveTo>
                    <a:pt x="22" y="10"/>
                  </a:moveTo>
                  <a:cubicBezTo>
                    <a:pt x="3" y="21"/>
                    <a:pt x="3" y="21"/>
                    <a:pt x="3" y="21"/>
                  </a:cubicBezTo>
                  <a:cubicBezTo>
                    <a:pt x="1" y="23"/>
                    <a:pt x="0" y="21"/>
                    <a:pt x="0" y="19"/>
                  </a:cubicBezTo>
                  <a:cubicBezTo>
                    <a:pt x="0" y="16"/>
                    <a:pt x="1" y="14"/>
                    <a:pt x="3" y="12"/>
                  </a:cubicBezTo>
                  <a:cubicBezTo>
                    <a:pt x="22" y="1"/>
                    <a:pt x="22" y="1"/>
                    <a:pt x="22" y="1"/>
                  </a:cubicBezTo>
                  <a:cubicBezTo>
                    <a:pt x="24" y="0"/>
                    <a:pt x="26" y="2"/>
                    <a:pt x="26" y="4"/>
                  </a:cubicBezTo>
                  <a:cubicBezTo>
                    <a:pt x="26" y="6"/>
                    <a:pt x="24" y="9"/>
                    <a:pt x="22" y="10"/>
                  </a:cubicBezTo>
                  <a:close/>
                </a:path>
              </a:pathLst>
            </a:custGeom>
            <a:solidFill>
              <a:srgbClr val="1B56B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2" name="Freeform 121">
              <a:extLst>
                <a:ext uri="{FF2B5EF4-FFF2-40B4-BE49-F238E27FC236}">
                  <a16:creationId xmlns:a16="http://schemas.microsoft.com/office/drawing/2014/main" id="{63DA739A-3405-8843-8D98-A5D7D42B444E}"/>
                </a:ext>
              </a:extLst>
            </p:cNvPr>
            <p:cNvSpPr>
              <a:spLocks noEditPoints="1"/>
            </p:cNvSpPr>
            <p:nvPr/>
          </p:nvSpPr>
          <p:spPr bwMode="auto">
            <a:xfrm>
              <a:off x="18063599" y="6061023"/>
              <a:ext cx="155575" cy="98425"/>
            </a:xfrm>
            <a:custGeom>
              <a:avLst/>
              <a:gdLst>
                <a:gd name="T0" fmla="*/ 28 w 56"/>
                <a:gd name="T1" fmla="*/ 2 h 36"/>
                <a:gd name="T2" fmla="*/ 16 w 56"/>
                <a:gd name="T3" fmla="*/ 1 h 36"/>
                <a:gd name="T4" fmla="*/ 6 w 56"/>
                <a:gd name="T5" fmla="*/ 4 h 36"/>
                <a:gd name="T6" fmla="*/ 0 w 56"/>
                <a:gd name="T7" fmla="*/ 12 h 36"/>
                <a:gd name="T8" fmla="*/ 8 w 56"/>
                <a:gd name="T9" fmla="*/ 20 h 36"/>
                <a:gd name="T10" fmla="*/ 21 w 56"/>
                <a:gd name="T11" fmla="*/ 24 h 36"/>
                <a:gd name="T12" fmla="*/ 34 w 56"/>
                <a:gd name="T13" fmla="*/ 20 h 36"/>
                <a:gd name="T14" fmla="*/ 39 w 56"/>
                <a:gd name="T15" fmla="*/ 16 h 36"/>
                <a:gd name="T16" fmla="*/ 39 w 56"/>
                <a:gd name="T17" fmla="*/ 10 h 36"/>
                <a:gd name="T18" fmla="*/ 40 w 56"/>
                <a:gd name="T19" fmla="*/ 10 h 36"/>
                <a:gd name="T20" fmla="*/ 51 w 56"/>
                <a:gd name="T21" fmla="*/ 22 h 36"/>
                <a:gd name="T22" fmla="*/ 45 w 56"/>
                <a:gd name="T23" fmla="*/ 32 h 36"/>
                <a:gd name="T24" fmla="*/ 41 w 56"/>
                <a:gd name="T25" fmla="*/ 33 h 36"/>
                <a:gd name="T26" fmla="*/ 38 w 56"/>
                <a:gd name="T27" fmla="*/ 35 h 36"/>
                <a:gd name="T28" fmla="*/ 40 w 56"/>
                <a:gd name="T29" fmla="*/ 36 h 36"/>
                <a:gd name="T30" fmla="*/ 47 w 56"/>
                <a:gd name="T31" fmla="*/ 33 h 36"/>
                <a:gd name="T32" fmla="*/ 55 w 56"/>
                <a:gd name="T33" fmla="*/ 26 h 36"/>
                <a:gd name="T34" fmla="*/ 53 w 56"/>
                <a:gd name="T35" fmla="*/ 17 h 36"/>
                <a:gd name="T36" fmla="*/ 40 w 56"/>
                <a:gd name="T37" fmla="*/ 7 h 36"/>
                <a:gd name="T38" fmla="*/ 28 w 56"/>
                <a:gd name="T39" fmla="*/ 2 h 36"/>
                <a:gd name="T40" fmla="*/ 16 w 56"/>
                <a:gd name="T41" fmla="*/ 3 h 36"/>
                <a:gd name="T42" fmla="*/ 25 w 56"/>
                <a:gd name="T43" fmla="*/ 4 h 36"/>
                <a:gd name="T44" fmla="*/ 33 w 56"/>
                <a:gd name="T45" fmla="*/ 7 h 36"/>
                <a:gd name="T46" fmla="*/ 36 w 56"/>
                <a:gd name="T47" fmla="*/ 10 h 36"/>
                <a:gd name="T48" fmla="*/ 36 w 56"/>
                <a:gd name="T49" fmla="*/ 15 h 36"/>
                <a:gd name="T50" fmla="*/ 31 w 56"/>
                <a:gd name="T51" fmla="*/ 19 h 36"/>
                <a:gd name="T52" fmla="*/ 21 w 56"/>
                <a:gd name="T53" fmla="*/ 22 h 36"/>
                <a:gd name="T54" fmla="*/ 10 w 56"/>
                <a:gd name="T55" fmla="*/ 19 h 36"/>
                <a:gd name="T56" fmla="*/ 4 w 56"/>
                <a:gd name="T57" fmla="*/ 12 h 36"/>
                <a:gd name="T58" fmla="*/ 9 w 56"/>
                <a:gd name="T59" fmla="*/ 5 h 36"/>
                <a:gd name="T60" fmla="*/ 16 w 56"/>
                <a:gd name="T61" fmla="*/ 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36">
                  <a:moveTo>
                    <a:pt x="28" y="2"/>
                  </a:moveTo>
                  <a:cubicBezTo>
                    <a:pt x="24" y="1"/>
                    <a:pt x="20" y="0"/>
                    <a:pt x="16" y="1"/>
                  </a:cubicBezTo>
                  <a:cubicBezTo>
                    <a:pt x="12" y="1"/>
                    <a:pt x="9" y="2"/>
                    <a:pt x="6" y="4"/>
                  </a:cubicBezTo>
                  <a:cubicBezTo>
                    <a:pt x="2" y="6"/>
                    <a:pt x="0" y="9"/>
                    <a:pt x="0" y="12"/>
                  </a:cubicBezTo>
                  <a:cubicBezTo>
                    <a:pt x="1" y="15"/>
                    <a:pt x="3" y="18"/>
                    <a:pt x="8" y="20"/>
                  </a:cubicBezTo>
                  <a:cubicBezTo>
                    <a:pt x="12" y="23"/>
                    <a:pt x="16" y="24"/>
                    <a:pt x="21" y="24"/>
                  </a:cubicBezTo>
                  <a:cubicBezTo>
                    <a:pt x="25" y="24"/>
                    <a:pt x="30" y="23"/>
                    <a:pt x="34" y="20"/>
                  </a:cubicBezTo>
                  <a:cubicBezTo>
                    <a:pt x="36" y="19"/>
                    <a:pt x="38" y="18"/>
                    <a:pt x="39" y="16"/>
                  </a:cubicBezTo>
                  <a:cubicBezTo>
                    <a:pt x="40" y="14"/>
                    <a:pt x="40" y="12"/>
                    <a:pt x="39" y="10"/>
                  </a:cubicBezTo>
                  <a:cubicBezTo>
                    <a:pt x="40" y="10"/>
                    <a:pt x="40" y="10"/>
                    <a:pt x="40" y="10"/>
                  </a:cubicBezTo>
                  <a:cubicBezTo>
                    <a:pt x="46" y="14"/>
                    <a:pt x="50" y="18"/>
                    <a:pt x="51" y="22"/>
                  </a:cubicBezTo>
                  <a:cubicBezTo>
                    <a:pt x="52" y="26"/>
                    <a:pt x="50" y="29"/>
                    <a:pt x="45" y="32"/>
                  </a:cubicBezTo>
                  <a:cubicBezTo>
                    <a:pt x="44" y="32"/>
                    <a:pt x="43" y="33"/>
                    <a:pt x="41" y="33"/>
                  </a:cubicBezTo>
                  <a:cubicBezTo>
                    <a:pt x="40" y="34"/>
                    <a:pt x="39" y="34"/>
                    <a:pt x="38" y="35"/>
                  </a:cubicBezTo>
                  <a:cubicBezTo>
                    <a:pt x="40" y="36"/>
                    <a:pt x="40" y="36"/>
                    <a:pt x="40" y="36"/>
                  </a:cubicBezTo>
                  <a:cubicBezTo>
                    <a:pt x="43" y="36"/>
                    <a:pt x="45" y="35"/>
                    <a:pt x="47" y="33"/>
                  </a:cubicBezTo>
                  <a:cubicBezTo>
                    <a:pt x="51" y="31"/>
                    <a:pt x="54" y="28"/>
                    <a:pt x="55" y="26"/>
                  </a:cubicBezTo>
                  <a:cubicBezTo>
                    <a:pt x="56" y="23"/>
                    <a:pt x="55" y="20"/>
                    <a:pt x="53" y="17"/>
                  </a:cubicBezTo>
                  <a:cubicBezTo>
                    <a:pt x="50" y="13"/>
                    <a:pt x="46" y="10"/>
                    <a:pt x="40" y="7"/>
                  </a:cubicBezTo>
                  <a:cubicBezTo>
                    <a:pt x="36" y="4"/>
                    <a:pt x="32" y="3"/>
                    <a:pt x="28" y="2"/>
                  </a:cubicBezTo>
                  <a:close/>
                  <a:moveTo>
                    <a:pt x="16" y="3"/>
                  </a:moveTo>
                  <a:cubicBezTo>
                    <a:pt x="19" y="3"/>
                    <a:pt x="22" y="3"/>
                    <a:pt x="25" y="4"/>
                  </a:cubicBezTo>
                  <a:cubicBezTo>
                    <a:pt x="28" y="4"/>
                    <a:pt x="31" y="5"/>
                    <a:pt x="33" y="7"/>
                  </a:cubicBezTo>
                  <a:cubicBezTo>
                    <a:pt x="35" y="8"/>
                    <a:pt x="36" y="9"/>
                    <a:pt x="36" y="10"/>
                  </a:cubicBezTo>
                  <a:cubicBezTo>
                    <a:pt x="37" y="12"/>
                    <a:pt x="37" y="13"/>
                    <a:pt x="36" y="15"/>
                  </a:cubicBezTo>
                  <a:cubicBezTo>
                    <a:pt x="35" y="16"/>
                    <a:pt x="34" y="18"/>
                    <a:pt x="31" y="19"/>
                  </a:cubicBezTo>
                  <a:cubicBezTo>
                    <a:pt x="28" y="21"/>
                    <a:pt x="25" y="22"/>
                    <a:pt x="21" y="22"/>
                  </a:cubicBezTo>
                  <a:cubicBezTo>
                    <a:pt x="18" y="22"/>
                    <a:pt x="14" y="21"/>
                    <a:pt x="10" y="19"/>
                  </a:cubicBezTo>
                  <a:cubicBezTo>
                    <a:pt x="7" y="16"/>
                    <a:pt x="5" y="14"/>
                    <a:pt x="4" y="12"/>
                  </a:cubicBezTo>
                  <a:cubicBezTo>
                    <a:pt x="4" y="9"/>
                    <a:pt x="6" y="7"/>
                    <a:pt x="9" y="5"/>
                  </a:cubicBezTo>
                  <a:cubicBezTo>
                    <a:pt x="11" y="4"/>
                    <a:pt x="14" y="3"/>
                    <a:pt x="16" y="3"/>
                  </a:cubicBezTo>
                  <a:close/>
                </a:path>
              </a:pathLst>
            </a:custGeom>
            <a:solidFill>
              <a:srgbClr val="F9FAF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3" name="Freeform 122">
              <a:extLst>
                <a:ext uri="{FF2B5EF4-FFF2-40B4-BE49-F238E27FC236}">
                  <a16:creationId xmlns:a16="http://schemas.microsoft.com/office/drawing/2014/main" id="{204E492F-BBFD-8144-B204-051E57967237}"/>
                </a:ext>
              </a:extLst>
            </p:cNvPr>
            <p:cNvSpPr>
              <a:spLocks noEditPoints="1"/>
            </p:cNvSpPr>
            <p:nvPr/>
          </p:nvSpPr>
          <p:spPr bwMode="auto">
            <a:xfrm>
              <a:off x="18182662" y="6046735"/>
              <a:ext cx="101600" cy="57150"/>
            </a:xfrm>
            <a:custGeom>
              <a:avLst/>
              <a:gdLst>
                <a:gd name="T0" fmla="*/ 35 w 37"/>
                <a:gd name="T1" fmla="*/ 20 h 21"/>
                <a:gd name="T2" fmla="*/ 34 w 37"/>
                <a:gd name="T3" fmla="*/ 17 h 21"/>
                <a:gd name="T4" fmla="*/ 29 w 37"/>
                <a:gd name="T5" fmla="*/ 17 h 21"/>
                <a:gd name="T6" fmla="*/ 30 w 37"/>
                <a:gd name="T7" fmla="*/ 20 h 21"/>
                <a:gd name="T8" fmla="*/ 35 w 37"/>
                <a:gd name="T9" fmla="*/ 20 h 21"/>
                <a:gd name="T10" fmla="*/ 35 w 37"/>
                <a:gd name="T11" fmla="*/ 20 h 21"/>
                <a:gd name="T12" fmla="*/ 5 w 37"/>
                <a:gd name="T13" fmla="*/ 5 h 21"/>
                <a:gd name="T14" fmla="*/ 8 w 37"/>
                <a:gd name="T15" fmla="*/ 5 h 21"/>
                <a:gd name="T16" fmla="*/ 9 w 37"/>
                <a:gd name="T17" fmla="*/ 3 h 21"/>
                <a:gd name="T18" fmla="*/ 7 w 37"/>
                <a:gd name="T19" fmla="*/ 2 h 21"/>
                <a:gd name="T20" fmla="*/ 2 w 37"/>
                <a:gd name="T21" fmla="*/ 1 h 21"/>
                <a:gd name="T22" fmla="*/ 2 w 37"/>
                <a:gd name="T23" fmla="*/ 4 h 21"/>
                <a:gd name="T24" fmla="*/ 5 w 37"/>
                <a:gd name="T25" fmla="*/ 5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7" h="21">
                  <a:moveTo>
                    <a:pt x="35" y="20"/>
                  </a:moveTo>
                  <a:cubicBezTo>
                    <a:pt x="37" y="19"/>
                    <a:pt x="36" y="18"/>
                    <a:pt x="34" y="17"/>
                  </a:cubicBezTo>
                  <a:cubicBezTo>
                    <a:pt x="32" y="16"/>
                    <a:pt x="31" y="16"/>
                    <a:pt x="29" y="17"/>
                  </a:cubicBezTo>
                  <a:cubicBezTo>
                    <a:pt x="27" y="18"/>
                    <a:pt x="28" y="19"/>
                    <a:pt x="30" y="20"/>
                  </a:cubicBezTo>
                  <a:cubicBezTo>
                    <a:pt x="32" y="21"/>
                    <a:pt x="33" y="21"/>
                    <a:pt x="35" y="20"/>
                  </a:cubicBezTo>
                  <a:cubicBezTo>
                    <a:pt x="35" y="20"/>
                    <a:pt x="35" y="20"/>
                    <a:pt x="35" y="20"/>
                  </a:cubicBezTo>
                  <a:close/>
                  <a:moveTo>
                    <a:pt x="5" y="5"/>
                  </a:moveTo>
                  <a:cubicBezTo>
                    <a:pt x="6" y="5"/>
                    <a:pt x="7" y="5"/>
                    <a:pt x="8" y="5"/>
                  </a:cubicBezTo>
                  <a:cubicBezTo>
                    <a:pt x="9" y="4"/>
                    <a:pt x="9" y="4"/>
                    <a:pt x="9" y="3"/>
                  </a:cubicBezTo>
                  <a:cubicBezTo>
                    <a:pt x="9" y="3"/>
                    <a:pt x="8" y="2"/>
                    <a:pt x="7" y="2"/>
                  </a:cubicBezTo>
                  <a:cubicBezTo>
                    <a:pt x="5" y="0"/>
                    <a:pt x="3" y="0"/>
                    <a:pt x="2" y="1"/>
                  </a:cubicBezTo>
                  <a:cubicBezTo>
                    <a:pt x="0" y="2"/>
                    <a:pt x="0" y="3"/>
                    <a:pt x="2" y="4"/>
                  </a:cubicBezTo>
                  <a:cubicBezTo>
                    <a:pt x="3" y="5"/>
                    <a:pt x="4" y="5"/>
                    <a:pt x="5" y="5"/>
                  </a:cubicBezTo>
                  <a:close/>
                </a:path>
              </a:pathLst>
            </a:custGeom>
            <a:solidFill>
              <a:srgbClr val="F9FAF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4" name="Freeform 123">
              <a:extLst>
                <a:ext uri="{FF2B5EF4-FFF2-40B4-BE49-F238E27FC236}">
                  <a16:creationId xmlns:a16="http://schemas.microsoft.com/office/drawing/2014/main" id="{3CC7AAC7-FDF5-274B-BBE1-F89124A7D91B}"/>
                </a:ext>
              </a:extLst>
            </p:cNvPr>
            <p:cNvSpPr>
              <a:spLocks noEditPoints="1"/>
            </p:cNvSpPr>
            <p:nvPr/>
          </p:nvSpPr>
          <p:spPr bwMode="auto">
            <a:xfrm>
              <a:off x="18238224" y="5975298"/>
              <a:ext cx="134938" cy="93663"/>
            </a:xfrm>
            <a:custGeom>
              <a:avLst/>
              <a:gdLst>
                <a:gd name="T0" fmla="*/ 43 w 49"/>
                <a:gd name="T1" fmla="*/ 14 h 34"/>
                <a:gd name="T2" fmla="*/ 35 w 49"/>
                <a:gd name="T3" fmla="*/ 18 h 34"/>
                <a:gd name="T4" fmla="*/ 4 w 49"/>
                <a:gd name="T5" fmla="*/ 0 h 34"/>
                <a:gd name="T6" fmla="*/ 0 w 49"/>
                <a:gd name="T7" fmla="*/ 2 h 34"/>
                <a:gd name="T8" fmla="*/ 10 w 49"/>
                <a:gd name="T9" fmla="*/ 33 h 34"/>
                <a:gd name="T10" fmla="*/ 12 w 49"/>
                <a:gd name="T11" fmla="*/ 34 h 34"/>
                <a:gd name="T12" fmla="*/ 35 w 49"/>
                <a:gd name="T13" fmla="*/ 21 h 34"/>
                <a:gd name="T14" fmla="*/ 46 w 49"/>
                <a:gd name="T15" fmla="*/ 28 h 34"/>
                <a:gd name="T16" fmla="*/ 49 w 49"/>
                <a:gd name="T17" fmla="*/ 26 h 34"/>
                <a:gd name="T18" fmla="*/ 38 w 49"/>
                <a:gd name="T19" fmla="*/ 20 h 34"/>
                <a:gd name="T20" fmla="*/ 45 w 49"/>
                <a:gd name="T21" fmla="*/ 15 h 34"/>
                <a:gd name="T22" fmla="*/ 43 w 49"/>
                <a:gd name="T23" fmla="*/ 14 h 34"/>
                <a:gd name="T24" fmla="*/ 13 w 49"/>
                <a:gd name="T25" fmla="*/ 31 h 34"/>
                <a:gd name="T26" fmla="*/ 6 w 49"/>
                <a:gd name="T27" fmla="*/ 9 h 34"/>
                <a:gd name="T28" fmla="*/ 4 w 49"/>
                <a:gd name="T29" fmla="*/ 3 h 34"/>
                <a:gd name="T30" fmla="*/ 4 w 49"/>
                <a:gd name="T31" fmla="*/ 3 h 34"/>
                <a:gd name="T32" fmla="*/ 19 w 49"/>
                <a:gd name="T33" fmla="*/ 12 h 34"/>
                <a:gd name="T34" fmla="*/ 32 w 49"/>
                <a:gd name="T35" fmla="*/ 20 h 34"/>
                <a:gd name="T36" fmla="*/ 13 w 49"/>
                <a:gd name="T37" fmla="*/ 3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9" h="34">
                  <a:moveTo>
                    <a:pt x="43" y="14"/>
                  </a:moveTo>
                  <a:cubicBezTo>
                    <a:pt x="35" y="18"/>
                    <a:pt x="35" y="18"/>
                    <a:pt x="35" y="18"/>
                  </a:cubicBezTo>
                  <a:cubicBezTo>
                    <a:pt x="4" y="0"/>
                    <a:pt x="4" y="0"/>
                    <a:pt x="4" y="0"/>
                  </a:cubicBezTo>
                  <a:cubicBezTo>
                    <a:pt x="0" y="2"/>
                    <a:pt x="0" y="2"/>
                    <a:pt x="0" y="2"/>
                  </a:cubicBezTo>
                  <a:cubicBezTo>
                    <a:pt x="10" y="33"/>
                    <a:pt x="10" y="33"/>
                    <a:pt x="10" y="33"/>
                  </a:cubicBezTo>
                  <a:cubicBezTo>
                    <a:pt x="12" y="34"/>
                    <a:pt x="12" y="34"/>
                    <a:pt x="12" y="34"/>
                  </a:cubicBezTo>
                  <a:cubicBezTo>
                    <a:pt x="35" y="21"/>
                    <a:pt x="35" y="21"/>
                    <a:pt x="35" y="21"/>
                  </a:cubicBezTo>
                  <a:cubicBezTo>
                    <a:pt x="46" y="28"/>
                    <a:pt x="46" y="28"/>
                    <a:pt x="46" y="28"/>
                  </a:cubicBezTo>
                  <a:cubicBezTo>
                    <a:pt x="49" y="26"/>
                    <a:pt x="49" y="26"/>
                    <a:pt x="49" y="26"/>
                  </a:cubicBezTo>
                  <a:cubicBezTo>
                    <a:pt x="38" y="20"/>
                    <a:pt x="38" y="20"/>
                    <a:pt x="38" y="20"/>
                  </a:cubicBezTo>
                  <a:cubicBezTo>
                    <a:pt x="45" y="15"/>
                    <a:pt x="45" y="15"/>
                    <a:pt x="45" y="15"/>
                  </a:cubicBezTo>
                  <a:cubicBezTo>
                    <a:pt x="43" y="14"/>
                    <a:pt x="43" y="14"/>
                    <a:pt x="43" y="14"/>
                  </a:cubicBezTo>
                  <a:close/>
                  <a:moveTo>
                    <a:pt x="13" y="31"/>
                  </a:moveTo>
                  <a:cubicBezTo>
                    <a:pt x="6" y="9"/>
                    <a:pt x="6" y="9"/>
                    <a:pt x="6" y="9"/>
                  </a:cubicBezTo>
                  <a:cubicBezTo>
                    <a:pt x="5" y="6"/>
                    <a:pt x="4" y="4"/>
                    <a:pt x="4" y="3"/>
                  </a:cubicBezTo>
                  <a:cubicBezTo>
                    <a:pt x="4" y="3"/>
                    <a:pt x="4" y="3"/>
                    <a:pt x="4" y="3"/>
                  </a:cubicBezTo>
                  <a:cubicBezTo>
                    <a:pt x="8" y="6"/>
                    <a:pt x="13" y="9"/>
                    <a:pt x="19" y="12"/>
                  </a:cubicBezTo>
                  <a:cubicBezTo>
                    <a:pt x="32" y="20"/>
                    <a:pt x="32" y="20"/>
                    <a:pt x="32" y="20"/>
                  </a:cubicBezTo>
                  <a:cubicBezTo>
                    <a:pt x="13" y="31"/>
                    <a:pt x="13" y="31"/>
                    <a:pt x="13" y="31"/>
                  </a:cubicBezTo>
                  <a:close/>
                </a:path>
              </a:pathLst>
            </a:custGeom>
            <a:solidFill>
              <a:srgbClr val="F9FAF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5" name="Freeform 124">
              <a:extLst>
                <a:ext uri="{FF2B5EF4-FFF2-40B4-BE49-F238E27FC236}">
                  <a16:creationId xmlns:a16="http://schemas.microsoft.com/office/drawing/2014/main" id="{96ECADAF-04DB-9349-87CD-02B2E546DFEA}"/>
                </a:ext>
              </a:extLst>
            </p:cNvPr>
            <p:cNvSpPr>
              <a:spLocks/>
            </p:cNvSpPr>
            <p:nvPr/>
          </p:nvSpPr>
          <p:spPr bwMode="auto">
            <a:xfrm>
              <a:off x="18314424" y="5927673"/>
              <a:ext cx="138113" cy="77788"/>
            </a:xfrm>
            <a:custGeom>
              <a:avLst/>
              <a:gdLst>
                <a:gd name="T0" fmla="*/ 6 w 50"/>
                <a:gd name="T1" fmla="*/ 0 h 28"/>
                <a:gd name="T2" fmla="*/ 3 w 50"/>
                <a:gd name="T3" fmla="*/ 2 h 28"/>
                <a:gd name="T4" fmla="*/ 0 w 50"/>
                <a:gd name="T5" fmla="*/ 14 h 28"/>
                <a:gd name="T6" fmla="*/ 4 w 50"/>
                <a:gd name="T7" fmla="*/ 14 h 28"/>
                <a:gd name="T8" fmla="*/ 6 w 50"/>
                <a:gd name="T9" fmla="*/ 5 h 28"/>
                <a:gd name="T10" fmla="*/ 6 w 50"/>
                <a:gd name="T11" fmla="*/ 4 h 28"/>
                <a:gd name="T12" fmla="*/ 15 w 50"/>
                <a:gd name="T13" fmla="*/ 9 h 28"/>
                <a:gd name="T14" fmla="*/ 47 w 50"/>
                <a:gd name="T15" fmla="*/ 28 h 28"/>
                <a:gd name="T16" fmla="*/ 50 w 50"/>
                <a:gd name="T17" fmla="*/ 26 h 28"/>
                <a:gd name="T18" fmla="*/ 6 w 50"/>
                <a:gd name="T19"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28">
                  <a:moveTo>
                    <a:pt x="6" y="0"/>
                  </a:moveTo>
                  <a:cubicBezTo>
                    <a:pt x="3" y="2"/>
                    <a:pt x="3" y="2"/>
                    <a:pt x="3" y="2"/>
                  </a:cubicBezTo>
                  <a:cubicBezTo>
                    <a:pt x="0" y="14"/>
                    <a:pt x="0" y="14"/>
                    <a:pt x="0" y="14"/>
                  </a:cubicBezTo>
                  <a:cubicBezTo>
                    <a:pt x="4" y="14"/>
                    <a:pt x="4" y="14"/>
                    <a:pt x="4" y="14"/>
                  </a:cubicBezTo>
                  <a:cubicBezTo>
                    <a:pt x="5" y="8"/>
                    <a:pt x="6" y="5"/>
                    <a:pt x="6" y="5"/>
                  </a:cubicBezTo>
                  <a:cubicBezTo>
                    <a:pt x="6" y="4"/>
                    <a:pt x="6" y="4"/>
                    <a:pt x="6" y="4"/>
                  </a:cubicBezTo>
                  <a:cubicBezTo>
                    <a:pt x="9" y="6"/>
                    <a:pt x="12" y="7"/>
                    <a:pt x="15" y="9"/>
                  </a:cubicBezTo>
                  <a:cubicBezTo>
                    <a:pt x="47" y="28"/>
                    <a:pt x="47" y="28"/>
                    <a:pt x="47" y="28"/>
                  </a:cubicBezTo>
                  <a:cubicBezTo>
                    <a:pt x="50" y="26"/>
                    <a:pt x="50" y="26"/>
                    <a:pt x="50" y="26"/>
                  </a:cubicBezTo>
                  <a:cubicBezTo>
                    <a:pt x="6" y="0"/>
                    <a:pt x="6" y="0"/>
                    <a:pt x="6" y="0"/>
                  </a:cubicBezTo>
                  <a:close/>
                </a:path>
              </a:pathLst>
            </a:custGeom>
            <a:solidFill>
              <a:srgbClr val="F9FAF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6" name="Freeform 125">
              <a:extLst>
                <a:ext uri="{FF2B5EF4-FFF2-40B4-BE49-F238E27FC236}">
                  <a16:creationId xmlns:a16="http://schemas.microsoft.com/office/drawing/2014/main" id="{7E55EC46-678A-C64C-A350-B62995394BC1}"/>
                </a:ext>
              </a:extLst>
            </p:cNvPr>
            <p:cNvSpPr>
              <a:spLocks/>
            </p:cNvSpPr>
            <p:nvPr/>
          </p:nvSpPr>
          <p:spPr bwMode="auto">
            <a:xfrm>
              <a:off x="19220887" y="6596010"/>
              <a:ext cx="233363" cy="134938"/>
            </a:xfrm>
            <a:custGeom>
              <a:avLst/>
              <a:gdLst>
                <a:gd name="T0" fmla="*/ 85 w 85"/>
                <a:gd name="T1" fmla="*/ 2 h 49"/>
                <a:gd name="T2" fmla="*/ 4 w 85"/>
                <a:gd name="T3" fmla="*/ 48 h 49"/>
                <a:gd name="T4" fmla="*/ 1 w 85"/>
                <a:gd name="T5" fmla="*/ 48 h 49"/>
                <a:gd name="T6" fmla="*/ 1 w 85"/>
                <a:gd name="T7" fmla="*/ 47 h 49"/>
                <a:gd name="T8" fmla="*/ 82 w 85"/>
                <a:gd name="T9" fmla="*/ 0 h 49"/>
                <a:gd name="T10" fmla="*/ 85 w 85"/>
                <a:gd name="T11" fmla="*/ 0 h 49"/>
                <a:gd name="T12" fmla="*/ 85 w 85"/>
                <a:gd name="T13" fmla="*/ 2 h 49"/>
              </a:gdLst>
              <a:ahLst/>
              <a:cxnLst>
                <a:cxn ang="0">
                  <a:pos x="T0" y="T1"/>
                </a:cxn>
                <a:cxn ang="0">
                  <a:pos x="T2" y="T3"/>
                </a:cxn>
                <a:cxn ang="0">
                  <a:pos x="T4" y="T5"/>
                </a:cxn>
                <a:cxn ang="0">
                  <a:pos x="T6" y="T7"/>
                </a:cxn>
                <a:cxn ang="0">
                  <a:pos x="T8" y="T9"/>
                </a:cxn>
                <a:cxn ang="0">
                  <a:pos x="T10" y="T11"/>
                </a:cxn>
                <a:cxn ang="0">
                  <a:pos x="T12" y="T13"/>
                </a:cxn>
              </a:cxnLst>
              <a:rect l="0" t="0" r="r" b="b"/>
              <a:pathLst>
                <a:path w="85" h="49">
                  <a:moveTo>
                    <a:pt x="85" y="2"/>
                  </a:moveTo>
                  <a:cubicBezTo>
                    <a:pt x="4" y="48"/>
                    <a:pt x="4" y="48"/>
                    <a:pt x="4" y="48"/>
                  </a:cubicBezTo>
                  <a:cubicBezTo>
                    <a:pt x="3" y="49"/>
                    <a:pt x="2" y="49"/>
                    <a:pt x="1" y="48"/>
                  </a:cubicBezTo>
                  <a:cubicBezTo>
                    <a:pt x="0" y="48"/>
                    <a:pt x="0" y="47"/>
                    <a:pt x="1" y="47"/>
                  </a:cubicBezTo>
                  <a:cubicBezTo>
                    <a:pt x="82" y="0"/>
                    <a:pt x="82" y="0"/>
                    <a:pt x="82" y="0"/>
                  </a:cubicBezTo>
                  <a:cubicBezTo>
                    <a:pt x="83" y="0"/>
                    <a:pt x="84" y="0"/>
                    <a:pt x="85" y="0"/>
                  </a:cubicBezTo>
                  <a:cubicBezTo>
                    <a:pt x="85" y="1"/>
                    <a:pt x="85" y="1"/>
                    <a:pt x="85" y="2"/>
                  </a:cubicBezTo>
                  <a:close/>
                </a:path>
              </a:pathLst>
            </a:custGeom>
            <a:solidFill>
              <a:srgbClr val="FE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7" name="Freeform 126">
              <a:extLst>
                <a:ext uri="{FF2B5EF4-FFF2-40B4-BE49-F238E27FC236}">
                  <a16:creationId xmlns:a16="http://schemas.microsoft.com/office/drawing/2014/main" id="{F549223C-CFA4-8A46-BBEB-02C0FEF2B77B}"/>
                </a:ext>
              </a:extLst>
            </p:cNvPr>
            <p:cNvSpPr>
              <a:spLocks/>
            </p:cNvSpPr>
            <p:nvPr/>
          </p:nvSpPr>
          <p:spPr bwMode="auto">
            <a:xfrm>
              <a:off x="18077887" y="5941960"/>
              <a:ext cx="101600" cy="57150"/>
            </a:xfrm>
            <a:custGeom>
              <a:avLst/>
              <a:gdLst>
                <a:gd name="T0" fmla="*/ 36 w 37"/>
                <a:gd name="T1" fmla="*/ 11 h 21"/>
                <a:gd name="T2" fmla="*/ 19 w 37"/>
                <a:gd name="T3" fmla="*/ 21 h 21"/>
                <a:gd name="T4" fmla="*/ 16 w 37"/>
                <a:gd name="T5" fmla="*/ 21 h 21"/>
                <a:gd name="T6" fmla="*/ 1 w 37"/>
                <a:gd name="T7" fmla="*/ 12 h 21"/>
                <a:gd name="T8" fmla="*/ 1 w 37"/>
                <a:gd name="T9" fmla="*/ 11 h 21"/>
                <a:gd name="T10" fmla="*/ 18 w 37"/>
                <a:gd name="T11" fmla="*/ 0 h 21"/>
                <a:gd name="T12" fmla="*/ 21 w 37"/>
                <a:gd name="T13" fmla="*/ 0 h 21"/>
                <a:gd name="T14" fmla="*/ 36 w 37"/>
                <a:gd name="T15" fmla="*/ 9 h 21"/>
                <a:gd name="T16" fmla="*/ 36 w 37"/>
                <a:gd name="T17" fmla="*/ 1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21">
                  <a:moveTo>
                    <a:pt x="36" y="11"/>
                  </a:moveTo>
                  <a:cubicBezTo>
                    <a:pt x="19" y="21"/>
                    <a:pt x="19" y="21"/>
                    <a:pt x="19" y="21"/>
                  </a:cubicBezTo>
                  <a:cubicBezTo>
                    <a:pt x="18" y="21"/>
                    <a:pt x="16" y="21"/>
                    <a:pt x="16" y="21"/>
                  </a:cubicBezTo>
                  <a:cubicBezTo>
                    <a:pt x="1" y="12"/>
                    <a:pt x="1" y="12"/>
                    <a:pt x="1" y="12"/>
                  </a:cubicBezTo>
                  <a:cubicBezTo>
                    <a:pt x="0" y="12"/>
                    <a:pt x="0" y="11"/>
                    <a:pt x="1" y="11"/>
                  </a:cubicBezTo>
                  <a:cubicBezTo>
                    <a:pt x="18" y="0"/>
                    <a:pt x="18" y="0"/>
                    <a:pt x="18" y="0"/>
                  </a:cubicBezTo>
                  <a:cubicBezTo>
                    <a:pt x="19" y="0"/>
                    <a:pt x="20" y="0"/>
                    <a:pt x="21" y="0"/>
                  </a:cubicBezTo>
                  <a:cubicBezTo>
                    <a:pt x="36" y="9"/>
                    <a:pt x="36" y="9"/>
                    <a:pt x="36" y="9"/>
                  </a:cubicBezTo>
                  <a:cubicBezTo>
                    <a:pt x="37" y="9"/>
                    <a:pt x="37" y="10"/>
                    <a:pt x="36" y="11"/>
                  </a:cubicBezTo>
                  <a:close/>
                </a:path>
              </a:pathLst>
            </a:custGeom>
            <a:solidFill>
              <a:srgbClr val="F9FAF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8" name="Freeform 127">
              <a:extLst>
                <a:ext uri="{FF2B5EF4-FFF2-40B4-BE49-F238E27FC236}">
                  <a16:creationId xmlns:a16="http://schemas.microsoft.com/office/drawing/2014/main" id="{D4F2BED2-B4D5-2949-89CB-A75A02E8D9E7}"/>
                </a:ext>
              </a:extLst>
            </p:cNvPr>
            <p:cNvSpPr>
              <a:spLocks/>
            </p:cNvSpPr>
            <p:nvPr/>
          </p:nvSpPr>
          <p:spPr bwMode="auto">
            <a:xfrm>
              <a:off x="18092174" y="5908623"/>
              <a:ext cx="65088" cy="46038"/>
            </a:xfrm>
            <a:custGeom>
              <a:avLst/>
              <a:gdLst>
                <a:gd name="T0" fmla="*/ 18 w 24"/>
                <a:gd name="T1" fmla="*/ 15 h 17"/>
                <a:gd name="T2" fmla="*/ 12 w 24"/>
                <a:gd name="T3" fmla="*/ 14 h 17"/>
                <a:gd name="T4" fmla="*/ 7 w 24"/>
                <a:gd name="T5" fmla="*/ 11 h 17"/>
                <a:gd name="T6" fmla="*/ 7 w 24"/>
                <a:gd name="T7" fmla="*/ 4 h 17"/>
                <a:gd name="T8" fmla="*/ 20 w 24"/>
                <a:gd name="T9" fmla="*/ 4 h 17"/>
                <a:gd name="T10" fmla="*/ 22 w 24"/>
                <a:gd name="T11" fmla="*/ 5 h 17"/>
                <a:gd name="T12" fmla="*/ 24 w 24"/>
                <a:gd name="T13" fmla="*/ 4 h 17"/>
                <a:gd name="T14" fmla="*/ 22 w 24"/>
                <a:gd name="T15" fmla="*/ 2 h 17"/>
                <a:gd name="T16" fmla="*/ 5 w 24"/>
                <a:gd name="T17" fmla="*/ 2 h 17"/>
                <a:gd name="T18" fmla="*/ 5 w 24"/>
                <a:gd name="T19" fmla="*/ 12 h 17"/>
                <a:gd name="T20" fmla="*/ 10 w 24"/>
                <a:gd name="T21" fmla="*/ 15 h 17"/>
                <a:gd name="T22" fmla="*/ 21 w 24"/>
                <a:gd name="T23" fmla="*/ 17 h 17"/>
                <a:gd name="T24" fmla="*/ 18 w 24"/>
                <a:gd name="T25" fmla="*/ 15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 h="17">
                  <a:moveTo>
                    <a:pt x="18" y="15"/>
                  </a:moveTo>
                  <a:cubicBezTo>
                    <a:pt x="16" y="15"/>
                    <a:pt x="14" y="15"/>
                    <a:pt x="12" y="14"/>
                  </a:cubicBezTo>
                  <a:cubicBezTo>
                    <a:pt x="7" y="11"/>
                    <a:pt x="7" y="11"/>
                    <a:pt x="7" y="11"/>
                  </a:cubicBezTo>
                  <a:cubicBezTo>
                    <a:pt x="4" y="9"/>
                    <a:pt x="4" y="6"/>
                    <a:pt x="7" y="4"/>
                  </a:cubicBezTo>
                  <a:cubicBezTo>
                    <a:pt x="11" y="2"/>
                    <a:pt x="16" y="2"/>
                    <a:pt x="20" y="4"/>
                  </a:cubicBezTo>
                  <a:cubicBezTo>
                    <a:pt x="22" y="5"/>
                    <a:pt x="22" y="5"/>
                    <a:pt x="22" y="5"/>
                  </a:cubicBezTo>
                  <a:cubicBezTo>
                    <a:pt x="24" y="4"/>
                    <a:pt x="24" y="4"/>
                    <a:pt x="24" y="4"/>
                  </a:cubicBezTo>
                  <a:cubicBezTo>
                    <a:pt x="22" y="2"/>
                    <a:pt x="22" y="2"/>
                    <a:pt x="22" y="2"/>
                  </a:cubicBezTo>
                  <a:cubicBezTo>
                    <a:pt x="17" y="0"/>
                    <a:pt x="10" y="0"/>
                    <a:pt x="5" y="2"/>
                  </a:cubicBezTo>
                  <a:cubicBezTo>
                    <a:pt x="0" y="5"/>
                    <a:pt x="0" y="9"/>
                    <a:pt x="5" y="12"/>
                  </a:cubicBezTo>
                  <a:cubicBezTo>
                    <a:pt x="10" y="15"/>
                    <a:pt x="10" y="15"/>
                    <a:pt x="10" y="15"/>
                  </a:cubicBezTo>
                  <a:cubicBezTo>
                    <a:pt x="13" y="17"/>
                    <a:pt x="17" y="17"/>
                    <a:pt x="21" y="17"/>
                  </a:cubicBezTo>
                  <a:lnTo>
                    <a:pt x="18" y="15"/>
                  </a:lnTo>
                  <a:close/>
                </a:path>
              </a:pathLst>
            </a:custGeom>
            <a:solidFill>
              <a:srgbClr val="F9FAF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9" name="Freeform 128">
              <a:extLst>
                <a:ext uri="{FF2B5EF4-FFF2-40B4-BE49-F238E27FC236}">
                  <a16:creationId xmlns:a16="http://schemas.microsoft.com/office/drawing/2014/main" id="{27A6F921-0BE5-DE45-B26C-7E8CA2BE7442}"/>
                </a:ext>
              </a:extLst>
            </p:cNvPr>
            <p:cNvSpPr>
              <a:spLocks/>
            </p:cNvSpPr>
            <p:nvPr/>
          </p:nvSpPr>
          <p:spPr bwMode="auto">
            <a:xfrm>
              <a:off x="18157262" y="6234060"/>
              <a:ext cx="44450" cy="30163"/>
            </a:xfrm>
            <a:custGeom>
              <a:avLst/>
              <a:gdLst>
                <a:gd name="T0" fmla="*/ 13 w 16"/>
                <a:gd name="T1" fmla="*/ 4 h 11"/>
                <a:gd name="T2" fmla="*/ 11 w 16"/>
                <a:gd name="T3" fmla="*/ 4 h 11"/>
                <a:gd name="T4" fmla="*/ 8 w 16"/>
                <a:gd name="T5" fmla="*/ 5 h 11"/>
                <a:gd name="T6" fmla="*/ 5 w 16"/>
                <a:gd name="T7" fmla="*/ 5 h 11"/>
                <a:gd name="T8" fmla="*/ 4 w 16"/>
                <a:gd name="T9" fmla="*/ 6 h 11"/>
                <a:gd name="T10" fmla="*/ 2 w 16"/>
                <a:gd name="T11" fmla="*/ 5 h 11"/>
                <a:gd name="T12" fmla="*/ 1 w 16"/>
                <a:gd name="T13" fmla="*/ 4 h 11"/>
                <a:gd name="T14" fmla="*/ 3 w 16"/>
                <a:gd name="T15" fmla="*/ 2 h 11"/>
                <a:gd name="T16" fmla="*/ 6 w 16"/>
                <a:gd name="T17" fmla="*/ 1 h 11"/>
                <a:gd name="T18" fmla="*/ 6 w 16"/>
                <a:gd name="T19" fmla="*/ 0 h 11"/>
                <a:gd name="T20" fmla="*/ 2 w 16"/>
                <a:gd name="T21" fmla="*/ 1 h 11"/>
                <a:gd name="T22" fmla="*/ 0 w 16"/>
                <a:gd name="T23" fmla="*/ 4 h 11"/>
                <a:gd name="T24" fmla="*/ 1 w 16"/>
                <a:gd name="T25" fmla="*/ 6 h 11"/>
                <a:gd name="T26" fmla="*/ 4 w 16"/>
                <a:gd name="T27" fmla="*/ 6 h 11"/>
                <a:gd name="T28" fmla="*/ 8 w 16"/>
                <a:gd name="T29" fmla="*/ 6 h 11"/>
                <a:gd name="T30" fmla="*/ 11 w 16"/>
                <a:gd name="T31" fmla="*/ 5 h 11"/>
                <a:gd name="T32" fmla="*/ 13 w 16"/>
                <a:gd name="T33" fmla="*/ 5 h 11"/>
                <a:gd name="T34" fmla="*/ 14 w 16"/>
                <a:gd name="T35" fmla="*/ 5 h 11"/>
                <a:gd name="T36" fmla="*/ 15 w 16"/>
                <a:gd name="T37" fmla="*/ 7 h 11"/>
                <a:gd name="T38" fmla="*/ 13 w 16"/>
                <a:gd name="T39" fmla="*/ 9 h 11"/>
                <a:gd name="T40" fmla="*/ 9 w 16"/>
                <a:gd name="T41" fmla="*/ 10 h 11"/>
                <a:gd name="T42" fmla="*/ 10 w 16"/>
                <a:gd name="T43" fmla="*/ 11 h 11"/>
                <a:gd name="T44" fmla="*/ 14 w 16"/>
                <a:gd name="T45" fmla="*/ 9 h 11"/>
                <a:gd name="T46" fmla="*/ 16 w 16"/>
                <a:gd name="T47" fmla="*/ 7 h 11"/>
                <a:gd name="T48" fmla="*/ 15 w 16"/>
                <a:gd name="T49" fmla="*/ 5 h 11"/>
                <a:gd name="T50" fmla="*/ 13 w 16"/>
                <a:gd name="T51" fmla="*/ 4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11">
                  <a:moveTo>
                    <a:pt x="13" y="4"/>
                  </a:moveTo>
                  <a:cubicBezTo>
                    <a:pt x="13" y="4"/>
                    <a:pt x="12" y="4"/>
                    <a:pt x="11" y="4"/>
                  </a:cubicBezTo>
                  <a:cubicBezTo>
                    <a:pt x="10" y="4"/>
                    <a:pt x="9" y="4"/>
                    <a:pt x="8" y="5"/>
                  </a:cubicBezTo>
                  <a:cubicBezTo>
                    <a:pt x="7" y="5"/>
                    <a:pt x="6" y="5"/>
                    <a:pt x="5" y="5"/>
                  </a:cubicBezTo>
                  <a:cubicBezTo>
                    <a:pt x="4" y="6"/>
                    <a:pt x="4" y="6"/>
                    <a:pt x="4" y="6"/>
                  </a:cubicBezTo>
                  <a:cubicBezTo>
                    <a:pt x="3" y="5"/>
                    <a:pt x="3" y="5"/>
                    <a:pt x="2" y="5"/>
                  </a:cubicBezTo>
                  <a:cubicBezTo>
                    <a:pt x="1" y="5"/>
                    <a:pt x="1" y="4"/>
                    <a:pt x="1" y="4"/>
                  </a:cubicBezTo>
                  <a:cubicBezTo>
                    <a:pt x="1" y="3"/>
                    <a:pt x="2" y="2"/>
                    <a:pt x="3" y="2"/>
                  </a:cubicBezTo>
                  <a:cubicBezTo>
                    <a:pt x="4" y="1"/>
                    <a:pt x="5" y="1"/>
                    <a:pt x="6" y="1"/>
                  </a:cubicBezTo>
                  <a:cubicBezTo>
                    <a:pt x="6" y="0"/>
                    <a:pt x="6" y="0"/>
                    <a:pt x="6" y="0"/>
                  </a:cubicBezTo>
                  <a:cubicBezTo>
                    <a:pt x="4" y="0"/>
                    <a:pt x="3" y="1"/>
                    <a:pt x="2" y="1"/>
                  </a:cubicBezTo>
                  <a:cubicBezTo>
                    <a:pt x="1" y="2"/>
                    <a:pt x="0" y="3"/>
                    <a:pt x="0" y="4"/>
                  </a:cubicBezTo>
                  <a:cubicBezTo>
                    <a:pt x="0" y="4"/>
                    <a:pt x="0" y="5"/>
                    <a:pt x="1" y="6"/>
                  </a:cubicBezTo>
                  <a:cubicBezTo>
                    <a:pt x="2" y="6"/>
                    <a:pt x="3" y="6"/>
                    <a:pt x="4" y="6"/>
                  </a:cubicBezTo>
                  <a:cubicBezTo>
                    <a:pt x="5" y="6"/>
                    <a:pt x="6" y="6"/>
                    <a:pt x="8" y="6"/>
                  </a:cubicBezTo>
                  <a:cubicBezTo>
                    <a:pt x="9" y="5"/>
                    <a:pt x="10" y="5"/>
                    <a:pt x="11" y="5"/>
                  </a:cubicBezTo>
                  <a:cubicBezTo>
                    <a:pt x="11" y="5"/>
                    <a:pt x="12" y="5"/>
                    <a:pt x="13" y="5"/>
                  </a:cubicBezTo>
                  <a:cubicBezTo>
                    <a:pt x="13" y="5"/>
                    <a:pt x="14" y="5"/>
                    <a:pt x="14" y="5"/>
                  </a:cubicBezTo>
                  <a:cubicBezTo>
                    <a:pt x="15" y="6"/>
                    <a:pt x="15" y="6"/>
                    <a:pt x="15" y="7"/>
                  </a:cubicBezTo>
                  <a:cubicBezTo>
                    <a:pt x="15" y="8"/>
                    <a:pt x="14" y="8"/>
                    <a:pt x="13" y="9"/>
                  </a:cubicBezTo>
                  <a:cubicBezTo>
                    <a:pt x="12" y="10"/>
                    <a:pt x="11" y="10"/>
                    <a:pt x="9" y="10"/>
                  </a:cubicBezTo>
                  <a:cubicBezTo>
                    <a:pt x="10" y="11"/>
                    <a:pt x="10" y="11"/>
                    <a:pt x="10" y="11"/>
                  </a:cubicBezTo>
                  <a:cubicBezTo>
                    <a:pt x="11" y="11"/>
                    <a:pt x="13" y="10"/>
                    <a:pt x="14" y="9"/>
                  </a:cubicBezTo>
                  <a:cubicBezTo>
                    <a:pt x="15" y="8"/>
                    <a:pt x="16" y="8"/>
                    <a:pt x="16" y="7"/>
                  </a:cubicBezTo>
                  <a:cubicBezTo>
                    <a:pt x="16" y="6"/>
                    <a:pt x="16" y="5"/>
                    <a:pt x="15" y="5"/>
                  </a:cubicBezTo>
                  <a:cubicBezTo>
                    <a:pt x="14" y="4"/>
                    <a:pt x="14" y="4"/>
                    <a:pt x="13" y="4"/>
                  </a:cubicBezTo>
                  <a:close/>
                </a:path>
              </a:pathLst>
            </a:custGeom>
            <a:solidFill>
              <a:srgbClr val="F9FAF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0" name="Freeform 129">
              <a:extLst>
                <a:ext uri="{FF2B5EF4-FFF2-40B4-BE49-F238E27FC236}">
                  <a16:creationId xmlns:a16="http://schemas.microsoft.com/office/drawing/2014/main" id="{9941421B-28C1-BE49-AB0B-5CAC5C899D92}"/>
                </a:ext>
              </a:extLst>
            </p:cNvPr>
            <p:cNvSpPr>
              <a:spLocks/>
            </p:cNvSpPr>
            <p:nvPr/>
          </p:nvSpPr>
          <p:spPr bwMode="auto">
            <a:xfrm>
              <a:off x="18187424" y="6222948"/>
              <a:ext cx="47625" cy="25400"/>
            </a:xfrm>
            <a:custGeom>
              <a:avLst/>
              <a:gdLst>
                <a:gd name="T0" fmla="*/ 0 w 17"/>
                <a:gd name="T1" fmla="*/ 4 h 9"/>
                <a:gd name="T2" fmla="*/ 6 w 17"/>
                <a:gd name="T3" fmla="*/ 7 h 9"/>
                <a:gd name="T4" fmla="*/ 13 w 17"/>
                <a:gd name="T5" fmla="*/ 8 h 9"/>
                <a:gd name="T6" fmla="*/ 14 w 17"/>
                <a:gd name="T7" fmla="*/ 5 h 9"/>
                <a:gd name="T8" fmla="*/ 15 w 17"/>
                <a:gd name="T9" fmla="*/ 5 h 9"/>
                <a:gd name="T10" fmla="*/ 16 w 17"/>
                <a:gd name="T11" fmla="*/ 6 h 9"/>
                <a:gd name="T12" fmla="*/ 17 w 17"/>
                <a:gd name="T13" fmla="*/ 5 h 9"/>
                <a:gd name="T14" fmla="*/ 7 w 17"/>
                <a:gd name="T15" fmla="*/ 0 h 9"/>
                <a:gd name="T16" fmla="*/ 7 w 17"/>
                <a:gd name="T17" fmla="*/ 0 h 9"/>
                <a:gd name="T18" fmla="*/ 12 w 17"/>
                <a:gd name="T19" fmla="*/ 3 h 9"/>
                <a:gd name="T20" fmla="*/ 14 w 17"/>
                <a:gd name="T21" fmla="*/ 5 h 9"/>
                <a:gd name="T22" fmla="*/ 12 w 17"/>
                <a:gd name="T23" fmla="*/ 7 h 9"/>
                <a:gd name="T24" fmla="*/ 10 w 17"/>
                <a:gd name="T25" fmla="*/ 8 h 9"/>
                <a:gd name="T26" fmla="*/ 7 w 17"/>
                <a:gd name="T27" fmla="*/ 7 h 9"/>
                <a:gd name="T28" fmla="*/ 1 w 17"/>
                <a:gd name="T29" fmla="*/ 4 h 9"/>
                <a:gd name="T30" fmla="*/ 0 w 17"/>
                <a:gd name="T31" fmla="*/ 4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 h="9">
                  <a:moveTo>
                    <a:pt x="0" y="4"/>
                  </a:moveTo>
                  <a:cubicBezTo>
                    <a:pt x="6" y="7"/>
                    <a:pt x="6" y="7"/>
                    <a:pt x="6" y="7"/>
                  </a:cubicBezTo>
                  <a:cubicBezTo>
                    <a:pt x="8" y="9"/>
                    <a:pt x="11" y="9"/>
                    <a:pt x="13" y="8"/>
                  </a:cubicBezTo>
                  <a:cubicBezTo>
                    <a:pt x="14" y="7"/>
                    <a:pt x="15" y="6"/>
                    <a:pt x="14" y="5"/>
                  </a:cubicBezTo>
                  <a:cubicBezTo>
                    <a:pt x="15" y="5"/>
                    <a:pt x="15" y="5"/>
                    <a:pt x="15" y="5"/>
                  </a:cubicBezTo>
                  <a:cubicBezTo>
                    <a:pt x="16" y="6"/>
                    <a:pt x="16" y="6"/>
                    <a:pt x="16" y="6"/>
                  </a:cubicBezTo>
                  <a:cubicBezTo>
                    <a:pt x="17" y="5"/>
                    <a:pt x="17" y="5"/>
                    <a:pt x="17" y="5"/>
                  </a:cubicBezTo>
                  <a:cubicBezTo>
                    <a:pt x="7" y="0"/>
                    <a:pt x="7" y="0"/>
                    <a:pt x="7" y="0"/>
                  </a:cubicBezTo>
                  <a:cubicBezTo>
                    <a:pt x="7" y="0"/>
                    <a:pt x="7" y="0"/>
                    <a:pt x="7" y="0"/>
                  </a:cubicBezTo>
                  <a:cubicBezTo>
                    <a:pt x="12" y="3"/>
                    <a:pt x="12" y="3"/>
                    <a:pt x="12" y="3"/>
                  </a:cubicBezTo>
                  <a:cubicBezTo>
                    <a:pt x="13" y="4"/>
                    <a:pt x="14" y="5"/>
                    <a:pt x="14" y="5"/>
                  </a:cubicBezTo>
                  <a:cubicBezTo>
                    <a:pt x="14" y="6"/>
                    <a:pt x="13" y="6"/>
                    <a:pt x="12" y="7"/>
                  </a:cubicBezTo>
                  <a:cubicBezTo>
                    <a:pt x="11" y="8"/>
                    <a:pt x="10" y="8"/>
                    <a:pt x="10" y="8"/>
                  </a:cubicBezTo>
                  <a:cubicBezTo>
                    <a:pt x="9" y="8"/>
                    <a:pt x="8" y="7"/>
                    <a:pt x="7" y="7"/>
                  </a:cubicBezTo>
                  <a:cubicBezTo>
                    <a:pt x="1" y="4"/>
                    <a:pt x="1" y="4"/>
                    <a:pt x="1" y="4"/>
                  </a:cubicBezTo>
                  <a:cubicBezTo>
                    <a:pt x="0" y="4"/>
                    <a:pt x="0" y="4"/>
                    <a:pt x="0" y="4"/>
                  </a:cubicBezTo>
                  <a:close/>
                </a:path>
              </a:pathLst>
            </a:custGeom>
            <a:solidFill>
              <a:srgbClr val="F9FAF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1" name="Freeform 130">
              <a:extLst>
                <a:ext uri="{FF2B5EF4-FFF2-40B4-BE49-F238E27FC236}">
                  <a16:creationId xmlns:a16="http://schemas.microsoft.com/office/drawing/2014/main" id="{471E3276-BC16-CC4F-9D5C-3F34F6FA1A5D}"/>
                </a:ext>
              </a:extLst>
            </p:cNvPr>
            <p:cNvSpPr>
              <a:spLocks/>
            </p:cNvSpPr>
            <p:nvPr/>
          </p:nvSpPr>
          <p:spPr bwMode="auto">
            <a:xfrm>
              <a:off x="18219174" y="6207073"/>
              <a:ext cx="42863" cy="23813"/>
            </a:xfrm>
            <a:custGeom>
              <a:avLst/>
              <a:gdLst>
                <a:gd name="T0" fmla="*/ 16 w 16"/>
                <a:gd name="T1" fmla="*/ 5 h 9"/>
                <a:gd name="T2" fmla="*/ 10 w 16"/>
                <a:gd name="T3" fmla="*/ 2 h 9"/>
                <a:gd name="T4" fmla="*/ 3 w 16"/>
                <a:gd name="T5" fmla="*/ 2 h 9"/>
                <a:gd name="T6" fmla="*/ 2 w 16"/>
                <a:gd name="T7" fmla="*/ 4 h 9"/>
                <a:gd name="T8" fmla="*/ 2 w 16"/>
                <a:gd name="T9" fmla="*/ 4 h 9"/>
                <a:gd name="T10" fmla="*/ 0 w 16"/>
                <a:gd name="T11" fmla="*/ 4 h 9"/>
                <a:gd name="T12" fmla="*/ 0 w 16"/>
                <a:gd name="T13" fmla="*/ 4 h 9"/>
                <a:gd name="T14" fmla="*/ 9 w 16"/>
                <a:gd name="T15" fmla="*/ 9 h 9"/>
                <a:gd name="T16" fmla="*/ 10 w 16"/>
                <a:gd name="T17" fmla="*/ 9 h 9"/>
                <a:gd name="T18" fmla="*/ 5 w 16"/>
                <a:gd name="T19" fmla="*/ 6 h 9"/>
                <a:gd name="T20" fmla="*/ 3 w 16"/>
                <a:gd name="T21" fmla="*/ 4 h 9"/>
                <a:gd name="T22" fmla="*/ 4 w 16"/>
                <a:gd name="T23" fmla="*/ 2 h 9"/>
                <a:gd name="T24" fmla="*/ 7 w 16"/>
                <a:gd name="T25" fmla="*/ 1 h 9"/>
                <a:gd name="T26" fmla="*/ 9 w 16"/>
                <a:gd name="T27" fmla="*/ 2 h 9"/>
                <a:gd name="T28" fmla="*/ 15 w 16"/>
                <a:gd name="T29" fmla="*/ 6 h 9"/>
                <a:gd name="T30" fmla="*/ 16 w 16"/>
                <a:gd name="T31"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 h="9">
                  <a:moveTo>
                    <a:pt x="16" y="5"/>
                  </a:moveTo>
                  <a:cubicBezTo>
                    <a:pt x="10" y="2"/>
                    <a:pt x="10" y="2"/>
                    <a:pt x="10" y="2"/>
                  </a:cubicBezTo>
                  <a:cubicBezTo>
                    <a:pt x="8" y="0"/>
                    <a:pt x="6" y="0"/>
                    <a:pt x="3" y="2"/>
                  </a:cubicBezTo>
                  <a:cubicBezTo>
                    <a:pt x="2" y="2"/>
                    <a:pt x="1" y="3"/>
                    <a:pt x="2" y="4"/>
                  </a:cubicBezTo>
                  <a:cubicBezTo>
                    <a:pt x="2" y="4"/>
                    <a:pt x="2" y="4"/>
                    <a:pt x="2" y="4"/>
                  </a:cubicBezTo>
                  <a:cubicBezTo>
                    <a:pt x="0" y="4"/>
                    <a:pt x="0" y="4"/>
                    <a:pt x="0" y="4"/>
                  </a:cubicBezTo>
                  <a:cubicBezTo>
                    <a:pt x="0" y="4"/>
                    <a:pt x="0" y="4"/>
                    <a:pt x="0" y="4"/>
                  </a:cubicBezTo>
                  <a:cubicBezTo>
                    <a:pt x="9" y="9"/>
                    <a:pt x="9" y="9"/>
                    <a:pt x="9" y="9"/>
                  </a:cubicBezTo>
                  <a:cubicBezTo>
                    <a:pt x="10" y="9"/>
                    <a:pt x="10" y="9"/>
                    <a:pt x="10" y="9"/>
                  </a:cubicBezTo>
                  <a:cubicBezTo>
                    <a:pt x="5" y="6"/>
                    <a:pt x="5" y="6"/>
                    <a:pt x="5" y="6"/>
                  </a:cubicBezTo>
                  <a:cubicBezTo>
                    <a:pt x="3" y="5"/>
                    <a:pt x="3" y="5"/>
                    <a:pt x="3" y="4"/>
                  </a:cubicBezTo>
                  <a:cubicBezTo>
                    <a:pt x="3" y="3"/>
                    <a:pt x="3" y="3"/>
                    <a:pt x="4" y="2"/>
                  </a:cubicBezTo>
                  <a:cubicBezTo>
                    <a:pt x="5" y="2"/>
                    <a:pt x="6" y="1"/>
                    <a:pt x="7" y="1"/>
                  </a:cubicBezTo>
                  <a:cubicBezTo>
                    <a:pt x="7" y="1"/>
                    <a:pt x="8" y="2"/>
                    <a:pt x="9" y="2"/>
                  </a:cubicBezTo>
                  <a:cubicBezTo>
                    <a:pt x="15" y="6"/>
                    <a:pt x="15" y="6"/>
                    <a:pt x="15" y="6"/>
                  </a:cubicBezTo>
                  <a:cubicBezTo>
                    <a:pt x="16" y="5"/>
                    <a:pt x="16" y="5"/>
                    <a:pt x="16" y="5"/>
                  </a:cubicBezTo>
                  <a:close/>
                </a:path>
              </a:pathLst>
            </a:custGeom>
            <a:solidFill>
              <a:srgbClr val="F9FAF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2" name="Freeform 131">
              <a:extLst>
                <a:ext uri="{FF2B5EF4-FFF2-40B4-BE49-F238E27FC236}">
                  <a16:creationId xmlns:a16="http://schemas.microsoft.com/office/drawing/2014/main" id="{22473B3F-197A-0F44-8331-3B7CD78923A3}"/>
                </a:ext>
              </a:extLst>
            </p:cNvPr>
            <p:cNvSpPr>
              <a:spLocks noEditPoints="1"/>
            </p:cNvSpPr>
            <p:nvPr/>
          </p:nvSpPr>
          <p:spPr bwMode="auto">
            <a:xfrm>
              <a:off x="18249337" y="6184848"/>
              <a:ext cx="41275" cy="30163"/>
            </a:xfrm>
            <a:custGeom>
              <a:avLst/>
              <a:gdLst>
                <a:gd name="T0" fmla="*/ 0 w 15"/>
                <a:gd name="T1" fmla="*/ 7 h 11"/>
                <a:gd name="T2" fmla="*/ 3 w 15"/>
                <a:gd name="T3" fmla="*/ 9 h 11"/>
                <a:gd name="T4" fmla="*/ 7 w 15"/>
                <a:gd name="T5" fmla="*/ 11 h 11"/>
                <a:gd name="T6" fmla="*/ 12 w 15"/>
                <a:gd name="T7" fmla="*/ 10 h 11"/>
                <a:gd name="T8" fmla="*/ 13 w 15"/>
                <a:gd name="T9" fmla="*/ 7 h 11"/>
                <a:gd name="T10" fmla="*/ 13 w 15"/>
                <a:gd name="T11" fmla="*/ 7 h 11"/>
                <a:gd name="T12" fmla="*/ 15 w 15"/>
                <a:gd name="T13" fmla="*/ 8 h 11"/>
                <a:gd name="T14" fmla="*/ 15 w 15"/>
                <a:gd name="T15" fmla="*/ 7 h 11"/>
                <a:gd name="T16" fmla="*/ 2 w 15"/>
                <a:gd name="T17" fmla="*/ 0 h 11"/>
                <a:gd name="T18" fmla="*/ 1 w 15"/>
                <a:gd name="T19" fmla="*/ 0 h 11"/>
                <a:gd name="T20" fmla="*/ 5 w 15"/>
                <a:gd name="T21" fmla="*/ 2 h 11"/>
                <a:gd name="T22" fmla="*/ 7 w 15"/>
                <a:gd name="T23" fmla="*/ 3 h 11"/>
                <a:gd name="T24" fmla="*/ 7 w 15"/>
                <a:gd name="T25" fmla="*/ 3 h 11"/>
                <a:gd name="T26" fmla="*/ 4 w 15"/>
                <a:gd name="T27" fmla="*/ 3 h 11"/>
                <a:gd name="T28" fmla="*/ 2 w 15"/>
                <a:gd name="T29" fmla="*/ 4 h 11"/>
                <a:gd name="T30" fmla="*/ 0 w 15"/>
                <a:gd name="T31" fmla="*/ 7 h 11"/>
                <a:gd name="T32" fmla="*/ 6 w 15"/>
                <a:gd name="T33" fmla="*/ 4 h 11"/>
                <a:gd name="T34" fmla="*/ 10 w 15"/>
                <a:gd name="T35" fmla="*/ 5 h 11"/>
                <a:gd name="T36" fmla="*/ 10 w 15"/>
                <a:gd name="T37" fmla="*/ 5 h 11"/>
                <a:gd name="T38" fmla="*/ 12 w 15"/>
                <a:gd name="T39" fmla="*/ 7 h 11"/>
                <a:gd name="T40" fmla="*/ 11 w 15"/>
                <a:gd name="T41" fmla="*/ 9 h 11"/>
                <a:gd name="T42" fmla="*/ 4 w 15"/>
                <a:gd name="T43" fmla="*/ 9 h 11"/>
                <a:gd name="T44" fmla="*/ 2 w 15"/>
                <a:gd name="T45" fmla="*/ 6 h 11"/>
                <a:gd name="T46" fmla="*/ 3 w 15"/>
                <a:gd name="T47" fmla="*/ 5 h 11"/>
                <a:gd name="T48" fmla="*/ 6 w 15"/>
                <a:gd name="T49" fmla="*/ 4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 h="11">
                  <a:moveTo>
                    <a:pt x="0" y="7"/>
                  </a:moveTo>
                  <a:cubicBezTo>
                    <a:pt x="0" y="7"/>
                    <a:pt x="1" y="8"/>
                    <a:pt x="3" y="9"/>
                  </a:cubicBezTo>
                  <a:cubicBezTo>
                    <a:pt x="4" y="10"/>
                    <a:pt x="6" y="11"/>
                    <a:pt x="7" y="11"/>
                  </a:cubicBezTo>
                  <a:cubicBezTo>
                    <a:pt x="9" y="11"/>
                    <a:pt x="10" y="10"/>
                    <a:pt x="12" y="10"/>
                  </a:cubicBezTo>
                  <a:cubicBezTo>
                    <a:pt x="13" y="9"/>
                    <a:pt x="13" y="8"/>
                    <a:pt x="13" y="7"/>
                  </a:cubicBezTo>
                  <a:cubicBezTo>
                    <a:pt x="13" y="7"/>
                    <a:pt x="13" y="7"/>
                    <a:pt x="13" y="7"/>
                  </a:cubicBezTo>
                  <a:cubicBezTo>
                    <a:pt x="15" y="8"/>
                    <a:pt x="15" y="8"/>
                    <a:pt x="15" y="8"/>
                  </a:cubicBezTo>
                  <a:cubicBezTo>
                    <a:pt x="15" y="7"/>
                    <a:pt x="15" y="7"/>
                    <a:pt x="15" y="7"/>
                  </a:cubicBezTo>
                  <a:cubicBezTo>
                    <a:pt x="2" y="0"/>
                    <a:pt x="2" y="0"/>
                    <a:pt x="2" y="0"/>
                  </a:cubicBezTo>
                  <a:cubicBezTo>
                    <a:pt x="1" y="0"/>
                    <a:pt x="1" y="0"/>
                    <a:pt x="1" y="0"/>
                  </a:cubicBezTo>
                  <a:cubicBezTo>
                    <a:pt x="5" y="2"/>
                    <a:pt x="5" y="2"/>
                    <a:pt x="5" y="2"/>
                  </a:cubicBezTo>
                  <a:cubicBezTo>
                    <a:pt x="5" y="2"/>
                    <a:pt x="6" y="3"/>
                    <a:pt x="7" y="3"/>
                  </a:cubicBezTo>
                  <a:cubicBezTo>
                    <a:pt x="7" y="3"/>
                    <a:pt x="7" y="3"/>
                    <a:pt x="7" y="3"/>
                  </a:cubicBezTo>
                  <a:cubicBezTo>
                    <a:pt x="6" y="3"/>
                    <a:pt x="5" y="3"/>
                    <a:pt x="4" y="3"/>
                  </a:cubicBezTo>
                  <a:cubicBezTo>
                    <a:pt x="3" y="3"/>
                    <a:pt x="3" y="4"/>
                    <a:pt x="2" y="4"/>
                  </a:cubicBezTo>
                  <a:cubicBezTo>
                    <a:pt x="1" y="5"/>
                    <a:pt x="0" y="6"/>
                    <a:pt x="0" y="7"/>
                  </a:cubicBezTo>
                  <a:close/>
                  <a:moveTo>
                    <a:pt x="6" y="4"/>
                  </a:moveTo>
                  <a:cubicBezTo>
                    <a:pt x="7" y="4"/>
                    <a:pt x="8" y="4"/>
                    <a:pt x="10" y="5"/>
                  </a:cubicBezTo>
                  <a:cubicBezTo>
                    <a:pt x="10" y="5"/>
                    <a:pt x="10" y="5"/>
                    <a:pt x="10" y="5"/>
                  </a:cubicBezTo>
                  <a:cubicBezTo>
                    <a:pt x="11" y="6"/>
                    <a:pt x="12" y="7"/>
                    <a:pt x="12" y="7"/>
                  </a:cubicBezTo>
                  <a:cubicBezTo>
                    <a:pt x="12" y="8"/>
                    <a:pt x="12" y="9"/>
                    <a:pt x="11" y="9"/>
                  </a:cubicBezTo>
                  <a:cubicBezTo>
                    <a:pt x="9" y="10"/>
                    <a:pt x="6" y="10"/>
                    <a:pt x="4" y="9"/>
                  </a:cubicBezTo>
                  <a:cubicBezTo>
                    <a:pt x="2" y="8"/>
                    <a:pt x="2" y="7"/>
                    <a:pt x="2" y="6"/>
                  </a:cubicBezTo>
                  <a:cubicBezTo>
                    <a:pt x="1" y="6"/>
                    <a:pt x="2" y="5"/>
                    <a:pt x="3" y="5"/>
                  </a:cubicBezTo>
                  <a:cubicBezTo>
                    <a:pt x="4" y="4"/>
                    <a:pt x="5" y="4"/>
                    <a:pt x="6" y="4"/>
                  </a:cubicBezTo>
                  <a:close/>
                </a:path>
              </a:pathLst>
            </a:custGeom>
            <a:solidFill>
              <a:srgbClr val="F9FAF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3" name="Freeform 132">
              <a:extLst>
                <a:ext uri="{FF2B5EF4-FFF2-40B4-BE49-F238E27FC236}">
                  <a16:creationId xmlns:a16="http://schemas.microsoft.com/office/drawing/2014/main" id="{840D035C-7A71-7B42-AC26-88F7DAF7F739}"/>
                </a:ext>
              </a:extLst>
            </p:cNvPr>
            <p:cNvSpPr>
              <a:spLocks noEditPoints="1"/>
            </p:cNvSpPr>
            <p:nvPr/>
          </p:nvSpPr>
          <p:spPr bwMode="auto">
            <a:xfrm>
              <a:off x="18276324" y="6176910"/>
              <a:ext cx="38100" cy="22225"/>
            </a:xfrm>
            <a:custGeom>
              <a:avLst/>
              <a:gdLst>
                <a:gd name="T0" fmla="*/ 14 w 14"/>
                <a:gd name="T1" fmla="*/ 5 h 8"/>
                <a:gd name="T2" fmla="*/ 8 w 14"/>
                <a:gd name="T3" fmla="*/ 1 h 8"/>
                <a:gd name="T4" fmla="*/ 5 w 14"/>
                <a:gd name="T5" fmla="*/ 0 h 8"/>
                <a:gd name="T6" fmla="*/ 2 w 14"/>
                <a:gd name="T7" fmla="*/ 1 h 8"/>
                <a:gd name="T8" fmla="*/ 0 w 14"/>
                <a:gd name="T9" fmla="*/ 3 h 8"/>
                <a:gd name="T10" fmla="*/ 1 w 14"/>
                <a:gd name="T11" fmla="*/ 4 h 8"/>
                <a:gd name="T12" fmla="*/ 3 w 14"/>
                <a:gd name="T13" fmla="*/ 2 h 8"/>
                <a:gd name="T14" fmla="*/ 5 w 14"/>
                <a:gd name="T15" fmla="*/ 1 h 8"/>
                <a:gd name="T16" fmla="*/ 8 w 14"/>
                <a:gd name="T17" fmla="*/ 2 h 8"/>
                <a:gd name="T18" fmla="*/ 8 w 14"/>
                <a:gd name="T19" fmla="*/ 2 h 8"/>
                <a:gd name="T20" fmla="*/ 7 w 14"/>
                <a:gd name="T21" fmla="*/ 3 h 8"/>
                <a:gd name="T22" fmla="*/ 4 w 14"/>
                <a:gd name="T23" fmla="*/ 6 h 8"/>
                <a:gd name="T24" fmla="*/ 5 w 14"/>
                <a:gd name="T25" fmla="*/ 7 h 8"/>
                <a:gd name="T26" fmla="*/ 8 w 14"/>
                <a:gd name="T27" fmla="*/ 8 h 8"/>
                <a:gd name="T28" fmla="*/ 11 w 14"/>
                <a:gd name="T29" fmla="*/ 7 h 8"/>
                <a:gd name="T30" fmla="*/ 12 w 14"/>
                <a:gd name="T31" fmla="*/ 6 h 8"/>
                <a:gd name="T32" fmla="*/ 12 w 14"/>
                <a:gd name="T33" fmla="*/ 5 h 8"/>
                <a:gd name="T34" fmla="*/ 12 w 14"/>
                <a:gd name="T35" fmla="*/ 5 h 8"/>
                <a:gd name="T36" fmla="*/ 14 w 14"/>
                <a:gd name="T37" fmla="*/ 5 h 8"/>
                <a:gd name="T38" fmla="*/ 14 w 14"/>
                <a:gd name="T39" fmla="*/ 5 h 8"/>
                <a:gd name="T40" fmla="*/ 8 w 14"/>
                <a:gd name="T41" fmla="*/ 7 h 8"/>
                <a:gd name="T42" fmla="*/ 6 w 14"/>
                <a:gd name="T43" fmla="*/ 7 h 8"/>
                <a:gd name="T44" fmla="*/ 5 w 14"/>
                <a:gd name="T45" fmla="*/ 6 h 8"/>
                <a:gd name="T46" fmla="*/ 7 w 14"/>
                <a:gd name="T47" fmla="*/ 4 h 8"/>
                <a:gd name="T48" fmla="*/ 9 w 14"/>
                <a:gd name="T49" fmla="*/ 3 h 8"/>
                <a:gd name="T50" fmla="*/ 10 w 14"/>
                <a:gd name="T51" fmla="*/ 3 h 8"/>
                <a:gd name="T52" fmla="*/ 11 w 14"/>
                <a:gd name="T53" fmla="*/ 5 h 8"/>
                <a:gd name="T54" fmla="*/ 10 w 14"/>
                <a:gd name="T55" fmla="*/ 7 h 8"/>
                <a:gd name="T56" fmla="*/ 8 w 14"/>
                <a:gd name="T57" fmla="*/ 7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4" h="8">
                  <a:moveTo>
                    <a:pt x="14" y="5"/>
                  </a:moveTo>
                  <a:cubicBezTo>
                    <a:pt x="8" y="1"/>
                    <a:pt x="8" y="1"/>
                    <a:pt x="8" y="1"/>
                  </a:cubicBezTo>
                  <a:cubicBezTo>
                    <a:pt x="7" y="1"/>
                    <a:pt x="6" y="0"/>
                    <a:pt x="5" y="0"/>
                  </a:cubicBezTo>
                  <a:cubicBezTo>
                    <a:pt x="4" y="0"/>
                    <a:pt x="3" y="1"/>
                    <a:pt x="2" y="1"/>
                  </a:cubicBezTo>
                  <a:cubicBezTo>
                    <a:pt x="1" y="2"/>
                    <a:pt x="0" y="3"/>
                    <a:pt x="0" y="3"/>
                  </a:cubicBezTo>
                  <a:cubicBezTo>
                    <a:pt x="1" y="4"/>
                    <a:pt x="1" y="4"/>
                    <a:pt x="1" y="4"/>
                  </a:cubicBezTo>
                  <a:cubicBezTo>
                    <a:pt x="1" y="3"/>
                    <a:pt x="2" y="2"/>
                    <a:pt x="3" y="2"/>
                  </a:cubicBezTo>
                  <a:cubicBezTo>
                    <a:pt x="4" y="1"/>
                    <a:pt x="4" y="1"/>
                    <a:pt x="5" y="1"/>
                  </a:cubicBezTo>
                  <a:cubicBezTo>
                    <a:pt x="6" y="1"/>
                    <a:pt x="7" y="1"/>
                    <a:pt x="8" y="2"/>
                  </a:cubicBezTo>
                  <a:cubicBezTo>
                    <a:pt x="8" y="2"/>
                    <a:pt x="8" y="2"/>
                    <a:pt x="8" y="2"/>
                  </a:cubicBezTo>
                  <a:cubicBezTo>
                    <a:pt x="7" y="3"/>
                    <a:pt x="7" y="3"/>
                    <a:pt x="7" y="3"/>
                  </a:cubicBezTo>
                  <a:cubicBezTo>
                    <a:pt x="5" y="4"/>
                    <a:pt x="4" y="5"/>
                    <a:pt x="4" y="6"/>
                  </a:cubicBezTo>
                  <a:cubicBezTo>
                    <a:pt x="4" y="6"/>
                    <a:pt x="4" y="7"/>
                    <a:pt x="5" y="7"/>
                  </a:cubicBezTo>
                  <a:cubicBezTo>
                    <a:pt x="6" y="8"/>
                    <a:pt x="7" y="8"/>
                    <a:pt x="8" y="8"/>
                  </a:cubicBezTo>
                  <a:cubicBezTo>
                    <a:pt x="9" y="8"/>
                    <a:pt x="10" y="8"/>
                    <a:pt x="11" y="7"/>
                  </a:cubicBezTo>
                  <a:cubicBezTo>
                    <a:pt x="11" y="7"/>
                    <a:pt x="12" y="7"/>
                    <a:pt x="12" y="6"/>
                  </a:cubicBezTo>
                  <a:cubicBezTo>
                    <a:pt x="12" y="6"/>
                    <a:pt x="12" y="5"/>
                    <a:pt x="12" y="5"/>
                  </a:cubicBezTo>
                  <a:cubicBezTo>
                    <a:pt x="12" y="5"/>
                    <a:pt x="12" y="5"/>
                    <a:pt x="12" y="5"/>
                  </a:cubicBezTo>
                  <a:cubicBezTo>
                    <a:pt x="14" y="5"/>
                    <a:pt x="14" y="5"/>
                    <a:pt x="14" y="5"/>
                  </a:cubicBezTo>
                  <a:cubicBezTo>
                    <a:pt x="14" y="5"/>
                    <a:pt x="14" y="5"/>
                    <a:pt x="14" y="5"/>
                  </a:cubicBezTo>
                  <a:close/>
                  <a:moveTo>
                    <a:pt x="8" y="7"/>
                  </a:moveTo>
                  <a:cubicBezTo>
                    <a:pt x="7" y="7"/>
                    <a:pt x="7" y="7"/>
                    <a:pt x="6" y="7"/>
                  </a:cubicBezTo>
                  <a:cubicBezTo>
                    <a:pt x="5" y="7"/>
                    <a:pt x="5" y="6"/>
                    <a:pt x="5" y="6"/>
                  </a:cubicBezTo>
                  <a:cubicBezTo>
                    <a:pt x="5" y="5"/>
                    <a:pt x="6" y="4"/>
                    <a:pt x="7" y="4"/>
                  </a:cubicBezTo>
                  <a:cubicBezTo>
                    <a:pt x="9" y="3"/>
                    <a:pt x="9" y="3"/>
                    <a:pt x="9" y="3"/>
                  </a:cubicBezTo>
                  <a:cubicBezTo>
                    <a:pt x="10" y="3"/>
                    <a:pt x="10" y="3"/>
                    <a:pt x="10" y="3"/>
                  </a:cubicBezTo>
                  <a:cubicBezTo>
                    <a:pt x="11" y="4"/>
                    <a:pt x="11" y="4"/>
                    <a:pt x="11" y="5"/>
                  </a:cubicBezTo>
                  <a:cubicBezTo>
                    <a:pt x="11" y="6"/>
                    <a:pt x="11" y="6"/>
                    <a:pt x="10" y="7"/>
                  </a:cubicBezTo>
                  <a:cubicBezTo>
                    <a:pt x="9" y="7"/>
                    <a:pt x="9" y="7"/>
                    <a:pt x="8" y="7"/>
                  </a:cubicBezTo>
                  <a:close/>
                </a:path>
              </a:pathLst>
            </a:custGeom>
            <a:solidFill>
              <a:srgbClr val="F9FAF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4" name="Freeform 133">
              <a:extLst>
                <a:ext uri="{FF2B5EF4-FFF2-40B4-BE49-F238E27FC236}">
                  <a16:creationId xmlns:a16="http://schemas.microsoft.com/office/drawing/2014/main" id="{0F830593-A032-AB4D-BA43-B6B96375BBBC}"/>
                </a:ext>
              </a:extLst>
            </p:cNvPr>
            <p:cNvSpPr>
              <a:spLocks/>
            </p:cNvSpPr>
            <p:nvPr/>
          </p:nvSpPr>
          <p:spPr bwMode="auto">
            <a:xfrm>
              <a:off x="18295374" y="6159448"/>
              <a:ext cx="41275" cy="33338"/>
            </a:xfrm>
            <a:custGeom>
              <a:avLst/>
              <a:gdLst>
                <a:gd name="T0" fmla="*/ 12 w 15"/>
                <a:gd name="T1" fmla="*/ 8 h 12"/>
                <a:gd name="T2" fmla="*/ 13 w 15"/>
                <a:gd name="T3" fmla="*/ 9 h 12"/>
                <a:gd name="T4" fmla="*/ 14 w 15"/>
                <a:gd name="T5" fmla="*/ 10 h 12"/>
                <a:gd name="T6" fmla="*/ 14 w 15"/>
                <a:gd name="T7" fmla="*/ 11 h 12"/>
                <a:gd name="T8" fmla="*/ 13 w 15"/>
                <a:gd name="T9" fmla="*/ 11 h 12"/>
                <a:gd name="T10" fmla="*/ 12 w 15"/>
                <a:gd name="T11" fmla="*/ 12 h 12"/>
                <a:gd name="T12" fmla="*/ 13 w 15"/>
                <a:gd name="T13" fmla="*/ 12 h 12"/>
                <a:gd name="T14" fmla="*/ 14 w 15"/>
                <a:gd name="T15" fmla="*/ 12 h 12"/>
                <a:gd name="T16" fmla="*/ 15 w 15"/>
                <a:gd name="T17" fmla="*/ 11 h 12"/>
                <a:gd name="T18" fmla="*/ 15 w 15"/>
                <a:gd name="T19" fmla="*/ 10 h 12"/>
                <a:gd name="T20" fmla="*/ 14 w 15"/>
                <a:gd name="T21" fmla="*/ 9 h 12"/>
                <a:gd name="T22" fmla="*/ 8 w 15"/>
                <a:gd name="T23" fmla="*/ 0 h 12"/>
                <a:gd name="T24" fmla="*/ 7 w 15"/>
                <a:gd name="T25" fmla="*/ 1 h 12"/>
                <a:gd name="T26" fmla="*/ 10 w 15"/>
                <a:gd name="T27" fmla="*/ 5 h 12"/>
                <a:gd name="T28" fmla="*/ 12 w 15"/>
                <a:gd name="T29" fmla="*/ 7 h 12"/>
                <a:gd name="T30" fmla="*/ 12 w 15"/>
                <a:gd name="T31" fmla="*/ 7 h 12"/>
                <a:gd name="T32" fmla="*/ 8 w 15"/>
                <a:gd name="T33" fmla="*/ 6 h 12"/>
                <a:gd name="T34" fmla="*/ 1 w 15"/>
                <a:gd name="T35" fmla="*/ 4 h 12"/>
                <a:gd name="T36" fmla="*/ 0 w 15"/>
                <a:gd name="T37" fmla="*/ 5 h 12"/>
                <a:gd name="T38" fmla="*/ 12 w 15"/>
                <a:gd name="T39" fmla="*/ 8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12">
                  <a:moveTo>
                    <a:pt x="12" y="8"/>
                  </a:moveTo>
                  <a:cubicBezTo>
                    <a:pt x="13" y="8"/>
                    <a:pt x="13" y="9"/>
                    <a:pt x="13" y="9"/>
                  </a:cubicBezTo>
                  <a:cubicBezTo>
                    <a:pt x="14" y="10"/>
                    <a:pt x="14" y="10"/>
                    <a:pt x="14" y="10"/>
                  </a:cubicBezTo>
                  <a:cubicBezTo>
                    <a:pt x="14" y="10"/>
                    <a:pt x="14" y="11"/>
                    <a:pt x="14" y="11"/>
                  </a:cubicBezTo>
                  <a:cubicBezTo>
                    <a:pt x="14" y="11"/>
                    <a:pt x="14" y="11"/>
                    <a:pt x="13" y="11"/>
                  </a:cubicBezTo>
                  <a:cubicBezTo>
                    <a:pt x="13" y="12"/>
                    <a:pt x="13" y="12"/>
                    <a:pt x="12" y="12"/>
                  </a:cubicBezTo>
                  <a:cubicBezTo>
                    <a:pt x="13" y="12"/>
                    <a:pt x="13" y="12"/>
                    <a:pt x="13" y="12"/>
                  </a:cubicBezTo>
                  <a:cubicBezTo>
                    <a:pt x="13" y="12"/>
                    <a:pt x="14" y="12"/>
                    <a:pt x="14" y="12"/>
                  </a:cubicBezTo>
                  <a:cubicBezTo>
                    <a:pt x="15" y="12"/>
                    <a:pt x="15" y="11"/>
                    <a:pt x="15" y="11"/>
                  </a:cubicBezTo>
                  <a:cubicBezTo>
                    <a:pt x="15" y="11"/>
                    <a:pt x="15" y="11"/>
                    <a:pt x="15" y="10"/>
                  </a:cubicBezTo>
                  <a:cubicBezTo>
                    <a:pt x="15" y="10"/>
                    <a:pt x="15" y="9"/>
                    <a:pt x="14" y="9"/>
                  </a:cubicBezTo>
                  <a:cubicBezTo>
                    <a:pt x="8" y="0"/>
                    <a:pt x="8" y="0"/>
                    <a:pt x="8" y="0"/>
                  </a:cubicBezTo>
                  <a:cubicBezTo>
                    <a:pt x="7" y="1"/>
                    <a:pt x="7" y="1"/>
                    <a:pt x="7" y="1"/>
                  </a:cubicBezTo>
                  <a:cubicBezTo>
                    <a:pt x="10" y="5"/>
                    <a:pt x="10" y="5"/>
                    <a:pt x="10" y="5"/>
                  </a:cubicBezTo>
                  <a:cubicBezTo>
                    <a:pt x="11" y="6"/>
                    <a:pt x="12" y="7"/>
                    <a:pt x="12" y="7"/>
                  </a:cubicBezTo>
                  <a:cubicBezTo>
                    <a:pt x="12" y="7"/>
                    <a:pt x="12" y="7"/>
                    <a:pt x="12" y="7"/>
                  </a:cubicBezTo>
                  <a:cubicBezTo>
                    <a:pt x="11" y="7"/>
                    <a:pt x="10" y="7"/>
                    <a:pt x="8" y="6"/>
                  </a:cubicBezTo>
                  <a:cubicBezTo>
                    <a:pt x="1" y="4"/>
                    <a:pt x="1" y="4"/>
                    <a:pt x="1" y="4"/>
                  </a:cubicBezTo>
                  <a:cubicBezTo>
                    <a:pt x="0" y="5"/>
                    <a:pt x="0" y="5"/>
                    <a:pt x="0" y="5"/>
                  </a:cubicBezTo>
                  <a:cubicBezTo>
                    <a:pt x="12" y="8"/>
                    <a:pt x="12" y="8"/>
                    <a:pt x="12" y="8"/>
                  </a:cubicBezTo>
                  <a:close/>
                </a:path>
              </a:pathLst>
            </a:custGeom>
            <a:solidFill>
              <a:srgbClr val="F9FAF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5" name="Freeform 134">
              <a:extLst>
                <a:ext uri="{FF2B5EF4-FFF2-40B4-BE49-F238E27FC236}">
                  <a16:creationId xmlns:a16="http://schemas.microsoft.com/office/drawing/2014/main" id="{AE3DF66C-3026-6A47-8045-C3F798E3EF25}"/>
                </a:ext>
              </a:extLst>
            </p:cNvPr>
            <p:cNvSpPr>
              <a:spLocks/>
            </p:cNvSpPr>
            <p:nvPr/>
          </p:nvSpPr>
          <p:spPr bwMode="auto">
            <a:xfrm>
              <a:off x="18339824" y="6167385"/>
              <a:ext cx="11113" cy="9525"/>
            </a:xfrm>
            <a:custGeom>
              <a:avLst/>
              <a:gdLst>
                <a:gd name="T0" fmla="*/ 0 w 4"/>
                <a:gd name="T1" fmla="*/ 0 h 3"/>
                <a:gd name="T2" fmla="*/ 4 w 4"/>
                <a:gd name="T3" fmla="*/ 3 h 3"/>
                <a:gd name="T4" fmla="*/ 4 w 4"/>
                <a:gd name="T5" fmla="*/ 3 h 3"/>
                <a:gd name="T6" fmla="*/ 2 w 4"/>
                <a:gd name="T7" fmla="*/ 0 h 3"/>
                <a:gd name="T8" fmla="*/ 1 w 4"/>
                <a:gd name="T9" fmla="*/ 0 h 3"/>
                <a:gd name="T10" fmla="*/ 0 w 4"/>
                <a:gd name="T11" fmla="*/ 0 h 3"/>
              </a:gdLst>
              <a:ahLst/>
              <a:cxnLst>
                <a:cxn ang="0">
                  <a:pos x="T0" y="T1"/>
                </a:cxn>
                <a:cxn ang="0">
                  <a:pos x="T2" y="T3"/>
                </a:cxn>
                <a:cxn ang="0">
                  <a:pos x="T4" y="T5"/>
                </a:cxn>
                <a:cxn ang="0">
                  <a:pos x="T6" y="T7"/>
                </a:cxn>
                <a:cxn ang="0">
                  <a:pos x="T8" y="T9"/>
                </a:cxn>
                <a:cxn ang="0">
                  <a:pos x="T10" y="T11"/>
                </a:cxn>
              </a:cxnLst>
              <a:rect l="0" t="0" r="r" b="b"/>
              <a:pathLst>
                <a:path w="4" h="3">
                  <a:moveTo>
                    <a:pt x="0" y="0"/>
                  </a:moveTo>
                  <a:cubicBezTo>
                    <a:pt x="1" y="1"/>
                    <a:pt x="3" y="2"/>
                    <a:pt x="4" y="3"/>
                  </a:cubicBezTo>
                  <a:cubicBezTo>
                    <a:pt x="4" y="3"/>
                    <a:pt x="4" y="3"/>
                    <a:pt x="4" y="3"/>
                  </a:cubicBezTo>
                  <a:cubicBezTo>
                    <a:pt x="4" y="2"/>
                    <a:pt x="3" y="1"/>
                    <a:pt x="2" y="0"/>
                  </a:cubicBezTo>
                  <a:cubicBezTo>
                    <a:pt x="1" y="0"/>
                    <a:pt x="1" y="0"/>
                    <a:pt x="1" y="0"/>
                  </a:cubicBezTo>
                  <a:cubicBezTo>
                    <a:pt x="0" y="0"/>
                    <a:pt x="0" y="0"/>
                    <a:pt x="0" y="0"/>
                  </a:cubicBezTo>
                  <a:close/>
                </a:path>
              </a:pathLst>
            </a:custGeom>
            <a:solidFill>
              <a:srgbClr val="F9FAF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6" name="Freeform 135">
              <a:extLst>
                <a:ext uri="{FF2B5EF4-FFF2-40B4-BE49-F238E27FC236}">
                  <a16:creationId xmlns:a16="http://schemas.microsoft.com/office/drawing/2014/main" id="{2C9663F6-F959-DB49-8B7F-6554214313E3}"/>
                </a:ext>
              </a:extLst>
            </p:cNvPr>
            <p:cNvSpPr>
              <a:spLocks/>
            </p:cNvSpPr>
            <p:nvPr/>
          </p:nvSpPr>
          <p:spPr bwMode="auto">
            <a:xfrm>
              <a:off x="18336649" y="6129285"/>
              <a:ext cx="47625" cy="30163"/>
            </a:xfrm>
            <a:custGeom>
              <a:avLst/>
              <a:gdLst>
                <a:gd name="T0" fmla="*/ 14 w 17"/>
                <a:gd name="T1" fmla="*/ 4 h 11"/>
                <a:gd name="T2" fmla="*/ 12 w 17"/>
                <a:gd name="T3" fmla="*/ 4 h 11"/>
                <a:gd name="T4" fmla="*/ 8 w 17"/>
                <a:gd name="T5" fmla="*/ 5 h 11"/>
                <a:gd name="T6" fmla="*/ 6 w 17"/>
                <a:gd name="T7" fmla="*/ 6 h 11"/>
                <a:gd name="T8" fmla="*/ 4 w 17"/>
                <a:gd name="T9" fmla="*/ 6 h 11"/>
                <a:gd name="T10" fmla="*/ 3 w 17"/>
                <a:gd name="T11" fmla="*/ 5 h 11"/>
                <a:gd name="T12" fmla="*/ 2 w 17"/>
                <a:gd name="T13" fmla="*/ 4 h 11"/>
                <a:gd name="T14" fmla="*/ 3 w 17"/>
                <a:gd name="T15" fmla="*/ 2 h 11"/>
                <a:gd name="T16" fmla="*/ 7 w 17"/>
                <a:gd name="T17" fmla="*/ 1 h 11"/>
                <a:gd name="T18" fmla="*/ 6 w 17"/>
                <a:gd name="T19" fmla="*/ 0 h 11"/>
                <a:gd name="T20" fmla="*/ 3 w 17"/>
                <a:gd name="T21" fmla="*/ 2 h 11"/>
                <a:gd name="T22" fmla="*/ 1 w 17"/>
                <a:gd name="T23" fmla="*/ 4 h 11"/>
                <a:gd name="T24" fmla="*/ 2 w 17"/>
                <a:gd name="T25" fmla="*/ 6 h 11"/>
                <a:gd name="T26" fmla="*/ 5 w 17"/>
                <a:gd name="T27" fmla="*/ 6 h 11"/>
                <a:gd name="T28" fmla="*/ 9 w 17"/>
                <a:gd name="T29" fmla="*/ 6 h 11"/>
                <a:gd name="T30" fmla="*/ 11 w 17"/>
                <a:gd name="T31" fmla="*/ 5 h 11"/>
                <a:gd name="T32" fmla="*/ 13 w 17"/>
                <a:gd name="T33" fmla="*/ 5 h 11"/>
                <a:gd name="T34" fmla="*/ 15 w 17"/>
                <a:gd name="T35" fmla="*/ 6 h 11"/>
                <a:gd name="T36" fmla="*/ 16 w 17"/>
                <a:gd name="T37" fmla="*/ 7 h 11"/>
                <a:gd name="T38" fmla="*/ 14 w 17"/>
                <a:gd name="T39" fmla="*/ 9 h 11"/>
                <a:gd name="T40" fmla="*/ 10 w 17"/>
                <a:gd name="T41" fmla="*/ 11 h 11"/>
                <a:gd name="T42" fmla="*/ 11 w 17"/>
                <a:gd name="T43" fmla="*/ 11 h 11"/>
                <a:gd name="T44" fmla="*/ 15 w 17"/>
                <a:gd name="T45" fmla="*/ 9 h 11"/>
                <a:gd name="T46" fmla="*/ 17 w 17"/>
                <a:gd name="T47" fmla="*/ 7 h 11"/>
                <a:gd name="T48" fmla="*/ 15 w 17"/>
                <a:gd name="T49" fmla="*/ 5 h 11"/>
                <a:gd name="T50" fmla="*/ 14 w 17"/>
                <a:gd name="T51" fmla="*/ 4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7" h="11">
                  <a:moveTo>
                    <a:pt x="14" y="4"/>
                  </a:moveTo>
                  <a:cubicBezTo>
                    <a:pt x="13" y="4"/>
                    <a:pt x="12" y="4"/>
                    <a:pt x="12" y="4"/>
                  </a:cubicBezTo>
                  <a:cubicBezTo>
                    <a:pt x="11" y="4"/>
                    <a:pt x="10" y="5"/>
                    <a:pt x="8" y="5"/>
                  </a:cubicBezTo>
                  <a:cubicBezTo>
                    <a:pt x="7" y="5"/>
                    <a:pt x="6" y="6"/>
                    <a:pt x="6" y="6"/>
                  </a:cubicBezTo>
                  <a:cubicBezTo>
                    <a:pt x="5" y="6"/>
                    <a:pt x="4" y="6"/>
                    <a:pt x="4" y="6"/>
                  </a:cubicBezTo>
                  <a:cubicBezTo>
                    <a:pt x="4" y="6"/>
                    <a:pt x="3" y="5"/>
                    <a:pt x="3" y="5"/>
                  </a:cubicBezTo>
                  <a:cubicBezTo>
                    <a:pt x="2" y="5"/>
                    <a:pt x="2" y="4"/>
                    <a:pt x="2" y="4"/>
                  </a:cubicBezTo>
                  <a:cubicBezTo>
                    <a:pt x="2" y="3"/>
                    <a:pt x="2" y="3"/>
                    <a:pt x="3" y="2"/>
                  </a:cubicBezTo>
                  <a:cubicBezTo>
                    <a:pt x="4" y="2"/>
                    <a:pt x="5" y="1"/>
                    <a:pt x="7" y="1"/>
                  </a:cubicBezTo>
                  <a:cubicBezTo>
                    <a:pt x="6" y="0"/>
                    <a:pt x="6" y="0"/>
                    <a:pt x="6" y="0"/>
                  </a:cubicBezTo>
                  <a:cubicBezTo>
                    <a:pt x="5" y="0"/>
                    <a:pt x="4" y="1"/>
                    <a:pt x="3" y="2"/>
                  </a:cubicBezTo>
                  <a:cubicBezTo>
                    <a:pt x="1" y="2"/>
                    <a:pt x="1" y="3"/>
                    <a:pt x="1" y="4"/>
                  </a:cubicBezTo>
                  <a:cubicBezTo>
                    <a:pt x="0" y="5"/>
                    <a:pt x="1" y="5"/>
                    <a:pt x="2" y="6"/>
                  </a:cubicBezTo>
                  <a:cubicBezTo>
                    <a:pt x="3" y="6"/>
                    <a:pt x="4" y="6"/>
                    <a:pt x="5" y="6"/>
                  </a:cubicBezTo>
                  <a:cubicBezTo>
                    <a:pt x="5" y="6"/>
                    <a:pt x="7" y="6"/>
                    <a:pt x="9" y="6"/>
                  </a:cubicBezTo>
                  <a:cubicBezTo>
                    <a:pt x="10" y="5"/>
                    <a:pt x="11" y="5"/>
                    <a:pt x="11" y="5"/>
                  </a:cubicBezTo>
                  <a:cubicBezTo>
                    <a:pt x="12" y="5"/>
                    <a:pt x="13" y="5"/>
                    <a:pt x="13" y="5"/>
                  </a:cubicBezTo>
                  <a:cubicBezTo>
                    <a:pt x="14" y="5"/>
                    <a:pt x="14" y="5"/>
                    <a:pt x="15" y="6"/>
                  </a:cubicBezTo>
                  <a:cubicBezTo>
                    <a:pt x="15" y="6"/>
                    <a:pt x="16" y="6"/>
                    <a:pt x="16" y="7"/>
                  </a:cubicBezTo>
                  <a:cubicBezTo>
                    <a:pt x="15" y="8"/>
                    <a:pt x="15" y="8"/>
                    <a:pt x="14" y="9"/>
                  </a:cubicBezTo>
                  <a:cubicBezTo>
                    <a:pt x="12" y="10"/>
                    <a:pt x="11" y="10"/>
                    <a:pt x="10" y="11"/>
                  </a:cubicBezTo>
                  <a:cubicBezTo>
                    <a:pt x="11" y="11"/>
                    <a:pt x="11" y="11"/>
                    <a:pt x="11" y="11"/>
                  </a:cubicBezTo>
                  <a:cubicBezTo>
                    <a:pt x="12" y="11"/>
                    <a:pt x="13" y="10"/>
                    <a:pt x="15" y="9"/>
                  </a:cubicBezTo>
                  <a:cubicBezTo>
                    <a:pt x="16" y="9"/>
                    <a:pt x="17" y="8"/>
                    <a:pt x="17" y="7"/>
                  </a:cubicBezTo>
                  <a:cubicBezTo>
                    <a:pt x="17" y="6"/>
                    <a:pt x="16" y="6"/>
                    <a:pt x="15" y="5"/>
                  </a:cubicBezTo>
                  <a:cubicBezTo>
                    <a:pt x="15" y="5"/>
                    <a:pt x="14" y="4"/>
                    <a:pt x="14" y="4"/>
                  </a:cubicBezTo>
                  <a:close/>
                </a:path>
              </a:pathLst>
            </a:custGeom>
            <a:solidFill>
              <a:srgbClr val="F9FAF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7" name="Freeform 136">
              <a:extLst>
                <a:ext uri="{FF2B5EF4-FFF2-40B4-BE49-F238E27FC236}">
                  <a16:creationId xmlns:a16="http://schemas.microsoft.com/office/drawing/2014/main" id="{97A080B9-7BD6-1E44-A66E-854E551AC472}"/>
                </a:ext>
              </a:extLst>
            </p:cNvPr>
            <p:cNvSpPr>
              <a:spLocks noEditPoints="1"/>
            </p:cNvSpPr>
            <p:nvPr/>
          </p:nvSpPr>
          <p:spPr bwMode="auto">
            <a:xfrm>
              <a:off x="18373162" y="6121348"/>
              <a:ext cx="38100" cy="22225"/>
            </a:xfrm>
            <a:custGeom>
              <a:avLst/>
              <a:gdLst>
                <a:gd name="T0" fmla="*/ 13 w 14"/>
                <a:gd name="T1" fmla="*/ 5 h 8"/>
                <a:gd name="T2" fmla="*/ 14 w 14"/>
                <a:gd name="T3" fmla="*/ 4 h 8"/>
                <a:gd name="T4" fmla="*/ 13 w 14"/>
                <a:gd name="T5" fmla="*/ 4 h 8"/>
                <a:gd name="T6" fmla="*/ 12 w 14"/>
                <a:gd name="T7" fmla="*/ 5 h 8"/>
                <a:gd name="T8" fmla="*/ 11 w 14"/>
                <a:gd name="T9" fmla="*/ 6 h 8"/>
                <a:gd name="T10" fmla="*/ 8 w 14"/>
                <a:gd name="T11" fmla="*/ 7 h 8"/>
                <a:gd name="T12" fmla="*/ 4 w 14"/>
                <a:gd name="T13" fmla="*/ 6 h 8"/>
                <a:gd name="T14" fmla="*/ 11 w 14"/>
                <a:gd name="T15" fmla="*/ 2 h 8"/>
                <a:gd name="T16" fmla="*/ 10 w 14"/>
                <a:gd name="T17" fmla="*/ 1 h 8"/>
                <a:gd name="T18" fmla="*/ 6 w 14"/>
                <a:gd name="T19" fmla="*/ 0 h 8"/>
                <a:gd name="T20" fmla="*/ 2 w 14"/>
                <a:gd name="T21" fmla="*/ 1 h 8"/>
                <a:gd name="T22" fmla="*/ 1 w 14"/>
                <a:gd name="T23" fmla="*/ 3 h 8"/>
                <a:gd name="T24" fmla="*/ 3 w 14"/>
                <a:gd name="T25" fmla="*/ 6 h 8"/>
                <a:gd name="T26" fmla="*/ 8 w 14"/>
                <a:gd name="T27" fmla="*/ 7 h 8"/>
                <a:gd name="T28" fmla="*/ 12 w 14"/>
                <a:gd name="T29" fmla="*/ 6 h 8"/>
                <a:gd name="T30" fmla="*/ 13 w 14"/>
                <a:gd name="T31" fmla="*/ 5 h 8"/>
                <a:gd name="T32" fmla="*/ 6 w 14"/>
                <a:gd name="T33" fmla="*/ 1 h 8"/>
                <a:gd name="T34" fmla="*/ 9 w 14"/>
                <a:gd name="T35" fmla="*/ 2 h 8"/>
                <a:gd name="T36" fmla="*/ 3 w 14"/>
                <a:gd name="T37" fmla="*/ 5 h 8"/>
                <a:gd name="T38" fmla="*/ 2 w 14"/>
                <a:gd name="T39" fmla="*/ 3 h 8"/>
                <a:gd name="T40" fmla="*/ 3 w 14"/>
                <a:gd name="T41" fmla="*/ 1 h 8"/>
                <a:gd name="T42" fmla="*/ 6 w 14"/>
                <a:gd name="T43" fmla="*/ 1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 h="8">
                  <a:moveTo>
                    <a:pt x="13" y="5"/>
                  </a:moveTo>
                  <a:cubicBezTo>
                    <a:pt x="14" y="5"/>
                    <a:pt x="14" y="5"/>
                    <a:pt x="14" y="4"/>
                  </a:cubicBezTo>
                  <a:cubicBezTo>
                    <a:pt x="13" y="4"/>
                    <a:pt x="13" y="4"/>
                    <a:pt x="13" y="4"/>
                  </a:cubicBezTo>
                  <a:cubicBezTo>
                    <a:pt x="13" y="4"/>
                    <a:pt x="13" y="5"/>
                    <a:pt x="12" y="5"/>
                  </a:cubicBezTo>
                  <a:cubicBezTo>
                    <a:pt x="12" y="5"/>
                    <a:pt x="12" y="6"/>
                    <a:pt x="11" y="6"/>
                  </a:cubicBezTo>
                  <a:cubicBezTo>
                    <a:pt x="10" y="7"/>
                    <a:pt x="9" y="7"/>
                    <a:pt x="8" y="7"/>
                  </a:cubicBezTo>
                  <a:cubicBezTo>
                    <a:pt x="6" y="7"/>
                    <a:pt x="5" y="6"/>
                    <a:pt x="4" y="6"/>
                  </a:cubicBezTo>
                  <a:cubicBezTo>
                    <a:pt x="11" y="2"/>
                    <a:pt x="11" y="2"/>
                    <a:pt x="11" y="2"/>
                  </a:cubicBezTo>
                  <a:cubicBezTo>
                    <a:pt x="10" y="1"/>
                    <a:pt x="10" y="1"/>
                    <a:pt x="10" y="1"/>
                  </a:cubicBezTo>
                  <a:cubicBezTo>
                    <a:pt x="9" y="1"/>
                    <a:pt x="7" y="0"/>
                    <a:pt x="6" y="0"/>
                  </a:cubicBezTo>
                  <a:cubicBezTo>
                    <a:pt x="4" y="0"/>
                    <a:pt x="3" y="0"/>
                    <a:pt x="2" y="1"/>
                  </a:cubicBezTo>
                  <a:cubicBezTo>
                    <a:pt x="1" y="2"/>
                    <a:pt x="0" y="3"/>
                    <a:pt x="1" y="3"/>
                  </a:cubicBezTo>
                  <a:cubicBezTo>
                    <a:pt x="1" y="4"/>
                    <a:pt x="2" y="5"/>
                    <a:pt x="3" y="6"/>
                  </a:cubicBezTo>
                  <a:cubicBezTo>
                    <a:pt x="4" y="7"/>
                    <a:pt x="6" y="7"/>
                    <a:pt x="8" y="7"/>
                  </a:cubicBezTo>
                  <a:cubicBezTo>
                    <a:pt x="9" y="8"/>
                    <a:pt x="11" y="7"/>
                    <a:pt x="12" y="6"/>
                  </a:cubicBezTo>
                  <a:cubicBezTo>
                    <a:pt x="12" y="6"/>
                    <a:pt x="13" y="6"/>
                    <a:pt x="13" y="5"/>
                  </a:cubicBezTo>
                  <a:close/>
                  <a:moveTo>
                    <a:pt x="6" y="1"/>
                  </a:moveTo>
                  <a:cubicBezTo>
                    <a:pt x="7" y="1"/>
                    <a:pt x="8" y="1"/>
                    <a:pt x="9" y="2"/>
                  </a:cubicBezTo>
                  <a:cubicBezTo>
                    <a:pt x="3" y="5"/>
                    <a:pt x="3" y="5"/>
                    <a:pt x="3" y="5"/>
                  </a:cubicBezTo>
                  <a:cubicBezTo>
                    <a:pt x="2" y="4"/>
                    <a:pt x="2" y="4"/>
                    <a:pt x="2" y="3"/>
                  </a:cubicBezTo>
                  <a:cubicBezTo>
                    <a:pt x="2" y="3"/>
                    <a:pt x="2" y="2"/>
                    <a:pt x="3" y="1"/>
                  </a:cubicBezTo>
                  <a:cubicBezTo>
                    <a:pt x="4" y="1"/>
                    <a:pt x="5" y="1"/>
                    <a:pt x="6" y="1"/>
                  </a:cubicBezTo>
                  <a:close/>
                </a:path>
              </a:pathLst>
            </a:custGeom>
            <a:solidFill>
              <a:srgbClr val="F9FAF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8" name="Freeform 137">
              <a:extLst>
                <a:ext uri="{FF2B5EF4-FFF2-40B4-BE49-F238E27FC236}">
                  <a16:creationId xmlns:a16="http://schemas.microsoft.com/office/drawing/2014/main" id="{364B3D5A-35D5-2049-8B7A-A5C36BECEA1D}"/>
                </a:ext>
              </a:extLst>
            </p:cNvPr>
            <p:cNvSpPr>
              <a:spLocks noEditPoints="1"/>
            </p:cNvSpPr>
            <p:nvPr/>
          </p:nvSpPr>
          <p:spPr bwMode="auto">
            <a:xfrm>
              <a:off x="18395387" y="6103885"/>
              <a:ext cx="41275" cy="31750"/>
            </a:xfrm>
            <a:custGeom>
              <a:avLst/>
              <a:gdLst>
                <a:gd name="T0" fmla="*/ 15 w 15"/>
                <a:gd name="T1" fmla="*/ 4 h 11"/>
                <a:gd name="T2" fmla="*/ 13 w 15"/>
                <a:gd name="T3" fmla="*/ 2 h 11"/>
                <a:gd name="T4" fmla="*/ 8 w 15"/>
                <a:gd name="T5" fmla="*/ 0 h 11"/>
                <a:gd name="T6" fmla="*/ 4 w 15"/>
                <a:gd name="T7" fmla="*/ 1 h 11"/>
                <a:gd name="T8" fmla="*/ 3 w 15"/>
                <a:gd name="T9" fmla="*/ 4 h 11"/>
                <a:gd name="T10" fmla="*/ 3 w 15"/>
                <a:gd name="T11" fmla="*/ 4 h 11"/>
                <a:gd name="T12" fmla="*/ 1 w 15"/>
                <a:gd name="T13" fmla="*/ 3 h 11"/>
                <a:gd name="T14" fmla="*/ 0 w 15"/>
                <a:gd name="T15" fmla="*/ 4 h 11"/>
                <a:gd name="T16" fmla="*/ 14 w 15"/>
                <a:gd name="T17" fmla="*/ 11 h 11"/>
                <a:gd name="T18" fmla="*/ 15 w 15"/>
                <a:gd name="T19" fmla="*/ 11 h 11"/>
                <a:gd name="T20" fmla="*/ 11 w 15"/>
                <a:gd name="T21" fmla="*/ 9 h 11"/>
                <a:gd name="T22" fmla="*/ 10 w 15"/>
                <a:gd name="T23" fmla="*/ 8 h 11"/>
                <a:gd name="T24" fmla="*/ 9 w 15"/>
                <a:gd name="T25" fmla="*/ 8 h 11"/>
                <a:gd name="T26" fmla="*/ 9 w 15"/>
                <a:gd name="T27" fmla="*/ 8 h 11"/>
                <a:gd name="T28" fmla="*/ 14 w 15"/>
                <a:gd name="T29" fmla="*/ 7 h 11"/>
                <a:gd name="T30" fmla="*/ 15 w 15"/>
                <a:gd name="T31" fmla="*/ 4 h 11"/>
                <a:gd name="T32" fmla="*/ 10 w 15"/>
                <a:gd name="T33" fmla="*/ 7 h 11"/>
                <a:gd name="T34" fmla="*/ 6 w 15"/>
                <a:gd name="T35" fmla="*/ 6 h 11"/>
                <a:gd name="T36" fmla="*/ 6 w 15"/>
                <a:gd name="T37" fmla="*/ 6 h 11"/>
                <a:gd name="T38" fmla="*/ 3 w 15"/>
                <a:gd name="T39" fmla="*/ 4 h 11"/>
                <a:gd name="T40" fmla="*/ 5 w 15"/>
                <a:gd name="T41" fmla="*/ 2 h 11"/>
                <a:gd name="T42" fmla="*/ 12 w 15"/>
                <a:gd name="T43" fmla="*/ 2 h 11"/>
                <a:gd name="T44" fmla="*/ 14 w 15"/>
                <a:gd name="T45" fmla="*/ 4 h 11"/>
                <a:gd name="T46" fmla="*/ 13 w 15"/>
                <a:gd name="T47" fmla="*/ 6 h 11"/>
                <a:gd name="T48" fmla="*/ 10 w 15"/>
                <a:gd name="T49" fmla="*/ 7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 h="11">
                  <a:moveTo>
                    <a:pt x="15" y="4"/>
                  </a:moveTo>
                  <a:cubicBezTo>
                    <a:pt x="15" y="4"/>
                    <a:pt x="14" y="3"/>
                    <a:pt x="13" y="2"/>
                  </a:cubicBezTo>
                  <a:cubicBezTo>
                    <a:pt x="11" y="1"/>
                    <a:pt x="10" y="0"/>
                    <a:pt x="8" y="0"/>
                  </a:cubicBezTo>
                  <a:cubicBezTo>
                    <a:pt x="7" y="0"/>
                    <a:pt x="5" y="1"/>
                    <a:pt x="4" y="1"/>
                  </a:cubicBezTo>
                  <a:cubicBezTo>
                    <a:pt x="3" y="2"/>
                    <a:pt x="2" y="3"/>
                    <a:pt x="3" y="4"/>
                  </a:cubicBezTo>
                  <a:cubicBezTo>
                    <a:pt x="3" y="4"/>
                    <a:pt x="3" y="4"/>
                    <a:pt x="3" y="4"/>
                  </a:cubicBezTo>
                  <a:cubicBezTo>
                    <a:pt x="1" y="3"/>
                    <a:pt x="1" y="3"/>
                    <a:pt x="1" y="3"/>
                  </a:cubicBezTo>
                  <a:cubicBezTo>
                    <a:pt x="0" y="4"/>
                    <a:pt x="0" y="4"/>
                    <a:pt x="0" y="4"/>
                  </a:cubicBezTo>
                  <a:cubicBezTo>
                    <a:pt x="14" y="11"/>
                    <a:pt x="14" y="11"/>
                    <a:pt x="14" y="11"/>
                  </a:cubicBezTo>
                  <a:cubicBezTo>
                    <a:pt x="15" y="11"/>
                    <a:pt x="15" y="11"/>
                    <a:pt x="15" y="11"/>
                  </a:cubicBezTo>
                  <a:cubicBezTo>
                    <a:pt x="11" y="9"/>
                    <a:pt x="11" y="9"/>
                    <a:pt x="11" y="9"/>
                  </a:cubicBezTo>
                  <a:cubicBezTo>
                    <a:pt x="11" y="9"/>
                    <a:pt x="10" y="8"/>
                    <a:pt x="10" y="8"/>
                  </a:cubicBezTo>
                  <a:cubicBezTo>
                    <a:pt x="9" y="8"/>
                    <a:pt x="9" y="8"/>
                    <a:pt x="9" y="8"/>
                  </a:cubicBezTo>
                  <a:cubicBezTo>
                    <a:pt x="9" y="8"/>
                    <a:pt x="9" y="8"/>
                    <a:pt x="9" y="8"/>
                  </a:cubicBezTo>
                  <a:cubicBezTo>
                    <a:pt x="11" y="8"/>
                    <a:pt x="12" y="8"/>
                    <a:pt x="14" y="7"/>
                  </a:cubicBezTo>
                  <a:cubicBezTo>
                    <a:pt x="15" y="6"/>
                    <a:pt x="15" y="5"/>
                    <a:pt x="15" y="4"/>
                  </a:cubicBezTo>
                  <a:close/>
                  <a:moveTo>
                    <a:pt x="10" y="7"/>
                  </a:moveTo>
                  <a:cubicBezTo>
                    <a:pt x="9" y="7"/>
                    <a:pt x="7" y="7"/>
                    <a:pt x="6" y="6"/>
                  </a:cubicBezTo>
                  <a:cubicBezTo>
                    <a:pt x="6" y="6"/>
                    <a:pt x="6" y="6"/>
                    <a:pt x="6" y="6"/>
                  </a:cubicBezTo>
                  <a:cubicBezTo>
                    <a:pt x="4" y="5"/>
                    <a:pt x="4" y="4"/>
                    <a:pt x="3" y="4"/>
                  </a:cubicBezTo>
                  <a:cubicBezTo>
                    <a:pt x="3" y="3"/>
                    <a:pt x="4" y="2"/>
                    <a:pt x="5" y="2"/>
                  </a:cubicBezTo>
                  <a:cubicBezTo>
                    <a:pt x="7" y="1"/>
                    <a:pt x="9" y="1"/>
                    <a:pt x="12" y="2"/>
                  </a:cubicBezTo>
                  <a:cubicBezTo>
                    <a:pt x="13" y="3"/>
                    <a:pt x="14" y="4"/>
                    <a:pt x="14" y="4"/>
                  </a:cubicBezTo>
                  <a:cubicBezTo>
                    <a:pt x="14" y="5"/>
                    <a:pt x="14" y="6"/>
                    <a:pt x="13" y="6"/>
                  </a:cubicBezTo>
                  <a:cubicBezTo>
                    <a:pt x="12" y="7"/>
                    <a:pt x="11" y="7"/>
                    <a:pt x="10" y="7"/>
                  </a:cubicBezTo>
                  <a:close/>
                </a:path>
              </a:pathLst>
            </a:custGeom>
            <a:solidFill>
              <a:srgbClr val="F9FAF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9" name="Freeform 138">
              <a:extLst>
                <a:ext uri="{FF2B5EF4-FFF2-40B4-BE49-F238E27FC236}">
                  <a16:creationId xmlns:a16="http://schemas.microsoft.com/office/drawing/2014/main" id="{F144917B-7F4B-C540-8F30-598A50EEFAF9}"/>
                </a:ext>
              </a:extLst>
            </p:cNvPr>
            <p:cNvSpPr>
              <a:spLocks/>
            </p:cNvSpPr>
            <p:nvPr/>
          </p:nvSpPr>
          <p:spPr bwMode="auto">
            <a:xfrm>
              <a:off x="18419199" y="6092773"/>
              <a:ext cx="41275" cy="17463"/>
            </a:xfrm>
            <a:custGeom>
              <a:avLst/>
              <a:gdLst>
                <a:gd name="T0" fmla="*/ 11 w 15"/>
                <a:gd name="T1" fmla="*/ 6 h 6"/>
                <a:gd name="T2" fmla="*/ 9 w 15"/>
                <a:gd name="T3" fmla="*/ 5 h 6"/>
                <a:gd name="T4" fmla="*/ 3 w 15"/>
                <a:gd name="T5" fmla="*/ 2 h 6"/>
                <a:gd name="T6" fmla="*/ 6 w 15"/>
                <a:gd name="T7" fmla="*/ 0 h 6"/>
                <a:gd name="T8" fmla="*/ 5 w 15"/>
                <a:gd name="T9" fmla="*/ 0 h 6"/>
                <a:gd name="T10" fmla="*/ 3 w 15"/>
                <a:gd name="T11" fmla="*/ 1 h 6"/>
                <a:gd name="T12" fmla="*/ 0 w 15"/>
                <a:gd name="T13" fmla="*/ 0 h 6"/>
                <a:gd name="T14" fmla="*/ 0 w 15"/>
                <a:gd name="T15" fmla="*/ 0 h 6"/>
                <a:gd name="T16" fmla="*/ 2 w 15"/>
                <a:gd name="T17" fmla="*/ 2 h 6"/>
                <a:gd name="T18" fmla="*/ 1 w 15"/>
                <a:gd name="T19" fmla="*/ 3 h 6"/>
                <a:gd name="T20" fmla="*/ 1 w 15"/>
                <a:gd name="T21" fmla="*/ 3 h 6"/>
                <a:gd name="T22" fmla="*/ 2 w 15"/>
                <a:gd name="T23" fmla="*/ 2 h 6"/>
                <a:gd name="T24" fmla="*/ 8 w 15"/>
                <a:gd name="T25" fmla="*/ 5 h 6"/>
                <a:gd name="T26" fmla="*/ 11 w 15"/>
                <a:gd name="T27" fmla="*/ 6 h 6"/>
                <a:gd name="T28" fmla="*/ 13 w 15"/>
                <a:gd name="T29" fmla="*/ 6 h 6"/>
                <a:gd name="T30" fmla="*/ 15 w 15"/>
                <a:gd name="T31" fmla="*/ 5 h 6"/>
                <a:gd name="T32" fmla="*/ 14 w 15"/>
                <a:gd name="T33" fmla="*/ 4 h 6"/>
                <a:gd name="T34" fmla="*/ 13 w 15"/>
                <a:gd name="T35" fmla="*/ 5 h 6"/>
                <a:gd name="T36" fmla="*/ 11 w 15"/>
                <a:gd name="T37"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 h="6">
                  <a:moveTo>
                    <a:pt x="11" y="6"/>
                  </a:moveTo>
                  <a:cubicBezTo>
                    <a:pt x="10" y="6"/>
                    <a:pt x="10" y="5"/>
                    <a:pt x="9" y="5"/>
                  </a:cubicBezTo>
                  <a:cubicBezTo>
                    <a:pt x="3" y="2"/>
                    <a:pt x="3" y="2"/>
                    <a:pt x="3" y="2"/>
                  </a:cubicBezTo>
                  <a:cubicBezTo>
                    <a:pt x="6" y="0"/>
                    <a:pt x="6" y="0"/>
                    <a:pt x="6" y="0"/>
                  </a:cubicBezTo>
                  <a:cubicBezTo>
                    <a:pt x="5" y="0"/>
                    <a:pt x="5" y="0"/>
                    <a:pt x="5" y="0"/>
                  </a:cubicBezTo>
                  <a:cubicBezTo>
                    <a:pt x="3" y="1"/>
                    <a:pt x="3" y="1"/>
                    <a:pt x="3" y="1"/>
                  </a:cubicBezTo>
                  <a:cubicBezTo>
                    <a:pt x="0" y="0"/>
                    <a:pt x="0" y="0"/>
                    <a:pt x="0" y="0"/>
                  </a:cubicBezTo>
                  <a:cubicBezTo>
                    <a:pt x="0" y="0"/>
                    <a:pt x="0" y="0"/>
                    <a:pt x="0" y="0"/>
                  </a:cubicBezTo>
                  <a:cubicBezTo>
                    <a:pt x="2" y="2"/>
                    <a:pt x="2" y="2"/>
                    <a:pt x="2" y="2"/>
                  </a:cubicBezTo>
                  <a:cubicBezTo>
                    <a:pt x="1" y="3"/>
                    <a:pt x="1" y="3"/>
                    <a:pt x="1" y="3"/>
                  </a:cubicBezTo>
                  <a:cubicBezTo>
                    <a:pt x="1" y="3"/>
                    <a:pt x="1" y="3"/>
                    <a:pt x="1" y="3"/>
                  </a:cubicBezTo>
                  <a:cubicBezTo>
                    <a:pt x="2" y="2"/>
                    <a:pt x="2" y="2"/>
                    <a:pt x="2" y="2"/>
                  </a:cubicBezTo>
                  <a:cubicBezTo>
                    <a:pt x="8" y="5"/>
                    <a:pt x="8" y="5"/>
                    <a:pt x="8" y="5"/>
                  </a:cubicBezTo>
                  <a:cubicBezTo>
                    <a:pt x="9" y="6"/>
                    <a:pt x="10" y="6"/>
                    <a:pt x="11" y="6"/>
                  </a:cubicBezTo>
                  <a:cubicBezTo>
                    <a:pt x="12" y="6"/>
                    <a:pt x="13" y="6"/>
                    <a:pt x="13" y="6"/>
                  </a:cubicBezTo>
                  <a:cubicBezTo>
                    <a:pt x="14" y="5"/>
                    <a:pt x="14" y="5"/>
                    <a:pt x="15" y="5"/>
                  </a:cubicBezTo>
                  <a:cubicBezTo>
                    <a:pt x="14" y="4"/>
                    <a:pt x="14" y="4"/>
                    <a:pt x="14" y="4"/>
                  </a:cubicBezTo>
                  <a:cubicBezTo>
                    <a:pt x="14" y="5"/>
                    <a:pt x="13" y="5"/>
                    <a:pt x="13" y="5"/>
                  </a:cubicBezTo>
                  <a:cubicBezTo>
                    <a:pt x="12" y="6"/>
                    <a:pt x="12" y="6"/>
                    <a:pt x="11" y="6"/>
                  </a:cubicBezTo>
                  <a:close/>
                </a:path>
              </a:pathLst>
            </a:custGeom>
            <a:solidFill>
              <a:srgbClr val="F9FAF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0" name="Freeform 139">
              <a:extLst>
                <a:ext uri="{FF2B5EF4-FFF2-40B4-BE49-F238E27FC236}">
                  <a16:creationId xmlns:a16="http://schemas.microsoft.com/office/drawing/2014/main" id="{A2DC17E7-73A2-524C-B007-AB23064C826C}"/>
                </a:ext>
              </a:extLst>
            </p:cNvPr>
            <p:cNvSpPr>
              <a:spLocks noEditPoints="1"/>
            </p:cNvSpPr>
            <p:nvPr/>
          </p:nvSpPr>
          <p:spPr bwMode="auto">
            <a:xfrm>
              <a:off x="18444599" y="6080073"/>
              <a:ext cx="38100" cy="22225"/>
            </a:xfrm>
            <a:custGeom>
              <a:avLst/>
              <a:gdLst>
                <a:gd name="T0" fmla="*/ 13 w 14"/>
                <a:gd name="T1" fmla="*/ 6 h 8"/>
                <a:gd name="T2" fmla="*/ 14 w 14"/>
                <a:gd name="T3" fmla="*/ 5 h 8"/>
                <a:gd name="T4" fmla="*/ 13 w 14"/>
                <a:gd name="T5" fmla="*/ 4 h 8"/>
                <a:gd name="T6" fmla="*/ 12 w 14"/>
                <a:gd name="T7" fmla="*/ 5 h 8"/>
                <a:gd name="T8" fmla="*/ 11 w 14"/>
                <a:gd name="T9" fmla="*/ 6 h 8"/>
                <a:gd name="T10" fmla="*/ 7 w 14"/>
                <a:gd name="T11" fmla="*/ 7 h 8"/>
                <a:gd name="T12" fmla="*/ 4 w 14"/>
                <a:gd name="T13" fmla="*/ 6 h 8"/>
                <a:gd name="T14" fmla="*/ 10 w 14"/>
                <a:gd name="T15" fmla="*/ 2 h 8"/>
                <a:gd name="T16" fmla="*/ 9 w 14"/>
                <a:gd name="T17" fmla="*/ 2 h 8"/>
                <a:gd name="T18" fmla="*/ 5 w 14"/>
                <a:gd name="T19" fmla="*/ 0 h 8"/>
                <a:gd name="T20" fmla="*/ 2 w 14"/>
                <a:gd name="T21" fmla="*/ 1 h 8"/>
                <a:gd name="T22" fmla="*/ 0 w 14"/>
                <a:gd name="T23" fmla="*/ 4 h 8"/>
                <a:gd name="T24" fmla="*/ 3 w 14"/>
                <a:gd name="T25" fmla="*/ 6 h 8"/>
                <a:gd name="T26" fmla="*/ 7 w 14"/>
                <a:gd name="T27" fmla="*/ 8 h 8"/>
                <a:gd name="T28" fmla="*/ 12 w 14"/>
                <a:gd name="T29" fmla="*/ 7 h 8"/>
                <a:gd name="T30" fmla="*/ 13 w 14"/>
                <a:gd name="T31" fmla="*/ 6 h 8"/>
                <a:gd name="T32" fmla="*/ 5 w 14"/>
                <a:gd name="T33" fmla="*/ 1 h 8"/>
                <a:gd name="T34" fmla="*/ 9 w 14"/>
                <a:gd name="T35" fmla="*/ 2 h 8"/>
                <a:gd name="T36" fmla="*/ 3 w 14"/>
                <a:gd name="T37" fmla="*/ 5 h 8"/>
                <a:gd name="T38" fmla="*/ 1 w 14"/>
                <a:gd name="T39" fmla="*/ 3 h 8"/>
                <a:gd name="T40" fmla="*/ 3 w 14"/>
                <a:gd name="T41" fmla="*/ 2 h 8"/>
                <a:gd name="T42" fmla="*/ 5 w 14"/>
                <a:gd name="T43" fmla="*/ 1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 h="8">
                  <a:moveTo>
                    <a:pt x="13" y="6"/>
                  </a:moveTo>
                  <a:cubicBezTo>
                    <a:pt x="13" y="5"/>
                    <a:pt x="14" y="5"/>
                    <a:pt x="14" y="5"/>
                  </a:cubicBezTo>
                  <a:cubicBezTo>
                    <a:pt x="13" y="4"/>
                    <a:pt x="13" y="4"/>
                    <a:pt x="13" y="4"/>
                  </a:cubicBezTo>
                  <a:cubicBezTo>
                    <a:pt x="13" y="5"/>
                    <a:pt x="12" y="5"/>
                    <a:pt x="12" y="5"/>
                  </a:cubicBezTo>
                  <a:cubicBezTo>
                    <a:pt x="12" y="6"/>
                    <a:pt x="11" y="6"/>
                    <a:pt x="11" y="6"/>
                  </a:cubicBezTo>
                  <a:cubicBezTo>
                    <a:pt x="10" y="7"/>
                    <a:pt x="9" y="7"/>
                    <a:pt x="7" y="7"/>
                  </a:cubicBezTo>
                  <a:cubicBezTo>
                    <a:pt x="6" y="7"/>
                    <a:pt x="5" y="7"/>
                    <a:pt x="4" y="6"/>
                  </a:cubicBezTo>
                  <a:cubicBezTo>
                    <a:pt x="10" y="2"/>
                    <a:pt x="10" y="2"/>
                    <a:pt x="10" y="2"/>
                  </a:cubicBezTo>
                  <a:cubicBezTo>
                    <a:pt x="9" y="2"/>
                    <a:pt x="9" y="2"/>
                    <a:pt x="9" y="2"/>
                  </a:cubicBezTo>
                  <a:cubicBezTo>
                    <a:pt x="8" y="1"/>
                    <a:pt x="7" y="0"/>
                    <a:pt x="5" y="0"/>
                  </a:cubicBezTo>
                  <a:cubicBezTo>
                    <a:pt x="4" y="0"/>
                    <a:pt x="3" y="1"/>
                    <a:pt x="2" y="1"/>
                  </a:cubicBezTo>
                  <a:cubicBezTo>
                    <a:pt x="1" y="2"/>
                    <a:pt x="0" y="3"/>
                    <a:pt x="0" y="4"/>
                  </a:cubicBezTo>
                  <a:cubicBezTo>
                    <a:pt x="0" y="5"/>
                    <a:pt x="1" y="5"/>
                    <a:pt x="3" y="6"/>
                  </a:cubicBezTo>
                  <a:cubicBezTo>
                    <a:pt x="4" y="7"/>
                    <a:pt x="6" y="8"/>
                    <a:pt x="7" y="8"/>
                  </a:cubicBezTo>
                  <a:cubicBezTo>
                    <a:pt x="9" y="8"/>
                    <a:pt x="10" y="7"/>
                    <a:pt x="12" y="7"/>
                  </a:cubicBezTo>
                  <a:cubicBezTo>
                    <a:pt x="12" y="6"/>
                    <a:pt x="13" y="6"/>
                    <a:pt x="13" y="6"/>
                  </a:cubicBezTo>
                  <a:close/>
                  <a:moveTo>
                    <a:pt x="5" y="1"/>
                  </a:moveTo>
                  <a:cubicBezTo>
                    <a:pt x="6" y="1"/>
                    <a:pt x="7" y="1"/>
                    <a:pt x="9" y="2"/>
                  </a:cubicBezTo>
                  <a:cubicBezTo>
                    <a:pt x="3" y="5"/>
                    <a:pt x="3" y="5"/>
                    <a:pt x="3" y="5"/>
                  </a:cubicBezTo>
                  <a:cubicBezTo>
                    <a:pt x="2" y="5"/>
                    <a:pt x="1" y="4"/>
                    <a:pt x="1" y="3"/>
                  </a:cubicBezTo>
                  <a:cubicBezTo>
                    <a:pt x="1" y="3"/>
                    <a:pt x="2" y="2"/>
                    <a:pt x="3" y="2"/>
                  </a:cubicBezTo>
                  <a:cubicBezTo>
                    <a:pt x="3" y="1"/>
                    <a:pt x="4" y="1"/>
                    <a:pt x="5" y="1"/>
                  </a:cubicBezTo>
                  <a:close/>
                </a:path>
              </a:pathLst>
            </a:custGeom>
            <a:solidFill>
              <a:srgbClr val="F9FAF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1" name="Freeform 140">
              <a:extLst>
                <a:ext uri="{FF2B5EF4-FFF2-40B4-BE49-F238E27FC236}">
                  <a16:creationId xmlns:a16="http://schemas.microsoft.com/office/drawing/2014/main" id="{65811488-EC44-1140-90E0-FF4438455D30}"/>
                </a:ext>
              </a:extLst>
            </p:cNvPr>
            <p:cNvSpPr>
              <a:spLocks/>
            </p:cNvSpPr>
            <p:nvPr/>
          </p:nvSpPr>
          <p:spPr bwMode="auto">
            <a:xfrm>
              <a:off x="18466824" y="6054673"/>
              <a:ext cx="57150" cy="33338"/>
            </a:xfrm>
            <a:custGeom>
              <a:avLst/>
              <a:gdLst>
                <a:gd name="T0" fmla="*/ 21 w 21"/>
                <a:gd name="T1" fmla="*/ 5 h 12"/>
                <a:gd name="T2" fmla="*/ 15 w 21"/>
                <a:gd name="T3" fmla="*/ 2 h 12"/>
                <a:gd name="T4" fmla="*/ 12 w 21"/>
                <a:gd name="T5" fmla="*/ 1 h 12"/>
                <a:gd name="T6" fmla="*/ 9 w 21"/>
                <a:gd name="T7" fmla="*/ 1 h 12"/>
                <a:gd name="T8" fmla="*/ 8 w 21"/>
                <a:gd name="T9" fmla="*/ 3 h 12"/>
                <a:gd name="T10" fmla="*/ 8 w 21"/>
                <a:gd name="T11" fmla="*/ 4 h 12"/>
                <a:gd name="T12" fmla="*/ 8 w 21"/>
                <a:gd name="T13" fmla="*/ 4 h 12"/>
                <a:gd name="T14" fmla="*/ 3 w 21"/>
                <a:gd name="T15" fmla="*/ 5 h 12"/>
                <a:gd name="T16" fmla="*/ 2 w 21"/>
                <a:gd name="T17" fmla="*/ 6 h 12"/>
                <a:gd name="T18" fmla="*/ 2 w 21"/>
                <a:gd name="T19" fmla="*/ 7 h 12"/>
                <a:gd name="T20" fmla="*/ 2 w 21"/>
                <a:gd name="T21" fmla="*/ 7 h 12"/>
                <a:gd name="T22" fmla="*/ 1 w 21"/>
                <a:gd name="T23" fmla="*/ 6 h 12"/>
                <a:gd name="T24" fmla="*/ 0 w 21"/>
                <a:gd name="T25" fmla="*/ 7 h 12"/>
                <a:gd name="T26" fmla="*/ 9 w 21"/>
                <a:gd name="T27" fmla="*/ 12 h 12"/>
                <a:gd name="T28" fmla="*/ 10 w 21"/>
                <a:gd name="T29" fmla="*/ 12 h 12"/>
                <a:gd name="T30" fmla="*/ 5 w 21"/>
                <a:gd name="T31" fmla="*/ 9 h 12"/>
                <a:gd name="T32" fmla="*/ 3 w 21"/>
                <a:gd name="T33" fmla="*/ 7 h 12"/>
                <a:gd name="T34" fmla="*/ 4 w 21"/>
                <a:gd name="T35" fmla="*/ 5 h 12"/>
                <a:gd name="T36" fmla="*/ 9 w 21"/>
                <a:gd name="T37" fmla="*/ 5 h 12"/>
                <a:gd name="T38" fmla="*/ 15 w 21"/>
                <a:gd name="T39" fmla="*/ 9 h 12"/>
                <a:gd name="T40" fmla="*/ 16 w 21"/>
                <a:gd name="T41" fmla="*/ 8 h 12"/>
                <a:gd name="T42" fmla="*/ 10 w 21"/>
                <a:gd name="T43" fmla="*/ 5 h 12"/>
                <a:gd name="T44" fmla="*/ 9 w 21"/>
                <a:gd name="T45" fmla="*/ 3 h 12"/>
                <a:gd name="T46" fmla="*/ 10 w 21"/>
                <a:gd name="T47" fmla="*/ 2 h 12"/>
                <a:gd name="T48" fmla="*/ 12 w 21"/>
                <a:gd name="T49" fmla="*/ 1 h 12"/>
                <a:gd name="T50" fmla="*/ 15 w 21"/>
                <a:gd name="T51" fmla="*/ 2 h 12"/>
                <a:gd name="T52" fmla="*/ 21 w 21"/>
                <a:gd name="T53" fmla="*/ 6 h 12"/>
                <a:gd name="T54" fmla="*/ 21 w 21"/>
                <a:gd name="T55" fmla="*/ 5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 h="12">
                  <a:moveTo>
                    <a:pt x="21" y="5"/>
                  </a:moveTo>
                  <a:cubicBezTo>
                    <a:pt x="15" y="2"/>
                    <a:pt x="15" y="2"/>
                    <a:pt x="15" y="2"/>
                  </a:cubicBezTo>
                  <a:cubicBezTo>
                    <a:pt x="14" y="1"/>
                    <a:pt x="13" y="1"/>
                    <a:pt x="12" y="1"/>
                  </a:cubicBezTo>
                  <a:cubicBezTo>
                    <a:pt x="11" y="0"/>
                    <a:pt x="10" y="1"/>
                    <a:pt x="9" y="1"/>
                  </a:cubicBezTo>
                  <a:cubicBezTo>
                    <a:pt x="8" y="2"/>
                    <a:pt x="8" y="2"/>
                    <a:pt x="8" y="3"/>
                  </a:cubicBezTo>
                  <a:cubicBezTo>
                    <a:pt x="8" y="3"/>
                    <a:pt x="8" y="4"/>
                    <a:pt x="8" y="4"/>
                  </a:cubicBezTo>
                  <a:cubicBezTo>
                    <a:pt x="8" y="4"/>
                    <a:pt x="8" y="4"/>
                    <a:pt x="8" y="4"/>
                  </a:cubicBezTo>
                  <a:cubicBezTo>
                    <a:pt x="6" y="4"/>
                    <a:pt x="5" y="4"/>
                    <a:pt x="3" y="5"/>
                  </a:cubicBezTo>
                  <a:cubicBezTo>
                    <a:pt x="3" y="5"/>
                    <a:pt x="2" y="5"/>
                    <a:pt x="2" y="6"/>
                  </a:cubicBezTo>
                  <a:cubicBezTo>
                    <a:pt x="2" y="6"/>
                    <a:pt x="2" y="7"/>
                    <a:pt x="2" y="7"/>
                  </a:cubicBezTo>
                  <a:cubicBezTo>
                    <a:pt x="2" y="7"/>
                    <a:pt x="2" y="7"/>
                    <a:pt x="2" y="7"/>
                  </a:cubicBezTo>
                  <a:cubicBezTo>
                    <a:pt x="1" y="6"/>
                    <a:pt x="1" y="6"/>
                    <a:pt x="1" y="6"/>
                  </a:cubicBezTo>
                  <a:cubicBezTo>
                    <a:pt x="0" y="7"/>
                    <a:pt x="0" y="7"/>
                    <a:pt x="0" y="7"/>
                  </a:cubicBezTo>
                  <a:cubicBezTo>
                    <a:pt x="9" y="12"/>
                    <a:pt x="9" y="12"/>
                    <a:pt x="9" y="12"/>
                  </a:cubicBezTo>
                  <a:cubicBezTo>
                    <a:pt x="10" y="12"/>
                    <a:pt x="10" y="12"/>
                    <a:pt x="10" y="12"/>
                  </a:cubicBezTo>
                  <a:cubicBezTo>
                    <a:pt x="5" y="9"/>
                    <a:pt x="5" y="9"/>
                    <a:pt x="5" y="9"/>
                  </a:cubicBezTo>
                  <a:cubicBezTo>
                    <a:pt x="4" y="8"/>
                    <a:pt x="3" y="7"/>
                    <a:pt x="3" y="7"/>
                  </a:cubicBezTo>
                  <a:cubicBezTo>
                    <a:pt x="3" y="6"/>
                    <a:pt x="3" y="6"/>
                    <a:pt x="4" y="5"/>
                  </a:cubicBezTo>
                  <a:cubicBezTo>
                    <a:pt x="6" y="4"/>
                    <a:pt x="7" y="4"/>
                    <a:pt x="9" y="5"/>
                  </a:cubicBezTo>
                  <a:cubicBezTo>
                    <a:pt x="15" y="9"/>
                    <a:pt x="15" y="9"/>
                    <a:pt x="15" y="9"/>
                  </a:cubicBezTo>
                  <a:cubicBezTo>
                    <a:pt x="16" y="8"/>
                    <a:pt x="16" y="8"/>
                    <a:pt x="16" y="8"/>
                  </a:cubicBezTo>
                  <a:cubicBezTo>
                    <a:pt x="10" y="5"/>
                    <a:pt x="10" y="5"/>
                    <a:pt x="10" y="5"/>
                  </a:cubicBezTo>
                  <a:cubicBezTo>
                    <a:pt x="9" y="5"/>
                    <a:pt x="9" y="4"/>
                    <a:pt x="9" y="3"/>
                  </a:cubicBezTo>
                  <a:cubicBezTo>
                    <a:pt x="9" y="3"/>
                    <a:pt x="9" y="2"/>
                    <a:pt x="10" y="2"/>
                  </a:cubicBezTo>
                  <a:cubicBezTo>
                    <a:pt x="11" y="1"/>
                    <a:pt x="11" y="1"/>
                    <a:pt x="12" y="1"/>
                  </a:cubicBezTo>
                  <a:cubicBezTo>
                    <a:pt x="13" y="1"/>
                    <a:pt x="14" y="2"/>
                    <a:pt x="15" y="2"/>
                  </a:cubicBezTo>
                  <a:cubicBezTo>
                    <a:pt x="21" y="6"/>
                    <a:pt x="21" y="6"/>
                    <a:pt x="21" y="6"/>
                  </a:cubicBezTo>
                  <a:cubicBezTo>
                    <a:pt x="21" y="5"/>
                    <a:pt x="21" y="5"/>
                    <a:pt x="21" y="5"/>
                  </a:cubicBezTo>
                  <a:close/>
                </a:path>
              </a:pathLst>
            </a:custGeom>
            <a:solidFill>
              <a:srgbClr val="F9FAF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2" name="Freeform 141">
              <a:extLst>
                <a:ext uri="{FF2B5EF4-FFF2-40B4-BE49-F238E27FC236}">
                  <a16:creationId xmlns:a16="http://schemas.microsoft.com/office/drawing/2014/main" id="{1182F47E-92D9-2243-A4EE-A95355037420}"/>
                </a:ext>
              </a:extLst>
            </p:cNvPr>
            <p:cNvSpPr>
              <a:spLocks noEditPoints="1"/>
            </p:cNvSpPr>
            <p:nvPr/>
          </p:nvSpPr>
          <p:spPr bwMode="auto">
            <a:xfrm>
              <a:off x="18496987" y="6040385"/>
              <a:ext cx="52388" cy="22225"/>
            </a:xfrm>
            <a:custGeom>
              <a:avLst/>
              <a:gdLst>
                <a:gd name="T0" fmla="*/ 7 w 19"/>
                <a:gd name="T1" fmla="*/ 2 h 8"/>
                <a:gd name="T2" fmla="*/ 7 w 19"/>
                <a:gd name="T3" fmla="*/ 3 h 8"/>
                <a:gd name="T4" fmla="*/ 6 w 19"/>
                <a:gd name="T5" fmla="*/ 3 h 8"/>
                <a:gd name="T6" fmla="*/ 6 w 19"/>
                <a:gd name="T7" fmla="*/ 3 h 8"/>
                <a:gd name="T8" fmla="*/ 4 w 19"/>
                <a:gd name="T9" fmla="*/ 2 h 8"/>
                <a:gd name="T10" fmla="*/ 1 w 19"/>
                <a:gd name="T11" fmla="*/ 0 h 8"/>
                <a:gd name="T12" fmla="*/ 0 w 19"/>
                <a:gd name="T13" fmla="*/ 1 h 8"/>
                <a:gd name="T14" fmla="*/ 13 w 19"/>
                <a:gd name="T15" fmla="*/ 8 h 8"/>
                <a:gd name="T16" fmla="*/ 14 w 19"/>
                <a:gd name="T17" fmla="*/ 8 h 8"/>
                <a:gd name="T18" fmla="*/ 13 w 19"/>
                <a:gd name="T19" fmla="*/ 7 h 8"/>
                <a:gd name="T20" fmla="*/ 13 w 19"/>
                <a:gd name="T21" fmla="*/ 7 h 8"/>
                <a:gd name="T22" fmla="*/ 15 w 19"/>
                <a:gd name="T23" fmla="*/ 7 h 8"/>
                <a:gd name="T24" fmla="*/ 17 w 19"/>
                <a:gd name="T25" fmla="*/ 6 h 8"/>
                <a:gd name="T26" fmla="*/ 19 w 19"/>
                <a:gd name="T27" fmla="*/ 4 h 8"/>
                <a:gd name="T28" fmla="*/ 17 w 19"/>
                <a:gd name="T29" fmla="*/ 1 h 8"/>
                <a:gd name="T30" fmla="*/ 12 w 19"/>
                <a:gd name="T31" fmla="*/ 0 h 8"/>
                <a:gd name="T32" fmla="*/ 8 w 19"/>
                <a:gd name="T33" fmla="*/ 1 h 8"/>
                <a:gd name="T34" fmla="*/ 7 w 19"/>
                <a:gd name="T35" fmla="*/ 2 h 8"/>
                <a:gd name="T36" fmla="*/ 16 w 19"/>
                <a:gd name="T37" fmla="*/ 2 h 8"/>
                <a:gd name="T38" fmla="*/ 18 w 19"/>
                <a:gd name="T39" fmla="*/ 4 h 8"/>
                <a:gd name="T40" fmla="*/ 17 w 19"/>
                <a:gd name="T41" fmla="*/ 6 h 8"/>
                <a:gd name="T42" fmla="*/ 14 w 19"/>
                <a:gd name="T43" fmla="*/ 7 h 8"/>
                <a:gd name="T44" fmla="*/ 10 w 19"/>
                <a:gd name="T45" fmla="*/ 5 h 8"/>
                <a:gd name="T46" fmla="*/ 10 w 19"/>
                <a:gd name="T47" fmla="*/ 5 h 8"/>
                <a:gd name="T48" fmla="*/ 7 w 19"/>
                <a:gd name="T49" fmla="*/ 3 h 8"/>
                <a:gd name="T50" fmla="*/ 9 w 19"/>
                <a:gd name="T51" fmla="*/ 1 h 8"/>
                <a:gd name="T52" fmla="*/ 16 w 19"/>
                <a:gd name="T53" fmla="*/ 2 h 8"/>
                <a:gd name="T54" fmla="*/ 16 w 19"/>
                <a:gd name="T55" fmla="*/ 2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9" h="8">
                  <a:moveTo>
                    <a:pt x="7" y="2"/>
                  </a:moveTo>
                  <a:cubicBezTo>
                    <a:pt x="6" y="2"/>
                    <a:pt x="6" y="3"/>
                    <a:pt x="7" y="3"/>
                  </a:cubicBezTo>
                  <a:cubicBezTo>
                    <a:pt x="6" y="3"/>
                    <a:pt x="6" y="3"/>
                    <a:pt x="6" y="3"/>
                  </a:cubicBezTo>
                  <a:cubicBezTo>
                    <a:pt x="6" y="3"/>
                    <a:pt x="6" y="3"/>
                    <a:pt x="6" y="3"/>
                  </a:cubicBezTo>
                  <a:cubicBezTo>
                    <a:pt x="5" y="3"/>
                    <a:pt x="5" y="2"/>
                    <a:pt x="4" y="2"/>
                  </a:cubicBezTo>
                  <a:cubicBezTo>
                    <a:pt x="1" y="0"/>
                    <a:pt x="1" y="0"/>
                    <a:pt x="1" y="0"/>
                  </a:cubicBezTo>
                  <a:cubicBezTo>
                    <a:pt x="0" y="1"/>
                    <a:pt x="0" y="1"/>
                    <a:pt x="0" y="1"/>
                  </a:cubicBezTo>
                  <a:cubicBezTo>
                    <a:pt x="13" y="8"/>
                    <a:pt x="13" y="8"/>
                    <a:pt x="13" y="8"/>
                  </a:cubicBezTo>
                  <a:cubicBezTo>
                    <a:pt x="14" y="8"/>
                    <a:pt x="14" y="8"/>
                    <a:pt x="14" y="8"/>
                  </a:cubicBezTo>
                  <a:cubicBezTo>
                    <a:pt x="13" y="7"/>
                    <a:pt x="13" y="7"/>
                    <a:pt x="13" y="7"/>
                  </a:cubicBezTo>
                  <a:cubicBezTo>
                    <a:pt x="13" y="7"/>
                    <a:pt x="13" y="7"/>
                    <a:pt x="13" y="7"/>
                  </a:cubicBezTo>
                  <a:cubicBezTo>
                    <a:pt x="14" y="7"/>
                    <a:pt x="15" y="7"/>
                    <a:pt x="15" y="7"/>
                  </a:cubicBezTo>
                  <a:cubicBezTo>
                    <a:pt x="16" y="7"/>
                    <a:pt x="17" y="7"/>
                    <a:pt x="17" y="6"/>
                  </a:cubicBezTo>
                  <a:cubicBezTo>
                    <a:pt x="19" y="5"/>
                    <a:pt x="19" y="5"/>
                    <a:pt x="19" y="4"/>
                  </a:cubicBezTo>
                  <a:cubicBezTo>
                    <a:pt x="19" y="3"/>
                    <a:pt x="18" y="2"/>
                    <a:pt x="17" y="1"/>
                  </a:cubicBezTo>
                  <a:cubicBezTo>
                    <a:pt x="15" y="0"/>
                    <a:pt x="14" y="0"/>
                    <a:pt x="12" y="0"/>
                  </a:cubicBezTo>
                  <a:cubicBezTo>
                    <a:pt x="11" y="0"/>
                    <a:pt x="9" y="0"/>
                    <a:pt x="8" y="1"/>
                  </a:cubicBezTo>
                  <a:cubicBezTo>
                    <a:pt x="7" y="1"/>
                    <a:pt x="7" y="1"/>
                    <a:pt x="7" y="2"/>
                  </a:cubicBezTo>
                  <a:close/>
                  <a:moveTo>
                    <a:pt x="16" y="2"/>
                  </a:moveTo>
                  <a:cubicBezTo>
                    <a:pt x="17" y="2"/>
                    <a:pt x="18" y="3"/>
                    <a:pt x="18" y="4"/>
                  </a:cubicBezTo>
                  <a:cubicBezTo>
                    <a:pt x="18" y="5"/>
                    <a:pt x="18" y="5"/>
                    <a:pt x="17" y="6"/>
                  </a:cubicBezTo>
                  <a:cubicBezTo>
                    <a:pt x="16" y="6"/>
                    <a:pt x="15" y="7"/>
                    <a:pt x="14" y="7"/>
                  </a:cubicBezTo>
                  <a:cubicBezTo>
                    <a:pt x="12" y="6"/>
                    <a:pt x="11" y="6"/>
                    <a:pt x="10" y="5"/>
                  </a:cubicBezTo>
                  <a:cubicBezTo>
                    <a:pt x="10" y="5"/>
                    <a:pt x="10" y="5"/>
                    <a:pt x="10" y="5"/>
                  </a:cubicBezTo>
                  <a:cubicBezTo>
                    <a:pt x="8" y="4"/>
                    <a:pt x="7" y="4"/>
                    <a:pt x="7" y="3"/>
                  </a:cubicBezTo>
                  <a:cubicBezTo>
                    <a:pt x="7" y="2"/>
                    <a:pt x="8" y="2"/>
                    <a:pt x="9" y="1"/>
                  </a:cubicBezTo>
                  <a:cubicBezTo>
                    <a:pt x="11" y="0"/>
                    <a:pt x="13" y="0"/>
                    <a:pt x="16" y="2"/>
                  </a:cubicBezTo>
                  <a:cubicBezTo>
                    <a:pt x="16" y="2"/>
                    <a:pt x="16" y="2"/>
                    <a:pt x="16" y="2"/>
                  </a:cubicBezTo>
                  <a:close/>
                </a:path>
              </a:pathLst>
            </a:custGeom>
            <a:solidFill>
              <a:srgbClr val="F9FAF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3" name="Freeform 142">
              <a:extLst>
                <a:ext uri="{FF2B5EF4-FFF2-40B4-BE49-F238E27FC236}">
                  <a16:creationId xmlns:a16="http://schemas.microsoft.com/office/drawing/2014/main" id="{F52D80B7-3964-BE4E-89A6-0DA96CBB8F8E}"/>
                </a:ext>
              </a:extLst>
            </p:cNvPr>
            <p:cNvSpPr>
              <a:spLocks noEditPoints="1"/>
            </p:cNvSpPr>
            <p:nvPr/>
          </p:nvSpPr>
          <p:spPr bwMode="auto">
            <a:xfrm>
              <a:off x="18541437" y="6024510"/>
              <a:ext cx="38100" cy="19050"/>
            </a:xfrm>
            <a:custGeom>
              <a:avLst/>
              <a:gdLst>
                <a:gd name="T0" fmla="*/ 13 w 14"/>
                <a:gd name="T1" fmla="*/ 5 h 7"/>
                <a:gd name="T2" fmla="*/ 14 w 14"/>
                <a:gd name="T3" fmla="*/ 4 h 7"/>
                <a:gd name="T4" fmla="*/ 13 w 14"/>
                <a:gd name="T5" fmla="*/ 4 h 7"/>
                <a:gd name="T6" fmla="*/ 12 w 14"/>
                <a:gd name="T7" fmla="*/ 5 h 7"/>
                <a:gd name="T8" fmla="*/ 11 w 14"/>
                <a:gd name="T9" fmla="*/ 6 h 7"/>
                <a:gd name="T10" fmla="*/ 7 w 14"/>
                <a:gd name="T11" fmla="*/ 7 h 7"/>
                <a:gd name="T12" fmla="*/ 4 w 14"/>
                <a:gd name="T13" fmla="*/ 6 h 7"/>
                <a:gd name="T14" fmla="*/ 10 w 14"/>
                <a:gd name="T15" fmla="*/ 2 h 7"/>
                <a:gd name="T16" fmla="*/ 10 w 14"/>
                <a:gd name="T17" fmla="*/ 1 h 7"/>
                <a:gd name="T18" fmla="*/ 6 w 14"/>
                <a:gd name="T19" fmla="*/ 0 h 7"/>
                <a:gd name="T20" fmla="*/ 2 w 14"/>
                <a:gd name="T21" fmla="*/ 1 h 7"/>
                <a:gd name="T22" fmla="*/ 0 w 14"/>
                <a:gd name="T23" fmla="*/ 3 h 7"/>
                <a:gd name="T24" fmla="*/ 3 w 14"/>
                <a:gd name="T25" fmla="*/ 6 h 7"/>
                <a:gd name="T26" fmla="*/ 7 w 14"/>
                <a:gd name="T27" fmla="*/ 7 h 7"/>
                <a:gd name="T28" fmla="*/ 12 w 14"/>
                <a:gd name="T29" fmla="*/ 6 h 7"/>
                <a:gd name="T30" fmla="*/ 13 w 14"/>
                <a:gd name="T31" fmla="*/ 5 h 7"/>
                <a:gd name="T32" fmla="*/ 5 w 14"/>
                <a:gd name="T33" fmla="*/ 1 h 7"/>
                <a:gd name="T34" fmla="*/ 9 w 14"/>
                <a:gd name="T35" fmla="*/ 2 h 7"/>
                <a:gd name="T36" fmla="*/ 3 w 14"/>
                <a:gd name="T37" fmla="*/ 5 h 7"/>
                <a:gd name="T38" fmla="*/ 1 w 14"/>
                <a:gd name="T39" fmla="*/ 3 h 7"/>
                <a:gd name="T40" fmla="*/ 3 w 14"/>
                <a:gd name="T41" fmla="*/ 1 h 7"/>
                <a:gd name="T42" fmla="*/ 5 w 14"/>
                <a:gd name="T43" fmla="*/ 1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 h="7">
                  <a:moveTo>
                    <a:pt x="13" y="5"/>
                  </a:moveTo>
                  <a:cubicBezTo>
                    <a:pt x="13" y="5"/>
                    <a:pt x="14" y="5"/>
                    <a:pt x="14" y="4"/>
                  </a:cubicBezTo>
                  <a:cubicBezTo>
                    <a:pt x="13" y="4"/>
                    <a:pt x="13" y="4"/>
                    <a:pt x="13" y="4"/>
                  </a:cubicBezTo>
                  <a:cubicBezTo>
                    <a:pt x="13" y="4"/>
                    <a:pt x="12" y="5"/>
                    <a:pt x="12" y="5"/>
                  </a:cubicBezTo>
                  <a:cubicBezTo>
                    <a:pt x="12" y="5"/>
                    <a:pt x="11" y="6"/>
                    <a:pt x="11" y="6"/>
                  </a:cubicBezTo>
                  <a:cubicBezTo>
                    <a:pt x="10" y="6"/>
                    <a:pt x="9" y="7"/>
                    <a:pt x="7" y="7"/>
                  </a:cubicBezTo>
                  <a:cubicBezTo>
                    <a:pt x="6" y="7"/>
                    <a:pt x="5" y="6"/>
                    <a:pt x="4" y="6"/>
                  </a:cubicBezTo>
                  <a:cubicBezTo>
                    <a:pt x="10" y="2"/>
                    <a:pt x="10" y="2"/>
                    <a:pt x="10" y="2"/>
                  </a:cubicBezTo>
                  <a:cubicBezTo>
                    <a:pt x="10" y="1"/>
                    <a:pt x="10" y="1"/>
                    <a:pt x="10" y="1"/>
                  </a:cubicBezTo>
                  <a:cubicBezTo>
                    <a:pt x="8" y="1"/>
                    <a:pt x="7" y="0"/>
                    <a:pt x="6" y="0"/>
                  </a:cubicBezTo>
                  <a:cubicBezTo>
                    <a:pt x="4" y="0"/>
                    <a:pt x="3" y="0"/>
                    <a:pt x="2" y="1"/>
                  </a:cubicBezTo>
                  <a:cubicBezTo>
                    <a:pt x="1" y="2"/>
                    <a:pt x="0" y="2"/>
                    <a:pt x="0" y="3"/>
                  </a:cubicBezTo>
                  <a:cubicBezTo>
                    <a:pt x="0" y="4"/>
                    <a:pt x="1" y="5"/>
                    <a:pt x="3" y="6"/>
                  </a:cubicBezTo>
                  <a:cubicBezTo>
                    <a:pt x="4" y="7"/>
                    <a:pt x="6" y="7"/>
                    <a:pt x="7" y="7"/>
                  </a:cubicBezTo>
                  <a:cubicBezTo>
                    <a:pt x="9" y="7"/>
                    <a:pt x="10" y="7"/>
                    <a:pt x="12" y="6"/>
                  </a:cubicBezTo>
                  <a:cubicBezTo>
                    <a:pt x="12" y="6"/>
                    <a:pt x="13" y="6"/>
                    <a:pt x="13" y="5"/>
                  </a:cubicBezTo>
                  <a:close/>
                  <a:moveTo>
                    <a:pt x="5" y="1"/>
                  </a:moveTo>
                  <a:cubicBezTo>
                    <a:pt x="7" y="1"/>
                    <a:pt x="8" y="1"/>
                    <a:pt x="9" y="2"/>
                  </a:cubicBezTo>
                  <a:cubicBezTo>
                    <a:pt x="3" y="5"/>
                    <a:pt x="3" y="5"/>
                    <a:pt x="3" y="5"/>
                  </a:cubicBezTo>
                  <a:cubicBezTo>
                    <a:pt x="2" y="4"/>
                    <a:pt x="1" y="4"/>
                    <a:pt x="1" y="3"/>
                  </a:cubicBezTo>
                  <a:cubicBezTo>
                    <a:pt x="1" y="2"/>
                    <a:pt x="2" y="2"/>
                    <a:pt x="3" y="1"/>
                  </a:cubicBezTo>
                  <a:cubicBezTo>
                    <a:pt x="3" y="1"/>
                    <a:pt x="4" y="1"/>
                    <a:pt x="5" y="1"/>
                  </a:cubicBezTo>
                  <a:close/>
                </a:path>
              </a:pathLst>
            </a:custGeom>
            <a:solidFill>
              <a:srgbClr val="F9FAF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4" name="Freeform 143">
              <a:extLst>
                <a:ext uri="{FF2B5EF4-FFF2-40B4-BE49-F238E27FC236}">
                  <a16:creationId xmlns:a16="http://schemas.microsoft.com/office/drawing/2014/main" id="{4CC7B2B8-9333-0D41-887C-6574725A1024}"/>
                </a:ext>
              </a:extLst>
            </p:cNvPr>
            <p:cNvSpPr>
              <a:spLocks/>
            </p:cNvSpPr>
            <p:nvPr/>
          </p:nvSpPr>
          <p:spPr bwMode="auto">
            <a:xfrm>
              <a:off x="18563662" y="6010223"/>
              <a:ext cx="26988" cy="22225"/>
            </a:xfrm>
            <a:custGeom>
              <a:avLst/>
              <a:gdLst>
                <a:gd name="T0" fmla="*/ 2 w 10"/>
                <a:gd name="T1" fmla="*/ 2 h 8"/>
                <a:gd name="T2" fmla="*/ 3 w 10"/>
                <a:gd name="T3" fmla="*/ 3 h 8"/>
                <a:gd name="T4" fmla="*/ 3 w 10"/>
                <a:gd name="T5" fmla="*/ 3 h 8"/>
                <a:gd name="T6" fmla="*/ 1 w 10"/>
                <a:gd name="T7" fmla="*/ 2 h 8"/>
                <a:gd name="T8" fmla="*/ 0 w 10"/>
                <a:gd name="T9" fmla="*/ 3 h 8"/>
                <a:gd name="T10" fmla="*/ 9 w 10"/>
                <a:gd name="T11" fmla="*/ 8 h 8"/>
                <a:gd name="T12" fmla="*/ 10 w 10"/>
                <a:gd name="T13" fmla="*/ 7 h 8"/>
                <a:gd name="T14" fmla="*/ 5 w 10"/>
                <a:gd name="T15" fmla="*/ 4 h 8"/>
                <a:gd name="T16" fmla="*/ 3 w 10"/>
                <a:gd name="T17" fmla="*/ 3 h 8"/>
                <a:gd name="T18" fmla="*/ 4 w 10"/>
                <a:gd name="T19" fmla="*/ 1 h 8"/>
                <a:gd name="T20" fmla="*/ 6 w 10"/>
                <a:gd name="T21" fmla="*/ 0 h 8"/>
                <a:gd name="T22" fmla="*/ 5 w 10"/>
                <a:gd name="T23" fmla="*/ 0 h 8"/>
                <a:gd name="T24" fmla="*/ 4 w 10"/>
                <a:gd name="T25" fmla="*/ 0 h 8"/>
                <a:gd name="T26" fmla="*/ 2 w 10"/>
                <a:gd name="T27" fmla="*/ 2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 h="8">
                  <a:moveTo>
                    <a:pt x="2" y="2"/>
                  </a:moveTo>
                  <a:cubicBezTo>
                    <a:pt x="2" y="2"/>
                    <a:pt x="2" y="2"/>
                    <a:pt x="3" y="3"/>
                  </a:cubicBezTo>
                  <a:cubicBezTo>
                    <a:pt x="3" y="3"/>
                    <a:pt x="3" y="3"/>
                    <a:pt x="3" y="3"/>
                  </a:cubicBezTo>
                  <a:cubicBezTo>
                    <a:pt x="1" y="2"/>
                    <a:pt x="1" y="2"/>
                    <a:pt x="1" y="2"/>
                  </a:cubicBezTo>
                  <a:cubicBezTo>
                    <a:pt x="0" y="3"/>
                    <a:pt x="0" y="3"/>
                    <a:pt x="0" y="3"/>
                  </a:cubicBezTo>
                  <a:cubicBezTo>
                    <a:pt x="9" y="8"/>
                    <a:pt x="9" y="8"/>
                    <a:pt x="9" y="8"/>
                  </a:cubicBezTo>
                  <a:cubicBezTo>
                    <a:pt x="10" y="7"/>
                    <a:pt x="10" y="7"/>
                    <a:pt x="10" y="7"/>
                  </a:cubicBezTo>
                  <a:cubicBezTo>
                    <a:pt x="5" y="4"/>
                    <a:pt x="5" y="4"/>
                    <a:pt x="5" y="4"/>
                  </a:cubicBezTo>
                  <a:cubicBezTo>
                    <a:pt x="4" y="4"/>
                    <a:pt x="3" y="3"/>
                    <a:pt x="3" y="3"/>
                  </a:cubicBezTo>
                  <a:cubicBezTo>
                    <a:pt x="3" y="2"/>
                    <a:pt x="3" y="1"/>
                    <a:pt x="4" y="1"/>
                  </a:cubicBezTo>
                  <a:cubicBezTo>
                    <a:pt x="5" y="1"/>
                    <a:pt x="5" y="0"/>
                    <a:pt x="6" y="0"/>
                  </a:cubicBezTo>
                  <a:cubicBezTo>
                    <a:pt x="5" y="0"/>
                    <a:pt x="5" y="0"/>
                    <a:pt x="5" y="0"/>
                  </a:cubicBezTo>
                  <a:cubicBezTo>
                    <a:pt x="4" y="0"/>
                    <a:pt x="4" y="0"/>
                    <a:pt x="4" y="0"/>
                  </a:cubicBezTo>
                  <a:cubicBezTo>
                    <a:pt x="3" y="1"/>
                    <a:pt x="3" y="1"/>
                    <a:pt x="2" y="2"/>
                  </a:cubicBezTo>
                  <a:close/>
                </a:path>
              </a:pathLst>
            </a:custGeom>
            <a:solidFill>
              <a:srgbClr val="F9FAF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5" name="Freeform 144">
              <a:extLst>
                <a:ext uri="{FF2B5EF4-FFF2-40B4-BE49-F238E27FC236}">
                  <a16:creationId xmlns:a16="http://schemas.microsoft.com/office/drawing/2014/main" id="{77C70021-F499-E041-8B2A-6D627226F6AB}"/>
                </a:ext>
              </a:extLst>
            </p:cNvPr>
            <p:cNvSpPr>
              <a:spLocks/>
            </p:cNvSpPr>
            <p:nvPr/>
          </p:nvSpPr>
          <p:spPr bwMode="auto">
            <a:xfrm>
              <a:off x="18593824" y="5987998"/>
              <a:ext cx="38100" cy="19050"/>
            </a:xfrm>
            <a:custGeom>
              <a:avLst/>
              <a:gdLst>
                <a:gd name="T0" fmla="*/ 1 w 14"/>
                <a:gd name="T1" fmla="*/ 0 h 7"/>
                <a:gd name="T2" fmla="*/ 1 w 14"/>
                <a:gd name="T3" fmla="*/ 0 h 7"/>
                <a:gd name="T4" fmla="*/ 0 w 14"/>
                <a:gd name="T5" fmla="*/ 4 h 7"/>
                <a:gd name="T6" fmla="*/ 1 w 14"/>
                <a:gd name="T7" fmla="*/ 4 h 7"/>
                <a:gd name="T8" fmla="*/ 1 w 14"/>
                <a:gd name="T9" fmla="*/ 1 h 7"/>
                <a:gd name="T10" fmla="*/ 1 w 14"/>
                <a:gd name="T11" fmla="*/ 1 h 7"/>
                <a:gd name="T12" fmla="*/ 4 w 14"/>
                <a:gd name="T13" fmla="*/ 2 h 7"/>
                <a:gd name="T14" fmla="*/ 13 w 14"/>
                <a:gd name="T15" fmla="*/ 7 h 7"/>
                <a:gd name="T16" fmla="*/ 14 w 14"/>
                <a:gd name="T17" fmla="*/ 7 h 7"/>
                <a:gd name="T18" fmla="*/ 1 w 14"/>
                <a:gd name="T19"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7">
                  <a:moveTo>
                    <a:pt x="1" y="0"/>
                  </a:moveTo>
                  <a:cubicBezTo>
                    <a:pt x="1" y="0"/>
                    <a:pt x="1" y="0"/>
                    <a:pt x="1" y="0"/>
                  </a:cubicBezTo>
                  <a:cubicBezTo>
                    <a:pt x="0" y="4"/>
                    <a:pt x="0" y="4"/>
                    <a:pt x="0" y="4"/>
                  </a:cubicBezTo>
                  <a:cubicBezTo>
                    <a:pt x="1" y="4"/>
                    <a:pt x="1" y="4"/>
                    <a:pt x="1" y="4"/>
                  </a:cubicBezTo>
                  <a:cubicBezTo>
                    <a:pt x="1" y="2"/>
                    <a:pt x="1" y="1"/>
                    <a:pt x="1" y="1"/>
                  </a:cubicBezTo>
                  <a:cubicBezTo>
                    <a:pt x="1" y="1"/>
                    <a:pt x="1" y="1"/>
                    <a:pt x="1" y="1"/>
                  </a:cubicBezTo>
                  <a:cubicBezTo>
                    <a:pt x="2" y="1"/>
                    <a:pt x="3" y="2"/>
                    <a:pt x="4" y="2"/>
                  </a:cubicBezTo>
                  <a:cubicBezTo>
                    <a:pt x="13" y="7"/>
                    <a:pt x="13" y="7"/>
                    <a:pt x="13" y="7"/>
                  </a:cubicBezTo>
                  <a:cubicBezTo>
                    <a:pt x="14" y="7"/>
                    <a:pt x="14" y="7"/>
                    <a:pt x="14" y="7"/>
                  </a:cubicBezTo>
                  <a:cubicBezTo>
                    <a:pt x="1" y="0"/>
                    <a:pt x="1" y="0"/>
                    <a:pt x="1" y="0"/>
                  </a:cubicBezTo>
                  <a:close/>
                </a:path>
              </a:pathLst>
            </a:custGeom>
            <a:solidFill>
              <a:srgbClr val="F9FAF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6" name="Freeform 145">
              <a:extLst>
                <a:ext uri="{FF2B5EF4-FFF2-40B4-BE49-F238E27FC236}">
                  <a16:creationId xmlns:a16="http://schemas.microsoft.com/office/drawing/2014/main" id="{D32E8860-71AA-C948-9498-C0C5CB26CBF4}"/>
                </a:ext>
              </a:extLst>
            </p:cNvPr>
            <p:cNvSpPr>
              <a:spLocks/>
            </p:cNvSpPr>
            <p:nvPr/>
          </p:nvSpPr>
          <p:spPr bwMode="auto">
            <a:xfrm>
              <a:off x="18616049" y="5972123"/>
              <a:ext cx="52388" cy="26988"/>
            </a:xfrm>
            <a:custGeom>
              <a:avLst/>
              <a:gdLst>
                <a:gd name="T0" fmla="*/ 18 w 19"/>
                <a:gd name="T1" fmla="*/ 5 h 10"/>
                <a:gd name="T2" fmla="*/ 11 w 19"/>
                <a:gd name="T3" fmla="*/ 9 h 10"/>
                <a:gd name="T4" fmla="*/ 11 w 19"/>
                <a:gd name="T5" fmla="*/ 9 h 10"/>
                <a:gd name="T6" fmla="*/ 11 w 19"/>
                <a:gd name="T7" fmla="*/ 5 h 10"/>
                <a:gd name="T8" fmla="*/ 10 w 19"/>
                <a:gd name="T9" fmla="*/ 2 h 10"/>
                <a:gd name="T10" fmla="*/ 9 w 19"/>
                <a:gd name="T11" fmla="*/ 0 h 10"/>
                <a:gd name="T12" fmla="*/ 5 w 19"/>
                <a:gd name="T13" fmla="*/ 0 h 10"/>
                <a:gd name="T14" fmla="*/ 2 w 19"/>
                <a:gd name="T15" fmla="*/ 1 h 10"/>
                <a:gd name="T16" fmla="*/ 0 w 19"/>
                <a:gd name="T17" fmla="*/ 3 h 10"/>
                <a:gd name="T18" fmla="*/ 1 w 19"/>
                <a:gd name="T19" fmla="*/ 3 h 10"/>
                <a:gd name="T20" fmla="*/ 3 w 19"/>
                <a:gd name="T21" fmla="*/ 1 h 10"/>
                <a:gd name="T22" fmla="*/ 5 w 19"/>
                <a:gd name="T23" fmla="*/ 0 h 10"/>
                <a:gd name="T24" fmla="*/ 8 w 19"/>
                <a:gd name="T25" fmla="*/ 1 h 10"/>
                <a:gd name="T26" fmla="*/ 9 w 19"/>
                <a:gd name="T27" fmla="*/ 2 h 10"/>
                <a:gd name="T28" fmla="*/ 10 w 19"/>
                <a:gd name="T29" fmla="*/ 3 h 10"/>
                <a:gd name="T30" fmla="*/ 10 w 19"/>
                <a:gd name="T31" fmla="*/ 6 h 10"/>
                <a:gd name="T32" fmla="*/ 10 w 19"/>
                <a:gd name="T33" fmla="*/ 10 h 10"/>
                <a:gd name="T34" fmla="*/ 11 w 19"/>
                <a:gd name="T35" fmla="*/ 10 h 10"/>
                <a:gd name="T36" fmla="*/ 19 w 19"/>
                <a:gd name="T37" fmla="*/ 6 h 10"/>
                <a:gd name="T38" fmla="*/ 18 w 19"/>
                <a:gd name="T39" fmla="*/ 5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 h="10">
                  <a:moveTo>
                    <a:pt x="18" y="5"/>
                  </a:moveTo>
                  <a:cubicBezTo>
                    <a:pt x="11" y="9"/>
                    <a:pt x="11" y="9"/>
                    <a:pt x="11" y="9"/>
                  </a:cubicBezTo>
                  <a:cubicBezTo>
                    <a:pt x="11" y="9"/>
                    <a:pt x="11" y="9"/>
                    <a:pt x="11" y="9"/>
                  </a:cubicBezTo>
                  <a:cubicBezTo>
                    <a:pt x="11" y="5"/>
                    <a:pt x="11" y="5"/>
                    <a:pt x="11" y="5"/>
                  </a:cubicBezTo>
                  <a:cubicBezTo>
                    <a:pt x="11" y="4"/>
                    <a:pt x="11" y="3"/>
                    <a:pt x="10" y="2"/>
                  </a:cubicBezTo>
                  <a:cubicBezTo>
                    <a:pt x="10" y="2"/>
                    <a:pt x="10" y="1"/>
                    <a:pt x="9" y="0"/>
                  </a:cubicBezTo>
                  <a:cubicBezTo>
                    <a:pt x="8" y="0"/>
                    <a:pt x="7" y="0"/>
                    <a:pt x="5" y="0"/>
                  </a:cubicBezTo>
                  <a:cubicBezTo>
                    <a:pt x="4" y="0"/>
                    <a:pt x="3" y="0"/>
                    <a:pt x="2" y="1"/>
                  </a:cubicBezTo>
                  <a:cubicBezTo>
                    <a:pt x="1" y="1"/>
                    <a:pt x="0" y="2"/>
                    <a:pt x="0" y="3"/>
                  </a:cubicBezTo>
                  <a:cubicBezTo>
                    <a:pt x="1" y="3"/>
                    <a:pt x="1" y="3"/>
                    <a:pt x="1" y="3"/>
                  </a:cubicBezTo>
                  <a:cubicBezTo>
                    <a:pt x="1" y="2"/>
                    <a:pt x="2" y="2"/>
                    <a:pt x="3" y="1"/>
                  </a:cubicBezTo>
                  <a:cubicBezTo>
                    <a:pt x="4" y="1"/>
                    <a:pt x="4" y="0"/>
                    <a:pt x="5" y="0"/>
                  </a:cubicBezTo>
                  <a:cubicBezTo>
                    <a:pt x="6" y="0"/>
                    <a:pt x="7" y="1"/>
                    <a:pt x="8" y="1"/>
                  </a:cubicBezTo>
                  <a:cubicBezTo>
                    <a:pt x="8" y="1"/>
                    <a:pt x="9" y="2"/>
                    <a:pt x="9" y="2"/>
                  </a:cubicBezTo>
                  <a:cubicBezTo>
                    <a:pt x="9" y="2"/>
                    <a:pt x="10" y="3"/>
                    <a:pt x="10" y="3"/>
                  </a:cubicBezTo>
                  <a:cubicBezTo>
                    <a:pt x="10" y="4"/>
                    <a:pt x="10" y="5"/>
                    <a:pt x="10" y="6"/>
                  </a:cubicBezTo>
                  <a:cubicBezTo>
                    <a:pt x="10" y="10"/>
                    <a:pt x="10" y="10"/>
                    <a:pt x="10" y="10"/>
                  </a:cubicBezTo>
                  <a:cubicBezTo>
                    <a:pt x="11" y="10"/>
                    <a:pt x="11" y="10"/>
                    <a:pt x="11" y="10"/>
                  </a:cubicBezTo>
                  <a:cubicBezTo>
                    <a:pt x="19" y="6"/>
                    <a:pt x="19" y="6"/>
                    <a:pt x="19" y="6"/>
                  </a:cubicBezTo>
                  <a:cubicBezTo>
                    <a:pt x="18" y="5"/>
                    <a:pt x="18" y="5"/>
                    <a:pt x="18" y="5"/>
                  </a:cubicBezTo>
                  <a:close/>
                </a:path>
              </a:pathLst>
            </a:custGeom>
            <a:solidFill>
              <a:srgbClr val="F9FAF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7" name="Freeform 146">
              <a:extLst>
                <a:ext uri="{FF2B5EF4-FFF2-40B4-BE49-F238E27FC236}">
                  <a16:creationId xmlns:a16="http://schemas.microsoft.com/office/drawing/2014/main" id="{B1B50714-7E7A-8B4E-BBD2-04533BEE7752}"/>
                </a:ext>
              </a:extLst>
            </p:cNvPr>
            <p:cNvSpPr>
              <a:spLocks/>
            </p:cNvSpPr>
            <p:nvPr/>
          </p:nvSpPr>
          <p:spPr bwMode="auto">
            <a:xfrm>
              <a:off x="18968474" y="6648398"/>
              <a:ext cx="146050" cy="77788"/>
            </a:xfrm>
            <a:custGeom>
              <a:avLst/>
              <a:gdLst>
                <a:gd name="T0" fmla="*/ 26 w 53"/>
                <a:gd name="T1" fmla="*/ 0 h 28"/>
                <a:gd name="T2" fmla="*/ 9 w 53"/>
                <a:gd name="T3" fmla="*/ 4 h 28"/>
                <a:gd name="T4" fmla="*/ 9 w 53"/>
                <a:gd name="T5" fmla="*/ 24 h 28"/>
                <a:gd name="T6" fmla="*/ 26 w 53"/>
                <a:gd name="T7" fmla="*/ 28 h 28"/>
                <a:gd name="T8" fmla="*/ 43 w 53"/>
                <a:gd name="T9" fmla="*/ 24 h 28"/>
                <a:gd name="T10" fmla="*/ 43 w 53"/>
                <a:gd name="T11" fmla="*/ 4 h 28"/>
                <a:gd name="T12" fmla="*/ 26 w 53"/>
                <a:gd name="T13" fmla="*/ 0 h 28"/>
              </a:gdLst>
              <a:ahLst/>
              <a:cxnLst>
                <a:cxn ang="0">
                  <a:pos x="T0" y="T1"/>
                </a:cxn>
                <a:cxn ang="0">
                  <a:pos x="T2" y="T3"/>
                </a:cxn>
                <a:cxn ang="0">
                  <a:pos x="T4" y="T5"/>
                </a:cxn>
                <a:cxn ang="0">
                  <a:pos x="T6" y="T7"/>
                </a:cxn>
                <a:cxn ang="0">
                  <a:pos x="T8" y="T9"/>
                </a:cxn>
                <a:cxn ang="0">
                  <a:pos x="T10" y="T11"/>
                </a:cxn>
                <a:cxn ang="0">
                  <a:pos x="T12" y="T13"/>
                </a:cxn>
              </a:cxnLst>
              <a:rect l="0" t="0" r="r" b="b"/>
              <a:pathLst>
                <a:path w="53" h="28">
                  <a:moveTo>
                    <a:pt x="26" y="0"/>
                  </a:moveTo>
                  <a:cubicBezTo>
                    <a:pt x="20" y="0"/>
                    <a:pt x="14" y="1"/>
                    <a:pt x="9" y="4"/>
                  </a:cubicBezTo>
                  <a:cubicBezTo>
                    <a:pt x="0" y="10"/>
                    <a:pt x="0" y="18"/>
                    <a:pt x="9" y="24"/>
                  </a:cubicBezTo>
                  <a:cubicBezTo>
                    <a:pt x="14" y="27"/>
                    <a:pt x="20" y="28"/>
                    <a:pt x="26" y="28"/>
                  </a:cubicBezTo>
                  <a:cubicBezTo>
                    <a:pt x="32" y="28"/>
                    <a:pt x="39" y="27"/>
                    <a:pt x="43" y="24"/>
                  </a:cubicBezTo>
                  <a:cubicBezTo>
                    <a:pt x="53" y="18"/>
                    <a:pt x="53" y="10"/>
                    <a:pt x="43" y="4"/>
                  </a:cubicBezTo>
                  <a:cubicBezTo>
                    <a:pt x="39" y="1"/>
                    <a:pt x="32" y="0"/>
                    <a:pt x="26" y="0"/>
                  </a:cubicBezTo>
                </a:path>
              </a:pathLst>
            </a:custGeom>
            <a:solidFill>
              <a:srgbClr val="140F4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8" name="Freeform 147">
              <a:extLst>
                <a:ext uri="{FF2B5EF4-FFF2-40B4-BE49-F238E27FC236}">
                  <a16:creationId xmlns:a16="http://schemas.microsoft.com/office/drawing/2014/main" id="{75386100-AADD-B649-AF08-299889B040C1}"/>
                </a:ext>
              </a:extLst>
            </p:cNvPr>
            <p:cNvSpPr>
              <a:spLocks/>
            </p:cNvSpPr>
            <p:nvPr/>
          </p:nvSpPr>
          <p:spPr bwMode="auto">
            <a:xfrm>
              <a:off x="19043087" y="6689673"/>
              <a:ext cx="6350" cy="3175"/>
            </a:xfrm>
            <a:custGeom>
              <a:avLst/>
              <a:gdLst>
                <a:gd name="T0" fmla="*/ 1 w 2"/>
                <a:gd name="T1" fmla="*/ 0 h 1"/>
                <a:gd name="T2" fmla="*/ 1 w 2"/>
                <a:gd name="T3" fmla="*/ 1 h 1"/>
                <a:gd name="T4" fmla="*/ 2 w 2"/>
                <a:gd name="T5" fmla="*/ 1 h 1"/>
                <a:gd name="T6" fmla="*/ 2 w 2"/>
                <a:gd name="T7" fmla="*/ 0 h 1"/>
                <a:gd name="T8" fmla="*/ 1 w 2"/>
                <a:gd name="T9" fmla="*/ 0 h 1"/>
              </a:gdLst>
              <a:ahLst/>
              <a:cxnLst>
                <a:cxn ang="0">
                  <a:pos x="T0" y="T1"/>
                </a:cxn>
                <a:cxn ang="0">
                  <a:pos x="T2" y="T3"/>
                </a:cxn>
                <a:cxn ang="0">
                  <a:pos x="T4" y="T5"/>
                </a:cxn>
                <a:cxn ang="0">
                  <a:pos x="T6" y="T7"/>
                </a:cxn>
                <a:cxn ang="0">
                  <a:pos x="T8" y="T9"/>
                </a:cxn>
              </a:cxnLst>
              <a:rect l="0" t="0" r="r" b="b"/>
              <a:pathLst>
                <a:path w="2" h="1">
                  <a:moveTo>
                    <a:pt x="1" y="0"/>
                  </a:moveTo>
                  <a:cubicBezTo>
                    <a:pt x="0" y="0"/>
                    <a:pt x="0" y="0"/>
                    <a:pt x="1" y="1"/>
                  </a:cubicBezTo>
                  <a:cubicBezTo>
                    <a:pt x="1" y="1"/>
                    <a:pt x="2" y="1"/>
                    <a:pt x="2" y="1"/>
                  </a:cubicBezTo>
                  <a:cubicBezTo>
                    <a:pt x="2" y="0"/>
                    <a:pt x="2" y="0"/>
                    <a:pt x="2" y="0"/>
                  </a:cubicBezTo>
                  <a:cubicBezTo>
                    <a:pt x="2" y="0"/>
                    <a:pt x="1" y="0"/>
                    <a:pt x="1"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9" name="Freeform 148">
              <a:extLst>
                <a:ext uri="{FF2B5EF4-FFF2-40B4-BE49-F238E27FC236}">
                  <a16:creationId xmlns:a16="http://schemas.microsoft.com/office/drawing/2014/main" id="{3C164B88-21B1-E244-A9C2-75DA926B0C47}"/>
                </a:ext>
              </a:extLst>
            </p:cNvPr>
            <p:cNvSpPr>
              <a:spLocks noEditPoints="1"/>
            </p:cNvSpPr>
            <p:nvPr/>
          </p:nvSpPr>
          <p:spPr bwMode="auto">
            <a:xfrm>
              <a:off x="19001812" y="6665860"/>
              <a:ext cx="69850" cy="38100"/>
            </a:xfrm>
            <a:custGeom>
              <a:avLst/>
              <a:gdLst>
                <a:gd name="T0" fmla="*/ 0 w 25"/>
                <a:gd name="T1" fmla="*/ 5 h 14"/>
                <a:gd name="T2" fmla="*/ 2 w 25"/>
                <a:gd name="T3" fmla="*/ 6 h 14"/>
                <a:gd name="T4" fmla="*/ 2 w 25"/>
                <a:gd name="T5" fmla="*/ 6 h 14"/>
                <a:gd name="T6" fmla="*/ 9 w 25"/>
                <a:gd name="T7" fmla="*/ 7 h 14"/>
                <a:gd name="T8" fmla="*/ 9 w 25"/>
                <a:gd name="T9" fmla="*/ 7 h 14"/>
                <a:gd name="T10" fmla="*/ 20 w 25"/>
                <a:gd name="T11" fmla="*/ 14 h 14"/>
                <a:gd name="T12" fmla="*/ 23 w 25"/>
                <a:gd name="T13" fmla="*/ 14 h 14"/>
                <a:gd name="T14" fmla="*/ 24 w 25"/>
                <a:gd name="T15" fmla="*/ 13 h 14"/>
                <a:gd name="T16" fmla="*/ 24 w 25"/>
                <a:gd name="T17" fmla="*/ 12 h 14"/>
                <a:gd name="T18" fmla="*/ 13 w 25"/>
                <a:gd name="T19" fmla="*/ 5 h 14"/>
                <a:gd name="T20" fmla="*/ 13 w 25"/>
                <a:gd name="T21" fmla="*/ 5 h 14"/>
                <a:gd name="T22" fmla="*/ 11 w 25"/>
                <a:gd name="T23" fmla="*/ 1 h 14"/>
                <a:gd name="T24" fmla="*/ 10 w 25"/>
                <a:gd name="T25" fmla="*/ 1 h 14"/>
                <a:gd name="T26" fmla="*/ 11 w 25"/>
                <a:gd name="T27" fmla="*/ 1 h 14"/>
                <a:gd name="T28" fmla="*/ 9 w 25"/>
                <a:gd name="T29" fmla="*/ 0 h 14"/>
                <a:gd name="T30" fmla="*/ 0 w 25"/>
                <a:gd name="T31" fmla="*/ 5 h 14"/>
                <a:gd name="T32" fmla="*/ 17 w 25"/>
                <a:gd name="T33" fmla="*/ 9 h 14"/>
                <a:gd name="T34" fmla="*/ 17 w 25"/>
                <a:gd name="T35" fmla="*/ 10 h 14"/>
                <a:gd name="T36" fmla="*/ 15 w 25"/>
                <a:gd name="T37" fmla="*/ 10 h 14"/>
                <a:gd name="T38" fmla="*/ 13 w 25"/>
                <a:gd name="T39" fmla="*/ 8 h 14"/>
                <a:gd name="T40" fmla="*/ 13 w 25"/>
                <a:gd name="T41" fmla="*/ 7 h 14"/>
                <a:gd name="T42" fmla="*/ 15 w 25"/>
                <a:gd name="T43" fmla="*/ 7 h 14"/>
                <a:gd name="T44" fmla="*/ 17 w 25"/>
                <a:gd name="T45"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 h="14">
                  <a:moveTo>
                    <a:pt x="0" y="5"/>
                  </a:moveTo>
                  <a:cubicBezTo>
                    <a:pt x="2" y="6"/>
                    <a:pt x="2" y="6"/>
                    <a:pt x="2" y="6"/>
                  </a:cubicBezTo>
                  <a:cubicBezTo>
                    <a:pt x="2" y="6"/>
                    <a:pt x="2" y="6"/>
                    <a:pt x="2" y="6"/>
                  </a:cubicBezTo>
                  <a:cubicBezTo>
                    <a:pt x="4" y="7"/>
                    <a:pt x="6" y="7"/>
                    <a:pt x="9" y="7"/>
                  </a:cubicBezTo>
                  <a:cubicBezTo>
                    <a:pt x="9" y="7"/>
                    <a:pt x="9" y="7"/>
                    <a:pt x="9" y="7"/>
                  </a:cubicBezTo>
                  <a:cubicBezTo>
                    <a:pt x="20" y="14"/>
                    <a:pt x="20" y="14"/>
                    <a:pt x="20" y="14"/>
                  </a:cubicBezTo>
                  <a:cubicBezTo>
                    <a:pt x="21" y="14"/>
                    <a:pt x="22" y="14"/>
                    <a:pt x="23" y="14"/>
                  </a:cubicBezTo>
                  <a:cubicBezTo>
                    <a:pt x="24" y="13"/>
                    <a:pt x="24" y="13"/>
                    <a:pt x="24" y="13"/>
                  </a:cubicBezTo>
                  <a:cubicBezTo>
                    <a:pt x="25" y="13"/>
                    <a:pt x="25" y="12"/>
                    <a:pt x="24" y="12"/>
                  </a:cubicBezTo>
                  <a:cubicBezTo>
                    <a:pt x="13" y="5"/>
                    <a:pt x="13" y="5"/>
                    <a:pt x="13" y="5"/>
                  </a:cubicBezTo>
                  <a:cubicBezTo>
                    <a:pt x="13" y="5"/>
                    <a:pt x="13" y="5"/>
                    <a:pt x="13" y="5"/>
                  </a:cubicBezTo>
                  <a:cubicBezTo>
                    <a:pt x="13" y="3"/>
                    <a:pt x="13" y="2"/>
                    <a:pt x="11" y="1"/>
                  </a:cubicBezTo>
                  <a:cubicBezTo>
                    <a:pt x="10" y="1"/>
                    <a:pt x="10" y="1"/>
                    <a:pt x="10" y="1"/>
                  </a:cubicBezTo>
                  <a:cubicBezTo>
                    <a:pt x="10" y="1"/>
                    <a:pt x="11" y="1"/>
                    <a:pt x="11" y="1"/>
                  </a:cubicBezTo>
                  <a:cubicBezTo>
                    <a:pt x="9" y="0"/>
                    <a:pt x="9" y="0"/>
                    <a:pt x="9" y="0"/>
                  </a:cubicBezTo>
                  <a:lnTo>
                    <a:pt x="0" y="5"/>
                  </a:lnTo>
                  <a:close/>
                  <a:moveTo>
                    <a:pt x="17" y="9"/>
                  </a:moveTo>
                  <a:cubicBezTo>
                    <a:pt x="18" y="9"/>
                    <a:pt x="18" y="9"/>
                    <a:pt x="17" y="10"/>
                  </a:cubicBezTo>
                  <a:cubicBezTo>
                    <a:pt x="17" y="10"/>
                    <a:pt x="16" y="10"/>
                    <a:pt x="15" y="10"/>
                  </a:cubicBezTo>
                  <a:cubicBezTo>
                    <a:pt x="13" y="8"/>
                    <a:pt x="13" y="8"/>
                    <a:pt x="13" y="8"/>
                  </a:cubicBezTo>
                  <a:cubicBezTo>
                    <a:pt x="12" y="8"/>
                    <a:pt x="12" y="7"/>
                    <a:pt x="13" y="7"/>
                  </a:cubicBezTo>
                  <a:cubicBezTo>
                    <a:pt x="13" y="7"/>
                    <a:pt x="14" y="7"/>
                    <a:pt x="15" y="7"/>
                  </a:cubicBezTo>
                  <a:lnTo>
                    <a:pt x="17" y="9"/>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0" name="Freeform 149">
              <a:extLst>
                <a:ext uri="{FF2B5EF4-FFF2-40B4-BE49-F238E27FC236}">
                  <a16:creationId xmlns:a16="http://schemas.microsoft.com/office/drawing/2014/main" id="{F9F776BC-9C2F-EF42-B13F-58A1849751CD}"/>
                </a:ext>
              </a:extLst>
            </p:cNvPr>
            <p:cNvSpPr>
              <a:spLocks/>
            </p:cNvSpPr>
            <p:nvPr/>
          </p:nvSpPr>
          <p:spPr bwMode="auto">
            <a:xfrm>
              <a:off x="19311374" y="6453135"/>
              <a:ext cx="146050" cy="74613"/>
            </a:xfrm>
            <a:custGeom>
              <a:avLst/>
              <a:gdLst>
                <a:gd name="T0" fmla="*/ 27 w 53"/>
                <a:gd name="T1" fmla="*/ 0 h 27"/>
                <a:gd name="T2" fmla="*/ 10 w 53"/>
                <a:gd name="T3" fmla="*/ 4 h 27"/>
                <a:gd name="T4" fmla="*/ 10 w 53"/>
                <a:gd name="T5" fmla="*/ 23 h 27"/>
                <a:gd name="T6" fmla="*/ 27 w 53"/>
                <a:gd name="T7" fmla="*/ 27 h 27"/>
                <a:gd name="T8" fmla="*/ 44 w 53"/>
                <a:gd name="T9" fmla="*/ 23 h 27"/>
                <a:gd name="T10" fmla="*/ 44 w 53"/>
                <a:gd name="T11" fmla="*/ 4 h 27"/>
                <a:gd name="T12" fmla="*/ 27 w 53"/>
                <a:gd name="T13" fmla="*/ 0 h 27"/>
              </a:gdLst>
              <a:ahLst/>
              <a:cxnLst>
                <a:cxn ang="0">
                  <a:pos x="T0" y="T1"/>
                </a:cxn>
                <a:cxn ang="0">
                  <a:pos x="T2" y="T3"/>
                </a:cxn>
                <a:cxn ang="0">
                  <a:pos x="T4" y="T5"/>
                </a:cxn>
                <a:cxn ang="0">
                  <a:pos x="T6" y="T7"/>
                </a:cxn>
                <a:cxn ang="0">
                  <a:pos x="T8" y="T9"/>
                </a:cxn>
                <a:cxn ang="0">
                  <a:pos x="T10" y="T11"/>
                </a:cxn>
                <a:cxn ang="0">
                  <a:pos x="T12" y="T13"/>
                </a:cxn>
              </a:cxnLst>
              <a:rect l="0" t="0" r="r" b="b"/>
              <a:pathLst>
                <a:path w="53" h="27">
                  <a:moveTo>
                    <a:pt x="27" y="0"/>
                  </a:moveTo>
                  <a:cubicBezTo>
                    <a:pt x="21" y="0"/>
                    <a:pt x="14" y="1"/>
                    <a:pt x="10" y="4"/>
                  </a:cubicBezTo>
                  <a:cubicBezTo>
                    <a:pt x="0" y="9"/>
                    <a:pt x="0" y="18"/>
                    <a:pt x="10" y="23"/>
                  </a:cubicBezTo>
                  <a:cubicBezTo>
                    <a:pt x="14" y="26"/>
                    <a:pt x="21" y="27"/>
                    <a:pt x="27" y="27"/>
                  </a:cubicBezTo>
                  <a:cubicBezTo>
                    <a:pt x="33" y="27"/>
                    <a:pt x="39" y="26"/>
                    <a:pt x="44" y="23"/>
                  </a:cubicBezTo>
                  <a:cubicBezTo>
                    <a:pt x="53" y="18"/>
                    <a:pt x="53" y="9"/>
                    <a:pt x="44" y="4"/>
                  </a:cubicBezTo>
                  <a:cubicBezTo>
                    <a:pt x="39" y="1"/>
                    <a:pt x="33" y="0"/>
                    <a:pt x="27" y="0"/>
                  </a:cubicBezTo>
                </a:path>
              </a:pathLst>
            </a:custGeom>
            <a:solidFill>
              <a:srgbClr val="261E5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1" name="Freeform 150">
              <a:extLst>
                <a:ext uri="{FF2B5EF4-FFF2-40B4-BE49-F238E27FC236}">
                  <a16:creationId xmlns:a16="http://schemas.microsoft.com/office/drawing/2014/main" id="{143B2C47-7622-7F4C-9520-C1970186B669}"/>
                </a:ext>
              </a:extLst>
            </p:cNvPr>
            <p:cNvSpPr>
              <a:spLocks noEditPoints="1"/>
            </p:cNvSpPr>
            <p:nvPr/>
          </p:nvSpPr>
          <p:spPr bwMode="auto">
            <a:xfrm>
              <a:off x="19355824" y="6472185"/>
              <a:ext cx="65088" cy="38100"/>
            </a:xfrm>
            <a:custGeom>
              <a:avLst/>
              <a:gdLst>
                <a:gd name="T0" fmla="*/ 9 w 24"/>
                <a:gd name="T1" fmla="*/ 6 h 14"/>
                <a:gd name="T2" fmla="*/ 9 w 24"/>
                <a:gd name="T3" fmla="*/ 8 h 14"/>
                <a:gd name="T4" fmla="*/ 14 w 24"/>
                <a:gd name="T5" fmla="*/ 8 h 14"/>
                <a:gd name="T6" fmla="*/ 14 w 24"/>
                <a:gd name="T7" fmla="*/ 6 h 14"/>
                <a:gd name="T8" fmla="*/ 9 w 24"/>
                <a:gd name="T9" fmla="*/ 6 h 14"/>
                <a:gd name="T10" fmla="*/ 13 w 24"/>
                <a:gd name="T11" fmla="*/ 1 h 14"/>
                <a:gd name="T12" fmla="*/ 11 w 24"/>
                <a:gd name="T13" fmla="*/ 2 h 14"/>
                <a:gd name="T14" fmla="*/ 10 w 24"/>
                <a:gd name="T15" fmla="*/ 2 h 14"/>
                <a:gd name="T16" fmla="*/ 8 w 24"/>
                <a:gd name="T17" fmla="*/ 1 h 14"/>
                <a:gd name="T18" fmla="*/ 7 w 24"/>
                <a:gd name="T19" fmla="*/ 1 h 14"/>
                <a:gd name="T20" fmla="*/ 2 w 24"/>
                <a:gd name="T21" fmla="*/ 4 h 14"/>
                <a:gd name="T22" fmla="*/ 2 w 24"/>
                <a:gd name="T23" fmla="*/ 5 h 14"/>
                <a:gd name="T24" fmla="*/ 3 w 24"/>
                <a:gd name="T25" fmla="*/ 6 h 14"/>
                <a:gd name="T26" fmla="*/ 3 w 24"/>
                <a:gd name="T27" fmla="*/ 7 h 14"/>
                <a:gd name="T28" fmla="*/ 1 w 24"/>
                <a:gd name="T29" fmla="*/ 8 h 14"/>
                <a:gd name="T30" fmla="*/ 1 w 24"/>
                <a:gd name="T31" fmla="*/ 10 h 14"/>
                <a:gd name="T32" fmla="*/ 8 w 24"/>
                <a:gd name="T33" fmla="*/ 14 h 14"/>
                <a:gd name="T34" fmla="*/ 11 w 24"/>
                <a:gd name="T35" fmla="*/ 14 h 14"/>
                <a:gd name="T36" fmla="*/ 23 w 24"/>
                <a:gd name="T37" fmla="*/ 7 h 14"/>
                <a:gd name="T38" fmla="*/ 23 w 24"/>
                <a:gd name="T39" fmla="*/ 5 h 14"/>
                <a:gd name="T40" fmla="*/ 16 w 24"/>
                <a:gd name="T41" fmla="*/ 1 h 14"/>
                <a:gd name="T42" fmla="*/ 13 w 24"/>
                <a:gd name="T43" fmla="*/ 1 h 14"/>
                <a:gd name="T44" fmla="*/ 16 w 24"/>
                <a:gd name="T45" fmla="*/ 9 h 14"/>
                <a:gd name="T46" fmla="*/ 8 w 24"/>
                <a:gd name="T47" fmla="*/ 9 h 14"/>
                <a:gd name="T48" fmla="*/ 8 w 24"/>
                <a:gd name="T49" fmla="*/ 5 h 14"/>
                <a:gd name="T50" fmla="*/ 16 w 24"/>
                <a:gd name="T51" fmla="*/ 5 h 14"/>
                <a:gd name="T52" fmla="*/ 16 w 24"/>
                <a:gd name="T53" fmla="*/ 9 h 14"/>
                <a:gd name="T54" fmla="*/ 15 w 24"/>
                <a:gd name="T55" fmla="*/ 3 h 14"/>
                <a:gd name="T56" fmla="*/ 14 w 24"/>
                <a:gd name="T57" fmla="*/ 3 h 14"/>
                <a:gd name="T58" fmla="*/ 14 w 24"/>
                <a:gd name="T59" fmla="*/ 2 h 14"/>
                <a:gd name="T60" fmla="*/ 15 w 24"/>
                <a:gd name="T61" fmla="*/ 2 h 14"/>
                <a:gd name="T62" fmla="*/ 15 w 24"/>
                <a:gd name="T63"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4" h="14">
                  <a:moveTo>
                    <a:pt x="9" y="6"/>
                  </a:moveTo>
                  <a:cubicBezTo>
                    <a:pt x="8" y="6"/>
                    <a:pt x="8" y="8"/>
                    <a:pt x="9" y="8"/>
                  </a:cubicBezTo>
                  <a:cubicBezTo>
                    <a:pt x="11" y="9"/>
                    <a:pt x="13" y="9"/>
                    <a:pt x="14" y="8"/>
                  </a:cubicBezTo>
                  <a:cubicBezTo>
                    <a:pt x="15" y="8"/>
                    <a:pt x="15" y="6"/>
                    <a:pt x="14" y="6"/>
                  </a:cubicBezTo>
                  <a:cubicBezTo>
                    <a:pt x="13" y="5"/>
                    <a:pt x="11" y="5"/>
                    <a:pt x="9" y="6"/>
                  </a:cubicBezTo>
                  <a:close/>
                  <a:moveTo>
                    <a:pt x="13" y="1"/>
                  </a:moveTo>
                  <a:cubicBezTo>
                    <a:pt x="11" y="2"/>
                    <a:pt x="11" y="2"/>
                    <a:pt x="11" y="2"/>
                  </a:cubicBezTo>
                  <a:cubicBezTo>
                    <a:pt x="10" y="2"/>
                    <a:pt x="10" y="2"/>
                    <a:pt x="10" y="2"/>
                  </a:cubicBezTo>
                  <a:cubicBezTo>
                    <a:pt x="8" y="1"/>
                    <a:pt x="8" y="1"/>
                    <a:pt x="8" y="1"/>
                  </a:cubicBezTo>
                  <a:cubicBezTo>
                    <a:pt x="7" y="1"/>
                    <a:pt x="7" y="1"/>
                    <a:pt x="7" y="1"/>
                  </a:cubicBezTo>
                  <a:cubicBezTo>
                    <a:pt x="2" y="4"/>
                    <a:pt x="2" y="4"/>
                    <a:pt x="2" y="4"/>
                  </a:cubicBezTo>
                  <a:cubicBezTo>
                    <a:pt x="2" y="5"/>
                    <a:pt x="2" y="5"/>
                    <a:pt x="2" y="5"/>
                  </a:cubicBezTo>
                  <a:cubicBezTo>
                    <a:pt x="3" y="6"/>
                    <a:pt x="3" y="6"/>
                    <a:pt x="3" y="6"/>
                  </a:cubicBezTo>
                  <a:cubicBezTo>
                    <a:pt x="3" y="7"/>
                    <a:pt x="3" y="7"/>
                    <a:pt x="3" y="7"/>
                  </a:cubicBezTo>
                  <a:cubicBezTo>
                    <a:pt x="1" y="8"/>
                    <a:pt x="1" y="8"/>
                    <a:pt x="1" y="8"/>
                  </a:cubicBezTo>
                  <a:cubicBezTo>
                    <a:pt x="0" y="8"/>
                    <a:pt x="0" y="9"/>
                    <a:pt x="1" y="10"/>
                  </a:cubicBezTo>
                  <a:cubicBezTo>
                    <a:pt x="8" y="14"/>
                    <a:pt x="8" y="14"/>
                    <a:pt x="8" y="14"/>
                  </a:cubicBezTo>
                  <a:cubicBezTo>
                    <a:pt x="9" y="14"/>
                    <a:pt x="10" y="14"/>
                    <a:pt x="11" y="14"/>
                  </a:cubicBezTo>
                  <a:cubicBezTo>
                    <a:pt x="23" y="7"/>
                    <a:pt x="23" y="7"/>
                    <a:pt x="23" y="7"/>
                  </a:cubicBezTo>
                  <a:cubicBezTo>
                    <a:pt x="24" y="6"/>
                    <a:pt x="24" y="5"/>
                    <a:pt x="23" y="5"/>
                  </a:cubicBezTo>
                  <a:cubicBezTo>
                    <a:pt x="16" y="1"/>
                    <a:pt x="16" y="1"/>
                    <a:pt x="16" y="1"/>
                  </a:cubicBezTo>
                  <a:cubicBezTo>
                    <a:pt x="15" y="0"/>
                    <a:pt x="14" y="0"/>
                    <a:pt x="13" y="1"/>
                  </a:cubicBezTo>
                  <a:close/>
                  <a:moveTo>
                    <a:pt x="16" y="9"/>
                  </a:moveTo>
                  <a:cubicBezTo>
                    <a:pt x="13" y="10"/>
                    <a:pt x="10" y="10"/>
                    <a:pt x="8" y="9"/>
                  </a:cubicBezTo>
                  <a:cubicBezTo>
                    <a:pt x="6" y="8"/>
                    <a:pt x="6" y="6"/>
                    <a:pt x="8" y="5"/>
                  </a:cubicBezTo>
                  <a:cubicBezTo>
                    <a:pt x="10" y="4"/>
                    <a:pt x="13" y="4"/>
                    <a:pt x="16" y="5"/>
                  </a:cubicBezTo>
                  <a:cubicBezTo>
                    <a:pt x="18" y="6"/>
                    <a:pt x="18" y="8"/>
                    <a:pt x="16" y="9"/>
                  </a:cubicBezTo>
                  <a:close/>
                  <a:moveTo>
                    <a:pt x="15" y="3"/>
                  </a:moveTo>
                  <a:cubicBezTo>
                    <a:pt x="14" y="3"/>
                    <a:pt x="14" y="3"/>
                    <a:pt x="14" y="3"/>
                  </a:cubicBezTo>
                  <a:cubicBezTo>
                    <a:pt x="14" y="2"/>
                    <a:pt x="14" y="2"/>
                    <a:pt x="14" y="2"/>
                  </a:cubicBezTo>
                  <a:cubicBezTo>
                    <a:pt x="15" y="2"/>
                    <a:pt x="15" y="2"/>
                    <a:pt x="15" y="2"/>
                  </a:cubicBezTo>
                  <a:lnTo>
                    <a:pt x="15" y="3"/>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2" name="Freeform 151">
              <a:extLst>
                <a:ext uri="{FF2B5EF4-FFF2-40B4-BE49-F238E27FC236}">
                  <a16:creationId xmlns:a16="http://schemas.microsoft.com/office/drawing/2014/main" id="{7F9AA185-1965-814C-9031-F471DC0C0992}"/>
                </a:ext>
              </a:extLst>
            </p:cNvPr>
            <p:cNvSpPr>
              <a:spLocks/>
            </p:cNvSpPr>
            <p:nvPr/>
          </p:nvSpPr>
          <p:spPr bwMode="auto">
            <a:xfrm>
              <a:off x="18149324" y="5707010"/>
              <a:ext cx="19050" cy="11113"/>
            </a:xfrm>
            <a:custGeom>
              <a:avLst/>
              <a:gdLst>
                <a:gd name="T0" fmla="*/ 12 w 12"/>
                <a:gd name="T1" fmla="*/ 5 h 7"/>
                <a:gd name="T2" fmla="*/ 12 w 12"/>
                <a:gd name="T3" fmla="*/ 5 h 7"/>
                <a:gd name="T4" fmla="*/ 11 w 12"/>
                <a:gd name="T5" fmla="*/ 7 h 7"/>
                <a:gd name="T6" fmla="*/ 11 w 12"/>
                <a:gd name="T7" fmla="*/ 7 h 7"/>
                <a:gd name="T8" fmla="*/ 0 w 12"/>
                <a:gd name="T9" fmla="*/ 2 h 7"/>
                <a:gd name="T10" fmla="*/ 0 w 12"/>
                <a:gd name="T11" fmla="*/ 2 h 7"/>
                <a:gd name="T12" fmla="*/ 2 w 12"/>
                <a:gd name="T13" fmla="*/ 0 h 7"/>
                <a:gd name="T14" fmla="*/ 4 w 12"/>
                <a:gd name="T15" fmla="*/ 0 h 7"/>
                <a:gd name="T16" fmla="*/ 12 w 12"/>
                <a:gd name="T17"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7">
                  <a:moveTo>
                    <a:pt x="12" y="5"/>
                  </a:moveTo>
                  <a:lnTo>
                    <a:pt x="12" y="5"/>
                  </a:lnTo>
                  <a:lnTo>
                    <a:pt x="11" y="7"/>
                  </a:lnTo>
                  <a:lnTo>
                    <a:pt x="11" y="7"/>
                  </a:lnTo>
                  <a:lnTo>
                    <a:pt x="0" y="2"/>
                  </a:lnTo>
                  <a:lnTo>
                    <a:pt x="0" y="2"/>
                  </a:lnTo>
                  <a:lnTo>
                    <a:pt x="2" y="0"/>
                  </a:lnTo>
                  <a:lnTo>
                    <a:pt x="4" y="0"/>
                  </a:lnTo>
                  <a:lnTo>
                    <a:pt x="12" y="5"/>
                  </a:lnTo>
                  <a:close/>
                </a:path>
              </a:pathLst>
            </a:custGeom>
            <a:solidFill>
              <a:srgbClr val="FCFCF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3" name="Freeform 152">
              <a:extLst>
                <a:ext uri="{FF2B5EF4-FFF2-40B4-BE49-F238E27FC236}">
                  <a16:creationId xmlns:a16="http://schemas.microsoft.com/office/drawing/2014/main" id="{E802D0BF-03DD-614B-A900-3788C021040C}"/>
                </a:ext>
              </a:extLst>
            </p:cNvPr>
            <p:cNvSpPr>
              <a:spLocks/>
            </p:cNvSpPr>
            <p:nvPr/>
          </p:nvSpPr>
          <p:spPr bwMode="auto">
            <a:xfrm>
              <a:off x="18146149" y="5711773"/>
              <a:ext cx="14288" cy="9525"/>
            </a:xfrm>
            <a:custGeom>
              <a:avLst/>
              <a:gdLst>
                <a:gd name="T0" fmla="*/ 9 w 9"/>
                <a:gd name="T1" fmla="*/ 4 h 6"/>
                <a:gd name="T2" fmla="*/ 9 w 9"/>
                <a:gd name="T3" fmla="*/ 6 h 6"/>
                <a:gd name="T4" fmla="*/ 9 w 9"/>
                <a:gd name="T5" fmla="*/ 6 h 6"/>
                <a:gd name="T6" fmla="*/ 7 w 9"/>
                <a:gd name="T7" fmla="*/ 6 h 6"/>
                <a:gd name="T8" fmla="*/ 0 w 9"/>
                <a:gd name="T9" fmla="*/ 2 h 6"/>
                <a:gd name="T10" fmla="*/ 0 w 9"/>
                <a:gd name="T11" fmla="*/ 2 h 6"/>
                <a:gd name="T12" fmla="*/ 2 w 9"/>
                <a:gd name="T13" fmla="*/ 0 h 6"/>
                <a:gd name="T14" fmla="*/ 4 w 9"/>
                <a:gd name="T15" fmla="*/ 0 h 6"/>
                <a:gd name="T16" fmla="*/ 9 w 9"/>
                <a:gd name="T17" fmla="*/ 4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6">
                  <a:moveTo>
                    <a:pt x="9" y="4"/>
                  </a:moveTo>
                  <a:lnTo>
                    <a:pt x="9" y="6"/>
                  </a:lnTo>
                  <a:lnTo>
                    <a:pt x="9" y="6"/>
                  </a:lnTo>
                  <a:lnTo>
                    <a:pt x="7" y="6"/>
                  </a:lnTo>
                  <a:lnTo>
                    <a:pt x="0" y="2"/>
                  </a:lnTo>
                  <a:lnTo>
                    <a:pt x="0" y="2"/>
                  </a:lnTo>
                  <a:lnTo>
                    <a:pt x="2" y="0"/>
                  </a:lnTo>
                  <a:lnTo>
                    <a:pt x="4" y="0"/>
                  </a:lnTo>
                  <a:lnTo>
                    <a:pt x="9" y="4"/>
                  </a:lnTo>
                  <a:close/>
                </a:path>
              </a:pathLst>
            </a:custGeom>
            <a:solidFill>
              <a:srgbClr val="FCFCF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4" name="Freeform 153">
              <a:extLst>
                <a:ext uri="{FF2B5EF4-FFF2-40B4-BE49-F238E27FC236}">
                  <a16:creationId xmlns:a16="http://schemas.microsoft.com/office/drawing/2014/main" id="{F3EB3179-BA31-2945-A1AB-52450329BB1E}"/>
                </a:ext>
              </a:extLst>
            </p:cNvPr>
            <p:cNvSpPr>
              <a:spLocks/>
            </p:cNvSpPr>
            <p:nvPr/>
          </p:nvSpPr>
          <p:spPr bwMode="auto">
            <a:xfrm>
              <a:off x="18144562" y="5718123"/>
              <a:ext cx="11113" cy="7938"/>
            </a:xfrm>
            <a:custGeom>
              <a:avLst/>
              <a:gdLst>
                <a:gd name="T0" fmla="*/ 7 w 7"/>
                <a:gd name="T1" fmla="*/ 3 h 5"/>
                <a:gd name="T2" fmla="*/ 7 w 7"/>
                <a:gd name="T3" fmla="*/ 3 h 5"/>
                <a:gd name="T4" fmla="*/ 5 w 7"/>
                <a:gd name="T5" fmla="*/ 5 h 5"/>
                <a:gd name="T6" fmla="*/ 5 w 7"/>
                <a:gd name="T7" fmla="*/ 5 h 5"/>
                <a:gd name="T8" fmla="*/ 0 w 7"/>
                <a:gd name="T9" fmla="*/ 2 h 5"/>
                <a:gd name="T10" fmla="*/ 0 w 7"/>
                <a:gd name="T11" fmla="*/ 2 h 5"/>
                <a:gd name="T12" fmla="*/ 1 w 7"/>
                <a:gd name="T13" fmla="*/ 0 h 5"/>
                <a:gd name="T14" fmla="*/ 3 w 7"/>
                <a:gd name="T15" fmla="*/ 0 h 5"/>
                <a:gd name="T16" fmla="*/ 7 w 7"/>
                <a:gd name="T17" fmla="*/ 3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5">
                  <a:moveTo>
                    <a:pt x="7" y="3"/>
                  </a:moveTo>
                  <a:lnTo>
                    <a:pt x="7" y="3"/>
                  </a:lnTo>
                  <a:lnTo>
                    <a:pt x="5" y="5"/>
                  </a:lnTo>
                  <a:lnTo>
                    <a:pt x="5" y="5"/>
                  </a:lnTo>
                  <a:lnTo>
                    <a:pt x="0" y="2"/>
                  </a:lnTo>
                  <a:lnTo>
                    <a:pt x="0" y="2"/>
                  </a:lnTo>
                  <a:lnTo>
                    <a:pt x="1" y="0"/>
                  </a:lnTo>
                  <a:lnTo>
                    <a:pt x="3" y="0"/>
                  </a:lnTo>
                  <a:lnTo>
                    <a:pt x="7" y="3"/>
                  </a:lnTo>
                  <a:close/>
                </a:path>
              </a:pathLst>
            </a:custGeom>
            <a:solidFill>
              <a:srgbClr val="FCFCF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5" name="Freeform 154">
              <a:extLst>
                <a:ext uri="{FF2B5EF4-FFF2-40B4-BE49-F238E27FC236}">
                  <a16:creationId xmlns:a16="http://schemas.microsoft.com/office/drawing/2014/main" id="{A82D0EA5-CDB8-374E-A19D-4AB60251CAAE}"/>
                </a:ext>
              </a:extLst>
            </p:cNvPr>
            <p:cNvSpPr>
              <a:spLocks/>
            </p:cNvSpPr>
            <p:nvPr/>
          </p:nvSpPr>
          <p:spPr bwMode="auto">
            <a:xfrm>
              <a:off x="18141387" y="5722885"/>
              <a:ext cx="7938" cy="6350"/>
            </a:xfrm>
            <a:custGeom>
              <a:avLst/>
              <a:gdLst>
                <a:gd name="T0" fmla="*/ 5 w 5"/>
                <a:gd name="T1" fmla="*/ 2 h 4"/>
                <a:gd name="T2" fmla="*/ 5 w 5"/>
                <a:gd name="T3" fmla="*/ 2 h 4"/>
                <a:gd name="T4" fmla="*/ 3 w 5"/>
                <a:gd name="T5" fmla="*/ 4 h 4"/>
                <a:gd name="T6" fmla="*/ 3 w 5"/>
                <a:gd name="T7" fmla="*/ 4 h 4"/>
                <a:gd name="T8" fmla="*/ 0 w 5"/>
                <a:gd name="T9" fmla="*/ 2 h 4"/>
                <a:gd name="T10" fmla="*/ 0 w 5"/>
                <a:gd name="T11" fmla="*/ 2 h 4"/>
                <a:gd name="T12" fmla="*/ 2 w 5"/>
                <a:gd name="T13" fmla="*/ 0 h 4"/>
                <a:gd name="T14" fmla="*/ 2 w 5"/>
                <a:gd name="T15" fmla="*/ 0 h 4"/>
                <a:gd name="T16" fmla="*/ 5 w 5"/>
                <a:gd name="T17"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4">
                  <a:moveTo>
                    <a:pt x="5" y="2"/>
                  </a:moveTo>
                  <a:lnTo>
                    <a:pt x="5" y="2"/>
                  </a:lnTo>
                  <a:lnTo>
                    <a:pt x="3" y="4"/>
                  </a:lnTo>
                  <a:lnTo>
                    <a:pt x="3" y="4"/>
                  </a:lnTo>
                  <a:lnTo>
                    <a:pt x="0" y="2"/>
                  </a:lnTo>
                  <a:lnTo>
                    <a:pt x="0" y="2"/>
                  </a:lnTo>
                  <a:lnTo>
                    <a:pt x="2" y="0"/>
                  </a:lnTo>
                  <a:lnTo>
                    <a:pt x="2" y="0"/>
                  </a:lnTo>
                  <a:lnTo>
                    <a:pt x="5" y="2"/>
                  </a:lnTo>
                  <a:close/>
                </a:path>
              </a:pathLst>
            </a:custGeom>
            <a:solidFill>
              <a:srgbClr val="FCFCF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6" name="Freeform 155">
              <a:extLst>
                <a:ext uri="{FF2B5EF4-FFF2-40B4-BE49-F238E27FC236}">
                  <a16:creationId xmlns:a16="http://schemas.microsoft.com/office/drawing/2014/main" id="{6E92ECA1-3C3C-394D-8D86-6212EAF4EE01}"/>
                </a:ext>
              </a:extLst>
            </p:cNvPr>
            <p:cNvSpPr>
              <a:spLocks/>
            </p:cNvSpPr>
            <p:nvPr/>
          </p:nvSpPr>
          <p:spPr bwMode="auto">
            <a:xfrm>
              <a:off x="18166787" y="5692723"/>
              <a:ext cx="20638" cy="11113"/>
            </a:xfrm>
            <a:custGeom>
              <a:avLst/>
              <a:gdLst>
                <a:gd name="T0" fmla="*/ 2 w 8"/>
                <a:gd name="T1" fmla="*/ 4 h 4"/>
                <a:gd name="T2" fmla="*/ 0 w 8"/>
                <a:gd name="T3" fmla="*/ 4 h 4"/>
                <a:gd name="T4" fmla="*/ 8 w 8"/>
                <a:gd name="T5" fmla="*/ 0 h 4"/>
                <a:gd name="T6" fmla="*/ 8 w 8"/>
                <a:gd name="T7" fmla="*/ 1 h 4"/>
                <a:gd name="T8" fmla="*/ 4 w 8"/>
                <a:gd name="T9" fmla="*/ 2 h 4"/>
                <a:gd name="T10" fmla="*/ 2 w 8"/>
                <a:gd name="T11" fmla="*/ 4 h 4"/>
              </a:gdLst>
              <a:ahLst/>
              <a:cxnLst>
                <a:cxn ang="0">
                  <a:pos x="T0" y="T1"/>
                </a:cxn>
                <a:cxn ang="0">
                  <a:pos x="T2" y="T3"/>
                </a:cxn>
                <a:cxn ang="0">
                  <a:pos x="T4" y="T5"/>
                </a:cxn>
                <a:cxn ang="0">
                  <a:pos x="T6" y="T7"/>
                </a:cxn>
                <a:cxn ang="0">
                  <a:pos x="T8" y="T9"/>
                </a:cxn>
                <a:cxn ang="0">
                  <a:pos x="T10" y="T11"/>
                </a:cxn>
              </a:cxnLst>
              <a:rect l="0" t="0" r="r" b="b"/>
              <a:pathLst>
                <a:path w="8" h="4">
                  <a:moveTo>
                    <a:pt x="2" y="4"/>
                  </a:moveTo>
                  <a:cubicBezTo>
                    <a:pt x="1" y="4"/>
                    <a:pt x="0" y="4"/>
                    <a:pt x="0" y="4"/>
                  </a:cubicBezTo>
                  <a:cubicBezTo>
                    <a:pt x="0" y="2"/>
                    <a:pt x="3" y="0"/>
                    <a:pt x="8" y="0"/>
                  </a:cubicBezTo>
                  <a:cubicBezTo>
                    <a:pt x="8" y="0"/>
                    <a:pt x="8" y="1"/>
                    <a:pt x="8" y="1"/>
                  </a:cubicBezTo>
                  <a:cubicBezTo>
                    <a:pt x="6" y="1"/>
                    <a:pt x="5" y="1"/>
                    <a:pt x="4" y="2"/>
                  </a:cubicBezTo>
                  <a:cubicBezTo>
                    <a:pt x="2" y="3"/>
                    <a:pt x="2" y="3"/>
                    <a:pt x="2" y="4"/>
                  </a:cubicBezTo>
                  <a:close/>
                </a:path>
              </a:pathLst>
            </a:custGeom>
            <a:solidFill>
              <a:srgbClr val="FCFCF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7" name="Freeform 156">
              <a:extLst>
                <a:ext uri="{FF2B5EF4-FFF2-40B4-BE49-F238E27FC236}">
                  <a16:creationId xmlns:a16="http://schemas.microsoft.com/office/drawing/2014/main" id="{260F5E6B-8C38-D14D-A4B0-F492038EA984}"/>
                </a:ext>
              </a:extLst>
            </p:cNvPr>
            <p:cNvSpPr>
              <a:spLocks/>
            </p:cNvSpPr>
            <p:nvPr/>
          </p:nvSpPr>
          <p:spPr bwMode="auto">
            <a:xfrm>
              <a:off x="18174724" y="5695898"/>
              <a:ext cx="12700" cy="7938"/>
            </a:xfrm>
            <a:custGeom>
              <a:avLst/>
              <a:gdLst>
                <a:gd name="T0" fmla="*/ 2 w 5"/>
                <a:gd name="T1" fmla="*/ 3 h 3"/>
                <a:gd name="T2" fmla="*/ 0 w 5"/>
                <a:gd name="T3" fmla="*/ 3 h 3"/>
                <a:gd name="T4" fmla="*/ 5 w 5"/>
                <a:gd name="T5" fmla="*/ 0 h 3"/>
                <a:gd name="T6" fmla="*/ 5 w 5"/>
                <a:gd name="T7" fmla="*/ 2 h 3"/>
                <a:gd name="T8" fmla="*/ 2 w 5"/>
                <a:gd name="T9" fmla="*/ 3 h 3"/>
              </a:gdLst>
              <a:ahLst/>
              <a:cxnLst>
                <a:cxn ang="0">
                  <a:pos x="T0" y="T1"/>
                </a:cxn>
                <a:cxn ang="0">
                  <a:pos x="T2" y="T3"/>
                </a:cxn>
                <a:cxn ang="0">
                  <a:pos x="T4" y="T5"/>
                </a:cxn>
                <a:cxn ang="0">
                  <a:pos x="T6" y="T7"/>
                </a:cxn>
                <a:cxn ang="0">
                  <a:pos x="T8" y="T9"/>
                </a:cxn>
              </a:cxnLst>
              <a:rect l="0" t="0" r="r" b="b"/>
              <a:pathLst>
                <a:path w="5" h="3">
                  <a:moveTo>
                    <a:pt x="2" y="3"/>
                  </a:moveTo>
                  <a:cubicBezTo>
                    <a:pt x="1" y="3"/>
                    <a:pt x="0" y="3"/>
                    <a:pt x="0" y="3"/>
                  </a:cubicBezTo>
                  <a:cubicBezTo>
                    <a:pt x="0" y="2"/>
                    <a:pt x="2" y="0"/>
                    <a:pt x="5" y="0"/>
                  </a:cubicBezTo>
                  <a:cubicBezTo>
                    <a:pt x="5" y="1"/>
                    <a:pt x="5" y="1"/>
                    <a:pt x="5" y="2"/>
                  </a:cubicBezTo>
                  <a:cubicBezTo>
                    <a:pt x="3" y="2"/>
                    <a:pt x="2" y="2"/>
                    <a:pt x="2" y="3"/>
                  </a:cubicBezTo>
                  <a:close/>
                </a:path>
              </a:pathLst>
            </a:custGeom>
            <a:solidFill>
              <a:srgbClr val="FCFCF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8" name="Freeform 157">
              <a:extLst>
                <a:ext uri="{FF2B5EF4-FFF2-40B4-BE49-F238E27FC236}">
                  <a16:creationId xmlns:a16="http://schemas.microsoft.com/office/drawing/2014/main" id="{3057FF3F-146A-F14D-B9B1-1457A9BB9B01}"/>
                </a:ext>
              </a:extLst>
            </p:cNvPr>
            <p:cNvSpPr>
              <a:spLocks/>
            </p:cNvSpPr>
            <p:nvPr/>
          </p:nvSpPr>
          <p:spPr bwMode="auto">
            <a:xfrm>
              <a:off x="18182662" y="5700660"/>
              <a:ext cx="4763" cy="3175"/>
            </a:xfrm>
            <a:custGeom>
              <a:avLst/>
              <a:gdLst>
                <a:gd name="T0" fmla="*/ 2 w 2"/>
                <a:gd name="T1" fmla="*/ 0 h 1"/>
                <a:gd name="T2" fmla="*/ 2 w 2"/>
                <a:gd name="T3" fmla="*/ 1 h 1"/>
                <a:gd name="T4" fmla="*/ 0 w 2"/>
                <a:gd name="T5" fmla="*/ 1 h 1"/>
                <a:gd name="T6" fmla="*/ 2 w 2"/>
                <a:gd name="T7" fmla="*/ 0 h 1"/>
              </a:gdLst>
              <a:ahLst/>
              <a:cxnLst>
                <a:cxn ang="0">
                  <a:pos x="T0" y="T1"/>
                </a:cxn>
                <a:cxn ang="0">
                  <a:pos x="T2" y="T3"/>
                </a:cxn>
                <a:cxn ang="0">
                  <a:pos x="T4" y="T5"/>
                </a:cxn>
                <a:cxn ang="0">
                  <a:pos x="T6" y="T7"/>
                </a:cxn>
              </a:cxnLst>
              <a:rect l="0" t="0" r="r" b="b"/>
              <a:pathLst>
                <a:path w="2" h="1">
                  <a:moveTo>
                    <a:pt x="2" y="0"/>
                  </a:moveTo>
                  <a:cubicBezTo>
                    <a:pt x="2" y="1"/>
                    <a:pt x="2" y="1"/>
                    <a:pt x="2" y="1"/>
                  </a:cubicBezTo>
                  <a:cubicBezTo>
                    <a:pt x="1" y="1"/>
                    <a:pt x="0" y="1"/>
                    <a:pt x="0" y="1"/>
                  </a:cubicBezTo>
                  <a:cubicBezTo>
                    <a:pt x="0" y="1"/>
                    <a:pt x="1" y="0"/>
                    <a:pt x="2" y="0"/>
                  </a:cubicBezTo>
                  <a:close/>
                </a:path>
              </a:pathLst>
            </a:custGeom>
            <a:solidFill>
              <a:srgbClr val="FCFCF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9" name="Freeform 158">
              <a:extLst>
                <a:ext uri="{FF2B5EF4-FFF2-40B4-BE49-F238E27FC236}">
                  <a16:creationId xmlns:a16="http://schemas.microsoft.com/office/drawing/2014/main" id="{F4B85522-17F6-AC40-98C8-7862F371825F}"/>
                </a:ext>
              </a:extLst>
            </p:cNvPr>
            <p:cNvSpPr>
              <a:spLocks noEditPoints="1"/>
            </p:cNvSpPr>
            <p:nvPr/>
          </p:nvSpPr>
          <p:spPr bwMode="auto">
            <a:xfrm>
              <a:off x="18190599" y="5668910"/>
              <a:ext cx="44450" cy="23813"/>
            </a:xfrm>
            <a:custGeom>
              <a:avLst/>
              <a:gdLst>
                <a:gd name="T0" fmla="*/ 6 w 16"/>
                <a:gd name="T1" fmla="*/ 9 h 9"/>
                <a:gd name="T2" fmla="*/ 5 w 16"/>
                <a:gd name="T3" fmla="*/ 9 h 9"/>
                <a:gd name="T4" fmla="*/ 1 w 16"/>
                <a:gd name="T5" fmla="*/ 7 h 9"/>
                <a:gd name="T6" fmla="*/ 1 w 16"/>
                <a:gd name="T7" fmla="*/ 6 h 9"/>
                <a:gd name="T8" fmla="*/ 10 w 16"/>
                <a:gd name="T9" fmla="*/ 1 h 9"/>
                <a:gd name="T10" fmla="*/ 11 w 16"/>
                <a:gd name="T11" fmla="*/ 1 h 9"/>
                <a:gd name="T12" fmla="*/ 12 w 16"/>
                <a:gd name="T13" fmla="*/ 1 h 9"/>
                <a:gd name="T14" fmla="*/ 15 w 16"/>
                <a:gd name="T15" fmla="*/ 3 h 9"/>
                <a:gd name="T16" fmla="*/ 15 w 16"/>
                <a:gd name="T17" fmla="*/ 4 h 9"/>
                <a:gd name="T18" fmla="*/ 6 w 16"/>
                <a:gd name="T19" fmla="*/ 9 h 9"/>
                <a:gd name="T20" fmla="*/ 6 w 16"/>
                <a:gd name="T21" fmla="*/ 9 h 9"/>
                <a:gd name="T22" fmla="*/ 11 w 16"/>
                <a:gd name="T23" fmla="*/ 0 h 9"/>
                <a:gd name="T24" fmla="*/ 10 w 16"/>
                <a:gd name="T25" fmla="*/ 0 h 9"/>
                <a:gd name="T26" fmla="*/ 1 w 16"/>
                <a:gd name="T27" fmla="*/ 5 h 9"/>
                <a:gd name="T28" fmla="*/ 1 w 16"/>
                <a:gd name="T29" fmla="*/ 7 h 9"/>
                <a:gd name="T30" fmla="*/ 4 w 16"/>
                <a:gd name="T31" fmla="*/ 9 h 9"/>
                <a:gd name="T32" fmla="*/ 6 w 16"/>
                <a:gd name="T33" fmla="*/ 9 h 9"/>
                <a:gd name="T34" fmla="*/ 7 w 16"/>
                <a:gd name="T35" fmla="*/ 9 h 9"/>
                <a:gd name="T36" fmla="*/ 16 w 16"/>
                <a:gd name="T37" fmla="*/ 4 h 9"/>
                <a:gd name="T38" fmla="*/ 16 w 16"/>
                <a:gd name="T39" fmla="*/ 2 h 9"/>
                <a:gd name="T40" fmla="*/ 12 w 16"/>
                <a:gd name="T41" fmla="*/ 0 h 9"/>
                <a:gd name="T42" fmla="*/ 11 w 16"/>
                <a:gd name="T43"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9">
                  <a:moveTo>
                    <a:pt x="6" y="9"/>
                  </a:moveTo>
                  <a:cubicBezTo>
                    <a:pt x="5" y="9"/>
                    <a:pt x="5" y="9"/>
                    <a:pt x="5" y="9"/>
                  </a:cubicBezTo>
                  <a:cubicBezTo>
                    <a:pt x="1" y="7"/>
                    <a:pt x="1" y="7"/>
                    <a:pt x="1" y="7"/>
                  </a:cubicBezTo>
                  <a:cubicBezTo>
                    <a:pt x="1" y="6"/>
                    <a:pt x="1" y="6"/>
                    <a:pt x="1" y="6"/>
                  </a:cubicBezTo>
                  <a:cubicBezTo>
                    <a:pt x="10" y="1"/>
                    <a:pt x="10" y="1"/>
                    <a:pt x="10" y="1"/>
                  </a:cubicBezTo>
                  <a:cubicBezTo>
                    <a:pt x="10" y="1"/>
                    <a:pt x="11" y="1"/>
                    <a:pt x="11" y="1"/>
                  </a:cubicBezTo>
                  <a:cubicBezTo>
                    <a:pt x="11" y="1"/>
                    <a:pt x="11" y="1"/>
                    <a:pt x="12" y="1"/>
                  </a:cubicBezTo>
                  <a:cubicBezTo>
                    <a:pt x="15" y="3"/>
                    <a:pt x="15" y="3"/>
                    <a:pt x="15" y="3"/>
                  </a:cubicBezTo>
                  <a:cubicBezTo>
                    <a:pt x="15" y="3"/>
                    <a:pt x="15" y="3"/>
                    <a:pt x="15" y="4"/>
                  </a:cubicBezTo>
                  <a:cubicBezTo>
                    <a:pt x="6" y="9"/>
                    <a:pt x="6" y="9"/>
                    <a:pt x="6" y="9"/>
                  </a:cubicBezTo>
                  <a:cubicBezTo>
                    <a:pt x="6" y="9"/>
                    <a:pt x="6" y="9"/>
                    <a:pt x="6" y="9"/>
                  </a:cubicBezTo>
                  <a:moveTo>
                    <a:pt x="11" y="0"/>
                  </a:moveTo>
                  <a:cubicBezTo>
                    <a:pt x="10" y="0"/>
                    <a:pt x="10" y="0"/>
                    <a:pt x="10" y="0"/>
                  </a:cubicBezTo>
                  <a:cubicBezTo>
                    <a:pt x="1" y="5"/>
                    <a:pt x="1" y="5"/>
                    <a:pt x="1" y="5"/>
                  </a:cubicBezTo>
                  <a:cubicBezTo>
                    <a:pt x="0" y="6"/>
                    <a:pt x="0" y="7"/>
                    <a:pt x="1" y="7"/>
                  </a:cubicBezTo>
                  <a:cubicBezTo>
                    <a:pt x="4" y="9"/>
                    <a:pt x="4" y="9"/>
                    <a:pt x="4" y="9"/>
                  </a:cubicBezTo>
                  <a:cubicBezTo>
                    <a:pt x="5" y="9"/>
                    <a:pt x="5" y="9"/>
                    <a:pt x="6" y="9"/>
                  </a:cubicBezTo>
                  <a:cubicBezTo>
                    <a:pt x="6" y="9"/>
                    <a:pt x="7" y="9"/>
                    <a:pt x="7" y="9"/>
                  </a:cubicBezTo>
                  <a:cubicBezTo>
                    <a:pt x="16" y="4"/>
                    <a:pt x="16" y="4"/>
                    <a:pt x="16" y="4"/>
                  </a:cubicBezTo>
                  <a:cubicBezTo>
                    <a:pt x="16" y="3"/>
                    <a:pt x="16" y="3"/>
                    <a:pt x="16" y="2"/>
                  </a:cubicBezTo>
                  <a:cubicBezTo>
                    <a:pt x="12" y="0"/>
                    <a:pt x="12" y="0"/>
                    <a:pt x="12" y="0"/>
                  </a:cubicBezTo>
                  <a:cubicBezTo>
                    <a:pt x="12" y="0"/>
                    <a:pt x="11" y="0"/>
                    <a:pt x="11" y="0"/>
                  </a:cubicBezTo>
                </a:path>
              </a:pathLst>
            </a:custGeom>
            <a:solidFill>
              <a:srgbClr val="75719E"/>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0" name="Freeform 159">
              <a:extLst>
                <a:ext uri="{FF2B5EF4-FFF2-40B4-BE49-F238E27FC236}">
                  <a16:creationId xmlns:a16="http://schemas.microsoft.com/office/drawing/2014/main" id="{852C2736-C26D-F549-AFD4-5D4E625712BF}"/>
                </a:ext>
              </a:extLst>
            </p:cNvPr>
            <p:cNvSpPr>
              <a:spLocks/>
            </p:cNvSpPr>
            <p:nvPr/>
          </p:nvSpPr>
          <p:spPr bwMode="auto">
            <a:xfrm>
              <a:off x="18196949" y="5670498"/>
              <a:ext cx="34925" cy="19050"/>
            </a:xfrm>
            <a:custGeom>
              <a:avLst/>
              <a:gdLst>
                <a:gd name="T0" fmla="*/ 22 w 22"/>
                <a:gd name="T1" fmla="*/ 4 h 12"/>
                <a:gd name="T2" fmla="*/ 22 w 22"/>
                <a:gd name="T3" fmla="*/ 4 h 12"/>
                <a:gd name="T4" fmla="*/ 7 w 22"/>
                <a:gd name="T5" fmla="*/ 12 h 12"/>
                <a:gd name="T6" fmla="*/ 5 w 22"/>
                <a:gd name="T7" fmla="*/ 12 h 12"/>
                <a:gd name="T8" fmla="*/ 0 w 22"/>
                <a:gd name="T9" fmla="*/ 9 h 12"/>
                <a:gd name="T10" fmla="*/ 0 w 22"/>
                <a:gd name="T11" fmla="*/ 9 h 12"/>
                <a:gd name="T12" fmla="*/ 15 w 22"/>
                <a:gd name="T13" fmla="*/ 0 h 12"/>
                <a:gd name="T14" fmla="*/ 15 w 22"/>
                <a:gd name="T15" fmla="*/ 0 h 12"/>
                <a:gd name="T16" fmla="*/ 22 w 22"/>
                <a:gd name="T17"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 h="12">
                  <a:moveTo>
                    <a:pt x="22" y="4"/>
                  </a:moveTo>
                  <a:lnTo>
                    <a:pt x="22" y="4"/>
                  </a:lnTo>
                  <a:lnTo>
                    <a:pt x="7" y="12"/>
                  </a:lnTo>
                  <a:lnTo>
                    <a:pt x="5" y="12"/>
                  </a:lnTo>
                  <a:lnTo>
                    <a:pt x="0" y="9"/>
                  </a:lnTo>
                  <a:lnTo>
                    <a:pt x="0" y="9"/>
                  </a:lnTo>
                  <a:lnTo>
                    <a:pt x="15" y="0"/>
                  </a:lnTo>
                  <a:lnTo>
                    <a:pt x="15" y="0"/>
                  </a:lnTo>
                  <a:lnTo>
                    <a:pt x="22" y="4"/>
                  </a:lnTo>
                  <a:close/>
                </a:path>
              </a:pathLst>
            </a:custGeom>
            <a:solidFill>
              <a:srgbClr val="FCFCF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1" name="Freeform 160">
              <a:extLst>
                <a:ext uri="{FF2B5EF4-FFF2-40B4-BE49-F238E27FC236}">
                  <a16:creationId xmlns:a16="http://schemas.microsoft.com/office/drawing/2014/main" id="{91E8B850-E198-744B-8847-72578F04BAF1}"/>
                </a:ext>
              </a:extLst>
            </p:cNvPr>
            <p:cNvSpPr>
              <a:spLocks/>
            </p:cNvSpPr>
            <p:nvPr/>
          </p:nvSpPr>
          <p:spPr bwMode="auto">
            <a:xfrm>
              <a:off x="18228699" y="5670498"/>
              <a:ext cx="3175" cy="3175"/>
            </a:xfrm>
            <a:custGeom>
              <a:avLst/>
              <a:gdLst>
                <a:gd name="T0" fmla="*/ 1 w 1"/>
                <a:gd name="T1" fmla="*/ 0 h 1"/>
                <a:gd name="T2" fmla="*/ 1 w 1"/>
                <a:gd name="T3" fmla="*/ 1 h 1"/>
                <a:gd name="T4" fmla="*/ 0 w 1"/>
                <a:gd name="T5" fmla="*/ 0 h 1"/>
                <a:gd name="T6" fmla="*/ 1 w 1"/>
                <a:gd name="T7" fmla="*/ 0 h 1"/>
              </a:gdLst>
              <a:ahLst/>
              <a:cxnLst>
                <a:cxn ang="0">
                  <a:pos x="T0" y="T1"/>
                </a:cxn>
                <a:cxn ang="0">
                  <a:pos x="T2" y="T3"/>
                </a:cxn>
                <a:cxn ang="0">
                  <a:pos x="T4" y="T5"/>
                </a:cxn>
                <a:cxn ang="0">
                  <a:pos x="T6" y="T7"/>
                </a:cxn>
              </a:cxnLst>
              <a:rect l="0" t="0" r="r" b="b"/>
              <a:pathLst>
                <a:path w="1" h="1">
                  <a:moveTo>
                    <a:pt x="1" y="0"/>
                  </a:moveTo>
                  <a:cubicBezTo>
                    <a:pt x="1" y="0"/>
                    <a:pt x="1" y="0"/>
                    <a:pt x="1" y="1"/>
                  </a:cubicBezTo>
                  <a:cubicBezTo>
                    <a:pt x="1" y="0"/>
                    <a:pt x="0" y="0"/>
                    <a:pt x="0" y="0"/>
                  </a:cubicBezTo>
                  <a:cubicBezTo>
                    <a:pt x="0" y="0"/>
                    <a:pt x="1" y="0"/>
                    <a:pt x="1" y="0"/>
                  </a:cubicBezTo>
                  <a:close/>
                </a:path>
              </a:pathLst>
            </a:custGeom>
            <a:solidFill>
              <a:srgbClr val="FCFCF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62" name="Group 461">
            <a:extLst>
              <a:ext uri="{FF2B5EF4-FFF2-40B4-BE49-F238E27FC236}">
                <a16:creationId xmlns:a16="http://schemas.microsoft.com/office/drawing/2014/main" id="{1DB87AF3-8E52-624F-88EF-A6FD47574118}"/>
              </a:ext>
            </a:extLst>
          </p:cNvPr>
          <p:cNvGrpSpPr/>
          <p:nvPr/>
        </p:nvGrpSpPr>
        <p:grpSpPr>
          <a:xfrm>
            <a:off x="20122320" y="3208054"/>
            <a:ext cx="803542" cy="1091610"/>
            <a:chOff x="19876524" y="4243335"/>
            <a:chExt cx="1049338" cy="1627188"/>
          </a:xfrm>
        </p:grpSpPr>
        <p:sp>
          <p:nvSpPr>
            <p:cNvPr id="463" name="Freeform 161">
              <a:extLst>
                <a:ext uri="{FF2B5EF4-FFF2-40B4-BE49-F238E27FC236}">
                  <a16:creationId xmlns:a16="http://schemas.microsoft.com/office/drawing/2014/main" id="{B9CC658D-E348-C24A-A6FD-1B481E6BA936}"/>
                </a:ext>
              </a:extLst>
            </p:cNvPr>
            <p:cNvSpPr>
              <a:spLocks/>
            </p:cNvSpPr>
            <p:nvPr/>
          </p:nvSpPr>
          <p:spPr bwMode="auto">
            <a:xfrm>
              <a:off x="19876524" y="5262510"/>
              <a:ext cx="1049338" cy="608013"/>
            </a:xfrm>
            <a:custGeom>
              <a:avLst/>
              <a:gdLst>
                <a:gd name="T0" fmla="*/ 313 w 380"/>
                <a:gd name="T1" fmla="*/ 39 h 220"/>
                <a:gd name="T2" fmla="*/ 313 w 380"/>
                <a:gd name="T3" fmla="*/ 181 h 220"/>
                <a:gd name="T4" fmla="*/ 68 w 380"/>
                <a:gd name="T5" fmla="*/ 181 h 220"/>
                <a:gd name="T6" fmla="*/ 68 w 380"/>
                <a:gd name="T7" fmla="*/ 39 h 220"/>
                <a:gd name="T8" fmla="*/ 313 w 380"/>
                <a:gd name="T9" fmla="*/ 39 h 220"/>
              </a:gdLst>
              <a:ahLst/>
              <a:cxnLst>
                <a:cxn ang="0">
                  <a:pos x="T0" y="T1"/>
                </a:cxn>
                <a:cxn ang="0">
                  <a:pos x="T2" y="T3"/>
                </a:cxn>
                <a:cxn ang="0">
                  <a:pos x="T4" y="T5"/>
                </a:cxn>
                <a:cxn ang="0">
                  <a:pos x="T6" y="T7"/>
                </a:cxn>
                <a:cxn ang="0">
                  <a:pos x="T8" y="T9"/>
                </a:cxn>
              </a:cxnLst>
              <a:rect l="0" t="0" r="r" b="b"/>
              <a:pathLst>
                <a:path w="380" h="220">
                  <a:moveTo>
                    <a:pt x="313" y="39"/>
                  </a:moveTo>
                  <a:cubicBezTo>
                    <a:pt x="380" y="78"/>
                    <a:pt x="380" y="142"/>
                    <a:pt x="313" y="181"/>
                  </a:cubicBezTo>
                  <a:cubicBezTo>
                    <a:pt x="245" y="220"/>
                    <a:pt x="135" y="220"/>
                    <a:pt x="68" y="181"/>
                  </a:cubicBezTo>
                  <a:cubicBezTo>
                    <a:pt x="0" y="142"/>
                    <a:pt x="0" y="78"/>
                    <a:pt x="68" y="39"/>
                  </a:cubicBezTo>
                  <a:cubicBezTo>
                    <a:pt x="135" y="0"/>
                    <a:pt x="245" y="0"/>
                    <a:pt x="313" y="39"/>
                  </a:cubicBezTo>
                </a:path>
              </a:pathLst>
            </a:custGeom>
            <a:solidFill>
              <a:srgbClr val="03033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4" name="Freeform 162">
              <a:extLst>
                <a:ext uri="{FF2B5EF4-FFF2-40B4-BE49-F238E27FC236}">
                  <a16:creationId xmlns:a16="http://schemas.microsoft.com/office/drawing/2014/main" id="{7CC79676-FF64-AE45-B4DB-A44775530A2D}"/>
                </a:ext>
              </a:extLst>
            </p:cNvPr>
            <p:cNvSpPr>
              <a:spLocks/>
            </p:cNvSpPr>
            <p:nvPr/>
          </p:nvSpPr>
          <p:spPr bwMode="auto">
            <a:xfrm>
              <a:off x="19876524" y="5245048"/>
              <a:ext cx="1049338" cy="604838"/>
            </a:xfrm>
            <a:custGeom>
              <a:avLst/>
              <a:gdLst>
                <a:gd name="T0" fmla="*/ 313 w 380"/>
                <a:gd name="T1" fmla="*/ 39 h 219"/>
                <a:gd name="T2" fmla="*/ 313 w 380"/>
                <a:gd name="T3" fmla="*/ 180 h 219"/>
                <a:gd name="T4" fmla="*/ 68 w 380"/>
                <a:gd name="T5" fmla="*/ 180 h 219"/>
                <a:gd name="T6" fmla="*/ 68 w 380"/>
                <a:gd name="T7" fmla="*/ 39 h 219"/>
                <a:gd name="T8" fmla="*/ 313 w 380"/>
                <a:gd name="T9" fmla="*/ 39 h 219"/>
              </a:gdLst>
              <a:ahLst/>
              <a:cxnLst>
                <a:cxn ang="0">
                  <a:pos x="T0" y="T1"/>
                </a:cxn>
                <a:cxn ang="0">
                  <a:pos x="T2" y="T3"/>
                </a:cxn>
                <a:cxn ang="0">
                  <a:pos x="T4" y="T5"/>
                </a:cxn>
                <a:cxn ang="0">
                  <a:pos x="T6" y="T7"/>
                </a:cxn>
                <a:cxn ang="0">
                  <a:pos x="T8" y="T9"/>
                </a:cxn>
              </a:cxnLst>
              <a:rect l="0" t="0" r="r" b="b"/>
              <a:pathLst>
                <a:path w="380" h="219">
                  <a:moveTo>
                    <a:pt x="313" y="39"/>
                  </a:moveTo>
                  <a:cubicBezTo>
                    <a:pt x="380" y="78"/>
                    <a:pt x="380" y="141"/>
                    <a:pt x="313" y="180"/>
                  </a:cubicBezTo>
                  <a:cubicBezTo>
                    <a:pt x="245" y="219"/>
                    <a:pt x="135" y="219"/>
                    <a:pt x="68" y="180"/>
                  </a:cubicBezTo>
                  <a:cubicBezTo>
                    <a:pt x="0" y="141"/>
                    <a:pt x="0" y="78"/>
                    <a:pt x="68" y="39"/>
                  </a:cubicBezTo>
                  <a:cubicBezTo>
                    <a:pt x="135" y="0"/>
                    <a:pt x="245" y="0"/>
                    <a:pt x="313" y="39"/>
                  </a:cubicBezTo>
                </a:path>
              </a:pathLst>
            </a:custGeom>
            <a:solidFill>
              <a:srgbClr val="0E0C5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5" name="Freeform 163">
              <a:extLst>
                <a:ext uri="{FF2B5EF4-FFF2-40B4-BE49-F238E27FC236}">
                  <a16:creationId xmlns:a16="http://schemas.microsoft.com/office/drawing/2014/main" id="{1BC6BA82-960F-B249-9267-8886959A8A49}"/>
                </a:ext>
              </a:extLst>
            </p:cNvPr>
            <p:cNvSpPr>
              <a:spLocks noEditPoints="1"/>
            </p:cNvSpPr>
            <p:nvPr/>
          </p:nvSpPr>
          <p:spPr bwMode="auto">
            <a:xfrm>
              <a:off x="19946374" y="4243335"/>
              <a:ext cx="908050" cy="571500"/>
            </a:xfrm>
            <a:custGeom>
              <a:avLst/>
              <a:gdLst>
                <a:gd name="T0" fmla="*/ 281 w 329"/>
                <a:gd name="T1" fmla="*/ 37 h 207"/>
                <a:gd name="T2" fmla="*/ 50 w 329"/>
                <a:gd name="T3" fmla="*/ 37 h 207"/>
                <a:gd name="T4" fmla="*/ 2 w 329"/>
                <a:gd name="T5" fmla="*/ 108 h 207"/>
                <a:gd name="T6" fmla="*/ 50 w 329"/>
                <a:gd name="T7" fmla="*/ 170 h 207"/>
                <a:gd name="T8" fmla="*/ 281 w 329"/>
                <a:gd name="T9" fmla="*/ 170 h 207"/>
                <a:gd name="T10" fmla="*/ 328 w 329"/>
                <a:gd name="T11" fmla="*/ 112 h 207"/>
                <a:gd name="T12" fmla="*/ 329 w 329"/>
                <a:gd name="T13" fmla="*/ 104 h 207"/>
                <a:gd name="T14" fmla="*/ 281 w 329"/>
                <a:gd name="T15" fmla="*/ 37 h 207"/>
                <a:gd name="T16" fmla="*/ 295 w 329"/>
                <a:gd name="T17" fmla="*/ 136 h 207"/>
                <a:gd name="T18" fmla="*/ 265 w 329"/>
                <a:gd name="T19" fmla="*/ 161 h 207"/>
                <a:gd name="T20" fmla="*/ 66 w 329"/>
                <a:gd name="T21" fmla="*/ 161 h 207"/>
                <a:gd name="T22" fmla="*/ 36 w 329"/>
                <a:gd name="T23" fmla="*/ 136 h 207"/>
                <a:gd name="T24" fmla="*/ 66 w 329"/>
                <a:gd name="T25" fmla="*/ 46 h 207"/>
                <a:gd name="T26" fmla="*/ 265 w 329"/>
                <a:gd name="T27" fmla="*/ 46 h 207"/>
                <a:gd name="T28" fmla="*/ 295 w 329"/>
                <a:gd name="T29" fmla="*/ 136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9" h="207">
                  <a:moveTo>
                    <a:pt x="281" y="37"/>
                  </a:moveTo>
                  <a:cubicBezTo>
                    <a:pt x="217" y="0"/>
                    <a:pt x="114" y="0"/>
                    <a:pt x="50" y="37"/>
                  </a:cubicBezTo>
                  <a:cubicBezTo>
                    <a:pt x="16" y="57"/>
                    <a:pt x="0" y="83"/>
                    <a:pt x="2" y="108"/>
                  </a:cubicBezTo>
                  <a:cubicBezTo>
                    <a:pt x="4" y="131"/>
                    <a:pt x="20" y="153"/>
                    <a:pt x="50" y="170"/>
                  </a:cubicBezTo>
                  <a:cubicBezTo>
                    <a:pt x="114" y="207"/>
                    <a:pt x="217" y="207"/>
                    <a:pt x="281" y="170"/>
                  </a:cubicBezTo>
                  <a:cubicBezTo>
                    <a:pt x="309" y="154"/>
                    <a:pt x="325" y="133"/>
                    <a:pt x="328" y="112"/>
                  </a:cubicBezTo>
                  <a:cubicBezTo>
                    <a:pt x="329" y="104"/>
                    <a:pt x="329" y="104"/>
                    <a:pt x="329" y="104"/>
                  </a:cubicBezTo>
                  <a:cubicBezTo>
                    <a:pt x="329" y="80"/>
                    <a:pt x="313" y="55"/>
                    <a:pt x="281" y="37"/>
                  </a:cubicBezTo>
                  <a:close/>
                  <a:moveTo>
                    <a:pt x="295" y="136"/>
                  </a:moveTo>
                  <a:cubicBezTo>
                    <a:pt x="288" y="145"/>
                    <a:pt x="278" y="154"/>
                    <a:pt x="265" y="161"/>
                  </a:cubicBezTo>
                  <a:cubicBezTo>
                    <a:pt x="210" y="193"/>
                    <a:pt x="121" y="193"/>
                    <a:pt x="66" y="161"/>
                  </a:cubicBezTo>
                  <a:cubicBezTo>
                    <a:pt x="53" y="154"/>
                    <a:pt x="43" y="145"/>
                    <a:pt x="36" y="136"/>
                  </a:cubicBezTo>
                  <a:cubicBezTo>
                    <a:pt x="14" y="106"/>
                    <a:pt x="24" y="70"/>
                    <a:pt x="66" y="46"/>
                  </a:cubicBezTo>
                  <a:cubicBezTo>
                    <a:pt x="121" y="14"/>
                    <a:pt x="210" y="14"/>
                    <a:pt x="265" y="46"/>
                  </a:cubicBezTo>
                  <a:cubicBezTo>
                    <a:pt x="307" y="70"/>
                    <a:pt x="317" y="106"/>
                    <a:pt x="295" y="136"/>
                  </a:cubicBezTo>
                  <a:close/>
                </a:path>
              </a:pathLst>
            </a:custGeom>
            <a:solidFill>
              <a:srgbClr val="C1C7D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6" name="Freeform 164">
              <a:extLst>
                <a:ext uri="{FF2B5EF4-FFF2-40B4-BE49-F238E27FC236}">
                  <a16:creationId xmlns:a16="http://schemas.microsoft.com/office/drawing/2014/main" id="{FE5BA5F4-8E76-7943-8A18-41B10E6A7E98}"/>
                </a:ext>
              </a:extLst>
            </p:cNvPr>
            <p:cNvSpPr>
              <a:spLocks/>
            </p:cNvSpPr>
            <p:nvPr/>
          </p:nvSpPr>
          <p:spPr bwMode="auto">
            <a:xfrm>
              <a:off x="20044799" y="4459235"/>
              <a:ext cx="714375" cy="317500"/>
            </a:xfrm>
            <a:custGeom>
              <a:avLst/>
              <a:gdLst>
                <a:gd name="T0" fmla="*/ 259 w 259"/>
                <a:gd name="T1" fmla="*/ 58 h 115"/>
                <a:gd name="T2" fmla="*/ 229 w 259"/>
                <a:gd name="T3" fmla="*/ 83 h 115"/>
                <a:gd name="T4" fmla="*/ 30 w 259"/>
                <a:gd name="T5" fmla="*/ 83 h 115"/>
                <a:gd name="T6" fmla="*/ 0 w 259"/>
                <a:gd name="T7" fmla="*/ 58 h 115"/>
                <a:gd name="T8" fmla="*/ 30 w 259"/>
                <a:gd name="T9" fmla="*/ 32 h 115"/>
                <a:gd name="T10" fmla="*/ 229 w 259"/>
                <a:gd name="T11" fmla="*/ 32 h 115"/>
                <a:gd name="T12" fmla="*/ 259 w 259"/>
                <a:gd name="T13" fmla="*/ 58 h 115"/>
              </a:gdLst>
              <a:ahLst/>
              <a:cxnLst>
                <a:cxn ang="0">
                  <a:pos x="T0" y="T1"/>
                </a:cxn>
                <a:cxn ang="0">
                  <a:pos x="T2" y="T3"/>
                </a:cxn>
                <a:cxn ang="0">
                  <a:pos x="T4" y="T5"/>
                </a:cxn>
                <a:cxn ang="0">
                  <a:pos x="T6" y="T7"/>
                </a:cxn>
                <a:cxn ang="0">
                  <a:pos x="T8" y="T9"/>
                </a:cxn>
                <a:cxn ang="0">
                  <a:pos x="T10" y="T11"/>
                </a:cxn>
                <a:cxn ang="0">
                  <a:pos x="T12" y="T13"/>
                </a:cxn>
              </a:cxnLst>
              <a:rect l="0" t="0" r="r" b="b"/>
              <a:pathLst>
                <a:path w="259" h="115">
                  <a:moveTo>
                    <a:pt x="259" y="58"/>
                  </a:moveTo>
                  <a:cubicBezTo>
                    <a:pt x="252" y="67"/>
                    <a:pt x="242" y="76"/>
                    <a:pt x="229" y="83"/>
                  </a:cubicBezTo>
                  <a:cubicBezTo>
                    <a:pt x="174" y="115"/>
                    <a:pt x="85" y="115"/>
                    <a:pt x="30" y="83"/>
                  </a:cubicBezTo>
                  <a:cubicBezTo>
                    <a:pt x="17" y="76"/>
                    <a:pt x="7" y="67"/>
                    <a:pt x="0" y="58"/>
                  </a:cubicBezTo>
                  <a:cubicBezTo>
                    <a:pt x="7" y="48"/>
                    <a:pt x="17" y="40"/>
                    <a:pt x="30" y="32"/>
                  </a:cubicBezTo>
                  <a:cubicBezTo>
                    <a:pt x="85" y="0"/>
                    <a:pt x="174" y="0"/>
                    <a:pt x="229" y="32"/>
                  </a:cubicBezTo>
                  <a:cubicBezTo>
                    <a:pt x="242" y="40"/>
                    <a:pt x="252" y="48"/>
                    <a:pt x="259" y="58"/>
                  </a:cubicBezTo>
                  <a:close/>
                </a:path>
              </a:pathLst>
            </a:custGeom>
            <a:solidFill>
              <a:srgbClr val="352A2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7" name="Freeform 165">
              <a:extLst>
                <a:ext uri="{FF2B5EF4-FFF2-40B4-BE49-F238E27FC236}">
                  <a16:creationId xmlns:a16="http://schemas.microsoft.com/office/drawing/2014/main" id="{00F891CD-0142-B644-B112-789833110E99}"/>
                </a:ext>
              </a:extLst>
            </p:cNvPr>
            <p:cNvSpPr>
              <a:spLocks/>
            </p:cNvSpPr>
            <p:nvPr/>
          </p:nvSpPr>
          <p:spPr bwMode="auto">
            <a:xfrm>
              <a:off x="19987649" y="5010098"/>
              <a:ext cx="830263" cy="533400"/>
            </a:xfrm>
            <a:custGeom>
              <a:avLst/>
              <a:gdLst>
                <a:gd name="T0" fmla="*/ 301 w 301"/>
                <a:gd name="T1" fmla="*/ 3 h 193"/>
                <a:gd name="T2" fmla="*/ 298 w 301"/>
                <a:gd name="T3" fmla="*/ 31 h 193"/>
                <a:gd name="T4" fmla="*/ 298 w 301"/>
                <a:gd name="T5" fmla="*/ 32 h 193"/>
                <a:gd name="T6" fmla="*/ 293 w 301"/>
                <a:gd name="T7" fmla="*/ 106 h 193"/>
                <a:gd name="T8" fmla="*/ 292 w 301"/>
                <a:gd name="T9" fmla="*/ 113 h 193"/>
                <a:gd name="T10" fmla="*/ 292 w 301"/>
                <a:gd name="T11" fmla="*/ 113 h 193"/>
                <a:gd name="T12" fmla="*/ 281 w 301"/>
                <a:gd name="T13" fmla="*/ 138 h 193"/>
                <a:gd name="T14" fmla="*/ 251 w 301"/>
                <a:gd name="T15" fmla="*/ 164 h 193"/>
                <a:gd name="T16" fmla="*/ 193 w 301"/>
                <a:gd name="T17" fmla="*/ 185 h 193"/>
                <a:gd name="T18" fmla="*/ 50 w 301"/>
                <a:gd name="T19" fmla="*/ 164 h 193"/>
                <a:gd name="T20" fmla="*/ 19 w 301"/>
                <a:gd name="T21" fmla="*/ 138 h 193"/>
                <a:gd name="T22" fmla="*/ 9 w 301"/>
                <a:gd name="T23" fmla="*/ 113 h 193"/>
                <a:gd name="T24" fmla="*/ 8 w 301"/>
                <a:gd name="T25" fmla="*/ 113 h 193"/>
                <a:gd name="T26" fmla="*/ 8 w 301"/>
                <a:gd name="T27" fmla="*/ 106 h 193"/>
                <a:gd name="T28" fmla="*/ 8 w 301"/>
                <a:gd name="T29" fmla="*/ 106 h 193"/>
                <a:gd name="T30" fmla="*/ 0 w 301"/>
                <a:gd name="T31" fmla="*/ 0 h 193"/>
                <a:gd name="T32" fmla="*/ 12 w 301"/>
                <a:gd name="T33" fmla="*/ 30 h 193"/>
                <a:gd name="T34" fmla="*/ 39 w 301"/>
                <a:gd name="T35" fmla="*/ 55 h 193"/>
                <a:gd name="T36" fmla="*/ 44 w 301"/>
                <a:gd name="T37" fmla="*/ 58 h 193"/>
                <a:gd name="T38" fmla="*/ 257 w 301"/>
                <a:gd name="T39" fmla="*/ 58 h 193"/>
                <a:gd name="T40" fmla="*/ 262 w 301"/>
                <a:gd name="T41" fmla="*/ 55 h 193"/>
                <a:gd name="T42" fmla="*/ 289 w 301"/>
                <a:gd name="T43" fmla="*/ 30 h 193"/>
                <a:gd name="T44" fmla="*/ 301 w 301"/>
                <a:gd name="T45" fmla="*/ 3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1" h="193">
                  <a:moveTo>
                    <a:pt x="301" y="3"/>
                  </a:moveTo>
                  <a:cubicBezTo>
                    <a:pt x="298" y="31"/>
                    <a:pt x="298" y="31"/>
                    <a:pt x="298" y="31"/>
                  </a:cubicBezTo>
                  <a:cubicBezTo>
                    <a:pt x="298" y="32"/>
                    <a:pt x="298" y="32"/>
                    <a:pt x="298" y="32"/>
                  </a:cubicBezTo>
                  <a:cubicBezTo>
                    <a:pt x="293" y="106"/>
                    <a:pt x="293" y="106"/>
                    <a:pt x="293" y="106"/>
                  </a:cubicBezTo>
                  <a:cubicBezTo>
                    <a:pt x="292" y="113"/>
                    <a:pt x="292" y="113"/>
                    <a:pt x="292" y="113"/>
                  </a:cubicBezTo>
                  <a:cubicBezTo>
                    <a:pt x="292" y="113"/>
                    <a:pt x="292" y="113"/>
                    <a:pt x="292" y="113"/>
                  </a:cubicBezTo>
                  <a:cubicBezTo>
                    <a:pt x="291" y="122"/>
                    <a:pt x="287" y="130"/>
                    <a:pt x="281" y="138"/>
                  </a:cubicBezTo>
                  <a:cubicBezTo>
                    <a:pt x="275" y="148"/>
                    <a:pt x="264" y="156"/>
                    <a:pt x="251" y="164"/>
                  </a:cubicBezTo>
                  <a:cubicBezTo>
                    <a:pt x="234" y="174"/>
                    <a:pt x="214" y="181"/>
                    <a:pt x="193" y="185"/>
                  </a:cubicBezTo>
                  <a:cubicBezTo>
                    <a:pt x="144" y="193"/>
                    <a:pt x="89" y="187"/>
                    <a:pt x="50" y="164"/>
                  </a:cubicBezTo>
                  <a:cubicBezTo>
                    <a:pt x="36" y="156"/>
                    <a:pt x="26" y="148"/>
                    <a:pt x="19" y="138"/>
                  </a:cubicBezTo>
                  <a:cubicBezTo>
                    <a:pt x="13" y="130"/>
                    <a:pt x="10" y="122"/>
                    <a:pt x="9" y="113"/>
                  </a:cubicBezTo>
                  <a:cubicBezTo>
                    <a:pt x="8" y="113"/>
                    <a:pt x="8" y="113"/>
                    <a:pt x="8" y="113"/>
                  </a:cubicBezTo>
                  <a:cubicBezTo>
                    <a:pt x="8" y="106"/>
                    <a:pt x="8" y="106"/>
                    <a:pt x="8" y="106"/>
                  </a:cubicBezTo>
                  <a:cubicBezTo>
                    <a:pt x="8" y="106"/>
                    <a:pt x="8" y="106"/>
                    <a:pt x="8" y="106"/>
                  </a:cubicBezTo>
                  <a:cubicBezTo>
                    <a:pt x="0" y="0"/>
                    <a:pt x="0" y="0"/>
                    <a:pt x="0" y="0"/>
                  </a:cubicBezTo>
                  <a:cubicBezTo>
                    <a:pt x="1" y="11"/>
                    <a:pt x="5" y="21"/>
                    <a:pt x="12" y="30"/>
                  </a:cubicBezTo>
                  <a:cubicBezTo>
                    <a:pt x="18" y="39"/>
                    <a:pt x="27" y="47"/>
                    <a:pt x="39" y="55"/>
                  </a:cubicBezTo>
                  <a:cubicBezTo>
                    <a:pt x="41" y="56"/>
                    <a:pt x="42" y="57"/>
                    <a:pt x="44" y="58"/>
                  </a:cubicBezTo>
                  <a:cubicBezTo>
                    <a:pt x="103" y="92"/>
                    <a:pt x="198" y="92"/>
                    <a:pt x="257" y="58"/>
                  </a:cubicBezTo>
                  <a:cubicBezTo>
                    <a:pt x="259" y="57"/>
                    <a:pt x="260" y="56"/>
                    <a:pt x="262" y="55"/>
                  </a:cubicBezTo>
                  <a:cubicBezTo>
                    <a:pt x="273" y="47"/>
                    <a:pt x="282" y="39"/>
                    <a:pt x="289" y="30"/>
                  </a:cubicBezTo>
                  <a:cubicBezTo>
                    <a:pt x="295" y="22"/>
                    <a:pt x="299" y="12"/>
                    <a:pt x="301" y="3"/>
                  </a:cubicBezTo>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8" name="Freeform 166">
              <a:extLst>
                <a:ext uri="{FF2B5EF4-FFF2-40B4-BE49-F238E27FC236}">
                  <a16:creationId xmlns:a16="http://schemas.microsoft.com/office/drawing/2014/main" id="{54046B57-B641-8541-84F0-120272A93C9A}"/>
                </a:ext>
              </a:extLst>
            </p:cNvPr>
            <p:cNvSpPr>
              <a:spLocks/>
            </p:cNvSpPr>
            <p:nvPr/>
          </p:nvSpPr>
          <p:spPr bwMode="auto">
            <a:xfrm>
              <a:off x="20011462" y="5322835"/>
              <a:ext cx="781050" cy="425450"/>
            </a:xfrm>
            <a:custGeom>
              <a:avLst/>
              <a:gdLst>
                <a:gd name="T0" fmla="*/ 283 w 283"/>
                <a:gd name="T1" fmla="*/ 0 h 154"/>
                <a:gd name="T2" fmla="*/ 278 w 283"/>
                <a:gd name="T3" fmla="*/ 70 h 154"/>
                <a:gd name="T4" fmla="*/ 278 w 283"/>
                <a:gd name="T5" fmla="*/ 70 h 154"/>
                <a:gd name="T6" fmla="*/ 238 w 283"/>
                <a:gd name="T7" fmla="*/ 124 h 154"/>
                <a:gd name="T8" fmla="*/ 45 w 283"/>
                <a:gd name="T9" fmla="*/ 124 h 154"/>
                <a:gd name="T10" fmla="*/ 5 w 283"/>
                <a:gd name="T11" fmla="*/ 70 h 154"/>
                <a:gd name="T12" fmla="*/ 5 w 283"/>
                <a:gd name="T13" fmla="*/ 70 h 154"/>
                <a:gd name="T14" fmla="*/ 0 w 283"/>
                <a:gd name="T15" fmla="*/ 0 h 154"/>
                <a:gd name="T16" fmla="*/ 10 w 283"/>
                <a:gd name="T17" fmla="*/ 25 h 154"/>
                <a:gd name="T18" fmla="*/ 41 w 283"/>
                <a:gd name="T19" fmla="*/ 51 h 154"/>
                <a:gd name="T20" fmla="*/ 184 w 283"/>
                <a:gd name="T21" fmla="*/ 72 h 154"/>
                <a:gd name="T22" fmla="*/ 242 w 283"/>
                <a:gd name="T23" fmla="*/ 51 h 154"/>
                <a:gd name="T24" fmla="*/ 272 w 283"/>
                <a:gd name="T25" fmla="*/ 25 h 154"/>
                <a:gd name="T26" fmla="*/ 283 w 283"/>
                <a:gd name="T27"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3" h="154">
                  <a:moveTo>
                    <a:pt x="283" y="0"/>
                  </a:moveTo>
                  <a:cubicBezTo>
                    <a:pt x="278" y="70"/>
                    <a:pt x="278" y="70"/>
                    <a:pt x="278" y="70"/>
                  </a:cubicBezTo>
                  <a:cubicBezTo>
                    <a:pt x="278" y="70"/>
                    <a:pt x="278" y="70"/>
                    <a:pt x="278" y="70"/>
                  </a:cubicBezTo>
                  <a:cubicBezTo>
                    <a:pt x="277" y="89"/>
                    <a:pt x="264" y="109"/>
                    <a:pt x="238" y="124"/>
                  </a:cubicBezTo>
                  <a:cubicBezTo>
                    <a:pt x="185" y="154"/>
                    <a:pt x="98" y="154"/>
                    <a:pt x="45" y="124"/>
                  </a:cubicBezTo>
                  <a:cubicBezTo>
                    <a:pt x="19" y="109"/>
                    <a:pt x="6" y="89"/>
                    <a:pt x="5" y="70"/>
                  </a:cubicBezTo>
                  <a:cubicBezTo>
                    <a:pt x="5" y="70"/>
                    <a:pt x="5" y="70"/>
                    <a:pt x="5" y="70"/>
                  </a:cubicBezTo>
                  <a:cubicBezTo>
                    <a:pt x="0" y="0"/>
                    <a:pt x="0" y="0"/>
                    <a:pt x="0" y="0"/>
                  </a:cubicBezTo>
                  <a:cubicBezTo>
                    <a:pt x="1" y="9"/>
                    <a:pt x="4" y="17"/>
                    <a:pt x="10" y="25"/>
                  </a:cubicBezTo>
                  <a:cubicBezTo>
                    <a:pt x="17" y="35"/>
                    <a:pt x="27" y="43"/>
                    <a:pt x="41" y="51"/>
                  </a:cubicBezTo>
                  <a:cubicBezTo>
                    <a:pt x="80" y="74"/>
                    <a:pt x="135" y="80"/>
                    <a:pt x="184" y="72"/>
                  </a:cubicBezTo>
                  <a:cubicBezTo>
                    <a:pt x="205" y="68"/>
                    <a:pt x="225" y="61"/>
                    <a:pt x="242" y="51"/>
                  </a:cubicBezTo>
                  <a:cubicBezTo>
                    <a:pt x="255" y="43"/>
                    <a:pt x="266" y="35"/>
                    <a:pt x="272" y="25"/>
                  </a:cubicBezTo>
                  <a:cubicBezTo>
                    <a:pt x="278" y="17"/>
                    <a:pt x="282" y="9"/>
                    <a:pt x="283" y="0"/>
                  </a:cubicBezTo>
                </a:path>
              </a:pathLst>
            </a:custGeom>
            <a:solidFill>
              <a:srgbClr val="7B97D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9" name="Freeform 167">
              <a:extLst>
                <a:ext uri="{FF2B5EF4-FFF2-40B4-BE49-F238E27FC236}">
                  <a16:creationId xmlns:a16="http://schemas.microsoft.com/office/drawing/2014/main" id="{2E193F6A-676E-DF47-979A-947820EBB0A7}"/>
                </a:ext>
              </a:extLst>
            </p:cNvPr>
            <p:cNvSpPr>
              <a:spLocks/>
            </p:cNvSpPr>
            <p:nvPr/>
          </p:nvSpPr>
          <p:spPr bwMode="auto">
            <a:xfrm>
              <a:off x="19951137" y="4541785"/>
              <a:ext cx="900113" cy="723900"/>
            </a:xfrm>
            <a:custGeom>
              <a:avLst/>
              <a:gdLst>
                <a:gd name="T0" fmla="*/ 326 w 326"/>
                <a:gd name="T1" fmla="*/ 4 h 262"/>
                <a:gd name="T2" fmla="*/ 314 w 326"/>
                <a:gd name="T3" fmla="*/ 167 h 262"/>
                <a:gd name="T4" fmla="*/ 314 w 326"/>
                <a:gd name="T5" fmla="*/ 167 h 262"/>
                <a:gd name="T6" fmla="*/ 314 w 326"/>
                <a:gd name="T7" fmla="*/ 173 h 262"/>
                <a:gd name="T8" fmla="*/ 314 w 326"/>
                <a:gd name="T9" fmla="*/ 173 h 262"/>
                <a:gd name="T10" fmla="*/ 302 w 326"/>
                <a:gd name="T11" fmla="*/ 200 h 262"/>
                <a:gd name="T12" fmla="*/ 275 w 326"/>
                <a:gd name="T13" fmla="*/ 225 h 262"/>
                <a:gd name="T14" fmla="*/ 270 w 326"/>
                <a:gd name="T15" fmla="*/ 228 h 262"/>
                <a:gd name="T16" fmla="*/ 57 w 326"/>
                <a:gd name="T17" fmla="*/ 228 h 262"/>
                <a:gd name="T18" fmla="*/ 52 w 326"/>
                <a:gd name="T19" fmla="*/ 225 h 262"/>
                <a:gd name="T20" fmla="*/ 25 w 326"/>
                <a:gd name="T21" fmla="*/ 200 h 262"/>
                <a:gd name="T22" fmla="*/ 13 w 326"/>
                <a:gd name="T23" fmla="*/ 170 h 262"/>
                <a:gd name="T24" fmla="*/ 0 w 326"/>
                <a:gd name="T25" fmla="*/ 0 h 262"/>
                <a:gd name="T26" fmla="*/ 0 w 326"/>
                <a:gd name="T27" fmla="*/ 0 h 262"/>
                <a:gd name="T28" fmla="*/ 48 w 326"/>
                <a:gd name="T29" fmla="*/ 62 h 262"/>
                <a:gd name="T30" fmla="*/ 110 w 326"/>
                <a:gd name="T31" fmla="*/ 85 h 262"/>
                <a:gd name="T32" fmla="*/ 110 w 326"/>
                <a:gd name="T33" fmla="*/ 85 h 262"/>
                <a:gd name="T34" fmla="*/ 279 w 326"/>
                <a:gd name="T35" fmla="*/ 62 h 262"/>
                <a:gd name="T36" fmla="*/ 326 w 326"/>
                <a:gd name="T37" fmla="*/ 4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26" h="262">
                  <a:moveTo>
                    <a:pt x="326" y="4"/>
                  </a:moveTo>
                  <a:cubicBezTo>
                    <a:pt x="314" y="167"/>
                    <a:pt x="314" y="167"/>
                    <a:pt x="314" y="167"/>
                  </a:cubicBezTo>
                  <a:cubicBezTo>
                    <a:pt x="314" y="167"/>
                    <a:pt x="314" y="167"/>
                    <a:pt x="314" y="167"/>
                  </a:cubicBezTo>
                  <a:cubicBezTo>
                    <a:pt x="314" y="173"/>
                    <a:pt x="314" y="173"/>
                    <a:pt x="314" y="173"/>
                  </a:cubicBezTo>
                  <a:cubicBezTo>
                    <a:pt x="314" y="173"/>
                    <a:pt x="314" y="173"/>
                    <a:pt x="314" y="173"/>
                  </a:cubicBezTo>
                  <a:cubicBezTo>
                    <a:pt x="312" y="182"/>
                    <a:pt x="308" y="191"/>
                    <a:pt x="302" y="200"/>
                  </a:cubicBezTo>
                  <a:cubicBezTo>
                    <a:pt x="295" y="209"/>
                    <a:pt x="286" y="217"/>
                    <a:pt x="275" y="225"/>
                  </a:cubicBezTo>
                  <a:cubicBezTo>
                    <a:pt x="273" y="226"/>
                    <a:pt x="271" y="227"/>
                    <a:pt x="270" y="228"/>
                  </a:cubicBezTo>
                  <a:cubicBezTo>
                    <a:pt x="211" y="262"/>
                    <a:pt x="116" y="262"/>
                    <a:pt x="57" y="228"/>
                  </a:cubicBezTo>
                  <a:cubicBezTo>
                    <a:pt x="55" y="227"/>
                    <a:pt x="54" y="226"/>
                    <a:pt x="52" y="225"/>
                  </a:cubicBezTo>
                  <a:cubicBezTo>
                    <a:pt x="40" y="217"/>
                    <a:pt x="31" y="209"/>
                    <a:pt x="25" y="200"/>
                  </a:cubicBezTo>
                  <a:cubicBezTo>
                    <a:pt x="18" y="191"/>
                    <a:pt x="14" y="181"/>
                    <a:pt x="13" y="170"/>
                  </a:cubicBezTo>
                  <a:cubicBezTo>
                    <a:pt x="0" y="0"/>
                    <a:pt x="0" y="0"/>
                    <a:pt x="0" y="0"/>
                  </a:cubicBezTo>
                  <a:cubicBezTo>
                    <a:pt x="0" y="0"/>
                    <a:pt x="0" y="0"/>
                    <a:pt x="0" y="0"/>
                  </a:cubicBezTo>
                  <a:cubicBezTo>
                    <a:pt x="2" y="23"/>
                    <a:pt x="18" y="45"/>
                    <a:pt x="48" y="62"/>
                  </a:cubicBezTo>
                  <a:cubicBezTo>
                    <a:pt x="66" y="73"/>
                    <a:pt x="87" y="80"/>
                    <a:pt x="110" y="85"/>
                  </a:cubicBezTo>
                  <a:cubicBezTo>
                    <a:pt x="110" y="85"/>
                    <a:pt x="110" y="85"/>
                    <a:pt x="110" y="85"/>
                  </a:cubicBezTo>
                  <a:cubicBezTo>
                    <a:pt x="167" y="96"/>
                    <a:pt x="233" y="89"/>
                    <a:pt x="279" y="62"/>
                  </a:cubicBezTo>
                  <a:cubicBezTo>
                    <a:pt x="307" y="46"/>
                    <a:pt x="323" y="25"/>
                    <a:pt x="326" y="4"/>
                  </a:cubicBezTo>
                  <a:close/>
                </a:path>
              </a:pathLst>
            </a:custGeom>
            <a:solidFill>
              <a:srgbClr val="7B97D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0" name="Freeform 168">
              <a:extLst>
                <a:ext uri="{FF2B5EF4-FFF2-40B4-BE49-F238E27FC236}">
                  <a16:creationId xmlns:a16="http://schemas.microsoft.com/office/drawing/2014/main" id="{34ACA427-80D8-7847-8FE2-A074CA2B0BB5}"/>
                </a:ext>
              </a:extLst>
            </p:cNvPr>
            <p:cNvSpPr>
              <a:spLocks/>
            </p:cNvSpPr>
            <p:nvPr/>
          </p:nvSpPr>
          <p:spPr bwMode="auto">
            <a:xfrm>
              <a:off x="19984474" y="4281435"/>
              <a:ext cx="836613" cy="336550"/>
            </a:xfrm>
            <a:custGeom>
              <a:avLst/>
              <a:gdLst>
                <a:gd name="T0" fmla="*/ 281 w 303"/>
                <a:gd name="T1" fmla="*/ 122 h 122"/>
                <a:gd name="T2" fmla="*/ 251 w 303"/>
                <a:gd name="T3" fmla="*/ 96 h 122"/>
                <a:gd name="T4" fmla="*/ 52 w 303"/>
                <a:gd name="T5" fmla="*/ 96 h 122"/>
                <a:gd name="T6" fmla="*/ 22 w 303"/>
                <a:gd name="T7" fmla="*/ 122 h 122"/>
                <a:gd name="T8" fmla="*/ 52 w 303"/>
                <a:gd name="T9" fmla="*/ 32 h 122"/>
                <a:gd name="T10" fmla="*/ 251 w 303"/>
                <a:gd name="T11" fmla="*/ 32 h 122"/>
                <a:gd name="T12" fmla="*/ 281 w 303"/>
                <a:gd name="T13" fmla="*/ 122 h 122"/>
              </a:gdLst>
              <a:ahLst/>
              <a:cxnLst>
                <a:cxn ang="0">
                  <a:pos x="T0" y="T1"/>
                </a:cxn>
                <a:cxn ang="0">
                  <a:pos x="T2" y="T3"/>
                </a:cxn>
                <a:cxn ang="0">
                  <a:pos x="T4" y="T5"/>
                </a:cxn>
                <a:cxn ang="0">
                  <a:pos x="T6" y="T7"/>
                </a:cxn>
                <a:cxn ang="0">
                  <a:pos x="T8" y="T9"/>
                </a:cxn>
                <a:cxn ang="0">
                  <a:pos x="T10" y="T11"/>
                </a:cxn>
                <a:cxn ang="0">
                  <a:pos x="T12" y="T13"/>
                </a:cxn>
              </a:cxnLst>
              <a:rect l="0" t="0" r="r" b="b"/>
              <a:pathLst>
                <a:path w="303" h="122">
                  <a:moveTo>
                    <a:pt x="281" y="122"/>
                  </a:moveTo>
                  <a:cubicBezTo>
                    <a:pt x="274" y="112"/>
                    <a:pt x="264" y="104"/>
                    <a:pt x="251" y="96"/>
                  </a:cubicBezTo>
                  <a:cubicBezTo>
                    <a:pt x="196" y="64"/>
                    <a:pt x="107" y="64"/>
                    <a:pt x="52" y="96"/>
                  </a:cubicBezTo>
                  <a:cubicBezTo>
                    <a:pt x="39" y="104"/>
                    <a:pt x="29" y="112"/>
                    <a:pt x="22" y="122"/>
                  </a:cubicBezTo>
                  <a:cubicBezTo>
                    <a:pt x="0" y="92"/>
                    <a:pt x="10" y="56"/>
                    <a:pt x="52" y="32"/>
                  </a:cubicBezTo>
                  <a:cubicBezTo>
                    <a:pt x="107" y="0"/>
                    <a:pt x="196" y="0"/>
                    <a:pt x="251" y="32"/>
                  </a:cubicBezTo>
                  <a:cubicBezTo>
                    <a:pt x="293" y="56"/>
                    <a:pt x="303" y="92"/>
                    <a:pt x="281" y="122"/>
                  </a:cubicBezTo>
                  <a:close/>
                </a:path>
              </a:pathLst>
            </a:custGeom>
            <a:solidFill>
              <a:srgbClr val="9DACC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1" name="Freeform 169">
              <a:extLst>
                <a:ext uri="{FF2B5EF4-FFF2-40B4-BE49-F238E27FC236}">
                  <a16:creationId xmlns:a16="http://schemas.microsoft.com/office/drawing/2014/main" id="{1F69D36A-A235-FB42-A446-2D142EA0D68C}"/>
                </a:ext>
              </a:extLst>
            </p:cNvPr>
            <p:cNvSpPr>
              <a:spLocks/>
            </p:cNvSpPr>
            <p:nvPr/>
          </p:nvSpPr>
          <p:spPr bwMode="auto">
            <a:xfrm>
              <a:off x="20200374" y="4564010"/>
              <a:ext cx="407988" cy="63500"/>
            </a:xfrm>
            <a:custGeom>
              <a:avLst/>
              <a:gdLst>
                <a:gd name="T0" fmla="*/ 0 w 148"/>
                <a:gd name="T1" fmla="*/ 23 h 23"/>
                <a:gd name="T2" fmla="*/ 5 w 148"/>
                <a:gd name="T3" fmla="*/ 19 h 23"/>
                <a:gd name="T4" fmla="*/ 21 w 148"/>
                <a:gd name="T5" fmla="*/ 11 h 23"/>
                <a:gd name="T6" fmla="*/ 32 w 148"/>
                <a:gd name="T7" fmla="*/ 7 h 23"/>
                <a:gd name="T8" fmla="*/ 45 w 148"/>
                <a:gd name="T9" fmla="*/ 3 h 23"/>
                <a:gd name="T10" fmla="*/ 59 w 148"/>
                <a:gd name="T11" fmla="*/ 1 h 23"/>
                <a:gd name="T12" fmla="*/ 74 w 148"/>
                <a:gd name="T13" fmla="*/ 0 h 23"/>
                <a:gd name="T14" fmla="*/ 78 w 148"/>
                <a:gd name="T15" fmla="*/ 0 h 23"/>
                <a:gd name="T16" fmla="*/ 81 w 148"/>
                <a:gd name="T17" fmla="*/ 1 h 23"/>
                <a:gd name="T18" fmla="*/ 89 w 148"/>
                <a:gd name="T19" fmla="*/ 1 h 23"/>
                <a:gd name="T20" fmla="*/ 103 w 148"/>
                <a:gd name="T21" fmla="*/ 4 h 23"/>
                <a:gd name="T22" fmla="*/ 115 w 148"/>
                <a:gd name="T23" fmla="*/ 7 h 23"/>
                <a:gd name="T24" fmla="*/ 126 w 148"/>
                <a:gd name="T25" fmla="*/ 11 h 23"/>
                <a:gd name="T26" fmla="*/ 136 w 148"/>
                <a:gd name="T27" fmla="*/ 16 h 23"/>
                <a:gd name="T28" fmla="*/ 142 w 148"/>
                <a:gd name="T29" fmla="*/ 19 h 23"/>
                <a:gd name="T30" fmla="*/ 148 w 148"/>
                <a:gd name="T31" fmla="*/ 23 h 23"/>
                <a:gd name="T32" fmla="*/ 142 w 148"/>
                <a:gd name="T33" fmla="*/ 20 h 23"/>
                <a:gd name="T34" fmla="*/ 135 w 148"/>
                <a:gd name="T35" fmla="*/ 16 h 23"/>
                <a:gd name="T36" fmla="*/ 126 w 148"/>
                <a:gd name="T37" fmla="*/ 13 h 23"/>
                <a:gd name="T38" fmla="*/ 115 w 148"/>
                <a:gd name="T39" fmla="*/ 9 h 23"/>
                <a:gd name="T40" fmla="*/ 109 w 148"/>
                <a:gd name="T41" fmla="*/ 7 h 23"/>
                <a:gd name="T42" fmla="*/ 102 w 148"/>
                <a:gd name="T43" fmla="*/ 6 h 23"/>
                <a:gd name="T44" fmla="*/ 88 w 148"/>
                <a:gd name="T45" fmla="*/ 3 h 23"/>
                <a:gd name="T46" fmla="*/ 81 w 148"/>
                <a:gd name="T47" fmla="*/ 3 h 23"/>
                <a:gd name="T48" fmla="*/ 78 w 148"/>
                <a:gd name="T49" fmla="*/ 3 h 23"/>
                <a:gd name="T50" fmla="*/ 74 w 148"/>
                <a:gd name="T51" fmla="*/ 3 h 23"/>
                <a:gd name="T52" fmla="*/ 59 w 148"/>
                <a:gd name="T53" fmla="*/ 3 h 23"/>
                <a:gd name="T54" fmla="*/ 46 w 148"/>
                <a:gd name="T55" fmla="*/ 5 h 23"/>
                <a:gd name="T56" fmla="*/ 33 w 148"/>
                <a:gd name="T57" fmla="*/ 9 h 23"/>
                <a:gd name="T58" fmla="*/ 22 w 148"/>
                <a:gd name="T59" fmla="*/ 12 h 23"/>
                <a:gd name="T60" fmla="*/ 13 w 148"/>
                <a:gd name="T61" fmla="*/ 16 h 23"/>
                <a:gd name="T62" fmla="*/ 6 w 148"/>
                <a:gd name="T63" fmla="*/ 19 h 23"/>
                <a:gd name="T64" fmla="*/ 0 w 148"/>
                <a:gd name="T65"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48" h="23">
                  <a:moveTo>
                    <a:pt x="0" y="23"/>
                  </a:moveTo>
                  <a:cubicBezTo>
                    <a:pt x="0" y="23"/>
                    <a:pt x="2" y="21"/>
                    <a:pt x="5" y="19"/>
                  </a:cubicBezTo>
                  <a:cubicBezTo>
                    <a:pt x="9" y="17"/>
                    <a:pt x="14" y="14"/>
                    <a:pt x="21" y="11"/>
                  </a:cubicBezTo>
                  <a:cubicBezTo>
                    <a:pt x="25" y="10"/>
                    <a:pt x="28" y="8"/>
                    <a:pt x="32" y="7"/>
                  </a:cubicBezTo>
                  <a:cubicBezTo>
                    <a:pt x="36" y="6"/>
                    <a:pt x="41" y="4"/>
                    <a:pt x="45" y="3"/>
                  </a:cubicBezTo>
                  <a:cubicBezTo>
                    <a:pt x="50" y="2"/>
                    <a:pt x="54" y="2"/>
                    <a:pt x="59" y="1"/>
                  </a:cubicBezTo>
                  <a:cubicBezTo>
                    <a:pt x="64" y="1"/>
                    <a:pt x="69" y="0"/>
                    <a:pt x="74" y="0"/>
                  </a:cubicBezTo>
                  <a:cubicBezTo>
                    <a:pt x="78" y="0"/>
                    <a:pt x="78" y="0"/>
                    <a:pt x="78" y="0"/>
                  </a:cubicBezTo>
                  <a:cubicBezTo>
                    <a:pt x="81" y="1"/>
                    <a:pt x="81" y="1"/>
                    <a:pt x="81" y="1"/>
                  </a:cubicBezTo>
                  <a:cubicBezTo>
                    <a:pt x="84" y="1"/>
                    <a:pt x="86" y="1"/>
                    <a:pt x="89" y="1"/>
                  </a:cubicBezTo>
                  <a:cubicBezTo>
                    <a:pt x="93" y="2"/>
                    <a:pt x="98" y="3"/>
                    <a:pt x="103" y="4"/>
                  </a:cubicBezTo>
                  <a:cubicBezTo>
                    <a:pt x="107" y="5"/>
                    <a:pt x="111" y="6"/>
                    <a:pt x="115" y="7"/>
                  </a:cubicBezTo>
                  <a:cubicBezTo>
                    <a:pt x="119" y="8"/>
                    <a:pt x="123" y="10"/>
                    <a:pt x="126" y="11"/>
                  </a:cubicBezTo>
                  <a:cubicBezTo>
                    <a:pt x="130" y="13"/>
                    <a:pt x="133" y="14"/>
                    <a:pt x="136" y="16"/>
                  </a:cubicBezTo>
                  <a:cubicBezTo>
                    <a:pt x="138" y="17"/>
                    <a:pt x="141" y="18"/>
                    <a:pt x="142" y="19"/>
                  </a:cubicBezTo>
                  <a:cubicBezTo>
                    <a:pt x="146" y="22"/>
                    <a:pt x="148" y="23"/>
                    <a:pt x="148" y="23"/>
                  </a:cubicBezTo>
                  <a:cubicBezTo>
                    <a:pt x="148" y="23"/>
                    <a:pt x="146" y="22"/>
                    <a:pt x="142" y="20"/>
                  </a:cubicBezTo>
                  <a:cubicBezTo>
                    <a:pt x="140" y="19"/>
                    <a:pt x="138" y="18"/>
                    <a:pt x="135" y="16"/>
                  </a:cubicBezTo>
                  <a:cubicBezTo>
                    <a:pt x="133" y="15"/>
                    <a:pt x="129" y="14"/>
                    <a:pt x="126" y="13"/>
                  </a:cubicBezTo>
                  <a:cubicBezTo>
                    <a:pt x="123" y="11"/>
                    <a:pt x="119" y="10"/>
                    <a:pt x="115" y="9"/>
                  </a:cubicBezTo>
                  <a:cubicBezTo>
                    <a:pt x="113" y="8"/>
                    <a:pt x="111" y="8"/>
                    <a:pt x="109" y="7"/>
                  </a:cubicBezTo>
                  <a:cubicBezTo>
                    <a:pt x="107" y="7"/>
                    <a:pt x="104" y="6"/>
                    <a:pt x="102" y="6"/>
                  </a:cubicBezTo>
                  <a:cubicBezTo>
                    <a:pt x="98" y="5"/>
                    <a:pt x="93" y="4"/>
                    <a:pt x="88" y="3"/>
                  </a:cubicBezTo>
                  <a:cubicBezTo>
                    <a:pt x="86" y="3"/>
                    <a:pt x="84" y="3"/>
                    <a:pt x="81" y="3"/>
                  </a:cubicBezTo>
                  <a:cubicBezTo>
                    <a:pt x="78" y="3"/>
                    <a:pt x="78" y="3"/>
                    <a:pt x="78" y="3"/>
                  </a:cubicBezTo>
                  <a:cubicBezTo>
                    <a:pt x="74" y="3"/>
                    <a:pt x="74" y="3"/>
                    <a:pt x="74" y="3"/>
                  </a:cubicBezTo>
                  <a:cubicBezTo>
                    <a:pt x="69" y="3"/>
                    <a:pt x="64" y="3"/>
                    <a:pt x="59" y="3"/>
                  </a:cubicBezTo>
                  <a:cubicBezTo>
                    <a:pt x="55" y="4"/>
                    <a:pt x="50" y="4"/>
                    <a:pt x="46" y="5"/>
                  </a:cubicBezTo>
                  <a:cubicBezTo>
                    <a:pt x="41" y="6"/>
                    <a:pt x="37" y="7"/>
                    <a:pt x="33" y="9"/>
                  </a:cubicBezTo>
                  <a:cubicBezTo>
                    <a:pt x="29" y="10"/>
                    <a:pt x="25" y="11"/>
                    <a:pt x="22" y="12"/>
                  </a:cubicBezTo>
                  <a:cubicBezTo>
                    <a:pt x="18" y="14"/>
                    <a:pt x="15" y="15"/>
                    <a:pt x="13" y="16"/>
                  </a:cubicBezTo>
                  <a:cubicBezTo>
                    <a:pt x="10" y="17"/>
                    <a:pt x="8" y="18"/>
                    <a:pt x="6" y="19"/>
                  </a:cubicBezTo>
                  <a:cubicBezTo>
                    <a:pt x="2" y="21"/>
                    <a:pt x="0" y="23"/>
                    <a:pt x="0" y="23"/>
                  </a:cubicBezTo>
                  <a:close/>
                </a:path>
              </a:pathLst>
            </a:custGeom>
            <a:solidFill>
              <a:srgbClr val="47393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2" name="Freeform 170">
              <a:extLst>
                <a:ext uri="{FF2B5EF4-FFF2-40B4-BE49-F238E27FC236}">
                  <a16:creationId xmlns:a16="http://schemas.microsoft.com/office/drawing/2014/main" id="{5E4F9A4C-6980-354B-87EE-75B1F1A061B1}"/>
                </a:ext>
              </a:extLst>
            </p:cNvPr>
            <p:cNvSpPr>
              <a:spLocks/>
            </p:cNvSpPr>
            <p:nvPr/>
          </p:nvSpPr>
          <p:spPr bwMode="auto">
            <a:xfrm>
              <a:off x="20119412" y="4508448"/>
              <a:ext cx="568325" cy="82550"/>
            </a:xfrm>
            <a:custGeom>
              <a:avLst/>
              <a:gdLst>
                <a:gd name="T0" fmla="*/ 0 w 206"/>
                <a:gd name="T1" fmla="*/ 30 h 30"/>
                <a:gd name="T2" fmla="*/ 8 w 206"/>
                <a:gd name="T3" fmla="*/ 25 h 30"/>
                <a:gd name="T4" fmla="*/ 30 w 206"/>
                <a:gd name="T5" fmla="*/ 14 h 30"/>
                <a:gd name="T6" fmla="*/ 45 w 206"/>
                <a:gd name="T7" fmla="*/ 9 h 30"/>
                <a:gd name="T8" fmla="*/ 63 w 206"/>
                <a:gd name="T9" fmla="*/ 4 h 30"/>
                <a:gd name="T10" fmla="*/ 83 w 206"/>
                <a:gd name="T11" fmla="*/ 1 h 30"/>
                <a:gd name="T12" fmla="*/ 103 w 206"/>
                <a:gd name="T13" fmla="*/ 0 h 30"/>
                <a:gd name="T14" fmla="*/ 108 w 206"/>
                <a:gd name="T15" fmla="*/ 0 h 30"/>
                <a:gd name="T16" fmla="*/ 113 w 206"/>
                <a:gd name="T17" fmla="*/ 0 h 30"/>
                <a:gd name="T18" fmla="*/ 123 w 206"/>
                <a:gd name="T19" fmla="*/ 1 h 30"/>
                <a:gd name="T20" fmla="*/ 143 w 206"/>
                <a:gd name="T21" fmla="*/ 4 h 30"/>
                <a:gd name="T22" fmla="*/ 152 w 206"/>
                <a:gd name="T23" fmla="*/ 6 h 30"/>
                <a:gd name="T24" fmla="*/ 160 w 206"/>
                <a:gd name="T25" fmla="*/ 9 h 30"/>
                <a:gd name="T26" fmla="*/ 164 w 206"/>
                <a:gd name="T27" fmla="*/ 10 h 30"/>
                <a:gd name="T28" fmla="*/ 168 w 206"/>
                <a:gd name="T29" fmla="*/ 12 h 30"/>
                <a:gd name="T30" fmla="*/ 176 w 206"/>
                <a:gd name="T31" fmla="*/ 15 h 30"/>
                <a:gd name="T32" fmla="*/ 188 w 206"/>
                <a:gd name="T33" fmla="*/ 20 h 30"/>
                <a:gd name="T34" fmla="*/ 198 w 206"/>
                <a:gd name="T35" fmla="*/ 25 h 30"/>
                <a:gd name="T36" fmla="*/ 206 w 206"/>
                <a:gd name="T37" fmla="*/ 30 h 30"/>
                <a:gd name="T38" fmla="*/ 197 w 206"/>
                <a:gd name="T39" fmla="*/ 26 h 30"/>
                <a:gd name="T40" fmla="*/ 188 w 206"/>
                <a:gd name="T41" fmla="*/ 21 h 30"/>
                <a:gd name="T42" fmla="*/ 175 w 206"/>
                <a:gd name="T43" fmla="*/ 16 h 30"/>
                <a:gd name="T44" fmla="*/ 168 w 206"/>
                <a:gd name="T45" fmla="*/ 13 h 30"/>
                <a:gd name="T46" fmla="*/ 164 w 206"/>
                <a:gd name="T47" fmla="*/ 12 h 30"/>
                <a:gd name="T48" fmla="*/ 160 w 206"/>
                <a:gd name="T49" fmla="*/ 11 h 30"/>
                <a:gd name="T50" fmla="*/ 151 w 206"/>
                <a:gd name="T51" fmla="*/ 8 h 30"/>
                <a:gd name="T52" fmla="*/ 142 w 206"/>
                <a:gd name="T53" fmla="*/ 6 h 30"/>
                <a:gd name="T54" fmla="*/ 123 w 206"/>
                <a:gd name="T55" fmla="*/ 3 h 30"/>
                <a:gd name="T56" fmla="*/ 113 w 206"/>
                <a:gd name="T57" fmla="*/ 2 h 30"/>
                <a:gd name="T58" fmla="*/ 108 w 206"/>
                <a:gd name="T59" fmla="*/ 2 h 30"/>
                <a:gd name="T60" fmla="*/ 103 w 206"/>
                <a:gd name="T61" fmla="*/ 2 h 30"/>
                <a:gd name="T62" fmla="*/ 83 w 206"/>
                <a:gd name="T63" fmla="*/ 3 h 30"/>
                <a:gd name="T64" fmla="*/ 64 w 206"/>
                <a:gd name="T65" fmla="*/ 6 h 30"/>
                <a:gd name="T66" fmla="*/ 46 w 206"/>
                <a:gd name="T67" fmla="*/ 10 h 30"/>
                <a:gd name="T68" fmla="*/ 31 w 206"/>
                <a:gd name="T69" fmla="*/ 15 h 30"/>
                <a:gd name="T70" fmla="*/ 18 w 206"/>
                <a:gd name="T71" fmla="*/ 21 h 30"/>
                <a:gd name="T72" fmla="*/ 8 w 206"/>
                <a:gd name="T73" fmla="*/ 26 h 30"/>
                <a:gd name="T74" fmla="*/ 0 w 206"/>
                <a:gd name="T75"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06" h="30">
                  <a:moveTo>
                    <a:pt x="0" y="30"/>
                  </a:moveTo>
                  <a:cubicBezTo>
                    <a:pt x="0" y="30"/>
                    <a:pt x="3" y="28"/>
                    <a:pt x="8" y="25"/>
                  </a:cubicBezTo>
                  <a:cubicBezTo>
                    <a:pt x="13" y="22"/>
                    <a:pt x="21" y="18"/>
                    <a:pt x="30" y="14"/>
                  </a:cubicBezTo>
                  <a:cubicBezTo>
                    <a:pt x="35" y="12"/>
                    <a:pt x="40" y="10"/>
                    <a:pt x="45" y="9"/>
                  </a:cubicBezTo>
                  <a:cubicBezTo>
                    <a:pt x="51" y="7"/>
                    <a:pt x="57" y="5"/>
                    <a:pt x="63" y="4"/>
                  </a:cubicBezTo>
                  <a:cubicBezTo>
                    <a:pt x="69" y="2"/>
                    <a:pt x="76" y="2"/>
                    <a:pt x="83" y="1"/>
                  </a:cubicBezTo>
                  <a:cubicBezTo>
                    <a:pt x="89" y="0"/>
                    <a:pt x="96" y="0"/>
                    <a:pt x="103" y="0"/>
                  </a:cubicBezTo>
                  <a:cubicBezTo>
                    <a:pt x="108" y="0"/>
                    <a:pt x="108" y="0"/>
                    <a:pt x="108" y="0"/>
                  </a:cubicBezTo>
                  <a:cubicBezTo>
                    <a:pt x="113" y="0"/>
                    <a:pt x="113" y="0"/>
                    <a:pt x="113" y="0"/>
                  </a:cubicBezTo>
                  <a:cubicBezTo>
                    <a:pt x="116" y="0"/>
                    <a:pt x="120" y="0"/>
                    <a:pt x="123" y="1"/>
                  </a:cubicBezTo>
                  <a:cubicBezTo>
                    <a:pt x="130" y="2"/>
                    <a:pt x="136" y="3"/>
                    <a:pt x="143" y="4"/>
                  </a:cubicBezTo>
                  <a:cubicBezTo>
                    <a:pt x="146" y="5"/>
                    <a:pt x="149" y="6"/>
                    <a:pt x="152" y="6"/>
                  </a:cubicBezTo>
                  <a:cubicBezTo>
                    <a:pt x="155" y="7"/>
                    <a:pt x="157" y="8"/>
                    <a:pt x="160" y="9"/>
                  </a:cubicBezTo>
                  <a:cubicBezTo>
                    <a:pt x="162" y="9"/>
                    <a:pt x="163" y="10"/>
                    <a:pt x="164" y="10"/>
                  </a:cubicBezTo>
                  <a:cubicBezTo>
                    <a:pt x="166" y="11"/>
                    <a:pt x="167" y="11"/>
                    <a:pt x="168" y="12"/>
                  </a:cubicBezTo>
                  <a:cubicBezTo>
                    <a:pt x="171" y="13"/>
                    <a:pt x="173" y="14"/>
                    <a:pt x="176" y="15"/>
                  </a:cubicBezTo>
                  <a:cubicBezTo>
                    <a:pt x="180" y="17"/>
                    <a:pt x="185" y="18"/>
                    <a:pt x="188" y="20"/>
                  </a:cubicBezTo>
                  <a:cubicBezTo>
                    <a:pt x="192" y="22"/>
                    <a:pt x="195" y="24"/>
                    <a:pt x="198" y="25"/>
                  </a:cubicBezTo>
                  <a:cubicBezTo>
                    <a:pt x="203" y="28"/>
                    <a:pt x="206" y="30"/>
                    <a:pt x="206" y="30"/>
                  </a:cubicBezTo>
                  <a:cubicBezTo>
                    <a:pt x="206" y="30"/>
                    <a:pt x="203" y="29"/>
                    <a:pt x="197" y="26"/>
                  </a:cubicBezTo>
                  <a:cubicBezTo>
                    <a:pt x="195" y="24"/>
                    <a:pt x="192" y="23"/>
                    <a:pt x="188" y="21"/>
                  </a:cubicBezTo>
                  <a:cubicBezTo>
                    <a:pt x="184" y="19"/>
                    <a:pt x="180" y="18"/>
                    <a:pt x="175" y="16"/>
                  </a:cubicBezTo>
                  <a:cubicBezTo>
                    <a:pt x="173" y="15"/>
                    <a:pt x="170" y="14"/>
                    <a:pt x="168" y="13"/>
                  </a:cubicBezTo>
                  <a:cubicBezTo>
                    <a:pt x="166" y="13"/>
                    <a:pt x="165" y="12"/>
                    <a:pt x="164" y="12"/>
                  </a:cubicBezTo>
                  <a:cubicBezTo>
                    <a:pt x="162" y="11"/>
                    <a:pt x="161" y="11"/>
                    <a:pt x="160" y="11"/>
                  </a:cubicBezTo>
                  <a:cubicBezTo>
                    <a:pt x="157" y="10"/>
                    <a:pt x="154" y="9"/>
                    <a:pt x="151" y="8"/>
                  </a:cubicBezTo>
                  <a:cubicBezTo>
                    <a:pt x="148" y="7"/>
                    <a:pt x="145" y="7"/>
                    <a:pt x="142" y="6"/>
                  </a:cubicBezTo>
                  <a:cubicBezTo>
                    <a:pt x="136" y="5"/>
                    <a:pt x="129" y="4"/>
                    <a:pt x="123" y="3"/>
                  </a:cubicBezTo>
                  <a:cubicBezTo>
                    <a:pt x="120" y="3"/>
                    <a:pt x="116" y="2"/>
                    <a:pt x="113" y="2"/>
                  </a:cubicBezTo>
                  <a:cubicBezTo>
                    <a:pt x="108" y="2"/>
                    <a:pt x="108" y="2"/>
                    <a:pt x="108" y="2"/>
                  </a:cubicBezTo>
                  <a:cubicBezTo>
                    <a:pt x="103" y="2"/>
                    <a:pt x="103" y="2"/>
                    <a:pt x="103" y="2"/>
                  </a:cubicBezTo>
                  <a:cubicBezTo>
                    <a:pt x="96" y="2"/>
                    <a:pt x="89" y="2"/>
                    <a:pt x="83" y="3"/>
                  </a:cubicBezTo>
                  <a:cubicBezTo>
                    <a:pt x="76" y="4"/>
                    <a:pt x="70" y="4"/>
                    <a:pt x="64" y="6"/>
                  </a:cubicBezTo>
                  <a:cubicBezTo>
                    <a:pt x="57" y="7"/>
                    <a:pt x="52" y="9"/>
                    <a:pt x="46" y="10"/>
                  </a:cubicBezTo>
                  <a:cubicBezTo>
                    <a:pt x="40" y="12"/>
                    <a:pt x="35" y="14"/>
                    <a:pt x="31" y="15"/>
                  </a:cubicBezTo>
                  <a:cubicBezTo>
                    <a:pt x="26" y="17"/>
                    <a:pt x="22" y="19"/>
                    <a:pt x="18" y="21"/>
                  </a:cubicBezTo>
                  <a:cubicBezTo>
                    <a:pt x="14" y="22"/>
                    <a:pt x="11" y="24"/>
                    <a:pt x="8" y="26"/>
                  </a:cubicBezTo>
                  <a:cubicBezTo>
                    <a:pt x="3" y="28"/>
                    <a:pt x="0" y="30"/>
                    <a:pt x="0" y="30"/>
                  </a:cubicBezTo>
                  <a:close/>
                </a:path>
              </a:pathLst>
            </a:custGeom>
            <a:solidFill>
              <a:srgbClr val="47393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3" name="Freeform 171">
              <a:extLst>
                <a:ext uri="{FF2B5EF4-FFF2-40B4-BE49-F238E27FC236}">
                  <a16:creationId xmlns:a16="http://schemas.microsoft.com/office/drawing/2014/main" id="{4299DF31-5675-0B4C-9874-BF66AA3627D4}"/>
                </a:ext>
              </a:extLst>
            </p:cNvPr>
            <p:cNvSpPr>
              <a:spLocks/>
            </p:cNvSpPr>
            <p:nvPr/>
          </p:nvSpPr>
          <p:spPr bwMode="auto">
            <a:xfrm>
              <a:off x="20282924" y="4621160"/>
              <a:ext cx="242888" cy="36513"/>
            </a:xfrm>
            <a:custGeom>
              <a:avLst/>
              <a:gdLst>
                <a:gd name="T0" fmla="*/ 0 w 88"/>
                <a:gd name="T1" fmla="*/ 13 h 13"/>
                <a:gd name="T2" fmla="*/ 4 w 88"/>
                <a:gd name="T3" fmla="*/ 11 h 13"/>
                <a:gd name="T4" fmla="*/ 8 w 88"/>
                <a:gd name="T5" fmla="*/ 9 h 13"/>
                <a:gd name="T6" fmla="*/ 13 w 88"/>
                <a:gd name="T7" fmla="*/ 6 h 13"/>
                <a:gd name="T8" fmla="*/ 19 w 88"/>
                <a:gd name="T9" fmla="*/ 4 h 13"/>
                <a:gd name="T10" fmla="*/ 27 w 88"/>
                <a:gd name="T11" fmla="*/ 2 h 13"/>
                <a:gd name="T12" fmla="*/ 35 w 88"/>
                <a:gd name="T13" fmla="*/ 0 h 13"/>
                <a:gd name="T14" fmla="*/ 40 w 88"/>
                <a:gd name="T15" fmla="*/ 0 h 13"/>
                <a:gd name="T16" fmla="*/ 44 w 88"/>
                <a:gd name="T17" fmla="*/ 0 h 13"/>
                <a:gd name="T18" fmla="*/ 46 w 88"/>
                <a:gd name="T19" fmla="*/ 0 h 13"/>
                <a:gd name="T20" fmla="*/ 48 w 88"/>
                <a:gd name="T21" fmla="*/ 0 h 13"/>
                <a:gd name="T22" fmla="*/ 53 w 88"/>
                <a:gd name="T23" fmla="*/ 0 h 13"/>
                <a:gd name="T24" fmla="*/ 57 w 88"/>
                <a:gd name="T25" fmla="*/ 1 h 13"/>
                <a:gd name="T26" fmla="*/ 61 w 88"/>
                <a:gd name="T27" fmla="*/ 2 h 13"/>
                <a:gd name="T28" fmla="*/ 68 w 88"/>
                <a:gd name="T29" fmla="*/ 4 h 13"/>
                <a:gd name="T30" fmla="*/ 75 w 88"/>
                <a:gd name="T31" fmla="*/ 7 h 13"/>
                <a:gd name="T32" fmla="*/ 80 w 88"/>
                <a:gd name="T33" fmla="*/ 9 h 13"/>
                <a:gd name="T34" fmla="*/ 84 w 88"/>
                <a:gd name="T35" fmla="*/ 11 h 13"/>
                <a:gd name="T36" fmla="*/ 88 w 88"/>
                <a:gd name="T37" fmla="*/ 13 h 13"/>
                <a:gd name="T38" fmla="*/ 84 w 88"/>
                <a:gd name="T39" fmla="*/ 12 h 13"/>
                <a:gd name="T40" fmla="*/ 80 w 88"/>
                <a:gd name="T41" fmla="*/ 10 h 13"/>
                <a:gd name="T42" fmla="*/ 74 w 88"/>
                <a:gd name="T43" fmla="*/ 8 h 13"/>
                <a:gd name="T44" fmla="*/ 68 w 88"/>
                <a:gd name="T45" fmla="*/ 6 h 13"/>
                <a:gd name="T46" fmla="*/ 60 w 88"/>
                <a:gd name="T47" fmla="*/ 4 h 13"/>
                <a:gd name="T48" fmla="*/ 52 w 88"/>
                <a:gd name="T49" fmla="*/ 3 h 13"/>
                <a:gd name="T50" fmla="*/ 48 w 88"/>
                <a:gd name="T51" fmla="*/ 2 h 13"/>
                <a:gd name="T52" fmla="*/ 46 w 88"/>
                <a:gd name="T53" fmla="*/ 2 h 13"/>
                <a:gd name="T54" fmla="*/ 44 w 88"/>
                <a:gd name="T55" fmla="*/ 2 h 13"/>
                <a:gd name="T56" fmla="*/ 40 w 88"/>
                <a:gd name="T57" fmla="*/ 2 h 13"/>
                <a:gd name="T58" fmla="*/ 35 w 88"/>
                <a:gd name="T59" fmla="*/ 3 h 13"/>
                <a:gd name="T60" fmla="*/ 27 w 88"/>
                <a:gd name="T61" fmla="*/ 4 h 13"/>
                <a:gd name="T62" fmla="*/ 24 w 88"/>
                <a:gd name="T63" fmla="*/ 4 h 13"/>
                <a:gd name="T64" fmla="*/ 20 w 88"/>
                <a:gd name="T65" fmla="*/ 5 h 13"/>
                <a:gd name="T66" fmla="*/ 13 w 88"/>
                <a:gd name="T67" fmla="*/ 7 h 13"/>
                <a:gd name="T68" fmla="*/ 4 w 88"/>
                <a:gd name="T69" fmla="*/ 12 h 13"/>
                <a:gd name="T70" fmla="*/ 0 w 88"/>
                <a:gd name="T71"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8" h="13">
                  <a:moveTo>
                    <a:pt x="0" y="13"/>
                  </a:moveTo>
                  <a:cubicBezTo>
                    <a:pt x="0" y="13"/>
                    <a:pt x="1" y="12"/>
                    <a:pt x="4" y="11"/>
                  </a:cubicBezTo>
                  <a:cubicBezTo>
                    <a:pt x="5" y="10"/>
                    <a:pt x="6" y="10"/>
                    <a:pt x="8" y="9"/>
                  </a:cubicBezTo>
                  <a:cubicBezTo>
                    <a:pt x="9" y="8"/>
                    <a:pt x="11" y="7"/>
                    <a:pt x="13" y="6"/>
                  </a:cubicBezTo>
                  <a:cubicBezTo>
                    <a:pt x="15" y="5"/>
                    <a:pt x="17" y="5"/>
                    <a:pt x="19" y="4"/>
                  </a:cubicBezTo>
                  <a:cubicBezTo>
                    <a:pt x="22" y="3"/>
                    <a:pt x="24" y="2"/>
                    <a:pt x="27" y="2"/>
                  </a:cubicBezTo>
                  <a:cubicBezTo>
                    <a:pt x="30" y="1"/>
                    <a:pt x="32" y="0"/>
                    <a:pt x="35" y="0"/>
                  </a:cubicBezTo>
                  <a:cubicBezTo>
                    <a:pt x="37" y="0"/>
                    <a:pt x="38" y="0"/>
                    <a:pt x="40" y="0"/>
                  </a:cubicBezTo>
                  <a:cubicBezTo>
                    <a:pt x="44" y="0"/>
                    <a:pt x="44" y="0"/>
                    <a:pt x="44" y="0"/>
                  </a:cubicBezTo>
                  <a:cubicBezTo>
                    <a:pt x="46" y="0"/>
                    <a:pt x="46" y="0"/>
                    <a:pt x="46" y="0"/>
                  </a:cubicBezTo>
                  <a:cubicBezTo>
                    <a:pt x="48" y="0"/>
                    <a:pt x="48" y="0"/>
                    <a:pt x="48" y="0"/>
                  </a:cubicBezTo>
                  <a:cubicBezTo>
                    <a:pt x="50" y="0"/>
                    <a:pt x="51" y="0"/>
                    <a:pt x="53" y="0"/>
                  </a:cubicBezTo>
                  <a:cubicBezTo>
                    <a:pt x="54" y="0"/>
                    <a:pt x="55" y="1"/>
                    <a:pt x="57" y="1"/>
                  </a:cubicBezTo>
                  <a:cubicBezTo>
                    <a:pt x="58" y="1"/>
                    <a:pt x="60" y="1"/>
                    <a:pt x="61" y="2"/>
                  </a:cubicBezTo>
                  <a:cubicBezTo>
                    <a:pt x="64" y="2"/>
                    <a:pt x="66" y="3"/>
                    <a:pt x="68" y="4"/>
                  </a:cubicBezTo>
                  <a:cubicBezTo>
                    <a:pt x="71" y="5"/>
                    <a:pt x="73" y="6"/>
                    <a:pt x="75" y="7"/>
                  </a:cubicBezTo>
                  <a:cubicBezTo>
                    <a:pt x="77" y="7"/>
                    <a:pt x="79" y="8"/>
                    <a:pt x="80" y="9"/>
                  </a:cubicBezTo>
                  <a:cubicBezTo>
                    <a:pt x="82" y="10"/>
                    <a:pt x="83" y="11"/>
                    <a:pt x="84" y="11"/>
                  </a:cubicBezTo>
                  <a:cubicBezTo>
                    <a:pt x="86" y="13"/>
                    <a:pt x="88" y="13"/>
                    <a:pt x="88" y="13"/>
                  </a:cubicBezTo>
                  <a:cubicBezTo>
                    <a:pt x="88" y="13"/>
                    <a:pt x="86" y="13"/>
                    <a:pt x="84" y="12"/>
                  </a:cubicBezTo>
                  <a:cubicBezTo>
                    <a:pt x="83" y="11"/>
                    <a:pt x="81" y="11"/>
                    <a:pt x="80" y="10"/>
                  </a:cubicBezTo>
                  <a:cubicBezTo>
                    <a:pt x="78" y="9"/>
                    <a:pt x="76" y="9"/>
                    <a:pt x="74" y="8"/>
                  </a:cubicBezTo>
                  <a:cubicBezTo>
                    <a:pt x="72" y="7"/>
                    <a:pt x="70" y="6"/>
                    <a:pt x="68" y="6"/>
                  </a:cubicBezTo>
                  <a:cubicBezTo>
                    <a:pt x="65" y="5"/>
                    <a:pt x="63" y="4"/>
                    <a:pt x="60" y="4"/>
                  </a:cubicBezTo>
                  <a:cubicBezTo>
                    <a:pt x="58" y="3"/>
                    <a:pt x="55" y="3"/>
                    <a:pt x="52" y="3"/>
                  </a:cubicBezTo>
                  <a:cubicBezTo>
                    <a:pt x="51" y="2"/>
                    <a:pt x="50" y="2"/>
                    <a:pt x="48" y="2"/>
                  </a:cubicBezTo>
                  <a:cubicBezTo>
                    <a:pt x="46" y="2"/>
                    <a:pt x="46" y="2"/>
                    <a:pt x="46" y="2"/>
                  </a:cubicBezTo>
                  <a:cubicBezTo>
                    <a:pt x="44" y="2"/>
                    <a:pt x="44" y="2"/>
                    <a:pt x="44" y="2"/>
                  </a:cubicBezTo>
                  <a:cubicBezTo>
                    <a:pt x="40" y="2"/>
                    <a:pt x="40" y="2"/>
                    <a:pt x="40" y="2"/>
                  </a:cubicBezTo>
                  <a:cubicBezTo>
                    <a:pt x="38" y="2"/>
                    <a:pt x="37" y="2"/>
                    <a:pt x="35" y="3"/>
                  </a:cubicBezTo>
                  <a:cubicBezTo>
                    <a:pt x="33" y="3"/>
                    <a:pt x="30" y="3"/>
                    <a:pt x="27" y="4"/>
                  </a:cubicBezTo>
                  <a:cubicBezTo>
                    <a:pt x="26" y="4"/>
                    <a:pt x="25" y="4"/>
                    <a:pt x="24" y="4"/>
                  </a:cubicBezTo>
                  <a:cubicBezTo>
                    <a:pt x="22" y="5"/>
                    <a:pt x="21" y="5"/>
                    <a:pt x="20" y="5"/>
                  </a:cubicBezTo>
                  <a:cubicBezTo>
                    <a:pt x="18" y="6"/>
                    <a:pt x="15" y="7"/>
                    <a:pt x="13" y="7"/>
                  </a:cubicBezTo>
                  <a:cubicBezTo>
                    <a:pt x="9" y="9"/>
                    <a:pt x="6" y="10"/>
                    <a:pt x="4" y="12"/>
                  </a:cubicBezTo>
                  <a:cubicBezTo>
                    <a:pt x="2" y="13"/>
                    <a:pt x="0" y="13"/>
                    <a:pt x="0" y="13"/>
                  </a:cubicBezTo>
                  <a:close/>
                </a:path>
              </a:pathLst>
            </a:custGeom>
            <a:solidFill>
              <a:srgbClr val="47393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4" name="Freeform 172">
              <a:extLst>
                <a:ext uri="{FF2B5EF4-FFF2-40B4-BE49-F238E27FC236}">
                  <a16:creationId xmlns:a16="http://schemas.microsoft.com/office/drawing/2014/main" id="{B911A2B8-8371-2A4F-85F9-03097FC253E6}"/>
                </a:ext>
              </a:extLst>
            </p:cNvPr>
            <p:cNvSpPr>
              <a:spLocks/>
            </p:cNvSpPr>
            <p:nvPr/>
          </p:nvSpPr>
          <p:spPr bwMode="auto">
            <a:xfrm>
              <a:off x="20519462" y="5098998"/>
              <a:ext cx="290513" cy="422275"/>
            </a:xfrm>
            <a:custGeom>
              <a:avLst/>
              <a:gdLst>
                <a:gd name="T0" fmla="*/ 105 w 105"/>
                <a:gd name="T1" fmla="*/ 0 h 153"/>
                <a:gd name="T2" fmla="*/ 0 w 105"/>
                <a:gd name="T3" fmla="*/ 153 h 153"/>
                <a:gd name="T4" fmla="*/ 0 w 105"/>
                <a:gd name="T5" fmla="*/ 153 h 153"/>
                <a:gd name="T6" fmla="*/ 0 w 105"/>
                <a:gd name="T7" fmla="*/ 153 h 153"/>
                <a:gd name="T8" fmla="*/ 58 w 105"/>
                <a:gd name="T9" fmla="*/ 132 h 153"/>
                <a:gd name="T10" fmla="*/ 88 w 105"/>
                <a:gd name="T11" fmla="*/ 106 h 153"/>
                <a:gd name="T12" fmla="*/ 99 w 105"/>
                <a:gd name="T13" fmla="*/ 81 h 153"/>
                <a:gd name="T14" fmla="*/ 99 w 105"/>
                <a:gd name="T15" fmla="*/ 81 h 153"/>
                <a:gd name="T16" fmla="*/ 99 w 105"/>
                <a:gd name="T17" fmla="*/ 81 h 153"/>
                <a:gd name="T18" fmla="*/ 100 w 105"/>
                <a:gd name="T19" fmla="*/ 74 h 153"/>
                <a:gd name="T20" fmla="*/ 105 w 105"/>
                <a:gd name="T21"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5" h="153">
                  <a:moveTo>
                    <a:pt x="105" y="0"/>
                  </a:moveTo>
                  <a:cubicBezTo>
                    <a:pt x="91" y="89"/>
                    <a:pt x="48" y="133"/>
                    <a:pt x="0" y="153"/>
                  </a:cubicBezTo>
                  <a:cubicBezTo>
                    <a:pt x="0" y="153"/>
                    <a:pt x="0" y="153"/>
                    <a:pt x="0" y="153"/>
                  </a:cubicBezTo>
                  <a:cubicBezTo>
                    <a:pt x="0" y="153"/>
                    <a:pt x="0" y="153"/>
                    <a:pt x="0" y="153"/>
                  </a:cubicBezTo>
                  <a:cubicBezTo>
                    <a:pt x="21" y="149"/>
                    <a:pt x="41" y="142"/>
                    <a:pt x="58" y="132"/>
                  </a:cubicBezTo>
                  <a:cubicBezTo>
                    <a:pt x="71" y="124"/>
                    <a:pt x="82" y="116"/>
                    <a:pt x="88" y="106"/>
                  </a:cubicBezTo>
                  <a:cubicBezTo>
                    <a:pt x="94" y="98"/>
                    <a:pt x="98" y="90"/>
                    <a:pt x="99" y="81"/>
                  </a:cubicBezTo>
                  <a:cubicBezTo>
                    <a:pt x="99" y="81"/>
                    <a:pt x="99" y="81"/>
                    <a:pt x="99" y="81"/>
                  </a:cubicBezTo>
                  <a:cubicBezTo>
                    <a:pt x="99" y="81"/>
                    <a:pt x="99" y="81"/>
                    <a:pt x="99" y="81"/>
                  </a:cubicBezTo>
                  <a:cubicBezTo>
                    <a:pt x="100" y="74"/>
                    <a:pt x="100" y="74"/>
                    <a:pt x="100" y="74"/>
                  </a:cubicBezTo>
                  <a:cubicBezTo>
                    <a:pt x="105" y="0"/>
                    <a:pt x="105" y="0"/>
                    <a:pt x="105" y="0"/>
                  </a:cubicBezTo>
                </a:path>
              </a:pathLst>
            </a:custGeom>
            <a:solidFill>
              <a:srgbClr val="19225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5" name="Freeform 173">
              <a:extLst>
                <a:ext uri="{FF2B5EF4-FFF2-40B4-BE49-F238E27FC236}">
                  <a16:creationId xmlns:a16="http://schemas.microsoft.com/office/drawing/2014/main" id="{03E807DF-6D4A-E145-B798-5D3F4993296E}"/>
                </a:ext>
              </a:extLst>
            </p:cNvPr>
            <p:cNvSpPr>
              <a:spLocks/>
            </p:cNvSpPr>
            <p:nvPr/>
          </p:nvSpPr>
          <p:spPr bwMode="auto">
            <a:xfrm>
              <a:off x="20025749" y="5322835"/>
              <a:ext cx="766763" cy="406400"/>
            </a:xfrm>
            <a:custGeom>
              <a:avLst/>
              <a:gdLst>
                <a:gd name="T0" fmla="*/ 278 w 278"/>
                <a:gd name="T1" fmla="*/ 0 h 147"/>
                <a:gd name="T2" fmla="*/ 267 w 278"/>
                <a:gd name="T3" fmla="*/ 25 h 147"/>
                <a:gd name="T4" fmla="*/ 237 w 278"/>
                <a:gd name="T5" fmla="*/ 51 h 147"/>
                <a:gd name="T6" fmla="*/ 179 w 278"/>
                <a:gd name="T7" fmla="*/ 72 h 147"/>
                <a:gd name="T8" fmla="*/ 179 w 278"/>
                <a:gd name="T9" fmla="*/ 72 h 147"/>
                <a:gd name="T10" fmla="*/ 99 w 278"/>
                <a:gd name="T11" fmla="*/ 86 h 147"/>
                <a:gd name="T12" fmla="*/ 0 w 278"/>
                <a:gd name="T13" fmla="*/ 70 h 147"/>
                <a:gd name="T14" fmla="*/ 40 w 278"/>
                <a:gd name="T15" fmla="*/ 124 h 147"/>
                <a:gd name="T16" fmla="*/ 136 w 278"/>
                <a:gd name="T17" fmla="*/ 147 h 147"/>
                <a:gd name="T18" fmla="*/ 233 w 278"/>
                <a:gd name="T19" fmla="*/ 124 h 147"/>
                <a:gd name="T20" fmla="*/ 273 w 278"/>
                <a:gd name="T21" fmla="*/ 70 h 147"/>
                <a:gd name="T22" fmla="*/ 273 w 278"/>
                <a:gd name="T23" fmla="*/ 70 h 147"/>
                <a:gd name="T24" fmla="*/ 278 w 278"/>
                <a:gd name="T25" fmla="*/ 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8" h="147">
                  <a:moveTo>
                    <a:pt x="278" y="0"/>
                  </a:moveTo>
                  <a:cubicBezTo>
                    <a:pt x="277" y="9"/>
                    <a:pt x="273" y="17"/>
                    <a:pt x="267" y="25"/>
                  </a:cubicBezTo>
                  <a:cubicBezTo>
                    <a:pt x="261" y="35"/>
                    <a:pt x="250" y="43"/>
                    <a:pt x="237" y="51"/>
                  </a:cubicBezTo>
                  <a:cubicBezTo>
                    <a:pt x="220" y="61"/>
                    <a:pt x="200" y="68"/>
                    <a:pt x="179" y="72"/>
                  </a:cubicBezTo>
                  <a:cubicBezTo>
                    <a:pt x="179" y="72"/>
                    <a:pt x="179" y="72"/>
                    <a:pt x="179" y="72"/>
                  </a:cubicBezTo>
                  <a:cubicBezTo>
                    <a:pt x="153" y="83"/>
                    <a:pt x="125" y="86"/>
                    <a:pt x="99" y="86"/>
                  </a:cubicBezTo>
                  <a:cubicBezTo>
                    <a:pt x="46" y="86"/>
                    <a:pt x="3" y="71"/>
                    <a:pt x="0" y="70"/>
                  </a:cubicBezTo>
                  <a:cubicBezTo>
                    <a:pt x="1" y="89"/>
                    <a:pt x="14" y="109"/>
                    <a:pt x="40" y="124"/>
                  </a:cubicBezTo>
                  <a:cubicBezTo>
                    <a:pt x="66" y="139"/>
                    <a:pt x="101" y="147"/>
                    <a:pt x="136" y="147"/>
                  </a:cubicBezTo>
                  <a:cubicBezTo>
                    <a:pt x="171" y="147"/>
                    <a:pt x="206" y="139"/>
                    <a:pt x="233" y="124"/>
                  </a:cubicBezTo>
                  <a:cubicBezTo>
                    <a:pt x="259" y="109"/>
                    <a:pt x="272" y="89"/>
                    <a:pt x="273" y="70"/>
                  </a:cubicBezTo>
                  <a:cubicBezTo>
                    <a:pt x="273" y="70"/>
                    <a:pt x="273" y="70"/>
                    <a:pt x="273" y="70"/>
                  </a:cubicBezTo>
                  <a:cubicBezTo>
                    <a:pt x="278" y="0"/>
                    <a:pt x="278" y="0"/>
                    <a:pt x="278" y="0"/>
                  </a:cubicBezTo>
                </a:path>
              </a:pathLst>
            </a:custGeom>
            <a:solidFill>
              <a:srgbClr val="4C5B9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76" name="Group 475">
            <a:extLst>
              <a:ext uri="{FF2B5EF4-FFF2-40B4-BE49-F238E27FC236}">
                <a16:creationId xmlns:a16="http://schemas.microsoft.com/office/drawing/2014/main" id="{BFB029D7-8D5B-FD45-ADB9-97632E1A1D55}"/>
              </a:ext>
            </a:extLst>
          </p:cNvPr>
          <p:cNvGrpSpPr/>
          <p:nvPr/>
        </p:nvGrpSpPr>
        <p:grpSpPr>
          <a:xfrm>
            <a:off x="11266396" y="8178539"/>
            <a:ext cx="2368078" cy="1596412"/>
            <a:chOff x="10542024" y="8966148"/>
            <a:chExt cx="3092450" cy="2379662"/>
          </a:xfrm>
        </p:grpSpPr>
        <p:sp>
          <p:nvSpPr>
            <p:cNvPr id="477" name="Freeform 176">
              <a:extLst>
                <a:ext uri="{FF2B5EF4-FFF2-40B4-BE49-F238E27FC236}">
                  <a16:creationId xmlns:a16="http://schemas.microsoft.com/office/drawing/2014/main" id="{E8F1FCC5-9FF0-C947-85C8-7D148BE18768}"/>
                </a:ext>
              </a:extLst>
            </p:cNvPr>
            <p:cNvSpPr>
              <a:spLocks/>
            </p:cNvSpPr>
            <p:nvPr/>
          </p:nvSpPr>
          <p:spPr bwMode="auto">
            <a:xfrm>
              <a:off x="10542024" y="9075685"/>
              <a:ext cx="3092450" cy="2270125"/>
            </a:xfrm>
            <a:custGeom>
              <a:avLst/>
              <a:gdLst>
                <a:gd name="T0" fmla="*/ 1086 w 1121"/>
                <a:gd name="T1" fmla="*/ 382 h 822"/>
                <a:gd name="T2" fmla="*/ 891 w 1121"/>
                <a:gd name="T3" fmla="*/ 317 h 822"/>
                <a:gd name="T4" fmla="*/ 876 w 1121"/>
                <a:gd name="T5" fmla="*/ 314 h 822"/>
                <a:gd name="T6" fmla="*/ 858 w 1121"/>
                <a:gd name="T7" fmla="*/ 303 h 822"/>
                <a:gd name="T8" fmla="*/ 762 w 1121"/>
                <a:gd name="T9" fmla="*/ 248 h 822"/>
                <a:gd name="T10" fmla="*/ 666 w 1121"/>
                <a:gd name="T11" fmla="*/ 192 h 822"/>
                <a:gd name="T12" fmla="*/ 570 w 1121"/>
                <a:gd name="T13" fmla="*/ 137 h 822"/>
                <a:gd name="T14" fmla="*/ 474 w 1121"/>
                <a:gd name="T15" fmla="*/ 81 h 822"/>
                <a:gd name="T16" fmla="*/ 378 w 1121"/>
                <a:gd name="T17" fmla="*/ 26 h 822"/>
                <a:gd name="T18" fmla="*/ 356 w 1121"/>
                <a:gd name="T19" fmla="*/ 13 h 822"/>
                <a:gd name="T20" fmla="*/ 285 w 1121"/>
                <a:gd name="T21" fmla="*/ 10 h 822"/>
                <a:gd name="T22" fmla="*/ 115 w 1121"/>
                <a:gd name="T23" fmla="*/ 108 h 822"/>
                <a:gd name="T24" fmla="*/ 120 w 1121"/>
                <a:gd name="T25" fmla="*/ 149 h 822"/>
                <a:gd name="T26" fmla="*/ 142 w 1121"/>
                <a:gd name="T27" fmla="*/ 162 h 822"/>
                <a:gd name="T28" fmla="*/ 205 w 1121"/>
                <a:gd name="T29" fmla="*/ 198 h 822"/>
                <a:gd name="T30" fmla="*/ 170 w 1121"/>
                <a:gd name="T31" fmla="*/ 192 h 822"/>
                <a:gd name="T32" fmla="*/ 137 w 1121"/>
                <a:gd name="T33" fmla="*/ 186 h 822"/>
                <a:gd name="T34" fmla="*/ 74 w 1121"/>
                <a:gd name="T35" fmla="*/ 206 h 822"/>
                <a:gd name="T36" fmla="*/ 8 w 1121"/>
                <a:gd name="T37" fmla="*/ 335 h 822"/>
                <a:gd name="T38" fmla="*/ 41 w 1121"/>
                <a:gd name="T39" fmla="*/ 371 h 822"/>
                <a:gd name="T40" fmla="*/ 75 w 1121"/>
                <a:gd name="T41" fmla="*/ 377 h 822"/>
                <a:gd name="T42" fmla="*/ 167 w 1121"/>
                <a:gd name="T43" fmla="*/ 393 h 822"/>
                <a:gd name="T44" fmla="*/ 133 w 1121"/>
                <a:gd name="T45" fmla="*/ 396 h 822"/>
                <a:gd name="T46" fmla="*/ 99 w 1121"/>
                <a:gd name="T47" fmla="*/ 400 h 822"/>
                <a:gd name="T48" fmla="*/ 60 w 1121"/>
                <a:gd name="T49" fmla="*/ 434 h 822"/>
                <a:gd name="T50" fmla="*/ 106 w 1121"/>
                <a:gd name="T51" fmla="*/ 567 h 822"/>
                <a:gd name="T52" fmla="*/ 165 w 1121"/>
                <a:gd name="T53" fmla="*/ 589 h 822"/>
                <a:gd name="T54" fmla="*/ 182 w 1121"/>
                <a:gd name="T55" fmla="*/ 587 h 822"/>
                <a:gd name="T56" fmla="*/ 190 w 1121"/>
                <a:gd name="T57" fmla="*/ 605 h 822"/>
                <a:gd name="T58" fmla="*/ 321 w 1121"/>
                <a:gd name="T59" fmla="*/ 716 h 822"/>
                <a:gd name="T60" fmla="*/ 391 w 1121"/>
                <a:gd name="T61" fmla="*/ 724 h 822"/>
                <a:gd name="T62" fmla="*/ 420 w 1121"/>
                <a:gd name="T63" fmla="*/ 712 h 822"/>
                <a:gd name="T64" fmla="*/ 441 w 1121"/>
                <a:gd name="T65" fmla="*/ 704 h 822"/>
                <a:gd name="T66" fmla="*/ 438 w 1121"/>
                <a:gd name="T67" fmla="*/ 707 h 822"/>
                <a:gd name="T68" fmla="*/ 456 w 1121"/>
                <a:gd name="T69" fmla="*/ 747 h 822"/>
                <a:gd name="T70" fmla="*/ 658 w 1121"/>
                <a:gd name="T71" fmla="*/ 814 h 822"/>
                <a:gd name="T72" fmla="*/ 726 w 1121"/>
                <a:gd name="T73" fmla="*/ 804 h 822"/>
                <a:gd name="T74" fmla="*/ 744 w 1121"/>
                <a:gd name="T75" fmla="*/ 786 h 822"/>
                <a:gd name="T76" fmla="*/ 812 w 1121"/>
                <a:gd name="T77" fmla="*/ 718 h 822"/>
                <a:gd name="T78" fmla="*/ 880 w 1121"/>
                <a:gd name="T79" fmla="*/ 650 h 822"/>
                <a:gd name="T80" fmla="*/ 948 w 1121"/>
                <a:gd name="T81" fmla="*/ 583 h 822"/>
                <a:gd name="T82" fmla="*/ 1016 w 1121"/>
                <a:gd name="T83" fmla="*/ 515 h 822"/>
                <a:gd name="T84" fmla="*/ 1084 w 1121"/>
                <a:gd name="T85" fmla="*/ 447 h 822"/>
                <a:gd name="T86" fmla="*/ 1106 w 1121"/>
                <a:gd name="T87" fmla="*/ 425 h 822"/>
                <a:gd name="T88" fmla="*/ 1086 w 1121"/>
                <a:gd name="T89" fmla="*/ 382 h 8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121" h="822">
                  <a:moveTo>
                    <a:pt x="1086" y="382"/>
                  </a:moveTo>
                  <a:cubicBezTo>
                    <a:pt x="891" y="317"/>
                    <a:pt x="891" y="317"/>
                    <a:pt x="891" y="317"/>
                  </a:cubicBezTo>
                  <a:cubicBezTo>
                    <a:pt x="886" y="315"/>
                    <a:pt x="881" y="314"/>
                    <a:pt x="876" y="314"/>
                  </a:cubicBezTo>
                  <a:cubicBezTo>
                    <a:pt x="858" y="303"/>
                    <a:pt x="858" y="303"/>
                    <a:pt x="858" y="303"/>
                  </a:cubicBezTo>
                  <a:cubicBezTo>
                    <a:pt x="762" y="248"/>
                    <a:pt x="762" y="248"/>
                    <a:pt x="762" y="248"/>
                  </a:cubicBezTo>
                  <a:cubicBezTo>
                    <a:pt x="666" y="192"/>
                    <a:pt x="666" y="192"/>
                    <a:pt x="666" y="192"/>
                  </a:cubicBezTo>
                  <a:cubicBezTo>
                    <a:pt x="570" y="137"/>
                    <a:pt x="570" y="137"/>
                    <a:pt x="570" y="137"/>
                  </a:cubicBezTo>
                  <a:cubicBezTo>
                    <a:pt x="474" y="81"/>
                    <a:pt x="474" y="81"/>
                    <a:pt x="474" y="81"/>
                  </a:cubicBezTo>
                  <a:cubicBezTo>
                    <a:pt x="378" y="26"/>
                    <a:pt x="378" y="26"/>
                    <a:pt x="378" y="26"/>
                  </a:cubicBezTo>
                  <a:cubicBezTo>
                    <a:pt x="356" y="13"/>
                    <a:pt x="356" y="13"/>
                    <a:pt x="356" y="13"/>
                  </a:cubicBezTo>
                  <a:cubicBezTo>
                    <a:pt x="335" y="1"/>
                    <a:pt x="303" y="0"/>
                    <a:pt x="285" y="10"/>
                  </a:cubicBezTo>
                  <a:cubicBezTo>
                    <a:pt x="115" y="108"/>
                    <a:pt x="115" y="108"/>
                    <a:pt x="115" y="108"/>
                  </a:cubicBezTo>
                  <a:cubicBezTo>
                    <a:pt x="97" y="119"/>
                    <a:pt x="99" y="137"/>
                    <a:pt x="120" y="149"/>
                  </a:cubicBezTo>
                  <a:cubicBezTo>
                    <a:pt x="142" y="162"/>
                    <a:pt x="142" y="162"/>
                    <a:pt x="142" y="162"/>
                  </a:cubicBezTo>
                  <a:cubicBezTo>
                    <a:pt x="205" y="198"/>
                    <a:pt x="205" y="198"/>
                    <a:pt x="205" y="198"/>
                  </a:cubicBezTo>
                  <a:cubicBezTo>
                    <a:pt x="170" y="192"/>
                    <a:pt x="170" y="192"/>
                    <a:pt x="170" y="192"/>
                  </a:cubicBezTo>
                  <a:cubicBezTo>
                    <a:pt x="137" y="186"/>
                    <a:pt x="137" y="186"/>
                    <a:pt x="137" y="186"/>
                  </a:cubicBezTo>
                  <a:cubicBezTo>
                    <a:pt x="110" y="182"/>
                    <a:pt x="82" y="191"/>
                    <a:pt x="74" y="206"/>
                  </a:cubicBezTo>
                  <a:cubicBezTo>
                    <a:pt x="8" y="335"/>
                    <a:pt x="8" y="335"/>
                    <a:pt x="8" y="335"/>
                  </a:cubicBezTo>
                  <a:cubicBezTo>
                    <a:pt x="0" y="350"/>
                    <a:pt x="15" y="366"/>
                    <a:pt x="41" y="371"/>
                  </a:cubicBezTo>
                  <a:cubicBezTo>
                    <a:pt x="75" y="377"/>
                    <a:pt x="75" y="377"/>
                    <a:pt x="75" y="377"/>
                  </a:cubicBezTo>
                  <a:cubicBezTo>
                    <a:pt x="167" y="393"/>
                    <a:pt x="167" y="393"/>
                    <a:pt x="167" y="393"/>
                  </a:cubicBezTo>
                  <a:cubicBezTo>
                    <a:pt x="133" y="396"/>
                    <a:pt x="133" y="396"/>
                    <a:pt x="133" y="396"/>
                  </a:cubicBezTo>
                  <a:cubicBezTo>
                    <a:pt x="99" y="400"/>
                    <a:pt x="99" y="400"/>
                    <a:pt x="99" y="400"/>
                  </a:cubicBezTo>
                  <a:cubicBezTo>
                    <a:pt x="72" y="404"/>
                    <a:pt x="55" y="419"/>
                    <a:pt x="60" y="434"/>
                  </a:cubicBezTo>
                  <a:cubicBezTo>
                    <a:pt x="106" y="567"/>
                    <a:pt x="106" y="567"/>
                    <a:pt x="106" y="567"/>
                  </a:cubicBezTo>
                  <a:cubicBezTo>
                    <a:pt x="112" y="582"/>
                    <a:pt x="138" y="592"/>
                    <a:pt x="165" y="589"/>
                  </a:cubicBezTo>
                  <a:cubicBezTo>
                    <a:pt x="182" y="587"/>
                    <a:pt x="182" y="587"/>
                    <a:pt x="182" y="587"/>
                  </a:cubicBezTo>
                  <a:cubicBezTo>
                    <a:pt x="181" y="593"/>
                    <a:pt x="184" y="599"/>
                    <a:pt x="190" y="605"/>
                  </a:cubicBezTo>
                  <a:cubicBezTo>
                    <a:pt x="321" y="716"/>
                    <a:pt x="321" y="716"/>
                    <a:pt x="321" y="716"/>
                  </a:cubicBezTo>
                  <a:cubicBezTo>
                    <a:pt x="337" y="729"/>
                    <a:pt x="368" y="733"/>
                    <a:pt x="391" y="724"/>
                  </a:cubicBezTo>
                  <a:cubicBezTo>
                    <a:pt x="420" y="712"/>
                    <a:pt x="420" y="712"/>
                    <a:pt x="420" y="712"/>
                  </a:cubicBezTo>
                  <a:cubicBezTo>
                    <a:pt x="441" y="704"/>
                    <a:pt x="441" y="704"/>
                    <a:pt x="441" y="704"/>
                  </a:cubicBezTo>
                  <a:cubicBezTo>
                    <a:pt x="438" y="707"/>
                    <a:pt x="438" y="707"/>
                    <a:pt x="438" y="707"/>
                  </a:cubicBezTo>
                  <a:cubicBezTo>
                    <a:pt x="424" y="721"/>
                    <a:pt x="432" y="739"/>
                    <a:pt x="456" y="747"/>
                  </a:cubicBezTo>
                  <a:cubicBezTo>
                    <a:pt x="658" y="814"/>
                    <a:pt x="658" y="814"/>
                    <a:pt x="658" y="814"/>
                  </a:cubicBezTo>
                  <a:cubicBezTo>
                    <a:pt x="682" y="822"/>
                    <a:pt x="713" y="817"/>
                    <a:pt x="726" y="804"/>
                  </a:cubicBezTo>
                  <a:cubicBezTo>
                    <a:pt x="744" y="786"/>
                    <a:pt x="744" y="786"/>
                    <a:pt x="744" y="786"/>
                  </a:cubicBezTo>
                  <a:cubicBezTo>
                    <a:pt x="812" y="718"/>
                    <a:pt x="812" y="718"/>
                    <a:pt x="812" y="718"/>
                  </a:cubicBezTo>
                  <a:cubicBezTo>
                    <a:pt x="880" y="650"/>
                    <a:pt x="880" y="650"/>
                    <a:pt x="880" y="650"/>
                  </a:cubicBezTo>
                  <a:cubicBezTo>
                    <a:pt x="948" y="583"/>
                    <a:pt x="948" y="583"/>
                    <a:pt x="948" y="583"/>
                  </a:cubicBezTo>
                  <a:cubicBezTo>
                    <a:pt x="1016" y="515"/>
                    <a:pt x="1016" y="515"/>
                    <a:pt x="1016" y="515"/>
                  </a:cubicBezTo>
                  <a:cubicBezTo>
                    <a:pt x="1084" y="447"/>
                    <a:pt x="1084" y="447"/>
                    <a:pt x="1084" y="447"/>
                  </a:cubicBezTo>
                  <a:cubicBezTo>
                    <a:pt x="1106" y="425"/>
                    <a:pt x="1106" y="425"/>
                    <a:pt x="1106" y="425"/>
                  </a:cubicBezTo>
                  <a:cubicBezTo>
                    <a:pt x="1121" y="410"/>
                    <a:pt x="1112" y="391"/>
                    <a:pt x="1086" y="382"/>
                  </a:cubicBezTo>
                  <a:close/>
                </a:path>
              </a:pathLst>
            </a:custGeom>
            <a:solidFill>
              <a:srgbClr val="51698E"/>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8" name="Freeform 177">
              <a:extLst>
                <a:ext uri="{FF2B5EF4-FFF2-40B4-BE49-F238E27FC236}">
                  <a16:creationId xmlns:a16="http://schemas.microsoft.com/office/drawing/2014/main" id="{FAC6C8D5-9C16-464A-B798-2A7E6495ABFF}"/>
                </a:ext>
              </a:extLst>
            </p:cNvPr>
            <p:cNvSpPr>
              <a:spLocks/>
            </p:cNvSpPr>
            <p:nvPr/>
          </p:nvSpPr>
          <p:spPr bwMode="auto">
            <a:xfrm>
              <a:off x="10934137" y="9037585"/>
              <a:ext cx="915988" cy="527050"/>
            </a:xfrm>
            <a:custGeom>
              <a:avLst/>
              <a:gdLst>
                <a:gd name="T0" fmla="*/ 577 w 577"/>
                <a:gd name="T1" fmla="*/ 96 h 332"/>
                <a:gd name="T2" fmla="*/ 167 w 577"/>
                <a:gd name="T3" fmla="*/ 332 h 332"/>
                <a:gd name="T4" fmla="*/ 0 w 577"/>
                <a:gd name="T5" fmla="*/ 237 h 332"/>
                <a:gd name="T6" fmla="*/ 410 w 577"/>
                <a:gd name="T7" fmla="*/ 0 h 332"/>
                <a:gd name="T8" fmla="*/ 577 w 577"/>
                <a:gd name="T9" fmla="*/ 96 h 332"/>
              </a:gdLst>
              <a:ahLst/>
              <a:cxnLst>
                <a:cxn ang="0">
                  <a:pos x="T0" y="T1"/>
                </a:cxn>
                <a:cxn ang="0">
                  <a:pos x="T2" y="T3"/>
                </a:cxn>
                <a:cxn ang="0">
                  <a:pos x="T4" y="T5"/>
                </a:cxn>
                <a:cxn ang="0">
                  <a:pos x="T6" y="T7"/>
                </a:cxn>
                <a:cxn ang="0">
                  <a:pos x="T8" y="T9"/>
                </a:cxn>
              </a:cxnLst>
              <a:rect l="0" t="0" r="r" b="b"/>
              <a:pathLst>
                <a:path w="577" h="332">
                  <a:moveTo>
                    <a:pt x="577" y="96"/>
                  </a:moveTo>
                  <a:lnTo>
                    <a:pt x="167" y="332"/>
                  </a:lnTo>
                  <a:lnTo>
                    <a:pt x="0" y="237"/>
                  </a:lnTo>
                  <a:lnTo>
                    <a:pt x="410" y="0"/>
                  </a:lnTo>
                  <a:lnTo>
                    <a:pt x="577" y="96"/>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9" name="Freeform 178">
              <a:extLst>
                <a:ext uri="{FF2B5EF4-FFF2-40B4-BE49-F238E27FC236}">
                  <a16:creationId xmlns:a16="http://schemas.microsoft.com/office/drawing/2014/main" id="{37F6EC40-5081-0F46-93EE-A1106EB77C0F}"/>
                </a:ext>
              </a:extLst>
            </p:cNvPr>
            <p:cNvSpPr>
              <a:spLocks/>
            </p:cNvSpPr>
            <p:nvPr/>
          </p:nvSpPr>
          <p:spPr bwMode="auto">
            <a:xfrm>
              <a:off x="11199249" y="9189985"/>
              <a:ext cx="915988" cy="530225"/>
            </a:xfrm>
            <a:custGeom>
              <a:avLst/>
              <a:gdLst>
                <a:gd name="T0" fmla="*/ 577 w 577"/>
                <a:gd name="T1" fmla="*/ 97 h 334"/>
                <a:gd name="T2" fmla="*/ 166 w 577"/>
                <a:gd name="T3" fmla="*/ 334 h 334"/>
                <a:gd name="T4" fmla="*/ 0 w 577"/>
                <a:gd name="T5" fmla="*/ 236 h 334"/>
                <a:gd name="T6" fmla="*/ 410 w 577"/>
                <a:gd name="T7" fmla="*/ 0 h 334"/>
                <a:gd name="T8" fmla="*/ 577 w 577"/>
                <a:gd name="T9" fmla="*/ 97 h 334"/>
              </a:gdLst>
              <a:ahLst/>
              <a:cxnLst>
                <a:cxn ang="0">
                  <a:pos x="T0" y="T1"/>
                </a:cxn>
                <a:cxn ang="0">
                  <a:pos x="T2" y="T3"/>
                </a:cxn>
                <a:cxn ang="0">
                  <a:pos x="T4" y="T5"/>
                </a:cxn>
                <a:cxn ang="0">
                  <a:pos x="T6" y="T7"/>
                </a:cxn>
                <a:cxn ang="0">
                  <a:pos x="T8" y="T9"/>
                </a:cxn>
              </a:cxnLst>
              <a:rect l="0" t="0" r="r" b="b"/>
              <a:pathLst>
                <a:path w="577" h="334">
                  <a:moveTo>
                    <a:pt x="577" y="97"/>
                  </a:moveTo>
                  <a:lnTo>
                    <a:pt x="166" y="334"/>
                  </a:lnTo>
                  <a:lnTo>
                    <a:pt x="0" y="236"/>
                  </a:lnTo>
                  <a:lnTo>
                    <a:pt x="410" y="0"/>
                  </a:lnTo>
                  <a:lnTo>
                    <a:pt x="577" y="97"/>
                  </a:lnTo>
                  <a:close/>
                </a:path>
              </a:pathLst>
            </a:custGeom>
            <a:solidFill>
              <a:srgbClr val="0E0C5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0" name="Freeform 179">
              <a:extLst>
                <a:ext uri="{FF2B5EF4-FFF2-40B4-BE49-F238E27FC236}">
                  <a16:creationId xmlns:a16="http://schemas.microsoft.com/office/drawing/2014/main" id="{3C282820-07C8-8E45-B43B-BE44DA63398A}"/>
                </a:ext>
              </a:extLst>
            </p:cNvPr>
            <p:cNvSpPr>
              <a:spLocks/>
            </p:cNvSpPr>
            <p:nvPr/>
          </p:nvSpPr>
          <p:spPr bwMode="auto">
            <a:xfrm>
              <a:off x="11462774" y="9343973"/>
              <a:ext cx="915988" cy="527050"/>
            </a:xfrm>
            <a:custGeom>
              <a:avLst/>
              <a:gdLst>
                <a:gd name="T0" fmla="*/ 577 w 577"/>
                <a:gd name="T1" fmla="*/ 96 h 332"/>
                <a:gd name="T2" fmla="*/ 167 w 577"/>
                <a:gd name="T3" fmla="*/ 332 h 332"/>
                <a:gd name="T4" fmla="*/ 0 w 577"/>
                <a:gd name="T5" fmla="*/ 237 h 332"/>
                <a:gd name="T6" fmla="*/ 411 w 577"/>
                <a:gd name="T7" fmla="*/ 0 h 332"/>
                <a:gd name="T8" fmla="*/ 577 w 577"/>
                <a:gd name="T9" fmla="*/ 96 h 332"/>
              </a:gdLst>
              <a:ahLst/>
              <a:cxnLst>
                <a:cxn ang="0">
                  <a:pos x="T0" y="T1"/>
                </a:cxn>
                <a:cxn ang="0">
                  <a:pos x="T2" y="T3"/>
                </a:cxn>
                <a:cxn ang="0">
                  <a:pos x="T4" y="T5"/>
                </a:cxn>
                <a:cxn ang="0">
                  <a:pos x="T6" y="T7"/>
                </a:cxn>
                <a:cxn ang="0">
                  <a:pos x="T8" y="T9"/>
                </a:cxn>
              </a:cxnLst>
              <a:rect l="0" t="0" r="r" b="b"/>
              <a:pathLst>
                <a:path w="577" h="332">
                  <a:moveTo>
                    <a:pt x="577" y="96"/>
                  </a:moveTo>
                  <a:lnTo>
                    <a:pt x="167" y="332"/>
                  </a:lnTo>
                  <a:lnTo>
                    <a:pt x="0" y="237"/>
                  </a:lnTo>
                  <a:lnTo>
                    <a:pt x="411" y="0"/>
                  </a:lnTo>
                  <a:lnTo>
                    <a:pt x="577" y="96"/>
                  </a:lnTo>
                  <a:close/>
                </a:path>
              </a:pathLst>
            </a:custGeom>
            <a:solidFill>
              <a:srgbClr val="1B146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1" name="Freeform 180">
              <a:extLst>
                <a:ext uri="{FF2B5EF4-FFF2-40B4-BE49-F238E27FC236}">
                  <a16:creationId xmlns:a16="http://schemas.microsoft.com/office/drawing/2014/main" id="{0B6A571D-B9CC-7640-BD0C-EFB4427937D8}"/>
                </a:ext>
              </a:extLst>
            </p:cNvPr>
            <p:cNvSpPr>
              <a:spLocks/>
            </p:cNvSpPr>
            <p:nvPr/>
          </p:nvSpPr>
          <p:spPr bwMode="auto">
            <a:xfrm>
              <a:off x="11727887" y="9496373"/>
              <a:ext cx="915988" cy="530225"/>
            </a:xfrm>
            <a:custGeom>
              <a:avLst/>
              <a:gdLst>
                <a:gd name="T0" fmla="*/ 577 w 577"/>
                <a:gd name="T1" fmla="*/ 97 h 334"/>
                <a:gd name="T2" fmla="*/ 167 w 577"/>
                <a:gd name="T3" fmla="*/ 334 h 334"/>
                <a:gd name="T4" fmla="*/ 0 w 577"/>
                <a:gd name="T5" fmla="*/ 236 h 334"/>
                <a:gd name="T6" fmla="*/ 410 w 577"/>
                <a:gd name="T7" fmla="*/ 0 h 334"/>
                <a:gd name="T8" fmla="*/ 577 w 577"/>
                <a:gd name="T9" fmla="*/ 97 h 334"/>
              </a:gdLst>
              <a:ahLst/>
              <a:cxnLst>
                <a:cxn ang="0">
                  <a:pos x="T0" y="T1"/>
                </a:cxn>
                <a:cxn ang="0">
                  <a:pos x="T2" y="T3"/>
                </a:cxn>
                <a:cxn ang="0">
                  <a:pos x="T4" y="T5"/>
                </a:cxn>
                <a:cxn ang="0">
                  <a:pos x="T6" y="T7"/>
                </a:cxn>
                <a:cxn ang="0">
                  <a:pos x="T8" y="T9"/>
                </a:cxn>
              </a:cxnLst>
              <a:rect l="0" t="0" r="r" b="b"/>
              <a:pathLst>
                <a:path w="577" h="334">
                  <a:moveTo>
                    <a:pt x="577" y="97"/>
                  </a:moveTo>
                  <a:lnTo>
                    <a:pt x="167" y="334"/>
                  </a:lnTo>
                  <a:lnTo>
                    <a:pt x="0" y="236"/>
                  </a:lnTo>
                  <a:lnTo>
                    <a:pt x="410" y="0"/>
                  </a:lnTo>
                  <a:lnTo>
                    <a:pt x="577" y="97"/>
                  </a:lnTo>
                  <a:close/>
                </a:path>
              </a:pathLst>
            </a:custGeom>
            <a:solidFill>
              <a:srgbClr val="131B2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2" name="Freeform 181">
              <a:extLst>
                <a:ext uri="{FF2B5EF4-FFF2-40B4-BE49-F238E27FC236}">
                  <a16:creationId xmlns:a16="http://schemas.microsoft.com/office/drawing/2014/main" id="{BEDCA158-B4B7-1F4D-84A0-B4D15714E321}"/>
                </a:ext>
              </a:extLst>
            </p:cNvPr>
            <p:cNvSpPr>
              <a:spLocks/>
            </p:cNvSpPr>
            <p:nvPr/>
          </p:nvSpPr>
          <p:spPr bwMode="auto">
            <a:xfrm>
              <a:off x="11992999" y="9650360"/>
              <a:ext cx="915988" cy="527050"/>
            </a:xfrm>
            <a:custGeom>
              <a:avLst/>
              <a:gdLst>
                <a:gd name="T0" fmla="*/ 577 w 577"/>
                <a:gd name="T1" fmla="*/ 96 h 332"/>
                <a:gd name="T2" fmla="*/ 167 w 577"/>
                <a:gd name="T3" fmla="*/ 332 h 332"/>
                <a:gd name="T4" fmla="*/ 0 w 577"/>
                <a:gd name="T5" fmla="*/ 237 h 332"/>
                <a:gd name="T6" fmla="*/ 410 w 577"/>
                <a:gd name="T7" fmla="*/ 0 h 332"/>
                <a:gd name="T8" fmla="*/ 577 w 577"/>
                <a:gd name="T9" fmla="*/ 96 h 332"/>
              </a:gdLst>
              <a:ahLst/>
              <a:cxnLst>
                <a:cxn ang="0">
                  <a:pos x="T0" y="T1"/>
                </a:cxn>
                <a:cxn ang="0">
                  <a:pos x="T2" y="T3"/>
                </a:cxn>
                <a:cxn ang="0">
                  <a:pos x="T4" y="T5"/>
                </a:cxn>
                <a:cxn ang="0">
                  <a:pos x="T6" y="T7"/>
                </a:cxn>
                <a:cxn ang="0">
                  <a:pos x="T8" y="T9"/>
                </a:cxn>
              </a:cxnLst>
              <a:rect l="0" t="0" r="r" b="b"/>
              <a:pathLst>
                <a:path w="577" h="332">
                  <a:moveTo>
                    <a:pt x="577" y="96"/>
                  </a:moveTo>
                  <a:lnTo>
                    <a:pt x="167" y="332"/>
                  </a:lnTo>
                  <a:lnTo>
                    <a:pt x="0" y="237"/>
                  </a:lnTo>
                  <a:lnTo>
                    <a:pt x="410" y="0"/>
                  </a:lnTo>
                  <a:lnTo>
                    <a:pt x="577" y="96"/>
                  </a:lnTo>
                  <a:close/>
                </a:path>
              </a:pathLst>
            </a:custGeom>
            <a:solidFill>
              <a:srgbClr val="3B4C7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3" name="Freeform 182">
              <a:extLst>
                <a:ext uri="{FF2B5EF4-FFF2-40B4-BE49-F238E27FC236}">
                  <a16:creationId xmlns:a16="http://schemas.microsoft.com/office/drawing/2014/main" id="{408CD2E1-DC7D-E241-BA24-B5A0A798BA84}"/>
                </a:ext>
              </a:extLst>
            </p:cNvPr>
            <p:cNvSpPr>
              <a:spLocks/>
            </p:cNvSpPr>
            <p:nvPr/>
          </p:nvSpPr>
          <p:spPr bwMode="auto">
            <a:xfrm>
              <a:off x="10808724" y="8966148"/>
              <a:ext cx="776288" cy="447675"/>
            </a:xfrm>
            <a:custGeom>
              <a:avLst/>
              <a:gdLst>
                <a:gd name="T0" fmla="*/ 281 w 281"/>
                <a:gd name="T1" fmla="*/ 26 h 162"/>
                <a:gd name="T2" fmla="*/ 45 w 281"/>
                <a:gd name="T3" fmla="*/ 162 h 162"/>
                <a:gd name="T4" fmla="*/ 23 w 281"/>
                <a:gd name="T5" fmla="*/ 149 h 162"/>
                <a:gd name="T6" fmla="*/ 18 w 281"/>
                <a:gd name="T7" fmla="*/ 108 h 162"/>
                <a:gd name="T8" fmla="*/ 188 w 281"/>
                <a:gd name="T9" fmla="*/ 10 h 162"/>
                <a:gd name="T10" fmla="*/ 259 w 281"/>
                <a:gd name="T11" fmla="*/ 13 h 162"/>
                <a:gd name="T12" fmla="*/ 281 w 281"/>
                <a:gd name="T13" fmla="*/ 26 h 162"/>
              </a:gdLst>
              <a:ahLst/>
              <a:cxnLst>
                <a:cxn ang="0">
                  <a:pos x="T0" y="T1"/>
                </a:cxn>
                <a:cxn ang="0">
                  <a:pos x="T2" y="T3"/>
                </a:cxn>
                <a:cxn ang="0">
                  <a:pos x="T4" y="T5"/>
                </a:cxn>
                <a:cxn ang="0">
                  <a:pos x="T6" y="T7"/>
                </a:cxn>
                <a:cxn ang="0">
                  <a:pos x="T8" y="T9"/>
                </a:cxn>
                <a:cxn ang="0">
                  <a:pos x="T10" y="T11"/>
                </a:cxn>
                <a:cxn ang="0">
                  <a:pos x="T12" y="T13"/>
                </a:cxn>
              </a:cxnLst>
              <a:rect l="0" t="0" r="r" b="b"/>
              <a:pathLst>
                <a:path w="281" h="162">
                  <a:moveTo>
                    <a:pt x="281" y="26"/>
                  </a:moveTo>
                  <a:cubicBezTo>
                    <a:pt x="45" y="162"/>
                    <a:pt x="45" y="162"/>
                    <a:pt x="45" y="162"/>
                  </a:cubicBezTo>
                  <a:cubicBezTo>
                    <a:pt x="23" y="149"/>
                    <a:pt x="23" y="149"/>
                    <a:pt x="23" y="149"/>
                  </a:cubicBezTo>
                  <a:cubicBezTo>
                    <a:pt x="2" y="137"/>
                    <a:pt x="0" y="119"/>
                    <a:pt x="18" y="108"/>
                  </a:cubicBezTo>
                  <a:cubicBezTo>
                    <a:pt x="188" y="10"/>
                    <a:pt x="188" y="10"/>
                    <a:pt x="188" y="10"/>
                  </a:cubicBezTo>
                  <a:cubicBezTo>
                    <a:pt x="206" y="0"/>
                    <a:pt x="238" y="1"/>
                    <a:pt x="259" y="13"/>
                  </a:cubicBezTo>
                  <a:lnTo>
                    <a:pt x="281" y="26"/>
                  </a:lnTo>
                  <a:close/>
                </a:path>
              </a:pathLst>
            </a:custGeom>
            <a:solidFill>
              <a:srgbClr val="DBE3F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4" name="Freeform 183">
              <a:extLst>
                <a:ext uri="{FF2B5EF4-FFF2-40B4-BE49-F238E27FC236}">
                  <a16:creationId xmlns:a16="http://schemas.microsoft.com/office/drawing/2014/main" id="{65564DB2-ACD8-B448-85BB-7E1D27DDD391}"/>
                </a:ext>
              </a:extLst>
            </p:cNvPr>
            <p:cNvSpPr>
              <a:spLocks/>
            </p:cNvSpPr>
            <p:nvPr/>
          </p:nvSpPr>
          <p:spPr bwMode="auto">
            <a:xfrm>
              <a:off x="12258112" y="9802760"/>
              <a:ext cx="800100" cy="460375"/>
            </a:xfrm>
            <a:custGeom>
              <a:avLst/>
              <a:gdLst>
                <a:gd name="T0" fmla="*/ 236 w 290"/>
                <a:gd name="T1" fmla="*/ 0 h 167"/>
                <a:gd name="T2" fmla="*/ 0 w 290"/>
                <a:gd name="T3" fmla="*/ 136 h 167"/>
                <a:gd name="T4" fmla="*/ 29 w 290"/>
                <a:gd name="T5" fmla="*/ 153 h 167"/>
                <a:gd name="T6" fmla="*/ 105 w 290"/>
                <a:gd name="T7" fmla="*/ 156 h 167"/>
                <a:gd name="T8" fmla="*/ 270 w 290"/>
                <a:gd name="T9" fmla="*/ 61 h 167"/>
                <a:gd name="T10" fmla="*/ 265 w 290"/>
                <a:gd name="T11" fmla="*/ 17 h 167"/>
                <a:gd name="T12" fmla="*/ 236 w 290"/>
                <a:gd name="T13" fmla="*/ 0 h 167"/>
              </a:gdLst>
              <a:ahLst/>
              <a:cxnLst>
                <a:cxn ang="0">
                  <a:pos x="T0" y="T1"/>
                </a:cxn>
                <a:cxn ang="0">
                  <a:pos x="T2" y="T3"/>
                </a:cxn>
                <a:cxn ang="0">
                  <a:pos x="T4" y="T5"/>
                </a:cxn>
                <a:cxn ang="0">
                  <a:pos x="T6" y="T7"/>
                </a:cxn>
                <a:cxn ang="0">
                  <a:pos x="T8" y="T9"/>
                </a:cxn>
                <a:cxn ang="0">
                  <a:pos x="T10" y="T11"/>
                </a:cxn>
                <a:cxn ang="0">
                  <a:pos x="T12" y="T13"/>
                </a:cxn>
              </a:cxnLst>
              <a:rect l="0" t="0" r="r" b="b"/>
              <a:pathLst>
                <a:path w="290" h="167">
                  <a:moveTo>
                    <a:pt x="236" y="0"/>
                  </a:moveTo>
                  <a:cubicBezTo>
                    <a:pt x="0" y="136"/>
                    <a:pt x="0" y="136"/>
                    <a:pt x="0" y="136"/>
                  </a:cubicBezTo>
                  <a:cubicBezTo>
                    <a:pt x="29" y="153"/>
                    <a:pt x="29" y="153"/>
                    <a:pt x="29" y="153"/>
                  </a:cubicBezTo>
                  <a:cubicBezTo>
                    <a:pt x="51" y="166"/>
                    <a:pt x="86" y="167"/>
                    <a:pt x="105" y="156"/>
                  </a:cubicBezTo>
                  <a:cubicBezTo>
                    <a:pt x="270" y="61"/>
                    <a:pt x="270" y="61"/>
                    <a:pt x="270" y="61"/>
                  </a:cubicBezTo>
                  <a:cubicBezTo>
                    <a:pt x="290" y="49"/>
                    <a:pt x="287" y="30"/>
                    <a:pt x="265" y="17"/>
                  </a:cubicBezTo>
                  <a:lnTo>
                    <a:pt x="236" y="0"/>
                  </a:lnTo>
                  <a:close/>
                </a:path>
              </a:pathLst>
            </a:custGeom>
            <a:solidFill>
              <a:srgbClr val="DBE3F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5" name="Freeform 184">
              <a:extLst>
                <a:ext uri="{FF2B5EF4-FFF2-40B4-BE49-F238E27FC236}">
                  <a16:creationId xmlns:a16="http://schemas.microsoft.com/office/drawing/2014/main" id="{DF39FBAE-3D09-FB4D-BBD1-3534503DF53F}"/>
                </a:ext>
              </a:extLst>
            </p:cNvPr>
            <p:cNvSpPr>
              <a:spLocks/>
            </p:cNvSpPr>
            <p:nvPr/>
          </p:nvSpPr>
          <p:spPr bwMode="auto">
            <a:xfrm>
              <a:off x="10748399" y="9496373"/>
              <a:ext cx="620713" cy="571500"/>
            </a:xfrm>
            <a:custGeom>
              <a:avLst/>
              <a:gdLst>
                <a:gd name="T0" fmla="*/ 391 w 391"/>
                <a:gd name="T1" fmla="*/ 40 h 360"/>
                <a:gd name="T2" fmla="*/ 226 w 391"/>
                <a:gd name="T3" fmla="*/ 360 h 360"/>
                <a:gd name="T4" fmla="*/ 0 w 391"/>
                <a:gd name="T5" fmla="*/ 322 h 360"/>
                <a:gd name="T6" fmla="*/ 165 w 391"/>
                <a:gd name="T7" fmla="*/ 0 h 360"/>
                <a:gd name="T8" fmla="*/ 391 w 391"/>
                <a:gd name="T9" fmla="*/ 40 h 360"/>
              </a:gdLst>
              <a:ahLst/>
              <a:cxnLst>
                <a:cxn ang="0">
                  <a:pos x="T0" y="T1"/>
                </a:cxn>
                <a:cxn ang="0">
                  <a:pos x="T2" y="T3"/>
                </a:cxn>
                <a:cxn ang="0">
                  <a:pos x="T4" y="T5"/>
                </a:cxn>
                <a:cxn ang="0">
                  <a:pos x="T6" y="T7"/>
                </a:cxn>
                <a:cxn ang="0">
                  <a:pos x="T8" y="T9"/>
                </a:cxn>
              </a:cxnLst>
              <a:rect l="0" t="0" r="r" b="b"/>
              <a:pathLst>
                <a:path w="391" h="360">
                  <a:moveTo>
                    <a:pt x="391" y="40"/>
                  </a:moveTo>
                  <a:lnTo>
                    <a:pt x="226" y="360"/>
                  </a:lnTo>
                  <a:lnTo>
                    <a:pt x="0" y="322"/>
                  </a:lnTo>
                  <a:lnTo>
                    <a:pt x="165" y="0"/>
                  </a:lnTo>
                  <a:lnTo>
                    <a:pt x="391" y="40"/>
                  </a:lnTo>
                  <a:close/>
                </a:path>
              </a:pathLst>
            </a:custGeom>
            <a:solidFill>
              <a:srgbClr val="0250C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6" name="Freeform 185">
              <a:extLst>
                <a:ext uri="{FF2B5EF4-FFF2-40B4-BE49-F238E27FC236}">
                  <a16:creationId xmlns:a16="http://schemas.microsoft.com/office/drawing/2014/main" id="{9E35E449-C10C-2945-B14B-E7EE9452426B}"/>
                </a:ext>
              </a:extLst>
            </p:cNvPr>
            <p:cNvSpPr>
              <a:spLocks/>
            </p:cNvSpPr>
            <p:nvPr/>
          </p:nvSpPr>
          <p:spPr bwMode="auto">
            <a:xfrm>
              <a:off x="11107174" y="9559873"/>
              <a:ext cx="620713" cy="571500"/>
            </a:xfrm>
            <a:custGeom>
              <a:avLst/>
              <a:gdLst>
                <a:gd name="T0" fmla="*/ 391 w 391"/>
                <a:gd name="T1" fmla="*/ 38 h 360"/>
                <a:gd name="T2" fmla="*/ 226 w 391"/>
                <a:gd name="T3" fmla="*/ 360 h 360"/>
                <a:gd name="T4" fmla="*/ 0 w 391"/>
                <a:gd name="T5" fmla="*/ 320 h 360"/>
                <a:gd name="T6" fmla="*/ 165 w 391"/>
                <a:gd name="T7" fmla="*/ 0 h 360"/>
                <a:gd name="T8" fmla="*/ 391 w 391"/>
                <a:gd name="T9" fmla="*/ 38 h 360"/>
              </a:gdLst>
              <a:ahLst/>
              <a:cxnLst>
                <a:cxn ang="0">
                  <a:pos x="T0" y="T1"/>
                </a:cxn>
                <a:cxn ang="0">
                  <a:pos x="T2" y="T3"/>
                </a:cxn>
                <a:cxn ang="0">
                  <a:pos x="T4" y="T5"/>
                </a:cxn>
                <a:cxn ang="0">
                  <a:pos x="T6" y="T7"/>
                </a:cxn>
                <a:cxn ang="0">
                  <a:pos x="T8" y="T9"/>
                </a:cxn>
              </a:cxnLst>
              <a:rect l="0" t="0" r="r" b="b"/>
              <a:pathLst>
                <a:path w="391" h="360">
                  <a:moveTo>
                    <a:pt x="391" y="38"/>
                  </a:moveTo>
                  <a:lnTo>
                    <a:pt x="226" y="360"/>
                  </a:lnTo>
                  <a:lnTo>
                    <a:pt x="0" y="320"/>
                  </a:lnTo>
                  <a:lnTo>
                    <a:pt x="165" y="0"/>
                  </a:lnTo>
                  <a:lnTo>
                    <a:pt x="391" y="38"/>
                  </a:lnTo>
                  <a:close/>
                </a:path>
              </a:pathLst>
            </a:custGeom>
            <a:solidFill>
              <a:srgbClr val="165AD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7" name="Freeform 186">
              <a:extLst>
                <a:ext uri="{FF2B5EF4-FFF2-40B4-BE49-F238E27FC236}">
                  <a16:creationId xmlns:a16="http://schemas.microsoft.com/office/drawing/2014/main" id="{6C4C0534-82AB-0E4E-A793-363819FA254F}"/>
                </a:ext>
              </a:extLst>
            </p:cNvPr>
            <p:cNvSpPr>
              <a:spLocks/>
            </p:cNvSpPr>
            <p:nvPr/>
          </p:nvSpPr>
          <p:spPr bwMode="auto">
            <a:xfrm>
              <a:off x="11465949" y="9620198"/>
              <a:ext cx="620713" cy="571500"/>
            </a:xfrm>
            <a:custGeom>
              <a:avLst/>
              <a:gdLst>
                <a:gd name="T0" fmla="*/ 391 w 391"/>
                <a:gd name="T1" fmla="*/ 38 h 360"/>
                <a:gd name="T2" fmla="*/ 226 w 391"/>
                <a:gd name="T3" fmla="*/ 360 h 360"/>
                <a:gd name="T4" fmla="*/ 0 w 391"/>
                <a:gd name="T5" fmla="*/ 322 h 360"/>
                <a:gd name="T6" fmla="*/ 165 w 391"/>
                <a:gd name="T7" fmla="*/ 0 h 360"/>
                <a:gd name="T8" fmla="*/ 391 w 391"/>
                <a:gd name="T9" fmla="*/ 38 h 360"/>
              </a:gdLst>
              <a:ahLst/>
              <a:cxnLst>
                <a:cxn ang="0">
                  <a:pos x="T0" y="T1"/>
                </a:cxn>
                <a:cxn ang="0">
                  <a:pos x="T2" y="T3"/>
                </a:cxn>
                <a:cxn ang="0">
                  <a:pos x="T4" y="T5"/>
                </a:cxn>
                <a:cxn ang="0">
                  <a:pos x="T6" y="T7"/>
                </a:cxn>
                <a:cxn ang="0">
                  <a:pos x="T8" y="T9"/>
                </a:cxn>
              </a:cxnLst>
              <a:rect l="0" t="0" r="r" b="b"/>
              <a:pathLst>
                <a:path w="391" h="360">
                  <a:moveTo>
                    <a:pt x="391" y="38"/>
                  </a:moveTo>
                  <a:lnTo>
                    <a:pt x="226" y="360"/>
                  </a:lnTo>
                  <a:lnTo>
                    <a:pt x="0" y="322"/>
                  </a:lnTo>
                  <a:lnTo>
                    <a:pt x="165" y="0"/>
                  </a:lnTo>
                  <a:lnTo>
                    <a:pt x="391" y="38"/>
                  </a:lnTo>
                  <a:close/>
                </a:path>
              </a:pathLst>
            </a:custGeom>
            <a:solidFill>
              <a:srgbClr val="2E70E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8" name="Freeform 187">
              <a:extLst>
                <a:ext uri="{FF2B5EF4-FFF2-40B4-BE49-F238E27FC236}">
                  <a16:creationId xmlns:a16="http://schemas.microsoft.com/office/drawing/2014/main" id="{C7C910D5-D5AE-5C40-8CCA-110A3FC3ABC3}"/>
                </a:ext>
              </a:extLst>
            </p:cNvPr>
            <p:cNvSpPr>
              <a:spLocks/>
            </p:cNvSpPr>
            <p:nvPr/>
          </p:nvSpPr>
          <p:spPr bwMode="auto">
            <a:xfrm>
              <a:off x="11824724" y="9680523"/>
              <a:ext cx="620713" cy="571500"/>
            </a:xfrm>
            <a:custGeom>
              <a:avLst/>
              <a:gdLst>
                <a:gd name="T0" fmla="*/ 391 w 391"/>
                <a:gd name="T1" fmla="*/ 40 h 360"/>
                <a:gd name="T2" fmla="*/ 226 w 391"/>
                <a:gd name="T3" fmla="*/ 360 h 360"/>
                <a:gd name="T4" fmla="*/ 0 w 391"/>
                <a:gd name="T5" fmla="*/ 322 h 360"/>
                <a:gd name="T6" fmla="*/ 165 w 391"/>
                <a:gd name="T7" fmla="*/ 0 h 360"/>
                <a:gd name="T8" fmla="*/ 391 w 391"/>
                <a:gd name="T9" fmla="*/ 40 h 360"/>
              </a:gdLst>
              <a:ahLst/>
              <a:cxnLst>
                <a:cxn ang="0">
                  <a:pos x="T0" y="T1"/>
                </a:cxn>
                <a:cxn ang="0">
                  <a:pos x="T2" y="T3"/>
                </a:cxn>
                <a:cxn ang="0">
                  <a:pos x="T4" y="T5"/>
                </a:cxn>
                <a:cxn ang="0">
                  <a:pos x="T6" y="T7"/>
                </a:cxn>
                <a:cxn ang="0">
                  <a:pos x="T8" y="T9"/>
                </a:cxn>
              </a:cxnLst>
              <a:rect l="0" t="0" r="r" b="b"/>
              <a:pathLst>
                <a:path w="391" h="360">
                  <a:moveTo>
                    <a:pt x="391" y="40"/>
                  </a:moveTo>
                  <a:lnTo>
                    <a:pt x="226" y="360"/>
                  </a:lnTo>
                  <a:lnTo>
                    <a:pt x="0" y="322"/>
                  </a:lnTo>
                  <a:lnTo>
                    <a:pt x="165" y="0"/>
                  </a:lnTo>
                  <a:lnTo>
                    <a:pt x="391" y="40"/>
                  </a:lnTo>
                  <a:close/>
                </a:path>
              </a:pathLst>
            </a:custGeom>
            <a:solidFill>
              <a:srgbClr val="4579EE"/>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9" name="Freeform 188">
              <a:extLst>
                <a:ext uri="{FF2B5EF4-FFF2-40B4-BE49-F238E27FC236}">
                  <a16:creationId xmlns:a16="http://schemas.microsoft.com/office/drawing/2014/main" id="{86E23198-A2CD-A744-9E37-DA9E85D313E0}"/>
                </a:ext>
              </a:extLst>
            </p:cNvPr>
            <p:cNvSpPr>
              <a:spLocks/>
            </p:cNvSpPr>
            <p:nvPr/>
          </p:nvSpPr>
          <p:spPr bwMode="auto">
            <a:xfrm>
              <a:off x="12183499" y="9744023"/>
              <a:ext cx="623888" cy="571500"/>
            </a:xfrm>
            <a:custGeom>
              <a:avLst/>
              <a:gdLst>
                <a:gd name="T0" fmla="*/ 393 w 393"/>
                <a:gd name="T1" fmla="*/ 39 h 360"/>
                <a:gd name="T2" fmla="*/ 226 w 393"/>
                <a:gd name="T3" fmla="*/ 360 h 360"/>
                <a:gd name="T4" fmla="*/ 0 w 393"/>
                <a:gd name="T5" fmla="*/ 320 h 360"/>
                <a:gd name="T6" fmla="*/ 165 w 393"/>
                <a:gd name="T7" fmla="*/ 0 h 360"/>
                <a:gd name="T8" fmla="*/ 393 w 393"/>
                <a:gd name="T9" fmla="*/ 39 h 360"/>
              </a:gdLst>
              <a:ahLst/>
              <a:cxnLst>
                <a:cxn ang="0">
                  <a:pos x="T0" y="T1"/>
                </a:cxn>
                <a:cxn ang="0">
                  <a:pos x="T2" y="T3"/>
                </a:cxn>
                <a:cxn ang="0">
                  <a:pos x="T4" y="T5"/>
                </a:cxn>
                <a:cxn ang="0">
                  <a:pos x="T6" y="T7"/>
                </a:cxn>
                <a:cxn ang="0">
                  <a:pos x="T8" y="T9"/>
                </a:cxn>
              </a:cxnLst>
              <a:rect l="0" t="0" r="r" b="b"/>
              <a:pathLst>
                <a:path w="393" h="360">
                  <a:moveTo>
                    <a:pt x="393" y="39"/>
                  </a:moveTo>
                  <a:lnTo>
                    <a:pt x="226" y="360"/>
                  </a:lnTo>
                  <a:lnTo>
                    <a:pt x="0" y="320"/>
                  </a:lnTo>
                  <a:lnTo>
                    <a:pt x="165" y="0"/>
                  </a:lnTo>
                  <a:lnTo>
                    <a:pt x="393" y="39"/>
                  </a:lnTo>
                  <a:close/>
                </a:path>
              </a:pathLst>
            </a:custGeom>
            <a:solidFill>
              <a:srgbClr val="9FCE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0" name="Freeform 189">
              <a:extLst>
                <a:ext uri="{FF2B5EF4-FFF2-40B4-BE49-F238E27FC236}">
                  <a16:creationId xmlns:a16="http://schemas.microsoft.com/office/drawing/2014/main" id="{4CA2DB41-5A7B-4E43-B789-866B86051327}"/>
                </a:ext>
              </a:extLst>
            </p:cNvPr>
            <p:cNvSpPr>
              <a:spLocks/>
            </p:cNvSpPr>
            <p:nvPr/>
          </p:nvSpPr>
          <p:spPr bwMode="auto">
            <a:xfrm>
              <a:off x="10542024" y="9467798"/>
              <a:ext cx="468313" cy="539750"/>
            </a:xfrm>
            <a:custGeom>
              <a:avLst/>
              <a:gdLst>
                <a:gd name="T0" fmla="*/ 170 w 170"/>
                <a:gd name="T1" fmla="*/ 10 h 195"/>
                <a:gd name="T2" fmla="*/ 75 w 170"/>
                <a:gd name="T3" fmla="*/ 195 h 195"/>
                <a:gd name="T4" fmla="*/ 41 w 170"/>
                <a:gd name="T5" fmla="*/ 189 h 195"/>
                <a:gd name="T6" fmla="*/ 8 w 170"/>
                <a:gd name="T7" fmla="*/ 153 h 195"/>
                <a:gd name="T8" fmla="*/ 74 w 170"/>
                <a:gd name="T9" fmla="*/ 24 h 195"/>
                <a:gd name="T10" fmla="*/ 137 w 170"/>
                <a:gd name="T11" fmla="*/ 4 h 195"/>
                <a:gd name="T12" fmla="*/ 170 w 170"/>
                <a:gd name="T13" fmla="*/ 10 h 195"/>
              </a:gdLst>
              <a:ahLst/>
              <a:cxnLst>
                <a:cxn ang="0">
                  <a:pos x="T0" y="T1"/>
                </a:cxn>
                <a:cxn ang="0">
                  <a:pos x="T2" y="T3"/>
                </a:cxn>
                <a:cxn ang="0">
                  <a:pos x="T4" y="T5"/>
                </a:cxn>
                <a:cxn ang="0">
                  <a:pos x="T6" y="T7"/>
                </a:cxn>
                <a:cxn ang="0">
                  <a:pos x="T8" y="T9"/>
                </a:cxn>
                <a:cxn ang="0">
                  <a:pos x="T10" y="T11"/>
                </a:cxn>
                <a:cxn ang="0">
                  <a:pos x="T12" y="T13"/>
                </a:cxn>
              </a:cxnLst>
              <a:rect l="0" t="0" r="r" b="b"/>
              <a:pathLst>
                <a:path w="170" h="195">
                  <a:moveTo>
                    <a:pt x="170" y="10"/>
                  </a:moveTo>
                  <a:cubicBezTo>
                    <a:pt x="75" y="195"/>
                    <a:pt x="75" y="195"/>
                    <a:pt x="75" y="195"/>
                  </a:cubicBezTo>
                  <a:cubicBezTo>
                    <a:pt x="41" y="189"/>
                    <a:pt x="41" y="189"/>
                    <a:pt x="41" y="189"/>
                  </a:cubicBezTo>
                  <a:cubicBezTo>
                    <a:pt x="15" y="184"/>
                    <a:pt x="0" y="168"/>
                    <a:pt x="8" y="153"/>
                  </a:cubicBezTo>
                  <a:cubicBezTo>
                    <a:pt x="74" y="24"/>
                    <a:pt x="74" y="24"/>
                    <a:pt x="74" y="24"/>
                  </a:cubicBezTo>
                  <a:cubicBezTo>
                    <a:pt x="82" y="9"/>
                    <a:pt x="110" y="0"/>
                    <a:pt x="137" y="4"/>
                  </a:cubicBezTo>
                  <a:lnTo>
                    <a:pt x="170" y="10"/>
                  </a:lnTo>
                  <a:close/>
                </a:path>
              </a:pathLst>
            </a:custGeom>
            <a:solidFill>
              <a:srgbClr val="DBE3F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1" name="Freeform 190">
              <a:extLst>
                <a:ext uri="{FF2B5EF4-FFF2-40B4-BE49-F238E27FC236}">
                  <a16:creationId xmlns:a16="http://schemas.microsoft.com/office/drawing/2014/main" id="{EA1ACF79-069C-494E-AB42-AD8F28930026}"/>
                </a:ext>
              </a:extLst>
            </p:cNvPr>
            <p:cNvSpPr>
              <a:spLocks/>
            </p:cNvSpPr>
            <p:nvPr/>
          </p:nvSpPr>
          <p:spPr bwMode="auto">
            <a:xfrm>
              <a:off x="12542274" y="9805935"/>
              <a:ext cx="504825" cy="542925"/>
            </a:xfrm>
            <a:custGeom>
              <a:avLst/>
              <a:gdLst>
                <a:gd name="T0" fmla="*/ 96 w 183"/>
                <a:gd name="T1" fmla="*/ 0 h 197"/>
                <a:gd name="T2" fmla="*/ 0 w 183"/>
                <a:gd name="T3" fmla="*/ 185 h 197"/>
                <a:gd name="T4" fmla="*/ 43 w 183"/>
                <a:gd name="T5" fmla="*/ 192 h 197"/>
                <a:gd name="T6" fmla="*/ 110 w 183"/>
                <a:gd name="T7" fmla="*/ 171 h 197"/>
                <a:gd name="T8" fmla="*/ 175 w 183"/>
                <a:gd name="T9" fmla="*/ 46 h 197"/>
                <a:gd name="T10" fmla="*/ 138 w 183"/>
                <a:gd name="T11" fmla="*/ 8 h 197"/>
                <a:gd name="T12" fmla="*/ 96 w 183"/>
                <a:gd name="T13" fmla="*/ 0 h 197"/>
              </a:gdLst>
              <a:ahLst/>
              <a:cxnLst>
                <a:cxn ang="0">
                  <a:pos x="T0" y="T1"/>
                </a:cxn>
                <a:cxn ang="0">
                  <a:pos x="T2" y="T3"/>
                </a:cxn>
                <a:cxn ang="0">
                  <a:pos x="T4" y="T5"/>
                </a:cxn>
                <a:cxn ang="0">
                  <a:pos x="T6" y="T7"/>
                </a:cxn>
                <a:cxn ang="0">
                  <a:pos x="T8" y="T9"/>
                </a:cxn>
                <a:cxn ang="0">
                  <a:pos x="T10" y="T11"/>
                </a:cxn>
                <a:cxn ang="0">
                  <a:pos x="T12" y="T13"/>
                </a:cxn>
              </a:cxnLst>
              <a:rect l="0" t="0" r="r" b="b"/>
              <a:pathLst>
                <a:path w="183" h="197">
                  <a:moveTo>
                    <a:pt x="96" y="0"/>
                  </a:moveTo>
                  <a:cubicBezTo>
                    <a:pt x="0" y="185"/>
                    <a:pt x="0" y="185"/>
                    <a:pt x="0" y="185"/>
                  </a:cubicBezTo>
                  <a:cubicBezTo>
                    <a:pt x="43" y="192"/>
                    <a:pt x="43" y="192"/>
                    <a:pt x="43" y="192"/>
                  </a:cubicBezTo>
                  <a:cubicBezTo>
                    <a:pt x="72" y="197"/>
                    <a:pt x="102" y="188"/>
                    <a:pt x="110" y="171"/>
                  </a:cubicBezTo>
                  <a:cubicBezTo>
                    <a:pt x="175" y="46"/>
                    <a:pt x="175" y="46"/>
                    <a:pt x="175" y="46"/>
                  </a:cubicBezTo>
                  <a:cubicBezTo>
                    <a:pt x="183" y="30"/>
                    <a:pt x="167" y="13"/>
                    <a:pt x="138" y="8"/>
                  </a:cubicBezTo>
                  <a:lnTo>
                    <a:pt x="96" y="0"/>
                  </a:lnTo>
                  <a:close/>
                </a:path>
              </a:pathLst>
            </a:custGeom>
            <a:solidFill>
              <a:srgbClr val="DBE3F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2" name="Freeform 191">
              <a:extLst>
                <a:ext uri="{FF2B5EF4-FFF2-40B4-BE49-F238E27FC236}">
                  <a16:creationId xmlns:a16="http://schemas.microsoft.com/office/drawing/2014/main" id="{7B52742F-C6C4-5D42-B9EE-DA8761DDAE8A}"/>
                </a:ext>
              </a:extLst>
            </p:cNvPr>
            <p:cNvSpPr>
              <a:spLocks/>
            </p:cNvSpPr>
            <p:nvPr/>
          </p:nvSpPr>
          <p:spPr bwMode="auto">
            <a:xfrm>
              <a:off x="10908737" y="10018660"/>
              <a:ext cx="549275" cy="561975"/>
            </a:xfrm>
            <a:custGeom>
              <a:avLst/>
              <a:gdLst>
                <a:gd name="T0" fmla="*/ 233 w 346"/>
                <a:gd name="T1" fmla="*/ 0 h 354"/>
                <a:gd name="T2" fmla="*/ 346 w 346"/>
                <a:gd name="T3" fmla="*/ 328 h 354"/>
                <a:gd name="T4" fmla="*/ 115 w 346"/>
                <a:gd name="T5" fmla="*/ 354 h 354"/>
                <a:gd name="T6" fmla="*/ 0 w 346"/>
                <a:gd name="T7" fmla="*/ 26 h 354"/>
                <a:gd name="T8" fmla="*/ 233 w 346"/>
                <a:gd name="T9" fmla="*/ 0 h 354"/>
              </a:gdLst>
              <a:ahLst/>
              <a:cxnLst>
                <a:cxn ang="0">
                  <a:pos x="T0" y="T1"/>
                </a:cxn>
                <a:cxn ang="0">
                  <a:pos x="T2" y="T3"/>
                </a:cxn>
                <a:cxn ang="0">
                  <a:pos x="T4" y="T5"/>
                </a:cxn>
                <a:cxn ang="0">
                  <a:pos x="T6" y="T7"/>
                </a:cxn>
                <a:cxn ang="0">
                  <a:pos x="T8" y="T9"/>
                </a:cxn>
              </a:cxnLst>
              <a:rect l="0" t="0" r="r" b="b"/>
              <a:pathLst>
                <a:path w="346" h="354">
                  <a:moveTo>
                    <a:pt x="233" y="0"/>
                  </a:moveTo>
                  <a:lnTo>
                    <a:pt x="346" y="328"/>
                  </a:lnTo>
                  <a:lnTo>
                    <a:pt x="115" y="354"/>
                  </a:lnTo>
                  <a:lnTo>
                    <a:pt x="0" y="26"/>
                  </a:lnTo>
                  <a:lnTo>
                    <a:pt x="233" y="0"/>
                  </a:lnTo>
                  <a:close/>
                </a:path>
              </a:pathLst>
            </a:custGeom>
            <a:solidFill>
              <a:srgbClr val="FC590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3" name="Freeform 192">
              <a:extLst>
                <a:ext uri="{FF2B5EF4-FFF2-40B4-BE49-F238E27FC236}">
                  <a16:creationId xmlns:a16="http://schemas.microsoft.com/office/drawing/2014/main" id="{5DBB1968-7C40-9645-A091-27611E4BD9C9}"/>
                </a:ext>
              </a:extLst>
            </p:cNvPr>
            <p:cNvSpPr>
              <a:spLocks/>
            </p:cNvSpPr>
            <p:nvPr/>
          </p:nvSpPr>
          <p:spPr bwMode="auto">
            <a:xfrm>
              <a:off x="11278624" y="9974210"/>
              <a:ext cx="546100" cy="565150"/>
            </a:xfrm>
            <a:custGeom>
              <a:avLst/>
              <a:gdLst>
                <a:gd name="T0" fmla="*/ 231 w 344"/>
                <a:gd name="T1" fmla="*/ 0 h 356"/>
                <a:gd name="T2" fmla="*/ 344 w 344"/>
                <a:gd name="T3" fmla="*/ 328 h 356"/>
                <a:gd name="T4" fmla="*/ 113 w 344"/>
                <a:gd name="T5" fmla="*/ 356 h 356"/>
                <a:gd name="T6" fmla="*/ 0 w 344"/>
                <a:gd name="T7" fmla="*/ 28 h 356"/>
                <a:gd name="T8" fmla="*/ 231 w 344"/>
                <a:gd name="T9" fmla="*/ 0 h 356"/>
              </a:gdLst>
              <a:ahLst/>
              <a:cxnLst>
                <a:cxn ang="0">
                  <a:pos x="T0" y="T1"/>
                </a:cxn>
                <a:cxn ang="0">
                  <a:pos x="T2" y="T3"/>
                </a:cxn>
                <a:cxn ang="0">
                  <a:pos x="T4" y="T5"/>
                </a:cxn>
                <a:cxn ang="0">
                  <a:pos x="T6" y="T7"/>
                </a:cxn>
                <a:cxn ang="0">
                  <a:pos x="T8" y="T9"/>
                </a:cxn>
              </a:cxnLst>
              <a:rect l="0" t="0" r="r" b="b"/>
              <a:pathLst>
                <a:path w="344" h="356">
                  <a:moveTo>
                    <a:pt x="231" y="0"/>
                  </a:moveTo>
                  <a:lnTo>
                    <a:pt x="344" y="328"/>
                  </a:lnTo>
                  <a:lnTo>
                    <a:pt x="113" y="356"/>
                  </a:lnTo>
                  <a:lnTo>
                    <a:pt x="0" y="28"/>
                  </a:lnTo>
                  <a:lnTo>
                    <a:pt x="231" y="0"/>
                  </a:lnTo>
                  <a:close/>
                </a:path>
              </a:pathLst>
            </a:custGeom>
            <a:solidFill>
              <a:srgbClr val="F9763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4" name="Freeform 193">
              <a:extLst>
                <a:ext uri="{FF2B5EF4-FFF2-40B4-BE49-F238E27FC236}">
                  <a16:creationId xmlns:a16="http://schemas.microsoft.com/office/drawing/2014/main" id="{DF659415-1576-CA4D-9C10-C6D17268D972}"/>
                </a:ext>
              </a:extLst>
            </p:cNvPr>
            <p:cNvSpPr>
              <a:spLocks/>
            </p:cNvSpPr>
            <p:nvPr/>
          </p:nvSpPr>
          <p:spPr bwMode="auto">
            <a:xfrm>
              <a:off x="11645337" y="9932935"/>
              <a:ext cx="549275" cy="561975"/>
            </a:xfrm>
            <a:custGeom>
              <a:avLst/>
              <a:gdLst>
                <a:gd name="T0" fmla="*/ 231 w 346"/>
                <a:gd name="T1" fmla="*/ 0 h 354"/>
                <a:gd name="T2" fmla="*/ 346 w 346"/>
                <a:gd name="T3" fmla="*/ 328 h 354"/>
                <a:gd name="T4" fmla="*/ 113 w 346"/>
                <a:gd name="T5" fmla="*/ 354 h 354"/>
                <a:gd name="T6" fmla="*/ 0 w 346"/>
                <a:gd name="T7" fmla="*/ 26 h 354"/>
                <a:gd name="T8" fmla="*/ 231 w 346"/>
                <a:gd name="T9" fmla="*/ 0 h 354"/>
              </a:gdLst>
              <a:ahLst/>
              <a:cxnLst>
                <a:cxn ang="0">
                  <a:pos x="T0" y="T1"/>
                </a:cxn>
                <a:cxn ang="0">
                  <a:pos x="T2" y="T3"/>
                </a:cxn>
                <a:cxn ang="0">
                  <a:pos x="T4" y="T5"/>
                </a:cxn>
                <a:cxn ang="0">
                  <a:pos x="T6" y="T7"/>
                </a:cxn>
                <a:cxn ang="0">
                  <a:pos x="T8" y="T9"/>
                </a:cxn>
              </a:cxnLst>
              <a:rect l="0" t="0" r="r" b="b"/>
              <a:pathLst>
                <a:path w="346" h="354">
                  <a:moveTo>
                    <a:pt x="231" y="0"/>
                  </a:moveTo>
                  <a:lnTo>
                    <a:pt x="346" y="328"/>
                  </a:lnTo>
                  <a:lnTo>
                    <a:pt x="113" y="354"/>
                  </a:lnTo>
                  <a:lnTo>
                    <a:pt x="0" y="26"/>
                  </a:lnTo>
                  <a:lnTo>
                    <a:pt x="231" y="0"/>
                  </a:lnTo>
                  <a:close/>
                </a:path>
              </a:pathLst>
            </a:custGeom>
            <a:solidFill>
              <a:srgbClr val="F99D7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5" name="Freeform 194">
              <a:extLst>
                <a:ext uri="{FF2B5EF4-FFF2-40B4-BE49-F238E27FC236}">
                  <a16:creationId xmlns:a16="http://schemas.microsoft.com/office/drawing/2014/main" id="{E7EBD0E4-8624-3C4F-AD77-512683CFB9E8}"/>
                </a:ext>
              </a:extLst>
            </p:cNvPr>
            <p:cNvSpPr>
              <a:spLocks/>
            </p:cNvSpPr>
            <p:nvPr/>
          </p:nvSpPr>
          <p:spPr bwMode="auto">
            <a:xfrm>
              <a:off x="12012049" y="9890073"/>
              <a:ext cx="549275" cy="563563"/>
            </a:xfrm>
            <a:custGeom>
              <a:avLst/>
              <a:gdLst>
                <a:gd name="T0" fmla="*/ 231 w 346"/>
                <a:gd name="T1" fmla="*/ 0 h 355"/>
                <a:gd name="T2" fmla="*/ 346 w 346"/>
                <a:gd name="T3" fmla="*/ 328 h 355"/>
                <a:gd name="T4" fmla="*/ 115 w 346"/>
                <a:gd name="T5" fmla="*/ 355 h 355"/>
                <a:gd name="T6" fmla="*/ 0 w 346"/>
                <a:gd name="T7" fmla="*/ 27 h 355"/>
                <a:gd name="T8" fmla="*/ 231 w 346"/>
                <a:gd name="T9" fmla="*/ 0 h 355"/>
              </a:gdLst>
              <a:ahLst/>
              <a:cxnLst>
                <a:cxn ang="0">
                  <a:pos x="T0" y="T1"/>
                </a:cxn>
                <a:cxn ang="0">
                  <a:pos x="T2" y="T3"/>
                </a:cxn>
                <a:cxn ang="0">
                  <a:pos x="T4" y="T5"/>
                </a:cxn>
                <a:cxn ang="0">
                  <a:pos x="T6" y="T7"/>
                </a:cxn>
                <a:cxn ang="0">
                  <a:pos x="T8" y="T9"/>
                </a:cxn>
              </a:cxnLst>
              <a:rect l="0" t="0" r="r" b="b"/>
              <a:pathLst>
                <a:path w="346" h="355">
                  <a:moveTo>
                    <a:pt x="231" y="0"/>
                  </a:moveTo>
                  <a:lnTo>
                    <a:pt x="346" y="328"/>
                  </a:lnTo>
                  <a:lnTo>
                    <a:pt x="115" y="355"/>
                  </a:lnTo>
                  <a:lnTo>
                    <a:pt x="0" y="27"/>
                  </a:lnTo>
                  <a:lnTo>
                    <a:pt x="231" y="0"/>
                  </a:lnTo>
                  <a:close/>
                </a:path>
              </a:pathLst>
            </a:custGeom>
            <a:solidFill>
              <a:srgbClr val="F9B19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6" name="Freeform 195">
              <a:extLst>
                <a:ext uri="{FF2B5EF4-FFF2-40B4-BE49-F238E27FC236}">
                  <a16:creationId xmlns:a16="http://schemas.microsoft.com/office/drawing/2014/main" id="{C2FC93D1-719A-D14A-B72B-E2DBA16C3335}"/>
                </a:ext>
              </a:extLst>
            </p:cNvPr>
            <p:cNvSpPr>
              <a:spLocks/>
            </p:cNvSpPr>
            <p:nvPr/>
          </p:nvSpPr>
          <p:spPr bwMode="auto">
            <a:xfrm>
              <a:off x="12378762" y="9847210"/>
              <a:ext cx="549275" cy="563563"/>
            </a:xfrm>
            <a:custGeom>
              <a:avLst/>
              <a:gdLst>
                <a:gd name="T0" fmla="*/ 232 w 346"/>
                <a:gd name="T1" fmla="*/ 0 h 355"/>
                <a:gd name="T2" fmla="*/ 346 w 346"/>
                <a:gd name="T3" fmla="*/ 328 h 355"/>
                <a:gd name="T4" fmla="*/ 115 w 346"/>
                <a:gd name="T5" fmla="*/ 355 h 355"/>
                <a:gd name="T6" fmla="*/ 0 w 346"/>
                <a:gd name="T7" fmla="*/ 27 h 355"/>
                <a:gd name="T8" fmla="*/ 232 w 346"/>
                <a:gd name="T9" fmla="*/ 0 h 355"/>
              </a:gdLst>
              <a:ahLst/>
              <a:cxnLst>
                <a:cxn ang="0">
                  <a:pos x="T0" y="T1"/>
                </a:cxn>
                <a:cxn ang="0">
                  <a:pos x="T2" y="T3"/>
                </a:cxn>
                <a:cxn ang="0">
                  <a:pos x="T4" y="T5"/>
                </a:cxn>
                <a:cxn ang="0">
                  <a:pos x="T6" y="T7"/>
                </a:cxn>
                <a:cxn ang="0">
                  <a:pos x="T8" y="T9"/>
                </a:cxn>
              </a:cxnLst>
              <a:rect l="0" t="0" r="r" b="b"/>
              <a:pathLst>
                <a:path w="346" h="355">
                  <a:moveTo>
                    <a:pt x="232" y="0"/>
                  </a:moveTo>
                  <a:lnTo>
                    <a:pt x="346" y="328"/>
                  </a:lnTo>
                  <a:lnTo>
                    <a:pt x="115" y="355"/>
                  </a:lnTo>
                  <a:lnTo>
                    <a:pt x="0" y="27"/>
                  </a:lnTo>
                  <a:lnTo>
                    <a:pt x="232" y="0"/>
                  </a:lnTo>
                  <a:close/>
                </a:path>
              </a:pathLst>
            </a:custGeom>
            <a:solidFill>
              <a:srgbClr val="F9C3A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7" name="Freeform 196">
              <a:extLst>
                <a:ext uri="{FF2B5EF4-FFF2-40B4-BE49-F238E27FC236}">
                  <a16:creationId xmlns:a16="http://schemas.microsoft.com/office/drawing/2014/main" id="{67390FEF-76C9-E440-A002-3448F67181BB}"/>
                </a:ext>
              </a:extLst>
            </p:cNvPr>
            <p:cNvSpPr>
              <a:spLocks/>
            </p:cNvSpPr>
            <p:nvPr/>
          </p:nvSpPr>
          <p:spPr bwMode="auto">
            <a:xfrm>
              <a:off x="10692837" y="10059935"/>
              <a:ext cx="398463" cy="541338"/>
            </a:xfrm>
            <a:custGeom>
              <a:avLst/>
              <a:gdLst>
                <a:gd name="T0" fmla="*/ 78 w 144"/>
                <a:gd name="T1" fmla="*/ 0 h 196"/>
                <a:gd name="T2" fmla="*/ 144 w 144"/>
                <a:gd name="T3" fmla="*/ 189 h 196"/>
                <a:gd name="T4" fmla="*/ 110 w 144"/>
                <a:gd name="T5" fmla="*/ 193 h 196"/>
                <a:gd name="T6" fmla="*/ 51 w 144"/>
                <a:gd name="T7" fmla="*/ 170 h 196"/>
                <a:gd name="T8" fmla="*/ 5 w 144"/>
                <a:gd name="T9" fmla="*/ 38 h 196"/>
                <a:gd name="T10" fmla="*/ 44 w 144"/>
                <a:gd name="T11" fmla="*/ 4 h 196"/>
                <a:gd name="T12" fmla="*/ 78 w 144"/>
                <a:gd name="T13" fmla="*/ 0 h 196"/>
              </a:gdLst>
              <a:ahLst/>
              <a:cxnLst>
                <a:cxn ang="0">
                  <a:pos x="T0" y="T1"/>
                </a:cxn>
                <a:cxn ang="0">
                  <a:pos x="T2" y="T3"/>
                </a:cxn>
                <a:cxn ang="0">
                  <a:pos x="T4" y="T5"/>
                </a:cxn>
                <a:cxn ang="0">
                  <a:pos x="T6" y="T7"/>
                </a:cxn>
                <a:cxn ang="0">
                  <a:pos x="T8" y="T9"/>
                </a:cxn>
                <a:cxn ang="0">
                  <a:pos x="T10" y="T11"/>
                </a:cxn>
                <a:cxn ang="0">
                  <a:pos x="T12" y="T13"/>
                </a:cxn>
              </a:cxnLst>
              <a:rect l="0" t="0" r="r" b="b"/>
              <a:pathLst>
                <a:path w="144" h="196">
                  <a:moveTo>
                    <a:pt x="78" y="0"/>
                  </a:moveTo>
                  <a:cubicBezTo>
                    <a:pt x="144" y="189"/>
                    <a:pt x="144" y="189"/>
                    <a:pt x="144" y="189"/>
                  </a:cubicBezTo>
                  <a:cubicBezTo>
                    <a:pt x="110" y="193"/>
                    <a:pt x="110" y="193"/>
                    <a:pt x="110" y="193"/>
                  </a:cubicBezTo>
                  <a:cubicBezTo>
                    <a:pt x="83" y="196"/>
                    <a:pt x="57" y="186"/>
                    <a:pt x="51" y="170"/>
                  </a:cubicBezTo>
                  <a:cubicBezTo>
                    <a:pt x="5" y="38"/>
                    <a:pt x="5" y="38"/>
                    <a:pt x="5" y="38"/>
                  </a:cubicBezTo>
                  <a:cubicBezTo>
                    <a:pt x="0" y="23"/>
                    <a:pt x="17" y="8"/>
                    <a:pt x="44" y="4"/>
                  </a:cubicBezTo>
                  <a:lnTo>
                    <a:pt x="78" y="0"/>
                  </a:lnTo>
                  <a:close/>
                </a:path>
              </a:pathLst>
            </a:custGeom>
            <a:solidFill>
              <a:srgbClr val="DBE3F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8" name="Freeform 197">
              <a:extLst>
                <a:ext uri="{FF2B5EF4-FFF2-40B4-BE49-F238E27FC236}">
                  <a16:creationId xmlns:a16="http://schemas.microsoft.com/office/drawing/2014/main" id="{5FD1A419-73AD-3E43-9F9F-679DBF4A0675}"/>
                </a:ext>
              </a:extLst>
            </p:cNvPr>
            <p:cNvSpPr>
              <a:spLocks/>
            </p:cNvSpPr>
            <p:nvPr/>
          </p:nvSpPr>
          <p:spPr bwMode="auto">
            <a:xfrm>
              <a:off x="12747062" y="9824985"/>
              <a:ext cx="434975" cy="542925"/>
            </a:xfrm>
            <a:custGeom>
              <a:avLst/>
              <a:gdLst>
                <a:gd name="T0" fmla="*/ 0 w 158"/>
                <a:gd name="T1" fmla="*/ 8 h 197"/>
                <a:gd name="T2" fmla="*/ 66 w 158"/>
                <a:gd name="T3" fmla="*/ 197 h 197"/>
                <a:gd name="T4" fmla="*/ 110 w 158"/>
                <a:gd name="T5" fmla="*/ 192 h 197"/>
                <a:gd name="T6" fmla="*/ 152 w 158"/>
                <a:gd name="T7" fmla="*/ 155 h 197"/>
                <a:gd name="T8" fmla="*/ 107 w 158"/>
                <a:gd name="T9" fmla="*/ 27 h 197"/>
                <a:gd name="T10" fmla="*/ 44 w 158"/>
                <a:gd name="T11" fmla="*/ 3 h 197"/>
                <a:gd name="T12" fmla="*/ 0 w 158"/>
                <a:gd name="T13" fmla="*/ 8 h 197"/>
              </a:gdLst>
              <a:ahLst/>
              <a:cxnLst>
                <a:cxn ang="0">
                  <a:pos x="T0" y="T1"/>
                </a:cxn>
                <a:cxn ang="0">
                  <a:pos x="T2" y="T3"/>
                </a:cxn>
                <a:cxn ang="0">
                  <a:pos x="T4" y="T5"/>
                </a:cxn>
                <a:cxn ang="0">
                  <a:pos x="T6" y="T7"/>
                </a:cxn>
                <a:cxn ang="0">
                  <a:pos x="T8" y="T9"/>
                </a:cxn>
                <a:cxn ang="0">
                  <a:pos x="T10" y="T11"/>
                </a:cxn>
                <a:cxn ang="0">
                  <a:pos x="T12" y="T13"/>
                </a:cxn>
              </a:cxnLst>
              <a:rect l="0" t="0" r="r" b="b"/>
              <a:pathLst>
                <a:path w="158" h="197">
                  <a:moveTo>
                    <a:pt x="0" y="8"/>
                  </a:moveTo>
                  <a:cubicBezTo>
                    <a:pt x="66" y="197"/>
                    <a:pt x="66" y="197"/>
                    <a:pt x="66" y="197"/>
                  </a:cubicBezTo>
                  <a:cubicBezTo>
                    <a:pt x="110" y="192"/>
                    <a:pt x="110" y="192"/>
                    <a:pt x="110" y="192"/>
                  </a:cubicBezTo>
                  <a:cubicBezTo>
                    <a:pt x="139" y="188"/>
                    <a:pt x="158" y="172"/>
                    <a:pt x="152" y="155"/>
                  </a:cubicBezTo>
                  <a:cubicBezTo>
                    <a:pt x="107" y="27"/>
                    <a:pt x="107" y="27"/>
                    <a:pt x="107" y="27"/>
                  </a:cubicBezTo>
                  <a:cubicBezTo>
                    <a:pt x="101" y="10"/>
                    <a:pt x="73" y="0"/>
                    <a:pt x="44" y="3"/>
                  </a:cubicBezTo>
                  <a:lnTo>
                    <a:pt x="0" y="8"/>
                  </a:lnTo>
                  <a:close/>
                </a:path>
              </a:pathLst>
            </a:custGeom>
            <a:solidFill>
              <a:srgbClr val="DBE3F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9" name="Freeform 198">
              <a:extLst>
                <a:ext uri="{FF2B5EF4-FFF2-40B4-BE49-F238E27FC236}">
                  <a16:creationId xmlns:a16="http://schemas.microsoft.com/office/drawing/2014/main" id="{81439DE5-35BC-F846-A50A-E8563C1C4234}"/>
                </a:ext>
              </a:extLst>
            </p:cNvPr>
            <p:cNvSpPr>
              <a:spLocks/>
            </p:cNvSpPr>
            <p:nvPr/>
          </p:nvSpPr>
          <p:spPr bwMode="auto">
            <a:xfrm>
              <a:off x="11181787" y="10371085"/>
              <a:ext cx="828675" cy="560388"/>
            </a:xfrm>
            <a:custGeom>
              <a:avLst/>
              <a:gdLst>
                <a:gd name="T0" fmla="*/ 197 w 522"/>
                <a:gd name="T1" fmla="*/ 0 h 353"/>
                <a:gd name="T2" fmla="*/ 522 w 522"/>
                <a:gd name="T3" fmla="*/ 277 h 353"/>
                <a:gd name="T4" fmla="*/ 327 w 522"/>
                <a:gd name="T5" fmla="*/ 353 h 353"/>
                <a:gd name="T6" fmla="*/ 0 w 522"/>
                <a:gd name="T7" fmla="*/ 77 h 353"/>
                <a:gd name="T8" fmla="*/ 197 w 522"/>
                <a:gd name="T9" fmla="*/ 0 h 353"/>
              </a:gdLst>
              <a:ahLst/>
              <a:cxnLst>
                <a:cxn ang="0">
                  <a:pos x="T0" y="T1"/>
                </a:cxn>
                <a:cxn ang="0">
                  <a:pos x="T2" y="T3"/>
                </a:cxn>
                <a:cxn ang="0">
                  <a:pos x="T4" y="T5"/>
                </a:cxn>
                <a:cxn ang="0">
                  <a:pos x="T6" y="T7"/>
                </a:cxn>
                <a:cxn ang="0">
                  <a:pos x="T8" y="T9"/>
                </a:cxn>
              </a:cxnLst>
              <a:rect l="0" t="0" r="r" b="b"/>
              <a:pathLst>
                <a:path w="522" h="353">
                  <a:moveTo>
                    <a:pt x="197" y="0"/>
                  </a:moveTo>
                  <a:lnTo>
                    <a:pt x="522" y="277"/>
                  </a:lnTo>
                  <a:lnTo>
                    <a:pt x="327" y="353"/>
                  </a:lnTo>
                  <a:lnTo>
                    <a:pt x="0" y="77"/>
                  </a:lnTo>
                  <a:lnTo>
                    <a:pt x="197" y="0"/>
                  </a:lnTo>
                  <a:close/>
                </a:path>
              </a:pathLst>
            </a:custGeom>
            <a:solidFill>
              <a:srgbClr val="72037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0" name="Freeform 199">
              <a:extLst>
                <a:ext uri="{FF2B5EF4-FFF2-40B4-BE49-F238E27FC236}">
                  <a16:creationId xmlns:a16="http://schemas.microsoft.com/office/drawing/2014/main" id="{00B89047-551D-7544-8E29-6F00A0E4E9AD}"/>
                </a:ext>
              </a:extLst>
            </p:cNvPr>
            <p:cNvSpPr>
              <a:spLocks/>
            </p:cNvSpPr>
            <p:nvPr/>
          </p:nvSpPr>
          <p:spPr bwMode="auto">
            <a:xfrm>
              <a:off x="11494524" y="10250435"/>
              <a:ext cx="823913" cy="560388"/>
            </a:xfrm>
            <a:custGeom>
              <a:avLst/>
              <a:gdLst>
                <a:gd name="T0" fmla="*/ 194 w 519"/>
                <a:gd name="T1" fmla="*/ 0 h 353"/>
                <a:gd name="T2" fmla="*/ 519 w 519"/>
                <a:gd name="T3" fmla="*/ 276 h 353"/>
                <a:gd name="T4" fmla="*/ 325 w 519"/>
                <a:gd name="T5" fmla="*/ 353 h 353"/>
                <a:gd name="T6" fmla="*/ 0 w 519"/>
                <a:gd name="T7" fmla="*/ 76 h 353"/>
                <a:gd name="T8" fmla="*/ 194 w 519"/>
                <a:gd name="T9" fmla="*/ 0 h 353"/>
              </a:gdLst>
              <a:ahLst/>
              <a:cxnLst>
                <a:cxn ang="0">
                  <a:pos x="T0" y="T1"/>
                </a:cxn>
                <a:cxn ang="0">
                  <a:pos x="T2" y="T3"/>
                </a:cxn>
                <a:cxn ang="0">
                  <a:pos x="T4" y="T5"/>
                </a:cxn>
                <a:cxn ang="0">
                  <a:pos x="T6" y="T7"/>
                </a:cxn>
                <a:cxn ang="0">
                  <a:pos x="T8" y="T9"/>
                </a:cxn>
              </a:cxnLst>
              <a:rect l="0" t="0" r="r" b="b"/>
              <a:pathLst>
                <a:path w="519" h="353">
                  <a:moveTo>
                    <a:pt x="194" y="0"/>
                  </a:moveTo>
                  <a:lnTo>
                    <a:pt x="519" y="276"/>
                  </a:lnTo>
                  <a:lnTo>
                    <a:pt x="325" y="353"/>
                  </a:lnTo>
                  <a:lnTo>
                    <a:pt x="0" y="76"/>
                  </a:lnTo>
                  <a:lnTo>
                    <a:pt x="194" y="0"/>
                  </a:lnTo>
                  <a:close/>
                </a:path>
              </a:pathLst>
            </a:custGeom>
            <a:solidFill>
              <a:srgbClr val="92069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1" name="Freeform 200">
              <a:extLst>
                <a:ext uri="{FF2B5EF4-FFF2-40B4-BE49-F238E27FC236}">
                  <a16:creationId xmlns:a16="http://schemas.microsoft.com/office/drawing/2014/main" id="{DBA1E550-0A1A-494E-ACA0-245E284D8A77}"/>
                </a:ext>
              </a:extLst>
            </p:cNvPr>
            <p:cNvSpPr>
              <a:spLocks/>
            </p:cNvSpPr>
            <p:nvPr/>
          </p:nvSpPr>
          <p:spPr bwMode="auto">
            <a:xfrm>
              <a:off x="11802499" y="10128198"/>
              <a:ext cx="828675" cy="560388"/>
            </a:xfrm>
            <a:custGeom>
              <a:avLst/>
              <a:gdLst>
                <a:gd name="T0" fmla="*/ 195 w 522"/>
                <a:gd name="T1" fmla="*/ 0 h 353"/>
                <a:gd name="T2" fmla="*/ 522 w 522"/>
                <a:gd name="T3" fmla="*/ 277 h 353"/>
                <a:gd name="T4" fmla="*/ 325 w 522"/>
                <a:gd name="T5" fmla="*/ 353 h 353"/>
                <a:gd name="T6" fmla="*/ 0 w 522"/>
                <a:gd name="T7" fmla="*/ 77 h 353"/>
                <a:gd name="T8" fmla="*/ 195 w 522"/>
                <a:gd name="T9" fmla="*/ 0 h 353"/>
              </a:gdLst>
              <a:ahLst/>
              <a:cxnLst>
                <a:cxn ang="0">
                  <a:pos x="T0" y="T1"/>
                </a:cxn>
                <a:cxn ang="0">
                  <a:pos x="T2" y="T3"/>
                </a:cxn>
                <a:cxn ang="0">
                  <a:pos x="T4" y="T5"/>
                </a:cxn>
                <a:cxn ang="0">
                  <a:pos x="T6" y="T7"/>
                </a:cxn>
                <a:cxn ang="0">
                  <a:pos x="T8" y="T9"/>
                </a:cxn>
              </a:cxnLst>
              <a:rect l="0" t="0" r="r" b="b"/>
              <a:pathLst>
                <a:path w="522" h="353">
                  <a:moveTo>
                    <a:pt x="195" y="0"/>
                  </a:moveTo>
                  <a:lnTo>
                    <a:pt x="522" y="277"/>
                  </a:lnTo>
                  <a:lnTo>
                    <a:pt x="325" y="353"/>
                  </a:lnTo>
                  <a:lnTo>
                    <a:pt x="0" y="77"/>
                  </a:lnTo>
                  <a:lnTo>
                    <a:pt x="195" y="0"/>
                  </a:lnTo>
                  <a:close/>
                </a:path>
              </a:pathLst>
            </a:custGeom>
            <a:solidFill>
              <a:srgbClr val="B208B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2" name="Freeform 201">
              <a:extLst>
                <a:ext uri="{FF2B5EF4-FFF2-40B4-BE49-F238E27FC236}">
                  <a16:creationId xmlns:a16="http://schemas.microsoft.com/office/drawing/2014/main" id="{E2C75216-9177-214E-BD02-5C0E8F53B6BF}"/>
                </a:ext>
              </a:extLst>
            </p:cNvPr>
            <p:cNvSpPr>
              <a:spLocks/>
            </p:cNvSpPr>
            <p:nvPr/>
          </p:nvSpPr>
          <p:spPr bwMode="auto">
            <a:xfrm>
              <a:off x="12112062" y="10007548"/>
              <a:ext cx="827088" cy="560388"/>
            </a:xfrm>
            <a:custGeom>
              <a:avLst/>
              <a:gdLst>
                <a:gd name="T0" fmla="*/ 195 w 521"/>
                <a:gd name="T1" fmla="*/ 0 h 353"/>
                <a:gd name="T2" fmla="*/ 521 w 521"/>
                <a:gd name="T3" fmla="*/ 276 h 353"/>
                <a:gd name="T4" fmla="*/ 327 w 521"/>
                <a:gd name="T5" fmla="*/ 353 h 353"/>
                <a:gd name="T6" fmla="*/ 0 w 521"/>
                <a:gd name="T7" fmla="*/ 76 h 353"/>
                <a:gd name="T8" fmla="*/ 195 w 521"/>
                <a:gd name="T9" fmla="*/ 0 h 353"/>
              </a:gdLst>
              <a:ahLst/>
              <a:cxnLst>
                <a:cxn ang="0">
                  <a:pos x="T0" y="T1"/>
                </a:cxn>
                <a:cxn ang="0">
                  <a:pos x="T2" y="T3"/>
                </a:cxn>
                <a:cxn ang="0">
                  <a:pos x="T4" y="T5"/>
                </a:cxn>
                <a:cxn ang="0">
                  <a:pos x="T6" y="T7"/>
                </a:cxn>
                <a:cxn ang="0">
                  <a:pos x="T8" y="T9"/>
                </a:cxn>
              </a:cxnLst>
              <a:rect l="0" t="0" r="r" b="b"/>
              <a:pathLst>
                <a:path w="521" h="353">
                  <a:moveTo>
                    <a:pt x="195" y="0"/>
                  </a:moveTo>
                  <a:lnTo>
                    <a:pt x="521" y="276"/>
                  </a:lnTo>
                  <a:lnTo>
                    <a:pt x="327" y="353"/>
                  </a:lnTo>
                  <a:lnTo>
                    <a:pt x="0" y="76"/>
                  </a:lnTo>
                  <a:lnTo>
                    <a:pt x="195" y="0"/>
                  </a:lnTo>
                  <a:close/>
                </a:path>
              </a:pathLst>
            </a:custGeom>
            <a:solidFill>
              <a:srgbClr val="D507D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3" name="Freeform 202">
              <a:extLst>
                <a:ext uri="{FF2B5EF4-FFF2-40B4-BE49-F238E27FC236}">
                  <a16:creationId xmlns:a16="http://schemas.microsoft.com/office/drawing/2014/main" id="{C6844930-D467-1A49-9826-4072C3F82510}"/>
                </a:ext>
              </a:extLst>
            </p:cNvPr>
            <p:cNvSpPr>
              <a:spLocks/>
            </p:cNvSpPr>
            <p:nvPr/>
          </p:nvSpPr>
          <p:spPr bwMode="auto">
            <a:xfrm>
              <a:off x="12421624" y="9885310"/>
              <a:ext cx="827088" cy="560388"/>
            </a:xfrm>
            <a:custGeom>
              <a:avLst/>
              <a:gdLst>
                <a:gd name="T0" fmla="*/ 196 w 521"/>
                <a:gd name="T1" fmla="*/ 0 h 353"/>
                <a:gd name="T2" fmla="*/ 521 w 521"/>
                <a:gd name="T3" fmla="*/ 277 h 353"/>
                <a:gd name="T4" fmla="*/ 326 w 521"/>
                <a:gd name="T5" fmla="*/ 353 h 353"/>
                <a:gd name="T6" fmla="*/ 0 w 521"/>
                <a:gd name="T7" fmla="*/ 77 h 353"/>
                <a:gd name="T8" fmla="*/ 196 w 521"/>
                <a:gd name="T9" fmla="*/ 0 h 353"/>
              </a:gdLst>
              <a:ahLst/>
              <a:cxnLst>
                <a:cxn ang="0">
                  <a:pos x="T0" y="T1"/>
                </a:cxn>
                <a:cxn ang="0">
                  <a:pos x="T2" y="T3"/>
                </a:cxn>
                <a:cxn ang="0">
                  <a:pos x="T4" y="T5"/>
                </a:cxn>
                <a:cxn ang="0">
                  <a:pos x="T6" y="T7"/>
                </a:cxn>
                <a:cxn ang="0">
                  <a:pos x="T8" y="T9"/>
                </a:cxn>
              </a:cxnLst>
              <a:rect l="0" t="0" r="r" b="b"/>
              <a:pathLst>
                <a:path w="521" h="353">
                  <a:moveTo>
                    <a:pt x="196" y="0"/>
                  </a:moveTo>
                  <a:lnTo>
                    <a:pt x="521" y="277"/>
                  </a:lnTo>
                  <a:lnTo>
                    <a:pt x="326" y="353"/>
                  </a:lnTo>
                  <a:lnTo>
                    <a:pt x="0" y="77"/>
                  </a:lnTo>
                  <a:lnTo>
                    <a:pt x="196" y="0"/>
                  </a:lnTo>
                  <a:close/>
                </a:path>
              </a:pathLst>
            </a:custGeom>
            <a:solidFill>
              <a:srgbClr val="F20BF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4" name="Freeform 203">
              <a:extLst>
                <a:ext uri="{FF2B5EF4-FFF2-40B4-BE49-F238E27FC236}">
                  <a16:creationId xmlns:a16="http://schemas.microsoft.com/office/drawing/2014/main" id="{F654830D-8692-5F4C-9D56-881FDE792D3C}"/>
                </a:ext>
              </a:extLst>
            </p:cNvPr>
            <p:cNvSpPr>
              <a:spLocks/>
            </p:cNvSpPr>
            <p:nvPr/>
          </p:nvSpPr>
          <p:spPr bwMode="auto">
            <a:xfrm>
              <a:off x="11024624" y="10493323"/>
              <a:ext cx="676275" cy="496888"/>
            </a:xfrm>
            <a:custGeom>
              <a:avLst/>
              <a:gdLst>
                <a:gd name="T0" fmla="*/ 57 w 245"/>
                <a:gd name="T1" fmla="*/ 0 h 180"/>
                <a:gd name="T2" fmla="*/ 245 w 245"/>
                <a:gd name="T3" fmla="*/ 159 h 180"/>
                <a:gd name="T4" fmla="*/ 216 w 245"/>
                <a:gd name="T5" fmla="*/ 171 h 180"/>
                <a:gd name="T6" fmla="*/ 146 w 245"/>
                <a:gd name="T7" fmla="*/ 163 h 180"/>
                <a:gd name="T8" fmla="*/ 15 w 245"/>
                <a:gd name="T9" fmla="*/ 52 h 180"/>
                <a:gd name="T10" fmla="*/ 28 w 245"/>
                <a:gd name="T11" fmla="*/ 12 h 180"/>
                <a:gd name="T12" fmla="*/ 57 w 245"/>
                <a:gd name="T13" fmla="*/ 0 h 180"/>
              </a:gdLst>
              <a:ahLst/>
              <a:cxnLst>
                <a:cxn ang="0">
                  <a:pos x="T0" y="T1"/>
                </a:cxn>
                <a:cxn ang="0">
                  <a:pos x="T2" y="T3"/>
                </a:cxn>
                <a:cxn ang="0">
                  <a:pos x="T4" y="T5"/>
                </a:cxn>
                <a:cxn ang="0">
                  <a:pos x="T6" y="T7"/>
                </a:cxn>
                <a:cxn ang="0">
                  <a:pos x="T8" y="T9"/>
                </a:cxn>
                <a:cxn ang="0">
                  <a:pos x="T10" y="T11"/>
                </a:cxn>
                <a:cxn ang="0">
                  <a:pos x="T12" y="T13"/>
                </a:cxn>
              </a:cxnLst>
              <a:rect l="0" t="0" r="r" b="b"/>
              <a:pathLst>
                <a:path w="245" h="180">
                  <a:moveTo>
                    <a:pt x="57" y="0"/>
                  </a:moveTo>
                  <a:cubicBezTo>
                    <a:pt x="245" y="159"/>
                    <a:pt x="245" y="159"/>
                    <a:pt x="245" y="159"/>
                  </a:cubicBezTo>
                  <a:cubicBezTo>
                    <a:pt x="216" y="171"/>
                    <a:pt x="216" y="171"/>
                    <a:pt x="216" y="171"/>
                  </a:cubicBezTo>
                  <a:cubicBezTo>
                    <a:pt x="193" y="180"/>
                    <a:pt x="162" y="176"/>
                    <a:pt x="146" y="163"/>
                  </a:cubicBezTo>
                  <a:cubicBezTo>
                    <a:pt x="15" y="52"/>
                    <a:pt x="15" y="52"/>
                    <a:pt x="15" y="52"/>
                  </a:cubicBezTo>
                  <a:cubicBezTo>
                    <a:pt x="0" y="39"/>
                    <a:pt x="6" y="21"/>
                    <a:pt x="28" y="12"/>
                  </a:cubicBezTo>
                  <a:lnTo>
                    <a:pt x="57" y="0"/>
                  </a:lnTo>
                  <a:close/>
                </a:path>
              </a:pathLst>
            </a:custGeom>
            <a:solidFill>
              <a:srgbClr val="DBE3F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5" name="Freeform 204">
              <a:extLst>
                <a:ext uri="{FF2B5EF4-FFF2-40B4-BE49-F238E27FC236}">
                  <a16:creationId xmlns:a16="http://schemas.microsoft.com/office/drawing/2014/main" id="{43C4FBDC-5BCB-FD45-AAE5-C330F4E4456F}"/>
                </a:ext>
              </a:extLst>
            </p:cNvPr>
            <p:cNvSpPr>
              <a:spLocks/>
            </p:cNvSpPr>
            <p:nvPr/>
          </p:nvSpPr>
          <p:spPr bwMode="auto">
            <a:xfrm>
              <a:off x="12732774" y="9818635"/>
              <a:ext cx="703263" cy="506413"/>
            </a:xfrm>
            <a:custGeom>
              <a:avLst/>
              <a:gdLst>
                <a:gd name="T0" fmla="*/ 0 w 255"/>
                <a:gd name="T1" fmla="*/ 24 h 183"/>
                <a:gd name="T2" fmla="*/ 187 w 255"/>
                <a:gd name="T3" fmla="*/ 183 h 183"/>
                <a:gd name="T4" fmla="*/ 224 w 255"/>
                <a:gd name="T5" fmla="*/ 168 h 183"/>
                <a:gd name="T6" fmla="*/ 238 w 255"/>
                <a:gd name="T7" fmla="*/ 125 h 183"/>
                <a:gd name="T8" fmla="*/ 111 w 255"/>
                <a:gd name="T9" fmla="*/ 18 h 183"/>
                <a:gd name="T10" fmla="*/ 37 w 255"/>
                <a:gd name="T11" fmla="*/ 9 h 183"/>
                <a:gd name="T12" fmla="*/ 0 w 255"/>
                <a:gd name="T13" fmla="*/ 24 h 183"/>
              </a:gdLst>
              <a:ahLst/>
              <a:cxnLst>
                <a:cxn ang="0">
                  <a:pos x="T0" y="T1"/>
                </a:cxn>
                <a:cxn ang="0">
                  <a:pos x="T2" y="T3"/>
                </a:cxn>
                <a:cxn ang="0">
                  <a:pos x="T4" y="T5"/>
                </a:cxn>
                <a:cxn ang="0">
                  <a:pos x="T6" y="T7"/>
                </a:cxn>
                <a:cxn ang="0">
                  <a:pos x="T8" y="T9"/>
                </a:cxn>
                <a:cxn ang="0">
                  <a:pos x="T10" y="T11"/>
                </a:cxn>
                <a:cxn ang="0">
                  <a:pos x="T12" y="T13"/>
                </a:cxn>
              </a:cxnLst>
              <a:rect l="0" t="0" r="r" b="b"/>
              <a:pathLst>
                <a:path w="255" h="183">
                  <a:moveTo>
                    <a:pt x="0" y="24"/>
                  </a:moveTo>
                  <a:cubicBezTo>
                    <a:pt x="187" y="183"/>
                    <a:pt x="187" y="183"/>
                    <a:pt x="187" y="183"/>
                  </a:cubicBezTo>
                  <a:cubicBezTo>
                    <a:pt x="224" y="168"/>
                    <a:pt x="224" y="168"/>
                    <a:pt x="224" y="168"/>
                  </a:cubicBezTo>
                  <a:cubicBezTo>
                    <a:pt x="249" y="159"/>
                    <a:pt x="255" y="139"/>
                    <a:pt x="238" y="125"/>
                  </a:cubicBezTo>
                  <a:cubicBezTo>
                    <a:pt x="111" y="18"/>
                    <a:pt x="111" y="18"/>
                    <a:pt x="111" y="18"/>
                  </a:cubicBezTo>
                  <a:cubicBezTo>
                    <a:pt x="95" y="3"/>
                    <a:pt x="61" y="0"/>
                    <a:pt x="37" y="9"/>
                  </a:cubicBezTo>
                  <a:lnTo>
                    <a:pt x="0" y="24"/>
                  </a:lnTo>
                  <a:close/>
                </a:path>
              </a:pathLst>
            </a:custGeom>
            <a:solidFill>
              <a:srgbClr val="DBE3F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6" name="Freeform 206">
              <a:extLst>
                <a:ext uri="{FF2B5EF4-FFF2-40B4-BE49-F238E27FC236}">
                  <a16:creationId xmlns:a16="http://schemas.microsoft.com/office/drawing/2014/main" id="{92BEA886-76EC-714D-84F8-31E2F354D200}"/>
                </a:ext>
              </a:extLst>
            </p:cNvPr>
            <p:cNvSpPr>
              <a:spLocks/>
            </p:cNvSpPr>
            <p:nvPr/>
          </p:nvSpPr>
          <p:spPr bwMode="auto">
            <a:xfrm>
              <a:off x="11797737" y="10683823"/>
              <a:ext cx="984250" cy="452438"/>
            </a:xfrm>
            <a:custGeom>
              <a:avLst/>
              <a:gdLst>
                <a:gd name="T0" fmla="*/ 118 w 620"/>
                <a:gd name="T1" fmla="*/ 0 h 285"/>
                <a:gd name="T2" fmla="*/ 620 w 620"/>
                <a:gd name="T3" fmla="*/ 167 h 285"/>
                <a:gd name="T4" fmla="*/ 502 w 620"/>
                <a:gd name="T5" fmla="*/ 285 h 285"/>
                <a:gd name="T6" fmla="*/ 0 w 620"/>
                <a:gd name="T7" fmla="*/ 118 h 285"/>
                <a:gd name="T8" fmla="*/ 118 w 620"/>
                <a:gd name="T9" fmla="*/ 0 h 285"/>
              </a:gdLst>
              <a:ahLst/>
              <a:cxnLst>
                <a:cxn ang="0">
                  <a:pos x="T0" y="T1"/>
                </a:cxn>
                <a:cxn ang="0">
                  <a:pos x="T2" y="T3"/>
                </a:cxn>
                <a:cxn ang="0">
                  <a:pos x="T4" y="T5"/>
                </a:cxn>
                <a:cxn ang="0">
                  <a:pos x="T6" y="T7"/>
                </a:cxn>
                <a:cxn ang="0">
                  <a:pos x="T8" y="T9"/>
                </a:cxn>
              </a:cxnLst>
              <a:rect l="0" t="0" r="r" b="b"/>
              <a:pathLst>
                <a:path w="620" h="285">
                  <a:moveTo>
                    <a:pt x="118" y="0"/>
                  </a:moveTo>
                  <a:lnTo>
                    <a:pt x="620" y="167"/>
                  </a:lnTo>
                  <a:lnTo>
                    <a:pt x="502" y="285"/>
                  </a:lnTo>
                  <a:lnTo>
                    <a:pt x="0" y="118"/>
                  </a:lnTo>
                  <a:lnTo>
                    <a:pt x="118" y="0"/>
                  </a:lnTo>
                  <a:close/>
                </a:path>
              </a:pathLst>
            </a:custGeom>
            <a:solidFill>
              <a:srgbClr val="00A2F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7" name="Freeform 207">
              <a:extLst>
                <a:ext uri="{FF2B5EF4-FFF2-40B4-BE49-F238E27FC236}">
                  <a16:creationId xmlns:a16="http://schemas.microsoft.com/office/drawing/2014/main" id="{6F846E0E-227C-D34F-B09D-9B309F91D4F7}"/>
                </a:ext>
              </a:extLst>
            </p:cNvPr>
            <p:cNvSpPr>
              <a:spLocks/>
            </p:cNvSpPr>
            <p:nvPr/>
          </p:nvSpPr>
          <p:spPr bwMode="auto">
            <a:xfrm>
              <a:off x="11985062" y="10494910"/>
              <a:ext cx="984250" cy="454025"/>
            </a:xfrm>
            <a:custGeom>
              <a:avLst/>
              <a:gdLst>
                <a:gd name="T0" fmla="*/ 118 w 620"/>
                <a:gd name="T1" fmla="*/ 0 h 286"/>
                <a:gd name="T2" fmla="*/ 620 w 620"/>
                <a:gd name="T3" fmla="*/ 168 h 286"/>
                <a:gd name="T4" fmla="*/ 502 w 620"/>
                <a:gd name="T5" fmla="*/ 286 h 286"/>
                <a:gd name="T6" fmla="*/ 0 w 620"/>
                <a:gd name="T7" fmla="*/ 119 h 286"/>
                <a:gd name="T8" fmla="*/ 118 w 620"/>
                <a:gd name="T9" fmla="*/ 0 h 286"/>
              </a:gdLst>
              <a:ahLst/>
              <a:cxnLst>
                <a:cxn ang="0">
                  <a:pos x="T0" y="T1"/>
                </a:cxn>
                <a:cxn ang="0">
                  <a:pos x="T2" y="T3"/>
                </a:cxn>
                <a:cxn ang="0">
                  <a:pos x="T4" y="T5"/>
                </a:cxn>
                <a:cxn ang="0">
                  <a:pos x="T6" y="T7"/>
                </a:cxn>
                <a:cxn ang="0">
                  <a:pos x="T8" y="T9"/>
                </a:cxn>
              </a:cxnLst>
              <a:rect l="0" t="0" r="r" b="b"/>
              <a:pathLst>
                <a:path w="620" h="286">
                  <a:moveTo>
                    <a:pt x="118" y="0"/>
                  </a:moveTo>
                  <a:lnTo>
                    <a:pt x="620" y="168"/>
                  </a:lnTo>
                  <a:lnTo>
                    <a:pt x="502" y="286"/>
                  </a:lnTo>
                  <a:lnTo>
                    <a:pt x="0" y="119"/>
                  </a:lnTo>
                  <a:lnTo>
                    <a:pt x="118" y="0"/>
                  </a:lnTo>
                  <a:close/>
                </a:path>
              </a:pathLst>
            </a:custGeom>
            <a:solidFill>
              <a:srgbClr val="1EB6F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8" name="Freeform 208">
              <a:extLst>
                <a:ext uri="{FF2B5EF4-FFF2-40B4-BE49-F238E27FC236}">
                  <a16:creationId xmlns:a16="http://schemas.microsoft.com/office/drawing/2014/main" id="{11B9DBF1-B824-3248-92FE-89596CFB6343}"/>
                </a:ext>
              </a:extLst>
            </p:cNvPr>
            <p:cNvSpPr>
              <a:spLocks/>
            </p:cNvSpPr>
            <p:nvPr/>
          </p:nvSpPr>
          <p:spPr bwMode="auto">
            <a:xfrm>
              <a:off x="12172387" y="10307585"/>
              <a:ext cx="985838" cy="454025"/>
            </a:xfrm>
            <a:custGeom>
              <a:avLst/>
              <a:gdLst>
                <a:gd name="T0" fmla="*/ 118 w 621"/>
                <a:gd name="T1" fmla="*/ 0 h 286"/>
                <a:gd name="T2" fmla="*/ 621 w 621"/>
                <a:gd name="T3" fmla="*/ 169 h 286"/>
                <a:gd name="T4" fmla="*/ 502 w 621"/>
                <a:gd name="T5" fmla="*/ 286 h 286"/>
                <a:gd name="T6" fmla="*/ 0 w 621"/>
                <a:gd name="T7" fmla="*/ 118 h 286"/>
                <a:gd name="T8" fmla="*/ 118 w 621"/>
                <a:gd name="T9" fmla="*/ 0 h 286"/>
              </a:gdLst>
              <a:ahLst/>
              <a:cxnLst>
                <a:cxn ang="0">
                  <a:pos x="T0" y="T1"/>
                </a:cxn>
                <a:cxn ang="0">
                  <a:pos x="T2" y="T3"/>
                </a:cxn>
                <a:cxn ang="0">
                  <a:pos x="T4" y="T5"/>
                </a:cxn>
                <a:cxn ang="0">
                  <a:pos x="T6" y="T7"/>
                </a:cxn>
                <a:cxn ang="0">
                  <a:pos x="T8" y="T9"/>
                </a:cxn>
              </a:cxnLst>
              <a:rect l="0" t="0" r="r" b="b"/>
              <a:pathLst>
                <a:path w="621" h="286">
                  <a:moveTo>
                    <a:pt x="118" y="0"/>
                  </a:moveTo>
                  <a:lnTo>
                    <a:pt x="621" y="169"/>
                  </a:lnTo>
                  <a:lnTo>
                    <a:pt x="502" y="286"/>
                  </a:lnTo>
                  <a:lnTo>
                    <a:pt x="0" y="118"/>
                  </a:lnTo>
                  <a:lnTo>
                    <a:pt x="118" y="0"/>
                  </a:lnTo>
                  <a:close/>
                </a:path>
              </a:pathLst>
            </a:custGeom>
            <a:solidFill>
              <a:srgbClr val="43C1F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9" name="Freeform 209">
              <a:extLst>
                <a:ext uri="{FF2B5EF4-FFF2-40B4-BE49-F238E27FC236}">
                  <a16:creationId xmlns:a16="http://schemas.microsoft.com/office/drawing/2014/main" id="{EBA8B231-7FB7-0B4C-B85B-1C895BC9A371}"/>
                </a:ext>
              </a:extLst>
            </p:cNvPr>
            <p:cNvSpPr>
              <a:spLocks/>
            </p:cNvSpPr>
            <p:nvPr/>
          </p:nvSpPr>
          <p:spPr bwMode="auto">
            <a:xfrm>
              <a:off x="12359712" y="10120260"/>
              <a:ext cx="985838" cy="455613"/>
            </a:xfrm>
            <a:custGeom>
              <a:avLst/>
              <a:gdLst>
                <a:gd name="T0" fmla="*/ 119 w 621"/>
                <a:gd name="T1" fmla="*/ 0 h 287"/>
                <a:gd name="T2" fmla="*/ 621 w 621"/>
                <a:gd name="T3" fmla="*/ 169 h 287"/>
                <a:gd name="T4" fmla="*/ 503 w 621"/>
                <a:gd name="T5" fmla="*/ 287 h 287"/>
                <a:gd name="T6" fmla="*/ 0 w 621"/>
                <a:gd name="T7" fmla="*/ 118 h 287"/>
                <a:gd name="T8" fmla="*/ 119 w 621"/>
                <a:gd name="T9" fmla="*/ 0 h 287"/>
              </a:gdLst>
              <a:ahLst/>
              <a:cxnLst>
                <a:cxn ang="0">
                  <a:pos x="T0" y="T1"/>
                </a:cxn>
                <a:cxn ang="0">
                  <a:pos x="T2" y="T3"/>
                </a:cxn>
                <a:cxn ang="0">
                  <a:pos x="T4" y="T5"/>
                </a:cxn>
                <a:cxn ang="0">
                  <a:pos x="T6" y="T7"/>
                </a:cxn>
                <a:cxn ang="0">
                  <a:pos x="T8" y="T9"/>
                </a:cxn>
              </a:cxnLst>
              <a:rect l="0" t="0" r="r" b="b"/>
              <a:pathLst>
                <a:path w="621" h="287">
                  <a:moveTo>
                    <a:pt x="119" y="0"/>
                  </a:moveTo>
                  <a:lnTo>
                    <a:pt x="621" y="169"/>
                  </a:lnTo>
                  <a:lnTo>
                    <a:pt x="503" y="287"/>
                  </a:lnTo>
                  <a:lnTo>
                    <a:pt x="0" y="118"/>
                  </a:lnTo>
                  <a:lnTo>
                    <a:pt x="119" y="0"/>
                  </a:lnTo>
                  <a:close/>
                </a:path>
              </a:pathLst>
            </a:custGeom>
            <a:solidFill>
              <a:srgbClr val="64D0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0" name="Freeform 210">
              <a:extLst>
                <a:ext uri="{FF2B5EF4-FFF2-40B4-BE49-F238E27FC236}">
                  <a16:creationId xmlns:a16="http://schemas.microsoft.com/office/drawing/2014/main" id="{3F53BF3A-1644-B641-BF03-864FD09E8C02}"/>
                </a:ext>
              </a:extLst>
            </p:cNvPr>
            <p:cNvSpPr>
              <a:spLocks/>
            </p:cNvSpPr>
            <p:nvPr/>
          </p:nvSpPr>
          <p:spPr bwMode="auto">
            <a:xfrm>
              <a:off x="12548624" y="9934523"/>
              <a:ext cx="984250" cy="454025"/>
            </a:xfrm>
            <a:custGeom>
              <a:avLst/>
              <a:gdLst>
                <a:gd name="T0" fmla="*/ 118 w 620"/>
                <a:gd name="T1" fmla="*/ 0 h 286"/>
                <a:gd name="T2" fmla="*/ 620 w 620"/>
                <a:gd name="T3" fmla="*/ 167 h 286"/>
                <a:gd name="T4" fmla="*/ 502 w 620"/>
                <a:gd name="T5" fmla="*/ 286 h 286"/>
                <a:gd name="T6" fmla="*/ 0 w 620"/>
                <a:gd name="T7" fmla="*/ 117 h 286"/>
                <a:gd name="T8" fmla="*/ 118 w 620"/>
                <a:gd name="T9" fmla="*/ 0 h 286"/>
              </a:gdLst>
              <a:ahLst/>
              <a:cxnLst>
                <a:cxn ang="0">
                  <a:pos x="T0" y="T1"/>
                </a:cxn>
                <a:cxn ang="0">
                  <a:pos x="T2" y="T3"/>
                </a:cxn>
                <a:cxn ang="0">
                  <a:pos x="T4" y="T5"/>
                </a:cxn>
                <a:cxn ang="0">
                  <a:pos x="T6" y="T7"/>
                </a:cxn>
                <a:cxn ang="0">
                  <a:pos x="T8" y="T9"/>
                </a:cxn>
              </a:cxnLst>
              <a:rect l="0" t="0" r="r" b="b"/>
              <a:pathLst>
                <a:path w="620" h="286">
                  <a:moveTo>
                    <a:pt x="118" y="0"/>
                  </a:moveTo>
                  <a:lnTo>
                    <a:pt x="620" y="167"/>
                  </a:lnTo>
                  <a:lnTo>
                    <a:pt x="502" y="286"/>
                  </a:lnTo>
                  <a:lnTo>
                    <a:pt x="0" y="117"/>
                  </a:lnTo>
                  <a:lnTo>
                    <a:pt x="118" y="0"/>
                  </a:lnTo>
                  <a:close/>
                </a:path>
              </a:pathLst>
            </a:custGeom>
            <a:solidFill>
              <a:srgbClr val="8FD9F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1" name="Freeform 211">
              <a:extLst>
                <a:ext uri="{FF2B5EF4-FFF2-40B4-BE49-F238E27FC236}">
                  <a16:creationId xmlns:a16="http://schemas.microsoft.com/office/drawing/2014/main" id="{B5B74654-4A31-ED4E-8C5E-60BC2E4BEF31}"/>
                </a:ext>
              </a:extLst>
            </p:cNvPr>
            <p:cNvSpPr>
              <a:spLocks/>
            </p:cNvSpPr>
            <p:nvPr/>
          </p:nvSpPr>
          <p:spPr bwMode="auto">
            <a:xfrm>
              <a:off x="11712012" y="10871148"/>
              <a:ext cx="882650" cy="365125"/>
            </a:xfrm>
            <a:custGeom>
              <a:avLst/>
              <a:gdLst>
                <a:gd name="T0" fmla="*/ 31 w 320"/>
                <a:gd name="T1" fmla="*/ 0 h 132"/>
                <a:gd name="T2" fmla="*/ 320 w 320"/>
                <a:gd name="T3" fmla="*/ 96 h 132"/>
                <a:gd name="T4" fmla="*/ 302 w 320"/>
                <a:gd name="T5" fmla="*/ 114 h 132"/>
                <a:gd name="T6" fmla="*/ 234 w 320"/>
                <a:gd name="T7" fmla="*/ 124 h 132"/>
                <a:gd name="T8" fmla="*/ 32 w 320"/>
                <a:gd name="T9" fmla="*/ 57 h 132"/>
                <a:gd name="T10" fmla="*/ 14 w 320"/>
                <a:gd name="T11" fmla="*/ 17 h 132"/>
                <a:gd name="T12" fmla="*/ 31 w 320"/>
                <a:gd name="T13" fmla="*/ 0 h 132"/>
              </a:gdLst>
              <a:ahLst/>
              <a:cxnLst>
                <a:cxn ang="0">
                  <a:pos x="T0" y="T1"/>
                </a:cxn>
                <a:cxn ang="0">
                  <a:pos x="T2" y="T3"/>
                </a:cxn>
                <a:cxn ang="0">
                  <a:pos x="T4" y="T5"/>
                </a:cxn>
                <a:cxn ang="0">
                  <a:pos x="T6" y="T7"/>
                </a:cxn>
                <a:cxn ang="0">
                  <a:pos x="T8" y="T9"/>
                </a:cxn>
                <a:cxn ang="0">
                  <a:pos x="T10" y="T11"/>
                </a:cxn>
                <a:cxn ang="0">
                  <a:pos x="T12" y="T13"/>
                </a:cxn>
              </a:cxnLst>
              <a:rect l="0" t="0" r="r" b="b"/>
              <a:pathLst>
                <a:path w="320" h="132">
                  <a:moveTo>
                    <a:pt x="31" y="0"/>
                  </a:moveTo>
                  <a:cubicBezTo>
                    <a:pt x="320" y="96"/>
                    <a:pt x="320" y="96"/>
                    <a:pt x="320" y="96"/>
                  </a:cubicBezTo>
                  <a:cubicBezTo>
                    <a:pt x="302" y="114"/>
                    <a:pt x="302" y="114"/>
                    <a:pt x="302" y="114"/>
                  </a:cubicBezTo>
                  <a:cubicBezTo>
                    <a:pt x="289" y="127"/>
                    <a:pt x="258" y="132"/>
                    <a:pt x="234" y="124"/>
                  </a:cubicBezTo>
                  <a:cubicBezTo>
                    <a:pt x="32" y="57"/>
                    <a:pt x="32" y="57"/>
                    <a:pt x="32" y="57"/>
                  </a:cubicBezTo>
                  <a:cubicBezTo>
                    <a:pt x="8" y="49"/>
                    <a:pt x="0" y="31"/>
                    <a:pt x="14" y="17"/>
                  </a:cubicBezTo>
                  <a:lnTo>
                    <a:pt x="31" y="0"/>
                  </a:lnTo>
                  <a:close/>
                </a:path>
              </a:pathLst>
            </a:custGeom>
            <a:solidFill>
              <a:srgbClr val="DBE3F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2" name="Freeform 212">
              <a:extLst>
                <a:ext uri="{FF2B5EF4-FFF2-40B4-BE49-F238E27FC236}">
                  <a16:creationId xmlns:a16="http://schemas.microsoft.com/office/drawing/2014/main" id="{86DC47B7-C7C6-F44D-8571-43E16AB92A8E}"/>
                </a:ext>
              </a:extLst>
            </p:cNvPr>
            <p:cNvSpPr>
              <a:spLocks/>
            </p:cNvSpPr>
            <p:nvPr/>
          </p:nvSpPr>
          <p:spPr bwMode="auto">
            <a:xfrm>
              <a:off x="12735949" y="9817048"/>
              <a:ext cx="898525" cy="382588"/>
            </a:xfrm>
            <a:custGeom>
              <a:avLst/>
              <a:gdLst>
                <a:gd name="T0" fmla="*/ 0 w 326"/>
                <a:gd name="T1" fmla="*/ 43 h 139"/>
                <a:gd name="T2" fmla="*/ 289 w 326"/>
                <a:gd name="T3" fmla="*/ 139 h 139"/>
                <a:gd name="T4" fmla="*/ 311 w 326"/>
                <a:gd name="T5" fmla="*/ 117 h 139"/>
                <a:gd name="T6" fmla="*/ 291 w 326"/>
                <a:gd name="T7" fmla="*/ 74 h 139"/>
                <a:gd name="T8" fmla="*/ 96 w 326"/>
                <a:gd name="T9" fmla="*/ 9 h 139"/>
                <a:gd name="T10" fmla="*/ 23 w 326"/>
                <a:gd name="T11" fmla="*/ 20 h 139"/>
                <a:gd name="T12" fmla="*/ 0 w 326"/>
                <a:gd name="T13" fmla="*/ 43 h 139"/>
              </a:gdLst>
              <a:ahLst/>
              <a:cxnLst>
                <a:cxn ang="0">
                  <a:pos x="T0" y="T1"/>
                </a:cxn>
                <a:cxn ang="0">
                  <a:pos x="T2" y="T3"/>
                </a:cxn>
                <a:cxn ang="0">
                  <a:pos x="T4" y="T5"/>
                </a:cxn>
                <a:cxn ang="0">
                  <a:pos x="T6" y="T7"/>
                </a:cxn>
                <a:cxn ang="0">
                  <a:pos x="T8" y="T9"/>
                </a:cxn>
                <a:cxn ang="0">
                  <a:pos x="T10" y="T11"/>
                </a:cxn>
                <a:cxn ang="0">
                  <a:pos x="T12" y="T13"/>
                </a:cxn>
              </a:cxnLst>
              <a:rect l="0" t="0" r="r" b="b"/>
              <a:pathLst>
                <a:path w="326" h="139">
                  <a:moveTo>
                    <a:pt x="0" y="43"/>
                  </a:moveTo>
                  <a:cubicBezTo>
                    <a:pt x="289" y="139"/>
                    <a:pt x="289" y="139"/>
                    <a:pt x="289" y="139"/>
                  </a:cubicBezTo>
                  <a:cubicBezTo>
                    <a:pt x="311" y="117"/>
                    <a:pt x="311" y="117"/>
                    <a:pt x="311" y="117"/>
                  </a:cubicBezTo>
                  <a:cubicBezTo>
                    <a:pt x="326" y="102"/>
                    <a:pt x="317" y="83"/>
                    <a:pt x="291" y="74"/>
                  </a:cubicBezTo>
                  <a:cubicBezTo>
                    <a:pt x="96" y="9"/>
                    <a:pt x="96" y="9"/>
                    <a:pt x="96" y="9"/>
                  </a:cubicBezTo>
                  <a:cubicBezTo>
                    <a:pt x="70" y="0"/>
                    <a:pt x="37" y="5"/>
                    <a:pt x="23" y="20"/>
                  </a:cubicBezTo>
                  <a:lnTo>
                    <a:pt x="0" y="43"/>
                  </a:lnTo>
                  <a:close/>
                </a:path>
              </a:pathLst>
            </a:custGeom>
            <a:solidFill>
              <a:srgbClr val="DBE3F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3" name="Freeform 213">
              <a:extLst>
                <a:ext uri="{FF2B5EF4-FFF2-40B4-BE49-F238E27FC236}">
                  <a16:creationId xmlns:a16="http://schemas.microsoft.com/office/drawing/2014/main" id="{41BAECF6-4FEF-2C40-BBC9-7E00D9C455D3}"/>
                </a:ext>
              </a:extLst>
            </p:cNvPr>
            <p:cNvSpPr>
              <a:spLocks/>
            </p:cNvSpPr>
            <p:nvPr/>
          </p:nvSpPr>
          <p:spPr bwMode="auto">
            <a:xfrm>
              <a:off x="12834374" y="9863085"/>
              <a:ext cx="93663" cy="52388"/>
            </a:xfrm>
            <a:custGeom>
              <a:avLst/>
              <a:gdLst>
                <a:gd name="T0" fmla="*/ 28 w 34"/>
                <a:gd name="T1" fmla="*/ 3 h 19"/>
                <a:gd name="T2" fmla="*/ 28 w 34"/>
                <a:gd name="T3" fmla="*/ 16 h 19"/>
                <a:gd name="T4" fmla="*/ 6 w 34"/>
                <a:gd name="T5" fmla="*/ 16 h 19"/>
                <a:gd name="T6" fmla="*/ 6 w 34"/>
                <a:gd name="T7" fmla="*/ 3 h 19"/>
                <a:gd name="T8" fmla="*/ 28 w 34"/>
                <a:gd name="T9" fmla="*/ 3 h 19"/>
              </a:gdLst>
              <a:ahLst/>
              <a:cxnLst>
                <a:cxn ang="0">
                  <a:pos x="T0" y="T1"/>
                </a:cxn>
                <a:cxn ang="0">
                  <a:pos x="T2" y="T3"/>
                </a:cxn>
                <a:cxn ang="0">
                  <a:pos x="T4" y="T5"/>
                </a:cxn>
                <a:cxn ang="0">
                  <a:pos x="T6" y="T7"/>
                </a:cxn>
                <a:cxn ang="0">
                  <a:pos x="T8" y="T9"/>
                </a:cxn>
              </a:cxnLst>
              <a:rect l="0" t="0" r="r" b="b"/>
              <a:pathLst>
                <a:path w="34" h="19">
                  <a:moveTo>
                    <a:pt x="28" y="3"/>
                  </a:moveTo>
                  <a:cubicBezTo>
                    <a:pt x="34" y="7"/>
                    <a:pt x="34" y="12"/>
                    <a:pt x="28" y="16"/>
                  </a:cubicBezTo>
                  <a:cubicBezTo>
                    <a:pt x="22" y="19"/>
                    <a:pt x="12" y="19"/>
                    <a:pt x="6" y="16"/>
                  </a:cubicBezTo>
                  <a:cubicBezTo>
                    <a:pt x="0" y="12"/>
                    <a:pt x="0" y="7"/>
                    <a:pt x="6" y="3"/>
                  </a:cubicBezTo>
                  <a:cubicBezTo>
                    <a:pt x="12" y="0"/>
                    <a:pt x="22" y="0"/>
                    <a:pt x="28" y="3"/>
                  </a:cubicBezTo>
                  <a:close/>
                </a:path>
              </a:pathLst>
            </a:custGeom>
            <a:solidFill>
              <a:srgbClr val="AAB9D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14" name="Group 513">
            <a:extLst>
              <a:ext uri="{FF2B5EF4-FFF2-40B4-BE49-F238E27FC236}">
                <a16:creationId xmlns:a16="http://schemas.microsoft.com/office/drawing/2014/main" id="{68B0C500-A3F4-1543-A267-0D1963F15348}"/>
              </a:ext>
            </a:extLst>
          </p:cNvPr>
          <p:cNvGrpSpPr/>
          <p:nvPr/>
        </p:nvGrpSpPr>
        <p:grpSpPr>
          <a:xfrm>
            <a:off x="20805746" y="5727415"/>
            <a:ext cx="3136366" cy="1515474"/>
            <a:chOff x="19846362" y="6554735"/>
            <a:chExt cx="4095750" cy="2259013"/>
          </a:xfrm>
        </p:grpSpPr>
        <p:sp>
          <p:nvSpPr>
            <p:cNvPr id="515" name="Freeform 214">
              <a:extLst>
                <a:ext uri="{FF2B5EF4-FFF2-40B4-BE49-F238E27FC236}">
                  <a16:creationId xmlns:a16="http://schemas.microsoft.com/office/drawing/2014/main" id="{7EE338F6-8570-3745-A964-FC4BD4AA3E2C}"/>
                </a:ext>
              </a:extLst>
            </p:cNvPr>
            <p:cNvSpPr>
              <a:spLocks/>
            </p:cNvSpPr>
            <p:nvPr/>
          </p:nvSpPr>
          <p:spPr bwMode="auto">
            <a:xfrm>
              <a:off x="19846362" y="6615060"/>
              <a:ext cx="4095750" cy="2198688"/>
            </a:xfrm>
            <a:custGeom>
              <a:avLst/>
              <a:gdLst>
                <a:gd name="T0" fmla="*/ 2580 w 2580"/>
                <a:gd name="T1" fmla="*/ 874 h 1385"/>
                <a:gd name="T2" fmla="*/ 1695 w 2580"/>
                <a:gd name="T3" fmla="*/ 1385 h 1385"/>
                <a:gd name="T4" fmla="*/ 1693 w 2580"/>
                <a:gd name="T5" fmla="*/ 1385 h 1385"/>
                <a:gd name="T6" fmla="*/ 1330 w 2580"/>
                <a:gd name="T7" fmla="*/ 1385 h 1385"/>
                <a:gd name="T8" fmla="*/ 0 w 2580"/>
                <a:gd name="T9" fmla="*/ 618 h 1385"/>
                <a:gd name="T10" fmla="*/ 1069 w 2580"/>
                <a:gd name="T11" fmla="*/ 0 h 1385"/>
                <a:gd name="T12" fmla="*/ 2580 w 2580"/>
                <a:gd name="T13" fmla="*/ 874 h 1385"/>
              </a:gdLst>
              <a:ahLst/>
              <a:cxnLst>
                <a:cxn ang="0">
                  <a:pos x="T0" y="T1"/>
                </a:cxn>
                <a:cxn ang="0">
                  <a:pos x="T2" y="T3"/>
                </a:cxn>
                <a:cxn ang="0">
                  <a:pos x="T4" y="T5"/>
                </a:cxn>
                <a:cxn ang="0">
                  <a:pos x="T6" y="T7"/>
                </a:cxn>
                <a:cxn ang="0">
                  <a:pos x="T8" y="T9"/>
                </a:cxn>
                <a:cxn ang="0">
                  <a:pos x="T10" y="T11"/>
                </a:cxn>
                <a:cxn ang="0">
                  <a:pos x="T12" y="T13"/>
                </a:cxn>
              </a:cxnLst>
              <a:rect l="0" t="0" r="r" b="b"/>
              <a:pathLst>
                <a:path w="2580" h="1385">
                  <a:moveTo>
                    <a:pt x="2580" y="874"/>
                  </a:moveTo>
                  <a:lnTo>
                    <a:pt x="1695" y="1385"/>
                  </a:lnTo>
                  <a:lnTo>
                    <a:pt x="1693" y="1385"/>
                  </a:lnTo>
                  <a:lnTo>
                    <a:pt x="1330" y="1385"/>
                  </a:lnTo>
                  <a:lnTo>
                    <a:pt x="0" y="618"/>
                  </a:lnTo>
                  <a:lnTo>
                    <a:pt x="1069" y="0"/>
                  </a:lnTo>
                  <a:lnTo>
                    <a:pt x="2580" y="874"/>
                  </a:lnTo>
                  <a:close/>
                </a:path>
              </a:pathLst>
            </a:custGeom>
            <a:solidFill>
              <a:srgbClr val="51698E"/>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6" name="Freeform 215">
              <a:extLst>
                <a:ext uri="{FF2B5EF4-FFF2-40B4-BE49-F238E27FC236}">
                  <a16:creationId xmlns:a16="http://schemas.microsoft.com/office/drawing/2014/main" id="{D0DDE1E9-7950-2040-974A-C742E91136CA}"/>
                </a:ext>
              </a:extLst>
            </p:cNvPr>
            <p:cNvSpPr>
              <a:spLocks/>
            </p:cNvSpPr>
            <p:nvPr/>
          </p:nvSpPr>
          <p:spPr bwMode="auto">
            <a:xfrm>
              <a:off x="19846362" y="6554735"/>
              <a:ext cx="4095750" cy="2198688"/>
            </a:xfrm>
            <a:custGeom>
              <a:avLst/>
              <a:gdLst>
                <a:gd name="T0" fmla="*/ 2580 w 2580"/>
                <a:gd name="T1" fmla="*/ 873 h 1385"/>
                <a:gd name="T2" fmla="*/ 1695 w 2580"/>
                <a:gd name="T3" fmla="*/ 1385 h 1385"/>
                <a:gd name="T4" fmla="*/ 1693 w 2580"/>
                <a:gd name="T5" fmla="*/ 1385 h 1385"/>
                <a:gd name="T6" fmla="*/ 1330 w 2580"/>
                <a:gd name="T7" fmla="*/ 1385 h 1385"/>
                <a:gd name="T8" fmla="*/ 0 w 2580"/>
                <a:gd name="T9" fmla="*/ 618 h 1385"/>
                <a:gd name="T10" fmla="*/ 1069 w 2580"/>
                <a:gd name="T11" fmla="*/ 0 h 1385"/>
                <a:gd name="T12" fmla="*/ 2580 w 2580"/>
                <a:gd name="T13" fmla="*/ 873 h 1385"/>
              </a:gdLst>
              <a:ahLst/>
              <a:cxnLst>
                <a:cxn ang="0">
                  <a:pos x="T0" y="T1"/>
                </a:cxn>
                <a:cxn ang="0">
                  <a:pos x="T2" y="T3"/>
                </a:cxn>
                <a:cxn ang="0">
                  <a:pos x="T4" y="T5"/>
                </a:cxn>
                <a:cxn ang="0">
                  <a:pos x="T6" y="T7"/>
                </a:cxn>
                <a:cxn ang="0">
                  <a:pos x="T8" y="T9"/>
                </a:cxn>
                <a:cxn ang="0">
                  <a:pos x="T10" y="T11"/>
                </a:cxn>
                <a:cxn ang="0">
                  <a:pos x="T12" y="T13"/>
                </a:cxn>
              </a:cxnLst>
              <a:rect l="0" t="0" r="r" b="b"/>
              <a:pathLst>
                <a:path w="2580" h="1385">
                  <a:moveTo>
                    <a:pt x="2580" y="873"/>
                  </a:moveTo>
                  <a:lnTo>
                    <a:pt x="1695" y="1385"/>
                  </a:lnTo>
                  <a:lnTo>
                    <a:pt x="1693" y="1385"/>
                  </a:lnTo>
                  <a:lnTo>
                    <a:pt x="1330" y="1385"/>
                  </a:lnTo>
                  <a:lnTo>
                    <a:pt x="0" y="618"/>
                  </a:lnTo>
                  <a:lnTo>
                    <a:pt x="1069" y="0"/>
                  </a:lnTo>
                  <a:lnTo>
                    <a:pt x="2580" y="873"/>
                  </a:lnTo>
                  <a:close/>
                </a:path>
              </a:pathLst>
            </a:custGeom>
            <a:solidFill>
              <a:srgbClr val="F6F8F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7" name="Freeform 216">
              <a:extLst>
                <a:ext uri="{FF2B5EF4-FFF2-40B4-BE49-F238E27FC236}">
                  <a16:creationId xmlns:a16="http://schemas.microsoft.com/office/drawing/2014/main" id="{8F0F9C37-6CFA-8C49-9F38-C89E694A485A}"/>
                </a:ext>
              </a:extLst>
            </p:cNvPr>
            <p:cNvSpPr>
              <a:spLocks noEditPoints="1"/>
            </p:cNvSpPr>
            <p:nvPr/>
          </p:nvSpPr>
          <p:spPr bwMode="auto">
            <a:xfrm>
              <a:off x="20735362" y="7267523"/>
              <a:ext cx="2119313" cy="1222375"/>
            </a:xfrm>
            <a:custGeom>
              <a:avLst/>
              <a:gdLst>
                <a:gd name="T0" fmla="*/ 1267 w 1335"/>
                <a:gd name="T1" fmla="*/ 503 h 770"/>
                <a:gd name="T2" fmla="*/ 1260 w 1335"/>
                <a:gd name="T3" fmla="*/ 497 h 770"/>
                <a:gd name="T4" fmla="*/ 1055 w 1335"/>
                <a:gd name="T5" fmla="*/ 379 h 770"/>
                <a:gd name="T6" fmla="*/ 968 w 1335"/>
                <a:gd name="T7" fmla="*/ 330 h 770"/>
                <a:gd name="T8" fmla="*/ 963 w 1335"/>
                <a:gd name="T9" fmla="*/ 325 h 770"/>
                <a:gd name="T10" fmla="*/ 815 w 1335"/>
                <a:gd name="T11" fmla="*/ 240 h 770"/>
                <a:gd name="T12" fmla="*/ 712 w 1335"/>
                <a:gd name="T13" fmla="*/ 182 h 770"/>
                <a:gd name="T14" fmla="*/ 705 w 1335"/>
                <a:gd name="T15" fmla="*/ 177 h 770"/>
                <a:gd name="T16" fmla="*/ 486 w 1335"/>
                <a:gd name="T17" fmla="*/ 50 h 770"/>
                <a:gd name="T18" fmla="*/ 480 w 1335"/>
                <a:gd name="T19" fmla="*/ 47 h 770"/>
                <a:gd name="T20" fmla="*/ 396 w 1335"/>
                <a:gd name="T21" fmla="*/ 0 h 770"/>
                <a:gd name="T22" fmla="*/ 334 w 1335"/>
                <a:gd name="T23" fmla="*/ 36 h 770"/>
                <a:gd name="T24" fmla="*/ 327 w 1335"/>
                <a:gd name="T25" fmla="*/ 40 h 770"/>
                <a:gd name="T26" fmla="*/ 33 w 1335"/>
                <a:gd name="T27" fmla="*/ 210 h 770"/>
                <a:gd name="T28" fmla="*/ 26 w 1335"/>
                <a:gd name="T29" fmla="*/ 214 h 770"/>
                <a:gd name="T30" fmla="*/ 0 w 1335"/>
                <a:gd name="T31" fmla="*/ 228 h 770"/>
                <a:gd name="T32" fmla="*/ 87 w 1335"/>
                <a:gd name="T33" fmla="*/ 278 h 770"/>
                <a:gd name="T34" fmla="*/ 92 w 1335"/>
                <a:gd name="T35" fmla="*/ 282 h 770"/>
                <a:gd name="T36" fmla="*/ 327 w 1335"/>
                <a:gd name="T37" fmla="*/ 417 h 770"/>
                <a:gd name="T38" fmla="*/ 332 w 1335"/>
                <a:gd name="T39" fmla="*/ 419 h 770"/>
                <a:gd name="T40" fmla="*/ 532 w 1335"/>
                <a:gd name="T41" fmla="*/ 536 h 770"/>
                <a:gd name="T42" fmla="*/ 537 w 1335"/>
                <a:gd name="T43" fmla="*/ 537 h 770"/>
                <a:gd name="T44" fmla="*/ 938 w 1335"/>
                <a:gd name="T45" fmla="*/ 770 h 770"/>
                <a:gd name="T46" fmla="*/ 1335 w 1335"/>
                <a:gd name="T47" fmla="*/ 541 h 770"/>
                <a:gd name="T48" fmla="*/ 1267 w 1335"/>
                <a:gd name="T49" fmla="*/ 503 h 770"/>
                <a:gd name="T50" fmla="*/ 549 w 1335"/>
                <a:gd name="T51" fmla="*/ 537 h 770"/>
                <a:gd name="T52" fmla="*/ 540 w 1335"/>
                <a:gd name="T53" fmla="*/ 532 h 770"/>
                <a:gd name="T54" fmla="*/ 344 w 1335"/>
                <a:gd name="T55" fmla="*/ 419 h 770"/>
                <a:gd name="T56" fmla="*/ 335 w 1335"/>
                <a:gd name="T57" fmla="*/ 414 h 770"/>
                <a:gd name="T58" fmla="*/ 104 w 1335"/>
                <a:gd name="T59" fmla="*/ 280 h 770"/>
                <a:gd name="T60" fmla="*/ 95 w 1335"/>
                <a:gd name="T61" fmla="*/ 275 h 770"/>
                <a:gd name="T62" fmla="*/ 14 w 1335"/>
                <a:gd name="T63" fmla="*/ 228 h 770"/>
                <a:gd name="T64" fmla="*/ 33 w 1335"/>
                <a:gd name="T65" fmla="*/ 217 h 770"/>
                <a:gd name="T66" fmla="*/ 33 w 1335"/>
                <a:gd name="T67" fmla="*/ 217 h 770"/>
                <a:gd name="T68" fmla="*/ 36 w 1335"/>
                <a:gd name="T69" fmla="*/ 216 h 770"/>
                <a:gd name="T70" fmla="*/ 340 w 1335"/>
                <a:gd name="T71" fmla="*/ 40 h 770"/>
                <a:gd name="T72" fmla="*/ 396 w 1335"/>
                <a:gd name="T73" fmla="*/ 7 h 770"/>
                <a:gd name="T74" fmla="*/ 803 w 1335"/>
                <a:gd name="T75" fmla="*/ 242 h 770"/>
                <a:gd name="T76" fmla="*/ 813 w 1335"/>
                <a:gd name="T77" fmla="*/ 247 h 770"/>
                <a:gd name="T78" fmla="*/ 1043 w 1335"/>
                <a:gd name="T79" fmla="*/ 381 h 770"/>
                <a:gd name="T80" fmla="*/ 1053 w 1335"/>
                <a:gd name="T81" fmla="*/ 386 h 770"/>
                <a:gd name="T82" fmla="*/ 1248 w 1335"/>
                <a:gd name="T83" fmla="*/ 499 h 770"/>
                <a:gd name="T84" fmla="*/ 1258 w 1335"/>
                <a:gd name="T85" fmla="*/ 504 h 770"/>
                <a:gd name="T86" fmla="*/ 1321 w 1335"/>
                <a:gd name="T87" fmla="*/ 541 h 770"/>
                <a:gd name="T88" fmla="*/ 938 w 1335"/>
                <a:gd name="T89" fmla="*/ 762 h 770"/>
                <a:gd name="T90" fmla="*/ 549 w 1335"/>
                <a:gd name="T91" fmla="*/ 537 h 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35" h="770">
                  <a:moveTo>
                    <a:pt x="1267" y="503"/>
                  </a:moveTo>
                  <a:lnTo>
                    <a:pt x="1260" y="497"/>
                  </a:lnTo>
                  <a:lnTo>
                    <a:pt x="1055" y="379"/>
                  </a:lnTo>
                  <a:lnTo>
                    <a:pt x="968" y="330"/>
                  </a:lnTo>
                  <a:lnTo>
                    <a:pt x="963" y="325"/>
                  </a:lnTo>
                  <a:lnTo>
                    <a:pt x="815" y="240"/>
                  </a:lnTo>
                  <a:lnTo>
                    <a:pt x="712" y="182"/>
                  </a:lnTo>
                  <a:lnTo>
                    <a:pt x="705" y="177"/>
                  </a:lnTo>
                  <a:lnTo>
                    <a:pt x="486" y="50"/>
                  </a:lnTo>
                  <a:lnTo>
                    <a:pt x="480" y="47"/>
                  </a:lnTo>
                  <a:lnTo>
                    <a:pt x="396" y="0"/>
                  </a:lnTo>
                  <a:lnTo>
                    <a:pt x="334" y="36"/>
                  </a:lnTo>
                  <a:lnTo>
                    <a:pt x="327" y="40"/>
                  </a:lnTo>
                  <a:lnTo>
                    <a:pt x="33" y="210"/>
                  </a:lnTo>
                  <a:lnTo>
                    <a:pt x="26" y="214"/>
                  </a:lnTo>
                  <a:lnTo>
                    <a:pt x="0" y="228"/>
                  </a:lnTo>
                  <a:lnTo>
                    <a:pt x="87" y="278"/>
                  </a:lnTo>
                  <a:lnTo>
                    <a:pt x="92" y="282"/>
                  </a:lnTo>
                  <a:lnTo>
                    <a:pt x="327" y="417"/>
                  </a:lnTo>
                  <a:lnTo>
                    <a:pt x="332" y="419"/>
                  </a:lnTo>
                  <a:lnTo>
                    <a:pt x="532" y="536"/>
                  </a:lnTo>
                  <a:lnTo>
                    <a:pt x="537" y="537"/>
                  </a:lnTo>
                  <a:lnTo>
                    <a:pt x="938" y="770"/>
                  </a:lnTo>
                  <a:lnTo>
                    <a:pt x="1335" y="541"/>
                  </a:lnTo>
                  <a:lnTo>
                    <a:pt x="1267" y="503"/>
                  </a:lnTo>
                  <a:close/>
                  <a:moveTo>
                    <a:pt x="549" y="537"/>
                  </a:moveTo>
                  <a:lnTo>
                    <a:pt x="540" y="532"/>
                  </a:lnTo>
                  <a:lnTo>
                    <a:pt x="344" y="419"/>
                  </a:lnTo>
                  <a:lnTo>
                    <a:pt x="335" y="414"/>
                  </a:lnTo>
                  <a:lnTo>
                    <a:pt x="104" y="280"/>
                  </a:lnTo>
                  <a:lnTo>
                    <a:pt x="95" y="275"/>
                  </a:lnTo>
                  <a:lnTo>
                    <a:pt x="14" y="228"/>
                  </a:lnTo>
                  <a:lnTo>
                    <a:pt x="33" y="217"/>
                  </a:lnTo>
                  <a:lnTo>
                    <a:pt x="33" y="217"/>
                  </a:lnTo>
                  <a:lnTo>
                    <a:pt x="36" y="216"/>
                  </a:lnTo>
                  <a:lnTo>
                    <a:pt x="340" y="40"/>
                  </a:lnTo>
                  <a:lnTo>
                    <a:pt x="396" y="7"/>
                  </a:lnTo>
                  <a:lnTo>
                    <a:pt x="803" y="242"/>
                  </a:lnTo>
                  <a:lnTo>
                    <a:pt x="813" y="247"/>
                  </a:lnTo>
                  <a:lnTo>
                    <a:pt x="1043" y="381"/>
                  </a:lnTo>
                  <a:lnTo>
                    <a:pt x="1053" y="386"/>
                  </a:lnTo>
                  <a:lnTo>
                    <a:pt x="1248" y="499"/>
                  </a:lnTo>
                  <a:lnTo>
                    <a:pt x="1258" y="504"/>
                  </a:lnTo>
                  <a:lnTo>
                    <a:pt x="1321" y="541"/>
                  </a:lnTo>
                  <a:lnTo>
                    <a:pt x="938" y="762"/>
                  </a:lnTo>
                  <a:lnTo>
                    <a:pt x="549" y="537"/>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8" name="Freeform 217">
              <a:extLst>
                <a:ext uri="{FF2B5EF4-FFF2-40B4-BE49-F238E27FC236}">
                  <a16:creationId xmlns:a16="http://schemas.microsoft.com/office/drawing/2014/main" id="{74A5DD32-4B93-5D44-A883-F8C590710153}"/>
                </a:ext>
              </a:extLst>
            </p:cNvPr>
            <p:cNvSpPr>
              <a:spLocks/>
            </p:cNvSpPr>
            <p:nvPr/>
          </p:nvSpPr>
          <p:spPr bwMode="auto">
            <a:xfrm>
              <a:off x="21491012" y="7253235"/>
              <a:ext cx="530225" cy="306388"/>
            </a:xfrm>
            <a:custGeom>
              <a:avLst/>
              <a:gdLst>
                <a:gd name="T0" fmla="*/ 334 w 334"/>
                <a:gd name="T1" fmla="*/ 134 h 193"/>
                <a:gd name="T2" fmla="*/ 233 w 334"/>
                <a:gd name="T3" fmla="*/ 193 h 193"/>
                <a:gd name="T4" fmla="*/ 226 w 334"/>
                <a:gd name="T5" fmla="*/ 188 h 193"/>
                <a:gd name="T6" fmla="*/ 320 w 334"/>
                <a:gd name="T7" fmla="*/ 134 h 193"/>
                <a:gd name="T8" fmla="*/ 101 w 334"/>
                <a:gd name="T9" fmla="*/ 7 h 193"/>
                <a:gd name="T10" fmla="*/ 7 w 334"/>
                <a:gd name="T11" fmla="*/ 63 h 193"/>
                <a:gd name="T12" fmla="*/ 0 w 334"/>
                <a:gd name="T13" fmla="*/ 58 h 193"/>
                <a:gd name="T14" fmla="*/ 101 w 334"/>
                <a:gd name="T15" fmla="*/ 0 h 193"/>
                <a:gd name="T16" fmla="*/ 334 w 334"/>
                <a:gd name="T17" fmla="*/ 134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4" h="193">
                  <a:moveTo>
                    <a:pt x="334" y="134"/>
                  </a:moveTo>
                  <a:lnTo>
                    <a:pt x="233" y="193"/>
                  </a:lnTo>
                  <a:lnTo>
                    <a:pt x="226" y="188"/>
                  </a:lnTo>
                  <a:lnTo>
                    <a:pt x="320" y="134"/>
                  </a:lnTo>
                  <a:lnTo>
                    <a:pt x="101" y="7"/>
                  </a:lnTo>
                  <a:lnTo>
                    <a:pt x="7" y="63"/>
                  </a:lnTo>
                  <a:lnTo>
                    <a:pt x="0" y="58"/>
                  </a:lnTo>
                  <a:lnTo>
                    <a:pt x="101" y="0"/>
                  </a:lnTo>
                  <a:lnTo>
                    <a:pt x="334" y="134"/>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9" name="Freeform 218">
              <a:extLst>
                <a:ext uri="{FF2B5EF4-FFF2-40B4-BE49-F238E27FC236}">
                  <a16:creationId xmlns:a16="http://schemas.microsoft.com/office/drawing/2014/main" id="{2C915C16-2C76-F342-A35D-542B8C65ED73}"/>
                </a:ext>
              </a:extLst>
            </p:cNvPr>
            <p:cNvSpPr>
              <a:spLocks/>
            </p:cNvSpPr>
            <p:nvPr/>
          </p:nvSpPr>
          <p:spPr bwMode="auto">
            <a:xfrm>
              <a:off x="22256187" y="7485010"/>
              <a:ext cx="1009650" cy="582613"/>
            </a:xfrm>
            <a:custGeom>
              <a:avLst/>
              <a:gdLst>
                <a:gd name="T0" fmla="*/ 636 w 636"/>
                <a:gd name="T1" fmla="*/ 176 h 367"/>
                <a:gd name="T2" fmla="*/ 305 w 636"/>
                <a:gd name="T3" fmla="*/ 367 h 367"/>
                <a:gd name="T4" fmla="*/ 299 w 636"/>
                <a:gd name="T5" fmla="*/ 362 h 367"/>
                <a:gd name="T6" fmla="*/ 622 w 636"/>
                <a:gd name="T7" fmla="*/ 176 h 367"/>
                <a:gd name="T8" fmla="*/ 330 w 636"/>
                <a:gd name="T9" fmla="*/ 9 h 367"/>
                <a:gd name="T10" fmla="*/ 8 w 636"/>
                <a:gd name="T11" fmla="*/ 195 h 367"/>
                <a:gd name="T12" fmla="*/ 0 w 636"/>
                <a:gd name="T13" fmla="*/ 190 h 367"/>
                <a:gd name="T14" fmla="*/ 330 w 636"/>
                <a:gd name="T15" fmla="*/ 0 h 367"/>
                <a:gd name="T16" fmla="*/ 636 w 636"/>
                <a:gd name="T17" fmla="*/ 176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6" h="367">
                  <a:moveTo>
                    <a:pt x="636" y="176"/>
                  </a:moveTo>
                  <a:lnTo>
                    <a:pt x="305" y="367"/>
                  </a:lnTo>
                  <a:lnTo>
                    <a:pt x="299" y="362"/>
                  </a:lnTo>
                  <a:lnTo>
                    <a:pt x="622" y="176"/>
                  </a:lnTo>
                  <a:lnTo>
                    <a:pt x="330" y="9"/>
                  </a:lnTo>
                  <a:lnTo>
                    <a:pt x="8" y="195"/>
                  </a:lnTo>
                  <a:lnTo>
                    <a:pt x="0" y="190"/>
                  </a:lnTo>
                  <a:lnTo>
                    <a:pt x="330" y="0"/>
                  </a:lnTo>
                  <a:lnTo>
                    <a:pt x="636" y="176"/>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0" name="Freeform 219">
              <a:extLst>
                <a:ext uri="{FF2B5EF4-FFF2-40B4-BE49-F238E27FC236}">
                  <a16:creationId xmlns:a16="http://schemas.microsoft.com/office/drawing/2014/main" id="{08E80494-920A-0041-BAAC-C4E33E282E9D}"/>
                </a:ext>
              </a:extLst>
            </p:cNvPr>
            <p:cNvSpPr>
              <a:spLocks noEditPoints="1"/>
            </p:cNvSpPr>
            <p:nvPr/>
          </p:nvSpPr>
          <p:spPr bwMode="auto">
            <a:xfrm>
              <a:off x="20616299" y="7234185"/>
              <a:ext cx="658813" cy="377825"/>
            </a:xfrm>
            <a:custGeom>
              <a:avLst/>
              <a:gdLst>
                <a:gd name="T0" fmla="*/ 409 w 415"/>
                <a:gd name="T1" fmla="*/ 57 h 238"/>
                <a:gd name="T2" fmla="*/ 308 w 415"/>
                <a:gd name="T3" fmla="*/ 0 h 238"/>
                <a:gd name="T4" fmla="*/ 0 w 415"/>
                <a:gd name="T5" fmla="*/ 177 h 238"/>
                <a:gd name="T6" fmla="*/ 101 w 415"/>
                <a:gd name="T7" fmla="*/ 235 h 238"/>
                <a:gd name="T8" fmla="*/ 108 w 415"/>
                <a:gd name="T9" fmla="*/ 238 h 238"/>
                <a:gd name="T10" fmla="*/ 108 w 415"/>
                <a:gd name="T11" fmla="*/ 238 h 238"/>
                <a:gd name="T12" fmla="*/ 111 w 415"/>
                <a:gd name="T13" fmla="*/ 237 h 238"/>
                <a:gd name="T14" fmla="*/ 415 w 415"/>
                <a:gd name="T15" fmla="*/ 61 h 238"/>
                <a:gd name="T16" fmla="*/ 409 w 415"/>
                <a:gd name="T17" fmla="*/ 57 h 238"/>
                <a:gd name="T18" fmla="*/ 108 w 415"/>
                <a:gd name="T19" fmla="*/ 231 h 238"/>
                <a:gd name="T20" fmla="*/ 14 w 415"/>
                <a:gd name="T21" fmla="*/ 177 h 238"/>
                <a:gd name="T22" fmla="*/ 308 w 415"/>
                <a:gd name="T23" fmla="*/ 7 h 238"/>
                <a:gd name="T24" fmla="*/ 402 w 415"/>
                <a:gd name="T25" fmla="*/ 61 h 238"/>
                <a:gd name="T26" fmla="*/ 108 w 415"/>
                <a:gd name="T27" fmla="*/ 231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15" h="238">
                  <a:moveTo>
                    <a:pt x="409" y="57"/>
                  </a:moveTo>
                  <a:lnTo>
                    <a:pt x="308" y="0"/>
                  </a:lnTo>
                  <a:lnTo>
                    <a:pt x="0" y="177"/>
                  </a:lnTo>
                  <a:lnTo>
                    <a:pt x="101" y="235"/>
                  </a:lnTo>
                  <a:lnTo>
                    <a:pt x="108" y="238"/>
                  </a:lnTo>
                  <a:lnTo>
                    <a:pt x="108" y="238"/>
                  </a:lnTo>
                  <a:lnTo>
                    <a:pt x="111" y="237"/>
                  </a:lnTo>
                  <a:lnTo>
                    <a:pt x="415" y="61"/>
                  </a:lnTo>
                  <a:lnTo>
                    <a:pt x="409" y="57"/>
                  </a:lnTo>
                  <a:close/>
                  <a:moveTo>
                    <a:pt x="108" y="231"/>
                  </a:moveTo>
                  <a:lnTo>
                    <a:pt x="14" y="177"/>
                  </a:lnTo>
                  <a:lnTo>
                    <a:pt x="308" y="7"/>
                  </a:lnTo>
                  <a:lnTo>
                    <a:pt x="402" y="61"/>
                  </a:lnTo>
                  <a:lnTo>
                    <a:pt x="108" y="231"/>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1" name="Freeform 220">
              <a:extLst>
                <a:ext uri="{FF2B5EF4-FFF2-40B4-BE49-F238E27FC236}">
                  <a16:creationId xmlns:a16="http://schemas.microsoft.com/office/drawing/2014/main" id="{DEEC1E2F-40EC-9C4A-8971-B1CD6A8ED27A}"/>
                </a:ext>
              </a:extLst>
            </p:cNvPr>
            <p:cNvSpPr>
              <a:spLocks/>
            </p:cNvSpPr>
            <p:nvPr/>
          </p:nvSpPr>
          <p:spPr bwMode="auto">
            <a:xfrm>
              <a:off x="20873474" y="7651698"/>
              <a:ext cx="1155700" cy="63500"/>
            </a:xfrm>
            <a:custGeom>
              <a:avLst/>
              <a:gdLst>
                <a:gd name="T0" fmla="*/ 728 w 728"/>
                <a:gd name="T1" fmla="*/ 5 h 40"/>
                <a:gd name="T2" fmla="*/ 0 w 728"/>
                <a:gd name="T3" fmla="*/ 40 h 40"/>
                <a:gd name="T4" fmla="*/ 0 w 728"/>
                <a:gd name="T5" fmla="*/ 33 h 40"/>
                <a:gd name="T6" fmla="*/ 726 w 728"/>
                <a:gd name="T7" fmla="*/ 0 h 40"/>
                <a:gd name="T8" fmla="*/ 728 w 728"/>
                <a:gd name="T9" fmla="*/ 5 h 40"/>
              </a:gdLst>
              <a:ahLst/>
              <a:cxnLst>
                <a:cxn ang="0">
                  <a:pos x="T0" y="T1"/>
                </a:cxn>
                <a:cxn ang="0">
                  <a:pos x="T2" y="T3"/>
                </a:cxn>
                <a:cxn ang="0">
                  <a:pos x="T4" y="T5"/>
                </a:cxn>
                <a:cxn ang="0">
                  <a:pos x="T6" y="T7"/>
                </a:cxn>
                <a:cxn ang="0">
                  <a:pos x="T8" y="T9"/>
                </a:cxn>
              </a:cxnLst>
              <a:rect l="0" t="0" r="r" b="b"/>
              <a:pathLst>
                <a:path w="728" h="40">
                  <a:moveTo>
                    <a:pt x="728" y="5"/>
                  </a:moveTo>
                  <a:lnTo>
                    <a:pt x="0" y="40"/>
                  </a:lnTo>
                  <a:lnTo>
                    <a:pt x="0" y="33"/>
                  </a:lnTo>
                  <a:lnTo>
                    <a:pt x="726" y="0"/>
                  </a:lnTo>
                  <a:lnTo>
                    <a:pt x="728" y="5"/>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2" name="Freeform 221">
              <a:extLst>
                <a:ext uri="{FF2B5EF4-FFF2-40B4-BE49-F238E27FC236}">
                  <a16:creationId xmlns:a16="http://schemas.microsoft.com/office/drawing/2014/main" id="{9CC84F6E-B376-D142-A122-351ACC29244E}"/>
                </a:ext>
              </a:extLst>
            </p:cNvPr>
            <p:cNvSpPr>
              <a:spLocks/>
            </p:cNvSpPr>
            <p:nvPr/>
          </p:nvSpPr>
          <p:spPr bwMode="auto">
            <a:xfrm>
              <a:off x="21254474" y="7872360"/>
              <a:ext cx="1155700" cy="60325"/>
            </a:xfrm>
            <a:custGeom>
              <a:avLst/>
              <a:gdLst>
                <a:gd name="T0" fmla="*/ 728 w 728"/>
                <a:gd name="T1" fmla="*/ 5 h 38"/>
                <a:gd name="T2" fmla="*/ 0 w 728"/>
                <a:gd name="T3" fmla="*/ 38 h 38"/>
                <a:gd name="T4" fmla="*/ 0 w 728"/>
                <a:gd name="T5" fmla="*/ 33 h 38"/>
                <a:gd name="T6" fmla="*/ 728 w 728"/>
                <a:gd name="T7" fmla="*/ 0 h 38"/>
                <a:gd name="T8" fmla="*/ 728 w 728"/>
                <a:gd name="T9" fmla="*/ 5 h 38"/>
              </a:gdLst>
              <a:ahLst/>
              <a:cxnLst>
                <a:cxn ang="0">
                  <a:pos x="T0" y="T1"/>
                </a:cxn>
                <a:cxn ang="0">
                  <a:pos x="T2" y="T3"/>
                </a:cxn>
                <a:cxn ang="0">
                  <a:pos x="T4" y="T5"/>
                </a:cxn>
                <a:cxn ang="0">
                  <a:pos x="T6" y="T7"/>
                </a:cxn>
                <a:cxn ang="0">
                  <a:pos x="T8" y="T9"/>
                </a:cxn>
              </a:cxnLst>
              <a:rect l="0" t="0" r="r" b="b"/>
              <a:pathLst>
                <a:path w="728" h="38">
                  <a:moveTo>
                    <a:pt x="728" y="5"/>
                  </a:moveTo>
                  <a:lnTo>
                    <a:pt x="0" y="38"/>
                  </a:lnTo>
                  <a:lnTo>
                    <a:pt x="0" y="33"/>
                  </a:lnTo>
                  <a:lnTo>
                    <a:pt x="728" y="0"/>
                  </a:lnTo>
                  <a:lnTo>
                    <a:pt x="728" y="5"/>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3" name="Freeform 222">
              <a:extLst>
                <a:ext uri="{FF2B5EF4-FFF2-40B4-BE49-F238E27FC236}">
                  <a16:creationId xmlns:a16="http://schemas.microsoft.com/office/drawing/2014/main" id="{C6801C9B-868E-EB49-8A5D-13BCB5E44012}"/>
                </a:ext>
              </a:extLst>
            </p:cNvPr>
            <p:cNvSpPr>
              <a:spLocks/>
            </p:cNvSpPr>
            <p:nvPr/>
          </p:nvSpPr>
          <p:spPr bwMode="auto">
            <a:xfrm>
              <a:off x="21579912" y="8059685"/>
              <a:ext cx="1155700" cy="63500"/>
            </a:xfrm>
            <a:custGeom>
              <a:avLst/>
              <a:gdLst>
                <a:gd name="T0" fmla="*/ 728 w 728"/>
                <a:gd name="T1" fmla="*/ 5 h 40"/>
                <a:gd name="T2" fmla="*/ 0 w 728"/>
                <a:gd name="T3" fmla="*/ 40 h 40"/>
                <a:gd name="T4" fmla="*/ 0 w 728"/>
                <a:gd name="T5" fmla="*/ 33 h 40"/>
                <a:gd name="T6" fmla="*/ 728 w 728"/>
                <a:gd name="T7" fmla="*/ 0 h 40"/>
                <a:gd name="T8" fmla="*/ 728 w 728"/>
                <a:gd name="T9" fmla="*/ 5 h 40"/>
              </a:gdLst>
              <a:ahLst/>
              <a:cxnLst>
                <a:cxn ang="0">
                  <a:pos x="T0" y="T1"/>
                </a:cxn>
                <a:cxn ang="0">
                  <a:pos x="T2" y="T3"/>
                </a:cxn>
                <a:cxn ang="0">
                  <a:pos x="T4" y="T5"/>
                </a:cxn>
                <a:cxn ang="0">
                  <a:pos x="T6" y="T7"/>
                </a:cxn>
                <a:cxn ang="0">
                  <a:pos x="T8" y="T9"/>
                </a:cxn>
              </a:cxnLst>
              <a:rect l="0" t="0" r="r" b="b"/>
              <a:pathLst>
                <a:path w="728" h="40">
                  <a:moveTo>
                    <a:pt x="728" y="5"/>
                  </a:moveTo>
                  <a:lnTo>
                    <a:pt x="0" y="40"/>
                  </a:lnTo>
                  <a:lnTo>
                    <a:pt x="0" y="33"/>
                  </a:lnTo>
                  <a:lnTo>
                    <a:pt x="728" y="0"/>
                  </a:lnTo>
                  <a:lnTo>
                    <a:pt x="728" y="5"/>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4" name="Freeform 223">
              <a:extLst>
                <a:ext uri="{FF2B5EF4-FFF2-40B4-BE49-F238E27FC236}">
                  <a16:creationId xmlns:a16="http://schemas.microsoft.com/office/drawing/2014/main" id="{8A9252B6-02E2-4B41-A93D-7D1386A1F217}"/>
                </a:ext>
              </a:extLst>
            </p:cNvPr>
            <p:cNvSpPr>
              <a:spLocks/>
            </p:cNvSpPr>
            <p:nvPr/>
          </p:nvSpPr>
          <p:spPr bwMode="auto">
            <a:xfrm>
              <a:off x="21957737" y="8564510"/>
              <a:ext cx="579438" cy="188913"/>
            </a:xfrm>
            <a:custGeom>
              <a:avLst/>
              <a:gdLst>
                <a:gd name="T0" fmla="*/ 365 w 365"/>
                <a:gd name="T1" fmla="*/ 119 h 119"/>
                <a:gd name="T2" fmla="*/ 0 w 365"/>
                <a:gd name="T3" fmla="*/ 119 h 119"/>
                <a:gd name="T4" fmla="*/ 182 w 365"/>
                <a:gd name="T5" fmla="*/ 0 h 119"/>
                <a:gd name="T6" fmla="*/ 365 w 365"/>
                <a:gd name="T7" fmla="*/ 119 h 119"/>
                <a:gd name="T8" fmla="*/ 365 w 365"/>
                <a:gd name="T9" fmla="*/ 119 h 119"/>
              </a:gdLst>
              <a:ahLst/>
              <a:cxnLst>
                <a:cxn ang="0">
                  <a:pos x="T0" y="T1"/>
                </a:cxn>
                <a:cxn ang="0">
                  <a:pos x="T2" y="T3"/>
                </a:cxn>
                <a:cxn ang="0">
                  <a:pos x="T4" y="T5"/>
                </a:cxn>
                <a:cxn ang="0">
                  <a:pos x="T6" y="T7"/>
                </a:cxn>
                <a:cxn ang="0">
                  <a:pos x="T8" y="T9"/>
                </a:cxn>
              </a:cxnLst>
              <a:rect l="0" t="0" r="r" b="b"/>
              <a:pathLst>
                <a:path w="365" h="119">
                  <a:moveTo>
                    <a:pt x="365" y="119"/>
                  </a:moveTo>
                  <a:lnTo>
                    <a:pt x="0" y="119"/>
                  </a:lnTo>
                  <a:lnTo>
                    <a:pt x="182" y="0"/>
                  </a:lnTo>
                  <a:lnTo>
                    <a:pt x="365" y="119"/>
                  </a:lnTo>
                  <a:lnTo>
                    <a:pt x="365" y="119"/>
                  </a:lnTo>
                  <a:close/>
                </a:path>
              </a:pathLst>
            </a:custGeom>
            <a:solidFill>
              <a:srgbClr val="8D96A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25" name="Group 524">
            <a:extLst>
              <a:ext uri="{FF2B5EF4-FFF2-40B4-BE49-F238E27FC236}">
                <a16:creationId xmlns:a16="http://schemas.microsoft.com/office/drawing/2014/main" id="{D7FB698D-846E-674B-86D3-314E4DD4C7B5}"/>
              </a:ext>
            </a:extLst>
          </p:cNvPr>
          <p:cNvGrpSpPr/>
          <p:nvPr/>
        </p:nvGrpSpPr>
        <p:grpSpPr>
          <a:xfrm>
            <a:off x="19526954" y="7431793"/>
            <a:ext cx="1384621" cy="763595"/>
            <a:chOff x="19103412" y="8628010"/>
            <a:chExt cx="1808163" cy="1138238"/>
          </a:xfrm>
        </p:grpSpPr>
        <p:sp>
          <p:nvSpPr>
            <p:cNvPr id="526" name="Freeform 175">
              <a:extLst>
                <a:ext uri="{FF2B5EF4-FFF2-40B4-BE49-F238E27FC236}">
                  <a16:creationId xmlns:a16="http://schemas.microsoft.com/office/drawing/2014/main" id="{024F2084-6BE3-5A4A-A9D7-247EA4D182FA}"/>
                </a:ext>
              </a:extLst>
            </p:cNvPr>
            <p:cNvSpPr>
              <a:spLocks/>
            </p:cNvSpPr>
            <p:nvPr/>
          </p:nvSpPr>
          <p:spPr bwMode="auto">
            <a:xfrm>
              <a:off x="19103412" y="8675635"/>
              <a:ext cx="1808163" cy="1090613"/>
            </a:xfrm>
            <a:custGeom>
              <a:avLst/>
              <a:gdLst>
                <a:gd name="T0" fmla="*/ 649 w 655"/>
                <a:gd name="T1" fmla="*/ 334 h 395"/>
                <a:gd name="T2" fmla="*/ 647 w 655"/>
                <a:gd name="T3" fmla="*/ 332 h 395"/>
                <a:gd name="T4" fmla="*/ 515 w 655"/>
                <a:gd name="T5" fmla="*/ 256 h 395"/>
                <a:gd name="T6" fmla="*/ 512 w 655"/>
                <a:gd name="T7" fmla="*/ 255 h 395"/>
                <a:gd name="T8" fmla="*/ 503 w 655"/>
                <a:gd name="T9" fmla="*/ 254 h 395"/>
                <a:gd name="T10" fmla="*/ 503 w 655"/>
                <a:gd name="T11" fmla="*/ 254 h 395"/>
                <a:gd name="T12" fmla="*/ 99 w 655"/>
                <a:gd name="T13" fmla="*/ 21 h 395"/>
                <a:gd name="T14" fmla="*/ 94 w 655"/>
                <a:gd name="T15" fmla="*/ 18 h 395"/>
                <a:gd name="T16" fmla="*/ 8 w 655"/>
                <a:gd name="T17" fmla="*/ 1 h 395"/>
                <a:gd name="T18" fmla="*/ 4 w 655"/>
                <a:gd name="T19" fmla="*/ 10 h 395"/>
                <a:gd name="T20" fmla="*/ 63 w 655"/>
                <a:gd name="T21" fmla="*/ 69 h 395"/>
                <a:gd name="T22" fmla="*/ 66 w 655"/>
                <a:gd name="T23" fmla="*/ 72 h 395"/>
                <a:gd name="T24" fmla="*/ 66 w 655"/>
                <a:gd name="T25" fmla="*/ 72 h 395"/>
                <a:gd name="T26" fmla="*/ 473 w 655"/>
                <a:gd name="T27" fmla="*/ 307 h 395"/>
                <a:gd name="T28" fmla="*/ 479 w 655"/>
                <a:gd name="T29" fmla="*/ 315 h 395"/>
                <a:gd name="T30" fmla="*/ 613 w 655"/>
                <a:gd name="T31" fmla="*/ 393 h 395"/>
                <a:gd name="T32" fmla="*/ 631 w 655"/>
                <a:gd name="T33" fmla="*/ 391 h 395"/>
                <a:gd name="T34" fmla="*/ 655 w 655"/>
                <a:gd name="T35" fmla="*/ 349 h 395"/>
                <a:gd name="T36" fmla="*/ 649 w 655"/>
                <a:gd name="T37" fmla="*/ 334 h 3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55" h="395">
                  <a:moveTo>
                    <a:pt x="649" y="334"/>
                  </a:moveTo>
                  <a:cubicBezTo>
                    <a:pt x="648" y="333"/>
                    <a:pt x="648" y="333"/>
                    <a:pt x="647" y="332"/>
                  </a:cubicBezTo>
                  <a:cubicBezTo>
                    <a:pt x="515" y="256"/>
                    <a:pt x="515" y="256"/>
                    <a:pt x="515" y="256"/>
                  </a:cubicBezTo>
                  <a:cubicBezTo>
                    <a:pt x="512" y="255"/>
                    <a:pt x="512" y="255"/>
                    <a:pt x="512" y="255"/>
                  </a:cubicBezTo>
                  <a:cubicBezTo>
                    <a:pt x="510" y="254"/>
                    <a:pt x="507" y="253"/>
                    <a:pt x="503" y="254"/>
                  </a:cubicBezTo>
                  <a:cubicBezTo>
                    <a:pt x="503" y="254"/>
                    <a:pt x="503" y="254"/>
                    <a:pt x="503" y="254"/>
                  </a:cubicBezTo>
                  <a:cubicBezTo>
                    <a:pt x="99" y="21"/>
                    <a:pt x="99" y="21"/>
                    <a:pt x="99" y="21"/>
                  </a:cubicBezTo>
                  <a:cubicBezTo>
                    <a:pt x="94" y="18"/>
                    <a:pt x="94" y="18"/>
                    <a:pt x="94" y="18"/>
                  </a:cubicBezTo>
                  <a:cubicBezTo>
                    <a:pt x="8" y="1"/>
                    <a:pt x="8" y="1"/>
                    <a:pt x="8" y="1"/>
                  </a:cubicBezTo>
                  <a:cubicBezTo>
                    <a:pt x="3" y="0"/>
                    <a:pt x="0" y="6"/>
                    <a:pt x="4" y="10"/>
                  </a:cubicBezTo>
                  <a:cubicBezTo>
                    <a:pt x="63" y="69"/>
                    <a:pt x="63" y="69"/>
                    <a:pt x="63" y="69"/>
                  </a:cubicBezTo>
                  <a:cubicBezTo>
                    <a:pt x="64" y="70"/>
                    <a:pt x="65" y="71"/>
                    <a:pt x="66" y="72"/>
                  </a:cubicBezTo>
                  <a:cubicBezTo>
                    <a:pt x="66" y="72"/>
                    <a:pt x="66" y="72"/>
                    <a:pt x="66" y="72"/>
                  </a:cubicBezTo>
                  <a:cubicBezTo>
                    <a:pt x="473" y="307"/>
                    <a:pt x="473" y="307"/>
                    <a:pt x="473" y="307"/>
                  </a:cubicBezTo>
                  <a:cubicBezTo>
                    <a:pt x="474" y="311"/>
                    <a:pt x="476" y="313"/>
                    <a:pt x="479" y="315"/>
                  </a:cubicBezTo>
                  <a:cubicBezTo>
                    <a:pt x="613" y="393"/>
                    <a:pt x="613" y="393"/>
                    <a:pt x="613" y="393"/>
                  </a:cubicBezTo>
                  <a:cubicBezTo>
                    <a:pt x="618" y="395"/>
                    <a:pt x="624" y="395"/>
                    <a:pt x="631" y="391"/>
                  </a:cubicBezTo>
                  <a:cubicBezTo>
                    <a:pt x="644" y="383"/>
                    <a:pt x="655" y="364"/>
                    <a:pt x="655" y="349"/>
                  </a:cubicBezTo>
                  <a:cubicBezTo>
                    <a:pt x="655" y="342"/>
                    <a:pt x="653" y="336"/>
                    <a:pt x="649" y="334"/>
                  </a:cubicBezTo>
                  <a:close/>
                </a:path>
              </a:pathLst>
            </a:custGeom>
            <a:solidFill>
              <a:srgbClr val="51698E"/>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7" name="Freeform 224">
              <a:extLst>
                <a:ext uri="{FF2B5EF4-FFF2-40B4-BE49-F238E27FC236}">
                  <a16:creationId xmlns:a16="http://schemas.microsoft.com/office/drawing/2014/main" id="{64C1C711-B304-A847-9B25-C2B32014B371}"/>
                </a:ext>
              </a:extLst>
            </p:cNvPr>
            <p:cNvSpPr>
              <a:spLocks/>
            </p:cNvSpPr>
            <p:nvPr/>
          </p:nvSpPr>
          <p:spPr bwMode="auto">
            <a:xfrm>
              <a:off x="19103412" y="8628010"/>
              <a:ext cx="260350" cy="200025"/>
            </a:xfrm>
            <a:custGeom>
              <a:avLst/>
              <a:gdLst>
                <a:gd name="T0" fmla="*/ 94 w 94"/>
                <a:gd name="T1" fmla="*/ 18 h 72"/>
                <a:gd name="T2" fmla="*/ 8 w 94"/>
                <a:gd name="T3" fmla="*/ 1 h 72"/>
                <a:gd name="T4" fmla="*/ 4 w 94"/>
                <a:gd name="T5" fmla="*/ 10 h 72"/>
                <a:gd name="T6" fmla="*/ 66 w 94"/>
                <a:gd name="T7" fmla="*/ 72 h 72"/>
              </a:gdLst>
              <a:ahLst/>
              <a:cxnLst>
                <a:cxn ang="0">
                  <a:pos x="T0" y="T1"/>
                </a:cxn>
                <a:cxn ang="0">
                  <a:pos x="T2" y="T3"/>
                </a:cxn>
                <a:cxn ang="0">
                  <a:pos x="T4" y="T5"/>
                </a:cxn>
                <a:cxn ang="0">
                  <a:pos x="T6" y="T7"/>
                </a:cxn>
              </a:cxnLst>
              <a:rect l="0" t="0" r="r" b="b"/>
              <a:pathLst>
                <a:path w="94" h="72">
                  <a:moveTo>
                    <a:pt x="94" y="18"/>
                  </a:moveTo>
                  <a:cubicBezTo>
                    <a:pt x="8" y="1"/>
                    <a:pt x="8" y="1"/>
                    <a:pt x="8" y="1"/>
                  </a:cubicBezTo>
                  <a:cubicBezTo>
                    <a:pt x="3" y="0"/>
                    <a:pt x="0" y="6"/>
                    <a:pt x="4" y="10"/>
                  </a:cubicBezTo>
                  <a:cubicBezTo>
                    <a:pt x="66" y="72"/>
                    <a:pt x="66" y="72"/>
                    <a:pt x="66" y="72"/>
                  </a:cubicBezTo>
                </a:path>
              </a:pathLst>
            </a:custGeom>
            <a:solidFill>
              <a:srgbClr val="23236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8" name="Freeform 225">
              <a:extLst>
                <a:ext uri="{FF2B5EF4-FFF2-40B4-BE49-F238E27FC236}">
                  <a16:creationId xmlns:a16="http://schemas.microsoft.com/office/drawing/2014/main" id="{7CB3466F-706B-D846-8EC2-0F3A2DC72805}"/>
                </a:ext>
              </a:extLst>
            </p:cNvPr>
            <p:cNvSpPr>
              <a:spLocks/>
            </p:cNvSpPr>
            <p:nvPr/>
          </p:nvSpPr>
          <p:spPr bwMode="auto">
            <a:xfrm>
              <a:off x="20776637" y="9542410"/>
              <a:ext cx="134938" cy="177800"/>
            </a:xfrm>
            <a:custGeom>
              <a:avLst/>
              <a:gdLst>
                <a:gd name="T0" fmla="*/ 49 w 49"/>
                <a:gd name="T1" fmla="*/ 18 h 64"/>
                <a:gd name="T2" fmla="*/ 25 w 49"/>
                <a:gd name="T3" fmla="*/ 60 h 64"/>
                <a:gd name="T4" fmla="*/ 7 w 49"/>
                <a:gd name="T5" fmla="*/ 62 h 64"/>
                <a:gd name="T6" fmla="*/ 0 w 49"/>
                <a:gd name="T7" fmla="*/ 46 h 64"/>
                <a:gd name="T8" fmla="*/ 25 w 49"/>
                <a:gd name="T9" fmla="*/ 4 h 64"/>
                <a:gd name="T10" fmla="*/ 41 w 49"/>
                <a:gd name="T11" fmla="*/ 2 h 64"/>
                <a:gd name="T12" fmla="*/ 43 w 49"/>
                <a:gd name="T13" fmla="*/ 3 h 64"/>
                <a:gd name="T14" fmla="*/ 49 w 49"/>
                <a:gd name="T15" fmla="*/ 18 h 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 h="64">
                  <a:moveTo>
                    <a:pt x="49" y="18"/>
                  </a:moveTo>
                  <a:cubicBezTo>
                    <a:pt x="49" y="33"/>
                    <a:pt x="38" y="52"/>
                    <a:pt x="25" y="60"/>
                  </a:cubicBezTo>
                  <a:cubicBezTo>
                    <a:pt x="18" y="64"/>
                    <a:pt x="12" y="64"/>
                    <a:pt x="7" y="62"/>
                  </a:cubicBezTo>
                  <a:cubicBezTo>
                    <a:pt x="3" y="59"/>
                    <a:pt x="0" y="54"/>
                    <a:pt x="0" y="46"/>
                  </a:cubicBezTo>
                  <a:cubicBezTo>
                    <a:pt x="0" y="30"/>
                    <a:pt x="11" y="12"/>
                    <a:pt x="25" y="4"/>
                  </a:cubicBezTo>
                  <a:cubicBezTo>
                    <a:pt x="31" y="0"/>
                    <a:pt x="37" y="0"/>
                    <a:pt x="41" y="2"/>
                  </a:cubicBezTo>
                  <a:cubicBezTo>
                    <a:pt x="42" y="2"/>
                    <a:pt x="42" y="2"/>
                    <a:pt x="43" y="3"/>
                  </a:cubicBezTo>
                  <a:cubicBezTo>
                    <a:pt x="47" y="6"/>
                    <a:pt x="49" y="11"/>
                    <a:pt x="49" y="18"/>
                  </a:cubicBezTo>
                  <a:close/>
                </a:path>
              </a:pathLst>
            </a:custGeom>
            <a:solidFill>
              <a:srgbClr val="0E0C5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9" name="Freeform 226">
              <a:extLst>
                <a:ext uri="{FF2B5EF4-FFF2-40B4-BE49-F238E27FC236}">
                  <a16:creationId xmlns:a16="http://schemas.microsoft.com/office/drawing/2014/main" id="{E328A693-1F7F-5349-9EA6-BA6358208DCE}"/>
                </a:ext>
              </a:extLst>
            </p:cNvPr>
            <p:cNvSpPr>
              <a:spLocks/>
            </p:cNvSpPr>
            <p:nvPr/>
          </p:nvSpPr>
          <p:spPr bwMode="auto">
            <a:xfrm>
              <a:off x="19270099" y="8675635"/>
              <a:ext cx="1222375" cy="801688"/>
            </a:xfrm>
            <a:custGeom>
              <a:avLst/>
              <a:gdLst>
                <a:gd name="T0" fmla="*/ 443 w 443"/>
                <a:gd name="T1" fmla="*/ 237 h 290"/>
                <a:gd name="T2" fmla="*/ 436 w 443"/>
                <a:gd name="T3" fmla="*/ 240 h 290"/>
                <a:gd name="T4" fmla="*/ 412 w 443"/>
                <a:gd name="T5" fmla="*/ 282 h 290"/>
                <a:gd name="T6" fmla="*/ 413 w 443"/>
                <a:gd name="T7" fmla="*/ 290 h 290"/>
                <a:gd name="T8" fmla="*/ 6 w 443"/>
                <a:gd name="T9" fmla="*/ 55 h 290"/>
                <a:gd name="T10" fmla="*/ 6 w 443"/>
                <a:gd name="T11" fmla="*/ 55 h 290"/>
                <a:gd name="T12" fmla="*/ 0 w 443"/>
                <a:gd name="T13" fmla="*/ 41 h 290"/>
                <a:gd name="T14" fmla="*/ 22 w 443"/>
                <a:gd name="T15" fmla="*/ 4 h 290"/>
                <a:gd name="T16" fmla="*/ 34 w 443"/>
                <a:gd name="T17" fmla="*/ 1 h 290"/>
                <a:gd name="T18" fmla="*/ 39 w 443"/>
                <a:gd name="T19" fmla="*/ 4 h 290"/>
                <a:gd name="T20" fmla="*/ 443 w 443"/>
                <a:gd name="T21" fmla="*/ 237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43" h="290">
                  <a:moveTo>
                    <a:pt x="443" y="237"/>
                  </a:moveTo>
                  <a:cubicBezTo>
                    <a:pt x="441" y="238"/>
                    <a:pt x="439" y="239"/>
                    <a:pt x="436" y="240"/>
                  </a:cubicBezTo>
                  <a:cubicBezTo>
                    <a:pt x="423" y="248"/>
                    <a:pt x="412" y="267"/>
                    <a:pt x="412" y="282"/>
                  </a:cubicBezTo>
                  <a:cubicBezTo>
                    <a:pt x="412" y="285"/>
                    <a:pt x="412" y="288"/>
                    <a:pt x="413" y="290"/>
                  </a:cubicBezTo>
                  <a:cubicBezTo>
                    <a:pt x="6" y="55"/>
                    <a:pt x="6" y="55"/>
                    <a:pt x="6" y="55"/>
                  </a:cubicBezTo>
                  <a:cubicBezTo>
                    <a:pt x="6" y="55"/>
                    <a:pt x="6" y="55"/>
                    <a:pt x="6" y="55"/>
                  </a:cubicBezTo>
                  <a:cubicBezTo>
                    <a:pt x="2" y="53"/>
                    <a:pt x="0" y="48"/>
                    <a:pt x="0" y="41"/>
                  </a:cubicBezTo>
                  <a:cubicBezTo>
                    <a:pt x="0" y="27"/>
                    <a:pt x="10" y="11"/>
                    <a:pt x="22" y="4"/>
                  </a:cubicBezTo>
                  <a:cubicBezTo>
                    <a:pt x="26" y="1"/>
                    <a:pt x="31" y="0"/>
                    <a:pt x="34" y="1"/>
                  </a:cubicBezTo>
                  <a:cubicBezTo>
                    <a:pt x="39" y="4"/>
                    <a:pt x="39" y="4"/>
                    <a:pt x="39" y="4"/>
                  </a:cubicBezTo>
                  <a:lnTo>
                    <a:pt x="443" y="237"/>
                  </a:lnTo>
                  <a:close/>
                </a:path>
              </a:pathLst>
            </a:custGeom>
            <a:solidFill>
              <a:srgbClr val="0E0C5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0" name="Freeform 227">
              <a:extLst>
                <a:ext uri="{FF2B5EF4-FFF2-40B4-BE49-F238E27FC236}">
                  <a16:creationId xmlns:a16="http://schemas.microsoft.com/office/drawing/2014/main" id="{8FEC207C-CCCC-DD45-88B1-2CAC54492E00}"/>
                </a:ext>
              </a:extLst>
            </p:cNvPr>
            <p:cNvSpPr>
              <a:spLocks/>
            </p:cNvSpPr>
            <p:nvPr/>
          </p:nvSpPr>
          <p:spPr bwMode="auto">
            <a:xfrm>
              <a:off x="20406749" y="9328098"/>
              <a:ext cx="482600" cy="385763"/>
            </a:xfrm>
            <a:custGeom>
              <a:avLst/>
              <a:gdLst>
                <a:gd name="T0" fmla="*/ 175 w 175"/>
                <a:gd name="T1" fmla="*/ 80 h 140"/>
                <a:gd name="T2" fmla="*/ 159 w 175"/>
                <a:gd name="T3" fmla="*/ 82 h 140"/>
                <a:gd name="T4" fmla="*/ 134 w 175"/>
                <a:gd name="T5" fmla="*/ 124 h 140"/>
                <a:gd name="T6" fmla="*/ 141 w 175"/>
                <a:gd name="T7" fmla="*/ 140 h 140"/>
                <a:gd name="T8" fmla="*/ 7 w 175"/>
                <a:gd name="T9" fmla="*/ 62 h 140"/>
                <a:gd name="T10" fmla="*/ 1 w 175"/>
                <a:gd name="T11" fmla="*/ 54 h 140"/>
                <a:gd name="T12" fmla="*/ 0 w 175"/>
                <a:gd name="T13" fmla="*/ 46 h 140"/>
                <a:gd name="T14" fmla="*/ 24 w 175"/>
                <a:gd name="T15" fmla="*/ 4 h 140"/>
                <a:gd name="T16" fmla="*/ 31 w 175"/>
                <a:gd name="T17" fmla="*/ 1 h 140"/>
                <a:gd name="T18" fmla="*/ 31 w 175"/>
                <a:gd name="T19" fmla="*/ 1 h 140"/>
                <a:gd name="T20" fmla="*/ 40 w 175"/>
                <a:gd name="T21" fmla="*/ 2 h 140"/>
                <a:gd name="T22" fmla="*/ 43 w 175"/>
                <a:gd name="T23" fmla="*/ 3 h 140"/>
                <a:gd name="T24" fmla="*/ 175 w 175"/>
                <a:gd name="T25" fmla="*/ 8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5" h="140">
                  <a:moveTo>
                    <a:pt x="175" y="80"/>
                  </a:moveTo>
                  <a:cubicBezTo>
                    <a:pt x="171" y="78"/>
                    <a:pt x="165" y="78"/>
                    <a:pt x="159" y="82"/>
                  </a:cubicBezTo>
                  <a:cubicBezTo>
                    <a:pt x="145" y="90"/>
                    <a:pt x="134" y="108"/>
                    <a:pt x="134" y="124"/>
                  </a:cubicBezTo>
                  <a:cubicBezTo>
                    <a:pt x="134" y="132"/>
                    <a:pt x="137" y="137"/>
                    <a:pt x="141" y="140"/>
                  </a:cubicBezTo>
                  <a:cubicBezTo>
                    <a:pt x="7" y="62"/>
                    <a:pt x="7" y="62"/>
                    <a:pt x="7" y="62"/>
                  </a:cubicBezTo>
                  <a:cubicBezTo>
                    <a:pt x="4" y="60"/>
                    <a:pt x="2" y="58"/>
                    <a:pt x="1" y="54"/>
                  </a:cubicBezTo>
                  <a:cubicBezTo>
                    <a:pt x="0" y="52"/>
                    <a:pt x="0" y="49"/>
                    <a:pt x="0" y="46"/>
                  </a:cubicBezTo>
                  <a:cubicBezTo>
                    <a:pt x="0" y="31"/>
                    <a:pt x="11" y="12"/>
                    <a:pt x="24" y="4"/>
                  </a:cubicBezTo>
                  <a:cubicBezTo>
                    <a:pt x="27" y="3"/>
                    <a:pt x="29" y="2"/>
                    <a:pt x="31" y="1"/>
                  </a:cubicBezTo>
                  <a:cubicBezTo>
                    <a:pt x="31" y="1"/>
                    <a:pt x="31" y="1"/>
                    <a:pt x="31" y="1"/>
                  </a:cubicBezTo>
                  <a:cubicBezTo>
                    <a:pt x="35" y="0"/>
                    <a:pt x="38" y="1"/>
                    <a:pt x="40" y="2"/>
                  </a:cubicBezTo>
                  <a:cubicBezTo>
                    <a:pt x="43" y="3"/>
                    <a:pt x="43" y="3"/>
                    <a:pt x="43" y="3"/>
                  </a:cubicBezTo>
                  <a:lnTo>
                    <a:pt x="175" y="80"/>
                  </a:lnTo>
                  <a:close/>
                </a:path>
              </a:pathLst>
            </a:custGeom>
            <a:solidFill>
              <a:srgbClr val="1B146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1" name="Freeform 228">
              <a:extLst>
                <a:ext uri="{FF2B5EF4-FFF2-40B4-BE49-F238E27FC236}">
                  <a16:creationId xmlns:a16="http://schemas.microsoft.com/office/drawing/2014/main" id="{677B7B4B-A5B7-9045-BF5A-C49756F10BE4}"/>
                </a:ext>
              </a:extLst>
            </p:cNvPr>
            <p:cNvSpPr>
              <a:spLocks/>
            </p:cNvSpPr>
            <p:nvPr/>
          </p:nvSpPr>
          <p:spPr bwMode="auto">
            <a:xfrm>
              <a:off x="19443137" y="8810573"/>
              <a:ext cx="144463" cy="111125"/>
            </a:xfrm>
            <a:custGeom>
              <a:avLst/>
              <a:gdLst>
                <a:gd name="T0" fmla="*/ 52 w 52"/>
                <a:gd name="T1" fmla="*/ 22 h 40"/>
                <a:gd name="T2" fmla="*/ 19 w 52"/>
                <a:gd name="T3" fmla="*/ 3 h 40"/>
                <a:gd name="T4" fmla="*/ 3 w 52"/>
                <a:gd name="T5" fmla="*/ 6 h 40"/>
                <a:gd name="T6" fmla="*/ 3 w 52"/>
                <a:gd name="T7" fmla="*/ 6 h 40"/>
                <a:gd name="T8" fmla="*/ 8 w 52"/>
                <a:gd name="T9" fmla="*/ 21 h 40"/>
                <a:gd name="T10" fmla="*/ 41 w 52"/>
                <a:gd name="T11" fmla="*/ 40 h 40"/>
                <a:gd name="T12" fmla="*/ 52 w 52"/>
                <a:gd name="T13" fmla="*/ 22 h 40"/>
              </a:gdLst>
              <a:ahLst/>
              <a:cxnLst>
                <a:cxn ang="0">
                  <a:pos x="T0" y="T1"/>
                </a:cxn>
                <a:cxn ang="0">
                  <a:pos x="T2" y="T3"/>
                </a:cxn>
                <a:cxn ang="0">
                  <a:pos x="T4" y="T5"/>
                </a:cxn>
                <a:cxn ang="0">
                  <a:pos x="T6" y="T7"/>
                </a:cxn>
                <a:cxn ang="0">
                  <a:pos x="T8" y="T9"/>
                </a:cxn>
                <a:cxn ang="0">
                  <a:pos x="T10" y="T11"/>
                </a:cxn>
                <a:cxn ang="0">
                  <a:pos x="T12" y="T13"/>
                </a:cxn>
              </a:cxnLst>
              <a:rect l="0" t="0" r="r" b="b"/>
              <a:pathLst>
                <a:path w="52" h="40">
                  <a:moveTo>
                    <a:pt x="52" y="22"/>
                  </a:moveTo>
                  <a:cubicBezTo>
                    <a:pt x="19" y="3"/>
                    <a:pt x="19" y="3"/>
                    <a:pt x="19" y="3"/>
                  </a:cubicBezTo>
                  <a:cubicBezTo>
                    <a:pt x="13" y="0"/>
                    <a:pt x="5" y="1"/>
                    <a:pt x="3" y="6"/>
                  </a:cubicBezTo>
                  <a:cubicBezTo>
                    <a:pt x="3" y="6"/>
                    <a:pt x="3" y="6"/>
                    <a:pt x="3" y="6"/>
                  </a:cubicBezTo>
                  <a:cubicBezTo>
                    <a:pt x="0" y="10"/>
                    <a:pt x="2" y="17"/>
                    <a:pt x="8" y="21"/>
                  </a:cubicBezTo>
                  <a:cubicBezTo>
                    <a:pt x="41" y="40"/>
                    <a:pt x="41" y="40"/>
                    <a:pt x="41" y="40"/>
                  </a:cubicBezTo>
                  <a:lnTo>
                    <a:pt x="52" y="22"/>
                  </a:lnTo>
                  <a:close/>
                </a:path>
              </a:pathLst>
            </a:custGeom>
            <a:solidFill>
              <a:srgbClr val="23236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2" name="Freeform 229">
              <a:extLst>
                <a:ext uri="{FF2B5EF4-FFF2-40B4-BE49-F238E27FC236}">
                  <a16:creationId xmlns:a16="http://schemas.microsoft.com/office/drawing/2014/main" id="{6B2878FF-43AF-6F4F-9A24-F970C558BC8F}"/>
                </a:ext>
              </a:extLst>
            </p:cNvPr>
            <p:cNvSpPr>
              <a:spLocks/>
            </p:cNvSpPr>
            <p:nvPr/>
          </p:nvSpPr>
          <p:spPr bwMode="auto">
            <a:xfrm>
              <a:off x="19562199" y="8877248"/>
              <a:ext cx="142875" cy="111125"/>
            </a:xfrm>
            <a:custGeom>
              <a:avLst/>
              <a:gdLst>
                <a:gd name="T0" fmla="*/ 0 w 52"/>
                <a:gd name="T1" fmla="*/ 17 h 40"/>
                <a:gd name="T2" fmla="*/ 33 w 52"/>
                <a:gd name="T3" fmla="*/ 37 h 40"/>
                <a:gd name="T4" fmla="*/ 49 w 52"/>
                <a:gd name="T5" fmla="*/ 34 h 40"/>
                <a:gd name="T6" fmla="*/ 49 w 52"/>
                <a:gd name="T7" fmla="*/ 34 h 40"/>
                <a:gd name="T8" fmla="*/ 44 w 52"/>
                <a:gd name="T9" fmla="*/ 19 h 40"/>
                <a:gd name="T10" fmla="*/ 11 w 52"/>
                <a:gd name="T11" fmla="*/ 0 h 40"/>
                <a:gd name="T12" fmla="*/ 0 w 52"/>
                <a:gd name="T13" fmla="*/ 17 h 40"/>
              </a:gdLst>
              <a:ahLst/>
              <a:cxnLst>
                <a:cxn ang="0">
                  <a:pos x="T0" y="T1"/>
                </a:cxn>
                <a:cxn ang="0">
                  <a:pos x="T2" y="T3"/>
                </a:cxn>
                <a:cxn ang="0">
                  <a:pos x="T4" y="T5"/>
                </a:cxn>
                <a:cxn ang="0">
                  <a:pos x="T6" y="T7"/>
                </a:cxn>
                <a:cxn ang="0">
                  <a:pos x="T8" y="T9"/>
                </a:cxn>
                <a:cxn ang="0">
                  <a:pos x="T10" y="T11"/>
                </a:cxn>
                <a:cxn ang="0">
                  <a:pos x="T12" y="T13"/>
                </a:cxn>
              </a:cxnLst>
              <a:rect l="0" t="0" r="r" b="b"/>
              <a:pathLst>
                <a:path w="52" h="40">
                  <a:moveTo>
                    <a:pt x="0" y="17"/>
                  </a:moveTo>
                  <a:cubicBezTo>
                    <a:pt x="33" y="37"/>
                    <a:pt x="33" y="37"/>
                    <a:pt x="33" y="37"/>
                  </a:cubicBezTo>
                  <a:cubicBezTo>
                    <a:pt x="39" y="40"/>
                    <a:pt x="47" y="39"/>
                    <a:pt x="49" y="34"/>
                  </a:cubicBezTo>
                  <a:cubicBezTo>
                    <a:pt x="49" y="34"/>
                    <a:pt x="49" y="34"/>
                    <a:pt x="49" y="34"/>
                  </a:cubicBezTo>
                  <a:cubicBezTo>
                    <a:pt x="52" y="29"/>
                    <a:pt x="50" y="23"/>
                    <a:pt x="44" y="19"/>
                  </a:cubicBezTo>
                  <a:cubicBezTo>
                    <a:pt x="11" y="0"/>
                    <a:pt x="11" y="0"/>
                    <a:pt x="11" y="0"/>
                  </a:cubicBezTo>
                  <a:lnTo>
                    <a:pt x="0" y="17"/>
                  </a:lnTo>
                  <a:close/>
                </a:path>
              </a:pathLst>
            </a:custGeom>
            <a:solidFill>
              <a:srgbClr val="23236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33" name="Group 532">
            <a:extLst>
              <a:ext uri="{FF2B5EF4-FFF2-40B4-BE49-F238E27FC236}">
                <a16:creationId xmlns:a16="http://schemas.microsoft.com/office/drawing/2014/main" id="{D083D70D-1EBF-324B-AE2A-895D0E3A6C16}"/>
              </a:ext>
            </a:extLst>
          </p:cNvPr>
          <p:cNvGrpSpPr/>
          <p:nvPr/>
        </p:nvGrpSpPr>
        <p:grpSpPr>
          <a:xfrm>
            <a:off x="17497879" y="8053963"/>
            <a:ext cx="2650108" cy="1462225"/>
            <a:chOff x="16687237" y="8907410"/>
            <a:chExt cx="3460750" cy="2179638"/>
          </a:xfrm>
        </p:grpSpPr>
        <p:sp>
          <p:nvSpPr>
            <p:cNvPr id="534" name="Freeform 174">
              <a:extLst>
                <a:ext uri="{FF2B5EF4-FFF2-40B4-BE49-F238E27FC236}">
                  <a16:creationId xmlns:a16="http://schemas.microsoft.com/office/drawing/2014/main" id="{F0CF5716-D57F-7649-A4F8-128041300C19}"/>
                </a:ext>
              </a:extLst>
            </p:cNvPr>
            <p:cNvSpPr>
              <a:spLocks/>
            </p:cNvSpPr>
            <p:nvPr/>
          </p:nvSpPr>
          <p:spPr bwMode="auto">
            <a:xfrm>
              <a:off x="16698349" y="8970910"/>
              <a:ext cx="3449638" cy="2116138"/>
            </a:xfrm>
            <a:custGeom>
              <a:avLst/>
              <a:gdLst>
                <a:gd name="T0" fmla="*/ 1239 w 1250"/>
                <a:gd name="T1" fmla="*/ 308 h 766"/>
                <a:gd name="T2" fmla="*/ 840 w 1250"/>
                <a:gd name="T3" fmla="*/ 78 h 766"/>
                <a:gd name="T4" fmla="*/ 721 w 1250"/>
                <a:gd name="T5" fmla="*/ 9 h 766"/>
                <a:gd name="T6" fmla="*/ 670 w 1250"/>
                <a:gd name="T7" fmla="*/ 9 h 766"/>
                <a:gd name="T8" fmla="*/ 412 w 1250"/>
                <a:gd name="T9" fmla="*/ 158 h 766"/>
                <a:gd name="T10" fmla="*/ 401 w 1250"/>
                <a:gd name="T11" fmla="*/ 164 h 766"/>
                <a:gd name="T12" fmla="*/ 401 w 1250"/>
                <a:gd name="T13" fmla="*/ 164 h 766"/>
                <a:gd name="T14" fmla="*/ 14 w 1250"/>
                <a:gd name="T15" fmla="*/ 388 h 766"/>
                <a:gd name="T16" fmla="*/ 10 w 1250"/>
                <a:gd name="T17" fmla="*/ 390 h 766"/>
                <a:gd name="T18" fmla="*/ 8 w 1250"/>
                <a:gd name="T19" fmla="*/ 392 h 766"/>
                <a:gd name="T20" fmla="*/ 8 w 1250"/>
                <a:gd name="T21" fmla="*/ 393 h 766"/>
                <a:gd name="T22" fmla="*/ 5 w 1250"/>
                <a:gd name="T23" fmla="*/ 395 h 766"/>
                <a:gd name="T24" fmla="*/ 5 w 1250"/>
                <a:gd name="T25" fmla="*/ 395 h 766"/>
                <a:gd name="T26" fmla="*/ 4 w 1250"/>
                <a:gd name="T27" fmla="*/ 398 h 766"/>
                <a:gd name="T28" fmla="*/ 3 w 1250"/>
                <a:gd name="T29" fmla="*/ 398 h 766"/>
                <a:gd name="T30" fmla="*/ 2 w 1250"/>
                <a:gd name="T31" fmla="*/ 401 h 766"/>
                <a:gd name="T32" fmla="*/ 2 w 1250"/>
                <a:gd name="T33" fmla="*/ 401 h 766"/>
                <a:gd name="T34" fmla="*/ 1 w 1250"/>
                <a:gd name="T35" fmla="*/ 404 h 766"/>
                <a:gd name="T36" fmla="*/ 1 w 1250"/>
                <a:gd name="T37" fmla="*/ 405 h 766"/>
                <a:gd name="T38" fmla="*/ 1 w 1250"/>
                <a:gd name="T39" fmla="*/ 407 h 766"/>
                <a:gd name="T40" fmla="*/ 0 w 1250"/>
                <a:gd name="T41" fmla="*/ 408 h 766"/>
                <a:gd name="T42" fmla="*/ 0 w 1250"/>
                <a:gd name="T43" fmla="*/ 410 h 766"/>
                <a:gd name="T44" fmla="*/ 0 w 1250"/>
                <a:gd name="T45" fmla="*/ 412 h 766"/>
                <a:gd name="T46" fmla="*/ 0 w 1250"/>
                <a:gd name="T47" fmla="*/ 412 h 766"/>
                <a:gd name="T48" fmla="*/ 0 w 1250"/>
                <a:gd name="T49" fmla="*/ 443 h 766"/>
                <a:gd name="T50" fmla="*/ 14 w 1250"/>
                <a:gd name="T51" fmla="*/ 465 h 766"/>
                <a:gd name="T52" fmla="*/ 510 w 1250"/>
                <a:gd name="T53" fmla="*/ 752 h 766"/>
                <a:gd name="T54" fmla="*/ 592 w 1250"/>
                <a:gd name="T55" fmla="*/ 752 h 766"/>
                <a:gd name="T56" fmla="*/ 1239 w 1250"/>
                <a:gd name="T57" fmla="*/ 378 h 766"/>
                <a:gd name="T58" fmla="*/ 1250 w 1250"/>
                <a:gd name="T59" fmla="*/ 358 h 766"/>
                <a:gd name="T60" fmla="*/ 1250 w 1250"/>
                <a:gd name="T61" fmla="*/ 328 h 766"/>
                <a:gd name="T62" fmla="*/ 1239 w 1250"/>
                <a:gd name="T63" fmla="*/ 308 h 7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50" h="766">
                  <a:moveTo>
                    <a:pt x="1239" y="308"/>
                  </a:moveTo>
                  <a:cubicBezTo>
                    <a:pt x="840" y="78"/>
                    <a:pt x="840" y="78"/>
                    <a:pt x="840" y="78"/>
                  </a:cubicBezTo>
                  <a:cubicBezTo>
                    <a:pt x="721" y="9"/>
                    <a:pt x="721" y="9"/>
                    <a:pt x="721" y="9"/>
                  </a:cubicBezTo>
                  <a:cubicBezTo>
                    <a:pt x="705" y="0"/>
                    <a:pt x="686" y="0"/>
                    <a:pt x="670" y="9"/>
                  </a:cubicBezTo>
                  <a:cubicBezTo>
                    <a:pt x="412" y="158"/>
                    <a:pt x="412" y="158"/>
                    <a:pt x="412" y="158"/>
                  </a:cubicBezTo>
                  <a:cubicBezTo>
                    <a:pt x="401" y="164"/>
                    <a:pt x="401" y="164"/>
                    <a:pt x="401" y="164"/>
                  </a:cubicBezTo>
                  <a:cubicBezTo>
                    <a:pt x="401" y="164"/>
                    <a:pt x="401" y="164"/>
                    <a:pt x="401" y="164"/>
                  </a:cubicBezTo>
                  <a:cubicBezTo>
                    <a:pt x="14" y="388"/>
                    <a:pt x="14" y="388"/>
                    <a:pt x="14" y="388"/>
                  </a:cubicBezTo>
                  <a:cubicBezTo>
                    <a:pt x="12" y="389"/>
                    <a:pt x="11" y="389"/>
                    <a:pt x="10" y="390"/>
                  </a:cubicBezTo>
                  <a:cubicBezTo>
                    <a:pt x="10" y="391"/>
                    <a:pt x="9" y="391"/>
                    <a:pt x="8" y="392"/>
                  </a:cubicBezTo>
                  <a:cubicBezTo>
                    <a:pt x="8" y="393"/>
                    <a:pt x="8" y="393"/>
                    <a:pt x="8" y="393"/>
                  </a:cubicBezTo>
                  <a:cubicBezTo>
                    <a:pt x="7" y="393"/>
                    <a:pt x="6" y="394"/>
                    <a:pt x="5" y="395"/>
                  </a:cubicBezTo>
                  <a:cubicBezTo>
                    <a:pt x="5" y="395"/>
                    <a:pt x="5" y="395"/>
                    <a:pt x="5" y="395"/>
                  </a:cubicBezTo>
                  <a:cubicBezTo>
                    <a:pt x="5" y="396"/>
                    <a:pt x="4" y="397"/>
                    <a:pt x="4" y="398"/>
                  </a:cubicBezTo>
                  <a:cubicBezTo>
                    <a:pt x="3" y="398"/>
                    <a:pt x="3" y="398"/>
                    <a:pt x="3" y="398"/>
                  </a:cubicBezTo>
                  <a:cubicBezTo>
                    <a:pt x="3" y="399"/>
                    <a:pt x="3" y="400"/>
                    <a:pt x="2" y="401"/>
                  </a:cubicBezTo>
                  <a:cubicBezTo>
                    <a:pt x="2" y="401"/>
                    <a:pt x="2" y="401"/>
                    <a:pt x="2" y="401"/>
                  </a:cubicBezTo>
                  <a:cubicBezTo>
                    <a:pt x="2" y="402"/>
                    <a:pt x="1" y="403"/>
                    <a:pt x="1" y="404"/>
                  </a:cubicBezTo>
                  <a:cubicBezTo>
                    <a:pt x="1" y="404"/>
                    <a:pt x="1" y="404"/>
                    <a:pt x="1" y="405"/>
                  </a:cubicBezTo>
                  <a:cubicBezTo>
                    <a:pt x="1" y="405"/>
                    <a:pt x="1" y="406"/>
                    <a:pt x="1" y="407"/>
                  </a:cubicBezTo>
                  <a:cubicBezTo>
                    <a:pt x="0" y="407"/>
                    <a:pt x="0" y="408"/>
                    <a:pt x="0" y="408"/>
                  </a:cubicBezTo>
                  <a:cubicBezTo>
                    <a:pt x="0" y="409"/>
                    <a:pt x="0" y="409"/>
                    <a:pt x="0" y="410"/>
                  </a:cubicBezTo>
                  <a:cubicBezTo>
                    <a:pt x="0" y="411"/>
                    <a:pt x="0" y="411"/>
                    <a:pt x="0" y="412"/>
                  </a:cubicBezTo>
                  <a:cubicBezTo>
                    <a:pt x="0" y="412"/>
                    <a:pt x="0" y="412"/>
                    <a:pt x="0" y="412"/>
                  </a:cubicBezTo>
                  <a:cubicBezTo>
                    <a:pt x="0" y="443"/>
                    <a:pt x="0" y="443"/>
                    <a:pt x="0" y="443"/>
                  </a:cubicBezTo>
                  <a:cubicBezTo>
                    <a:pt x="0" y="451"/>
                    <a:pt x="5" y="460"/>
                    <a:pt x="14" y="465"/>
                  </a:cubicBezTo>
                  <a:cubicBezTo>
                    <a:pt x="510" y="752"/>
                    <a:pt x="510" y="752"/>
                    <a:pt x="510" y="752"/>
                  </a:cubicBezTo>
                  <a:cubicBezTo>
                    <a:pt x="535" y="766"/>
                    <a:pt x="567" y="766"/>
                    <a:pt x="592" y="752"/>
                  </a:cubicBezTo>
                  <a:cubicBezTo>
                    <a:pt x="1239" y="378"/>
                    <a:pt x="1239" y="378"/>
                    <a:pt x="1239" y="378"/>
                  </a:cubicBezTo>
                  <a:cubicBezTo>
                    <a:pt x="1246" y="374"/>
                    <a:pt x="1250" y="366"/>
                    <a:pt x="1250" y="358"/>
                  </a:cubicBezTo>
                  <a:cubicBezTo>
                    <a:pt x="1250" y="328"/>
                    <a:pt x="1250" y="328"/>
                    <a:pt x="1250" y="328"/>
                  </a:cubicBezTo>
                  <a:cubicBezTo>
                    <a:pt x="1250" y="320"/>
                    <a:pt x="1246" y="313"/>
                    <a:pt x="1239" y="308"/>
                  </a:cubicBezTo>
                  <a:close/>
                </a:path>
              </a:pathLst>
            </a:custGeom>
            <a:solidFill>
              <a:srgbClr val="51698E"/>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5" name="Freeform 230">
              <a:extLst>
                <a:ext uri="{FF2B5EF4-FFF2-40B4-BE49-F238E27FC236}">
                  <a16:creationId xmlns:a16="http://schemas.microsoft.com/office/drawing/2014/main" id="{C2BE321F-A7DA-2A43-9A6E-C24661B4131F}"/>
                </a:ext>
              </a:extLst>
            </p:cNvPr>
            <p:cNvSpPr>
              <a:spLocks/>
            </p:cNvSpPr>
            <p:nvPr/>
          </p:nvSpPr>
          <p:spPr bwMode="auto">
            <a:xfrm>
              <a:off x="16698349" y="8907410"/>
              <a:ext cx="3449638" cy="2033588"/>
            </a:xfrm>
            <a:custGeom>
              <a:avLst/>
              <a:gdLst>
                <a:gd name="T0" fmla="*/ 1250 w 1250"/>
                <a:gd name="T1" fmla="*/ 329 h 736"/>
                <a:gd name="T2" fmla="*/ 1244 w 1250"/>
                <a:gd name="T3" fmla="*/ 344 h 736"/>
                <a:gd name="T4" fmla="*/ 1239 w 1250"/>
                <a:gd name="T5" fmla="*/ 348 h 736"/>
                <a:gd name="T6" fmla="*/ 592 w 1250"/>
                <a:gd name="T7" fmla="*/ 722 h 736"/>
                <a:gd name="T8" fmla="*/ 510 w 1250"/>
                <a:gd name="T9" fmla="*/ 722 h 736"/>
                <a:gd name="T10" fmla="*/ 117 w 1250"/>
                <a:gd name="T11" fmla="*/ 495 h 736"/>
                <a:gd name="T12" fmla="*/ 14 w 1250"/>
                <a:gd name="T13" fmla="*/ 435 h 736"/>
                <a:gd name="T14" fmla="*/ 5 w 1250"/>
                <a:gd name="T15" fmla="*/ 427 h 736"/>
                <a:gd name="T16" fmla="*/ 0 w 1250"/>
                <a:gd name="T17" fmla="*/ 413 h 736"/>
                <a:gd name="T18" fmla="*/ 14 w 1250"/>
                <a:gd name="T19" fmla="*/ 388 h 736"/>
                <a:gd name="T20" fmla="*/ 670 w 1250"/>
                <a:gd name="T21" fmla="*/ 10 h 736"/>
                <a:gd name="T22" fmla="*/ 721 w 1250"/>
                <a:gd name="T23" fmla="*/ 10 h 736"/>
                <a:gd name="T24" fmla="*/ 840 w 1250"/>
                <a:gd name="T25" fmla="*/ 78 h 736"/>
                <a:gd name="T26" fmla="*/ 1239 w 1250"/>
                <a:gd name="T27" fmla="*/ 308 h 736"/>
                <a:gd name="T28" fmla="*/ 1250 w 1250"/>
                <a:gd name="T29" fmla="*/ 329 h 7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50" h="736">
                  <a:moveTo>
                    <a:pt x="1250" y="329"/>
                  </a:moveTo>
                  <a:cubicBezTo>
                    <a:pt x="1250" y="334"/>
                    <a:pt x="1248" y="339"/>
                    <a:pt x="1244" y="344"/>
                  </a:cubicBezTo>
                  <a:cubicBezTo>
                    <a:pt x="1243" y="345"/>
                    <a:pt x="1241" y="347"/>
                    <a:pt x="1239" y="348"/>
                  </a:cubicBezTo>
                  <a:cubicBezTo>
                    <a:pt x="592" y="722"/>
                    <a:pt x="592" y="722"/>
                    <a:pt x="592" y="722"/>
                  </a:cubicBezTo>
                  <a:cubicBezTo>
                    <a:pt x="567" y="736"/>
                    <a:pt x="535" y="736"/>
                    <a:pt x="510" y="722"/>
                  </a:cubicBezTo>
                  <a:cubicBezTo>
                    <a:pt x="117" y="495"/>
                    <a:pt x="117" y="495"/>
                    <a:pt x="117" y="495"/>
                  </a:cubicBezTo>
                  <a:cubicBezTo>
                    <a:pt x="14" y="435"/>
                    <a:pt x="14" y="435"/>
                    <a:pt x="14" y="435"/>
                  </a:cubicBezTo>
                  <a:cubicBezTo>
                    <a:pt x="10" y="433"/>
                    <a:pt x="7" y="430"/>
                    <a:pt x="5" y="427"/>
                  </a:cubicBezTo>
                  <a:cubicBezTo>
                    <a:pt x="2" y="423"/>
                    <a:pt x="0" y="418"/>
                    <a:pt x="0" y="413"/>
                  </a:cubicBezTo>
                  <a:cubicBezTo>
                    <a:pt x="0" y="403"/>
                    <a:pt x="4" y="394"/>
                    <a:pt x="14" y="388"/>
                  </a:cubicBezTo>
                  <a:cubicBezTo>
                    <a:pt x="670" y="10"/>
                    <a:pt x="670" y="10"/>
                    <a:pt x="670" y="10"/>
                  </a:cubicBezTo>
                  <a:cubicBezTo>
                    <a:pt x="686" y="0"/>
                    <a:pt x="705" y="0"/>
                    <a:pt x="721" y="10"/>
                  </a:cubicBezTo>
                  <a:cubicBezTo>
                    <a:pt x="840" y="78"/>
                    <a:pt x="840" y="78"/>
                    <a:pt x="840" y="78"/>
                  </a:cubicBezTo>
                  <a:cubicBezTo>
                    <a:pt x="1239" y="308"/>
                    <a:pt x="1239" y="308"/>
                    <a:pt x="1239" y="308"/>
                  </a:cubicBezTo>
                  <a:cubicBezTo>
                    <a:pt x="1246" y="313"/>
                    <a:pt x="1250" y="321"/>
                    <a:pt x="1250" y="329"/>
                  </a:cubicBezTo>
                  <a:close/>
                </a:path>
              </a:pathLst>
            </a:custGeom>
            <a:solidFill>
              <a:srgbClr val="03033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6" name="Freeform 231">
              <a:extLst>
                <a:ext uri="{FF2B5EF4-FFF2-40B4-BE49-F238E27FC236}">
                  <a16:creationId xmlns:a16="http://schemas.microsoft.com/office/drawing/2014/main" id="{3C7CA1F4-9671-8A40-9793-92011E93179D}"/>
                </a:ext>
              </a:extLst>
            </p:cNvPr>
            <p:cNvSpPr>
              <a:spLocks/>
            </p:cNvSpPr>
            <p:nvPr/>
          </p:nvSpPr>
          <p:spPr bwMode="auto">
            <a:xfrm>
              <a:off x="17834999" y="8907410"/>
              <a:ext cx="1181100" cy="668338"/>
            </a:xfrm>
            <a:custGeom>
              <a:avLst/>
              <a:gdLst>
                <a:gd name="T0" fmla="*/ 144 w 428"/>
                <a:gd name="T1" fmla="*/ 242 h 242"/>
                <a:gd name="T2" fmla="*/ 428 w 428"/>
                <a:gd name="T3" fmla="*/ 78 h 242"/>
                <a:gd name="T4" fmla="*/ 309 w 428"/>
                <a:gd name="T5" fmla="*/ 10 h 242"/>
                <a:gd name="T6" fmla="*/ 258 w 428"/>
                <a:gd name="T7" fmla="*/ 10 h 242"/>
                <a:gd name="T8" fmla="*/ 0 w 428"/>
                <a:gd name="T9" fmla="*/ 158 h 242"/>
                <a:gd name="T10" fmla="*/ 144 w 428"/>
                <a:gd name="T11" fmla="*/ 242 h 242"/>
              </a:gdLst>
              <a:ahLst/>
              <a:cxnLst>
                <a:cxn ang="0">
                  <a:pos x="T0" y="T1"/>
                </a:cxn>
                <a:cxn ang="0">
                  <a:pos x="T2" y="T3"/>
                </a:cxn>
                <a:cxn ang="0">
                  <a:pos x="T4" y="T5"/>
                </a:cxn>
                <a:cxn ang="0">
                  <a:pos x="T6" y="T7"/>
                </a:cxn>
                <a:cxn ang="0">
                  <a:pos x="T8" y="T9"/>
                </a:cxn>
                <a:cxn ang="0">
                  <a:pos x="T10" y="T11"/>
                </a:cxn>
              </a:cxnLst>
              <a:rect l="0" t="0" r="r" b="b"/>
              <a:pathLst>
                <a:path w="428" h="242">
                  <a:moveTo>
                    <a:pt x="144" y="242"/>
                  </a:moveTo>
                  <a:cubicBezTo>
                    <a:pt x="428" y="78"/>
                    <a:pt x="428" y="78"/>
                    <a:pt x="428" y="78"/>
                  </a:cubicBezTo>
                  <a:cubicBezTo>
                    <a:pt x="309" y="10"/>
                    <a:pt x="309" y="10"/>
                    <a:pt x="309" y="10"/>
                  </a:cubicBezTo>
                  <a:cubicBezTo>
                    <a:pt x="293" y="0"/>
                    <a:pt x="274" y="0"/>
                    <a:pt x="258" y="10"/>
                  </a:cubicBezTo>
                  <a:cubicBezTo>
                    <a:pt x="0" y="158"/>
                    <a:pt x="0" y="158"/>
                    <a:pt x="0" y="158"/>
                  </a:cubicBezTo>
                  <a:lnTo>
                    <a:pt x="144" y="242"/>
                  </a:lnTo>
                  <a:close/>
                </a:path>
              </a:pathLst>
            </a:custGeom>
            <a:solidFill>
              <a:srgbClr val="172A5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7" name="Freeform 232">
              <a:extLst>
                <a:ext uri="{FF2B5EF4-FFF2-40B4-BE49-F238E27FC236}">
                  <a16:creationId xmlns:a16="http://schemas.microsoft.com/office/drawing/2014/main" id="{1DE1E1A9-D85F-6D4C-954A-CC046695CB9A}"/>
                </a:ext>
              </a:extLst>
            </p:cNvPr>
            <p:cNvSpPr>
              <a:spLocks/>
            </p:cNvSpPr>
            <p:nvPr/>
          </p:nvSpPr>
          <p:spPr bwMode="auto">
            <a:xfrm>
              <a:off x="16687237" y="9363023"/>
              <a:ext cx="1514475" cy="911225"/>
            </a:xfrm>
            <a:custGeom>
              <a:avLst/>
              <a:gdLst>
                <a:gd name="T0" fmla="*/ 405 w 549"/>
                <a:gd name="T1" fmla="*/ 0 h 330"/>
                <a:gd name="T2" fmla="*/ 18 w 549"/>
                <a:gd name="T3" fmla="*/ 223 h 330"/>
                <a:gd name="T4" fmla="*/ 18 w 549"/>
                <a:gd name="T5" fmla="*/ 270 h 330"/>
                <a:gd name="T6" fmla="*/ 121 w 549"/>
                <a:gd name="T7" fmla="*/ 330 h 330"/>
                <a:gd name="T8" fmla="*/ 122 w 549"/>
                <a:gd name="T9" fmla="*/ 329 h 330"/>
                <a:gd name="T10" fmla="*/ 549 w 549"/>
                <a:gd name="T11" fmla="*/ 83 h 330"/>
                <a:gd name="T12" fmla="*/ 405 w 549"/>
                <a:gd name="T13" fmla="*/ 0 h 330"/>
              </a:gdLst>
              <a:ahLst/>
              <a:cxnLst>
                <a:cxn ang="0">
                  <a:pos x="T0" y="T1"/>
                </a:cxn>
                <a:cxn ang="0">
                  <a:pos x="T2" y="T3"/>
                </a:cxn>
                <a:cxn ang="0">
                  <a:pos x="T4" y="T5"/>
                </a:cxn>
                <a:cxn ang="0">
                  <a:pos x="T6" y="T7"/>
                </a:cxn>
                <a:cxn ang="0">
                  <a:pos x="T8" y="T9"/>
                </a:cxn>
                <a:cxn ang="0">
                  <a:pos x="T10" y="T11"/>
                </a:cxn>
                <a:cxn ang="0">
                  <a:pos x="T12" y="T13"/>
                </a:cxn>
              </a:cxnLst>
              <a:rect l="0" t="0" r="r" b="b"/>
              <a:pathLst>
                <a:path w="549" h="330">
                  <a:moveTo>
                    <a:pt x="405" y="0"/>
                  </a:moveTo>
                  <a:cubicBezTo>
                    <a:pt x="18" y="223"/>
                    <a:pt x="18" y="223"/>
                    <a:pt x="18" y="223"/>
                  </a:cubicBezTo>
                  <a:cubicBezTo>
                    <a:pt x="0" y="234"/>
                    <a:pt x="0" y="260"/>
                    <a:pt x="18" y="270"/>
                  </a:cubicBezTo>
                  <a:cubicBezTo>
                    <a:pt x="121" y="330"/>
                    <a:pt x="121" y="330"/>
                    <a:pt x="121" y="330"/>
                  </a:cubicBezTo>
                  <a:cubicBezTo>
                    <a:pt x="122" y="329"/>
                    <a:pt x="122" y="329"/>
                    <a:pt x="122" y="329"/>
                  </a:cubicBezTo>
                  <a:cubicBezTo>
                    <a:pt x="549" y="83"/>
                    <a:pt x="549" y="83"/>
                    <a:pt x="549" y="83"/>
                  </a:cubicBezTo>
                  <a:lnTo>
                    <a:pt x="405" y="0"/>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8" name="Freeform 233">
              <a:extLst>
                <a:ext uri="{FF2B5EF4-FFF2-40B4-BE49-F238E27FC236}">
                  <a16:creationId xmlns:a16="http://schemas.microsoft.com/office/drawing/2014/main" id="{2A981190-12C6-D742-B187-2CF9531DFC9F}"/>
                </a:ext>
              </a:extLst>
            </p:cNvPr>
            <p:cNvSpPr>
              <a:spLocks/>
            </p:cNvSpPr>
            <p:nvPr/>
          </p:nvSpPr>
          <p:spPr bwMode="auto">
            <a:xfrm>
              <a:off x="18127099" y="9836098"/>
              <a:ext cx="101600" cy="57150"/>
            </a:xfrm>
            <a:custGeom>
              <a:avLst/>
              <a:gdLst>
                <a:gd name="T0" fmla="*/ 31 w 37"/>
                <a:gd name="T1" fmla="*/ 3 h 21"/>
                <a:gd name="T2" fmla="*/ 31 w 37"/>
                <a:gd name="T3" fmla="*/ 17 h 21"/>
                <a:gd name="T4" fmla="*/ 6 w 37"/>
                <a:gd name="T5" fmla="*/ 17 h 21"/>
                <a:gd name="T6" fmla="*/ 6 w 37"/>
                <a:gd name="T7" fmla="*/ 3 h 21"/>
                <a:gd name="T8" fmla="*/ 31 w 37"/>
                <a:gd name="T9" fmla="*/ 3 h 21"/>
              </a:gdLst>
              <a:ahLst/>
              <a:cxnLst>
                <a:cxn ang="0">
                  <a:pos x="T0" y="T1"/>
                </a:cxn>
                <a:cxn ang="0">
                  <a:pos x="T2" y="T3"/>
                </a:cxn>
                <a:cxn ang="0">
                  <a:pos x="T4" y="T5"/>
                </a:cxn>
                <a:cxn ang="0">
                  <a:pos x="T6" y="T7"/>
                </a:cxn>
                <a:cxn ang="0">
                  <a:pos x="T8" y="T9"/>
                </a:cxn>
              </a:cxnLst>
              <a:rect l="0" t="0" r="r" b="b"/>
              <a:pathLst>
                <a:path w="37" h="21">
                  <a:moveTo>
                    <a:pt x="31" y="3"/>
                  </a:moveTo>
                  <a:cubicBezTo>
                    <a:pt x="37" y="7"/>
                    <a:pt x="37" y="13"/>
                    <a:pt x="31" y="17"/>
                  </a:cubicBezTo>
                  <a:cubicBezTo>
                    <a:pt x="24" y="21"/>
                    <a:pt x="13" y="21"/>
                    <a:pt x="6" y="17"/>
                  </a:cubicBezTo>
                  <a:cubicBezTo>
                    <a:pt x="0" y="13"/>
                    <a:pt x="0" y="7"/>
                    <a:pt x="6" y="3"/>
                  </a:cubicBezTo>
                  <a:cubicBezTo>
                    <a:pt x="13" y="0"/>
                    <a:pt x="24" y="0"/>
                    <a:pt x="31" y="3"/>
                  </a:cubicBezTo>
                  <a:close/>
                </a:path>
              </a:pathLst>
            </a:custGeom>
            <a:solidFill>
              <a:srgbClr val="19194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9" name="Freeform 234">
              <a:extLst>
                <a:ext uri="{FF2B5EF4-FFF2-40B4-BE49-F238E27FC236}">
                  <a16:creationId xmlns:a16="http://schemas.microsoft.com/office/drawing/2014/main" id="{F54EE6EC-F66D-6446-B9F9-FF9FD639AC4B}"/>
                </a:ext>
              </a:extLst>
            </p:cNvPr>
            <p:cNvSpPr>
              <a:spLocks/>
            </p:cNvSpPr>
            <p:nvPr/>
          </p:nvSpPr>
          <p:spPr bwMode="auto">
            <a:xfrm>
              <a:off x="18344587" y="9959923"/>
              <a:ext cx="103188" cy="60325"/>
            </a:xfrm>
            <a:custGeom>
              <a:avLst/>
              <a:gdLst>
                <a:gd name="T0" fmla="*/ 31 w 37"/>
                <a:gd name="T1" fmla="*/ 4 h 22"/>
                <a:gd name="T2" fmla="*/ 31 w 37"/>
                <a:gd name="T3" fmla="*/ 18 h 22"/>
                <a:gd name="T4" fmla="*/ 7 w 37"/>
                <a:gd name="T5" fmla="*/ 18 h 22"/>
                <a:gd name="T6" fmla="*/ 7 w 37"/>
                <a:gd name="T7" fmla="*/ 4 h 22"/>
                <a:gd name="T8" fmla="*/ 31 w 37"/>
                <a:gd name="T9" fmla="*/ 4 h 22"/>
              </a:gdLst>
              <a:ahLst/>
              <a:cxnLst>
                <a:cxn ang="0">
                  <a:pos x="T0" y="T1"/>
                </a:cxn>
                <a:cxn ang="0">
                  <a:pos x="T2" y="T3"/>
                </a:cxn>
                <a:cxn ang="0">
                  <a:pos x="T4" y="T5"/>
                </a:cxn>
                <a:cxn ang="0">
                  <a:pos x="T6" y="T7"/>
                </a:cxn>
                <a:cxn ang="0">
                  <a:pos x="T8" y="T9"/>
                </a:cxn>
              </a:cxnLst>
              <a:rect l="0" t="0" r="r" b="b"/>
              <a:pathLst>
                <a:path w="37" h="22">
                  <a:moveTo>
                    <a:pt x="31" y="4"/>
                  </a:moveTo>
                  <a:cubicBezTo>
                    <a:pt x="37" y="8"/>
                    <a:pt x="37" y="14"/>
                    <a:pt x="31" y="18"/>
                  </a:cubicBezTo>
                  <a:cubicBezTo>
                    <a:pt x="24" y="22"/>
                    <a:pt x="13" y="22"/>
                    <a:pt x="7" y="18"/>
                  </a:cubicBezTo>
                  <a:cubicBezTo>
                    <a:pt x="0" y="14"/>
                    <a:pt x="0" y="8"/>
                    <a:pt x="7" y="4"/>
                  </a:cubicBezTo>
                  <a:cubicBezTo>
                    <a:pt x="13" y="0"/>
                    <a:pt x="24" y="0"/>
                    <a:pt x="31" y="4"/>
                  </a:cubicBezTo>
                  <a:close/>
                </a:path>
              </a:pathLst>
            </a:custGeom>
            <a:solidFill>
              <a:srgbClr val="19194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0" name="Freeform 235">
              <a:extLst>
                <a:ext uri="{FF2B5EF4-FFF2-40B4-BE49-F238E27FC236}">
                  <a16:creationId xmlns:a16="http://schemas.microsoft.com/office/drawing/2014/main" id="{51703A15-23B9-4F47-A414-6C8E3221AD1F}"/>
                </a:ext>
              </a:extLst>
            </p:cNvPr>
            <p:cNvSpPr>
              <a:spLocks/>
            </p:cNvSpPr>
            <p:nvPr/>
          </p:nvSpPr>
          <p:spPr bwMode="auto">
            <a:xfrm>
              <a:off x="18563662" y="10086923"/>
              <a:ext cx="101600" cy="60325"/>
            </a:xfrm>
            <a:custGeom>
              <a:avLst/>
              <a:gdLst>
                <a:gd name="T0" fmla="*/ 31 w 37"/>
                <a:gd name="T1" fmla="*/ 4 h 22"/>
                <a:gd name="T2" fmla="*/ 31 w 37"/>
                <a:gd name="T3" fmla="*/ 18 h 22"/>
                <a:gd name="T4" fmla="*/ 7 w 37"/>
                <a:gd name="T5" fmla="*/ 18 h 22"/>
                <a:gd name="T6" fmla="*/ 7 w 37"/>
                <a:gd name="T7" fmla="*/ 4 h 22"/>
                <a:gd name="T8" fmla="*/ 31 w 37"/>
                <a:gd name="T9" fmla="*/ 4 h 22"/>
              </a:gdLst>
              <a:ahLst/>
              <a:cxnLst>
                <a:cxn ang="0">
                  <a:pos x="T0" y="T1"/>
                </a:cxn>
                <a:cxn ang="0">
                  <a:pos x="T2" y="T3"/>
                </a:cxn>
                <a:cxn ang="0">
                  <a:pos x="T4" y="T5"/>
                </a:cxn>
                <a:cxn ang="0">
                  <a:pos x="T6" y="T7"/>
                </a:cxn>
                <a:cxn ang="0">
                  <a:pos x="T8" y="T9"/>
                </a:cxn>
              </a:cxnLst>
              <a:rect l="0" t="0" r="r" b="b"/>
              <a:pathLst>
                <a:path w="37" h="22">
                  <a:moveTo>
                    <a:pt x="31" y="4"/>
                  </a:moveTo>
                  <a:cubicBezTo>
                    <a:pt x="37" y="8"/>
                    <a:pt x="37" y="14"/>
                    <a:pt x="31" y="18"/>
                  </a:cubicBezTo>
                  <a:cubicBezTo>
                    <a:pt x="24" y="22"/>
                    <a:pt x="13" y="22"/>
                    <a:pt x="7" y="18"/>
                  </a:cubicBezTo>
                  <a:cubicBezTo>
                    <a:pt x="0" y="14"/>
                    <a:pt x="0" y="8"/>
                    <a:pt x="7" y="4"/>
                  </a:cubicBezTo>
                  <a:cubicBezTo>
                    <a:pt x="13" y="0"/>
                    <a:pt x="24" y="0"/>
                    <a:pt x="31" y="4"/>
                  </a:cubicBezTo>
                  <a:close/>
                </a:path>
              </a:pathLst>
            </a:custGeom>
            <a:solidFill>
              <a:srgbClr val="19194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1" name="Freeform 236">
              <a:extLst>
                <a:ext uri="{FF2B5EF4-FFF2-40B4-BE49-F238E27FC236}">
                  <a16:creationId xmlns:a16="http://schemas.microsoft.com/office/drawing/2014/main" id="{B6875670-CB87-864F-B243-1814D794B851}"/>
                </a:ext>
              </a:extLst>
            </p:cNvPr>
            <p:cNvSpPr>
              <a:spLocks/>
            </p:cNvSpPr>
            <p:nvPr/>
          </p:nvSpPr>
          <p:spPr bwMode="auto">
            <a:xfrm>
              <a:off x="18155674" y="10071048"/>
              <a:ext cx="104775" cy="60325"/>
            </a:xfrm>
            <a:custGeom>
              <a:avLst/>
              <a:gdLst>
                <a:gd name="T0" fmla="*/ 31 w 38"/>
                <a:gd name="T1" fmla="*/ 4 h 22"/>
                <a:gd name="T2" fmla="*/ 31 w 38"/>
                <a:gd name="T3" fmla="*/ 18 h 22"/>
                <a:gd name="T4" fmla="*/ 7 w 38"/>
                <a:gd name="T5" fmla="*/ 18 h 22"/>
                <a:gd name="T6" fmla="*/ 7 w 38"/>
                <a:gd name="T7" fmla="*/ 4 h 22"/>
                <a:gd name="T8" fmla="*/ 31 w 38"/>
                <a:gd name="T9" fmla="*/ 4 h 22"/>
              </a:gdLst>
              <a:ahLst/>
              <a:cxnLst>
                <a:cxn ang="0">
                  <a:pos x="T0" y="T1"/>
                </a:cxn>
                <a:cxn ang="0">
                  <a:pos x="T2" y="T3"/>
                </a:cxn>
                <a:cxn ang="0">
                  <a:pos x="T4" y="T5"/>
                </a:cxn>
                <a:cxn ang="0">
                  <a:pos x="T6" y="T7"/>
                </a:cxn>
                <a:cxn ang="0">
                  <a:pos x="T8" y="T9"/>
                </a:cxn>
              </a:cxnLst>
              <a:rect l="0" t="0" r="r" b="b"/>
              <a:pathLst>
                <a:path w="38" h="22">
                  <a:moveTo>
                    <a:pt x="31" y="4"/>
                  </a:moveTo>
                  <a:cubicBezTo>
                    <a:pt x="38" y="8"/>
                    <a:pt x="38" y="14"/>
                    <a:pt x="31" y="18"/>
                  </a:cubicBezTo>
                  <a:cubicBezTo>
                    <a:pt x="24" y="22"/>
                    <a:pt x="13" y="22"/>
                    <a:pt x="7" y="18"/>
                  </a:cubicBezTo>
                  <a:cubicBezTo>
                    <a:pt x="0" y="14"/>
                    <a:pt x="0" y="8"/>
                    <a:pt x="7" y="4"/>
                  </a:cubicBezTo>
                  <a:cubicBezTo>
                    <a:pt x="13" y="0"/>
                    <a:pt x="24" y="0"/>
                    <a:pt x="31" y="4"/>
                  </a:cubicBezTo>
                  <a:close/>
                </a:path>
              </a:pathLst>
            </a:custGeom>
            <a:solidFill>
              <a:srgbClr val="19194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2" name="Freeform 237">
              <a:extLst>
                <a:ext uri="{FF2B5EF4-FFF2-40B4-BE49-F238E27FC236}">
                  <a16:creationId xmlns:a16="http://schemas.microsoft.com/office/drawing/2014/main" id="{24B31907-3D3D-6C48-93DD-15E56D15ADC0}"/>
                </a:ext>
              </a:extLst>
            </p:cNvPr>
            <p:cNvSpPr>
              <a:spLocks/>
            </p:cNvSpPr>
            <p:nvPr/>
          </p:nvSpPr>
          <p:spPr bwMode="auto">
            <a:xfrm>
              <a:off x="18373162" y="10198048"/>
              <a:ext cx="104775" cy="57150"/>
            </a:xfrm>
            <a:custGeom>
              <a:avLst/>
              <a:gdLst>
                <a:gd name="T0" fmla="*/ 31 w 38"/>
                <a:gd name="T1" fmla="*/ 3 h 21"/>
                <a:gd name="T2" fmla="*/ 31 w 38"/>
                <a:gd name="T3" fmla="*/ 17 h 21"/>
                <a:gd name="T4" fmla="*/ 7 w 38"/>
                <a:gd name="T5" fmla="*/ 17 h 21"/>
                <a:gd name="T6" fmla="*/ 7 w 38"/>
                <a:gd name="T7" fmla="*/ 3 h 21"/>
                <a:gd name="T8" fmla="*/ 31 w 38"/>
                <a:gd name="T9" fmla="*/ 3 h 21"/>
              </a:gdLst>
              <a:ahLst/>
              <a:cxnLst>
                <a:cxn ang="0">
                  <a:pos x="T0" y="T1"/>
                </a:cxn>
                <a:cxn ang="0">
                  <a:pos x="T2" y="T3"/>
                </a:cxn>
                <a:cxn ang="0">
                  <a:pos x="T4" y="T5"/>
                </a:cxn>
                <a:cxn ang="0">
                  <a:pos x="T6" y="T7"/>
                </a:cxn>
                <a:cxn ang="0">
                  <a:pos x="T8" y="T9"/>
                </a:cxn>
              </a:cxnLst>
              <a:rect l="0" t="0" r="r" b="b"/>
              <a:pathLst>
                <a:path w="38" h="21">
                  <a:moveTo>
                    <a:pt x="31" y="3"/>
                  </a:moveTo>
                  <a:cubicBezTo>
                    <a:pt x="38" y="7"/>
                    <a:pt x="38" y="14"/>
                    <a:pt x="31" y="17"/>
                  </a:cubicBezTo>
                  <a:cubicBezTo>
                    <a:pt x="24" y="21"/>
                    <a:pt x="14" y="21"/>
                    <a:pt x="7" y="17"/>
                  </a:cubicBezTo>
                  <a:cubicBezTo>
                    <a:pt x="0" y="14"/>
                    <a:pt x="0" y="7"/>
                    <a:pt x="7" y="3"/>
                  </a:cubicBezTo>
                  <a:cubicBezTo>
                    <a:pt x="14" y="0"/>
                    <a:pt x="24" y="0"/>
                    <a:pt x="31" y="3"/>
                  </a:cubicBezTo>
                  <a:close/>
                </a:path>
              </a:pathLst>
            </a:custGeom>
            <a:solidFill>
              <a:srgbClr val="19194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3" name="Freeform 238">
              <a:extLst>
                <a:ext uri="{FF2B5EF4-FFF2-40B4-BE49-F238E27FC236}">
                  <a16:creationId xmlns:a16="http://schemas.microsoft.com/office/drawing/2014/main" id="{12A94D2C-10D1-314F-975B-1470415F396D}"/>
                </a:ext>
              </a:extLst>
            </p:cNvPr>
            <p:cNvSpPr>
              <a:spLocks/>
            </p:cNvSpPr>
            <p:nvPr/>
          </p:nvSpPr>
          <p:spPr bwMode="auto">
            <a:xfrm>
              <a:off x="18781149" y="10213923"/>
              <a:ext cx="104775" cy="58738"/>
            </a:xfrm>
            <a:custGeom>
              <a:avLst/>
              <a:gdLst>
                <a:gd name="T0" fmla="*/ 31 w 38"/>
                <a:gd name="T1" fmla="*/ 3 h 21"/>
                <a:gd name="T2" fmla="*/ 31 w 38"/>
                <a:gd name="T3" fmla="*/ 17 h 21"/>
                <a:gd name="T4" fmla="*/ 7 w 38"/>
                <a:gd name="T5" fmla="*/ 17 h 21"/>
                <a:gd name="T6" fmla="*/ 7 w 38"/>
                <a:gd name="T7" fmla="*/ 3 h 21"/>
                <a:gd name="T8" fmla="*/ 31 w 38"/>
                <a:gd name="T9" fmla="*/ 3 h 21"/>
              </a:gdLst>
              <a:ahLst/>
              <a:cxnLst>
                <a:cxn ang="0">
                  <a:pos x="T0" y="T1"/>
                </a:cxn>
                <a:cxn ang="0">
                  <a:pos x="T2" y="T3"/>
                </a:cxn>
                <a:cxn ang="0">
                  <a:pos x="T4" y="T5"/>
                </a:cxn>
                <a:cxn ang="0">
                  <a:pos x="T6" y="T7"/>
                </a:cxn>
                <a:cxn ang="0">
                  <a:pos x="T8" y="T9"/>
                </a:cxn>
              </a:cxnLst>
              <a:rect l="0" t="0" r="r" b="b"/>
              <a:pathLst>
                <a:path w="38" h="21">
                  <a:moveTo>
                    <a:pt x="31" y="3"/>
                  </a:moveTo>
                  <a:cubicBezTo>
                    <a:pt x="38" y="7"/>
                    <a:pt x="38" y="14"/>
                    <a:pt x="31" y="17"/>
                  </a:cubicBezTo>
                  <a:cubicBezTo>
                    <a:pt x="24" y="21"/>
                    <a:pt x="13" y="21"/>
                    <a:pt x="7" y="17"/>
                  </a:cubicBezTo>
                  <a:cubicBezTo>
                    <a:pt x="0" y="14"/>
                    <a:pt x="0" y="7"/>
                    <a:pt x="7" y="3"/>
                  </a:cubicBezTo>
                  <a:cubicBezTo>
                    <a:pt x="13" y="0"/>
                    <a:pt x="24" y="0"/>
                    <a:pt x="31" y="3"/>
                  </a:cubicBezTo>
                  <a:close/>
                </a:path>
              </a:pathLst>
            </a:custGeom>
            <a:solidFill>
              <a:srgbClr val="19194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4" name="Freeform 239">
              <a:extLst>
                <a:ext uri="{FF2B5EF4-FFF2-40B4-BE49-F238E27FC236}">
                  <a16:creationId xmlns:a16="http://schemas.microsoft.com/office/drawing/2014/main" id="{4C22FCA0-7B74-844B-B854-A972AE92AF09}"/>
                </a:ext>
              </a:extLst>
            </p:cNvPr>
            <p:cNvSpPr>
              <a:spLocks/>
            </p:cNvSpPr>
            <p:nvPr/>
          </p:nvSpPr>
          <p:spPr bwMode="auto">
            <a:xfrm>
              <a:off x="18317599" y="9724973"/>
              <a:ext cx="101600" cy="58738"/>
            </a:xfrm>
            <a:custGeom>
              <a:avLst/>
              <a:gdLst>
                <a:gd name="T0" fmla="*/ 30 w 37"/>
                <a:gd name="T1" fmla="*/ 4 h 21"/>
                <a:gd name="T2" fmla="*/ 30 w 37"/>
                <a:gd name="T3" fmla="*/ 18 h 21"/>
                <a:gd name="T4" fmla="*/ 6 w 37"/>
                <a:gd name="T5" fmla="*/ 18 h 21"/>
                <a:gd name="T6" fmla="*/ 6 w 37"/>
                <a:gd name="T7" fmla="*/ 4 h 21"/>
                <a:gd name="T8" fmla="*/ 30 w 37"/>
                <a:gd name="T9" fmla="*/ 4 h 21"/>
              </a:gdLst>
              <a:ahLst/>
              <a:cxnLst>
                <a:cxn ang="0">
                  <a:pos x="T0" y="T1"/>
                </a:cxn>
                <a:cxn ang="0">
                  <a:pos x="T2" y="T3"/>
                </a:cxn>
                <a:cxn ang="0">
                  <a:pos x="T4" y="T5"/>
                </a:cxn>
                <a:cxn ang="0">
                  <a:pos x="T6" y="T7"/>
                </a:cxn>
                <a:cxn ang="0">
                  <a:pos x="T8" y="T9"/>
                </a:cxn>
              </a:cxnLst>
              <a:rect l="0" t="0" r="r" b="b"/>
              <a:pathLst>
                <a:path w="37" h="21">
                  <a:moveTo>
                    <a:pt x="30" y="4"/>
                  </a:moveTo>
                  <a:cubicBezTo>
                    <a:pt x="37" y="8"/>
                    <a:pt x="37" y="14"/>
                    <a:pt x="30" y="18"/>
                  </a:cubicBezTo>
                  <a:cubicBezTo>
                    <a:pt x="24" y="21"/>
                    <a:pt x="13" y="21"/>
                    <a:pt x="6" y="18"/>
                  </a:cubicBezTo>
                  <a:cubicBezTo>
                    <a:pt x="0" y="14"/>
                    <a:pt x="0" y="8"/>
                    <a:pt x="6" y="4"/>
                  </a:cubicBezTo>
                  <a:cubicBezTo>
                    <a:pt x="13" y="0"/>
                    <a:pt x="24" y="0"/>
                    <a:pt x="30" y="4"/>
                  </a:cubicBezTo>
                  <a:close/>
                </a:path>
              </a:pathLst>
            </a:custGeom>
            <a:solidFill>
              <a:srgbClr val="19194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5" name="Freeform 240">
              <a:extLst>
                <a:ext uri="{FF2B5EF4-FFF2-40B4-BE49-F238E27FC236}">
                  <a16:creationId xmlns:a16="http://schemas.microsoft.com/office/drawing/2014/main" id="{0C87C70E-0346-AB47-B9B2-8C112E0A86FE}"/>
                </a:ext>
              </a:extLst>
            </p:cNvPr>
            <p:cNvSpPr>
              <a:spLocks/>
            </p:cNvSpPr>
            <p:nvPr/>
          </p:nvSpPr>
          <p:spPr bwMode="auto">
            <a:xfrm>
              <a:off x="18535087" y="9851973"/>
              <a:ext cx="103188" cy="58738"/>
            </a:xfrm>
            <a:custGeom>
              <a:avLst/>
              <a:gdLst>
                <a:gd name="T0" fmla="*/ 30 w 37"/>
                <a:gd name="T1" fmla="*/ 3 h 21"/>
                <a:gd name="T2" fmla="*/ 30 w 37"/>
                <a:gd name="T3" fmla="*/ 17 h 21"/>
                <a:gd name="T4" fmla="*/ 6 w 37"/>
                <a:gd name="T5" fmla="*/ 17 h 21"/>
                <a:gd name="T6" fmla="*/ 6 w 37"/>
                <a:gd name="T7" fmla="*/ 3 h 21"/>
                <a:gd name="T8" fmla="*/ 30 w 37"/>
                <a:gd name="T9" fmla="*/ 3 h 21"/>
              </a:gdLst>
              <a:ahLst/>
              <a:cxnLst>
                <a:cxn ang="0">
                  <a:pos x="T0" y="T1"/>
                </a:cxn>
                <a:cxn ang="0">
                  <a:pos x="T2" y="T3"/>
                </a:cxn>
                <a:cxn ang="0">
                  <a:pos x="T4" y="T5"/>
                </a:cxn>
                <a:cxn ang="0">
                  <a:pos x="T6" y="T7"/>
                </a:cxn>
                <a:cxn ang="0">
                  <a:pos x="T8" y="T9"/>
                </a:cxn>
              </a:cxnLst>
              <a:rect l="0" t="0" r="r" b="b"/>
              <a:pathLst>
                <a:path w="37" h="21">
                  <a:moveTo>
                    <a:pt x="30" y="3"/>
                  </a:moveTo>
                  <a:cubicBezTo>
                    <a:pt x="37" y="7"/>
                    <a:pt x="37" y="13"/>
                    <a:pt x="30" y="17"/>
                  </a:cubicBezTo>
                  <a:cubicBezTo>
                    <a:pt x="24" y="21"/>
                    <a:pt x="13" y="21"/>
                    <a:pt x="6" y="17"/>
                  </a:cubicBezTo>
                  <a:cubicBezTo>
                    <a:pt x="0" y="13"/>
                    <a:pt x="0" y="7"/>
                    <a:pt x="6" y="3"/>
                  </a:cubicBezTo>
                  <a:cubicBezTo>
                    <a:pt x="13" y="0"/>
                    <a:pt x="24" y="0"/>
                    <a:pt x="30" y="3"/>
                  </a:cubicBezTo>
                  <a:close/>
                </a:path>
              </a:pathLst>
            </a:custGeom>
            <a:solidFill>
              <a:srgbClr val="19194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6" name="Freeform 241">
              <a:extLst>
                <a:ext uri="{FF2B5EF4-FFF2-40B4-BE49-F238E27FC236}">
                  <a16:creationId xmlns:a16="http://schemas.microsoft.com/office/drawing/2014/main" id="{28CE673D-5703-3342-B968-BEE6955B7213}"/>
                </a:ext>
              </a:extLst>
            </p:cNvPr>
            <p:cNvSpPr>
              <a:spLocks/>
            </p:cNvSpPr>
            <p:nvPr/>
          </p:nvSpPr>
          <p:spPr bwMode="auto">
            <a:xfrm>
              <a:off x="18754162" y="9975798"/>
              <a:ext cx="101600" cy="61913"/>
            </a:xfrm>
            <a:custGeom>
              <a:avLst/>
              <a:gdLst>
                <a:gd name="T0" fmla="*/ 31 w 37"/>
                <a:gd name="T1" fmla="*/ 4 h 22"/>
                <a:gd name="T2" fmla="*/ 31 w 37"/>
                <a:gd name="T3" fmla="*/ 18 h 22"/>
                <a:gd name="T4" fmla="*/ 6 w 37"/>
                <a:gd name="T5" fmla="*/ 18 h 22"/>
                <a:gd name="T6" fmla="*/ 6 w 37"/>
                <a:gd name="T7" fmla="*/ 4 h 22"/>
                <a:gd name="T8" fmla="*/ 31 w 37"/>
                <a:gd name="T9" fmla="*/ 4 h 22"/>
              </a:gdLst>
              <a:ahLst/>
              <a:cxnLst>
                <a:cxn ang="0">
                  <a:pos x="T0" y="T1"/>
                </a:cxn>
                <a:cxn ang="0">
                  <a:pos x="T2" y="T3"/>
                </a:cxn>
                <a:cxn ang="0">
                  <a:pos x="T4" y="T5"/>
                </a:cxn>
                <a:cxn ang="0">
                  <a:pos x="T6" y="T7"/>
                </a:cxn>
                <a:cxn ang="0">
                  <a:pos x="T8" y="T9"/>
                </a:cxn>
              </a:cxnLst>
              <a:rect l="0" t="0" r="r" b="b"/>
              <a:pathLst>
                <a:path w="37" h="22">
                  <a:moveTo>
                    <a:pt x="31" y="4"/>
                  </a:moveTo>
                  <a:cubicBezTo>
                    <a:pt x="37" y="8"/>
                    <a:pt x="37" y="14"/>
                    <a:pt x="31" y="18"/>
                  </a:cubicBezTo>
                  <a:cubicBezTo>
                    <a:pt x="24" y="22"/>
                    <a:pt x="13" y="22"/>
                    <a:pt x="6" y="18"/>
                  </a:cubicBezTo>
                  <a:cubicBezTo>
                    <a:pt x="0" y="14"/>
                    <a:pt x="0" y="8"/>
                    <a:pt x="6" y="4"/>
                  </a:cubicBezTo>
                  <a:cubicBezTo>
                    <a:pt x="13" y="0"/>
                    <a:pt x="24" y="0"/>
                    <a:pt x="31" y="4"/>
                  </a:cubicBezTo>
                  <a:close/>
                </a:path>
              </a:pathLst>
            </a:custGeom>
            <a:solidFill>
              <a:srgbClr val="19194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7" name="Freeform 242">
              <a:extLst>
                <a:ext uri="{FF2B5EF4-FFF2-40B4-BE49-F238E27FC236}">
                  <a16:creationId xmlns:a16="http://schemas.microsoft.com/office/drawing/2014/main" id="{D71BB987-D122-AE4A-A8F1-F1D426D1E6A3}"/>
                </a:ext>
              </a:extLst>
            </p:cNvPr>
            <p:cNvSpPr>
              <a:spLocks/>
            </p:cNvSpPr>
            <p:nvPr/>
          </p:nvSpPr>
          <p:spPr bwMode="auto">
            <a:xfrm>
              <a:off x="18723999" y="9742435"/>
              <a:ext cx="104775" cy="57150"/>
            </a:xfrm>
            <a:custGeom>
              <a:avLst/>
              <a:gdLst>
                <a:gd name="T0" fmla="*/ 31 w 38"/>
                <a:gd name="T1" fmla="*/ 4 h 21"/>
                <a:gd name="T2" fmla="*/ 31 w 38"/>
                <a:gd name="T3" fmla="*/ 18 h 21"/>
                <a:gd name="T4" fmla="*/ 7 w 38"/>
                <a:gd name="T5" fmla="*/ 18 h 21"/>
                <a:gd name="T6" fmla="*/ 7 w 38"/>
                <a:gd name="T7" fmla="*/ 4 h 21"/>
                <a:gd name="T8" fmla="*/ 31 w 38"/>
                <a:gd name="T9" fmla="*/ 4 h 21"/>
              </a:gdLst>
              <a:ahLst/>
              <a:cxnLst>
                <a:cxn ang="0">
                  <a:pos x="T0" y="T1"/>
                </a:cxn>
                <a:cxn ang="0">
                  <a:pos x="T2" y="T3"/>
                </a:cxn>
                <a:cxn ang="0">
                  <a:pos x="T4" y="T5"/>
                </a:cxn>
                <a:cxn ang="0">
                  <a:pos x="T6" y="T7"/>
                </a:cxn>
                <a:cxn ang="0">
                  <a:pos x="T8" y="T9"/>
                </a:cxn>
              </a:cxnLst>
              <a:rect l="0" t="0" r="r" b="b"/>
              <a:pathLst>
                <a:path w="38" h="21">
                  <a:moveTo>
                    <a:pt x="31" y="4"/>
                  </a:moveTo>
                  <a:cubicBezTo>
                    <a:pt x="38" y="8"/>
                    <a:pt x="38" y="14"/>
                    <a:pt x="31" y="18"/>
                  </a:cubicBezTo>
                  <a:cubicBezTo>
                    <a:pt x="25" y="21"/>
                    <a:pt x="14" y="21"/>
                    <a:pt x="7" y="18"/>
                  </a:cubicBezTo>
                  <a:cubicBezTo>
                    <a:pt x="0" y="14"/>
                    <a:pt x="0" y="8"/>
                    <a:pt x="7" y="4"/>
                  </a:cubicBezTo>
                  <a:cubicBezTo>
                    <a:pt x="14" y="0"/>
                    <a:pt x="25" y="0"/>
                    <a:pt x="31" y="4"/>
                  </a:cubicBezTo>
                  <a:close/>
                </a:path>
              </a:pathLst>
            </a:custGeom>
            <a:solidFill>
              <a:srgbClr val="19194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8" name="Freeform 243">
              <a:extLst>
                <a:ext uri="{FF2B5EF4-FFF2-40B4-BE49-F238E27FC236}">
                  <a16:creationId xmlns:a16="http://schemas.microsoft.com/office/drawing/2014/main" id="{1B4CF2C6-C3F3-1D42-931E-EDC43EF6776F}"/>
                </a:ext>
              </a:extLst>
            </p:cNvPr>
            <p:cNvSpPr>
              <a:spLocks/>
            </p:cNvSpPr>
            <p:nvPr/>
          </p:nvSpPr>
          <p:spPr bwMode="auto">
            <a:xfrm>
              <a:off x="18944662" y="9869435"/>
              <a:ext cx="101600" cy="57150"/>
            </a:xfrm>
            <a:custGeom>
              <a:avLst/>
              <a:gdLst>
                <a:gd name="T0" fmla="*/ 30 w 37"/>
                <a:gd name="T1" fmla="*/ 3 h 21"/>
                <a:gd name="T2" fmla="*/ 30 w 37"/>
                <a:gd name="T3" fmla="*/ 17 h 21"/>
                <a:gd name="T4" fmla="*/ 6 w 37"/>
                <a:gd name="T5" fmla="*/ 17 h 21"/>
                <a:gd name="T6" fmla="*/ 6 w 37"/>
                <a:gd name="T7" fmla="*/ 3 h 21"/>
                <a:gd name="T8" fmla="*/ 30 w 37"/>
                <a:gd name="T9" fmla="*/ 3 h 21"/>
              </a:gdLst>
              <a:ahLst/>
              <a:cxnLst>
                <a:cxn ang="0">
                  <a:pos x="T0" y="T1"/>
                </a:cxn>
                <a:cxn ang="0">
                  <a:pos x="T2" y="T3"/>
                </a:cxn>
                <a:cxn ang="0">
                  <a:pos x="T4" y="T5"/>
                </a:cxn>
                <a:cxn ang="0">
                  <a:pos x="T6" y="T7"/>
                </a:cxn>
                <a:cxn ang="0">
                  <a:pos x="T8" y="T9"/>
                </a:cxn>
              </a:cxnLst>
              <a:rect l="0" t="0" r="r" b="b"/>
              <a:pathLst>
                <a:path w="37" h="21">
                  <a:moveTo>
                    <a:pt x="30" y="3"/>
                  </a:moveTo>
                  <a:cubicBezTo>
                    <a:pt x="37" y="7"/>
                    <a:pt x="37" y="13"/>
                    <a:pt x="30" y="17"/>
                  </a:cubicBezTo>
                  <a:cubicBezTo>
                    <a:pt x="24" y="21"/>
                    <a:pt x="13" y="21"/>
                    <a:pt x="6" y="17"/>
                  </a:cubicBezTo>
                  <a:cubicBezTo>
                    <a:pt x="0" y="13"/>
                    <a:pt x="0" y="7"/>
                    <a:pt x="6" y="3"/>
                  </a:cubicBezTo>
                  <a:cubicBezTo>
                    <a:pt x="13" y="0"/>
                    <a:pt x="24" y="0"/>
                    <a:pt x="30" y="3"/>
                  </a:cubicBezTo>
                  <a:close/>
                </a:path>
              </a:pathLst>
            </a:custGeom>
            <a:solidFill>
              <a:srgbClr val="19194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9" name="Freeform 244">
              <a:extLst>
                <a:ext uri="{FF2B5EF4-FFF2-40B4-BE49-F238E27FC236}">
                  <a16:creationId xmlns:a16="http://schemas.microsoft.com/office/drawing/2014/main" id="{2EAF3934-451D-6049-BB77-990FC4F8A70A}"/>
                </a:ext>
              </a:extLst>
            </p:cNvPr>
            <p:cNvSpPr>
              <a:spLocks/>
            </p:cNvSpPr>
            <p:nvPr/>
          </p:nvSpPr>
          <p:spPr bwMode="auto">
            <a:xfrm>
              <a:off x="18971649" y="10102798"/>
              <a:ext cx="101600" cy="61913"/>
            </a:xfrm>
            <a:custGeom>
              <a:avLst/>
              <a:gdLst>
                <a:gd name="T0" fmla="*/ 31 w 37"/>
                <a:gd name="T1" fmla="*/ 4 h 22"/>
                <a:gd name="T2" fmla="*/ 31 w 37"/>
                <a:gd name="T3" fmla="*/ 18 h 22"/>
                <a:gd name="T4" fmla="*/ 7 w 37"/>
                <a:gd name="T5" fmla="*/ 18 h 22"/>
                <a:gd name="T6" fmla="*/ 7 w 37"/>
                <a:gd name="T7" fmla="*/ 4 h 22"/>
                <a:gd name="T8" fmla="*/ 31 w 37"/>
                <a:gd name="T9" fmla="*/ 4 h 22"/>
              </a:gdLst>
              <a:ahLst/>
              <a:cxnLst>
                <a:cxn ang="0">
                  <a:pos x="T0" y="T1"/>
                </a:cxn>
                <a:cxn ang="0">
                  <a:pos x="T2" y="T3"/>
                </a:cxn>
                <a:cxn ang="0">
                  <a:pos x="T4" y="T5"/>
                </a:cxn>
                <a:cxn ang="0">
                  <a:pos x="T6" y="T7"/>
                </a:cxn>
                <a:cxn ang="0">
                  <a:pos x="T8" y="T9"/>
                </a:cxn>
              </a:cxnLst>
              <a:rect l="0" t="0" r="r" b="b"/>
              <a:pathLst>
                <a:path w="37" h="22">
                  <a:moveTo>
                    <a:pt x="31" y="4"/>
                  </a:moveTo>
                  <a:cubicBezTo>
                    <a:pt x="37" y="8"/>
                    <a:pt x="37" y="14"/>
                    <a:pt x="31" y="18"/>
                  </a:cubicBezTo>
                  <a:cubicBezTo>
                    <a:pt x="24" y="22"/>
                    <a:pt x="13" y="22"/>
                    <a:pt x="7" y="18"/>
                  </a:cubicBezTo>
                  <a:cubicBezTo>
                    <a:pt x="0" y="14"/>
                    <a:pt x="0" y="8"/>
                    <a:pt x="7" y="4"/>
                  </a:cubicBezTo>
                  <a:cubicBezTo>
                    <a:pt x="13" y="0"/>
                    <a:pt x="24" y="0"/>
                    <a:pt x="31" y="4"/>
                  </a:cubicBezTo>
                  <a:close/>
                </a:path>
              </a:pathLst>
            </a:custGeom>
            <a:solidFill>
              <a:srgbClr val="19194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0" name="Freeform 245">
              <a:extLst>
                <a:ext uri="{FF2B5EF4-FFF2-40B4-BE49-F238E27FC236}">
                  <a16:creationId xmlns:a16="http://schemas.microsoft.com/office/drawing/2014/main" id="{FD04EEA3-0A51-144F-938A-8FD16A58EC03}"/>
                </a:ext>
              </a:extLst>
            </p:cNvPr>
            <p:cNvSpPr>
              <a:spLocks/>
            </p:cNvSpPr>
            <p:nvPr/>
          </p:nvSpPr>
          <p:spPr bwMode="auto">
            <a:xfrm>
              <a:off x="16698349" y="9817048"/>
              <a:ext cx="3449638" cy="1209675"/>
            </a:xfrm>
            <a:custGeom>
              <a:avLst/>
              <a:gdLst>
                <a:gd name="T0" fmla="*/ 1250 w 1250"/>
                <a:gd name="T1" fmla="*/ 0 h 438"/>
                <a:gd name="T2" fmla="*/ 1250 w 1250"/>
                <a:gd name="T3" fmla="*/ 30 h 438"/>
                <a:gd name="T4" fmla="*/ 1239 w 1250"/>
                <a:gd name="T5" fmla="*/ 50 h 438"/>
                <a:gd name="T6" fmla="*/ 592 w 1250"/>
                <a:gd name="T7" fmla="*/ 423 h 438"/>
                <a:gd name="T8" fmla="*/ 510 w 1250"/>
                <a:gd name="T9" fmla="*/ 423 h 438"/>
                <a:gd name="T10" fmla="*/ 14 w 1250"/>
                <a:gd name="T11" fmla="*/ 137 h 438"/>
                <a:gd name="T12" fmla="*/ 0 w 1250"/>
                <a:gd name="T13" fmla="*/ 114 h 438"/>
                <a:gd name="T14" fmla="*/ 0 w 1250"/>
                <a:gd name="T15" fmla="*/ 84 h 438"/>
                <a:gd name="T16" fmla="*/ 5 w 1250"/>
                <a:gd name="T17" fmla="*/ 98 h 438"/>
                <a:gd name="T18" fmla="*/ 14 w 1250"/>
                <a:gd name="T19" fmla="*/ 106 h 438"/>
                <a:gd name="T20" fmla="*/ 117 w 1250"/>
                <a:gd name="T21" fmla="*/ 166 h 438"/>
                <a:gd name="T22" fmla="*/ 510 w 1250"/>
                <a:gd name="T23" fmla="*/ 393 h 438"/>
                <a:gd name="T24" fmla="*/ 592 w 1250"/>
                <a:gd name="T25" fmla="*/ 393 h 438"/>
                <a:gd name="T26" fmla="*/ 1239 w 1250"/>
                <a:gd name="T27" fmla="*/ 19 h 438"/>
                <a:gd name="T28" fmla="*/ 1244 w 1250"/>
                <a:gd name="T29" fmla="*/ 15 h 438"/>
                <a:gd name="T30" fmla="*/ 1250 w 1250"/>
                <a:gd name="T31" fmla="*/ 0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50" h="438">
                  <a:moveTo>
                    <a:pt x="1250" y="0"/>
                  </a:moveTo>
                  <a:cubicBezTo>
                    <a:pt x="1250" y="30"/>
                    <a:pt x="1250" y="30"/>
                    <a:pt x="1250" y="30"/>
                  </a:cubicBezTo>
                  <a:cubicBezTo>
                    <a:pt x="1250" y="37"/>
                    <a:pt x="1246" y="45"/>
                    <a:pt x="1239" y="50"/>
                  </a:cubicBezTo>
                  <a:cubicBezTo>
                    <a:pt x="592" y="423"/>
                    <a:pt x="592" y="423"/>
                    <a:pt x="592" y="423"/>
                  </a:cubicBezTo>
                  <a:cubicBezTo>
                    <a:pt x="567" y="438"/>
                    <a:pt x="535" y="438"/>
                    <a:pt x="510" y="423"/>
                  </a:cubicBezTo>
                  <a:cubicBezTo>
                    <a:pt x="14" y="137"/>
                    <a:pt x="14" y="137"/>
                    <a:pt x="14" y="137"/>
                  </a:cubicBezTo>
                  <a:cubicBezTo>
                    <a:pt x="5" y="132"/>
                    <a:pt x="0" y="123"/>
                    <a:pt x="0" y="114"/>
                  </a:cubicBezTo>
                  <a:cubicBezTo>
                    <a:pt x="0" y="84"/>
                    <a:pt x="0" y="84"/>
                    <a:pt x="0" y="84"/>
                  </a:cubicBezTo>
                  <a:cubicBezTo>
                    <a:pt x="0" y="89"/>
                    <a:pt x="2" y="94"/>
                    <a:pt x="5" y="98"/>
                  </a:cubicBezTo>
                  <a:cubicBezTo>
                    <a:pt x="7" y="101"/>
                    <a:pt x="10" y="104"/>
                    <a:pt x="14" y="106"/>
                  </a:cubicBezTo>
                  <a:cubicBezTo>
                    <a:pt x="117" y="166"/>
                    <a:pt x="117" y="166"/>
                    <a:pt x="117" y="166"/>
                  </a:cubicBezTo>
                  <a:cubicBezTo>
                    <a:pt x="510" y="393"/>
                    <a:pt x="510" y="393"/>
                    <a:pt x="510" y="393"/>
                  </a:cubicBezTo>
                  <a:cubicBezTo>
                    <a:pt x="535" y="407"/>
                    <a:pt x="567" y="407"/>
                    <a:pt x="592" y="393"/>
                  </a:cubicBezTo>
                  <a:cubicBezTo>
                    <a:pt x="1239" y="19"/>
                    <a:pt x="1239" y="19"/>
                    <a:pt x="1239" y="19"/>
                  </a:cubicBezTo>
                  <a:cubicBezTo>
                    <a:pt x="1241" y="18"/>
                    <a:pt x="1243" y="16"/>
                    <a:pt x="1244" y="15"/>
                  </a:cubicBezTo>
                  <a:cubicBezTo>
                    <a:pt x="1248" y="10"/>
                    <a:pt x="1250" y="5"/>
                    <a:pt x="1250" y="0"/>
                  </a:cubicBezTo>
                  <a:close/>
                </a:path>
              </a:pathLst>
            </a:custGeom>
            <a:solidFill>
              <a:srgbClr val="01011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51" name="Group 550">
            <a:extLst>
              <a:ext uri="{FF2B5EF4-FFF2-40B4-BE49-F238E27FC236}">
                <a16:creationId xmlns:a16="http://schemas.microsoft.com/office/drawing/2014/main" id="{8F0AFAA3-C069-F243-B66E-A1E4AD7716D6}"/>
              </a:ext>
            </a:extLst>
          </p:cNvPr>
          <p:cNvGrpSpPr/>
          <p:nvPr/>
        </p:nvGrpSpPr>
        <p:grpSpPr>
          <a:xfrm>
            <a:off x="18506415" y="5473398"/>
            <a:ext cx="544610" cy="670941"/>
            <a:chOff x="18339824" y="6715073"/>
            <a:chExt cx="711201" cy="1000125"/>
          </a:xfrm>
        </p:grpSpPr>
        <p:sp>
          <p:nvSpPr>
            <p:cNvPr id="552" name="Freeform 246">
              <a:extLst>
                <a:ext uri="{FF2B5EF4-FFF2-40B4-BE49-F238E27FC236}">
                  <a16:creationId xmlns:a16="http://schemas.microsoft.com/office/drawing/2014/main" id="{E5E83EF4-24A1-E947-804E-AE9403BB57EC}"/>
                </a:ext>
              </a:extLst>
            </p:cNvPr>
            <p:cNvSpPr>
              <a:spLocks/>
            </p:cNvSpPr>
            <p:nvPr/>
          </p:nvSpPr>
          <p:spPr bwMode="auto">
            <a:xfrm>
              <a:off x="18452537" y="6715073"/>
              <a:ext cx="598488" cy="974725"/>
            </a:xfrm>
            <a:custGeom>
              <a:avLst/>
              <a:gdLst>
                <a:gd name="T0" fmla="*/ 175 w 217"/>
                <a:gd name="T1" fmla="*/ 340 h 353"/>
                <a:gd name="T2" fmla="*/ 42 w 217"/>
                <a:gd name="T3" fmla="*/ 263 h 353"/>
                <a:gd name="T4" fmla="*/ 0 w 217"/>
                <a:gd name="T5" fmla="*/ 183 h 353"/>
                <a:gd name="T6" fmla="*/ 0 w 217"/>
                <a:gd name="T7" fmla="*/ 45 h 353"/>
                <a:gd name="T8" fmla="*/ 42 w 217"/>
                <a:gd name="T9" fmla="*/ 13 h 353"/>
                <a:gd name="T10" fmla="*/ 175 w 217"/>
                <a:gd name="T11" fmla="*/ 90 h 353"/>
                <a:gd name="T12" fmla="*/ 217 w 217"/>
                <a:gd name="T13" fmla="*/ 170 h 353"/>
                <a:gd name="T14" fmla="*/ 217 w 217"/>
                <a:gd name="T15" fmla="*/ 308 h 353"/>
                <a:gd name="T16" fmla="*/ 175 w 217"/>
                <a:gd name="T17" fmla="*/ 340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7" h="353">
                  <a:moveTo>
                    <a:pt x="175" y="340"/>
                  </a:moveTo>
                  <a:cubicBezTo>
                    <a:pt x="42" y="263"/>
                    <a:pt x="42" y="263"/>
                    <a:pt x="42" y="263"/>
                  </a:cubicBezTo>
                  <a:cubicBezTo>
                    <a:pt x="19" y="250"/>
                    <a:pt x="0" y="214"/>
                    <a:pt x="0" y="183"/>
                  </a:cubicBezTo>
                  <a:cubicBezTo>
                    <a:pt x="0" y="45"/>
                    <a:pt x="0" y="45"/>
                    <a:pt x="0" y="45"/>
                  </a:cubicBezTo>
                  <a:cubicBezTo>
                    <a:pt x="0" y="14"/>
                    <a:pt x="19" y="0"/>
                    <a:pt x="42" y="13"/>
                  </a:cubicBezTo>
                  <a:cubicBezTo>
                    <a:pt x="175" y="90"/>
                    <a:pt x="175" y="90"/>
                    <a:pt x="175" y="90"/>
                  </a:cubicBezTo>
                  <a:cubicBezTo>
                    <a:pt x="198" y="103"/>
                    <a:pt x="217" y="139"/>
                    <a:pt x="217" y="170"/>
                  </a:cubicBezTo>
                  <a:cubicBezTo>
                    <a:pt x="217" y="308"/>
                    <a:pt x="217" y="308"/>
                    <a:pt x="217" y="308"/>
                  </a:cubicBezTo>
                  <a:cubicBezTo>
                    <a:pt x="217" y="339"/>
                    <a:pt x="198" y="353"/>
                    <a:pt x="175" y="340"/>
                  </a:cubicBezTo>
                  <a:close/>
                </a:path>
              </a:pathLst>
            </a:custGeom>
            <a:solidFill>
              <a:srgbClr val="DBE3F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3" name="Freeform 247">
              <a:extLst>
                <a:ext uri="{FF2B5EF4-FFF2-40B4-BE49-F238E27FC236}">
                  <a16:creationId xmlns:a16="http://schemas.microsoft.com/office/drawing/2014/main" id="{2E99CA6C-0DE3-664D-B65C-068AF1403B08}"/>
                </a:ext>
              </a:extLst>
            </p:cNvPr>
            <p:cNvSpPr>
              <a:spLocks/>
            </p:cNvSpPr>
            <p:nvPr/>
          </p:nvSpPr>
          <p:spPr bwMode="auto">
            <a:xfrm>
              <a:off x="18339824" y="6740473"/>
              <a:ext cx="595313" cy="974725"/>
            </a:xfrm>
            <a:custGeom>
              <a:avLst/>
              <a:gdLst>
                <a:gd name="T0" fmla="*/ 174 w 216"/>
                <a:gd name="T1" fmla="*/ 339 h 353"/>
                <a:gd name="T2" fmla="*/ 42 w 216"/>
                <a:gd name="T3" fmla="*/ 263 h 353"/>
                <a:gd name="T4" fmla="*/ 0 w 216"/>
                <a:gd name="T5" fmla="*/ 183 h 353"/>
                <a:gd name="T6" fmla="*/ 0 w 216"/>
                <a:gd name="T7" fmla="*/ 45 h 353"/>
                <a:gd name="T8" fmla="*/ 42 w 216"/>
                <a:gd name="T9" fmla="*/ 13 h 353"/>
                <a:gd name="T10" fmla="*/ 174 w 216"/>
                <a:gd name="T11" fmla="*/ 89 h 353"/>
                <a:gd name="T12" fmla="*/ 216 w 216"/>
                <a:gd name="T13" fmla="*/ 170 h 353"/>
                <a:gd name="T14" fmla="*/ 216 w 216"/>
                <a:gd name="T15" fmla="*/ 308 h 353"/>
                <a:gd name="T16" fmla="*/ 174 w 216"/>
                <a:gd name="T17" fmla="*/ 339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6" h="353">
                  <a:moveTo>
                    <a:pt x="174" y="339"/>
                  </a:moveTo>
                  <a:cubicBezTo>
                    <a:pt x="42" y="263"/>
                    <a:pt x="42" y="263"/>
                    <a:pt x="42" y="263"/>
                  </a:cubicBezTo>
                  <a:cubicBezTo>
                    <a:pt x="18" y="250"/>
                    <a:pt x="0" y="214"/>
                    <a:pt x="0" y="183"/>
                  </a:cubicBezTo>
                  <a:cubicBezTo>
                    <a:pt x="0" y="45"/>
                    <a:pt x="0" y="45"/>
                    <a:pt x="0" y="45"/>
                  </a:cubicBezTo>
                  <a:cubicBezTo>
                    <a:pt x="0" y="14"/>
                    <a:pt x="18" y="0"/>
                    <a:pt x="42" y="13"/>
                  </a:cubicBezTo>
                  <a:cubicBezTo>
                    <a:pt x="174" y="89"/>
                    <a:pt x="174" y="89"/>
                    <a:pt x="174" y="89"/>
                  </a:cubicBezTo>
                  <a:cubicBezTo>
                    <a:pt x="197" y="103"/>
                    <a:pt x="216" y="139"/>
                    <a:pt x="216" y="170"/>
                  </a:cubicBezTo>
                  <a:cubicBezTo>
                    <a:pt x="216" y="308"/>
                    <a:pt x="216" y="308"/>
                    <a:pt x="216" y="308"/>
                  </a:cubicBezTo>
                  <a:cubicBezTo>
                    <a:pt x="216" y="339"/>
                    <a:pt x="197" y="353"/>
                    <a:pt x="174" y="339"/>
                  </a:cubicBezTo>
                  <a:close/>
                </a:path>
              </a:pathLst>
            </a:custGeom>
            <a:solidFill>
              <a:srgbClr val="B0C0D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4" name="Freeform 248">
              <a:extLst>
                <a:ext uri="{FF2B5EF4-FFF2-40B4-BE49-F238E27FC236}">
                  <a16:creationId xmlns:a16="http://schemas.microsoft.com/office/drawing/2014/main" id="{DAFFCB84-3873-744D-944D-A7F8283ED42A}"/>
                </a:ext>
              </a:extLst>
            </p:cNvPr>
            <p:cNvSpPr>
              <a:spLocks noEditPoints="1"/>
            </p:cNvSpPr>
            <p:nvPr/>
          </p:nvSpPr>
          <p:spPr bwMode="auto">
            <a:xfrm>
              <a:off x="18552549" y="7346898"/>
              <a:ext cx="157163" cy="141288"/>
            </a:xfrm>
            <a:custGeom>
              <a:avLst/>
              <a:gdLst>
                <a:gd name="T0" fmla="*/ 47 w 57"/>
                <a:gd name="T1" fmla="*/ 47 h 51"/>
                <a:gd name="T2" fmla="*/ 10 w 57"/>
                <a:gd name="T3" fmla="*/ 26 h 51"/>
                <a:gd name="T4" fmla="*/ 0 w 57"/>
                <a:gd name="T5" fmla="*/ 9 h 51"/>
                <a:gd name="T6" fmla="*/ 10 w 57"/>
                <a:gd name="T7" fmla="*/ 3 h 51"/>
                <a:gd name="T8" fmla="*/ 47 w 57"/>
                <a:gd name="T9" fmla="*/ 24 h 51"/>
                <a:gd name="T10" fmla="*/ 57 w 57"/>
                <a:gd name="T11" fmla="*/ 42 h 51"/>
                <a:gd name="T12" fmla="*/ 47 w 57"/>
                <a:gd name="T13" fmla="*/ 47 h 51"/>
                <a:gd name="T14" fmla="*/ 10 w 57"/>
                <a:gd name="T15" fmla="*/ 10 h 51"/>
                <a:gd name="T16" fmla="*/ 6 w 57"/>
                <a:gd name="T17" fmla="*/ 12 h 51"/>
                <a:gd name="T18" fmla="*/ 10 w 57"/>
                <a:gd name="T19" fmla="*/ 19 h 51"/>
                <a:gd name="T20" fmla="*/ 47 w 57"/>
                <a:gd name="T21" fmla="*/ 40 h 51"/>
                <a:gd name="T22" fmla="*/ 51 w 57"/>
                <a:gd name="T23" fmla="*/ 38 h 51"/>
                <a:gd name="T24" fmla="*/ 47 w 57"/>
                <a:gd name="T25" fmla="*/ 31 h 51"/>
                <a:gd name="T26" fmla="*/ 10 w 57"/>
                <a:gd name="T27" fmla="*/ 1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 h="51">
                  <a:moveTo>
                    <a:pt x="47" y="47"/>
                  </a:moveTo>
                  <a:cubicBezTo>
                    <a:pt x="10" y="26"/>
                    <a:pt x="10" y="26"/>
                    <a:pt x="10" y="26"/>
                  </a:cubicBezTo>
                  <a:cubicBezTo>
                    <a:pt x="4" y="23"/>
                    <a:pt x="0" y="15"/>
                    <a:pt x="0" y="9"/>
                  </a:cubicBezTo>
                  <a:cubicBezTo>
                    <a:pt x="0" y="2"/>
                    <a:pt x="4" y="0"/>
                    <a:pt x="10" y="3"/>
                  </a:cubicBezTo>
                  <a:cubicBezTo>
                    <a:pt x="47" y="24"/>
                    <a:pt x="47" y="24"/>
                    <a:pt x="47" y="24"/>
                  </a:cubicBezTo>
                  <a:cubicBezTo>
                    <a:pt x="53" y="27"/>
                    <a:pt x="57" y="35"/>
                    <a:pt x="57" y="42"/>
                  </a:cubicBezTo>
                  <a:cubicBezTo>
                    <a:pt x="57" y="48"/>
                    <a:pt x="53" y="51"/>
                    <a:pt x="47" y="47"/>
                  </a:cubicBezTo>
                  <a:close/>
                  <a:moveTo>
                    <a:pt x="10" y="10"/>
                  </a:moveTo>
                  <a:cubicBezTo>
                    <a:pt x="8" y="9"/>
                    <a:pt x="6" y="10"/>
                    <a:pt x="6" y="12"/>
                  </a:cubicBezTo>
                  <a:cubicBezTo>
                    <a:pt x="6" y="15"/>
                    <a:pt x="8" y="18"/>
                    <a:pt x="10" y="19"/>
                  </a:cubicBezTo>
                  <a:cubicBezTo>
                    <a:pt x="47" y="40"/>
                    <a:pt x="47" y="40"/>
                    <a:pt x="47" y="40"/>
                  </a:cubicBezTo>
                  <a:cubicBezTo>
                    <a:pt x="49" y="42"/>
                    <a:pt x="51" y="40"/>
                    <a:pt x="51" y="38"/>
                  </a:cubicBezTo>
                  <a:cubicBezTo>
                    <a:pt x="51" y="36"/>
                    <a:pt x="49" y="32"/>
                    <a:pt x="47" y="31"/>
                  </a:cubicBezTo>
                  <a:lnTo>
                    <a:pt x="10" y="10"/>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5" name="Freeform 249">
              <a:extLst>
                <a:ext uri="{FF2B5EF4-FFF2-40B4-BE49-F238E27FC236}">
                  <a16:creationId xmlns:a16="http://schemas.microsoft.com/office/drawing/2014/main" id="{E3BD134E-2157-714D-8298-06B1F41A7844}"/>
                </a:ext>
              </a:extLst>
            </p:cNvPr>
            <p:cNvSpPr>
              <a:spLocks noEditPoints="1"/>
            </p:cNvSpPr>
            <p:nvPr/>
          </p:nvSpPr>
          <p:spPr bwMode="auto">
            <a:xfrm>
              <a:off x="18552549" y="7300860"/>
              <a:ext cx="157163" cy="139700"/>
            </a:xfrm>
            <a:custGeom>
              <a:avLst/>
              <a:gdLst>
                <a:gd name="T0" fmla="*/ 47 w 57"/>
                <a:gd name="T1" fmla="*/ 48 h 51"/>
                <a:gd name="T2" fmla="*/ 10 w 57"/>
                <a:gd name="T3" fmla="*/ 27 h 51"/>
                <a:gd name="T4" fmla="*/ 0 w 57"/>
                <a:gd name="T5" fmla="*/ 9 h 51"/>
                <a:gd name="T6" fmla="*/ 10 w 57"/>
                <a:gd name="T7" fmla="*/ 4 h 51"/>
                <a:gd name="T8" fmla="*/ 47 w 57"/>
                <a:gd name="T9" fmla="*/ 25 h 51"/>
                <a:gd name="T10" fmla="*/ 57 w 57"/>
                <a:gd name="T11" fmla="*/ 42 h 51"/>
                <a:gd name="T12" fmla="*/ 47 w 57"/>
                <a:gd name="T13" fmla="*/ 48 h 51"/>
                <a:gd name="T14" fmla="*/ 10 w 57"/>
                <a:gd name="T15" fmla="*/ 11 h 51"/>
                <a:gd name="T16" fmla="*/ 6 w 57"/>
                <a:gd name="T17" fmla="*/ 13 h 51"/>
                <a:gd name="T18" fmla="*/ 10 w 57"/>
                <a:gd name="T19" fmla="*/ 20 h 51"/>
                <a:gd name="T20" fmla="*/ 47 w 57"/>
                <a:gd name="T21" fmla="*/ 41 h 51"/>
                <a:gd name="T22" fmla="*/ 51 w 57"/>
                <a:gd name="T23" fmla="*/ 39 h 51"/>
                <a:gd name="T24" fmla="*/ 47 w 57"/>
                <a:gd name="T25" fmla="*/ 32 h 51"/>
                <a:gd name="T26" fmla="*/ 10 w 57"/>
                <a:gd name="T27" fmla="*/ 1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 h="51">
                  <a:moveTo>
                    <a:pt x="47" y="48"/>
                  </a:moveTo>
                  <a:cubicBezTo>
                    <a:pt x="10" y="27"/>
                    <a:pt x="10" y="27"/>
                    <a:pt x="10" y="27"/>
                  </a:cubicBezTo>
                  <a:cubicBezTo>
                    <a:pt x="4" y="24"/>
                    <a:pt x="0" y="16"/>
                    <a:pt x="0" y="9"/>
                  </a:cubicBezTo>
                  <a:cubicBezTo>
                    <a:pt x="0" y="3"/>
                    <a:pt x="4" y="0"/>
                    <a:pt x="10" y="4"/>
                  </a:cubicBezTo>
                  <a:cubicBezTo>
                    <a:pt x="47" y="25"/>
                    <a:pt x="47" y="25"/>
                    <a:pt x="47" y="25"/>
                  </a:cubicBezTo>
                  <a:cubicBezTo>
                    <a:pt x="53" y="28"/>
                    <a:pt x="57" y="36"/>
                    <a:pt x="57" y="42"/>
                  </a:cubicBezTo>
                  <a:cubicBezTo>
                    <a:pt x="57" y="49"/>
                    <a:pt x="53" y="51"/>
                    <a:pt x="47" y="48"/>
                  </a:cubicBezTo>
                  <a:close/>
                  <a:moveTo>
                    <a:pt x="10" y="11"/>
                  </a:moveTo>
                  <a:cubicBezTo>
                    <a:pt x="8" y="9"/>
                    <a:pt x="6" y="11"/>
                    <a:pt x="6" y="13"/>
                  </a:cubicBezTo>
                  <a:cubicBezTo>
                    <a:pt x="6" y="15"/>
                    <a:pt x="8" y="19"/>
                    <a:pt x="10" y="20"/>
                  </a:cubicBezTo>
                  <a:cubicBezTo>
                    <a:pt x="47" y="41"/>
                    <a:pt x="47" y="41"/>
                    <a:pt x="47" y="41"/>
                  </a:cubicBezTo>
                  <a:cubicBezTo>
                    <a:pt x="49" y="42"/>
                    <a:pt x="51" y="41"/>
                    <a:pt x="51" y="39"/>
                  </a:cubicBezTo>
                  <a:cubicBezTo>
                    <a:pt x="51" y="36"/>
                    <a:pt x="49" y="33"/>
                    <a:pt x="47" y="32"/>
                  </a:cubicBezTo>
                  <a:lnTo>
                    <a:pt x="10" y="11"/>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6" name="Freeform 250">
              <a:extLst>
                <a:ext uri="{FF2B5EF4-FFF2-40B4-BE49-F238E27FC236}">
                  <a16:creationId xmlns:a16="http://schemas.microsoft.com/office/drawing/2014/main" id="{2557C6E5-F0F6-F942-9F8F-D8C66AC31972}"/>
                </a:ext>
              </a:extLst>
            </p:cNvPr>
            <p:cNvSpPr>
              <a:spLocks/>
            </p:cNvSpPr>
            <p:nvPr/>
          </p:nvSpPr>
          <p:spPr bwMode="auto">
            <a:xfrm>
              <a:off x="18571599" y="7408810"/>
              <a:ext cx="119063" cy="95250"/>
            </a:xfrm>
            <a:custGeom>
              <a:avLst/>
              <a:gdLst>
                <a:gd name="T0" fmla="*/ 21 w 43"/>
                <a:gd name="T1" fmla="*/ 30 h 35"/>
                <a:gd name="T2" fmla="*/ 0 w 43"/>
                <a:gd name="T3" fmla="*/ 0 h 35"/>
                <a:gd name="T4" fmla="*/ 6 w 43"/>
                <a:gd name="T5" fmla="*/ 1 h 35"/>
                <a:gd name="T6" fmla="*/ 21 w 43"/>
                <a:gd name="T7" fmla="*/ 22 h 35"/>
                <a:gd name="T8" fmla="*/ 37 w 43"/>
                <a:gd name="T9" fmla="*/ 19 h 35"/>
                <a:gd name="T10" fmla="*/ 43 w 43"/>
                <a:gd name="T11" fmla="*/ 25 h 35"/>
                <a:gd name="T12" fmla="*/ 21 w 43"/>
                <a:gd name="T13" fmla="*/ 30 h 35"/>
              </a:gdLst>
              <a:ahLst/>
              <a:cxnLst>
                <a:cxn ang="0">
                  <a:pos x="T0" y="T1"/>
                </a:cxn>
                <a:cxn ang="0">
                  <a:pos x="T2" y="T3"/>
                </a:cxn>
                <a:cxn ang="0">
                  <a:pos x="T4" y="T5"/>
                </a:cxn>
                <a:cxn ang="0">
                  <a:pos x="T6" y="T7"/>
                </a:cxn>
                <a:cxn ang="0">
                  <a:pos x="T8" y="T9"/>
                </a:cxn>
                <a:cxn ang="0">
                  <a:pos x="T10" y="T11"/>
                </a:cxn>
                <a:cxn ang="0">
                  <a:pos x="T12" y="T13"/>
                </a:cxn>
              </a:cxnLst>
              <a:rect l="0" t="0" r="r" b="b"/>
              <a:pathLst>
                <a:path w="43" h="35">
                  <a:moveTo>
                    <a:pt x="21" y="30"/>
                  </a:moveTo>
                  <a:cubicBezTo>
                    <a:pt x="12" y="24"/>
                    <a:pt x="3" y="12"/>
                    <a:pt x="0" y="0"/>
                  </a:cubicBezTo>
                  <a:cubicBezTo>
                    <a:pt x="6" y="1"/>
                    <a:pt x="6" y="1"/>
                    <a:pt x="6" y="1"/>
                  </a:cubicBezTo>
                  <a:cubicBezTo>
                    <a:pt x="8" y="10"/>
                    <a:pt x="15" y="18"/>
                    <a:pt x="21" y="22"/>
                  </a:cubicBezTo>
                  <a:cubicBezTo>
                    <a:pt x="28" y="26"/>
                    <a:pt x="35" y="25"/>
                    <a:pt x="37" y="19"/>
                  </a:cubicBezTo>
                  <a:cubicBezTo>
                    <a:pt x="43" y="25"/>
                    <a:pt x="43" y="25"/>
                    <a:pt x="43" y="25"/>
                  </a:cubicBezTo>
                  <a:cubicBezTo>
                    <a:pt x="40" y="33"/>
                    <a:pt x="31" y="35"/>
                    <a:pt x="21" y="30"/>
                  </a:cubicBez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7" name="Freeform 251">
              <a:extLst>
                <a:ext uri="{FF2B5EF4-FFF2-40B4-BE49-F238E27FC236}">
                  <a16:creationId xmlns:a16="http://schemas.microsoft.com/office/drawing/2014/main" id="{D973A158-F360-364F-B5A9-E6397BE6F849}"/>
                </a:ext>
              </a:extLst>
            </p:cNvPr>
            <p:cNvSpPr>
              <a:spLocks/>
            </p:cNvSpPr>
            <p:nvPr/>
          </p:nvSpPr>
          <p:spPr bwMode="auto">
            <a:xfrm>
              <a:off x="18508099" y="7026223"/>
              <a:ext cx="246063" cy="360363"/>
            </a:xfrm>
            <a:custGeom>
              <a:avLst/>
              <a:gdLst>
                <a:gd name="T0" fmla="*/ 28 w 89"/>
                <a:gd name="T1" fmla="*/ 107 h 130"/>
                <a:gd name="T2" fmla="*/ 21 w 89"/>
                <a:gd name="T3" fmla="*/ 103 h 130"/>
                <a:gd name="T4" fmla="*/ 15 w 89"/>
                <a:gd name="T5" fmla="*/ 86 h 130"/>
                <a:gd name="T6" fmla="*/ 0 w 89"/>
                <a:gd name="T7" fmla="*/ 40 h 130"/>
                <a:gd name="T8" fmla="*/ 44 w 89"/>
                <a:gd name="T9" fmla="*/ 14 h 130"/>
                <a:gd name="T10" fmla="*/ 89 w 89"/>
                <a:gd name="T11" fmla="*/ 91 h 130"/>
                <a:gd name="T12" fmla="*/ 74 w 89"/>
                <a:gd name="T13" fmla="*/ 120 h 130"/>
                <a:gd name="T14" fmla="*/ 74 w 89"/>
                <a:gd name="T15" fmla="*/ 120 h 130"/>
                <a:gd name="T16" fmla="*/ 68 w 89"/>
                <a:gd name="T17" fmla="*/ 130 h 130"/>
                <a:gd name="T18" fmla="*/ 62 w 89"/>
                <a:gd name="T19" fmla="*/ 127 h 130"/>
                <a:gd name="T20" fmla="*/ 70 w 89"/>
                <a:gd name="T21" fmla="*/ 112 h 130"/>
                <a:gd name="T22" fmla="*/ 70 w 89"/>
                <a:gd name="T23" fmla="*/ 113 h 130"/>
                <a:gd name="T24" fmla="*/ 70 w 89"/>
                <a:gd name="T25" fmla="*/ 112 h 130"/>
                <a:gd name="T26" fmla="*/ 82 w 89"/>
                <a:gd name="T27" fmla="*/ 87 h 130"/>
                <a:gd name="T28" fmla="*/ 44 w 89"/>
                <a:gd name="T29" fmla="*/ 22 h 130"/>
                <a:gd name="T30" fmla="*/ 7 w 89"/>
                <a:gd name="T31" fmla="*/ 43 h 130"/>
                <a:gd name="T32" fmla="*/ 19 w 89"/>
                <a:gd name="T33" fmla="*/ 83 h 130"/>
                <a:gd name="T34" fmla="*/ 28 w 89"/>
                <a:gd name="T35" fmla="*/ 107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9" h="130">
                  <a:moveTo>
                    <a:pt x="28" y="107"/>
                  </a:moveTo>
                  <a:cubicBezTo>
                    <a:pt x="21" y="103"/>
                    <a:pt x="21" y="103"/>
                    <a:pt x="21" y="103"/>
                  </a:cubicBezTo>
                  <a:cubicBezTo>
                    <a:pt x="21" y="99"/>
                    <a:pt x="19" y="93"/>
                    <a:pt x="15" y="86"/>
                  </a:cubicBezTo>
                  <a:cubicBezTo>
                    <a:pt x="6" y="71"/>
                    <a:pt x="0" y="54"/>
                    <a:pt x="0" y="40"/>
                  </a:cubicBezTo>
                  <a:cubicBezTo>
                    <a:pt x="0" y="12"/>
                    <a:pt x="20" y="0"/>
                    <a:pt x="44" y="14"/>
                  </a:cubicBezTo>
                  <a:cubicBezTo>
                    <a:pt x="69" y="28"/>
                    <a:pt x="89" y="63"/>
                    <a:pt x="89" y="91"/>
                  </a:cubicBezTo>
                  <a:cubicBezTo>
                    <a:pt x="89" y="105"/>
                    <a:pt x="83" y="116"/>
                    <a:pt x="74" y="120"/>
                  </a:cubicBezTo>
                  <a:cubicBezTo>
                    <a:pt x="74" y="120"/>
                    <a:pt x="74" y="120"/>
                    <a:pt x="74" y="120"/>
                  </a:cubicBezTo>
                  <a:cubicBezTo>
                    <a:pt x="70" y="122"/>
                    <a:pt x="68" y="126"/>
                    <a:pt x="68" y="130"/>
                  </a:cubicBezTo>
                  <a:cubicBezTo>
                    <a:pt x="62" y="127"/>
                    <a:pt x="62" y="127"/>
                    <a:pt x="62" y="127"/>
                  </a:cubicBezTo>
                  <a:cubicBezTo>
                    <a:pt x="61" y="120"/>
                    <a:pt x="64" y="115"/>
                    <a:pt x="70" y="112"/>
                  </a:cubicBezTo>
                  <a:cubicBezTo>
                    <a:pt x="70" y="113"/>
                    <a:pt x="70" y="113"/>
                    <a:pt x="70" y="113"/>
                  </a:cubicBezTo>
                  <a:cubicBezTo>
                    <a:pt x="70" y="112"/>
                    <a:pt x="70" y="112"/>
                    <a:pt x="70" y="112"/>
                  </a:cubicBezTo>
                  <a:cubicBezTo>
                    <a:pt x="78" y="109"/>
                    <a:pt x="82" y="99"/>
                    <a:pt x="82" y="87"/>
                  </a:cubicBezTo>
                  <a:cubicBezTo>
                    <a:pt x="82" y="63"/>
                    <a:pt x="65" y="34"/>
                    <a:pt x="44" y="22"/>
                  </a:cubicBezTo>
                  <a:cubicBezTo>
                    <a:pt x="24" y="10"/>
                    <a:pt x="7" y="19"/>
                    <a:pt x="7" y="43"/>
                  </a:cubicBezTo>
                  <a:cubicBezTo>
                    <a:pt x="7" y="56"/>
                    <a:pt x="11" y="70"/>
                    <a:pt x="19" y="83"/>
                  </a:cubicBezTo>
                  <a:cubicBezTo>
                    <a:pt x="25" y="93"/>
                    <a:pt x="28" y="101"/>
                    <a:pt x="28" y="107"/>
                  </a:cubicBez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8" name="Freeform 252">
              <a:extLst>
                <a:ext uri="{FF2B5EF4-FFF2-40B4-BE49-F238E27FC236}">
                  <a16:creationId xmlns:a16="http://schemas.microsoft.com/office/drawing/2014/main" id="{81B7C7D0-71CC-3549-9D94-B6F77813A520}"/>
                </a:ext>
              </a:extLst>
            </p:cNvPr>
            <p:cNvSpPr>
              <a:spLocks/>
            </p:cNvSpPr>
            <p:nvPr/>
          </p:nvSpPr>
          <p:spPr bwMode="auto">
            <a:xfrm>
              <a:off x="18590649" y="7200848"/>
              <a:ext cx="77788" cy="163513"/>
            </a:xfrm>
            <a:custGeom>
              <a:avLst/>
              <a:gdLst>
                <a:gd name="T0" fmla="*/ 23 w 28"/>
                <a:gd name="T1" fmla="*/ 59 h 59"/>
                <a:gd name="T2" fmla="*/ 16 w 28"/>
                <a:gd name="T3" fmla="*/ 55 h 59"/>
                <a:gd name="T4" fmla="*/ 21 w 28"/>
                <a:gd name="T5" fmla="*/ 22 h 59"/>
                <a:gd name="T6" fmla="*/ 20 w 28"/>
                <a:gd name="T7" fmla="*/ 22 h 59"/>
                <a:gd name="T8" fmla="*/ 14 w 28"/>
                <a:gd name="T9" fmla="*/ 17 h 59"/>
                <a:gd name="T10" fmla="*/ 11 w 28"/>
                <a:gd name="T11" fmla="*/ 16 h 59"/>
                <a:gd name="T12" fmla="*/ 8 w 28"/>
                <a:gd name="T13" fmla="*/ 15 h 59"/>
                <a:gd name="T14" fmla="*/ 12 w 28"/>
                <a:gd name="T15" fmla="*/ 52 h 59"/>
                <a:gd name="T16" fmla="*/ 6 w 28"/>
                <a:gd name="T17" fmla="*/ 50 h 59"/>
                <a:gd name="T18" fmla="*/ 1 w 28"/>
                <a:gd name="T19" fmla="*/ 3 h 59"/>
                <a:gd name="T20" fmla="*/ 3 w 28"/>
                <a:gd name="T21" fmla="*/ 1 h 59"/>
                <a:gd name="T22" fmla="*/ 6 w 28"/>
                <a:gd name="T23" fmla="*/ 5 h 59"/>
                <a:gd name="T24" fmla="*/ 9 w 28"/>
                <a:gd name="T25" fmla="*/ 8 h 59"/>
                <a:gd name="T26" fmla="*/ 12 w 28"/>
                <a:gd name="T27" fmla="*/ 8 h 59"/>
                <a:gd name="T28" fmla="*/ 14 w 28"/>
                <a:gd name="T29" fmla="*/ 7 h 59"/>
                <a:gd name="T30" fmla="*/ 17 w 28"/>
                <a:gd name="T31" fmla="*/ 11 h 59"/>
                <a:gd name="T32" fmla="*/ 19 w 28"/>
                <a:gd name="T33" fmla="*/ 14 h 59"/>
                <a:gd name="T34" fmla="*/ 22 w 28"/>
                <a:gd name="T35" fmla="*/ 13 h 59"/>
                <a:gd name="T36" fmla="*/ 26 w 28"/>
                <a:gd name="T37" fmla="*/ 14 h 59"/>
                <a:gd name="T38" fmla="*/ 28 w 28"/>
                <a:gd name="T39" fmla="*/ 19 h 59"/>
                <a:gd name="T40" fmla="*/ 23 w 28"/>
                <a:gd name="T41"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 h="59">
                  <a:moveTo>
                    <a:pt x="23" y="59"/>
                  </a:moveTo>
                  <a:cubicBezTo>
                    <a:pt x="16" y="55"/>
                    <a:pt x="16" y="55"/>
                    <a:pt x="16" y="55"/>
                  </a:cubicBezTo>
                  <a:cubicBezTo>
                    <a:pt x="21" y="22"/>
                    <a:pt x="21" y="22"/>
                    <a:pt x="21" y="22"/>
                  </a:cubicBezTo>
                  <a:cubicBezTo>
                    <a:pt x="20" y="22"/>
                    <a:pt x="20" y="22"/>
                    <a:pt x="20" y="22"/>
                  </a:cubicBezTo>
                  <a:cubicBezTo>
                    <a:pt x="18" y="21"/>
                    <a:pt x="16" y="19"/>
                    <a:pt x="14" y="17"/>
                  </a:cubicBezTo>
                  <a:cubicBezTo>
                    <a:pt x="13" y="17"/>
                    <a:pt x="12" y="17"/>
                    <a:pt x="11" y="16"/>
                  </a:cubicBezTo>
                  <a:cubicBezTo>
                    <a:pt x="10" y="16"/>
                    <a:pt x="9" y="15"/>
                    <a:pt x="8" y="15"/>
                  </a:cubicBezTo>
                  <a:cubicBezTo>
                    <a:pt x="12" y="52"/>
                    <a:pt x="12" y="52"/>
                    <a:pt x="12" y="52"/>
                  </a:cubicBezTo>
                  <a:cubicBezTo>
                    <a:pt x="6" y="50"/>
                    <a:pt x="6" y="50"/>
                    <a:pt x="6" y="50"/>
                  </a:cubicBezTo>
                  <a:cubicBezTo>
                    <a:pt x="1" y="3"/>
                    <a:pt x="1" y="3"/>
                    <a:pt x="1" y="3"/>
                  </a:cubicBezTo>
                  <a:cubicBezTo>
                    <a:pt x="0" y="2"/>
                    <a:pt x="1" y="0"/>
                    <a:pt x="3" y="1"/>
                  </a:cubicBezTo>
                  <a:cubicBezTo>
                    <a:pt x="4" y="1"/>
                    <a:pt x="6" y="3"/>
                    <a:pt x="6" y="5"/>
                  </a:cubicBezTo>
                  <a:cubicBezTo>
                    <a:pt x="6" y="5"/>
                    <a:pt x="8" y="8"/>
                    <a:pt x="9" y="8"/>
                  </a:cubicBezTo>
                  <a:cubicBezTo>
                    <a:pt x="11" y="9"/>
                    <a:pt x="12" y="8"/>
                    <a:pt x="12" y="8"/>
                  </a:cubicBezTo>
                  <a:cubicBezTo>
                    <a:pt x="12" y="7"/>
                    <a:pt x="13" y="6"/>
                    <a:pt x="14" y="7"/>
                  </a:cubicBezTo>
                  <a:cubicBezTo>
                    <a:pt x="16" y="8"/>
                    <a:pt x="17" y="10"/>
                    <a:pt x="17" y="11"/>
                  </a:cubicBezTo>
                  <a:cubicBezTo>
                    <a:pt x="18" y="12"/>
                    <a:pt x="18" y="14"/>
                    <a:pt x="19" y="14"/>
                  </a:cubicBezTo>
                  <a:cubicBezTo>
                    <a:pt x="20" y="15"/>
                    <a:pt x="22" y="14"/>
                    <a:pt x="22" y="13"/>
                  </a:cubicBezTo>
                  <a:cubicBezTo>
                    <a:pt x="23" y="12"/>
                    <a:pt x="25" y="13"/>
                    <a:pt x="26" y="14"/>
                  </a:cubicBezTo>
                  <a:cubicBezTo>
                    <a:pt x="27" y="16"/>
                    <a:pt x="28" y="18"/>
                    <a:pt x="28" y="19"/>
                  </a:cubicBezTo>
                  <a:lnTo>
                    <a:pt x="23" y="59"/>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9" name="Freeform 253">
              <a:extLst>
                <a:ext uri="{FF2B5EF4-FFF2-40B4-BE49-F238E27FC236}">
                  <a16:creationId xmlns:a16="http://schemas.microsoft.com/office/drawing/2014/main" id="{6234FD30-82C1-FA49-9971-0EB2153C8CB1}"/>
                </a:ext>
              </a:extLst>
            </p:cNvPr>
            <p:cNvSpPr>
              <a:spLocks/>
            </p:cNvSpPr>
            <p:nvPr/>
          </p:nvSpPr>
          <p:spPr bwMode="auto">
            <a:xfrm>
              <a:off x="18638274" y="7115123"/>
              <a:ext cx="71438" cy="112713"/>
            </a:xfrm>
            <a:custGeom>
              <a:avLst/>
              <a:gdLst>
                <a:gd name="T0" fmla="*/ 23 w 26"/>
                <a:gd name="T1" fmla="*/ 40 h 41"/>
                <a:gd name="T2" fmla="*/ 20 w 26"/>
                <a:gd name="T3" fmla="*/ 36 h 41"/>
                <a:gd name="T4" fmla="*/ 2 w 26"/>
                <a:gd name="T5" fmla="*/ 8 h 41"/>
                <a:gd name="T6" fmla="*/ 0 w 26"/>
                <a:gd name="T7" fmla="*/ 2 h 41"/>
                <a:gd name="T8" fmla="*/ 4 w 26"/>
                <a:gd name="T9" fmla="*/ 2 h 41"/>
                <a:gd name="T10" fmla="*/ 26 w 26"/>
                <a:gd name="T11" fmla="*/ 37 h 41"/>
                <a:gd name="T12" fmla="*/ 24 w 26"/>
                <a:gd name="T13" fmla="*/ 40 h 41"/>
                <a:gd name="T14" fmla="*/ 23 w 26"/>
                <a:gd name="T15" fmla="*/ 40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41">
                  <a:moveTo>
                    <a:pt x="23" y="40"/>
                  </a:moveTo>
                  <a:cubicBezTo>
                    <a:pt x="22" y="39"/>
                    <a:pt x="20" y="37"/>
                    <a:pt x="20" y="36"/>
                  </a:cubicBezTo>
                  <a:cubicBezTo>
                    <a:pt x="18" y="25"/>
                    <a:pt x="12" y="16"/>
                    <a:pt x="2" y="8"/>
                  </a:cubicBezTo>
                  <a:cubicBezTo>
                    <a:pt x="1" y="6"/>
                    <a:pt x="0" y="4"/>
                    <a:pt x="0" y="2"/>
                  </a:cubicBezTo>
                  <a:cubicBezTo>
                    <a:pt x="0" y="1"/>
                    <a:pt x="2" y="0"/>
                    <a:pt x="4" y="2"/>
                  </a:cubicBezTo>
                  <a:cubicBezTo>
                    <a:pt x="15" y="12"/>
                    <a:pt x="23" y="24"/>
                    <a:pt x="26" y="37"/>
                  </a:cubicBezTo>
                  <a:cubicBezTo>
                    <a:pt x="26" y="39"/>
                    <a:pt x="26" y="41"/>
                    <a:pt x="24" y="40"/>
                  </a:cubicBezTo>
                  <a:lnTo>
                    <a:pt x="23" y="40"/>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0" name="Freeform 254">
              <a:extLst>
                <a:ext uri="{FF2B5EF4-FFF2-40B4-BE49-F238E27FC236}">
                  <a16:creationId xmlns:a16="http://schemas.microsoft.com/office/drawing/2014/main" id="{6CBC1CA5-547B-4546-9EB1-A9CC093E351D}"/>
                </a:ext>
              </a:extLst>
            </p:cNvPr>
            <p:cNvSpPr>
              <a:spLocks/>
            </p:cNvSpPr>
            <p:nvPr/>
          </p:nvSpPr>
          <p:spPr bwMode="auto">
            <a:xfrm>
              <a:off x="18417612" y="7092898"/>
              <a:ext cx="71438" cy="55563"/>
            </a:xfrm>
            <a:custGeom>
              <a:avLst/>
              <a:gdLst>
                <a:gd name="T0" fmla="*/ 22 w 26"/>
                <a:gd name="T1" fmla="*/ 19 h 20"/>
                <a:gd name="T2" fmla="*/ 3 w 26"/>
                <a:gd name="T3" fmla="*/ 8 h 20"/>
                <a:gd name="T4" fmla="*/ 0 w 26"/>
                <a:gd name="T5" fmla="*/ 2 h 20"/>
                <a:gd name="T6" fmla="*/ 3 w 26"/>
                <a:gd name="T7" fmla="*/ 1 h 20"/>
                <a:gd name="T8" fmla="*/ 22 w 26"/>
                <a:gd name="T9" fmla="*/ 12 h 20"/>
                <a:gd name="T10" fmla="*/ 26 w 26"/>
                <a:gd name="T11" fmla="*/ 17 h 20"/>
                <a:gd name="T12" fmla="*/ 22 w 26"/>
                <a:gd name="T13" fmla="*/ 19 h 20"/>
              </a:gdLst>
              <a:ahLst/>
              <a:cxnLst>
                <a:cxn ang="0">
                  <a:pos x="T0" y="T1"/>
                </a:cxn>
                <a:cxn ang="0">
                  <a:pos x="T2" y="T3"/>
                </a:cxn>
                <a:cxn ang="0">
                  <a:pos x="T4" y="T5"/>
                </a:cxn>
                <a:cxn ang="0">
                  <a:pos x="T6" y="T7"/>
                </a:cxn>
                <a:cxn ang="0">
                  <a:pos x="T8" y="T9"/>
                </a:cxn>
                <a:cxn ang="0">
                  <a:pos x="T10" y="T11"/>
                </a:cxn>
                <a:cxn ang="0">
                  <a:pos x="T12" y="T13"/>
                </a:cxn>
              </a:cxnLst>
              <a:rect l="0" t="0" r="r" b="b"/>
              <a:pathLst>
                <a:path w="26" h="20">
                  <a:moveTo>
                    <a:pt x="22" y="19"/>
                  </a:moveTo>
                  <a:cubicBezTo>
                    <a:pt x="3" y="8"/>
                    <a:pt x="3" y="8"/>
                    <a:pt x="3" y="8"/>
                  </a:cubicBezTo>
                  <a:cubicBezTo>
                    <a:pt x="2" y="7"/>
                    <a:pt x="0" y="4"/>
                    <a:pt x="0" y="2"/>
                  </a:cubicBezTo>
                  <a:cubicBezTo>
                    <a:pt x="0" y="0"/>
                    <a:pt x="2" y="0"/>
                    <a:pt x="3" y="1"/>
                  </a:cubicBezTo>
                  <a:cubicBezTo>
                    <a:pt x="22" y="12"/>
                    <a:pt x="22" y="12"/>
                    <a:pt x="22" y="12"/>
                  </a:cubicBezTo>
                  <a:cubicBezTo>
                    <a:pt x="24" y="13"/>
                    <a:pt x="26" y="15"/>
                    <a:pt x="26" y="17"/>
                  </a:cubicBezTo>
                  <a:cubicBezTo>
                    <a:pt x="26" y="19"/>
                    <a:pt x="24" y="20"/>
                    <a:pt x="22" y="19"/>
                  </a:cubicBez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1" name="Freeform 255">
              <a:extLst>
                <a:ext uri="{FF2B5EF4-FFF2-40B4-BE49-F238E27FC236}">
                  <a16:creationId xmlns:a16="http://schemas.microsoft.com/office/drawing/2014/main" id="{530FB9DA-4575-0742-B715-539733F53DDA}"/>
                </a:ext>
              </a:extLst>
            </p:cNvPr>
            <p:cNvSpPr>
              <a:spLocks/>
            </p:cNvSpPr>
            <p:nvPr/>
          </p:nvSpPr>
          <p:spPr bwMode="auto">
            <a:xfrm>
              <a:off x="18773212" y="7297685"/>
              <a:ext cx="71438" cy="55563"/>
            </a:xfrm>
            <a:custGeom>
              <a:avLst/>
              <a:gdLst>
                <a:gd name="T0" fmla="*/ 23 w 26"/>
                <a:gd name="T1" fmla="*/ 19 h 20"/>
                <a:gd name="T2" fmla="*/ 3 w 26"/>
                <a:gd name="T3" fmla="*/ 8 h 20"/>
                <a:gd name="T4" fmla="*/ 0 w 26"/>
                <a:gd name="T5" fmla="*/ 3 h 20"/>
                <a:gd name="T6" fmla="*/ 3 w 26"/>
                <a:gd name="T7" fmla="*/ 1 h 20"/>
                <a:gd name="T8" fmla="*/ 23 w 26"/>
                <a:gd name="T9" fmla="*/ 12 h 20"/>
                <a:gd name="T10" fmla="*/ 26 w 26"/>
                <a:gd name="T11" fmla="*/ 18 h 20"/>
                <a:gd name="T12" fmla="*/ 23 w 26"/>
                <a:gd name="T13" fmla="*/ 19 h 20"/>
              </a:gdLst>
              <a:ahLst/>
              <a:cxnLst>
                <a:cxn ang="0">
                  <a:pos x="T0" y="T1"/>
                </a:cxn>
                <a:cxn ang="0">
                  <a:pos x="T2" y="T3"/>
                </a:cxn>
                <a:cxn ang="0">
                  <a:pos x="T4" y="T5"/>
                </a:cxn>
                <a:cxn ang="0">
                  <a:pos x="T6" y="T7"/>
                </a:cxn>
                <a:cxn ang="0">
                  <a:pos x="T8" y="T9"/>
                </a:cxn>
                <a:cxn ang="0">
                  <a:pos x="T10" y="T11"/>
                </a:cxn>
                <a:cxn ang="0">
                  <a:pos x="T12" y="T13"/>
                </a:cxn>
              </a:cxnLst>
              <a:rect l="0" t="0" r="r" b="b"/>
              <a:pathLst>
                <a:path w="26" h="20">
                  <a:moveTo>
                    <a:pt x="23" y="19"/>
                  </a:moveTo>
                  <a:cubicBezTo>
                    <a:pt x="3" y="8"/>
                    <a:pt x="3" y="8"/>
                    <a:pt x="3" y="8"/>
                  </a:cubicBezTo>
                  <a:cubicBezTo>
                    <a:pt x="2" y="7"/>
                    <a:pt x="0" y="5"/>
                    <a:pt x="0" y="3"/>
                  </a:cubicBezTo>
                  <a:cubicBezTo>
                    <a:pt x="0" y="1"/>
                    <a:pt x="2" y="0"/>
                    <a:pt x="3" y="1"/>
                  </a:cubicBezTo>
                  <a:cubicBezTo>
                    <a:pt x="23" y="12"/>
                    <a:pt x="23" y="12"/>
                    <a:pt x="23" y="12"/>
                  </a:cubicBezTo>
                  <a:cubicBezTo>
                    <a:pt x="24" y="13"/>
                    <a:pt x="26" y="16"/>
                    <a:pt x="26" y="18"/>
                  </a:cubicBezTo>
                  <a:cubicBezTo>
                    <a:pt x="26" y="20"/>
                    <a:pt x="24" y="20"/>
                    <a:pt x="23" y="19"/>
                  </a:cubicBez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2" name="Freeform 256">
              <a:extLst>
                <a:ext uri="{FF2B5EF4-FFF2-40B4-BE49-F238E27FC236}">
                  <a16:creationId xmlns:a16="http://schemas.microsoft.com/office/drawing/2014/main" id="{66B1A382-CCE0-6C4F-9434-7414C949D280}"/>
                </a:ext>
              </a:extLst>
            </p:cNvPr>
            <p:cNvSpPr>
              <a:spLocks/>
            </p:cNvSpPr>
            <p:nvPr/>
          </p:nvSpPr>
          <p:spPr bwMode="auto">
            <a:xfrm>
              <a:off x="18728762" y="7111948"/>
              <a:ext cx="80963" cy="61913"/>
            </a:xfrm>
            <a:custGeom>
              <a:avLst/>
              <a:gdLst>
                <a:gd name="T0" fmla="*/ 3 w 29"/>
                <a:gd name="T1" fmla="*/ 21 h 22"/>
                <a:gd name="T2" fmla="*/ 1 w 29"/>
                <a:gd name="T3" fmla="*/ 19 h 22"/>
                <a:gd name="T4" fmla="*/ 1 w 29"/>
                <a:gd name="T5" fmla="*/ 14 h 22"/>
                <a:gd name="T6" fmla="*/ 23 w 29"/>
                <a:gd name="T7" fmla="*/ 1 h 22"/>
                <a:gd name="T8" fmla="*/ 28 w 29"/>
                <a:gd name="T9" fmla="*/ 4 h 22"/>
                <a:gd name="T10" fmla="*/ 28 w 29"/>
                <a:gd name="T11" fmla="*/ 9 h 22"/>
                <a:gd name="T12" fmla="*/ 6 w 29"/>
                <a:gd name="T13" fmla="*/ 21 h 22"/>
                <a:gd name="T14" fmla="*/ 3 w 29"/>
                <a:gd name="T15" fmla="*/ 21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22">
                  <a:moveTo>
                    <a:pt x="3" y="21"/>
                  </a:moveTo>
                  <a:cubicBezTo>
                    <a:pt x="3" y="21"/>
                    <a:pt x="2" y="20"/>
                    <a:pt x="1" y="19"/>
                  </a:cubicBezTo>
                  <a:cubicBezTo>
                    <a:pt x="0" y="17"/>
                    <a:pt x="0" y="14"/>
                    <a:pt x="1" y="14"/>
                  </a:cubicBezTo>
                  <a:cubicBezTo>
                    <a:pt x="23" y="1"/>
                    <a:pt x="23" y="1"/>
                    <a:pt x="23" y="1"/>
                  </a:cubicBezTo>
                  <a:cubicBezTo>
                    <a:pt x="25" y="0"/>
                    <a:pt x="26" y="1"/>
                    <a:pt x="28" y="4"/>
                  </a:cubicBezTo>
                  <a:cubicBezTo>
                    <a:pt x="29" y="6"/>
                    <a:pt x="29" y="8"/>
                    <a:pt x="28" y="9"/>
                  </a:cubicBezTo>
                  <a:cubicBezTo>
                    <a:pt x="6" y="21"/>
                    <a:pt x="6" y="21"/>
                    <a:pt x="6" y="21"/>
                  </a:cubicBezTo>
                  <a:cubicBezTo>
                    <a:pt x="5" y="22"/>
                    <a:pt x="4" y="22"/>
                    <a:pt x="3" y="21"/>
                  </a:cubicBez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3" name="Freeform 257">
              <a:extLst>
                <a:ext uri="{FF2B5EF4-FFF2-40B4-BE49-F238E27FC236}">
                  <a16:creationId xmlns:a16="http://schemas.microsoft.com/office/drawing/2014/main" id="{932F08CD-2984-0445-8F00-F4686E0303F3}"/>
                </a:ext>
              </a:extLst>
            </p:cNvPr>
            <p:cNvSpPr>
              <a:spLocks/>
            </p:cNvSpPr>
            <p:nvPr/>
          </p:nvSpPr>
          <p:spPr bwMode="auto">
            <a:xfrm>
              <a:off x="18620812" y="6973835"/>
              <a:ext cx="19050" cy="85725"/>
            </a:xfrm>
            <a:custGeom>
              <a:avLst/>
              <a:gdLst>
                <a:gd name="T0" fmla="*/ 3 w 7"/>
                <a:gd name="T1" fmla="*/ 30 h 31"/>
                <a:gd name="T2" fmla="*/ 0 w 7"/>
                <a:gd name="T3" fmla="*/ 25 h 31"/>
                <a:gd name="T4" fmla="*/ 0 w 7"/>
                <a:gd name="T5" fmla="*/ 3 h 31"/>
                <a:gd name="T6" fmla="*/ 3 w 7"/>
                <a:gd name="T7" fmla="*/ 1 h 31"/>
                <a:gd name="T8" fmla="*/ 7 w 7"/>
                <a:gd name="T9" fmla="*/ 6 h 31"/>
                <a:gd name="T10" fmla="*/ 7 w 7"/>
                <a:gd name="T11" fmla="*/ 28 h 31"/>
                <a:gd name="T12" fmla="*/ 3 w 7"/>
                <a:gd name="T13" fmla="*/ 30 h 31"/>
              </a:gdLst>
              <a:ahLst/>
              <a:cxnLst>
                <a:cxn ang="0">
                  <a:pos x="T0" y="T1"/>
                </a:cxn>
                <a:cxn ang="0">
                  <a:pos x="T2" y="T3"/>
                </a:cxn>
                <a:cxn ang="0">
                  <a:pos x="T4" y="T5"/>
                </a:cxn>
                <a:cxn ang="0">
                  <a:pos x="T6" y="T7"/>
                </a:cxn>
                <a:cxn ang="0">
                  <a:pos x="T8" y="T9"/>
                </a:cxn>
                <a:cxn ang="0">
                  <a:pos x="T10" y="T11"/>
                </a:cxn>
                <a:cxn ang="0">
                  <a:pos x="T12" y="T13"/>
                </a:cxn>
              </a:cxnLst>
              <a:rect l="0" t="0" r="r" b="b"/>
              <a:pathLst>
                <a:path w="7" h="31">
                  <a:moveTo>
                    <a:pt x="3" y="30"/>
                  </a:moveTo>
                  <a:cubicBezTo>
                    <a:pt x="2" y="29"/>
                    <a:pt x="0" y="27"/>
                    <a:pt x="0" y="25"/>
                  </a:cubicBezTo>
                  <a:cubicBezTo>
                    <a:pt x="0" y="3"/>
                    <a:pt x="0" y="3"/>
                    <a:pt x="0" y="3"/>
                  </a:cubicBezTo>
                  <a:cubicBezTo>
                    <a:pt x="0" y="1"/>
                    <a:pt x="2" y="0"/>
                    <a:pt x="3" y="1"/>
                  </a:cubicBezTo>
                  <a:cubicBezTo>
                    <a:pt x="5" y="2"/>
                    <a:pt x="7" y="4"/>
                    <a:pt x="7" y="6"/>
                  </a:cubicBezTo>
                  <a:cubicBezTo>
                    <a:pt x="7" y="28"/>
                    <a:pt x="7" y="28"/>
                    <a:pt x="7" y="28"/>
                  </a:cubicBezTo>
                  <a:cubicBezTo>
                    <a:pt x="7" y="30"/>
                    <a:pt x="5" y="31"/>
                    <a:pt x="3" y="30"/>
                  </a:cubicBez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4" name="Freeform 258">
              <a:extLst>
                <a:ext uri="{FF2B5EF4-FFF2-40B4-BE49-F238E27FC236}">
                  <a16:creationId xmlns:a16="http://schemas.microsoft.com/office/drawing/2014/main" id="{F39A9D48-7CA7-8644-B56F-F774C7C7002C}"/>
                </a:ext>
              </a:extLst>
            </p:cNvPr>
            <p:cNvSpPr>
              <a:spLocks/>
            </p:cNvSpPr>
            <p:nvPr/>
          </p:nvSpPr>
          <p:spPr bwMode="auto">
            <a:xfrm>
              <a:off x="18452537" y="6919860"/>
              <a:ext cx="80963" cy="128588"/>
            </a:xfrm>
            <a:custGeom>
              <a:avLst/>
              <a:gdLst>
                <a:gd name="T0" fmla="*/ 26 w 29"/>
                <a:gd name="T1" fmla="*/ 46 h 47"/>
                <a:gd name="T2" fmla="*/ 23 w 29"/>
                <a:gd name="T3" fmla="*/ 44 h 47"/>
                <a:gd name="T4" fmla="*/ 1 w 29"/>
                <a:gd name="T5" fmla="*/ 6 h 47"/>
                <a:gd name="T6" fmla="*/ 1 w 29"/>
                <a:gd name="T7" fmla="*/ 1 h 47"/>
                <a:gd name="T8" fmla="*/ 6 w 29"/>
                <a:gd name="T9" fmla="*/ 3 h 47"/>
                <a:gd name="T10" fmla="*/ 28 w 29"/>
                <a:gd name="T11" fmla="*/ 41 h 47"/>
                <a:gd name="T12" fmla="*/ 28 w 29"/>
                <a:gd name="T13" fmla="*/ 47 h 47"/>
                <a:gd name="T14" fmla="*/ 26 w 29"/>
                <a:gd name="T15" fmla="*/ 46 h 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47">
                  <a:moveTo>
                    <a:pt x="26" y="46"/>
                  </a:moveTo>
                  <a:cubicBezTo>
                    <a:pt x="25" y="46"/>
                    <a:pt x="24" y="45"/>
                    <a:pt x="23" y="44"/>
                  </a:cubicBezTo>
                  <a:cubicBezTo>
                    <a:pt x="1" y="6"/>
                    <a:pt x="1" y="6"/>
                    <a:pt x="1" y="6"/>
                  </a:cubicBezTo>
                  <a:cubicBezTo>
                    <a:pt x="0" y="3"/>
                    <a:pt x="0" y="1"/>
                    <a:pt x="1" y="1"/>
                  </a:cubicBezTo>
                  <a:cubicBezTo>
                    <a:pt x="2" y="0"/>
                    <a:pt x="4" y="1"/>
                    <a:pt x="6" y="3"/>
                  </a:cubicBezTo>
                  <a:cubicBezTo>
                    <a:pt x="28" y="41"/>
                    <a:pt x="28" y="41"/>
                    <a:pt x="28" y="41"/>
                  </a:cubicBezTo>
                  <a:cubicBezTo>
                    <a:pt x="29" y="44"/>
                    <a:pt x="29" y="46"/>
                    <a:pt x="28" y="47"/>
                  </a:cubicBezTo>
                  <a:cubicBezTo>
                    <a:pt x="27" y="47"/>
                    <a:pt x="26" y="47"/>
                    <a:pt x="26" y="46"/>
                  </a:cubicBez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65" name="Group 564">
            <a:extLst>
              <a:ext uri="{FF2B5EF4-FFF2-40B4-BE49-F238E27FC236}">
                <a16:creationId xmlns:a16="http://schemas.microsoft.com/office/drawing/2014/main" id="{A6E50E9A-708E-DC44-84EE-7CE4D4F0E6BD}"/>
              </a:ext>
            </a:extLst>
          </p:cNvPr>
          <p:cNvGrpSpPr/>
          <p:nvPr/>
        </p:nvGrpSpPr>
        <p:grpSpPr>
          <a:xfrm>
            <a:off x="14178459" y="8393522"/>
            <a:ext cx="314853" cy="387655"/>
            <a:chOff x="14082149" y="9774185"/>
            <a:chExt cx="411163" cy="577851"/>
          </a:xfrm>
        </p:grpSpPr>
        <p:sp>
          <p:nvSpPr>
            <p:cNvPr id="566" name="Freeform 259">
              <a:extLst>
                <a:ext uri="{FF2B5EF4-FFF2-40B4-BE49-F238E27FC236}">
                  <a16:creationId xmlns:a16="http://schemas.microsoft.com/office/drawing/2014/main" id="{FE76983C-4E84-5F4F-A26F-10E0F4D97F5F}"/>
                </a:ext>
              </a:extLst>
            </p:cNvPr>
            <p:cNvSpPr>
              <a:spLocks/>
            </p:cNvSpPr>
            <p:nvPr/>
          </p:nvSpPr>
          <p:spPr bwMode="auto">
            <a:xfrm>
              <a:off x="14148824" y="9774185"/>
              <a:ext cx="344488" cy="563563"/>
            </a:xfrm>
            <a:custGeom>
              <a:avLst/>
              <a:gdLst>
                <a:gd name="T0" fmla="*/ 101 w 125"/>
                <a:gd name="T1" fmla="*/ 196 h 204"/>
                <a:gd name="T2" fmla="*/ 25 w 125"/>
                <a:gd name="T3" fmla="*/ 152 h 204"/>
                <a:gd name="T4" fmla="*/ 0 w 125"/>
                <a:gd name="T5" fmla="*/ 106 h 204"/>
                <a:gd name="T6" fmla="*/ 0 w 125"/>
                <a:gd name="T7" fmla="*/ 26 h 204"/>
                <a:gd name="T8" fmla="*/ 25 w 125"/>
                <a:gd name="T9" fmla="*/ 8 h 204"/>
                <a:gd name="T10" fmla="*/ 101 w 125"/>
                <a:gd name="T11" fmla="*/ 52 h 204"/>
                <a:gd name="T12" fmla="*/ 125 w 125"/>
                <a:gd name="T13" fmla="*/ 98 h 204"/>
                <a:gd name="T14" fmla="*/ 125 w 125"/>
                <a:gd name="T15" fmla="*/ 178 h 204"/>
                <a:gd name="T16" fmla="*/ 101 w 125"/>
                <a:gd name="T17" fmla="*/ 196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5" h="204">
                  <a:moveTo>
                    <a:pt x="101" y="196"/>
                  </a:moveTo>
                  <a:cubicBezTo>
                    <a:pt x="25" y="152"/>
                    <a:pt x="25" y="152"/>
                    <a:pt x="25" y="152"/>
                  </a:cubicBezTo>
                  <a:cubicBezTo>
                    <a:pt x="11" y="144"/>
                    <a:pt x="0" y="124"/>
                    <a:pt x="0" y="106"/>
                  </a:cubicBezTo>
                  <a:cubicBezTo>
                    <a:pt x="0" y="26"/>
                    <a:pt x="0" y="26"/>
                    <a:pt x="0" y="26"/>
                  </a:cubicBezTo>
                  <a:cubicBezTo>
                    <a:pt x="0" y="8"/>
                    <a:pt x="11" y="0"/>
                    <a:pt x="25" y="8"/>
                  </a:cubicBezTo>
                  <a:cubicBezTo>
                    <a:pt x="101" y="52"/>
                    <a:pt x="101" y="52"/>
                    <a:pt x="101" y="52"/>
                  </a:cubicBezTo>
                  <a:cubicBezTo>
                    <a:pt x="114" y="60"/>
                    <a:pt x="125" y="80"/>
                    <a:pt x="125" y="98"/>
                  </a:cubicBezTo>
                  <a:cubicBezTo>
                    <a:pt x="125" y="178"/>
                    <a:pt x="125" y="178"/>
                    <a:pt x="125" y="178"/>
                  </a:cubicBezTo>
                  <a:cubicBezTo>
                    <a:pt x="125" y="196"/>
                    <a:pt x="114" y="204"/>
                    <a:pt x="101" y="196"/>
                  </a:cubicBezTo>
                  <a:close/>
                </a:path>
              </a:pathLst>
            </a:custGeom>
            <a:solidFill>
              <a:srgbClr val="DBE3F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7" name="Freeform 260">
              <a:extLst>
                <a:ext uri="{FF2B5EF4-FFF2-40B4-BE49-F238E27FC236}">
                  <a16:creationId xmlns:a16="http://schemas.microsoft.com/office/drawing/2014/main" id="{02883CB9-4A4C-944F-88E5-B0E7DCC9ED97}"/>
                </a:ext>
              </a:extLst>
            </p:cNvPr>
            <p:cNvSpPr>
              <a:spLocks/>
            </p:cNvSpPr>
            <p:nvPr/>
          </p:nvSpPr>
          <p:spPr bwMode="auto">
            <a:xfrm>
              <a:off x="14082149" y="9788473"/>
              <a:ext cx="344488" cy="563563"/>
            </a:xfrm>
            <a:custGeom>
              <a:avLst/>
              <a:gdLst>
                <a:gd name="T0" fmla="*/ 101 w 125"/>
                <a:gd name="T1" fmla="*/ 196 h 204"/>
                <a:gd name="T2" fmla="*/ 25 w 125"/>
                <a:gd name="T3" fmla="*/ 152 h 204"/>
                <a:gd name="T4" fmla="*/ 0 w 125"/>
                <a:gd name="T5" fmla="*/ 106 h 204"/>
                <a:gd name="T6" fmla="*/ 0 w 125"/>
                <a:gd name="T7" fmla="*/ 26 h 204"/>
                <a:gd name="T8" fmla="*/ 25 w 125"/>
                <a:gd name="T9" fmla="*/ 8 h 204"/>
                <a:gd name="T10" fmla="*/ 101 w 125"/>
                <a:gd name="T11" fmla="*/ 52 h 204"/>
                <a:gd name="T12" fmla="*/ 125 w 125"/>
                <a:gd name="T13" fmla="*/ 98 h 204"/>
                <a:gd name="T14" fmla="*/ 125 w 125"/>
                <a:gd name="T15" fmla="*/ 178 h 204"/>
                <a:gd name="T16" fmla="*/ 101 w 125"/>
                <a:gd name="T17" fmla="*/ 196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5" h="204">
                  <a:moveTo>
                    <a:pt x="101" y="196"/>
                  </a:moveTo>
                  <a:cubicBezTo>
                    <a:pt x="25" y="152"/>
                    <a:pt x="25" y="152"/>
                    <a:pt x="25" y="152"/>
                  </a:cubicBezTo>
                  <a:cubicBezTo>
                    <a:pt x="11" y="144"/>
                    <a:pt x="0" y="124"/>
                    <a:pt x="0" y="106"/>
                  </a:cubicBezTo>
                  <a:cubicBezTo>
                    <a:pt x="0" y="26"/>
                    <a:pt x="0" y="26"/>
                    <a:pt x="0" y="26"/>
                  </a:cubicBezTo>
                  <a:cubicBezTo>
                    <a:pt x="0" y="8"/>
                    <a:pt x="11" y="0"/>
                    <a:pt x="25" y="8"/>
                  </a:cubicBezTo>
                  <a:cubicBezTo>
                    <a:pt x="101" y="52"/>
                    <a:pt x="101" y="52"/>
                    <a:pt x="101" y="52"/>
                  </a:cubicBezTo>
                  <a:cubicBezTo>
                    <a:pt x="114" y="60"/>
                    <a:pt x="125" y="80"/>
                    <a:pt x="125" y="98"/>
                  </a:cubicBezTo>
                  <a:cubicBezTo>
                    <a:pt x="125" y="178"/>
                    <a:pt x="125" y="178"/>
                    <a:pt x="125" y="178"/>
                  </a:cubicBezTo>
                  <a:cubicBezTo>
                    <a:pt x="125" y="196"/>
                    <a:pt x="114" y="204"/>
                    <a:pt x="101" y="196"/>
                  </a:cubicBezTo>
                  <a:close/>
                </a:path>
              </a:pathLst>
            </a:custGeom>
            <a:solidFill>
              <a:srgbClr val="B0C0D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8" name="Freeform 261">
              <a:extLst>
                <a:ext uri="{FF2B5EF4-FFF2-40B4-BE49-F238E27FC236}">
                  <a16:creationId xmlns:a16="http://schemas.microsoft.com/office/drawing/2014/main" id="{0C64E344-B67E-EC46-8F04-EB576105291E}"/>
                </a:ext>
              </a:extLst>
            </p:cNvPr>
            <p:cNvSpPr>
              <a:spLocks noEditPoints="1"/>
            </p:cNvSpPr>
            <p:nvPr/>
          </p:nvSpPr>
          <p:spPr bwMode="auto">
            <a:xfrm>
              <a:off x="14150412" y="9874198"/>
              <a:ext cx="25400" cy="36513"/>
            </a:xfrm>
            <a:custGeom>
              <a:avLst/>
              <a:gdLst>
                <a:gd name="T0" fmla="*/ 4 w 9"/>
                <a:gd name="T1" fmla="*/ 11 h 13"/>
                <a:gd name="T2" fmla="*/ 0 w 9"/>
                <a:gd name="T3" fmla="*/ 4 h 13"/>
                <a:gd name="T4" fmla="*/ 4 w 9"/>
                <a:gd name="T5" fmla="*/ 2 h 13"/>
                <a:gd name="T6" fmla="*/ 9 w 9"/>
                <a:gd name="T7" fmla="*/ 9 h 13"/>
                <a:gd name="T8" fmla="*/ 4 w 9"/>
                <a:gd name="T9" fmla="*/ 11 h 13"/>
                <a:gd name="T10" fmla="*/ 4 w 9"/>
                <a:gd name="T11" fmla="*/ 4 h 13"/>
                <a:gd name="T12" fmla="*/ 3 w 9"/>
                <a:gd name="T13" fmla="*/ 5 h 13"/>
                <a:gd name="T14" fmla="*/ 4 w 9"/>
                <a:gd name="T15" fmla="*/ 9 h 13"/>
                <a:gd name="T16" fmla="*/ 6 w 9"/>
                <a:gd name="T17" fmla="*/ 8 h 13"/>
                <a:gd name="T18" fmla="*/ 4 w 9"/>
                <a:gd name="T19" fmla="*/ 4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4" y="11"/>
                  </a:moveTo>
                  <a:cubicBezTo>
                    <a:pt x="2" y="10"/>
                    <a:pt x="0" y="7"/>
                    <a:pt x="0" y="4"/>
                  </a:cubicBezTo>
                  <a:cubicBezTo>
                    <a:pt x="0" y="1"/>
                    <a:pt x="2" y="0"/>
                    <a:pt x="4" y="2"/>
                  </a:cubicBezTo>
                  <a:cubicBezTo>
                    <a:pt x="7" y="3"/>
                    <a:pt x="9" y="6"/>
                    <a:pt x="9" y="9"/>
                  </a:cubicBezTo>
                  <a:cubicBezTo>
                    <a:pt x="9" y="12"/>
                    <a:pt x="7" y="13"/>
                    <a:pt x="4" y="11"/>
                  </a:cubicBezTo>
                  <a:close/>
                  <a:moveTo>
                    <a:pt x="4" y="4"/>
                  </a:moveTo>
                  <a:cubicBezTo>
                    <a:pt x="3" y="4"/>
                    <a:pt x="3" y="4"/>
                    <a:pt x="3" y="5"/>
                  </a:cubicBezTo>
                  <a:cubicBezTo>
                    <a:pt x="3" y="7"/>
                    <a:pt x="3" y="8"/>
                    <a:pt x="4" y="9"/>
                  </a:cubicBezTo>
                  <a:cubicBezTo>
                    <a:pt x="5" y="9"/>
                    <a:pt x="6" y="9"/>
                    <a:pt x="6" y="8"/>
                  </a:cubicBezTo>
                  <a:cubicBezTo>
                    <a:pt x="6" y="6"/>
                    <a:pt x="5" y="5"/>
                    <a:pt x="4" y="4"/>
                  </a:cubicBez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9" name="Freeform 262">
              <a:extLst>
                <a:ext uri="{FF2B5EF4-FFF2-40B4-BE49-F238E27FC236}">
                  <a16:creationId xmlns:a16="http://schemas.microsoft.com/office/drawing/2014/main" id="{4D7BA092-42A6-FE4E-8BAF-9FF1266586F4}"/>
                </a:ext>
              </a:extLst>
            </p:cNvPr>
            <p:cNvSpPr>
              <a:spLocks noEditPoints="1"/>
            </p:cNvSpPr>
            <p:nvPr/>
          </p:nvSpPr>
          <p:spPr bwMode="auto">
            <a:xfrm>
              <a:off x="14325037" y="9978973"/>
              <a:ext cx="33338" cy="49213"/>
            </a:xfrm>
            <a:custGeom>
              <a:avLst/>
              <a:gdLst>
                <a:gd name="T0" fmla="*/ 6 w 12"/>
                <a:gd name="T1" fmla="*/ 16 h 18"/>
                <a:gd name="T2" fmla="*/ 0 w 12"/>
                <a:gd name="T3" fmla="*/ 6 h 18"/>
                <a:gd name="T4" fmla="*/ 6 w 12"/>
                <a:gd name="T5" fmla="*/ 2 h 18"/>
                <a:gd name="T6" fmla="*/ 12 w 12"/>
                <a:gd name="T7" fmla="*/ 13 h 18"/>
                <a:gd name="T8" fmla="*/ 6 w 12"/>
                <a:gd name="T9" fmla="*/ 16 h 18"/>
                <a:gd name="T10" fmla="*/ 6 w 12"/>
                <a:gd name="T11" fmla="*/ 5 h 18"/>
                <a:gd name="T12" fmla="*/ 2 w 12"/>
                <a:gd name="T13" fmla="*/ 7 h 18"/>
                <a:gd name="T14" fmla="*/ 6 w 12"/>
                <a:gd name="T15" fmla="*/ 13 h 18"/>
                <a:gd name="T16" fmla="*/ 9 w 12"/>
                <a:gd name="T17" fmla="*/ 11 h 18"/>
                <a:gd name="T18" fmla="*/ 6 w 12"/>
                <a:gd name="T19" fmla="*/ 5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 h="18">
                  <a:moveTo>
                    <a:pt x="6" y="16"/>
                  </a:moveTo>
                  <a:cubicBezTo>
                    <a:pt x="2" y="14"/>
                    <a:pt x="0" y="9"/>
                    <a:pt x="0" y="6"/>
                  </a:cubicBezTo>
                  <a:cubicBezTo>
                    <a:pt x="0" y="2"/>
                    <a:pt x="2" y="0"/>
                    <a:pt x="6" y="2"/>
                  </a:cubicBezTo>
                  <a:cubicBezTo>
                    <a:pt x="9" y="4"/>
                    <a:pt x="12" y="9"/>
                    <a:pt x="12" y="13"/>
                  </a:cubicBezTo>
                  <a:cubicBezTo>
                    <a:pt x="12" y="16"/>
                    <a:pt x="9" y="18"/>
                    <a:pt x="6" y="16"/>
                  </a:cubicBezTo>
                  <a:close/>
                  <a:moveTo>
                    <a:pt x="6" y="5"/>
                  </a:moveTo>
                  <a:cubicBezTo>
                    <a:pt x="4" y="4"/>
                    <a:pt x="2" y="5"/>
                    <a:pt x="2" y="7"/>
                  </a:cubicBezTo>
                  <a:cubicBezTo>
                    <a:pt x="2" y="9"/>
                    <a:pt x="4" y="12"/>
                    <a:pt x="6" y="13"/>
                  </a:cubicBezTo>
                  <a:cubicBezTo>
                    <a:pt x="8" y="14"/>
                    <a:pt x="9" y="13"/>
                    <a:pt x="9" y="11"/>
                  </a:cubicBezTo>
                  <a:cubicBezTo>
                    <a:pt x="9" y="9"/>
                    <a:pt x="8" y="6"/>
                    <a:pt x="6" y="5"/>
                  </a:cubicBez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0" name="Freeform 263">
              <a:extLst>
                <a:ext uri="{FF2B5EF4-FFF2-40B4-BE49-F238E27FC236}">
                  <a16:creationId xmlns:a16="http://schemas.microsoft.com/office/drawing/2014/main" id="{A63FA79E-7790-5D42-9210-1B85903548A1}"/>
                </a:ext>
              </a:extLst>
            </p:cNvPr>
            <p:cNvSpPr>
              <a:spLocks/>
            </p:cNvSpPr>
            <p:nvPr/>
          </p:nvSpPr>
          <p:spPr bwMode="auto">
            <a:xfrm>
              <a:off x="14250424" y="9918648"/>
              <a:ext cx="19050" cy="15875"/>
            </a:xfrm>
            <a:custGeom>
              <a:avLst/>
              <a:gdLst>
                <a:gd name="T0" fmla="*/ 1 w 7"/>
                <a:gd name="T1" fmla="*/ 5 h 6"/>
                <a:gd name="T2" fmla="*/ 0 w 7"/>
                <a:gd name="T3" fmla="*/ 5 h 6"/>
                <a:gd name="T4" fmla="*/ 0 w 7"/>
                <a:gd name="T5" fmla="*/ 2 h 6"/>
                <a:gd name="T6" fmla="*/ 5 w 7"/>
                <a:gd name="T7" fmla="*/ 0 h 6"/>
                <a:gd name="T8" fmla="*/ 7 w 7"/>
                <a:gd name="T9" fmla="*/ 1 h 6"/>
                <a:gd name="T10" fmla="*/ 7 w 7"/>
                <a:gd name="T11" fmla="*/ 3 h 6"/>
                <a:gd name="T12" fmla="*/ 2 w 7"/>
                <a:gd name="T13" fmla="*/ 6 h 6"/>
                <a:gd name="T14" fmla="*/ 1 w 7"/>
                <a:gd name="T15" fmla="*/ 5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 h="6">
                  <a:moveTo>
                    <a:pt x="1" y="5"/>
                  </a:moveTo>
                  <a:cubicBezTo>
                    <a:pt x="1" y="5"/>
                    <a:pt x="1" y="5"/>
                    <a:pt x="0" y="5"/>
                  </a:cubicBezTo>
                  <a:cubicBezTo>
                    <a:pt x="0" y="4"/>
                    <a:pt x="0" y="3"/>
                    <a:pt x="0" y="2"/>
                  </a:cubicBezTo>
                  <a:cubicBezTo>
                    <a:pt x="5" y="0"/>
                    <a:pt x="5" y="0"/>
                    <a:pt x="5" y="0"/>
                  </a:cubicBezTo>
                  <a:cubicBezTo>
                    <a:pt x="5" y="0"/>
                    <a:pt x="6" y="0"/>
                    <a:pt x="7" y="1"/>
                  </a:cubicBezTo>
                  <a:cubicBezTo>
                    <a:pt x="7" y="2"/>
                    <a:pt x="7" y="3"/>
                    <a:pt x="7" y="3"/>
                  </a:cubicBezTo>
                  <a:cubicBezTo>
                    <a:pt x="2" y="6"/>
                    <a:pt x="2" y="6"/>
                    <a:pt x="2" y="6"/>
                  </a:cubicBezTo>
                  <a:lnTo>
                    <a:pt x="1" y="5"/>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1" name="Freeform 264">
              <a:extLst>
                <a:ext uri="{FF2B5EF4-FFF2-40B4-BE49-F238E27FC236}">
                  <a16:creationId xmlns:a16="http://schemas.microsoft.com/office/drawing/2014/main" id="{027050DB-88E6-7D49-BB16-28F4C0138D9E}"/>
                </a:ext>
              </a:extLst>
            </p:cNvPr>
            <p:cNvSpPr>
              <a:spLocks/>
            </p:cNvSpPr>
            <p:nvPr/>
          </p:nvSpPr>
          <p:spPr bwMode="auto">
            <a:xfrm>
              <a:off x="14250424" y="9910710"/>
              <a:ext cx="19050" cy="30163"/>
            </a:xfrm>
            <a:custGeom>
              <a:avLst/>
              <a:gdLst>
                <a:gd name="T0" fmla="*/ 6 w 7"/>
                <a:gd name="T1" fmla="*/ 11 h 11"/>
                <a:gd name="T2" fmla="*/ 5 w 7"/>
                <a:gd name="T3" fmla="*/ 10 h 11"/>
                <a:gd name="T4" fmla="*/ 0 w 7"/>
                <a:gd name="T5" fmla="*/ 2 h 11"/>
                <a:gd name="T6" fmla="*/ 0 w 7"/>
                <a:gd name="T7" fmla="*/ 0 h 11"/>
                <a:gd name="T8" fmla="*/ 2 w 7"/>
                <a:gd name="T9" fmla="*/ 1 h 11"/>
                <a:gd name="T10" fmla="*/ 7 w 7"/>
                <a:gd name="T11" fmla="*/ 9 h 11"/>
                <a:gd name="T12" fmla="*/ 7 w 7"/>
                <a:gd name="T13" fmla="*/ 11 h 11"/>
                <a:gd name="T14" fmla="*/ 6 w 7"/>
                <a:gd name="T15" fmla="*/ 11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 h="11">
                  <a:moveTo>
                    <a:pt x="6" y="11"/>
                  </a:moveTo>
                  <a:cubicBezTo>
                    <a:pt x="6" y="11"/>
                    <a:pt x="5" y="11"/>
                    <a:pt x="5" y="10"/>
                  </a:cubicBezTo>
                  <a:cubicBezTo>
                    <a:pt x="0" y="2"/>
                    <a:pt x="0" y="2"/>
                    <a:pt x="0" y="2"/>
                  </a:cubicBezTo>
                  <a:cubicBezTo>
                    <a:pt x="0" y="1"/>
                    <a:pt x="0" y="0"/>
                    <a:pt x="0" y="0"/>
                  </a:cubicBezTo>
                  <a:cubicBezTo>
                    <a:pt x="1" y="0"/>
                    <a:pt x="2" y="0"/>
                    <a:pt x="2" y="1"/>
                  </a:cubicBezTo>
                  <a:cubicBezTo>
                    <a:pt x="7" y="9"/>
                    <a:pt x="7" y="9"/>
                    <a:pt x="7" y="9"/>
                  </a:cubicBezTo>
                  <a:cubicBezTo>
                    <a:pt x="7" y="10"/>
                    <a:pt x="7" y="11"/>
                    <a:pt x="7" y="11"/>
                  </a:cubicBezTo>
                  <a:lnTo>
                    <a:pt x="6" y="11"/>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2" name="Freeform 265">
              <a:extLst>
                <a:ext uri="{FF2B5EF4-FFF2-40B4-BE49-F238E27FC236}">
                  <a16:creationId xmlns:a16="http://schemas.microsoft.com/office/drawing/2014/main" id="{2ADBA263-EF63-7145-95E8-FA02B180F617}"/>
                </a:ext>
              </a:extLst>
            </p:cNvPr>
            <p:cNvSpPr>
              <a:spLocks noEditPoints="1"/>
            </p:cNvSpPr>
            <p:nvPr/>
          </p:nvSpPr>
          <p:spPr bwMode="auto">
            <a:xfrm>
              <a:off x="14129774" y="9926585"/>
              <a:ext cx="252413" cy="334963"/>
            </a:xfrm>
            <a:custGeom>
              <a:avLst/>
              <a:gdLst>
                <a:gd name="T0" fmla="*/ 81 w 92"/>
                <a:gd name="T1" fmla="*/ 118 h 121"/>
                <a:gd name="T2" fmla="*/ 44 w 92"/>
                <a:gd name="T3" fmla="*/ 96 h 121"/>
                <a:gd name="T4" fmla="*/ 42 w 92"/>
                <a:gd name="T5" fmla="*/ 94 h 121"/>
                <a:gd name="T6" fmla="*/ 44 w 92"/>
                <a:gd name="T7" fmla="*/ 93 h 121"/>
                <a:gd name="T8" fmla="*/ 81 w 92"/>
                <a:gd name="T9" fmla="*/ 115 h 121"/>
                <a:gd name="T10" fmla="*/ 89 w 92"/>
                <a:gd name="T11" fmla="*/ 110 h 121"/>
                <a:gd name="T12" fmla="*/ 89 w 92"/>
                <a:gd name="T13" fmla="*/ 110 h 121"/>
                <a:gd name="T14" fmla="*/ 90 w 92"/>
                <a:gd name="T15" fmla="*/ 109 h 121"/>
                <a:gd name="T16" fmla="*/ 92 w 92"/>
                <a:gd name="T17" fmla="*/ 111 h 121"/>
                <a:gd name="T18" fmla="*/ 92 w 92"/>
                <a:gd name="T19" fmla="*/ 112 h 121"/>
                <a:gd name="T20" fmla="*/ 81 w 92"/>
                <a:gd name="T21" fmla="*/ 118 h 121"/>
                <a:gd name="T22" fmla="*/ 40 w 92"/>
                <a:gd name="T23" fmla="*/ 94 h 121"/>
                <a:gd name="T24" fmla="*/ 10 w 92"/>
                <a:gd name="T25" fmla="*/ 77 h 121"/>
                <a:gd name="T26" fmla="*/ 0 w 92"/>
                <a:gd name="T27" fmla="*/ 59 h 121"/>
                <a:gd name="T28" fmla="*/ 0 w 92"/>
                <a:gd name="T29" fmla="*/ 8 h 121"/>
                <a:gd name="T30" fmla="*/ 1 w 92"/>
                <a:gd name="T31" fmla="*/ 8 h 121"/>
                <a:gd name="T32" fmla="*/ 2 w 92"/>
                <a:gd name="T33" fmla="*/ 10 h 121"/>
                <a:gd name="T34" fmla="*/ 2 w 92"/>
                <a:gd name="T35" fmla="*/ 60 h 121"/>
                <a:gd name="T36" fmla="*/ 10 w 92"/>
                <a:gd name="T37" fmla="*/ 74 h 121"/>
                <a:gd name="T38" fmla="*/ 40 w 92"/>
                <a:gd name="T39" fmla="*/ 91 h 121"/>
                <a:gd name="T40" fmla="*/ 41 w 92"/>
                <a:gd name="T41" fmla="*/ 93 h 121"/>
                <a:gd name="T42" fmla="*/ 40 w 92"/>
                <a:gd name="T43" fmla="*/ 94 h 121"/>
                <a:gd name="T44" fmla="*/ 90 w 92"/>
                <a:gd name="T45" fmla="*/ 108 h 121"/>
                <a:gd name="T46" fmla="*/ 89 w 92"/>
                <a:gd name="T47" fmla="*/ 105 h 121"/>
                <a:gd name="T48" fmla="*/ 90 w 92"/>
                <a:gd name="T49" fmla="*/ 105 h 121"/>
                <a:gd name="T50" fmla="*/ 92 w 92"/>
                <a:gd name="T51" fmla="*/ 107 h 121"/>
                <a:gd name="T52" fmla="*/ 90 w 92"/>
                <a:gd name="T53" fmla="*/ 108 h 121"/>
                <a:gd name="T54" fmla="*/ 90 w 92"/>
                <a:gd name="T55" fmla="*/ 103 h 121"/>
                <a:gd name="T56" fmla="*/ 89 w 92"/>
                <a:gd name="T57" fmla="*/ 101 h 121"/>
                <a:gd name="T58" fmla="*/ 89 w 92"/>
                <a:gd name="T59" fmla="*/ 59 h 121"/>
                <a:gd name="T60" fmla="*/ 81 w 92"/>
                <a:gd name="T61" fmla="*/ 46 h 121"/>
                <a:gd name="T62" fmla="*/ 44 w 92"/>
                <a:gd name="T63" fmla="*/ 24 h 121"/>
                <a:gd name="T64" fmla="*/ 43 w 92"/>
                <a:gd name="T65" fmla="*/ 22 h 121"/>
                <a:gd name="T66" fmla="*/ 44 w 92"/>
                <a:gd name="T67" fmla="*/ 21 h 121"/>
                <a:gd name="T68" fmla="*/ 81 w 92"/>
                <a:gd name="T69" fmla="*/ 43 h 121"/>
                <a:gd name="T70" fmla="*/ 92 w 92"/>
                <a:gd name="T71" fmla="*/ 61 h 121"/>
                <a:gd name="T72" fmla="*/ 92 w 92"/>
                <a:gd name="T73" fmla="*/ 102 h 121"/>
                <a:gd name="T74" fmla="*/ 90 w 92"/>
                <a:gd name="T75" fmla="*/ 103 h 121"/>
                <a:gd name="T76" fmla="*/ 2 w 92"/>
                <a:gd name="T77" fmla="*/ 7 h 121"/>
                <a:gd name="T78" fmla="*/ 1 w 92"/>
                <a:gd name="T79" fmla="*/ 6 h 121"/>
                <a:gd name="T80" fmla="*/ 1 w 92"/>
                <a:gd name="T81" fmla="*/ 4 h 121"/>
                <a:gd name="T82" fmla="*/ 2 w 92"/>
                <a:gd name="T83" fmla="*/ 4 h 121"/>
                <a:gd name="T84" fmla="*/ 3 w 92"/>
                <a:gd name="T85" fmla="*/ 6 h 121"/>
                <a:gd name="T86" fmla="*/ 2 w 92"/>
                <a:gd name="T87" fmla="*/ 7 h 121"/>
                <a:gd name="T88" fmla="*/ 4 w 92"/>
                <a:gd name="T89" fmla="*/ 4 h 121"/>
                <a:gd name="T90" fmla="*/ 3 w 92"/>
                <a:gd name="T91" fmla="*/ 3 h 121"/>
                <a:gd name="T92" fmla="*/ 2 w 92"/>
                <a:gd name="T93" fmla="*/ 2 h 121"/>
                <a:gd name="T94" fmla="*/ 3 w 92"/>
                <a:gd name="T95" fmla="*/ 1 h 121"/>
                <a:gd name="T96" fmla="*/ 10 w 92"/>
                <a:gd name="T97" fmla="*/ 2 h 121"/>
                <a:gd name="T98" fmla="*/ 40 w 92"/>
                <a:gd name="T99" fmla="*/ 19 h 121"/>
                <a:gd name="T100" fmla="*/ 42 w 92"/>
                <a:gd name="T101" fmla="*/ 21 h 121"/>
                <a:gd name="T102" fmla="*/ 40 w 92"/>
                <a:gd name="T103" fmla="*/ 22 h 121"/>
                <a:gd name="T104" fmla="*/ 10 w 92"/>
                <a:gd name="T105" fmla="*/ 5 h 121"/>
                <a:gd name="T106" fmla="*/ 5 w 92"/>
                <a:gd name="T107" fmla="*/ 4 h 121"/>
                <a:gd name="T108" fmla="*/ 4 w 92"/>
                <a:gd name="T109" fmla="*/ 4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2" h="121">
                  <a:moveTo>
                    <a:pt x="81" y="118"/>
                  </a:moveTo>
                  <a:cubicBezTo>
                    <a:pt x="44" y="96"/>
                    <a:pt x="44" y="96"/>
                    <a:pt x="44" y="96"/>
                  </a:cubicBezTo>
                  <a:cubicBezTo>
                    <a:pt x="43" y="96"/>
                    <a:pt x="42" y="95"/>
                    <a:pt x="42" y="94"/>
                  </a:cubicBezTo>
                  <a:cubicBezTo>
                    <a:pt x="42" y="93"/>
                    <a:pt x="43" y="93"/>
                    <a:pt x="44" y="93"/>
                  </a:cubicBezTo>
                  <a:cubicBezTo>
                    <a:pt x="81" y="115"/>
                    <a:pt x="81" y="115"/>
                    <a:pt x="81" y="115"/>
                  </a:cubicBezTo>
                  <a:cubicBezTo>
                    <a:pt x="86" y="117"/>
                    <a:pt x="89" y="115"/>
                    <a:pt x="89" y="110"/>
                  </a:cubicBezTo>
                  <a:cubicBezTo>
                    <a:pt x="89" y="110"/>
                    <a:pt x="89" y="110"/>
                    <a:pt x="89" y="110"/>
                  </a:cubicBezTo>
                  <a:cubicBezTo>
                    <a:pt x="89" y="109"/>
                    <a:pt x="90" y="109"/>
                    <a:pt x="90" y="109"/>
                  </a:cubicBezTo>
                  <a:cubicBezTo>
                    <a:pt x="91" y="109"/>
                    <a:pt x="92" y="110"/>
                    <a:pt x="92" y="111"/>
                  </a:cubicBezTo>
                  <a:cubicBezTo>
                    <a:pt x="92" y="112"/>
                    <a:pt x="92" y="112"/>
                    <a:pt x="92" y="112"/>
                  </a:cubicBezTo>
                  <a:cubicBezTo>
                    <a:pt x="92" y="118"/>
                    <a:pt x="87" y="121"/>
                    <a:pt x="81" y="118"/>
                  </a:cubicBezTo>
                  <a:close/>
                  <a:moveTo>
                    <a:pt x="40" y="94"/>
                  </a:moveTo>
                  <a:cubicBezTo>
                    <a:pt x="10" y="77"/>
                    <a:pt x="10" y="77"/>
                    <a:pt x="10" y="77"/>
                  </a:cubicBezTo>
                  <a:cubicBezTo>
                    <a:pt x="5" y="74"/>
                    <a:pt x="0" y="65"/>
                    <a:pt x="0" y="59"/>
                  </a:cubicBezTo>
                  <a:cubicBezTo>
                    <a:pt x="0" y="8"/>
                    <a:pt x="0" y="8"/>
                    <a:pt x="0" y="8"/>
                  </a:cubicBezTo>
                  <a:cubicBezTo>
                    <a:pt x="0" y="8"/>
                    <a:pt x="0" y="7"/>
                    <a:pt x="1" y="8"/>
                  </a:cubicBezTo>
                  <a:cubicBezTo>
                    <a:pt x="2" y="8"/>
                    <a:pt x="2" y="9"/>
                    <a:pt x="2" y="10"/>
                  </a:cubicBezTo>
                  <a:cubicBezTo>
                    <a:pt x="2" y="60"/>
                    <a:pt x="2" y="60"/>
                    <a:pt x="2" y="60"/>
                  </a:cubicBezTo>
                  <a:cubicBezTo>
                    <a:pt x="2" y="65"/>
                    <a:pt x="6" y="71"/>
                    <a:pt x="10" y="74"/>
                  </a:cubicBezTo>
                  <a:cubicBezTo>
                    <a:pt x="40" y="91"/>
                    <a:pt x="40" y="91"/>
                    <a:pt x="40" y="91"/>
                  </a:cubicBezTo>
                  <a:cubicBezTo>
                    <a:pt x="40" y="91"/>
                    <a:pt x="41" y="92"/>
                    <a:pt x="41" y="93"/>
                  </a:cubicBezTo>
                  <a:cubicBezTo>
                    <a:pt x="41" y="94"/>
                    <a:pt x="40" y="94"/>
                    <a:pt x="40" y="94"/>
                  </a:cubicBezTo>
                  <a:close/>
                  <a:moveTo>
                    <a:pt x="90" y="108"/>
                  </a:moveTo>
                  <a:cubicBezTo>
                    <a:pt x="90" y="107"/>
                    <a:pt x="89" y="106"/>
                    <a:pt x="89" y="105"/>
                  </a:cubicBezTo>
                  <a:cubicBezTo>
                    <a:pt x="89" y="105"/>
                    <a:pt x="90" y="104"/>
                    <a:pt x="90" y="105"/>
                  </a:cubicBezTo>
                  <a:cubicBezTo>
                    <a:pt x="91" y="105"/>
                    <a:pt x="92" y="106"/>
                    <a:pt x="92" y="107"/>
                  </a:cubicBezTo>
                  <a:cubicBezTo>
                    <a:pt x="92" y="108"/>
                    <a:pt x="91" y="108"/>
                    <a:pt x="90" y="108"/>
                  </a:cubicBezTo>
                  <a:close/>
                  <a:moveTo>
                    <a:pt x="90" y="103"/>
                  </a:moveTo>
                  <a:cubicBezTo>
                    <a:pt x="90" y="103"/>
                    <a:pt x="89" y="102"/>
                    <a:pt x="89" y="101"/>
                  </a:cubicBezTo>
                  <a:cubicBezTo>
                    <a:pt x="89" y="59"/>
                    <a:pt x="89" y="59"/>
                    <a:pt x="89" y="59"/>
                  </a:cubicBezTo>
                  <a:cubicBezTo>
                    <a:pt x="89" y="54"/>
                    <a:pt x="86" y="48"/>
                    <a:pt x="81" y="46"/>
                  </a:cubicBezTo>
                  <a:cubicBezTo>
                    <a:pt x="44" y="24"/>
                    <a:pt x="44" y="24"/>
                    <a:pt x="44" y="24"/>
                  </a:cubicBezTo>
                  <a:cubicBezTo>
                    <a:pt x="43" y="24"/>
                    <a:pt x="43" y="23"/>
                    <a:pt x="43" y="22"/>
                  </a:cubicBezTo>
                  <a:cubicBezTo>
                    <a:pt x="43" y="21"/>
                    <a:pt x="43" y="21"/>
                    <a:pt x="44" y="21"/>
                  </a:cubicBezTo>
                  <a:cubicBezTo>
                    <a:pt x="81" y="43"/>
                    <a:pt x="81" y="43"/>
                    <a:pt x="81" y="43"/>
                  </a:cubicBezTo>
                  <a:cubicBezTo>
                    <a:pt x="87" y="46"/>
                    <a:pt x="92" y="54"/>
                    <a:pt x="92" y="61"/>
                  </a:cubicBezTo>
                  <a:cubicBezTo>
                    <a:pt x="92" y="102"/>
                    <a:pt x="92" y="102"/>
                    <a:pt x="92" y="102"/>
                  </a:cubicBezTo>
                  <a:cubicBezTo>
                    <a:pt x="92" y="103"/>
                    <a:pt x="91" y="104"/>
                    <a:pt x="90" y="103"/>
                  </a:cubicBezTo>
                  <a:close/>
                  <a:moveTo>
                    <a:pt x="2" y="7"/>
                  </a:moveTo>
                  <a:cubicBezTo>
                    <a:pt x="1" y="6"/>
                    <a:pt x="1" y="6"/>
                    <a:pt x="1" y="6"/>
                  </a:cubicBezTo>
                  <a:cubicBezTo>
                    <a:pt x="1" y="6"/>
                    <a:pt x="0" y="5"/>
                    <a:pt x="1" y="4"/>
                  </a:cubicBezTo>
                  <a:cubicBezTo>
                    <a:pt x="1" y="3"/>
                    <a:pt x="1" y="3"/>
                    <a:pt x="2" y="4"/>
                  </a:cubicBezTo>
                  <a:cubicBezTo>
                    <a:pt x="3" y="5"/>
                    <a:pt x="3" y="6"/>
                    <a:pt x="3" y="6"/>
                  </a:cubicBezTo>
                  <a:cubicBezTo>
                    <a:pt x="3" y="7"/>
                    <a:pt x="2" y="7"/>
                    <a:pt x="2" y="7"/>
                  </a:cubicBezTo>
                  <a:close/>
                  <a:moveTo>
                    <a:pt x="4" y="4"/>
                  </a:moveTo>
                  <a:cubicBezTo>
                    <a:pt x="3" y="4"/>
                    <a:pt x="3" y="4"/>
                    <a:pt x="3" y="3"/>
                  </a:cubicBezTo>
                  <a:cubicBezTo>
                    <a:pt x="3" y="3"/>
                    <a:pt x="2" y="2"/>
                    <a:pt x="2" y="2"/>
                  </a:cubicBezTo>
                  <a:cubicBezTo>
                    <a:pt x="2" y="2"/>
                    <a:pt x="3" y="1"/>
                    <a:pt x="3" y="1"/>
                  </a:cubicBezTo>
                  <a:cubicBezTo>
                    <a:pt x="5" y="0"/>
                    <a:pt x="8" y="0"/>
                    <a:pt x="10" y="2"/>
                  </a:cubicBezTo>
                  <a:cubicBezTo>
                    <a:pt x="40" y="19"/>
                    <a:pt x="40" y="19"/>
                    <a:pt x="40" y="19"/>
                  </a:cubicBezTo>
                  <a:cubicBezTo>
                    <a:pt x="41" y="20"/>
                    <a:pt x="42" y="21"/>
                    <a:pt x="42" y="21"/>
                  </a:cubicBezTo>
                  <a:cubicBezTo>
                    <a:pt x="42" y="22"/>
                    <a:pt x="41" y="22"/>
                    <a:pt x="40" y="22"/>
                  </a:cubicBezTo>
                  <a:cubicBezTo>
                    <a:pt x="10" y="5"/>
                    <a:pt x="10" y="5"/>
                    <a:pt x="10" y="5"/>
                  </a:cubicBezTo>
                  <a:cubicBezTo>
                    <a:pt x="8" y="3"/>
                    <a:pt x="6" y="3"/>
                    <a:pt x="5" y="4"/>
                  </a:cubicBezTo>
                  <a:lnTo>
                    <a:pt x="4" y="4"/>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3" name="Freeform 266">
              <a:extLst>
                <a:ext uri="{FF2B5EF4-FFF2-40B4-BE49-F238E27FC236}">
                  <a16:creationId xmlns:a16="http://schemas.microsoft.com/office/drawing/2014/main" id="{FE03DE4F-D1AC-BC45-8701-D90198FA3268}"/>
                </a:ext>
              </a:extLst>
            </p:cNvPr>
            <p:cNvSpPr>
              <a:spLocks noEditPoints="1"/>
            </p:cNvSpPr>
            <p:nvPr/>
          </p:nvSpPr>
          <p:spPr bwMode="auto">
            <a:xfrm>
              <a:off x="14137712" y="9929760"/>
              <a:ext cx="236538" cy="187325"/>
            </a:xfrm>
            <a:custGeom>
              <a:avLst/>
              <a:gdLst>
                <a:gd name="T0" fmla="*/ 42 w 86"/>
                <a:gd name="T1" fmla="*/ 65 h 68"/>
                <a:gd name="T2" fmla="*/ 34 w 86"/>
                <a:gd name="T3" fmla="*/ 57 h 68"/>
                <a:gd name="T4" fmla="*/ 34 w 86"/>
                <a:gd name="T5" fmla="*/ 57 h 68"/>
                <a:gd name="T6" fmla="*/ 31 w 86"/>
                <a:gd name="T7" fmla="*/ 52 h 68"/>
                <a:gd name="T8" fmla="*/ 31 w 86"/>
                <a:gd name="T9" fmla="*/ 52 h 68"/>
                <a:gd name="T10" fmla="*/ 30 w 86"/>
                <a:gd name="T11" fmla="*/ 51 h 68"/>
                <a:gd name="T12" fmla="*/ 31 w 86"/>
                <a:gd name="T13" fmla="*/ 50 h 68"/>
                <a:gd name="T14" fmla="*/ 32 w 86"/>
                <a:gd name="T15" fmla="*/ 51 h 68"/>
                <a:gd name="T16" fmla="*/ 35 w 86"/>
                <a:gd name="T17" fmla="*/ 55 h 68"/>
                <a:gd name="T18" fmla="*/ 42 w 86"/>
                <a:gd name="T19" fmla="*/ 62 h 68"/>
                <a:gd name="T20" fmla="*/ 49 w 86"/>
                <a:gd name="T21" fmla="*/ 64 h 68"/>
                <a:gd name="T22" fmla="*/ 84 w 86"/>
                <a:gd name="T23" fmla="*/ 48 h 68"/>
                <a:gd name="T24" fmla="*/ 85 w 86"/>
                <a:gd name="T25" fmla="*/ 49 h 68"/>
                <a:gd name="T26" fmla="*/ 85 w 86"/>
                <a:gd name="T27" fmla="*/ 51 h 68"/>
                <a:gd name="T28" fmla="*/ 51 w 86"/>
                <a:gd name="T29" fmla="*/ 67 h 68"/>
                <a:gd name="T30" fmla="*/ 42 w 86"/>
                <a:gd name="T31" fmla="*/ 65 h 68"/>
                <a:gd name="T32" fmla="*/ 29 w 86"/>
                <a:gd name="T33" fmla="*/ 48 h 68"/>
                <a:gd name="T34" fmla="*/ 28 w 86"/>
                <a:gd name="T35" fmla="*/ 47 h 68"/>
                <a:gd name="T36" fmla="*/ 0 w 86"/>
                <a:gd name="T37" fmla="*/ 2 h 68"/>
                <a:gd name="T38" fmla="*/ 0 w 86"/>
                <a:gd name="T39" fmla="*/ 0 h 68"/>
                <a:gd name="T40" fmla="*/ 2 w 86"/>
                <a:gd name="T41" fmla="*/ 1 h 68"/>
                <a:gd name="T42" fmla="*/ 30 w 86"/>
                <a:gd name="T43" fmla="*/ 46 h 68"/>
                <a:gd name="T44" fmla="*/ 30 w 86"/>
                <a:gd name="T45" fmla="*/ 48 h 68"/>
                <a:gd name="T46" fmla="*/ 29 w 86"/>
                <a:gd name="T47" fmla="*/ 4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6" h="68">
                  <a:moveTo>
                    <a:pt x="42" y="65"/>
                  </a:moveTo>
                  <a:cubicBezTo>
                    <a:pt x="39" y="64"/>
                    <a:pt x="36" y="60"/>
                    <a:pt x="34" y="57"/>
                  </a:cubicBezTo>
                  <a:cubicBezTo>
                    <a:pt x="34" y="57"/>
                    <a:pt x="34" y="57"/>
                    <a:pt x="34" y="57"/>
                  </a:cubicBezTo>
                  <a:cubicBezTo>
                    <a:pt x="31" y="52"/>
                    <a:pt x="31" y="52"/>
                    <a:pt x="31" y="52"/>
                  </a:cubicBezTo>
                  <a:cubicBezTo>
                    <a:pt x="31" y="52"/>
                    <a:pt x="31" y="52"/>
                    <a:pt x="31" y="52"/>
                  </a:cubicBezTo>
                  <a:cubicBezTo>
                    <a:pt x="30" y="51"/>
                    <a:pt x="30" y="51"/>
                    <a:pt x="30" y="51"/>
                  </a:cubicBezTo>
                  <a:cubicBezTo>
                    <a:pt x="30" y="50"/>
                    <a:pt x="30" y="50"/>
                    <a:pt x="31" y="50"/>
                  </a:cubicBezTo>
                  <a:cubicBezTo>
                    <a:pt x="31" y="49"/>
                    <a:pt x="32" y="50"/>
                    <a:pt x="32" y="51"/>
                  </a:cubicBezTo>
                  <a:cubicBezTo>
                    <a:pt x="35" y="55"/>
                    <a:pt x="35" y="55"/>
                    <a:pt x="35" y="55"/>
                  </a:cubicBezTo>
                  <a:cubicBezTo>
                    <a:pt x="37" y="58"/>
                    <a:pt x="40" y="61"/>
                    <a:pt x="42" y="62"/>
                  </a:cubicBezTo>
                  <a:cubicBezTo>
                    <a:pt x="45" y="64"/>
                    <a:pt x="47" y="64"/>
                    <a:pt x="49" y="64"/>
                  </a:cubicBezTo>
                  <a:cubicBezTo>
                    <a:pt x="84" y="48"/>
                    <a:pt x="84" y="48"/>
                    <a:pt x="84" y="48"/>
                  </a:cubicBezTo>
                  <a:cubicBezTo>
                    <a:pt x="84" y="48"/>
                    <a:pt x="85" y="49"/>
                    <a:pt x="85" y="49"/>
                  </a:cubicBezTo>
                  <a:cubicBezTo>
                    <a:pt x="86" y="50"/>
                    <a:pt x="86" y="51"/>
                    <a:pt x="85" y="51"/>
                  </a:cubicBezTo>
                  <a:cubicBezTo>
                    <a:pt x="51" y="67"/>
                    <a:pt x="51" y="67"/>
                    <a:pt x="51" y="67"/>
                  </a:cubicBezTo>
                  <a:cubicBezTo>
                    <a:pt x="49" y="68"/>
                    <a:pt x="46" y="67"/>
                    <a:pt x="42" y="65"/>
                  </a:cubicBezTo>
                  <a:close/>
                  <a:moveTo>
                    <a:pt x="29" y="48"/>
                  </a:moveTo>
                  <a:cubicBezTo>
                    <a:pt x="28" y="48"/>
                    <a:pt x="28" y="48"/>
                    <a:pt x="28" y="47"/>
                  </a:cubicBezTo>
                  <a:cubicBezTo>
                    <a:pt x="0" y="2"/>
                    <a:pt x="0" y="2"/>
                    <a:pt x="0" y="2"/>
                  </a:cubicBezTo>
                  <a:cubicBezTo>
                    <a:pt x="0" y="1"/>
                    <a:pt x="0" y="0"/>
                    <a:pt x="0" y="0"/>
                  </a:cubicBezTo>
                  <a:cubicBezTo>
                    <a:pt x="0" y="0"/>
                    <a:pt x="1" y="0"/>
                    <a:pt x="2" y="1"/>
                  </a:cubicBezTo>
                  <a:cubicBezTo>
                    <a:pt x="30" y="46"/>
                    <a:pt x="30" y="46"/>
                    <a:pt x="30" y="46"/>
                  </a:cubicBezTo>
                  <a:cubicBezTo>
                    <a:pt x="30" y="47"/>
                    <a:pt x="30" y="48"/>
                    <a:pt x="30" y="48"/>
                  </a:cubicBezTo>
                  <a:lnTo>
                    <a:pt x="29" y="48"/>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74" name="Group 573">
            <a:extLst>
              <a:ext uri="{FF2B5EF4-FFF2-40B4-BE49-F238E27FC236}">
                <a16:creationId xmlns:a16="http://schemas.microsoft.com/office/drawing/2014/main" id="{CD4D46C6-3B6C-FD41-AEFB-B3E4E77851CC}"/>
              </a:ext>
            </a:extLst>
          </p:cNvPr>
          <p:cNvGrpSpPr/>
          <p:nvPr/>
        </p:nvGrpSpPr>
        <p:grpSpPr>
          <a:xfrm>
            <a:off x="18278730" y="9491261"/>
            <a:ext cx="557982" cy="686916"/>
            <a:chOff x="18108049" y="10725098"/>
            <a:chExt cx="728663" cy="1023938"/>
          </a:xfrm>
        </p:grpSpPr>
        <p:sp>
          <p:nvSpPr>
            <p:cNvPr id="575" name="Freeform 267">
              <a:extLst>
                <a:ext uri="{FF2B5EF4-FFF2-40B4-BE49-F238E27FC236}">
                  <a16:creationId xmlns:a16="http://schemas.microsoft.com/office/drawing/2014/main" id="{6CBC8CC4-A7EB-B94F-A2BF-B9D3382F7526}"/>
                </a:ext>
              </a:extLst>
            </p:cNvPr>
            <p:cNvSpPr>
              <a:spLocks/>
            </p:cNvSpPr>
            <p:nvPr/>
          </p:nvSpPr>
          <p:spPr bwMode="auto">
            <a:xfrm>
              <a:off x="18223937" y="10725098"/>
              <a:ext cx="612775" cy="1000125"/>
            </a:xfrm>
            <a:custGeom>
              <a:avLst/>
              <a:gdLst>
                <a:gd name="T0" fmla="*/ 179 w 222"/>
                <a:gd name="T1" fmla="*/ 349 h 362"/>
                <a:gd name="T2" fmla="*/ 44 w 222"/>
                <a:gd name="T3" fmla="*/ 270 h 362"/>
                <a:gd name="T4" fmla="*/ 0 w 222"/>
                <a:gd name="T5" fmla="*/ 188 h 362"/>
                <a:gd name="T6" fmla="*/ 0 w 222"/>
                <a:gd name="T7" fmla="*/ 47 h 362"/>
                <a:gd name="T8" fmla="*/ 44 w 222"/>
                <a:gd name="T9" fmla="*/ 14 h 362"/>
                <a:gd name="T10" fmla="*/ 179 w 222"/>
                <a:gd name="T11" fmla="*/ 92 h 362"/>
                <a:gd name="T12" fmla="*/ 222 w 222"/>
                <a:gd name="T13" fmla="*/ 175 h 362"/>
                <a:gd name="T14" fmla="*/ 222 w 222"/>
                <a:gd name="T15" fmla="*/ 316 h 362"/>
                <a:gd name="T16" fmla="*/ 179 w 222"/>
                <a:gd name="T17" fmla="*/ 349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2" h="362">
                  <a:moveTo>
                    <a:pt x="179" y="349"/>
                  </a:moveTo>
                  <a:cubicBezTo>
                    <a:pt x="44" y="270"/>
                    <a:pt x="44" y="270"/>
                    <a:pt x="44" y="270"/>
                  </a:cubicBezTo>
                  <a:cubicBezTo>
                    <a:pt x="20" y="257"/>
                    <a:pt x="0" y="220"/>
                    <a:pt x="0" y="188"/>
                  </a:cubicBezTo>
                  <a:cubicBezTo>
                    <a:pt x="0" y="47"/>
                    <a:pt x="0" y="47"/>
                    <a:pt x="0" y="47"/>
                  </a:cubicBezTo>
                  <a:cubicBezTo>
                    <a:pt x="0" y="15"/>
                    <a:pt x="20" y="0"/>
                    <a:pt x="44" y="14"/>
                  </a:cubicBezTo>
                  <a:cubicBezTo>
                    <a:pt x="179" y="92"/>
                    <a:pt x="179" y="92"/>
                    <a:pt x="179" y="92"/>
                  </a:cubicBezTo>
                  <a:cubicBezTo>
                    <a:pt x="203" y="106"/>
                    <a:pt x="222" y="143"/>
                    <a:pt x="222" y="175"/>
                  </a:cubicBezTo>
                  <a:cubicBezTo>
                    <a:pt x="222" y="316"/>
                    <a:pt x="222" y="316"/>
                    <a:pt x="222" y="316"/>
                  </a:cubicBezTo>
                  <a:cubicBezTo>
                    <a:pt x="222" y="348"/>
                    <a:pt x="203" y="362"/>
                    <a:pt x="179" y="349"/>
                  </a:cubicBezTo>
                  <a:close/>
                </a:path>
              </a:pathLst>
            </a:custGeom>
            <a:solidFill>
              <a:srgbClr val="DBE3F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6" name="Freeform 268">
              <a:extLst>
                <a:ext uri="{FF2B5EF4-FFF2-40B4-BE49-F238E27FC236}">
                  <a16:creationId xmlns:a16="http://schemas.microsoft.com/office/drawing/2014/main" id="{8D52147A-20C7-9948-975E-A59D0F842A77}"/>
                </a:ext>
              </a:extLst>
            </p:cNvPr>
            <p:cNvSpPr>
              <a:spLocks/>
            </p:cNvSpPr>
            <p:nvPr/>
          </p:nvSpPr>
          <p:spPr bwMode="auto">
            <a:xfrm>
              <a:off x="18108049" y="10750498"/>
              <a:ext cx="612775" cy="998538"/>
            </a:xfrm>
            <a:custGeom>
              <a:avLst/>
              <a:gdLst>
                <a:gd name="T0" fmla="*/ 179 w 222"/>
                <a:gd name="T1" fmla="*/ 348 h 362"/>
                <a:gd name="T2" fmla="*/ 43 w 222"/>
                <a:gd name="T3" fmla="*/ 270 h 362"/>
                <a:gd name="T4" fmla="*/ 0 w 222"/>
                <a:gd name="T5" fmla="*/ 188 h 362"/>
                <a:gd name="T6" fmla="*/ 0 w 222"/>
                <a:gd name="T7" fmla="*/ 46 h 362"/>
                <a:gd name="T8" fmla="*/ 43 w 222"/>
                <a:gd name="T9" fmla="*/ 14 h 362"/>
                <a:gd name="T10" fmla="*/ 179 w 222"/>
                <a:gd name="T11" fmla="*/ 92 h 362"/>
                <a:gd name="T12" fmla="*/ 222 w 222"/>
                <a:gd name="T13" fmla="*/ 175 h 362"/>
                <a:gd name="T14" fmla="*/ 222 w 222"/>
                <a:gd name="T15" fmla="*/ 316 h 362"/>
                <a:gd name="T16" fmla="*/ 179 w 222"/>
                <a:gd name="T17" fmla="*/ 348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2" h="362">
                  <a:moveTo>
                    <a:pt x="179" y="348"/>
                  </a:moveTo>
                  <a:cubicBezTo>
                    <a:pt x="43" y="270"/>
                    <a:pt x="43" y="270"/>
                    <a:pt x="43" y="270"/>
                  </a:cubicBezTo>
                  <a:cubicBezTo>
                    <a:pt x="19" y="256"/>
                    <a:pt x="0" y="220"/>
                    <a:pt x="0" y="188"/>
                  </a:cubicBezTo>
                  <a:cubicBezTo>
                    <a:pt x="0" y="46"/>
                    <a:pt x="0" y="46"/>
                    <a:pt x="0" y="46"/>
                  </a:cubicBezTo>
                  <a:cubicBezTo>
                    <a:pt x="0" y="15"/>
                    <a:pt x="19" y="0"/>
                    <a:pt x="43" y="14"/>
                  </a:cubicBezTo>
                  <a:cubicBezTo>
                    <a:pt x="179" y="92"/>
                    <a:pt x="179" y="92"/>
                    <a:pt x="179" y="92"/>
                  </a:cubicBezTo>
                  <a:cubicBezTo>
                    <a:pt x="202" y="106"/>
                    <a:pt x="222" y="143"/>
                    <a:pt x="222" y="175"/>
                  </a:cubicBezTo>
                  <a:cubicBezTo>
                    <a:pt x="222" y="316"/>
                    <a:pt x="222" y="316"/>
                    <a:pt x="222" y="316"/>
                  </a:cubicBezTo>
                  <a:cubicBezTo>
                    <a:pt x="222" y="348"/>
                    <a:pt x="202" y="362"/>
                    <a:pt x="179" y="348"/>
                  </a:cubicBezTo>
                  <a:close/>
                </a:path>
              </a:pathLst>
            </a:custGeom>
            <a:solidFill>
              <a:srgbClr val="B0C0D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7" name="Freeform 269">
              <a:extLst>
                <a:ext uri="{FF2B5EF4-FFF2-40B4-BE49-F238E27FC236}">
                  <a16:creationId xmlns:a16="http://schemas.microsoft.com/office/drawing/2014/main" id="{EFEE173C-90EB-6D49-A75B-243FC4004DBD}"/>
                </a:ext>
              </a:extLst>
            </p:cNvPr>
            <p:cNvSpPr>
              <a:spLocks noEditPoints="1"/>
            </p:cNvSpPr>
            <p:nvPr/>
          </p:nvSpPr>
          <p:spPr bwMode="auto">
            <a:xfrm>
              <a:off x="18220762" y="11006085"/>
              <a:ext cx="384175" cy="506413"/>
            </a:xfrm>
            <a:custGeom>
              <a:avLst/>
              <a:gdLst>
                <a:gd name="T0" fmla="*/ 37 w 139"/>
                <a:gd name="T1" fmla="*/ 174 h 183"/>
                <a:gd name="T2" fmla="*/ 36 w 139"/>
                <a:gd name="T3" fmla="*/ 174 h 183"/>
                <a:gd name="T4" fmla="*/ 24 w 139"/>
                <a:gd name="T5" fmla="*/ 127 h 183"/>
                <a:gd name="T6" fmla="*/ 0 w 139"/>
                <a:gd name="T7" fmla="*/ 51 h 183"/>
                <a:gd name="T8" fmla="*/ 4 w 139"/>
                <a:gd name="T9" fmla="*/ 26 h 183"/>
                <a:gd name="T10" fmla="*/ 23 w 139"/>
                <a:gd name="T11" fmla="*/ 5 h 183"/>
                <a:gd name="T12" fmla="*/ 51 w 139"/>
                <a:gd name="T13" fmla="*/ 3 h 183"/>
                <a:gd name="T14" fmla="*/ 54 w 139"/>
                <a:gd name="T15" fmla="*/ 7 h 183"/>
                <a:gd name="T16" fmla="*/ 54 w 139"/>
                <a:gd name="T17" fmla="*/ 10 h 183"/>
                <a:gd name="T18" fmla="*/ 52 w 139"/>
                <a:gd name="T19" fmla="*/ 10 h 183"/>
                <a:gd name="T20" fmla="*/ 9 w 139"/>
                <a:gd name="T21" fmla="*/ 31 h 183"/>
                <a:gd name="T22" fmla="*/ 5 w 139"/>
                <a:gd name="T23" fmla="*/ 54 h 183"/>
                <a:gd name="T24" fmla="*/ 28 w 139"/>
                <a:gd name="T25" fmla="*/ 125 h 183"/>
                <a:gd name="T26" fmla="*/ 29 w 139"/>
                <a:gd name="T27" fmla="*/ 126 h 183"/>
                <a:gd name="T28" fmla="*/ 40 w 139"/>
                <a:gd name="T29" fmla="*/ 166 h 183"/>
                <a:gd name="T30" fmla="*/ 56 w 139"/>
                <a:gd name="T31" fmla="*/ 165 h 183"/>
                <a:gd name="T32" fmla="*/ 60 w 139"/>
                <a:gd name="T33" fmla="*/ 169 h 183"/>
                <a:gd name="T34" fmla="*/ 58 w 139"/>
                <a:gd name="T35" fmla="*/ 173 h 183"/>
                <a:gd name="T36" fmla="*/ 37 w 139"/>
                <a:gd name="T37" fmla="*/ 174 h 183"/>
                <a:gd name="T38" fmla="*/ 65 w 139"/>
                <a:gd name="T39" fmla="*/ 172 h 183"/>
                <a:gd name="T40" fmla="*/ 62 w 139"/>
                <a:gd name="T41" fmla="*/ 168 h 183"/>
                <a:gd name="T42" fmla="*/ 62 w 139"/>
                <a:gd name="T43" fmla="*/ 166 h 183"/>
                <a:gd name="T44" fmla="*/ 63 w 139"/>
                <a:gd name="T45" fmla="*/ 165 h 183"/>
                <a:gd name="T46" fmla="*/ 67 w 139"/>
                <a:gd name="T47" fmla="*/ 164 h 183"/>
                <a:gd name="T48" fmla="*/ 68 w 139"/>
                <a:gd name="T49" fmla="*/ 165 h 183"/>
                <a:gd name="T50" fmla="*/ 69 w 139"/>
                <a:gd name="T51" fmla="*/ 166 h 183"/>
                <a:gd name="T52" fmla="*/ 129 w 139"/>
                <a:gd name="T53" fmla="*/ 152 h 183"/>
                <a:gd name="T54" fmla="*/ 133 w 139"/>
                <a:gd name="T55" fmla="*/ 129 h 183"/>
                <a:gd name="T56" fmla="*/ 133 w 139"/>
                <a:gd name="T57" fmla="*/ 116 h 183"/>
                <a:gd name="T58" fmla="*/ 133 w 139"/>
                <a:gd name="T59" fmla="*/ 114 h 183"/>
                <a:gd name="T60" fmla="*/ 135 w 139"/>
                <a:gd name="T61" fmla="*/ 114 h 183"/>
                <a:gd name="T62" fmla="*/ 138 w 139"/>
                <a:gd name="T63" fmla="*/ 118 h 183"/>
                <a:gd name="T64" fmla="*/ 139 w 139"/>
                <a:gd name="T65" fmla="*/ 132 h 183"/>
                <a:gd name="T66" fmla="*/ 135 w 139"/>
                <a:gd name="T67" fmla="*/ 158 h 183"/>
                <a:gd name="T68" fmla="*/ 109 w 139"/>
                <a:gd name="T69" fmla="*/ 181 h 183"/>
                <a:gd name="T70" fmla="*/ 69 w 139"/>
                <a:gd name="T71" fmla="*/ 172 h 183"/>
                <a:gd name="T72" fmla="*/ 69 w 139"/>
                <a:gd name="T73" fmla="*/ 172 h 183"/>
                <a:gd name="T74" fmla="*/ 66 w 139"/>
                <a:gd name="T75" fmla="*/ 172 h 183"/>
                <a:gd name="T76" fmla="*/ 65 w 139"/>
                <a:gd name="T77" fmla="*/ 172 h 183"/>
                <a:gd name="T78" fmla="*/ 134 w 139"/>
                <a:gd name="T79" fmla="*/ 110 h 183"/>
                <a:gd name="T80" fmla="*/ 131 w 139"/>
                <a:gd name="T81" fmla="*/ 106 h 183"/>
                <a:gd name="T82" fmla="*/ 92 w 139"/>
                <a:gd name="T83" fmla="*/ 35 h 183"/>
                <a:gd name="T84" fmla="*/ 69 w 139"/>
                <a:gd name="T85" fmla="*/ 18 h 183"/>
                <a:gd name="T86" fmla="*/ 69 w 139"/>
                <a:gd name="T87" fmla="*/ 17 h 183"/>
                <a:gd name="T88" fmla="*/ 66 w 139"/>
                <a:gd name="T89" fmla="*/ 12 h 183"/>
                <a:gd name="T90" fmla="*/ 67 w 139"/>
                <a:gd name="T91" fmla="*/ 10 h 183"/>
                <a:gd name="T92" fmla="*/ 69 w 139"/>
                <a:gd name="T93" fmla="*/ 10 h 183"/>
                <a:gd name="T94" fmla="*/ 69 w 139"/>
                <a:gd name="T95" fmla="*/ 11 h 183"/>
                <a:gd name="T96" fmla="*/ 94 w 139"/>
                <a:gd name="T97" fmla="*/ 30 h 183"/>
                <a:gd name="T98" fmla="*/ 121 w 139"/>
                <a:gd name="T99" fmla="*/ 67 h 183"/>
                <a:gd name="T100" fmla="*/ 136 w 139"/>
                <a:gd name="T101" fmla="*/ 107 h 183"/>
                <a:gd name="T102" fmla="*/ 134 w 139"/>
                <a:gd name="T103" fmla="*/ 110 h 183"/>
                <a:gd name="T104" fmla="*/ 60 w 139"/>
                <a:gd name="T105" fmla="*/ 13 h 183"/>
                <a:gd name="T106" fmla="*/ 57 w 139"/>
                <a:gd name="T107" fmla="*/ 8 h 183"/>
                <a:gd name="T108" fmla="*/ 58 w 139"/>
                <a:gd name="T109" fmla="*/ 6 h 183"/>
                <a:gd name="T110" fmla="*/ 60 w 139"/>
                <a:gd name="T111" fmla="*/ 6 h 183"/>
                <a:gd name="T112" fmla="*/ 63 w 139"/>
                <a:gd name="T113" fmla="*/ 11 h 183"/>
                <a:gd name="T114" fmla="*/ 60 w 139"/>
                <a:gd name="T115" fmla="*/ 1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9" h="183">
                  <a:moveTo>
                    <a:pt x="37" y="174"/>
                  </a:moveTo>
                  <a:cubicBezTo>
                    <a:pt x="36" y="174"/>
                    <a:pt x="36" y="174"/>
                    <a:pt x="36" y="174"/>
                  </a:cubicBezTo>
                  <a:cubicBezTo>
                    <a:pt x="24" y="127"/>
                    <a:pt x="24" y="127"/>
                    <a:pt x="24" y="127"/>
                  </a:cubicBezTo>
                  <a:cubicBezTo>
                    <a:pt x="8" y="102"/>
                    <a:pt x="0" y="75"/>
                    <a:pt x="0" y="51"/>
                  </a:cubicBezTo>
                  <a:cubicBezTo>
                    <a:pt x="0" y="42"/>
                    <a:pt x="1" y="33"/>
                    <a:pt x="4" y="26"/>
                  </a:cubicBezTo>
                  <a:cubicBezTo>
                    <a:pt x="8" y="16"/>
                    <a:pt x="14" y="8"/>
                    <a:pt x="23" y="5"/>
                  </a:cubicBezTo>
                  <a:cubicBezTo>
                    <a:pt x="31" y="1"/>
                    <a:pt x="40" y="0"/>
                    <a:pt x="51" y="3"/>
                  </a:cubicBezTo>
                  <a:cubicBezTo>
                    <a:pt x="52" y="3"/>
                    <a:pt x="54" y="5"/>
                    <a:pt x="54" y="7"/>
                  </a:cubicBezTo>
                  <a:cubicBezTo>
                    <a:pt x="55" y="8"/>
                    <a:pt x="54" y="9"/>
                    <a:pt x="54" y="10"/>
                  </a:cubicBezTo>
                  <a:cubicBezTo>
                    <a:pt x="54" y="10"/>
                    <a:pt x="53" y="11"/>
                    <a:pt x="52" y="10"/>
                  </a:cubicBezTo>
                  <a:cubicBezTo>
                    <a:pt x="33" y="5"/>
                    <a:pt x="17" y="13"/>
                    <a:pt x="9" y="31"/>
                  </a:cubicBezTo>
                  <a:cubicBezTo>
                    <a:pt x="7" y="38"/>
                    <a:pt x="5" y="46"/>
                    <a:pt x="5" y="54"/>
                  </a:cubicBezTo>
                  <a:cubicBezTo>
                    <a:pt x="5" y="77"/>
                    <a:pt x="14" y="102"/>
                    <a:pt x="28" y="125"/>
                  </a:cubicBezTo>
                  <a:cubicBezTo>
                    <a:pt x="29" y="126"/>
                    <a:pt x="29" y="126"/>
                    <a:pt x="29" y="126"/>
                  </a:cubicBezTo>
                  <a:cubicBezTo>
                    <a:pt x="40" y="166"/>
                    <a:pt x="40" y="166"/>
                    <a:pt x="40" y="166"/>
                  </a:cubicBezTo>
                  <a:cubicBezTo>
                    <a:pt x="56" y="165"/>
                    <a:pt x="56" y="165"/>
                    <a:pt x="56" y="165"/>
                  </a:cubicBezTo>
                  <a:cubicBezTo>
                    <a:pt x="57" y="165"/>
                    <a:pt x="59" y="167"/>
                    <a:pt x="60" y="169"/>
                  </a:cubicBezTo>
                  <a:cubicBezTo>
                    <a:pt x="60" y="171"/>
                    <a:pt x="60" y="172"/>
                    <a:pt x="58" y="173"/>
                  </a:cubicBezTo>
                  <a:lnTo>
                    <a:pt x="37" y="174"/>
                  </a:lnTo>
                  <a:close/>
                  <a:moveTo>
                    <a:pt x="65" y="172"/>
                  </a:moveTo>
                  <a:cubicBezTo>
                    <a:pt x="64" y="171"/>
                    <a:pt x="63" y="170"/>
                    <a:pt x="62" y="168"/>
                  </a:cubicBezTo>
                  <a:cubicBezTo>
                    <a:pt x="62" y="167"/>
                    <a:pt x="62" y="166"/>
                    <a:pt x="62" y="166"/>
                  </a:cubicBezTo>
                  <a:cubicBezTo>
                    <a:pt x="62" y="165"/>
                    <a:pt x="63" y="165"/>
                    <a:pt x="63" y="165"/>
                  </a:cubicBezTo>
                  <a:cubicBezTo>
                    <a:pt x="67" y="164"/>
                    <a:pt x="67" y="164"/>
                    <a:pt x="67" y="164"/>
                  </a:cubicBezTo>
                  <a:cubicBezTo>
                    <a:pt x="68" y="165"/>
                    <a:pt x="68" y="165"/>
                    <a:pt x="68" y="165"/>
                  </a:cubicBezTo>
                  <a:cubicBezTo>
                    <a:pt x="68" y="165"/>
                    <a:pt x="69" y="165"/>
                    <a:pt x="69" y="166"/>
                  </a:cubicBezTo>
                  <a:cubicBezTo>
                    <a:pt x="96" y="181"/>
                    <a:pt x="120" y="175"/>
                    <a:pt x="129" y="152"/>
                  </a:cubicBezTo>
                  <a:cubicBezTo>
                    <a:pt x="132" y="145"/>
                    <a:pt x="133" y="137"/>
                    <a:pt x="133" y="129"/>
                  </a:cubicBezTo>
                  <a:cubicBezTo>
                    <a:pt x="133" y="125"/>
                    <a:pt x="133" y="120"/>
                    <a:pt x="133" y="116"/>
                  </a:cubicBezTo>
                  <a:cubicBezTo>
                    <a:pt x="133" y="115"/>
                    <a:pt x="133" y="114"/>
                    <a:pt x="133" y="114"/>
                  </a:cubicBezTo>
                  <a:cubicBezTo>
                    <a:pt x="134" y="113"/>
                    <a:pt x="134" y="113"/>
                    <a:pt x="135" y="114"/>
                  </a:cubicBezTo>
                  <a:cubicBezTo>
                    <a:pt x="137" y="114"/>
                    <a:pt x="138" y="116"/>
                    <a:pt x="138" y="118"/>
                  </a:cubicBezTo>
                  <a:cubicBezTo>
                    <a:pt x="139" y="123"/>
                    <a:pt x="139" y="128"/>
                    <a:pt x="139" y="132"/>
                  </a:cubicBezTo>
                  <a:cubicBezTo>
                    <a:pt x="139" y="141"/>
                    <a:pt x="138" y="150"/>
                    <a:pt x="135" y="158"/>
                  </a:cubicBezTo>
                  <a:cubicBezTo>
                    <a:pt x="130" y="170"/>
                    <a:pt x="121" y="178"/>
                    <a:pt x="109" y="181"/>
                  </a:cubicBezTo>
                  <a:cubicBezTo>
                    <a:pt x="97" y="183"/>
                    <a:pt x="83" y="180"/>
                    <a:pt x="69" y="172"/>
                  </a:cubicBezTo>
                  <a:cubicBezTo>
                    <a:pt x="69" y="172"/>
                    <a:pt x="69" y="172"/>
                    <a:pt x="69" y="172"/>
                  </a:cubicBezTo>
                  <a:cubicBezTo>
                    <a:pt x="66" y="172"/>
                    <a:pt x="66" y="172"/>
                    <a:pt x="66" y="172"/>
                  </a:cubicBezTo>
                  <a:cubicBezTo>
                    <a:pt x="66" y="172"/>
                    <a:pt x="65" y="172"/>
                    <a:pt x="65" y="172"/>
                  </a:cubicBezTo>
                  <a:close/>
                  <a:moveTo>
                    <a:pt x="134" y="110"/>
                  </a:moveTo>
                  <a:cubicBezTo>
                    <a:pt x="132" y="109"/>
                    <a:pt x="131" y="107"/>
                    <a:pt x="131" y="106"/>
                  </a:cubicBezTo>
                  <a:cubicBezTo>
                    <a:pt x="125" y="80"/>
                    <a:pt x="111" y="54"/>
                    <a:pt x="92" y="35"/>
                  </a:cubicBezTo>
                  <a:cubicBezTo>
                    <a:pt x="85" y="28"/>
                    <a:pt x="77" y="22"/>
                    <a:pt x="69" y="18"/>
                  </a:cubicBezTo>
                  <a:cubicBezTo>
                    <a:pt x="69" y="17"/>
                    <a:pt x="69" y="17"/>
                    <a:pt x="69" y="17"/>
                  </a:cubicBezTo>
                  <a:cubicBezTo>
                    <a:pt x="67" y="16"/>
                    <a:pt x="66" y="14"/>
                    <a:pt x="66" y="12"/>
                  </a:cubicBezTo>
                  <a:cubicBezTo>
                    <a:pt x="66" y="11"/>
                    <a:pt x="66" y="11"/>
                    <a:pt x="67" y="10"/>
                  </a:cubicBezTo>
                  <a:cubicBezTo>
                    <a:pt x="67" y="10"/>
                    <a:pt x="68" y="10"/>
                    <a:pt x="69" y="10"/>
                  </a:cubicBezTo>
                  <a:cubicBezTo>
                    <a:pt x="69" y="11"/>
                    <a:pt x="69" y="11"/>
                    <a:pt x="69" y="11"/>
                  </a:cubicBezTo>
                  <a:cubicBezTo>
                    <a:pt x="78" y="16"/>
                    <a:pt x="86" y="22"/>
                    <a:pt x="94" y="30"/>
                  </a:cubicBezTo>
                  <a:cubicBezTo>
                    <a:pt x="104" y="41"/>
                    <a:pt x="113" y="53"/>
                    <a:pt x="121" y="67"/>
                  </a:cubicBezTo>
                  <a:cubicBezTo>
                    <a:pt x="128" y="80"/>
                    <a:pt x="133" y="94"/>
                    <a:pt x="136" y="107"/>
                  </a:cubicBezTo>
                  <a:cubicBezTo>
                    <a:pt x="137" y="109"/>
                    <a:pt x="136" y="110"/>
                    <a:pt x="134" y="110"/>
                  </a:cubicBezTo>
                  <a:close/>
                  <a:moveTo>
                    <a:pt x="60" y="13"/>
                  </a:moveTo>
                  <a:cubicBezTo>
                    <a:pt x="59" y="12"/>
                    <a:pt x="57" y="10"/>
                    <a:pt x="57" y="8"/>
                  </a:cubicBezTo>
                  <a:cubicBezTo>
                    <a:pt x="57" y="7"/>
                    <a:pt x="57" y="7"/>
                    <a:pt x="58" y="6"/>
                  </a:cubicBezTo>
                  <a:cubicBezTo>
                    <a:pt x="58" y="6"/>
                    <a:pt x="59" y="6"/>
                    <a:pt x="60" y="6"/>
                  </a:cubicBezTo>
                  <a:cubicBezTo>
                    <a:pt x="61" y="7"/>
                    <a:pt x="63" y="9"/>
                    <a:pt x="63" y="11"/>
                  </a:cubicBezTo>
                  <a:cubicBezTo>
                    <a:pt x="63" y="13"/>
                    <a:pt x="62" y="14"/>
                    <a:pt x="60" y="13"/>
                  </a:cubicBez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8" name="Freeform 270">
              <a:extLst>
                <a:ext uri="{FF2B5EF4-FFF2-40B4-BE49-F238E27FC236}">
                  <a16:creationId xmlns:a16="http://schemas.microsoft.com/office/drawing/2014/main" id="{CA63A478-0907-8A45-8319-210BC0AAFB61}"/>
                </a:ext>
              </a:extLst>
            </p:cNvPr>
            <p:cNvSpPr>
              <a:spLocks noEditPoints="1"/>
            </p:cNvSpPr>
            <p:nvPr/>
          </p:nvSpPr>
          <p:spPr bwMode="auto">
            <a:xfrm>
              <a:off x="18284262" y="11158485"/>
              <a:ext cx="66675" cy="96838"/>
            </a:xfrm>
            <a:custGeom>
              <a:avLst/>
              <a:gdLst>
                <a:gd name="T0" fmla="*/ 12 w 24"/>
                <a:gd name="T1" fmla="*/ 31 h 35"/>
                <a:gd name="T2" fmla="*/ 0 w 24"/>
                <a:gd name="T3" fmla="*/ 11 h 35"/>
                <a:gd name="T4" fmla="*/ 12 w 24"/>
                <a:gd name="T5" fmla="*/ 4 h 35"/>
                <a:gd name="T6" fmla="*/ 24 w 24"/>
                <a:gd name="T7" fmla="*/ 24 h 35"/>
                <a:gd name="T8" fmla="*/ 12 w 24"/>
                <a:gd name="T9" fmla="*/ 31 h 35"/>
                <a:gd name="T10" fmla="*/ 12 w 24"/>
                <a:gd name="T11" fmla="*/ 10 h 35"/>
                <a:gd name="T12" fmla="*/ 5 w 24"/>
                <a:gd name="T13" fmla="*/ 14 h 35"/>
                <a:gd name="T14" fmla="*/ 12 w 24"/>
                <a:gd name="T15" fmla="*/ 25 h 35"/>
                <a:gd name="T16" fmla="*/ 18 w 24"/>
                <a:gd name="T17" fmla="*/ 21 h 35"/>
                <a:gd name="T18" fmla="*/ 12 w 24"/>
                <a:gd name="T19" fmla="*/ 1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35">
                  <a:moveTo>
                    <a:pt x="12" y="31"/>
                  </a:moveTo>
                  <a:cubicBezTo>
                    <a:pt x="5" y="28"/>
                    <a:pt x="0" y="18"/>
                    <a:pt x="0" y="11"/>
                  </a:cubicBezTo>
                  <a:cubicBezTo>
                    <a:pt x="0" y="3"/>
                    <a:pt x="5" y="0"/>
                    <a:pt x="12" y="4"/>
                  </a:cubicBezTo>
                  <a:cubicBezTo>
                    <a:pt x="18" y="7"/>
                    <a:pt x="24" y="17"/>
                    <a:pt x="24" y="24"/>
                  </a:cubicBezTo>
                  <a:cubicBezTo>
                    <a:pt x="24" y="32"/>
                    <a:pt x="18" y="35"/>
                    <a:pt x="12" y="31"/>
                  </a:cubicBezTo>
                  <a:close/>
                  <a:moveTo>
                    <a:pt x="12" y="10"/>
                  </a:moveTo>
                  <a:cubicBezTo>
                    <a:pt x="8" y="8"/>
                    <a:pt x="5" y="10"/>
                    <a:pt x="5" y="14"/>
                  </a:cubicBezTo>
                  <a:cubicBezTo>
                    <a:pt x="5" y="18"/>
                    <a:pt x="8" y="23"/>
                    <a:pt x="12" y="25"/>
                  </a:cubicBezTo>
                  <a:cubicBezTo>
                    <a:pt x="15" y="27"/>
                    <a:pt x="18" y="25"/>
                    <a:pt x="18" y="21"/>
                  </a:cubicBezTo>
                  <a:cubicBezTo>
                    <a:pt x="18" y="17"/>
                    <a:pt x="15" y="12"/>
                    <a:pt x="12" y="10"/>
                  </a:cubicBez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9" name="Freeform 271">
              <a:extLst>
                <a:ext uri="{FF2B5EF4-FFF2-40B4-BE49-F238E27FC236}">
                  <a16:creationId xmlns:a16="http://schemas.microsoft.com/office/drawing/2014/main" id="{A7A0B5F5-9D71-E046-BC74-323FB20AB55D}"/>
                </a:ext>
              </a:extLst>
            </p:cNvPr>
            <p:cNvSpPr>
              <a:spLocks noEditPoints="1"/>
            </p:cNvSpPr>
            <p:nvPr/>
          </p:nvSpPr>
          <p:spPr bwMode="auto">
            <a:xfrm>
              <a:off x="18377924" y="11214048"/>
              <a:ext cx="66675" cy="96838"/>
            </a:xfrm>
            <a:custGeom>
              <a:avLst/>
              <a:gdLst>
                <a:gd name="T0" fmla="*/ 12 w 24"/>
                <a:gd name="T1" fmla="*/ 31 h 35"/>
                <a:gd name="T2" fmla="*/ 0 w 24"/>
                <a:gd name="T3" fmla="*/ 11 h 35"/>
                <a:gd name="T4" fmla="*/ 12 w 24"/>
                <a:gd name="T5" fmla="*/ 4 h 35"/>
                <a:gd name="T6" fmla="*/ 24 w 24"/>
                <a:gd name="T7" fmla="*/ 25 h 35"/>
                <a:gd name="T8" fmla="*/ 12 w 24"/>
                <a:gd name="T9" fmla="*/ 31 h 35"/>
                <a:gd name="T10" fmla="*/ 12 w 24"/>
                <a:gd name="T11" fmla="*/ 10 h 35"/>
                <a:gd name="T12" fmla="*/ 6 w 24"/>
                <a:gd name="T13" fmla="*/ 14 h 35"/>
                <a:gd name="T14" fmla="*/ 12 w 24"/>
                <a:gd name="T15" fmla="*/ 25 h 35"/>
                <a:gd name="T16" fmla="*/ 19 w 24"/>
                <a:gd name="T17" fmla="*/ 21 h 35"/>
                <a:gd name="T18" fmla="*/ 12 w 24"/>
                <a:gd name="T19" fmla="*/ 1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35">
                  <a:moveTo>
                    <a:pt x="12" y="31"/>
                  </a:moveTo>
                  <a:cubicBezTo>
                    <a:pt x="6" y="28"/>
                    <a:pt x="0" y="18"/>
                    <a:pt x="0" y="11"/>
                  </a:cubicBezTo>
                  <a:cubicBezTo>
                    <a:pt x="0" y="3"/>
                    <a:pt x="6" y="0"/>
                    <a:pt x="12" y="4"/>
                  </a:cubicBezTo>
                  <a:cubicBezTo>
                    <a:pt x="19" y="7"/>
                    <a:pt x="24" y="17"/>
                    <a:pt x="24" y="25"/>
                  </a:cubicBezTo>
                  <a:cubicBezTo>
                    <a:pt x="24" y="32"/>
                    <a:pt x="19" y="35"/>
                    <a:pt x="12" y="31"/>
                  </a:cubicBezTo>
                  <a:close/>
                  <a:moveTo>
                    <a:pt x="12" y="10"/>
                  </a:moveTo>
                  <a:cubicBezTo>
                    <a:pt x="9" y="8"/>
                    <a:pt x="6" y="10"/>
                    <a:pt x="6" y="14"/>
                  </a:cubicBezTo>
                  <a:cubicBezTo>
                    <a:pt x="6" y="18"/>
                    <a:pt x="9" y="23"/>
                    <a:pt x="12" y="25"/>
                  </a:cubicBezTo>
                  <a:cubicBezTo>
                    <a:pt x="16" y="27"/>
                    <a:pt x="19" y="25"/>
                    <a:pt x="19" y="21"/>
                  </a:cubicBezTo>
                  <a:cubicBezTo>
                    <a:pt x="19" y="17"/>
                    <a:pt x="16" y="12"/>
                    <a:pt x="12" y="10"/>
                  </a:cubicBez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0" name="Freeform 272">
              <a:extLst>
                <a:ext uri="{FF2B5EF4-FFF2-40B4-BE49-F238E27FC236}">
                  <a16:creationId xmlns:a16="http://schemas.microsoft.com/office/drawing/2014/main" id="{548C087D-424D-084C-B143-D8E1F1EC3238}"/>
                </a:ext>
              </a:extLst>
            </p:cNvPr>
            <p:cNvSpPr>
              <a:spLocks noEditPoints="1"/>
            </p:cNvSpPr>
            <p:nvPr/>
          </p:nvSpPr>
          <p:spPr bwMode="auto">
            <a:xfrm>
              <a:off x="18474762" y="11269610"/>
              <a:ext cx="66675" cy="95250"/>
            </a:xfrm>
            <a:custGeom>
              <a:avLst/>
              <a:gdLst>
                <a:gd name="T0" fmla="*/ 12 w 24"/>
                <a:gd name="T1" fmla="*/ 32 h 35"/>
                <a:gd name="T2" fmla="*/ 0 w 24"/>
                <a:gd name="T3" fmla="*/ 11 h 35"/>
                <a:gd name="T4" fmla="*/ 12 w 24"/>
                <a:gd name="T5" fmla="*/ 4 h 35"/>
                <a:gd name="T6" fmla="*/ 24 w 24"/>
                <a:gd name="T7" fmla="*/ 25 h 35"/>
                <a:gd name="T8" fmla="*/ 12 w 24"/>
                <a:gd name="T9" fmla="*/ 32 h 35"/>
                <a:gd name="T10" fmla="*/ 12 w 24"/>
                <a:gd name="T11" fmla="*/ 10 h 35"/>
                <a:gd name="T12" fmla="*/ 6 w 24"/>
                <a:gd name="T13" fmla="*/ 14 h 35"/>
                <a:gd name="T14" fmla="*/ 12 w 24"/>
                <a:gd name="T15" fmla="*/ 25 h 35"/>
                <a:gd name="T16" fmla="*/ 18 w 24"/>
                <a:gd name="T17" fmla="*/ 21 h 35"/>
                <a:gd name="T18" fmla="*/ 12 w 24"/>
                <a:gd name="T19" fmla="*/ 1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35">
                  <a:moveTo>
                    <a:pt x="12" y="32"/>
                  </a:moveTo>
                  <a:cubicBezTo>
                    <a:pt x="5" y="28"/>
                    <a:pt x="0" y="18"/>
                    <a:pt x="0" y="11"/>
                  </a:cubicBezTo>
                  <a:cubicBezTo>
                    <a:pt x="0" y="3"/>
                    <a:pt x="5" y="0"/>
                    <a:pt x="12" y="4"/>
                  </a:cubicBezTo>
                  <a:cubicBezTo>
                    <a:pt x="19" y="7"/>
                    <a:pt x="24" y="17"/>
                    <a:pt x="24" y="25"/>
                  </a:cubicBezTo>
                  <a:cubicBezTo>
                    <a:pt x="24" y="32"/>
                    <a:pt x="19" y="35"/>
                    <a:pt x="12" y="32"/>
                  </a:cubicBezTo>
                  <a:close/>
                  <a:moveTo>
                    <a:pt x="12" y="10"/>
                  </a:moveTo>
                  <a:cubicBezTo>
                    <a:pt x="9" y="8"/>
                    <a:pt x="6" y="10"/>
                    <a:pt x="6" y="14"/>
                  </a:cubicBezTo>
                  <a:cubicBezTo>
                    <a:pt x="6" y="18"/>
                    <a:pt x="9" y="23"/>
                    <a:pt x="12" y="25"/>
                  </a:cubicBezTo>
                  <a:cubicBezTo>
                    <a:pt x="16" y="27"/>
                    <a:pt x="18" y="25"/>
                    <a:pt x="18" y="21"/>
                  </a:cubicBezTo>
                  <a:cubicBezTo>
                    <a:pt x="18" y="17"/>
                    <a:pt x="16" y="12"/>
                    <a:pt x="12" y="10"/>
                  </a:cubicBez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1" name="Freeform 273">
              <a:extLst>
                <a:ext uri="{FF2B5EF4-FFF2-40B4-BE49-F238E27FC236}">
                  <a16:creationId xmlns:a16="http://schemas.microsoft.com/office/drawing/2014/main" id="{ABA54B77-1137-9448-848B-75F891A5FF8F}"/>
                </a:ext>
              </a:extLst>
            </p:cNvPr>
            <p:cNvSpPr>
              <a:spLocks noEditPoints="1"/>
            </p:cNvSpPr>
            <p:nvPr/>
          </p:nvSpPr>
          <p:spPr bwMode="auto">
            <a:xfrm>
              <a:off x="18593824" y="11080698"/>
              <a:ext cx="44450" cy="63500"/>
            </a:xfrm>
            <a:custGeom>
              <a:avLst/>
              <a:gdLst>
                <a:gd name="T0" fmla="*/ 8 w 16"/>
                <a:gd name="T1" fmla="*/ 21 h 23"/>
                <a:gd name="T2" fmla="*/ 0 w 16"/>
                <a:gd name="T3" fmla="*/ 7 h 23"/>
                <a:gd name="T4" fmla="*/ 8 w 16"/>
                <a:gd name="T5" fmla="*/ 2 h 23"/>
                <a:gd name="T6" fmla="*/ 16 w 16"/>
                <a:gd name="T7" fmla="*/ 16 h 23"/>
                <a:gd name="T8" fmla="*/ 8 w 16"/>
                <a:gd name="T9" fmla="*/ 21 h 23"/>
                <a:gd name="T10" fmla="*/ 8 w 16"/>
                <a:gd name="T11" fmla="*/ 9 h 23"/>
                <a:gd name="T12" fmla="*/ 5 w 16"/>
                <a:gd name="T13" fmla="*/ 10 h 23"/>
                <a:gd name="T14" fmla="*/ 8 w 16"/>
                <a:gd name="T15" fmla="*/ 14 h 23"/>
                <a:gd name="T16" fmla="*/ 10 w 16"/>
                <a:gd name="T17" fmla="*/ 13 h 23"/>
                <a:gd name="T18" fmla="*/ 8 w 16"/>
                <a:gd name="T19" fmla="*/ 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23">
                  <a:moveTo>
                    <a:pt x="8" y="21"/>
                  </a:moveTo>
                  <a:cubicBezTo>
                    <a:pt x="3" y="18"/>
                    <a:pt x="0" y="12"/>
                    <a:pt x="0" y="7"/>
                  </a:cubicBezTo>
                  <a:cubicBezTo>
                    <a:pt x="0" y="2"/>
                    <a:pt x="3" y="0"/>
                    <a:pt x="8" y="2"/>
                  </a:cubicBezTo>
                  <a:cubicBezTo>
                    <a:pt x="12" y="5"/>
                    <a:pt x="16" y="11"/>
                    <a:pt x="16" y="16"/>
                  </a:cubicBezTo>
                  <a:cubicBezTo>
                    <a:pt x="16" y="21"/>
                    <a:pt x="12" y="23"/>
                    <a:pt x="8" y="21"/>
                  </a:cubicBezTo>
                  <a:close/>
                  <a:moveTo>
                    <a:pt x="8" y="9"/>
                  </a:moveTo>
                  <a:cubicBezTo>
                    <a:pt x="6" y="8"/>
                    <a:pt x="5" y="9"/>
                    <a:pt x="5" y="10"/>
                  </a:cubicBezTo>
                  <a:cubicBezTo>
                    <a:pt x="5" y="11"/>
                    <a:pt x="6" y="13"/>
                    <a:pt x="8" y="14"/>
                  </a:cubicBezTo>
                  <a:cubicBezTo>
                    <a:pt x="9" y="15"/>
                    <a:pt x="10" y="14"/>
                    <a:pt x="10" y="13"/>
                  </a:cubicBezTo>
                  <a:cubicBezTo>
                    <a:pt x="10" y="11"/>
                    <a:pt x="9" y="10"/>
                    <a:pt x="8" y="9"/>
                  </a:cubicBez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2" name="Freeform 274">
              <a:extLst>
                <a:ext uri="{FF2B5EF4-FFF2-40B4-BE49-F238E27FC236}">
                  <a16:creationId xmlns:a16="http://schemas.microsoft.com/office/drawing/2014/main" id="{90EF323B-1296-3C42-A8F3-E323C0B7E720}"/>
                </a:ext>
              </a:extLst>
            </p:cNvPr>
            <p:cNvSpPr>
              <a:spLocks noEditPoints="1"/>
            </p:cNvSpPr>
            <p:nvPr/>
          </p:nvSpPr>
          <p:spPr bwMode="auto">
            <a:xfrm>
              <a:off x="18187424" y="11333110"/>
              <a:ext cx="63500" cy="85725"/>
            </a:xfrm>
            <a:custGeom>
              <a:avLst/>
              <a:gdLst>
                <a:gd name="T0" fmla="*/ 11 w 23"/>
                <a:gd name="T1" fmla="*/ 28 h 31"/>
                <a:gd name="T2" fmla="*/ 5 w 23"/>
                <a:gd name="T3" fmla="*/ 22 h 31"/>
                <a:gd name="T4" fmla="*/ 1 w 23"/>
                <a:gd name="T5" fmla="*/ 11 h 31"/>
                <a:gd name="T6" fmla="*/ 2 w 23"/>
                <a:gd name="T7" fmla="*/ 3 h 31"/>
                <a:gd name="T8" fmla="*/ 9 w 23"/>
                <a:gd name="T9" fmla="*/ 1 h 31"/>
                <a:gd name="T10" fmla="*/ 18 w 23"/>
                <a:gd name="T11" fmla="*/ 8 h 31"/>
                <a:gd name="T12" fmla="*/ 22 w 23"/>
                <a:gd name="T13" fmla="*/ 19 h 31"/>
                <a:gd name="T14" fmla="*/ 13 w 23"/>
                <a:gd name="T15" fmla="*/ 29 h 31"/>
                <a:gd name="T16" fmla="*/ 11 w 23"/>
                <a:gd name="T17" fmla="*/ 28 h 31"/>
                <a:gd name="T18" fmla="*/ 11 w 23"/>
                <a:gd name="T19" fmla="*/ 9 h 31"/>
                <a:gd name="T20" fmla="*/ 10 w 23"/>
                <a:gd name="T21" fmla="*/ 9 h 31"/>
                <a:gd name="T22" fmla="*/ 7 w 23"/>
                <a:gd name="T23" fmla="*/ 9 h 31"/>
                <a:gd name="T24" fmla="*/ 6 w 23"/>
                <a:gd name="T25" fmla="*/ 13 h 31"/>
                <a:gd name="T26" fmla="*/ 8 w 23"/>
                <a:gd name="T27" fmla="*/ 18 h 31"/>
                <a:gd name="T28" fmla="*/ 12 w 23"/>
                <a:gd name="T29" fmla="*/ 21 h 31"/>
                <a:gd name="T30" fmla="*/ 16 w 23"/>
                <a:gd name="T31" fmla="*/ 17 h 31"/>
                <a:gd name="T32" fmla="*/ 14 w 23"/>
                <a:gd name="T33" fmla="*/ 12 h 31"/>
                <a:gd name="T34" fmla="*/ 11 w 23"/>
                <a:gd name="T35" fmla="*/ 9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 h="31">
                  <a:moveTo>
                    <a:pt x="11" y="28"/>
                  </a:moveTo>
                  <a:cubicBezTo>
                    <a:pt x="9" y="26"/>
                    <a:pt x="7" y="24"/>
                    <a:pt x="5" y="22"/>
                  </a:cubicBezTo>
                  <a:cubicBezTo>
                    <a:pt x="3" y="18"/>
                    <a:pt x="1" y="15"/>
                    <a:pt x="1" y="11"/>
                  </a:cubicBezTo>
                  <a:cubicBezTo>
                    <a:pt x="0" y="7"/>
                    <a:pt x="1" y="4"/>
                    <a:pt x="2" y="3"/>
                  </a:cubicBezTo>
                  <a:cubicBezTo>
                    <a:pt x="4" y="1"/>
                    <a:pt x="7" y="0"/>
                    <a:pt x="9" y="1"/>
                  </a:cubicBezTo>
                  <a:cubicBezTo>
                    <a:pt x="12" y="3"/>
                    <a:pt x="15" y="5"/>
                    <a:pt x="18" y="8"/>
                  </a:cubicBezTo>
                  <a:cubicBezTo>
                    <a:pt x="20" y="12"/>
                    <a:pt x="22" y="15"/>
                    <a:pt x="22" y="19"/>
                  </a:cubicBezTo>
                  <a:cubicBezTo>
                    <a:pt x="23" y="26"/>
                    <a:pt x="19" y="31"/>
                    <a:pt x="13" y="29"/>
                  </a:cubicBezTo>
                  <a:cubicBezTo>
                    <a:pt x="13" y="28"/>
                    <a:pt x="12" y="28"/>
                    <a:pt x="11" y="28"/>
                  </a:cubicBezTo>
                  <a:close/>
                  <a:moveTo>
                    <a:pt x="11" y="9"/>
                  </a:moveTo>
                  <a:cubicBezTo>
                    <a:pt x="10" y="9"/>
                    <a:pt x="10" y="9"/>
                    <a:pt x="10" y="9"/>
                  </a:cubicBezTo>
                  <a:cubicBezTo>
                    <a:pt x="9" y="8"/>
                    <a:pt x="8" y="8"/>
                    <a:pt x="7" y="9"/>
                  </a:cubicBezTo>
                  <a:cubicBezTo>
                    <a:pt x="6" y="10"/>
                    <a:pt x="6" y="11"/>
                    <a:pt x="6" y="13"/>
                  </a:cubicBezTo>
                  <a:cubicBezTo>
                    <a:pt x="6" y="15"/>
                    <a:pt x="7" y="17"/>
                    <a:pt x="8" y="18"/>
                  </a:cubicBezTo>
                  <a:cubicBezTo>
                    <a:pt x="10" y="20"/>
                    <a:pt x="11" y="21"/>
                    <a:pt x="12" y="21"/>
                  </a:cubicBezTo>
                  <a:cubicBezTo>
                    <a:pt x="15" y="22"/>
                    <a:pt x="17" y="20"/>
                    <a:pt x="16" y="17"/>
                  </a:cubicBezTo>
                  <a:cubicBezTo>
                    <a:pt x="16" y="15"/>
                    <a:pt x="15" y="13"/>
                    <a:pt x="14" y="12"/>
                  </a:cubicBezTo>
                  <a:cubicBezTo>
                    <a:pt x="13" y="11"/>
                    <a:pt x="12" y="10"/>
                    <a:pt x="11" y="9"/>
                  </a:cubicBez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3" name="Freeform 275">
              <a:extLst>
                <a:ext uri="{FF2B5EF4-FFF2-40B4-BE49-F238E27FC236}">
                  <a16:creationId xmlns:a16="http://schemas.microsoft.com/office/drawing/2014/main" id="{5FD3AA5F-33CA-C345-9B85-C578166CC6BB}"/>
                </a:ext>
              </a:extLst>
            </p:cNvPr>
            <p:cNvSpPr>
              <a:spLocks/>
            </p:cNvSpPr>
            <p:nvPr/>
          </p:nvSpPr>
          <p:spPr bwMode="auto">
            <a:xfrm>
              <a:off x="18223937" y="10934648"/>
              <a:ext cx="36513" cy="36513"/>
            </a:xfrm>
            <a:custGeom>
              <a:avLst/>
              <a:gdLst>
                <a:gd name="T0" fmla="*/ 11 w 13"/>
                <a:gd name="T1" fmla="*/ 12 h 13"/>
                <a:gd name="T2" fmla="*/ 3 w 13"/>
                <a:gd name="T3" fmla="*/ 8 h 13"/>
                <a:gd name="T4" fmla="*/ 0 w 13"/>
                <a:gd name="T5" fmla="*/ 3 h 13"/>
                <a:gd name="T6" fmla="*/ 3 w 13"/>
                <a:gd name="T7" fmla="*/ 1 h 13"/>
                <a:gd name="T8" fmla="*/ 11 w 13"/>
                <a:gd name="T9" fmla="*/ 5 h 13"/>
                <a:gd name="T10" fmla="*/ 13 w 13"/>
                <a:gd name="T11" fmla="*/ 10 h 13"/>
                <a:gd name="T12" fmla="*/ 11 w 13"/>
                <a:gd name="T13" fmla="*/ 12 h 13"/>
              </a:gdLst>
              <a:ahLst/>
              <a:cxnLst>
                <a:cxn ang="0">
                  <a:pos x="T0" y="T1"/>
                </a:cxn>
                <a:cxn ang="0">
                  <a:pos x="T2" y="T3"/>
                </a:cxn>
                <a:cxn ang="0">
                  <a:pos x="T4" y="T5"/>
                </a:cxn>
                <a:cxn ang="0">
                  <a:pos x="T6" y="T7"/>
                </a:cxn>
                <a:cxn ang="0">
                  <a:pos x="T8" y="T9"/>
                </a:cxn>
                <a:cxn ang="0">
                  <a:pos x="T10" y="T11"/>
                </a:cxn>
                <a:cxn ang="0">
                  <a:pos x="T12" y="T13"/>
                </a:cxn>
              </a:cxnLst>
              <a:rect l="0" t="0" r="r" b="b"/>
              <a:pathLst>
                <a:path w="13" h="13">
                  <a:moveTo>
                    <a:pt x="11" y="12"/>
                  </a:moveTo>
                  <a:cubicBezTo>
                    <a:pt x="3" y="8"/>
                    <a:pt x="3" y="8"/>
                    <a:pt x="3" y="8"/>
                  </a:cubicBezTo>
                  <a:cubicBezTo>
                    <a:pt x="2" y="7"/>
                    <a:pt x="0" y="5"/>
                    <a:pt x="0" y="3"/>
                  </a:cubicBezTo>
                  <a:cubicBezTo>
                    <a:pt x="0" y="1"/>
                    <a:pt x="2" y="0"/>
                    <a:pt x="3" y="1"/>
                  </a:cubicBezTo>
                  <a:cubicBezTo>
                    <a:pt x="11" y="5"/>
                    <a:pt x="11" y="5"/>
                    <a:pt x="11" y="5"/>
                  </a:cubicBezTo>
                  <a:cubicBezTo>
                    <a:pt x="12" y="6"/>
                    <a:pt x="13" y="9"/>
                    <a:pt x="13" y="10"/>
                  </a:cubicBezTo>
                  <a:cubicBezTo>
                    <a:pt x="13" y="12"/>
                    <a:pt x="12" y="13"/>
                    <a:pt x="11" y="12"/>
                  </a:cubicBez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4" name="Freeform 276">
              <a:extLst>
                <a:ext uri="{FF2B5EF4-FFF2-40B4-BE49-F238E27FC236}">
                  <a16:creationId xmlns:a16="http://schemas.microsoft.com/office/drawing/2014/main" id="{7C6C7300-49DD-BB47-A48B-FF7C09A79CB5}"/>
                </a:ext>
              </a:extLst>
            </p:cNvPr>
            <p:cNvSpPr>
              <a:spLocks/>
            </p:cNvSpPr>
            <p:nvPr/>
          </p:nvSpPr>
          <p:spPr bwMode="auto">
            <a:xfrm>
              <a:off x="18235049" y="10929885"/>
              <a:ext cx="15875" cy="46038"/>
            </a:xfrm>
            <a:custGeom>
              <a:avLst/>
              <a:gdLst>
                <a:gd name="T0" fmla="*/ 3 w 6"/>
                <a:gd name="T1" fmla="*/ 16 h 17"/>
                <a:gd name="T2" fmla="*/ 0 w 6"/>
                <a:gd name="T3" fmla="*/ 11 h 17"/>
                <a:gd name="T4" fmla="*/ 0 w 6"/>
                <a:gd name="T5" fmla="*/ 3 h 17"/>
                <a:gd name="T6" fmla="*/ 3 w 6"/>
                <a:gd name="T7" fmla="*/ 1 h 17"/>
                <a:gd name="T8" fmla="*/ 6 w 6"/>
                <a:gd name="T9" fmla="*/ 6 h 17"/>
                <a:gd name="T10" fmla="*/ 6 w 6"/>
                <a:gd name="T11" fmla="*/ 15 h 17"/>
                <a:gd name="T12" fmla="*/ 3 w 6"/>
                <a:gd name="T13" fmla="*/ 16 h 17"/>
              </a:gdLst>
              <a:ahLst/>
              <a:cxnLst>
                <a:cxn ang="0">
                  <a:pos x="T0" y="T1"/>
                </a:cxn>
                <a:cxn ang="0">
                  <a:pos x="T2" y="T3"/>
                </a:cxn>
                <a:cxn ang="0">
                  <a:pos x="T4" y="T5"/>
                </a:cxn>
                <a:cxn ang="0">
                  <a:pos x="T6" y="T7"/>
                </a:cxn>
                <a:cxn ang="0">
                  <a:pos x="T8" y="T9"/>
                </a:cxn>
                <a:cxn ang="0">
                  <a:pos x="T10" y="T11"/>
                </a:cxn>
                <a:cxn ang="0">
                  <a:pos x="T12" y="T13"/>
                </a:cxn>
              </a:cxnLst>
              <a:rect l="0" t="0" r="r" b="b"/>
              <a:pathLst>
                <a:path w="6" h="17">
                  <a:moveTo>
                    <a:pt x="3" y="16"/>
                  </a:moveTo>
                  <a:cubicBezTo>
                    <a:pt x="1" y="15"/>
                    <a:pt x="0" y="13"/>
                    <a:pt x="0" y="11"/>
                  </a:cubicBezTo>
                  <a:cubicBezTo>
                    <a:pt x="0" y="3"/>
                    <a:pt x="0" y="3"/>
                    <a:pt x="0" y="3"/>
                  </a:cubicBezTo>
                  <a:cubicBezTo>
                    <a:pt x="0" y="1"/>
                    <a:pt x="1" y="0"/>
                    <a:pt x="3" y="1"/>
                  </a:cubicBezTo>
                  <a:cubicBezTo>
                    <a:pt x="4" y="2"/>
                    <a:pt x="6" y="4"/>
                    <a:pt x="6" y="6"/>
                  </a:cubicBezTo>
                  <a:cubicBezTo>
                    <a:pt x="6" y="15"/>
                    <a:pt x="6" y="15"/>
                    <a:pt x="6" y="15"/>
                  </a:cubicBezTo>
                  <a:cubicBezTo>
                    <a:pt x="6" y="16"/>
                    <a:pt x="4" y="17"/>
                    <a:pt x="3" y="16"/>
                  </a:cubicBez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5" name="Freeform 277">
              <a:extLst>
                <a:ext uri="{FF2B5EF4-FFF2-40B4-BE49-F238E27FC236}">
                  <a16:creationId xmlns:a16="http://schemas.microsoft.com/office/drawing/2014/main" id="{9222AF12-D967-5440-9B02-0EF0D813CDDB}"/>
                </a:ext>
              </a:extLst>
            </p:cNvPr>
            <p:cNvSpPr>
              <a:spLocks/>
            </p:cNvSpPr>
            <p:nvPr/>
          </p:nvSpPr>
          <p:spPr bwMode="auto">
            <a:xfrm>
              <a:off x="18590649" y="11520435"/>
              <a:ext cx="47625" cy="41275"/>
            </a:xfrm>
            <a:custGeom>
              <a:avLst/>
              <a:gdLst>
                <a:gd name="T0" fmla="*/ 14 w 17"/>
                <a:gd name="T1" fmla="*/ 14 h 15"/>
                <a:gd name="T2" fmla="*/ 3 w 17"/>
                <a:gd name="T3" fmla="*/ 8 h 15"/>
                <a:gd name="T4" fmla="*/ 0 w 17"/>
                <a:gd name="T5" fmla="*/ 3 h 15"/>
                <a:gd name="T6" fmla="*/ 3 w 17"/>
                <a:gd name="T7" fmla="*/ 1 h 15"/>
                <a:gd name="T8" fmla="*/ 14 w 17"/>
                <a:gd name="T9" fmla="*/ 8 h 15"/>
                <a:gd name="T10" fmla="*/ 17 w 17"/>
                <a:gd name="T11" fmla="*/ 12 h 15"/>
                <a:gd name="T12" fmla="*/ 14 w 17"/>
                <a:gd name="T13" fmla="*/ 14 h 15"/>
              </a:gdLst>
              <a:ahLst/>
              <a:cxnLst>
                <a:cxn ang="0">
                  <a:pos x="T0" y="T1"/>
                </a:cxn>
                <a:cxn ang="0">
                  <a:pos x="T2" y="T3"/>
                </a:cxn>
                <a:cxn ang="0">
                  <a:pos x="T4" y="T5"/>
                </a:cxn>
                <a:cxn ang="0">
                  <a:pos x="T6" y="T7"/>
                </a:cxn>
                <a:cxn ang="0">
                  <a:pos x="T8" y="T9"/>
                </a:cxn>
                <a:cxn ang="0">
                  <a:pos x="T10" y="T11"/>
                </a:cxn>
                <a:cxn ang="0">
                  <a:pos x="T12" y="T13"/>
                </a:cxn>
              </a:cxnLst>
              <a:rect l="0" t="0" r="r" b="b"/>
              <a:pathLst>
                <a:path w="17" h="15">
                  <a:moveTo>
                    <a:pt x="14" y="14"/>
                  </a:moveTo>
                  <a:cubicBezTo>
                    <a:pt x="3" y="8"/>
                    <a:pt x="3" y="8"/>
                    <a:pt x="3" y="8"/>
                  </a:cubicBezTo>
                  <a:cubicBezTo>
                    <a:pt x="2" y="7"/>
                    <a:pt x="0" y="5"/>
                    <a:pt x="0" y="3"/>
                  </a:cubicBezTo>
                  <a:cubicBezTo>
                    <a:pt x="0" y="1"/>
                    <a:pt x="2" y="0"/>
                    <a:pt x="3" y="1"/>
                  </a:cubicBezTo>
                  <a:cubicBezTo>
                    <a:pt x="14" y="8"/>
                    <a:pt x="14" y="8"/>
                    <a:pt x="14" y="8"/>
                  </a:cubicBezTo>
                  <a:cubicBezTo>
                    <a:pt x="16" y="8"/>
                    <a:pt x="17" y="11"/>
                    <a:pt x="17" y="12"/>
                  </a:cubicBezTo>
                  <a:cubicBezTo>
                    <a:pt x="17" y="14"/>
                    <a:pt x="16" y="15"/>
                    <a:pt x="14" y="14"/>
                  </a:cubicBez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6" name="Freeform 278">
              <a:extLst>
                <a:ext uri="{FF2B5EF4-FFF2-40B4-BE49-F238E27FC236}">
                  <a16:creationId xmlns:a16="http://schemas.microsoft.com/office/drawing/2014/main" id="{4BF176DD-0DB7-1648-B28D-AD4BD0C0AADB}"/>
                </a:ext>
              </a:extLst>
            </p:cNvPr>
            <p:cNvSpPr>
              <a:spLocks/>
            </p:cNvSpPr>
            <p:nvPr/>
          </p:nvSpPr>
          <p:spPr bwMode="auto">
            <a:xfrm>
              <a:off x="18608112" y="11512498"/>
              <a:ext cx="15875" cy="57150"/>
            </a:xfrm>
            <a:custGeom>
              <a:avLst/>
              <a:gdLst>
                <a:gd name="T0" fmla="*/ 3 w 6"/>
                <a:gd name="T1" fmla="*/ 20 h 21"/>
                <a:gd name="T2" fmla="*/ 0 w 6"/>
                <a:gd name="T3" fmla="*/ 15 h 21"/>
                <a:gd name="T4" fmla="*/ 0 w 6"/>
                <a:gd name="T5" fmla="*/ 3 h 21"/>
                <a:gd name="T6" fmla="*/ 3 w 6"/>
                <a:gd name="T7" fmla="*/ 1 h 21"/>
                <a:gd name="T8" fmla="*/ 6 w 6"/>
                <a:gd name="T9" fmla="*/ 6 h 21"/>
                <a:gd name="T10" fmla="*/ 6 w 6"/>
                <a:gd name="T11" fmla="*/ 19 h 21"/>
                <a:gd name="T12" fmla="*/ 3 w 6"/>
                <a:gd name="T13" fmla="*/ 20 h 21"/>
              </a:gdLst>
              <a:ahLst/>
              <a:cxnLst>
                <a:cxn ang="0">
                  <a:pos x="T0" y="T1"/>
                </a:cxn>
                <a:cxn ang="0">
                  <a:pos x="T2" y="T3"/>
                </a:cxn>
                <a:cxn ang="0">
                  <a:pos x="T4" y="T5"/>
                </a:cxn>
                <a:cxn ang="0">
                  <a:pos x="T6" y="T7"/>
                </a:cxn>
                <a:cxn ang="0">
                  <a:pos x="T8" y="T9"/>
                </a:cxn>
                <a:cxn ang="0">
                  <a:pos x="T10" y="T11"/>
                </a:cxn>
                <a:cxn ang="0">
                  <a:pos x="T12" y="T13"/>
                </a:cxn>
              </a:cxnLst>
              <a:rect l="0" t="0" r="r" b="b"/>
              <a:pathLst>
                <a:path w="6" h="21">
                  <a:moveTo>
                    <a:pt x="3" y="20"/>
                  </a:moveTo>
                  <a:cubicBezTo>
                    <a:pt x="1" y="19"/>
                    <a:pt x="0" y="17"/>
                    <a:pt x="0" y="15"/>
                  </a:cubicBezTo>
                  <a:cubicBezTo>
                    <a:pt x="0" y="3"/>
                    <a:pt x="0" y="3"/>
                    <a:pt x="0" y="3"/>
                  </a:cubicBezTo>
                  <a:cubicBezTo>
                    <a:pt x="0" y="1"/>
                    <a:pt x="1" y="0"/>
                    <a:pt x="3" y="1"/>
                  </a:cubicBezTo>
                  <a:cubicBezTo>
                    <a:pt x="4" y="2"/>
                    <a:pt x="6" y="4"/>
                    <a:pt x="6" y="6"/>
                  </a:cubicBezTo>
                  <a:cubicBezTo>
                    <a:pt x="6" y="19"/>
                    <a:pt x="6" y="19"/>
                    <a:pt x="6" y="19"/>
                  </a:cubicBezTo>
                  <a:cubicBezTo>
                    <a:pt x="6" y="20"/>
                    <a:pt x="4" y="21"/>
                    <a:pt x="3" y="20"/>
                  </a:cubicBez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87" name="Group 586">
            <a:extLst>
              <a:ext uri="{FF2B5EF4-FFF2-40B4-BE49-F238E27FC236}">
                <a16:creationId xmlns:a16="http://schemas.microsoft.com/office/drawing/2014/main" id="{1298123A-8AEC-F14C-BF4D-8F753C32FE72}"/>
              </a:ext>
            </a:extLst>
          </p:cNvPr>
          <p:cNvGrpSpPr/>
          <p:nvPr/>
        </p:nvGrpSpPr>
        <p:grpSpPr>
          <a:xfrm>
            <a:off x="21819311" y="8141273"/>
            <a:ext cx="362263" cy="446229"/>
            <a:chOff x="21708499" y="9493198"/>
            <a:chExt cx="473076" cy="665163"/>
          </a:xfrm>
        </p:grpSpPr>
        <p:sp>
          <p:nvSpPr>
            <p:cNvPr id="588" name="Freeform 279">
              <a:extLst>
                <a:ext uri="{FF2B5EF4-FFF2-40B4-BE49-F238E27FC236}">
                  <a16:creationId xmlns:a16="http://schemas.microsoft.com/office/drawing/2014/main" id="{6450D3F0-3BE8-9948-B74D-641D33C91132}"/>
                </a:ext>
              </a:extLst>
            </p:cNvPr>
            <p:cNvSpPr>
              <a:spLocks/>
            </p:cNvSpPr>
            <p:nvPr/>
          </p:nvSpPr>
          <p:spPr bwMode="auto">
            <a:xfrm>
              <a:off x="21786287" y="9493198"/>
              <a:ext cx="395288" cy="649288"/>
            </a:xfrm>
            <a:custGeom>
              <a:avLst/>
              <a:gdLst>
                <a:gd name="T0" fmla="*/ 115 w 143"/>
                <a:gd name="T1" fmla="*/ 226 h 235"/>
                <a:gd name="T2" fmla="*/ 28 w 143"/>
                <a:gd name="T3" fmla="*/ 175 h 235"/>
                <a:gd name="T4" fmla="*/ 0 w 143"/>
                <a:gd name="T5" fmla="*/ 122 h 235"/>
                <a:gd name="T6" fmla="*/ 0 w 143"/>
                <a:gd name="T7" fmla="*/ 30 h 235"/>
                <a:gd name="T8" fmla="*/ 28 w 143"/>
                <a:gd name="T9" fmla="*/ 9 h 235"/>
                <a:gd name="T10" fmla="*/ 115 w 143"/>
                <a:gd name="T11" fmla="*/ 60 h 235"/>
                <a:gd name="T12" fmla="*/ 143 w 143"/>
                <a:gd name="T13" fmla="*/ 113 h 235"/>
                <a:gd name="T14" fmla="*/ 143 w 143"/>
                <a:gd name="T15" fmla="*/ 205 h 235"/>
                <a:gd name="T16" fmla="*/ 115 w 143"/>
                <a:gd name="T17" fmla="*/ 226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3" h="235">
                  <a:moveTo>
                    <a:pt x="115" y="226"/>
                  </a:moveTo>
                  <a:cubicBezTo>
                    <a:pt x="28" y="175"/>
                    <a:pt x="28" y="175"/>
                    <a:pt x="28" y="175"/>
                  </a:cubicBezTo>
                  <a:cubicBezTo>
                    <a:pt x="12" y="166"/>
                    <a:pt x="0" y="143"/>
                    <a:pt x="0" y="122"/>
                  </a:cubicBezTo>
                  <a:cubicBezTo>
                    <a:pt x="0" y="30"/>
                    <a:pt x="0" y="30"/>
                    <a:pt x="0" y="30"/>
                  </a:cubicBezTo>
                  <a:cubicBezTo>
                    <a:pt x="0" y="10"/>
                    <a:pt x="12" y="0"/>
                    <a:pt x="28" y="9"/>
                  </a:cubicBezTo>
                  <a:cubicBezTo>
                    <a:pt x="115" y="60"/>
                    <a:pt x="115" y="60"/>
                    <a:pt x="115" y="60"/>
                  </a:cubicBezTo>
                  <a:cubicBezTo>
                    <a:pt x="131" y="69"/>
                    <a:pt x="143" y="93"/>
                    <a:pt x="143" y="113"/>
                  </a:cubicBezTo>
                  <a:cubicBezTo>
                    <a:pt x="143" y="205"/>
                    <a:pt x="143" y="205"/>
                    <a:pt x="143" y="205"/>
                  </a:cubicBezTo>
                  <a:cubicBezTo>
                    <a:pt x="143" y="226"/>
                    <a:pt x="131" y="235"/>
                    <a:pt x="115" y="226"/>
                  </a:cubicBezTo>
                  <a:close/>
                </a:path>
              </a:pathLst>
            </a:custGeom>
            <a:solidFill>
              <a:srgbClr val="DBE3F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9" name="Freeform 280">
              <a:extLst>
                <a:ext uri="{FF2B5EF4-FFF2-40B4-BE49-F238E27FC236}">
                  <a16:creationId xmlns:a16="http://schemas.microsoft.com/office/drawing/2014/main" id="{D16AEDE1-DAE6-2C43-8684-D4223CA1D4C1}"/>
                </a:ext>
              </a:extLst>
            </p:cNvPr>
            <p:cNvSpPr>
              <a:spLocks/>
            </p:cNvSpPr>
            <p:nvPr/>
          </p:nvSpPr>
          <p:spPr bwMode="auto">
            <a:xfrm>
              <a:off x="21708499" y="9509073"/>
              <a:ext cx="398463" cy="649288"/>
            </a:xfrm>
            <a:custGeom>
              <a:avLst/>
              <a:gdLst>
                <a:gd name="T0" fmla="*/ 116 w 144"/>
                <a:gd name="T1" fmla="*/ 226 h 235"/>
                <a:gd name="T2" fmla="*/ 28 w 144"/>
                <a:gd name="T3" fmla="*/ 175 h 235"/>
                <a:gd name="T4" fmla="*/ 0 w 144"/>
                <a:gd name="T5" fmla="*/ 122 h 235"/>
                <a:gd name="T6" fmla="*/ 0 w 144"/>
                <a:gd name="T7" fmla="*/ 30 h 235"/>
                <a:gd name="T8" fmla="*/ 28 w 144"/>
                <a:gd name="T9" fmla="*/ 9 h 235"/>
                <a:gd name="T10" fmla="*/ 116 w 144"/>
                <a:gd name="T11" fmla="*/ 60 h 235"/>
                <a:gd name="T12" fmla="*/ 144 w 144"/>
                <a:gd name="T13" fmla="*/ 113 h 235"/>
                <a:gd name="T14" fmla="*/ 144 w 144"/>
                <a:gd name="T15" fmla="*/ 205 h 235"/>
                <a:gd name="T16" fmla="*/ 116 w 144"/>
                <a:gd name="T17" fmla="*/ 226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4" h="235">
                  <a:moveTo>
                    <a:pt x="116" y="226"/>
                  </a:moveTo>
                  <a:cubicBezTo>
                    <a:pt x="28" y="175"/>
                    <a:pt x="28" y="175"/>
                    <a:pt x="28" y="175"/>
                  </a:cubicBezTo>
                  <a:cubicBezTo>
                    <a:pt x="12" y="166"/>
                    <a:pt x="0" y="142"/>
                    <a:pt x="0" y="122"/>
                  </a:cubicBezTo>
                  <a:cubicBezTo>
                    <a:pt x="0" y="30"/>
                    <a:pt x="0" y="30"/>
                    <a:pt x="0" y="30"/>
                  </a:cubicBezTo>
                  <a:cubicBezTo>
                    <a:pt x="0" y="10"/>
                    <a:pt x="12" y="0"/>
                    <a:pt x="28" y="9"/>
                  </a:cubicBezTo>
                  <a:cubicBezTo>
                    <a:pt x="116" y="60"/>
                    <a:pt x="116" y="60"/>
                    <a:pt x="116" y="60"/>
                  </a:cubicBezTo>
                  <a:cubicBezTo>
                    <a:pt x="131" y="69"/>
                    <a:pt x="144" y="93"/>
                    <a:pt x="144" y="113"/>
                  </a:cubicBezTo>
                  <a:cubicBezTo>
                    <a:pt x="144" y="205"/>
                    <a:pt x="144" y="205"/>
                    <a:pt x="144" y="205"/>
                  </a:cubicBezTo>
                  <a:cubicBezTo>
                    <a:pt x="144" y="225"/>
                    <a:pt x="131" y="235"/>
                    <a:pt x="116" y="226"/>
                  </a:cubicBezTo>
                  <a:close/>
                </a:path>
              </a:pathLst>
            </a:custGeom>
            <a:solidFill>
              <a:srgbClr val="B0C0D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0" name="Freeform 281">
              <a:extLst>
                <a:ext uri="{FF2B5EF4-FFF2-40B4-BE49-F238E27FC236}">
                  <a16:creationId xmlns:a16="http://schemas.microsoft.com/office/drawing/2014/main" id="{D6C858CC-29C0-114C-8612-686BF44624B1}"/>
                </a:ext>
              </a:extLst>
            </p:cNvPr>
            <p:cNvSpPr>
              <a:spLocks noEditPoints="1"/>
            </p:cNvSpPr>
            <p:nvPr/>
          </p:nvSpPr>
          <p:spPr bwMode="auto">
            <a:xfrm>
              <a:off x="21764062" y="9653535"/>
              <a:ext cx="268288" cy="265113"/>
            </a:xfrm>
            <a:custGeom>
              <a:avLst/>
              <a:gdLst>
                <a:gd name="T0" fmla="*/ 4 w 97"/>
                <a:gd name="T1" fmla="*/ 96 h 96"/>
                <a:gd name="T2" fmla="*/ 2 w 97"/>
                <a:gd name="T3" fmla="*/ 94 h 96"/>
                <a:gd name="T4" fmla="*/ 0 w 97"/>
                <a:gd name="T5" fmla="*/ 88 h 96"/>
                <a:gd name="T6" fmla="*/ 0 w 97"/>
                <a:gd name="T7" fmla="*/ 50 h 96"/>
                <a:gd name="T8" fmla="*/ 1 w 97"/>
                <a:gd name="T9" fmla="*/ 49 h 96"/>
                <a:gd name="T10" fmla="*/ 2 w 97"/>
                <a:gd name="T11" fmla="*/ 51 h 96"/>
                <a:gd name="T12" fmla="*/ 2 w 97"/>
                <a:gd name="T13" fmla="*/ 89 h 96"/>
                <a:gd name="T14" fmla="*/ 3 w 97"/>
                <a:gd name="T15" fmla="*/ 92 h 96"/>
                <a:gd name="T16" fmla="*/ 5 w 97"/>
                <a:gd name="T17" fmla="*/ 93 h 96"/>
                <a:gd name="T18" fmla="*/ 7 w 97"/>
                <a:gd name="T19" fmla="*/ 94 h 96"/>
                <a:gd name="T20" fmla="*/ 7 w 97"/>
                <a:gd name="T21" fmla="*/ 96 h 96"/>
                <a:gd name="T22" fmla="*/ 4 w 97"/>
                <a:gd name="T23" fmla="*/ 96 h 96"/>
                <a:gd name="T24" fmla="*/ 1 w 97"/>
                <a:gd name="T25" fmla="*/ 47 h 96"/>
                <a:gd name="T26" fmla="*/ 0 w 97"/>
                <a:gd name="T27" fmla="*/ 45 h 96"/>
                <a:gd name="T28" fmla="*/ 1 w 97"/>
                <a:gd name="T29" fmla="*/ 44 h 96"/>
                <a:gd name="T30" fmla="*/ 2 w 97"/>
                <a:gd name="T31" fmla="*/ 46 h 96"/>
                <a:gd name="T32" fmla="*/ 1 w 97"/>
                <a:gd name="T33" fmla="*/ 47 h 96"/>
                <a:gd name="T34" fmla="*/ 1 w 97"/>
                <a:gd name="T35" fmla="*/ 43 h 96"/>
                <a:gd name="T36" fmla="*/ 0 w 97"/>
                <a:gd name="T37" fmla="*/ 40 h 96"/>
                <a:gd name="T38" fmla="*/ 0 w 97"/>
                <a:gd name="T39" fmla="*/ 12 h 96"/>
                <a:gd name="T40" fmla="*/ 13 w 97"/>
                <a:gd name="T41" fmla="*/ 4 h 96"/>
                <a:gd name="T42" fmla="*/ 19 w 97"/>
                <a:gd name="T43" fmla="*/ 8 h 96"/>
                <a:gd name="T44" fmla="*/ 30 w 97"/>
                <a:gd name="T45" fmla="*/ 20 h 96"/>
                <a:gd name="T46" fmla="*/ 35 w 97"/>
                <a:gd name="T47" fmla="*/ 33 h 96"/>
                <a:gd name="T48" fmla="*/ 57 w 97"/>
                <a:gd name="T49" fmla="*/ 46 h 96"/>
                <a:gd name="T50" fmla="*/ 58 w 97"/>
                <a:gd name="T51" fmla="*/ 48 h 96"/>
                <a:gd name="T52" fmla="*/ 57 w 97"/>
                <a:gd name="T53" fmla="*/ 49 h 96"/>
                <a:gd name="T54" fmla="*/ 35 w 97"/>
                <a:gd name="T55" fmla="*/ 36 h 96"/>
                <a:gd name="T56" fmla="*/ 34 w 97"/>
                <a:gd name="T57" fmla="*/ 35 h 96"/>
                <a:gd name="T58" fmla="*/ 27 w 97"/>
                <a:gd name="T59" fmla="*/ 21 h 96"/>
                <a:gd name="T60" fmla="*/ 19 w 97"/>
                <a:gd name="T61" fmla="*/ 11 h 96"/>
                <a:gd name="T62" fmla="*/ 13 w 97"/>
                <a:gd name="T63" fmla="*/ 7 h 96"/>
                <a:gd name="T64" fmla="*/ 2 w 97"/>
                <a:gd name="T65" fmla="*/ 13 h 96"/>
                <a:gd name="T66" fmla="*/ 2 w 97"/>
                <a:gd name="T67" fmla="*/ 42 h 96"/>
                <a:gd name="T68" fmla="*/ 1 w 97"/>
                <a:gd name="T69" fmla="*/ 43 h 96"/>
                <a:gd name="T70" fmla="*/ 96 w 97"/>
                <a:gd name="T71" fmla="*/ 82 h 96"/>
                <a:gd name="T72" fmla="*/ 94 w 97"/>
                <a:gd name="T73" fmla="*/ 80 h 96"/>
                <a:gd name="T74" fmla="*/ 94 w 97"/>
                <a:gd name="T75" fmla="*/ 80 h 96"/>
                <a:gd name="T76" fmla="*/ 86 w 97"/>
                <a:gd name="T77" fmla="*/ 66 h 96"/>
                <a:gd name="T78" fmla="*/ 61 w 97"/>
                <a:gd name="T79" fmla="*/ 51 h 96"/>
                <a:gd name="T80" fmla="*/ 60 w 97"/>
                <a:gd name="T81" fmla="*/ 49 h 96"/>
                <a:gd name="T82" fmla="*/ 61 w 97"/>
                <a:gd name="T83" fmla="*/ 48 h 96"/>
                <a:gd name="T84" fmla="*/ 86 w 97"/>
                <a:gd name="T85" fmla="*/ 62 h 96"/>
                <a:gd name="T86" fmla="*/ 97 w 97"/>
                <a:gd name="T87" fmla="*/ 81 h 96"/>
                <a:gd name="T88" fmla="*/ 97 w 97"/>
                <a:gd name="T89" fmla="*/ 82 h 96"/>
                <a:gd name="T90" fmla="*/ 97 w 97"/>
                <a:gd name="T91" fmla="*/ 82 h 96"/>
                <a:gd name="T92" fmla="*/ 96 w 97"/>
                <a:gd name="T93" fmla="*/ 8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97" h="96">
                  <a:moveTo>
                    <a:pt x="4" y="96"/>
                  </a:moveTo>
                  <a:cubicBezTo>
                    <a:pt x="4" y="95"/>
                    <a:pt x="3" y="95"/>
                    <a:pt x="2" y="94"/>
                  </a:cubicBezTo>
                  <a:cubicBezTo>
                    <a:pt x="1" y="92"/>
                    <a:pt x="0" y="90"/>
                    <a:pt x="0" y="88"/>
                  </a:cubicBezTo>
                  <a:cubicBezTo>
                    <a:pt x="0" y="50"/>
                    <a:pt x="0" y="50"/>
                    <a:pt x="0" y="50"/>
                  </a:cubicBezTo>
                  <a:cubicBezTo>
                    <a:pt x="0" y="49"/>
                    <a:pt x="0" y="48"/>
                    <a:pt x="1" y="49"/>
                  </a:cubicBezTo>
                  <a:cubicBezTo>
                    <a:pt x="2" y="49"/>
                    <a:pt x="2" y="50"/>
                    <a:pt x="2" y="51"/>
                  </a:cubicBezTo>
                  <a:cubicBezTo>
                    <a:pt x="2" y="89"/>
                    <a:pt x="2" y="89"/>
                    <a:pt x="2" y="89"/>
                  </a:cubicBezTo>
                  <a:cubicBezTo>
                    <a:pt x="2" y="90"/>
                    <a:pt x="3" y="91"/>
                    <a:pt x="3" y="92"/>
                  </a:cubicBezTo>
                  <a:cubicBezTo>
                    <a:pt x="4" y="93"/>
                    <a:pt x="5" y="93"/>
                    <a:pt x="5" y="93"/>
                  </a:cubicBezTo>
                  <a:cubicBezTo>
                    <a:pt x="6" y="93"/>
                    <a:pt x="7" y="93"/>
                    <a:pt x="7" y="94"/>
                  </a:cubicBezTo>
                  <a:cubicBezTo>
                    <a:pt x="8" y="95"/>
                    <a:pt x="7" y="96"/>
                    <a:pt x="7" y="96"/>
                  </a:cubicBezTo>
                  <a:cubicBezTo>
                    <a:pt x="6" y="96"/>
                    <a:pt x="5" y="96"/>
                    <a:pt x="4" y="96"/>
                  </a:cubicBezTo>
                  <a:close/>
                  <a:moveTo>
                    <a:pt x="1" y="47"/>
                  </a:moveTo>
                  <a:cubicBezTo>
                    <a:pt x="0" y="47"/>
                    <a:pt x="0" y="46"/>
                    <a:pt x="0" y="45"/>
                  </a:cubicBezTo>
                  <a:cubicBezTo>
                    <a:pt x="0" y="44"/>
                    <a:pt x="0" y="44"/>
                    <a:pt x="1" y="44"/>
                  </a:cubicBezTo>
                  <a:cubicBezTo>
                    <a:pt x="2" y="45"/>
                    <a:pt x="2" y="46"/>
                    <a:pt x="2" y="46"/>
                  </a:cubicBezTo>
                  <a:cubicBezTo>
                    <a:pt x="2" y="47"/>
                    <a:pt x="2" y="48"/>
                    <a:pt x="1" y="47"/>
                  </a:cubicBezTo>
                  <a:close/>
                  <a:moveTo>
                    <a:pt x="1" y="43"/>
                  </a:moveTo>
                  <a:cubicBezTo>
                    <a:pt x="0" y="42"/>
                    <a:pt x="0" y="41"/>
                    <a:pt x="0" y="40"/>
                  </a:cubicBezTo>
                  <a:cubicBezTo>
                    <a:pt x="0" y="12"/>
                    <a:pt x="0" y="12"/>
                    <a:pt x="0" y="12"/>
                  </a:cubicBezTo>
                  <a:cubicBezTo>
                    <a:pt x="0" y="4"/>
                    <a:pt x="6" y="0"/>
                    <a:pt x="13" y="4"/>
                  </a:cubicBezTo>
                  <a:cubicBezTo>
                    <a:pt x="19" y="8"/>
                    <a:pt x="19" y="8"/>
                    <a:pt x="19" y="8"/>
                  </a:cubicBezTo>
                  <a:cubicBezTo>
                    <a:pt x="23" y="10"/>
                    <a:pt x="27" y="15"/>
                    <a:pt x="30" y="20"/>
                  </a:cubicBezTo>
                  <a:cubicBezTo>
                    <a:pt x="35" y="33"/>
                    <a:pt x="35" y="33"/>
                    <a:pt x="35" y="33"/>
                  </a:cubicBezTo>
                  <a:cubicBezTo>
                    <a:pt x="57" y="46"/>
                    <a:pt x="57" y="46"/>
                    <a:pt x="57" y="46"/>
                  </a:cubicBezTo>
                  <a:cubicBezTo>
                    <a:pt x="58" y="46"/>
                    <a:pt x="58" y="47"/>
                    <a:pt x="58" y="48"/>
                  </a:cubicBezTo>
                  <a:cubicBezTo>
                    <a:pt x="58" y="49"/>
                    <a:pt x="58" y="49"/>
                    <a:pt x="57" y="49"/>
                  </a:cubicBezTo>
                  <a:cubicBezTo>
                    <a:pt x="35" y="36"/>
                    <a:pt x="35" y="36"/>
                    <a:pt x="35" y="36"/>
                  </a:cubicBezTo>
                  <a:cubicBezTo>
                    <a:pt x="34" y="36"/>
                    <a:pt x="34" y="35"/>
                    <a:pt x="34" y="35"/>
                  </a:cubicBezTo>
                  <a:cubicBezTo>
                    <a:pt x="27" y="21"/>
                    <a:pt x="27" y="21"/>
                    <a:pt x="27" y="21"/>
                  </a:cubicBezTo>
                  <a:cubicBezTo>
                    <a:pt x="25" y="17"/>
                    <a:pt x="22" y="13"/>
                    <a:pt x="19" y="11"/>
                  </a:cubicBezTo>
                  <a:cubicBezTo>
                    <a:pt x="13" y="7"/>
                    <a:pt x="13" y="7"/>
                    <a:pt x="13" y="7"/>
                  </a:cubicBezTo>
                  <a:cubicBezTo>
                    <a:pt x="7" y="4"/>
                    <a:pt x="2" y="7"/>
                    <a:pt x="2" y="13"/>
                  </a:cubicBezTo>
                  <a:cubicBezTo>
                    <a:pt x="2" y="42"/>
                    <a:pt x="2" y="42"/>
                    <a:pt x="2" y="42"/>
                  </a:cubicBezTo>
                  <a:cubicBezTo>
                    <a:pt x="2" y="43"/>
                    <a:pt x="2" y="43"/>
                    <a:pt x="1" y="43"/>
                  </a:cubicBezTo>
                  <a:close/>
                  <a:moveTo>
                    <a:pt x="96" y="82"/>
                  </a:moveTo>
                  <a:cubicBezTo>
                    <a:pt x="95" y="82"/>
                    <a:pt x="94" y="81"/>
                    <a:pt x="94" y="80"/>
                  </a:cubicBezTo>
                  <a:cubicBezTo>
                    <a:pt x="94" y="80"/>
                    <a:pt x="94" y="80"/>
                    <a:pt x="94" y="80"/>
                  </a:cubicBezTo>
                  <a:cubicBezTo>
                    <a:pt x="94" y="75"/>
                    <a:pt x="90" y="68"/>
                    <a:pt x="86" y="66"/>
                  </a:cubicBezTo>
                  <a:cubicBezTo>
                    <a:pt x="61" y="51"/>
                    <a:pt x="61" y="51"/>
                    <a:pt x="61" y="51"/>
                  </a:cubicBezTo>
                  <a:cubicBezTo>
                    <a:pt x="60" y="51"/>
                    <a:pt x="60" y="50"/>
                    <a:pt x="60" y="49"/>
                  </a:cubicBezTo>
                  <a:cubicBezTo>
                    <a:pt x="60" y="48"/>
                    <a:pt x="60" y="48"/>
                    <a:pt x="61" y="48"/>
                  </a:cubicBezTo>
                  <a:cubicBezTo>
                    <a:pt x="86" y="62"/>
                    <a:pt x="86" y="62"/>
                    <a:pt x="86" y="62"/>
                  </a:cubicBezTo>
                  <a:cubicBezTo>
                    <a:pt x="92" y="66"/>
                    <a:pt x="97" y="75"/>
                    <a:pt x="97" y="81"/>
                  </a:cubicBezTo>
                  <a:cubicBezTo>
                    <a:pt x="97" y="82"/>
                    <a:pt x="97" y="82"/>
                    <a:pt x="97" y="82"/>
                  </a:cubicBezTo>
                  <a:cubicBezTo>
                    <a:pt x="97" y="82"/>
                    <a:pt x="97" y="82"/>
                    <a:pt x="97" y="82"/>
                  </a:cubicBezTo>
                  <a:cubicBezTo>
                    <a:pt x="97" y="83"/>
                    <a:pt x="96" y="83"/>
                    <a:pt x="96" y="82"/>
                  </a:cubicBez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1" name="Freeform 282">
              <a:extLst>
                <a:ext uri="{FF2B5EF4-FFF2-40B4-BE49-F238E27FC236}">
                  <a16:creationId xmlns:a16="http://schemas.microsoft.com/office/drawing/2014/main" id="{1B92E570-4D5D-AD45-9D29-EAAB7ADE8017}"/>
                </a:ext>
              </a:extLst>
            </p:cNvPr>
            <p:cNvSpPr>
              <a:spLocks noEditPoints="1"/>
            </p:cNvSpPr>
            <p:nvPr/>
          </p:nvSpPr>
          <p:spPr bwMode="auto">
            <a:xfrm>
              <a:off x="21781524" y="9769423"/>
              <a:ext cx="285750" cy="292100"/>
            </a:xfrm>
            <a:custGeom>
              <a:avLst/>
              <a:gdLst>
                <a:gd name="T0" fmla="*/ 84 w 104"/>
                <a:gd name="T1" fmla="*/ 103 h 106"/>
                <a:gd name="T2" fmla="*/ 84 w 104"/>
                <a:gd name="T3" fmla="*/ 100 h 106"/>
                <a:gd name="T4" fmla="*/ 89 w 104"/>
                <a:gd name="T5" fmla="*/ 101 h 106"/>
                <a:gd name="T6" fmla="*/ 98 w 104"/>
                <a:gd name="T7" fmla="*/ 78 h 106"/>
                <a:gd name="T8" fmla="*/ 99 w 104"/>
                <a:gd name="T9" fmla="*/ 81 h 106"/>
                <a:gd name="T10" fmla="*/ 87 w 104"/>
                <a:gd name="T11" fmla="*/ 105 h 106"/>
                <a:gd name="T12" fmla="*/ 1 w 104"/>
                <a:gd name="T13" fmla="*/ 53 h 106"/>
                <a:gd name="T14" fmla="*/ 0 w 104"/>
                <a:gd name="T15" fmla="*/ 51 h 106"/>
                <a:gd name="T16" fmla="*/ 0 w 104"/>
                <a:gd name="T17" fmla="*/ 50 h 106"/>
                <a:gd name="T18" fmla="*/ 0 w 104"/>
                <a:gd name="T19" fmla="*/ 50 h 106"/>
                <a:gd name="T20" fmla="*/ 0 w 104"/>
                <a:gd name="T21" fmla="*/ 50 h 106"/>
                <a:gd name="T22" fmla="*/ 15 w 104"/>
                <a:gd name="T23" fmla="*/ 5 h 106"/>
                <a:gd name="T24" fmla="*/ 15 w 104"/>
                <a:gd name="T25" fmla="*/ 5 h 106"/>
                <a:gd name="T26" fmla="*/ 15 w 104"/>
                <a:gd name="T27" fmla="*/ 5 h 106"/>
                <a:gd name="T28" fmla="*/ 15 w 104"/>
                <a:gd name="T29" fmla="*/ 5 h 106"/>
                <a:gd name="T30" fmla="*/ 22 w 104"/>
                <a:gd name="T31" fmla="*/ 0 h 106"/>
                <a:gd name="T32" fmla="*/ 23 w 104"/>
                <a:gd name="T33" fmla="*/ 0 h 106"/>
                <a:gd name="T34" fmla="*/ 23 w 104"/>
                <a:gd name="T35" fmla="*/ 0 h 106"/>
                <a:gd name="T36" fmla="*/ 23 w 104"/>
                <a:gd name="T37" fmla="*/ 0 h 106"/>
                <a:gd name="T38" fmla="*/ 27 w 104"/>
                <a:gd name="T39" fmla="*/ 1 h 106"/>
                <a:gd name="T40" fmla="*/ 90 w 104"/>
                <a:gd name="T41" fmla="*/ 37 h 106"/>
                <a:gd name="T42" fmla="*/ 103 w 104"/>
                <a:gd name="T43" fmla="*/ 67 h 106"/>
                <a:gd name="T44" fmla="*/ 100 w 104"/>
                <a:gd name="T45" fmla="*/ 73 h 106"/>
                <a:gd name="T46" fmla="*/ 99 w 104"/>
                <a:gd name="T47" fmla="*/ 71 h 106"/>
                <a:gd name="T48" fmla="*/ 101 w 104"/>
                <a:gd name="T49" fmla="*/ 61 h 106"/>
                <a:gd name="T50" fmla="*/ 28 w 104"/>
                <a:gd name="T51" fmla="*/ 5 h 106"/>
                <a:gd name="T52" fmla="*/ 27 w 104"/>
                <a:gd name="T53" fmla="*/ 5 h 106"/>
                <a:gd name="T54" fmla="*/ 17 w 104"/>
                <a:gd name="T55" fmla="*/ 8 h 106"/>
                <a:gd name="T56" fmla="*/ 17 w 104"/>
                <a:gd name="T57" fmla="*/ 8 h 106"/>
                <a:gd name="T58" fmla="*/ 17 w 104"/>
                <a:gd name="T59" fmla="*/ 8 h 106"/>
                <a:gd name="T60" fmla="*/ 8 w 104"/>
                <a:gd name="T61" fmla="*/ 34 h 106"/>
                <a:gd name="T62" fmla="*/ 2 w 104"/>
                <a:gd name="T63" fmla="*/ 53 h 106"/>
                <a:gd name="T64" fmla="*/ 2 w 104"/>
                <a:gd name="T65" fmla="*/ 53 h 106"/>
                <a:gd name="T66" fmla="*/ 1 w 104"/>
                <a:gd name="T67" fmla="*/ 53 h 106"/>
                <a:gd name="T68" fmla="*/ 99 w 104"/>
                <a:gd name="T69" fmla="*/ 77 h 106"/>
                <a:gd name="T70" fmla="*/ 98 w 104"/>
                <a:gd name="T71" fmla="*/ 75 h 106"/>
                <a:gd name="T72" fmla="*/ 100 w 104"/>
                <a:gd name="T73" fmla="*/ 76 h 106"/>
                <a:gd name="T74" fmla="*/ 99 w 104"/>
                <a:gd name="T75" fmla="*/ 77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4" h="106">
                  <a:moveTo>
                    <a:pt x="84" y="103"/>
                  </a:moveTo>
                  <a:cubicBezTo>
                    <a:pt x="84" y="103"/>
                    <a:pt x="84" y="103"/>
                    <a:pt x="84" y="103"/>
                  </a:cubicBezTo>
                  <a:cubicBezTo>
                    <a:pt x="83" y="103"/>
                    <a:pt x="82" y="101"/>
                    <a:pt x="82" y="101"/>
                  </a:cubicBezTo>
                  <a:cubicBezTo>
                    <a:pt x="82" y="100"/>
                    <a:pt x="83" y="99"/>
                    <a:pt x="84" y="100"/>
                  </a:cubicBezTo>
                  <a:cubicBezTo>
                    <a:pt x="87" y="102"/>
                    <a:pt x="87" y="102"/>
                    <a:pt x="87" y="102"/>
                  </a:cubicBezTo>
                  <a:cubicBezTo>
                    <a:pt x="88" y="102"/>
                    <a:pt x="89" y="102"/>
                    <a:pt x="89" y="101"/>
                  </a:cubicBezTo>
                  <a:cubicBezTo>
                    <a:pt x="97" y="78"/>
                    <a:pt x="97" y="78"/>
                    <a:pt x="97" y="78"/>
                  </a:cubicBezTo>
                  <a:cubicBezTo>
                    <a:pt x="97" y="78"/>
                    <a:pt x="97" y="78"/>
                    <a:pt x="98" y="78"/>
                  </a:cubicBezTo>
                  <a:cubicBezTo>
                    <a:pt x="99" y="79"/>
                    <a:pt x="99" y="79"/>
                    <a:pt x="99" y="79"/>
                  </a:cubicBezTo>
                  <a:cubicBezTo>
                    <a:pt x="99" y="80"/>
                    <a:pt x="99" y="80"/>
                    <a:pt x="99" y="81"/>
                  </a:cubicBezTo>
                  <a:cubicBezTo>
                    <a:pt x="92" y="104"/>
                    <a:pt x="92" y="104"/>
                    <a:pt x="92" y="104"/>
                  </a:cubicBezTo>
                  <a:cubicBezTo>
                    <a:pt x="91" y="106"/>
                    <a:pt x="89" y="106"/>
                    <a:pt x="87" y="105"/>
                  </a:cubicBezTo>
                  <a:lnTo>
                    <a:pt x="84" y="103"/>
                  </a:lnTo>
                  <a:close/>
                  <a:moveTo>
                    <a:pt x="1" y="53"/>
                  </a:moveTo>
                  <a:cubicBezTo>
                    <a:pt x="1" y="53"/>
                    <a:pt x="1" y="53"/>
                    <a:pt x="1" y="53"/>
                  </a:cubicBezTo>
                  <a:cubicBezTo>
                    <a:pt x="0" y="52"/>
                    <a:pt x="0" y="52"/>
                    <a:pt x="0" y="51"/>
                  </a:cubicBezTo>
                  <a:cubicBezTo>
                    <a:pt x="0" y="51"/>
                    <a:pt x="0" y="51"/>
                    <a:pt x="0" y="51"/>
                  </a:cubicBezTo>
                  <a:cubicBezTo>
                    <a:pt x="0" y="50"/>
                    <a:pt x="0" y="50"/>
                    <a:pt x="0" y="50"/>
                  </a:cubicBezTo>
                  <a:cubicBezTo>
                    <a:pt x="0" y="50"/>
                    <a:pt x="0" y="50"/>
                    <a:pt x="0" y="50"/>
                  </a:cubicBezTo>
                  <a:cubicBezTo>
                    <a:pt x="0" y="50"/>
                    <a:pt x="0" y="50"/>
                    <a:pt x="0" y="50"/>
                  </a:cubicBezTo>
                  <a:cubicBezTo>
                    <a:pt x="0" y="50"/>
                    <a:pt x="0" y="50"/>
                    <a:pt x="0" y="50"/>
                  </a:cubicBezTo>
                  <a:cubicBezTo>
                    <a:pt x="0" y="50"/>
                    <a:pt x="0" y="50"/>
                    <a:pt x="0" y="50"/>
                  </a:cubicBezTo>
                  <a:cubicBezTo>
                    <a:pt x="14" y="6"/>
                    <a:pt x="14" y="6"/>
                    <a:pt x="14" y="6"/>
                  </a:cubicBezTo>
                  <a:cubicBezTo>
                    <a:pt x="15" y="5"/>
                    <a:pt x="15" y="5"/>
                    <a:pt x="15" y="5"/>
                  </a:cubicBezTo>
                  <a:cubicBezTo>
                    <a:pt x="15" y="5"/>
                    <a:pt x="15" y="5"/>
                    <a:pt x="15" y="5"/>
                  </a:cubicBezTo>
                  <a:cubicBezTo>
                    <a:pt x="15" y="5"/>
                    <a:pt x="15" y="5"/>
                    <a:pt x="15" y="5"/>
                  </a:cubicBezTo>
                  <a:cubicBezTo>
                    <a:pt x="15" y="5"/>
                    <a:pt x="15" y="5"/>
                    <a:pt x="15" y="5"/>
                  </a:cubicBezTo>
                  <a:cubicBezTo>
                    <a:pt x="15" y="5"/>
                    <a:pt x="15" y="5"/>
                    <a:pt x="15" y="5"/>
                  </a:cubicBezTo>
                  <a:cubicBezTo>
                    <a:pt x="15" y="5"/>
                    <a:pt x="15" y="5"/>
                    <a:pt x="15" y="5"/>
                  </a:cubicBezTo>
                  <a:cubicBezTo>
                    <a:pt x="15" y="5"/>
                    <a:pt x="15" y="5"/>
                    <a:pt x="15" y="5"/>
                  </a:cubicBezTo>
                  <a:cubicBezTo>
                    <a:pt x="15" y="5"/>
                    <a:pt x="15" y="5"/>
                    <a:pt x="15" y="5"/>
                  </a:cubicBezTo>
                  <a:cubicBezTo>
                    <a:pt x="16" y="1"/>
                    <a:pt x="19" y="0"/>
                    <a:pt x="22" y="0"/>
                  </a:cubicBezTo>
                  <a:cubicBezTo>
                    <a:pt x="22" y="0"/>
                    <a:pt x="22" y="0"/>
                    <a:pt x="22" y="0"/>
                  </a:cubicBezTo>
                  <a:cubicBezTo>
                    <a:pt x="23" y="0"/>
                    <a:pt x="23" y="0"/>
                    <a:pt x="23" y="0"/>
                  </a:cubicBezTo>
                  <a:cubicBezTo>
                    <a:pt x="23" y="0"/>
                    <a:pt x="23" y="0"/>
                    <a:pt x="23" y="0"/>
                  </a:cubicBezTo>
                  <a:cubicBezTo>
                    <a:pt x="23" y="0"/>
                    <a:pt x="23" y="0"/>
                    <a:pt x="23" y="0"/>
                  </a:cubicBezTo>
                  <a:cubicBezTo>
                    <a:pt x="23" y="0"/>
                    <a:pt x="23" y="0"/>
                    <a:pt x="23" y="0"/>
                  </a:cubicBezTo>
                  <a:cubicBezTo>
                    <a:pt x="23" y="0"/>
                    <a:pt x="23" y="0"/>
                    <a:pt x="23" y="0"/>
                  </a:cubicBezTo>
                  <a:cubicBezTo>
                    <a:pt x="24" y="0"/>
                    <a:pt x="26" y="1"/>
                    <a:pt x="27" y="1"/>
                  </a:cubicBezTo>
                  <a:cubicBezTo>
                    <a:pt x="27" y="1"/>
                    <a:pt x="27" y="1"/>
                    <a:pt x="27" y="1"/>
                  </a:cubicBezTo>
                  <a:cubicBezTo>
                    <a:pt x="28" y="2"/>
                    <a:pt x="28" y="2"/>
                    <a:pt x="28" y="2"/>
                  </a:cubicBezTo>
                  <a:cubicBezTo>
                    <a:pt x="90" y="37"/>
                    <a:pt x="90" y="37"/>
                    <a:pt x="90" y="37"/>
                  </a:cubicBezTo>
                  <a:cubicBezTo>
                    <a:pt x="98" y="42"/>
                    <a:pt x="104" y="53"/>
                    <a:pt x="104" y="63"/>
                  </a:cubicBezTo>
                  <a:cubicBezTo>
                    <a:pt x="104" y="64"/>
                    <a:pt x="104" y="66"/>
                    <a:pt x="103" y="67"/>
                  </a:cubicBezTo>
                  <a:cubicBezTo>
                    <a:pt x="101" y="73"/>
                    <a:pt x="101" y="73"/>
                    <a:pt x="101" y="73"/>
                  </a:cubicBezTo>
                  <a:cubicBezTo>
                    <a:pt x="101" y="74"/>
                    <a:pt x="101" y="74"/>
                    <a:pt x="100" y="73"/>
                  </a:cubicBezTo>
                  <a:cubicBezTo>
                    <a:pt x="99" y="73"/>
                    <a:pt x="99" y="73"/>
                    <a:pt x="99" y="72"/>
                  </a:cubicBezTo>
                  <a:cubicBezTo>
                    <a:pt x="99" y="72"/>
                    <a:pt x="99" y="71"/>
                    <a:pt x="99" y="71"/>
                  </a:cubicBezTo>
                  <a:cubicBezTo>
                    <a:pt x="101" y="65"/>
                    <a:pt x="101" y="65"/>
                    <a:pt x="101" y="65"/>
                  </a:cubicBezTo>
                  <a:cubicBezTo>
                    <a:pt x="101" y="64"/>
                    <a:pt x="101" y="62"/>
                    <a:pt x="101" y="61"/>
                  </a:cubicBezTo>
                  <a:cubicBezTo>
                    <a:pt x="101" y="53"/>
                    <a:pt x="96" y="44"/>
                    <a:pt x="90" y="40"/>
                  </a:cubicBezTo>
                  <a:cubicBezTo>
                    <a:pt x="28" y="5"/>
                    <a:pt x="28" y="5"/>
                    <a:pt x="28" y="5"/>
                  </a:cubicBezTo>
                  <a:cubicBezTo>
                    <a:pt x="27" y="5"/>
                    <a:pt x="27" y="5"/>
                    <a:pt x="27" y="5"/>
                  </a:cubicBezTo>
                  <a:cubicBezTo>
                    <a:pt x="27" y="5"/>
                    <a:pt x="27" y="5"/>
                    <a:pt x="27" y="5"/>
                  </a:cubicBezTo>
                  <a:cubicBezTo>
                    <a:pt x="23" y="2"/>
                    <a:pt x="19" y="4"/>
                    <a:pt x="17" y="8"/>
                  </a:cubicBezTo>
                  <a:cubicBezTo>
                    <a:pt x="17" y="8"/>
                    <a:pt x="17" y="8"/>
                    <a:pt x="17" y="8"/>
                  </a:cubicBezTo>
                  <a:cubicBezTo>
                    <a:pt x="17" y="8"/>
                    <a:pt x="17" y="8"/>
                    <a:pt x="17" y="8"/>
                  </a:cubicBezTo>
                  <a:cubicBezTo>
                    <a:pt x="17" y="8"/>
                    <a:pt x="17" y="8"/>
                    <a:pt x="17" y="8"/>
                  </a:cubicBezTo>
                  <a:cubicBezTo>
                    <a:pt x="17" y="8"/>
                    <a:pt x="17" y="8"/>
                    <a:pt x="17" y="8"/>
                  </a:cubicBezTo>
                  <a:cubicBezTo>
                    <a:pt x="17" y="8"/>
                    <a:pt x="17" y="8"/>
                    <a:pt x="17" y="8"/>
                  </a:cubicBezTo>
                  <a:cubicBezTo>
                    <a:pt x="8" y="34"/>
                    <a:pt x="8" y="34"/>
                    <a:pt x="8" y="34"/>
                  </a:cubicBezTo>
                  <a:cubicBezTo>
                    <a:pt x="8" y="34"/>
                    <a:pt x="8" y="34"/>
                    <a:pt x="8" y="34"/>
                  </a:cubicBezTo>
                  <a:cubicBezTo>
                    <a:pt x="3" y="52"/>
                    <a:pt x="3" y="52"/>
                    <a:pt x="3" y="52"/>
                  </a:cubicBezTo>
                  <a:cubicBezTo>
                    <a:pt x="2" y="53"/>
                    <a:pt x="2" y="53"/>
                    <a:pt x="2" y="53"/>
                  </a:cubicBezTo>
                  <a:cubicBezTo>
                    <a:pt x="2" y="53"/>
                    <a:pt x="2" y="53"/>
                    <a:pt x="2" y="53"/>
                  </a:cubicBezTo>
                  <a:cubicBezTo>
                    <a:pt x="2" y="53"/>
                    <a:pt x="2" y="53"/>
                    <a:pt x="2" y="53"/>
                  </a:cubicBezTo>
                  <a:cubicBezTo>
                    <a:pt x="2" y="53"/>
                    <a:pt x="2" y="53"/>
                    <a:pt x="2" y="53"/>
                  </a:cubicBezTo>
                  <a:lnTo>
                    <a:pt x="1" y="53"/>
                  </a:lnTo>
                  <a:close/>
                  <a:moveTo>
                    <a:pt x="99" y="77"/>
                  </a:moveTo>
                  <a:cubicBezTo>
                    <a:pt x="99" y="77"/>
                    <a:pt x="99" y="77"/>
                    <a:pt x="99" y="77"/>
                  </a:cubicBezTo>
                  <a:cubicBezTo>
                    <a:pt x="98" y="77"/>
                    <a:pt x="98" y="76"/>
                    <a:pt x="98" y="76"/>
                  </a:cubicBezTo>
                  <a:cubicBezTo>
                    <a:pt x="98" y="75"/>
                    <a:pt x="98" y="75"/>
                    <a:pt x="98" y="75"/>
                  </a:cubicBezTo>
                  <a:cubicBezTo>
                    <a:pt x="98" y="74"/>
                    <a:pt x="99" y="74"/>
                    <a:pt x="99" y="75"/>
                  </a:cubicBezTo>
                  <a:cubicBezTo>
                    <a:pt x="100" y="75"/>
                    <a:pt x="100" y="75"/>
                    <a:pt x="100" y="76"/>
                  </a:cubicBezTo>
                  <a:cubicBezTo>
                    <a:pt x="100" y="76"/>
                    <a:pt x="100" y="77"/>
                    <a:pt x="100" y="77"/>
                  </a:cubicBezTo>
                  <a:cubicBezTo>
                    <a:pt x="100" y="78"/>
                    <a:pt x="100" y="78"/>
                    <a:pt x="99" y="77"/>
                  </a:cubicBez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2" name="Freeform 283">
              <a:extLst>
                <a:ext uri="{FF2B5EF4-FFF2-40B4-BE49-F238E27FC236}">
                  <a16:creationId xmlns:a16="http://schemas.microsoft.com/office/drawing/2014/main" id="{C266AF64-6488-0C4B-8CD0-1260DA317D3B}"/>
                </a:ext>
              </a:extLst>
            </p:cNvPr>
            <p:cNvSpPr>
              <a:spLocks/>
            </p:cNvSpPr>
            <p:nvPr/>
          </p:nvSpPr>
          <p:spPr bwMode="auto">
            <a:xfrm>
              <a:off x="21771999" y="9907535"/>
              <a:ext cx="55563" cy="38100"/>
            </a:xfrm>
            <a:custGeom>
              <a:avLst/>
              <a:gdLst>
                <a:gd name="T0" fmla="*/ 19 w 20"/>
                <a:gd name="T1" fmla="*/ 14 h 14"/>
                <a:gd name="T2" fmla="*/ 1 w 20"/>
                <a:gd name="T3" fmla="*/ 4 h 14"/>
                <a:gd name="T4" fmla="*/ 0 w 20"/>
                <a:gd name="T5" fmla="*/ 1 h 14"/>
                <a:gd name="T6" fmla="*/ 1 w 20"/>
                <a:gd name="T7" fmla="*/ 1 h 14"/>
                <a:gd name="T8" fmla="*/ 19 w 20"/>
                <a:gd name="T9" fmla="*/ 11 h 14"/>
                <a:gd name="T10" fmla="*/ 19 w 20"/>
                <a:gd name="T11" fmla="*/ 11 h 14"/>
                <a:gd name="T12" fmla="*/ 20 w 20"/>
                <a:gd name="T13" fmla="*/ 13 h 14"/>
                <a:gd name="T14" fmla="*/ 19 w 20"/>
                <a:gd name="T15" fmla="*/ 14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 h="14">
                  <a:moveTo>
                    <a:pt x="19" y="14"/>
                  </a:moveTo>
                  <a:cubicBezTo>
                    <a:pt x="1" y="4"/>
                    <a:pt x="1" y="4"/>
                    <a:pt x="1" y="4"/>
                  </a:cubicBezTo>
                  <a:cubicBezTo>
                    <a:pt x="0" y="3"/>
                    <a:pt x="0" y="2"/>
                    <a:pt x="0" y="1"/>
                  </a:cubicBezTo>
                  <a:cubicBezTo>
                    <a:pt x="0" y="0"/>
                    <a:pt x="0" y="0"/>
                    <a:pt x="1" y="1"/>
                  </a:cubicBezTo>
                  <a:cubicBezTo>
                    <a:pt x="19" y="11"/>
                    <a:pt x="19" y="11"/>
                    <a:pt x="19" y="11"/>
                  </a:cubicBezTo>
                  <a:cubicBezTo>
                    <a:pt x="19" y="11"/>
                    <a:pt x="19" y="11"/>
                    <a:pt x="19" y="11"/>
                  </a:cubicBezTo>
                  <a:cubicBezTo>
                    <a:pt x="20" y="11"/>
                    <a:pt x="20" y="12"/>
                    <a:pt x="20" y="13"/>
                  </a:cubicBezTo>
                  <a:cubicBezTo>
                    <a:pt x="20" y="14"/>
                    <a:pt x="20" y="14"/>
                    <a:pt x="19" y="14"/>
                  </a:cubicBez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3" name="Freeform 288">
              <a:extLst>
                <a:ext uri="{FF2B5EF4-FFF2-40B4-BE49-F238E27FC236}">
                  <a16:creationId xmlns:a16="http://schemas.microsoft.com/office/drawing/2014/main" id="{432CC48B-9E58-8A4B-8D8C-2203AF151B9E}"/>
                </a:ext>
              </a:extLst>
            </p:cNvPr>
            <p:cNvSpPr>
              <a:spLocks/>
            </p:cNvSpPr>
            <p:nvPr/>
          </p:nvSpPr>
          <p:spPr bwMode="auto">
            <a:xfrm>
              <a:off x="21929162" y="9731323"/>
              <a:ext cx="20638" cy="26988"/>
            </a:xfrm>
            <a:custGeom>
              <a:avLst/>
              <a:gdLst>
                <a:gd name="T0" fmla="*/ 7 w 7"/>
                <a:gd name="T1" fmla="*/ 7 h 10"/>
                <a:gd name="T2" fmla="*/ 3 w 7"/>
                <a:gd name="T3" fmla="*/ 9 h 10"/>
                <a:gd name="T4" fmla="*/ 0 w 7"/>
                <a:gd name="T5" fmla="*/ 3 h 10"/>
                <a:gd name="T6" fmla="*/ 3 w 7"/>
                <a:gd name="T7" fmla="*/ 1 h 10"/>
                <a:gd name="T8" fmla="*/ 7 w 7"/>
                <a:gd name="T9" fmla="*/ 7 h 10"/>
              </a:gdLst>
              <a:ahLst/>
              <a:cxnLst>
                <a:cxn ang="0">
                  <a:pos x="T0" y="T1"/>
                </a:cxn>
                <a:cxn ang="0">
                  <a:pos x="T2" y="T3"/>
                </a:cxn>
                <a:cxn ang="0">
                  <a:pos x="T4" y="T5"/>
                </a:cxn>
                <a:cxn ang="0">
                  <a:pos x="T6" y="T7"/>
                </a:cxn>
                <a:cxn ang="0">
                  <a:pos x="T8" y="T9"/>
                </a:cxn>
              </a:cxnLst>
              <a:rect l="0" t="0" r="r" b="b"/>
              <a:pathLst>
                <a:path w="7" h="10">
                  <a:moveTo>
                    <a:pt x="7" y="7"/>
                  </a:moveTo>
                  <a:cubicBezTo>
                    <a:pt x="7" y="9"/>
                    <a:pt x="5" y="10"/>
                    <a:pt x="3" y="9"/>
                  </a:cubicBezTo>
                  <a:cubicBezTo>
                    <a:pt x="2" y="8"/>
                    <a:pt x="0" y="5"/>
                    <a:pt x="0" y="3"/>
                  </a:cubicBezTo>
                  <a:cubicBezTo>
                    <a:pt x="0" y="1"/>
                    <a:pt x="2" y="0"/>
                    <a:pt x="3" y="1"/>
                  </a:cubicBezTo>
                  <a:cubicBezTo>
                    <a:pt x="5" y="2"/>
                    <a:pt x="7" y="5"/>
                    <a:pt x="7" y="7"/>
                  </a:cubicBez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4" name="Freeform 289">
              <a:extLst>
                <a:ext uri="{FF2B5EF4-FFF2-40B4-BE49-F238E27FC236}">
                  <a16:creationId xmlns:a16="http://schemas.microsoft.com/office/drawing/2014/main" id="{013B5AC0-19D2-B345-89E5-71DD140F30B2}"/>
                </a:ext>
              </a:extLst>
            </p:cNvPr>
            <p:cNvSpPr>
              <a:spLocks/>
            </p:cNvSpPr>
            <p:nvPr/>
          </p:nvSpPr>
          <p:spPr bwMode="auto">
            <a:xfrm>
              <a:off x="21981549" y="9728148"/>
              <a:ext cx="31750" cy="41275"/>
            </a:xfrm>
            <a:custGeom>
              <a:avLst/>
              <a:gdLst>
                <a:gd name="T0" fmla="*/ 10 w 11"/>
                <a:gd name="T1" fmla="*/ 10 h 15"/>
                <a:gd name="T2" fmla="*/ 6 w 11"/>
                <a:gd name="T3" fmla="*/ 14 h 15"/>
                <a:gd name="T4" fmla="*/ 0 w 11"/>
                <a:gd name="T5" fmla="*/ 6 h 15"/>
                <a:gd name="T6" fmla="*/ 4 w 11"/>
                <a:gd name="T7" fmla="*/ 1 h 15"/>
                <a:gd name="T8" fmla="*/ 10 w 11"/>
                <a:gd name="T9" fmla="*/ 10 h 15"/>
              </a:gdLst>
              <a:ahLst/>
              <a:cxnLst>
                <a:cxn ang="0">
                  <a:pos x="T0" y="T1"/>
                </a:cxn>
                <a:cxn ang="0">
                  <a:pos x="T2" y="T3"/>
                </a:cxn>
                <a:cxn ang="0">
                  <a:pos x="T4" y="T5"/>
                </a:cxn>
                <a:cxn ang="0">
                  <a:pos x="T6" y="T7"/>
                </a:cxn>
                <a:cxn ang="0">
                  <a:pos x="T8" y="T9"/>
                </a:cxn>
              </a:cxnLst>
              <a:rect l="0" t="0" r="r" b="b"/>
              <a:pathLst>
                <a:path w="11" h="15">
                  <a:moveTo>
                    <a:pt x="10" y="10"/>
                  </a:moveTo>
                  <a:cubicBezTo>
                    <a:pt x="11" y="13"/>
                    <a:pt x="9" y="15"/>
                    <a:pt x="6" y="14"/>
                  </a:cubicBezTo>
                  <a:cubicBezTo>
                    <a:pt x="3" y="13"/>
                    <a:pt x="1" y="9"/>
                    <a:pt x="0" y="6"/>
                  </a:cubicBezTo>
                  <a:cubicBezTo>
                    <a:pt x="0" y="2"/>
                    <a:pt x="1" y="0"/>
                    <a:pt x="4" y="1"/>
                  </a:cubicBezTo>
                  <a:cubicBezTo>
                    <a:pt x="7" y="2"/>
                    <a:pt x="10" y="6"/>
                    <a:pt x="10" y="10"/>
                  </a:cubicBez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5" name="Freeform 290">
              <a:extLst>
                <a:ext uri="{FF2B5EF4-FFF2-40B4-BE49-F238E27FC236}">
                  <a16:creationId xmlns:a16="http://schemas.microsoft.com/office/drawing/2014/main" id="{CD96B98E-98BE-0E4A-9868-3A84FDEA61D8}"/>
                </a:ext>
              </a:extLst>
            </p:cNvPr>
            <p:cNvSpPr>
              <a:spLocks noEditPoints="1"/>
            </p:cNvSpPr>
            <p:nvPr/>
          </p:nvSpPr>
          <p:spPr bwMode="auto">
            <a:xfrm>
              <a:off x="21833912" y="9888485"/>
              <a:ext cx="165100" cy="182563"/>
            </a:xfrm>
            <a:custGeom>
              <a:avLst/>
              <a:gdLst>
                <a:gd name="T0" fmla="*/ 48 w 60"/>
                <a:gd name="T1" fmla="*/ 62 h 66"/>
                <a:gd name="T2" fmla="*/ 12 w 60"/>
                <a:gd name="T3" fmla="*/ 41 h 66"/>
                <a:gd name="T4" fmla="*/ 0 w 60"/>
                <a:gd name="T5" fmla="*/ 21 h 66"/>
                <a:gd name="T6" fmla="*/ 11 w 60"/>
                <a:gd name="T7" fmla="*/ 13 h 66"/>
                <a:gd name="T8" fmla="*/ 10 w 60"/>
                <a:gd name="T9" fmla="*/ 10 h 66"/>
                <a:gd name="T10" fmla="*/ 22 w 60"/>
                <a:gd name="T11" fmla="*/ 4 h 66"/>
                <a:gd name="T12" fmla="*/ 31 w 60"/>
                <a:gd name="T13" fmla="*/ 14 h 66"/>
                <a:gd name="T14" fmla="*/ 35 w 60"/>
                <a:gd name="T15" fmla="*/ 15 h 66"/>
                <a:gd name="T16" fmla="*/ 47 w 60"/>
                <a:gd name="T17" fmla="*/ 34 h 66"/>
                <a:gd name="T18" fmla="*/ 48 w 60"/>
                <a:gd name="T19" fmla="*/ 35 h 66"/>
                <a:gd name="T20" fmla="*/ 60 w 60"/>
                <a:gd name="T21" fmla="*/ 55 h 66"/>
                <a:gd name="T22" fmla="*/ 48 w 60"/>
                <a:gd name="T23" fmla="*/ 62 h 66"/>
                <a:gd name="T24" fmla="*/ 12 w 60"/>
                <a:gd name="T25" fmla="*/ 17 h 66"/>
                <a:gd name="T26" fmla="*/ 3 w 60"/>
                <a:gd name="T27" fmla="*/ 22 h 66"/>
                <a:gd name="T28" fmla="*/ 12 w 60"/>
                <a:gd name="T29" fmla="*/ 38 h 66"/>
                <a:gd name="T30" fmla="*/ 48 w 60"/>
                <a:gd name="T31" fmla="*/ 59 h 66"/>
                <a:gd name="T32" fmla="*/ 48 w 60"/>
                <a:gd name="T33" fmla="*/ 59 h 66"/>
                <a:gd name="T34" fmla="*/ 57 w 60"/>
                <a:gd name="T35" fmla="*/ 54 h 66"/>
                <a:gd name="T36" fmla="*/ 48 w 60"/>
                <a:gd name="T37" fmla="*/ 38 h 66"/>
                <a:gd name="T38" fmla="*/ 46 w 60"/>
                <a:gd name="T39" fmla="*/ 37 h 66"/>
                <a:gd name="T40" fmla="*/ 45 w 60"/>
                <a:gd name="T41" fmla="*/ 36 h 66"/>
                <a:gd name="T42" fmla="*/ 44 w 60"/>
                <a:gd name="T43" fmla="*/ 34 h 66"/>
                <a:gd name="T44" fmla="*/ 44 w 60"/>
                <a:gd name="T45" fmla="*/ 34 h 66"/>
                <a:gd name="T46" fmla="*/ 35 w 60"/>
                <a:gd name="T47" fmla="*/ 18 h 66"/>
                <a:gd name="T48" fmla="*/ 31 w 60"/>
                <a:gd name="T49" fmla="*/ 17 h 66"/>
                <a:gd name="T50" fmla="*/ 30 w 60"/>
                <a:gd name="T51" fmla="*/ 16 h 66"/>
                <a:gd name="T52" fmla="*/ 22 w 60"/>
                <a:gd name="T53" fmla="*/ 7 h 66"/>
                <a:gd name="T54" fmla="*/ 13 w 60"/>
                <a:gd name="T55" fmla="*/ 12 h 66"/>
                <a:gd name="T56" fmla="*/ 14 w 60"/>
                <a:gd name="T57" fmla="*/ 16 h 66"/>
                <a:gd name="T58" fmla="*/ 13 w 60"/>
                <a:gd name="T59" fmla="*/ 17 h 66"/>
                <a:gd name="T60" fmla="*/ 12 w 60"/>
                <a:gd name="T61" fmla="*/ 1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60" h="66">
                  <a:moveTo>
                    <a:pt x="48" y="62"/>
                  </a:moveTo>
                  <a:cubicBezTo>
                    <a:pt x="12" y="41"/>
                    <a:pt x="12" y="41"/>
                    <a:pt x="12" y="41"/>
                  </a:cubicBezTo>
                  <a:cubicBezTo>
                    <a:pt x="6" y="37"/>
                    <a:pt x="0" y="28"/>
                    <a:pt x="0" y="21"/>
                  </a:cubicBezTo>
                  <a:cubicBezTo>
                    <a:pt x="0" y="14"/>
                    <a:pt x="5" y="11"/>
                    <a:pt x="11" y="13"/>
                  </a:cubicBezTo>
                  <a:cubicBezTo>
                    <a:pt x="11" y="12"/>
                    <a:pt x="10" y="11"/>
                    <a:pt x="10" y="10"/>
                  </a:cubicBezTo>
                  <a:cubicBezTo>
                    <a:pt x="10" y="3"/>
                    <a:pt x="16" y="0"/>
                    <a:pt x="22" y="4"/>
                  </a:cubicBezTo>
                  <a:cubicBezTo>
                    <a:pt x="26" y="6"/>
                    <a:pt x="29" y="9"/>
                    <a:pt x="31" y="14"/>
                  </a:cubicBezTo>
                  <a:cubicBezTo>
                    <a:pt x="32" y="14"/>
                    <a:pt x="34" y="14"/>
                    <a:pt x="35" y="15"/>
                  </a:cubicBezTo>
                  <a:cubicBezTo>
                    <a:pt x="41" y="19"/>
                    <a:pt x="46" y="27"/>
                    <a:pt x="47" y="34"/>
                  </a:cubicBezTo>
                  <a:cubicBezTo>
                    <a:pt x="47" y="34"/>
                    <a:pt x="48" y="34"/>
                    <a:pt x="48" y="35"/>
                  </a:cubicBezTo>
                  <a:cubicBezTo>
                    <a:pt x="55" y="38"/>
                    <a:pt x="60" y="48"/>
                    <a:pt x="60" y="55"/>
                  </a:cubicBezTo>
                  <a:cubicBezTo>
                    <a:pt x="60" y="63"/>
                    <a:pt x="55" y="66"/>
                    <a:pt x="48" y="62"/>
                  </a:cubicBezTo>
                  <a:close/>
                  <a:moveTo>
                    <a:pt x="12" y="17"/>
                  </a:moveTo>
                  <a:cubicBezTo>
                    <a:pt x="7" y="14"/>
                    <a:pt x="3" y="16"/>
                    <a:pt x="3" y="22"/>
                  </a:cubicBezTo>
                  <a:cubicBezTo>
                    <a:pt x="3" y="28"/>
                    <a:pt x="7" y="35"/>
                    <a:pt x="12" y="38"/>
                  </a:cubicBezTo>
                  <a:cubicBezTo>
                    <a:pt x="48" y="59"/>
                    <a:pt x="48" y="59"/>
                    <a:pt x="48" y="59"/>
                  </a:cubicBezTo>
                  <a:cubicBezTo>
                    <a:pt x="48" y="59"/>
                    <a:pt x="48" y="59"/>
                    <a:pt x="48" y="59"/>
                  </a:cubicBezTo>
                  <a:cubicBezTo>
                    <a:pt x="53" y="62"/>
                    <a:pt x="57" y="59"/>
                    <a:pt x="57" y="54"/>
                  </a:cubicBezTo>
                  <a:cubicBezTo>
                    <a:pt x="57" y="48"/>
                    <a:pt x="53" y="41"/>
                    <a:pt x="48" y="38"/>
                  </a:cubicBezTo>
                  <a:cubicBezTo>
                    <a:pt x="47" y="37"/>
                    <a:pt x="47" y="37"/>
                    <a:pt x="46" y="37"/>
                  </a:cubicBezTo>
                  <a:cubicBezTo>
                    <a:pt x="45" y="37"/>
                    <a:pt x="45" y="36"/>
                    <a:pt x="45" y="36"/>
                  </a:cubicBezTo>
                  <a:cubicBezTo>
                    <a:pt x="44" y="35"/>
                    <a:pt x="44" y="35"/>
                    <a:pt x="44" y="34"/>
                  </a:cubicBezTo>
                  <a:cubicBezTo>
                    <a:pt x="44" y="34"/>
                    <a:pt x="44" y="34"/>
                    <a:pt x="44" y="34"/>
                  </a:cubicBezTo>
                  <a:cubicBezTo>
                    <a:pt x="44" y="28"/>
                    <a:pt x="40" y="21"/>
                    <a:pt x="35" y="18"/>
                  </a:cubicBezTo>
                  <a:cubicBezTo>
                    <a:pt x="34" y="17"/>
                    <a:pt x="33" y="17"/>
                    <a:pt x="31" y="17"/>
                  </a:cubicBezTo>
                  <a:cubicBezTo>
                    <a:pt x="31" y="17"/>
                    <a:pt x="30" y="16"/>
                    <a:pt x="30" y="16"/>
                  </a:cubicBezTo>
                  <a:cubicBezTo>
                    <a:pt x="28" y="12"/>
                    <a:pt x="25" y="8"/>
                    <a:pt x="22" y="7"/>
                  </a:cubicBezTo>
                  <a:cubicBezTo>
                    <a:pt x="17" y="4"/>
                    <a:pt x="13" y="6"/>
                    <a:pt x="13" y="12"/>
                  </a:cubicBezTo>
                  <a:cubicBezTo>
                    <a:pt x="13" y="13"/>
                    <a:pt x="13" y="14"/>
                    <a:pt x="14" y="16"/>
                  </a:cubicBezTo>
                  <a:cubicBezTo>
                    <a:pt x="14" y="16"/>
                    <a:pt x="14" y="17"/>
                    <a:pt x="13" y="17"/>
                  </a:cubicBezTo>
                  <a:cubicBezTo>
                    <a:pt x="13" y="17"/>
                    <a:pt x="13" y="17"/>
                    <a:pt x="12" y="17"/>
                  </a:cubicBez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4" name="Title"/>
          <p:cNvSpPr>
            <a:spLocks noGrp="1"/>
          </p:cNvSpPr>
          <p:nvPr>
            <p:ph type="title"/>
          </p:nvPr>
        </p:nvSpPr>
        <p:spPr>
          <a:xfrm>
            <a:off x="645305" y="959850"/>
            <a:ext cx="11186476" cy="369332"/>
          </a:xfrm>
        </p:spPr>
        <p:txBody>
          <a:bodyPr/>
          <a:lstStyle/>
          <a:p>
            <a:r>
              <a:rPr lang="en-US" dirty="0"/>
              <a:t>Theories behind it</a:t>
            </a:r>
          </a:p>
        </p:txBody>
      </p:sp>
      <p:pic>
        <p:nvPicPr>
          <p:cNvPr id="7" name="Picture 6">
            <a:extLst>
              <a:ext uri="{FF2B5EF4-FFF2-40B4-BE49-F238E27FC236}">
                <a16:creationId xmlns:a16="http://schemas.microsoft.com/office/drawing/2014/main" id="{82A84C36-3DA5-E54F-9B49-9E0458D47F32}"/>
              </a:ext>
            </a:extLst>
          </p:cNvPr>
          <p:cNvPicPr>
            <a:picLocks noChangeAspect="1"/>
          </p:cNvPicPr>
          <p:nvPr/>
        </p:nvPicPr>
        <p:blipFill>
          <a:blip r:embed="rId2"/>
          <a:stretch>
            <a:fillRect/>
          </a:stretch>
        </p:blipFill>
        <p:spPr>
          <a:xfrm>
            <a:off x="2075735" y="1329182"/>
            <a:ext cx="7509913" cy="4911836"/>
          </a:xfrm>
          <a:prstGeom prst="rect">
            <a:avLst/>
          </a:prstGeom>
        </p:spPr>
      </p:pic>
      <p:grpSp>
        <p:nvGrpSpPr>
          <p:cNvPr id="647" name="Group 646">
            <a:extLst>
              <a:ext uri="{FF2B5EF4-FFF2-40B4-BE49-F238E27FC236}">
                <a16:creationId xmlns:a16="http://schemas.microsoft.com/office/drawing/2014/main" id="{079074A8-F533-C644-A32E-801C4AD572D4}"/>
              </a:ext>
            </a:extLst>
          </p:cNvPr>
          <p:cNvGrpSpPr/>
          <p:nvPr/>
        </p:nvGrpSpPr>
        <p:grpSpPr>
          <a:xfrm>
            <a:off x="1697935" y="2484254"/>
            <a:ext cx="1823183" cy="1064003"/>
            <a:chOff x="3396343" y="4881226"/>
            <a:chExt cx="3815586" cy="1064003"/>
          </a:xfrm>
        </p:grpSpPr>
        <p:sp>
          <p:nvSpPr>
            <p:cNvPr id="648" name="TextBox 647">
              <a:extLst>
                <a:ext uri="{FF2B5EF4-FFF2-40B4-BE49-F238E27FC236}">
                  <a16:creationId xmlns:a16="http://schemas.microsoft.com/office/drawing/2014/main" id="{A2127360-A74D-8146-9421-D1073B5B4134}"/>
                </a:ext>
              </a:extLst>
            </p:cNvPr>
            <p:cNvSpPr txBox="1"/>
            <p:nvPr/>
          </p:nvSpPr>
          <p:spPr>
            <a:xfrm>
              <a:off x="3470661" y="4881226"/>
              <a:ext cx="3714635" cy="338554"/>
            </a:xfrm>
            <a:prstGeom prst="rect">
              <a:avLst/>
            </a:prstGeom>
            <a:noFill/>
          </p:spPr>
          <p:txBody>
            <a:bodyPr wrap="square" rtlCol="0">
              <a:spAutoFit/>
            </a:bodyPr>
            <a:lstStyle/>
            <a:p>
              <a:pPr algn="r"/>
              <a:r>
                <a:rPr lang="en-US" sz="1600" dirty="0">
                  <a:latin typeface="Open Sans Bold" panose="020B0806030504020204" pitchFamily="34" charset="0"/>
                  <a:ea typeface="Open Sans Bold" panose="020B0806030504020204" pitchFamily="34" charset="0"/>
                  <a:cs typeface="Open Sans Bold" panose="020B0806030504020204" pitchFamily="34" charset="0"/>
                </a:rPr>
                <a:t>Context Switching</a:t>
              </a:r>
            </a:p>
          </p:txBody>
        </p:sp>
        <p:sp>
          <p:nvSpPr>
            <p:cNvPr id="651" name="TextBox 650">
              <a:extLst>
                <a:ext uri="{FF2B5EF4-FFF2-40B4-BE49-F238E27FC236}">
                  <a16:creationId xmlns:a16="http://schemas.microsoft.com/office/drawing/2014/main" id="{7179348B-F12E-B44D-9A41-D47C6268BCA7}"/>
                </a:ext>
              </a:extLst>
            </p:cNvPr>
            <p:cNvSpPr txBox="1"/>
            <p:nvPr/>
          </p:nvSpPr>
          <p:spPr>
            <a:xfrm>
              <a:off x="3396343" y="5368148"/>
              <a:ext cx="3815586" cy="577081"/>
            </a:xfrm>
            <a:prstGeom prst="rect">
              <a:avLst/>
            </a:prstGeom>
            <a:noFill/>
          </p:spPr>
          <p:txBody>
            <a:bodyPr wrap="square" rtlCol="0">
              <a:spAutoFit/>
            </a:bodyPr>
            <a:lstStyle/>
            <a:p>
              <a:pPr algn="r"/>
              <a:r>
                <a:rPr lang="en-US" sz="1050" dirty="0"/>
                <a:t>Public enemy #1 in creative work. “One thing at the time” is most effective</a:t>
              </a:r>
            </a:p>
          </p:txBody>
        </p:sp>
      </p:grpSp>
      <p:grpSp>
        <p:nvGrpSpPr>
          <p:cNvPr id="652" name="Group 651">
            <a:extLst>
              <a:ext uri="{FF2B5EF4-FFF2-40B4-BE49-F238E27FC236}">
                <a16:creationId xmlns:a16="http://schemas.microsoft.com/office/drawing/2014/main" id="{D55CE98A-C01F-624E-9267-E42ADDF0CAA3}"/>
              </a:ext>
            </a:extLst>
          </p:cNvPr>
          <p:cNvGrpSpPr/>
          <p:nvPr/>
        </p:nvGrpSpPr>
        <p:grpSpPr>
          <a:xfrm>
            <a:off x="794714" y="4305657"/>
            <a:ext cx="1823183" cy="902420"/>
            <a:chOff x="3396343" y="4881226"/>
            <a:chExt cx="3815586" cy="902420"/>
          </a:xfrm>
        </p:grpSpPr>
        <p:sp>
          <p:nvSpPr>
            <p:cNvPr id="653" name="TextBox 652">
              <a:extLst>
                <a:ext uri="{FF2B5EF4-FFF2-40B4-BE49-F238E27FC236}">
                  <a16:creationId xmlns:a16="http://schemas.microsoft.com/office/drawing/2014/main" id="{F087E5D5-9F04-114E-B9ED-FAF9EC674B8F}"/>
                </a:ext>
              </a:extLst>
            </p:cNvPr>
            <p:cNvSpPr txBox="1"/>
            <p:nvPr/>
          </p:nvSpPr>
          <p:spPr>
            <a:xfrm>
              <a:off x="4888205" y="4881226"/>
              <a:ext cx="2297091" cy="338554"/>
            </a:xfrm>
            <a:prstGeom prst="rect">
              <a:avLst/>
            </a:prstGeom>
            <a:noFill/>
          </p:spPr>
          <p:txBody>
            <a:bodyPr wrap="none" rtlCol="0">
              <a:spAutoFit/>
            </a:bodyPr>
            <a:lstStyle/>
            <a:p>
              <a:pPr algn="r"/>
              <a:r>
                <a:rPr lang="en-US" sz="1600" dirty="0">
                  <a:latin typeface="Open Sans Bold" panose="020B0806030504020204" pitchFamily="34" charset="0"/>
                  <a:ea typeface="Open Sans Bold" panose="020B0806030504020204" pitchFamily="34" charset="0"/>
                  <a:cs typeface="Open Sans Bold" panose="020B0806030504020204" pitchFamily="34" charset="0"/>
                </a:rPr>
                <a:t>Little’s Law</a:t>
              </a:r>
            </a:p>
          </p:txBody>
        </p:sp>
        <p:sp>
          <p:nvSpPr>
            <p:cNvPr id="654" name="TextBox 653">
              <a:extLst>
                <a:ext uri="{FF2B5EF4-FFF2-40B4-BE49-F238E27FC236}">
                  <a16:creationId xmlns:a16="http://schemas.microsoft.com/office/drawing/2014/main" id="{F789894E-801E-2646-852E-293DC2FDA859}"/>
                </a:ext>
              </a:extLst>
            </p:cNvPr>
            <p:cNvSpPr txBox="1"/>
            <p:nvPr/>
          </p:nvSpPr>
          <p:spPr>
            <a:xfrm>
              <a:off x="3396343" y="5368148"/>
              <a:ext cx="3815586" cy="415498"/>
            </a:xfrm>
            <a:prstGeom prst="rect">
              <a:avLst/>
            </a:prstGeom>
            <a:noFill/>
          </p:spPr>
          <p:txBody>
            <a:bodyPr wrap="square" rtlCol="0">
              <a:spAutoFit/>
            </a:bodyPr>
            <a:lstStyle/>
            <a:p>
              <a:pPr algn="r"/>
              <a:r>
                <a:rPr lang="en-US" sz="1050" dirty="0"/>
                <a:t>Cycle time = Work in process / throughput</a:t>
              </a:r>
            </a:p>
          </p:txBody>
        </p:sp>
      </p:grpSp>
      <p:grpSp>
        <p:nvGrpSpPr>
          <p:cNvPr id="655" name="Group 654">
            <a:extLst>
              <a:ext uri="{FF2B5EF4-FFF2-40B4-BE49-F238E27FC236}">
                <a16:creationId xmlns:a16="http://schemas.microsoft.com/office/drawing/2014/main" id="{5AE8DF70-0B67-1C46-B7C9-C487C415C741}"/>
              </a:ext>
            </a:extLst>
          </p:cNvPr>
          <p:cNvGrpSpPr/>
          <p:nvPr/>
        </p:nvGrpSpPr>
        <p:grpSpPr>
          <a:xfrm>
            <a:off x="8723397" y="2526580"/>
            <a:ext cx="1985317" cy="902420"/>
            <a:chOff x="3057026" y="4881226"/>
            <a:chExt cx="4154903" cy="902420"/>
          </a:xfrm>
        </p:grpSpPr>
        <p:sp>
          <p:nvSpPr>
            <p:cNvPr id="656" name="TextBox 655">
              <a:extLst>
                <a:ext uri="{FF2B5EF4-FFF2-40B4-BE49-F238E27FC236}">
                  <a16:creationId xmlns:a16="http://schemas.microsoft.com/office/drawing/2014/main" id="{332AAB25-E201-D74B-BD75-4CE8943FC218}"/>
                </a:ext>
              </a:extLst>
            </p:cNvPr>
            <p:cNvSpPr txBox="1"/>
            <p:nvPr/>
          </p:nvSpPr>
          <p:spPr>
            <a:xfrm>
              <a:off x="3057026" y="4881226"/>
              <a:ext cx="4128269" cy="338554"/>
            </a:xfrm>
            <a:prstGeom prst="rect">
              <a:avLst/>
            </a:prstGeom>
            <a:noFill/>
          </p:spPr>
          <p:txBody>
            <a:bodyPr wrap="none" rtlCol="0">
              <a:spAutoFit/>
            </a:bodyPr>
            <a:lstStyle/>
            <a:p>
              <a:pPr algn="r"/>
              <a:r>
                <a:rPr lang="en-US" sz="1600" dirty="0">
                  <a:latin typeface="Open Sans Bold" panose="020B0806030504020204" pitchFamily="34" charset="0"/>
                  <a:ea typeface="Open Sans Bold" panose="020B0806030504020204" pitchFamily="34" charset="0"/>
                  <a:cs typeface="Open Sans Bold" panose="020B0806030504020204" pitchFamily="34" charset="0"/>
                </a:rPr>
                <a:t>Theory of Constraints</a:t>
              </a:r>
            </a:p>
          </p:txBody>
        </p:sp>
        <p:sp>
          <p:nvSpPr>
            <p:cNvPr id="657" name="TextBox 656">
              <a:extLst>
                <a:ext uri="{FF2B5EF4-FFF2-40B4-BE49-F238E27FC236}">
                  <a16:creationId xmlns:a16="http://schemas.microsoft.com/office/drawing/2014/main" id="{1A31EDC3-E7B3-4649-8616-07C2ACEFC026}"/>
                </a:ext>
              </a:extLst>
            </p:cNvPr>
            <p:cNvSpPr txBox="1"/>
            <p:nvPr/>
          </p:nvSpPr>
          <p:spPr>
            <a:xfrm>
              <a:off x="3396343" y="5368148"/>
              <a:ext cx="3815586" cy="415498"/>
            </a:xfrm>
            <a:prstGeom prst="rect">
              <a:avLst/>
            </a:prstGeom>
            <a:noFill/>
          </p:spPr>
          <p:txBody>
            <a:bodyPr wrap="square" rtlCol="0">
              <a:spAutoFit/>
            </a:bodyPr>
            <a:lstStyle/>
            <a:p>
              <a:r>
                <a:rPr lang="en-US" sz="1050" dirty="0"/>
                <a:t>“ A chain is not stronger than it’s weakest link “</a:t>
              </a:r>
            </a:p>
          </p:txBody>
        </p:sp>
      </p:grpSp>
      <p:grpSp>
        <p:nvGrpSpPr>
          <p:cNvPr id="658" name="Group 657">
            <a:extLst>
              <a:ext uri="{FF2B5EF4-FFF2-40B4-BE49-F238E27FC236}">
                <a16:creationId xmlns:a16="http://schemas.microsoft.com/office/drawing/2014/main" id="{1B8DC19F-4B3D-C845-A992-314A29ECCE49}"/>
              </a:ext>
            </a:extLst>
          </p:cNvPr>
          <p:cNvGrpSpPr/>
          <p:nvPr/>
        </p:nvGrpSpPr>
        <p:grpSpPr>
          <a:xfrm>
            <a:off x="7958406" y="4128104"/>
            <a:ext cx="1833539" cy="1064003"/>
            <a:chOff x="3374670" y="4881226"/>
            <a:chExt cx="3837259" cy="1064003"/>
          </a:xfrm>
        </p:grpSpPr>
        <p:sp>
          <p:nvSpPr>
            <p:cNvPr id="659" name="TextBox 658">
              <a:extLst>
                <a:ext uri="{FF2B5EF4-FFF2-40B4-BE49-F238E27FC236}">
                  <a16:creationId xmlns:a16="http://schemas.microsoft.com/office/drawing/2014/main" id="{7B50E50D-0446-BC4A-A5CF-CD6E2145510D}"/>
                </a:ext>
              </a:extLst>
            </p:cNvPr>
            <p:cNvSpPr txBox="1"/>
            <p:nvPr/>
          </p:nvSpPr>
          <p:spPr>
            <a:xfrm>
              <a:off x="3374670" y="4881226"/>
              <a:ext cx="3810626" cy="338554"/>
            </a:xfrm>
            <a:prstGeom prst="rect">
              <a:avLst/>
            </a:prstGeom>
            <a:noFill/>
          </p:spPr>
          <p:txBody>
            <a:bodyPr wrap="square" rtlCol="0">
              <a:spAutoFit/>
            </a:bodyPr>
            <a:lstStyle/>
            <a:p>
              <a:r>
                <a:rPr lang="en-US" sz="1600" dirty="0">
                  <a:latin typeface="Open Sans Bold" panose="020B0806030504020204" pitchFamily="34" charset="0"/>
                  <a:ea typeface="Open Sans Bold" panose="020B0806030504020204" pitchFamily="34" charset="0"/>
                  <a:cs typeface="Open Sans Bold" panose="020B0806030504020204" pitchFamily="34" charset="0"/>
                </a:rPr>
                <a:t>Feedback Loops</a:t>
              </a:r>
            </a:p>
          </p:txBody>
        </p:sp>
        <p:sp>
          <p:nvSpPr>
            <p:cNvPr id="660" name="TextBox 659">
              <a:extLst>
                <a:ext uri="{FF2B5EF4-FFF2-40B4-BE49-F238E27FC236}">
                  <a16:creationId xmlns:a16="http://schemas.microsoft.com/office/drawing/2014/main" id="{B24AB03C-5416-5E45-A808-584C29B32C60}"/>
                </a:ext>
              </a:extLst>
            </p:cNvPr>
            <p:cNvSpPr txBox="1"/>
            <p:nvPr/>
          </p:nvSpPr>
          <p:spPr>
            <a:xfrm>
              <a:off x="3396343" y="5368148"/>
              <a:ext cx="3815586" cy="577081"/>
            </a:xfrm>
            <a:prstGeom prst="rect">
              <a:avLst/>
            </a:prstGeom>
            <a:noFill/>
          </p:spPr>
          <p:txBody>
            <a:bodyPr wrap="square" rtlCol="0">
              <a:spAutoFit/>
            </a:bodyPr>
            <a:lstStyle/>
            <a:p>
              <a:r>
                <a:rPr lang="en-US" sz="1050" dirty="0"/>
                <a:t>Feedback is the creator of knowledge. As short feedback loop as possible.</a:t>
              </a:r>
            </a:p>
          </p:txBody>
        </p:sp>
      </p:grpSp>
    </p:spTree>
    <p:extLst>
      <p:ext uri="{BB962C8B-B14F-4D97-AF65-F5344CB8AC3E}">
        <p14:creationId xmlns:p14="http://schemas.microsoft.com/office/powerpoint/2010/main" val="3153838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6" accel="14000" decel="86000" fill="hold" grpId="0" nodeType="withEffect">
                                  <p:stCondLst>
                                    <p:cond delay="0"/>
                                  </p:stCondLst>
                                  <p:childTnLst>
                                    <p:set>
                                      <p:cBhvr>
                                        <p:cTn id="6" dur="1" fill="hold">
                                          <p:stCondLst>
                                            <p:cond delay="0"/>
                                          </p:stCondLst>
                                        </p:cTn>
                                        <p:tgtEl>
                                          <p:spTgt spid="306"/>
                                        </p:tgtEl>
                                        <p:attrNameLst>
                                          <p:attrName>style.visibility</p:attrName>
                                        </p:attrNameLst>
                                      </p:cBhvr>
                                      <p:to>
                                        <p:strVal val="visible"/>
                                      </p:to>
                                    </p:set>
                                    <p:anim calcmode="lin" valueType="num">
                                      <p:cBhvr additive="base">
                                        <p:cTn id="7" dur="1500" fill="hold"/>
                                        <p:tgtEl>
                                          <p:spTgt spid="306"/>
                                        </p:tgtEl>
                                        <p:attrNameLst>
                                          <p:attrName>ppt_x</p:attrName>
                                        </p:attrNameLst>
                                      </p:cBhvr>
                                      <p:tavLst>
                                        <p:tav tm="0">
                                          <p:val>
                                            <p:strVal val="1+#ppt_w/2"/>
                                          </p:val>
                                        </p:tav>
                                        <p:tav tm="100000">
                                          <p:val>
                                            <p:strVal val="#ppt_x"/>
                                          </p:val>
                                        </p:tav>
                                      </p:tavLst>
                                    </p:anim>
                                    <p:anim calcmode="lin" valueType="num">
                                      <p:cBhvr additive="base">
                                        <p:cTn id="8" dur="1500" fill="hold"/>
                                        <p:tgtEl>
                                          <p:spTgt spid="306"/>
                                        </p:tgtEl>
                                        <p:attrNameLst>
                                          <p:attrName>ppt_y</p:attrName>
                                        </p:attrNameLst>
                                      </p:cBhvr>
                                      <p:tavLst>
                                        <p:tav tm="0">
                                          <p:val>
                                            <p:strVal val="1+#ppt_h/2"/>
                                          </p:val>
                                        </p:tav>
                                        <p:tav tm="100000">
                                          <p:val>
                                            <p:strVal val="#ppt_y"/>
                                          </p:val>
                                        </p:tav>
                                      </p:tavLst>
                                    </p:anim>
                                  </p:childTnLst>
                                </p:cTn>
                              </p:par>
                              <p:par>
                                <p:cTn id="9" presetID="2" presetClass="entr" presetSubtype="6" accel="14000" decel="86000" fill="hold" grpId="0" nodeType="withEffect">
                                  <p:stCondLst>
                                    <p:cond delay="300"/>
                                  </p:stCondLst>
                                  <p:childTnLst>
                                    <p:set>
                                      <p:cBhvr>
                                        <p:cTn id="10" dur="1" fill="hold">
                                          <p:stCondLst>
                                            <p:cond delay="0"/>
                                          </p:stCondLst>
                                        </p:cTn>
                                        <p:tgtEl>
                                          <p:spTgt spid="305"/>
                                        </p:tgtEl>
                                        <p:attrNameLst>
                                          <p:attrName>style.visibility</p:attrName>
                                        </p:attrNameLst>
                                      </p:cBhvr>
                                      <p:to>
                                        <p:strVal val="visible"/>
                                      </p:to>
                                    </p:set>
                                    <p:anim calcmode="lin" valueType="num">
                                      <p:cBhvr additive="base">
                                        <p:cTn id="11" dur="1500" fill="hold"/>
                                        <p:tgtEl>
                                          <p:spTgt spid="305"/>
                                        </p:tgtEl>
                                        <p:attrNameLst>
                                          <p:attrName>ppt_x</p:attrName>
                                        </p:attrNameLst>
                                      </p:cBhvr>
                                      <p:tavLst>
                                        <p:tav tm="0">
                                          <p:val>
                                            <p:strVal val="1+#ppt_w/2"/>
                                          </p:val>
                                        </p:tav>
                                        <p:tav tm="100000">
                                          <p:val>
                                            <p:strVal val="#ppt_x"/>
                                          </p:val>
                                        </p:tav>
                                      </p:tavLst>
                                    </p:anim>
                                    <p:anim calcmode="lin" valueType="num">
                                      <p:cBhvr additive="base">
                                        <p:cTn id="12" dur="1500" fill="hold"/>
                                        <p:tgtEl>
                                          <p:spTgt spid="305"/>
                                        </p:tgtEl>
                                        <p:attrNameLst>
                                          <p:attrName>ppt_y</p:attrName>
                                        </p:attrNameLst>
                                      </p:cBhvr>
                                      <p:tavLst>
                                        <p:tav tm="0">
                                          <p:val>
                                            <p:strVal val="1+#ppt_h/2"/>
                                          </p:val>
                                        </p:tav>
                                        <p:tav tm="100000">
                                          <p:val>
                                            <p:strVal val="#ppt_y"/>
                                          </p:val>
                                        </p:tav>
                                      </p:tavLst>
                                    </p:anim>
                                  </p:childTnLst>
                                </p:cTn>
                              </p:par>
                              <p:par>
                                <p:cTn id="13" presetID="2" presetClass="entr" presetSubtype="6" accel="14000" decel="86000" fill="hold" nodeType="withEffect">
                                  <p:stCondLst>
                                    <p:cond delay="100"/>
                                  </p:stCondLst>
                                  <p:childTnLst>
                                    <p:set>
                                      <p:cBhvr>
                                        <p:cTn id="14" dur="1" fill="hold">
                                          <p:stCondLst>
                                            <p:cond delay="0"/>
                                          </p:stCondLst>
                                        </p:cTn>
                                        <p:tgtEl>
                                          <p:spTgt spid="307"/>
                                        </p:tgtEl>
                                        <p:attrNameLst>
                                          <p:attrName>style.visibility</p:attrName>
                                        </p:attrNameLst>
                                      </p:cBhvr>
                                      <p:to>
                                        <p:strVal val="visible"/>
                                      </p:to>
                                    </p:set>
                                    <p:anim calcmode="lin" valueType="num">
                                      <p:cBhvr additive="base">
                                        <p:cTn id="15" dur="1500" fill="hold"/>
                                        <p:tgtEl>
                                          <p:spTgt spid="307"/>
                                        </p:tgtEl>
                                        <p:attrNameLst>
                                          <p:attrName>ppt_x</p:attrName>
                                        </p:attrNameLst>
                                      </p:cBhvr>
                                      <p:tavLst>
                                        <p:tav tm="0">
                                          <p:val>
                                            <p:strVal val="1+#ppt_w/2"/>
                                          </p:val>
                                        </p:tav>
                                        <p:tav tm="100000">
                                          <p:val>
                                            <p:strVal val="#ppt_x"/>
                                          </p:val>
                                        </p:tav>
                                      </p:tavLst>
                                    </p:anim>
                                    <p:anim calcmode="lin" valueType="num">
                                      <p:cBhvr additive="base">
                                        <p:cTn id="16" dur="1500" fill="hold"/>
                                        <p:tgtEl>
                                          <p:spTgt spid="307"/>
                                        </p:tgtEl>
                                        <p:attrNameLst>
                                          <p:attrName>ppt_y</p:attrName>
                                        </p:attrNameLst>
                                      </p:cBhvr>
                                      <p:tavLst>
                                        <p:tav tm="0">
                                          <p:val>
                                            <p:strVal val="1+#ppt_h/2"/>
                                          </p:val>
                                        </p:tav>
                                        <p:tav tm="100000">
                                          <p:val>
                                            <p:strVal val="#ppt_y"/>
                                          </p:val>
                                        </p:tav>
                                      </p:tavLst>
                                    </p:anim>
                                  </p:childTnLst>
                                </p:cTn>
                              </p:par>
                              <p:par>
                                <p:cTn id="17" presetID="2" presetClass="entr" presetSubtype="6" accel="14000" decel="86000" fill="hold" nodeType="withEffect">
                                  <p:stCondLst>
                                    <p:cond delay="200"/>
                                  </p:stCondLst>
                                  <p:childTnLst>
                                    <p:set>
                                      <p:cBhvr>
                                        <p:cTn id="18" dur="1" fill="hold">
                                          <p:stCondLst>
                                            <p:cond delay="0"/>
                                          </p:stCondLst>
                                        </p:cTn>
                                        <p:tgtEl>
                                          <p:spTgt spid="395"/>
                                        </p:tgtEl>
                                        <p:attrNameLst>
                                          <p:attrName>style.visibility</p:attrName>
                                        </p:attrNameLst>
                                      </p:cBhvr>
                                      <p:to>
                                        <p:strVal val="visible"/>
                                      </p:to>
                                    </p:set>
                                    <p:anim calcmode="lin" valueType="num">
                                      <p:cBhvr additive="base">
                                        <p:cTn id="19" dur="1500" fill="hold"/>
                                        <p:tgtEl>
                                          <p:spTgt spid="395"/>
                                        </p:tgtEl>
                                        <p:attrNameLst>
                                          <p:attrName>ppt_x</p:attrName>
                                        </p:attrNameLst>
                                      </p:cBhvr>
                                      <p:tavLst>
                                        <p:tav tm="0">
                                          <p:val>
                                            <p:strVal val="1+#ppt_w/2"/>
                                          </p:val>
                                        </p:tav>
                                        <p:tav tm="100000">
                                          <p:val>
                                            <p:strVal val="#ppt_x"/>
                                          </p:val>
                                        </p:tav>
                                      </p:tavLst>
                                    </p:anim>
                                    <p:anim calcmode="lin" valueType="num">
                                      <p:cBhvr additive="base">
                                        <p:cTn id="20" dur="1500" fill="hold"/>
                                        <p:tgtEl>
                                          <p:spTgt spid="395"/>
                                        </p:tgtEl>
                                        <p:attrNameLst>
                                          <p:attrName>ppt_y</p:attrName>
                                        </p:attrNameLst>
                                      </p:cBhvr>
                                      <p:tavLst>
                                        <p:tav tm="0">
                                          <p:val>
                                            <p:strVal val="1+#ppt_h/2"/>
                                          </p:val>
                                        </p:tav>
                                        <p:tav tm="100000">
                                          <p:val>
                                            <p:strVal val="#ppt_y"/>
                                          </p:val>
                                        </p:tav>
                                      </p:tavLst>
                                    </p:anim>
                                  </p:childTnLst>
                                </p:cTn>
                              </p:par>
                              <p:par>
                                <p:cTn id="21" presetID="2" presetClass="entr" presetSubtype="6" accel="14000" decel="86000" fill="hold" nodeType="withEffect">
                                  <p:stCondLst>
                                    <p:cond delay="300"/>
                                  </p:stCondLst>
                                  <p:childTnLst>
                                    <p:set>
                                      <p:cBhvr>
                                        <p:cTn id="22" dur="1" fill="hold">
                                          <p:stCondLst>
                                            <p:cond delay="0"/>
                                          </p:stCondLst>
                                        </p:cTn>
                                        <p:tgtEl>
                                          <p:spTgt spid="533"/>
                                        </p:tgtEl>
                                        <p:attrNameLst>
                                          <p:attrName>style.visibility</p:attrName>
                                        </p:attrNameLst>
                                      </p:cBhvr>
                                      <p:to>
                                        <p:strVal val="visible"/>
                                      </p:to>
                                    </p:set>
                                    <p:anim calcmode="lin" valueType="num">
                                      <p:cBhvr additive="base">
                                        <p:cTn id="23" dur="1500" fill="hold"/>
                                        <p:tgtEl>
                                          <p:spTgt spid="533"/>
                                        </p:tgtEl>
                                        <p:attrNameLst>
                                          <p:attrName>ppt_x</p:attrName>
                                        </p:attrNameLst>
                                      </p:cBhvr>
                                      <p:tavLst>
                                        <p:tav tm="0">
                                          <p:val>
                                            <p:strVal val="1+#ppt_w/2"/>
                                          </p:val>
                                        </p:tav>
                                        <p:tav tm="100000">
                                          <p:val>
                                            <p:strVal val="#ppt_x"/>
                                          </p:val>
                                        </p:tav>
                                      </p:tavLst>
                                    </p:anim>
                                    <p:anim calcmode="lin" valueType="num">
                                      <p:cBhvr additive="base">
                                        <p:cTn id="24" dur="1500" fill="hold"/>
                                        <p:tgtEl>
                                          <p:spTgt spid="533"/>
                                        </p:tgtEl>
                                        <p:attrNameLst>
                                          <p:attrName>ppt_y</p:attrName>
                                        </p:attrNameLst>
                                      </p:cBhvr>
                                      <p:tavLst>
                                        <p:tav tm="0">
                                          <p:val>
                                            <p:strVal val="1+#ppt_h/2"/>
                                          </p:val>
                                        </p:tav>
                                        <p:tav tm="100000">
                                          <p:val>
                                            <p:strVal val="#ppt_y"/>
                                          </p:val>
                                        </p:tav>
                                      </p:tavLst>
                                    </p:anim>
                                  </p:childTnLst>
                                </p:cTn>
                              </p:par>
                              <p:par>
                                <p:cTn id="25" presetID="2" presetClass="entr" presetSubtype="6" accel="14000" decel="86000" fill="hold" nodeType="withEffect">
                                  <p:stCondLst>
                                    <p:cond delay="500"/>
                                  </p:stCondLst>
                                  <p:childTnLst>
                                    <p:set>
                                      <p:cBhvr>
                                        <p:cTn id="26" dur="1" fill="hold">
                                          <p:stCondLst>
                                            <p:cond delay="0"/>
                                          </p:stCondLst>
                                        </p:cTn>
                                        <p:tgtEl>
                                          <p:spTgt spid="476"/>
                                        </p:tgtEl>
                                        <p:attrNameLst>
                                          <p:attrName>style.visibility</p:attrName>
                                        </p:attrNameLst>
                                      </p:cBhvr>
                                      <p:to>
                                        <p:strVal val="visible"/>
                                      </p:to>
                                    </p:set>
                                    <p:anim calcmode="lin" valueType="num">
                                      <p:cBhvr additive="base">
                                        <p:cTn id="27" dur="1500" fill="hold"/>
                                        <p:tgtEl>
                                          <p:spTgt spid="476"/>
                                        </p:tgtEl>
                                        <p:attrNameLst>
                                          <p:attrName>ppt_x</p:attrName>
                                        </p:attrNameLst>
                                      </p:cBhvr>
                                      <p:tavLst>
                                        <p:tav tm="0">
                                          <p:val>
                                            <p:strVal val="1+#ppt_w/2"/>
                                          </p:val>
                                        </p:tav>
                                        <p:tav tm="100000">
                                          <p:val>
                                            <p:strVal val="#ppt_x"/>
                                          </p:val>
                                        </p:tav>
                                      </p:tavLst>
                                    </p:anim>
                                    <p:anim calcmode="lin" valueType="num">
                                      <p:cBhvr additive="base">
                                        <p:cTn id="28" dur="1500" fill="hold"/>
                                        <p:tgtEl>
                                          <p:spTgt spid="476"/>
                                        </p:tgtEl>
                                        <p:attrNameLst>
                                          <p:attrName>ppt_y</p:attrName>
                                        </p:attrNameLst>
                                      </p:cBhvr>
                                      <p:tavLst>
                                        <p:tav tm="0">
                                          <p:val>
                                            <p:strVal val="1+#ppt_h/2"/>
                                          </p:val>
                                        </p:tav>
                                        <p:tav tm="100000">
                                          <p:val>
                                            <p:strVal val="#ppt_y"/>
                                          </p:val>
                                        </p:tav>
                                      </p:tavLst>
                                    </p:anim>
                                  </p:childTnLst>
                                </p:cTn>
                              </p:par>
                              <p:par>
                                <p:cTn id="29" presetID="2" presetClass="entr" presetSubtype="6" accel="14000" decel="86000" fill="hold" nodeType="withEffect">
                                  <p:stCondLst>
                                    <p:cond delay="700"/>
                                  </p:stCondLst>
                                  <p:childTnLst>
                                    <p:set>
                                      <p:cBhvr>
                                        <p:cTn id="30" dur="1" fill="hold">
                                          <p:stCondLst>
                                            <p:cond delay="0"/>
                                          </p:stCondLst>
                                        </p:cTn>
                                        <p:tgtEl>
                                          <p:spTgt spid="514"/>
                                        </p:tgtEl>
                                        <p:attrNameLst>
                                          <p:attrName>style.visibility</p:attrName>
                                        </p:attrNameLst>
                                      </p:cBhvr>
                                      <p:to>
                                        <p:strVal val="visible"/>
                                      </p:to>
                                    </p:set>
                                    <p:anim calcmode="lin" valueType="num">
                                      <p:cBhvr additive="base">
                                        <p:cTn id="31" dur="1500" fill="hold"/>
                                        <p:tgtEl>
                                          <p:spTgt spid="514"/>
                                        </p:tgtEl>
                                        <p:attrNameLst>
                                          <p:attrName>ppt_x</p:attrName>
                                        </p:attrNameLst>
                                      </p:cBhvr>
                                      <p:tavLst>
                                        <p:tav tm="0">
                                          <p:val>
                                            <p:strVal val="1+#ppt_w/2"/>
                                          </p:val>
                                        </p:tav>
                                        <p:tav tm="100000">
                                          <p:val>
                                            <p:strVal val="#ppt_x"/>
                                          </p:val>
                                        </p:tav>
                                      </p:tavLst>
                                    </p:anim>
                                    <p:anim calcmode="lin" valueType="num">
                                      <p:cBhvr additive="base">
                                        <p:cTn id="32" dur="1500" fill="hold"/>
                                        <p:tgtEl>
                                          <p:spTgt spid="514"/>
                                        </p:tgtEl>
                                        <p:attrNameLst>
                                          <p:attrName>ppt_y</p:attrName>
                                        </p:attrNameLst>
                                      </p:cBhvr>
                                      <p:tavLst>
                                        <p:tav tm="0">
                                          <p:val>
                                            <p:strVal val="1+#ppt_h/2"/>
                                          </p:val>
                                        </p:tav>
                                        <p:tav tm="100000">
                                          <p:val>
                                            <p:strVal val="#ppt_y"/>
                                          </p:val>
                                        </p:tav>
                                      </p:tavLst>
                                    </p:anim>
                                  </p:childTnLst>
                                </p:cTn>
                              </p:par>
                              <p:par>
                                <p:cTn id="33" presetID="2" presetClass="entr" presetSubtype="6" accel="14000" decel="86000" fill="hold" nodeType="withEffect">
                                  <p:stCondLst>
                                    <p:cond delay="800"/>
                                  </p:stCondLst>
                                  <p:childTnLst>
                                    <p:set>
                                      <p:cBhvr>
                                        <p:cTn id="34" dur="1" fill="hold">
                                          <p:stCondLst>
                                            <p:cond delay="0"/>
                                          </p:stCondLst>
                                        </p:cTn>
                                        <p:tgtEl>
                                          <p:spTgt spid="462"/>
                                        </p:tgtEl>
                                        <p:attrNameLst>
                                          <p:attrName>style.visibility</p:attrName>
                                        </p:attrNameLst>
                                      </p:cBhvr>
                                      <p:to>
                                        <p:strVal val="visible"/>
                                      </p:to>
                                    </p:set>
                                    <p:anim calcmode="lin" valueType="num">
                                      <p:cBhvr additive="base">
                                        <p:cTn id="35" dur="1500" fill="hold"/>
                                        <p:tgtEl>
                                          <p:spTgt spid="462"/>
                                        </p:tgtEl>
                                        <p:attrNameLst>
                                          <p:attrName>ppt_x</p:attrName>
                                        </p:attrNameLst>
                                      </p:cBhvr>
                                      <p:tavLst>
                                        <p:tav tm="0">
                                          <p:val>
                                            <p:strVal val="1+#ppt_w/2"/>
                                          </p:val>
                                        </p:tav>
                                        <p:tav tm="100000">
                                          <p:val>
                                            <p:strVal val="#ppt_x"/>
                                          </p:val>
                                        </p:tav>
                                      </p:tavLst>
                                    </p:anim>
                                    <p:anim calcmode="lin" valueType="num">
                                      <p:cBhvr additive="base">
                                        <p:cTn id="36" dur="1500" fill="hold"/>
                                        <p:tgtEl>
                                          <p:spTgt spid="462"/>
                                        </p:tgtEl>
                                        <p:attrNameLst>
                                          <p:attrName>ppt_y</p:attrName>
                                        </p:attrNameLst>
                                      </p:cBhvr>
                                      <p:tavLst>
                                        <p:tav tm="0">
                                          <p:val>
                                            <p:strVal val="1+#ppt_h/2"/>
                                          </p:val>
                                        </p:tav>
                                        <p:tav tm="100000">
                                          <p:val>
                                            <p:strVal val="#ppt_y"/>
                                          </p:val>
                                        </p:tav>
                                      </p:tavLst>
                                    </p:anim>
                                  </p:childTnLst>
                                </p:cTn>
                              </p:par>
                              <p:par>
                                <p:cTn id="37" presetID="2" presetClass="entr" presetSubtype="6" accel="14000" decel="86000" fill="hold" nodeType="withEffect">
                                  <p:stCondLst>
                                    <p:cond delay="1100"/>
                                  </p:stCondLst>
                                  <p:childTnLst>
                                    <p:set>
                                      <p:cBhvr>
                                        <p:cTn id="38" dur="1" fill="hold">
                                          <p:stCondLst>
                                            <p:cond delay="0"/>
                                          </p:stCondLst>
                                        </p:cTn>
                                        <p:tgtEl>
                                          <p:spTgt spid="565"/>
                                        </p:tgtEl>
                                        <p:attrNameLst>
                                          <p:attrName>style.visibility</p:attrName>
                                        </p:attrNameLst>
                                      </p:cBhvr>
                                      <p:to>
                                        <p:strVal val="visible"/>
                                      </p:to>
                                    </p:set>
                                    <p:anim calcmode="lin" valueType="num">
                                      <p:cBhvr additive="base">
                                        <p:cTn id="39" dur="1500" fill="hold"/>
                                        <p:tgtEl>
                                          <p:spTgt spid="565"/>
                                        </p:tgtEl>
                                        <p:attrNameLst>
                                          <p:attrName>ppt_x</p:attrName>
                                        </p:attrNameLst>
                                      </p:cBhvr>
                                      <p:tavLst>
                                        <p:tav tm="0">
                                          <p:val>
                                            <p:strVal val="1+#ppt_w/2"/>
                                          </p:val>
                                        </p:tav>
                                        <p:tav tm="100000">
                                          <p:val>
                                            <p:strVal val="#ppt_x"/>
                                          </p:val>
                                        </p:tav>
                                      </p:tavLst>
                                    </p:anim>
                                    <p:anim calcmode="lin" valueType="num">
                                      <p:cBhvr additive="base">
                                        <p:cTn id="40" dur="1500" fill="hold"/>
                                        <p:tgtEl>
                                          <p:spTgt spid="565"/>
                                        </p:tgtEl>
                                        <p:attrNameLst>
                                          <p:attrName>ppt_y</p:attrName>
                                        </p:attrNameLst>
                                      </p:cBhvr>
                                      <p:tavLst>
                                        <p:tav tm="0">
                                          <p:val>
                                            <p:strVal val="1+#ppt_h/2"/>
                                          </p:val>
                                        </p:tav>
                                        <p:tav tm="100000">
                                          <p:val>
                                            <p:strVal val="#ppt_y"/>
                                          </p:val>
                                        </p:tav>
                                      </p:tavLst>
                                    </p:anim>
                                  </p:childTnLst>
                                </p:cTn>
                              </p:par>
                              <p:par>
                                <p:cTn id="41" presetID="2" presetClass="entr" presetSubtype="6" accel="14000" decel="86000" fill="hold" nodeType="withEffect">
                                  <p:stCondLst>
                                    <p:cond delay="1400"/>
                                  </p:stCondLst>
                                  <p:childTnLst>
                                    <p:set>
                                      <p:cBhvr>
                                        <p:cTn id="42" dur="1" fill="hold">
                                          <p:stCondLst>
                                            <p:cond delay="0"/>
                                          </p:stCondLst>
                                        </p:cTn>
                                        <p:tgtEl>
                                          <p:spTgt spid="551"/>
                                        </p:tgtEl>
                                        <p:attrNameLst>
                                          <p:attrName>style.visibility</p:attrName>
                                        </p:attrNameLst>
                                      </p:cBhvr>
                                      <p:to>
                                        <p:strVal val="visible"/>
                                      </p:to>
                                    </p:set>
                                    <p:anim calcmode="lin" valueType="num">
                                      <p:cBhvr additive="base">
                                        <p:cTn id="43" dur="1500" fill="hold"/>
                                        <p:tgtEl>
                                          <p:spTgt spid="551"/>
                                        </p:tgtEl>
                                        <p:attrNameLst>
                                          <p:attrName>ppt_x</p:attrName>
                                        </p:attrNameLst>
                                      </p:cBhvr>
                                      <p:tavLst>
                                        <p:tav tm="0">
                                          <p:val>
                                            <p:strVal val="1+#ppt_w/2"/>
                                          </p:val>
                                        </p:tav>
                                        <p:tav tm="100000">
                                          <p:val>
                                            <p:strVal val="#ppt_x"/>
                                          </p:val>
                                        </p:tav>
                                      </p:tavLst>
                                    </p:anim>
                                    <p:anim calcmode="lin" valueType="num">
                                      <p:cBhvr additive="base">
                                        <p:cTn id="44" dur="1500" fill="hold"/>
                                        <p:tgtEl>
                                          <p:spTgt spid="551"/>
                                        </p:tgtEl>
                                        <p:attrNameLst>
                                          <p:attrName>ppt_y</p:attrName>
                                        </p:attrNameLst>
                                      </p:cBhvr>
                                      <p:tavLst>
                                        <p:tav tm="0">
                                          <p:val>
                                            <p:strVal val="1+#ppt_h/2"/>
                                          </p:val>
                                        </p:tav>
                                        <p:tav tm="100000">
                                          <p:val>
                                            <p:strVal val="#ppt_y"/>
                                          </p:val>
                                        </p:tav>
                                      </p:tavLst>
                                    </p:anim>
                                  </p:childTnLst>
                                </p:cTn>
                              </p:par>
                              <p:par>
                                <p:cTn id="45" presetID="2" presetClass="entr" presetSubtype="6" accel="14000" decel="86000" fill="hold" nodeType="withEffect">
                                  <p:stCondLst>
                                    <p:cond delay="1800"/>
                                  </p:stCondLst>
                                  <p:childTnLst>
                                    <p:set>
                                      <p:cBhvr>
                                        <p:cTn id="46" dur="1" fill="hold">
                                          <p:stCondLst>
                                            <p:cond delay="0"/>
                                          </p:stCondLst>
                                        </p:cTn>
                                        <p:tgtEl>
                                          <p:spTgt spid="525"/>
                                        </p:tgtEl>
                                        <p:attrNameLst>
                                          <p:attrName>style.visibility</p:attrName>
                                        </p:attrNameLst>
                                      </p:cBhvr>
                                      <p:to>
                                        <p:strVal val="visible"/>
                                      </p:to>
                                    </p:set>
                                    <p:anim calcmode="lin" valueType="num">
                                      <p:cBhvr additive="base">
                                        <p:cTn id="47" dur="1500" fill="hold"/>
                                        <p:tgtEl>
                                          <p:spTgt spid="525"/>
                                        </p:tgtEl>
                                        <p:attrNameLst>
                                          <p:attrName>ppt_x</p:attrName>
                                        </p:attrNameLst>
                                      </p:cBhvr>
                                      <p:tavLst>
                                        <p:tav tm="0">
                                          <p:val>
                                            <p:strVal val="1+#ppt_w/2"/>
                                          </p:val>
                                        </p:tav>
                                        <p:tav tm="100000">
                                          <p:val>
                                            <p:strVal val="#ppt_x"/>
                                          </p:val>
                                        </p:tav>
                                      </p:tavLst>
                                    </p:anim>
                                    <p:anim calcmode="lin" valueType="num">
                                      <p:cBhvr additive="base">
                                        <p:cTn id="48" dur="1500" fill="hold"/>
                                        <p:tgtEl>
                                          <p:spTgt spid="525"/>
                                        </p:tgtEl>
                                        <p:attrNameLst>
                                          <p:attrName>ppt_y</p:attrName>
                                        </p:attrNameLst>
                                      </p:cBhvr>
                                      <p:tavLst>
                                        <p:tav tm="0">
                                          <p:val>
                                            <p:strVal val="1+#ppt_h/2"/>
                                          </p:val>
                                        </p:tav>
                                        <p:tav tm="100000">
                                          <p:val>
                                            <p:strVal val="#ppt_y"/>
                                          </p:val>
                                        </p:tav>
                                      </p:tavLst>
                                    </p:anim>
                                  </p:childTnLst>
                                </p:cTn>
                              </p:par>
                              <p:par>
                                <p:cTn id="49" presetID="2" presetClass="entr" presetSubtype="6" accel="14000" decel="86000" fill="hold" nodeType="withEffect">
                                  <p:stCondLst>
                                    <p:cond delay="1800"/>
                                  </p:stCondLst>
                                  <p:childTnLst>
                                    <p:set>
                                      <p:cBhvr>
                                        <p:cTn id="50" dur="1" fill="hold">
                                          <p:stCondLst>
                                            <p:cond delay="0"/>
                                          </p:stCondLst>
                                        </p:cTn>
                                        <p:tgtEl>
                                          <p:spTgt spid="587"/>
                                        </p:tgtEl>
                                        <p:attrNameLst>
                                          <p:attrName>style.visibility</p:attrName>
                                        </p:attrNameLst>
                                      </p:cBhvr>
                                      <p:to>
                                        <p:strVal val="visible"/>
                                      </p:to>
                                    </p:set>
                                    <p:anim calcmode="lin" valueType="num">
                                      <p:cBhvr additive="base">
                                        <p:cTn id="51" dur="1500" fill="hold"/>
                                        <p:tgtEl>
                                          <p:spTgt spid="587"/>
                                        </p:tgtEl>
                                        <p:attrNameLst>
                                          <p:attrName>ppt_x</p:attrName>
                                        </p:attrNameLst>
                                      </p:cBhvr>
                                      <p:tavLst>
                                        <p:tav tm="0">
                                          <p:val>
                                            <p:strVal val="1+#ppt_w/2"/>
                                          </p:val>
                                        </p:tav>
                                        <p:tav tm="100000">
                                          <p:val>
                                            <p:strVal val="#ppt_x"/>
                                          </p:val>
                                        </p:tav>
                                      </p:tavLst>
                                    </p:anim>
                                    <p:anim calcmode="lin" valueType="num">
                                      <p:cBhvr additive="base">
                                        <p:cTn id="52" dur="1500" fill="hold"/>
                                        <p:tgtEl>
                                          <p:spTgt spid="587"/>
                                        </p:tgtEl>
                                        <p:attrNameLst>
                                          <p:attrName>ppt_y</p:attrName>
                                        </p:attrNameLst>
                                      </p:cBhvr>
                                      <p:tavLst>
                                        <p:tav tm="0">
                                          <p:val>
                                            <p:strVal val="1+#ppt_h/2"/>
                                          </p:val>
                                        </p:tav>
                                        <p:tav tm="100000">
                                          <p:val>
                                            <p:strVal val="#ppt_y"/>
                                          </p:val>
                                        </p:tav>
                                      </p:tavLst>
                                    </p:anim>
                                  </p:childTnLst>
                                </p:cTn>
                              </p:par>
                              <p:par>
                                <p:cTn id="53" presetID="2" presetClass="entr" presetSubtype="6" accel="14000" decel="86000" fill="hold" nodeType="withEffect">
                                  <p:stCondLst>
                                    <p:cond delay="2000"/>
                                  </p:stCondLst>
                                  <p:childTnLst>
                                    <p:set>
                                      <p:cBhvr>
                                        <p:cTn id="54" dur="1" fill="hold">
                                          <p:stCondLst>
                                            <p:cond delay="0"/>
                                          </p:stCondLst>
                                        </p:cTn>
                                        <p:tgtEl>
                                          <p:spTgt spid="574"/>
                                        </p:tgtEl>
                                        <p:attrNameLst>
                                          <p:attrName>style.visibility</p:attrName>
                                        </p:attrNameLst>
                                      </p:cBhvr>
                                      <p:to>
                                        <p:strVal val="visible"/>
                                      </p:to>
                                    </p:set>
                                    <p:anim calcmode="lin" valueType="num">
                                      <p:cBhvr additive="base">
                                        <p:cTn id="55" dur="1500" fill="hold"/>
                                        <p:tgtEl>
                                          <p:spTgt spid="574"/>
                                        </p:tgtEl>
                                        <p:attrNameLst>
                                          <p:attrName>ppt_x</p:attrName>
                                        </p:attrNameLst>
                                      </p:cBhvr>
                                      <p:tavLst>
                                        <p:tav tm="0">
                                          <p:val>
                                            <p:strVal val="1+#ppt_w/2"/>
                                          </p:val>
                                        </p:tav>
                                        <p:tav tm="100000">
                                          <p:val>
                                            <p:strVal val="#ppt_x"/>
                                          </p:val>
                                        </p:tav>
                                      </p:tavLst>
                                    </p:anim>
                                    <p:anim calcmode="lin" valueType="num">
                                      <p:cBhvr additive="base">
                                        <p:cTn id="56" dur="1500" fill="hold"/>
                                        <p:tgtEl>
                                          <p:spTgt spid="574"/>
                                        </p:tgtEl>
                                        <p:attrNameLst>
                                          <p:attrName>ppt_y</p:attrName>
                                        </p:attrNameLst>
                                      </p:cBhvr>
                                      <p:tavLst>
                                        <p:tav tm="0">
                                          <p:val>
                                            <p:strVal val="1+#ppt_h/2"/>
                                          </p:val>
                                        </p:tav>
                                        <p:tav tm="100000">
                                          <p:val>
                                            <p:strVal val="#ppt_y"/>
                                          </p:val>
                                        </p:tav>
                                      </p:tavLst>
                                    </p:anim>
                                  </p:childTnLst>
                                </p:cTn>
                              </p:par>
                              <p:par>
                                <p:cTn id="57" presetID="10" presetClass="entr" presetSubtype="0" fill="hold" nodeType="withEffect">
                                  <p:stCondLst>
                                    <p:cond delay="500"/>
                                  </p:stCondLst>
                                  <p:childTnLst>
                                    <p:set>
                                      <p:cBhvr>
                                        <p:cTn id="58" dur="1" fill="hold">
                                          <p:stCondLst>
                                            <p:cond delay="0"/>
                                          </p:stCondLst>
                                        </p:cTn>
                                        <p:tgtEl>
                                          <p:spTgt spid="647"/>
                                        </p:tgtEl>
                                        <p:attrNameLst>
                                          <p:attrName>style.visibility</p:attrName>
                                        </p:attrNameLst>
                                      </p:cBhvr>
                                      <p:to>
                                        <p:strVal val="visible"/>
                                      </p:to>
                                    </p:set>
                                    <p:animEffect transition="in" filter="fade">
                                      <p:cBhvr>
                                        <p:cTn id="59" dur="300"/>
                                        <p:tgtEl>
                                          <p:spTgt spid="647"/>
                                        </p:tgtEl>
                                      </p:cBhvr>
                                    </p:animEffect>
                                  </p:childTnLst>
                                </p:cTn>
                              </p:par>
                              <p:par>
                                <p:cTn id="60" presetID="10" presetClass="entr" presetSubtype="0" fill="hold" nodeType="withEffect">
                                  <p:stCondLst>
                                    <p:cond delay="500"/>
                                  </p:stCondLst>
                                  <p:childTnLst>
                                    <p:set>
                                      <p:cBhvr>
                                        <p:cTn id="61" dur="1" fill="hold">
                                          <p:stCondLst>
                                            <p:cond delay="0"/>
                                          </p:stCondLst>
                                        </p:cTn>
                                        <p:tgtEl>
                                          <p:spTgt spid="652"/>
                                        </p:tgtEl>
                                        <p:attrNameLst>
                                          <p:attrName>style.visibility</p:attrName>
                                        </p:attrNameLst>
                                      </p:cBhvr>
                                      <p:to>
                                        <p:strVal val="visible"/>
                                      </p:to>
                                    </p:set>
                                    <p:animEffect transition="in" filter="fade">
                                      <p:cBhvr>
                                        <p:cTn id="62" dur="300"/>
                                        <p:tgtEl>
                                          <p:spTgt spid="652"/>
                                        </p:tgtEl>
                                      </p:cBhvr>
                                    </p:animEffect>
                                  </p:childTnLst>
                                </p:cTn>
                              </p:par>
                              <p:par>
                                <p:cTn id="63" presetID="10" presetClass="entr" presetSubtype="0" fill="hold" nodeType="withEffect">
                                  <p:stCondLst>
                                    <p:cond delay="500"/>
                                  </p:stCondLst>
                                  <p:childTnLst>
                                    <p:set>
                                      <p:cBhvr>
                                        <p:cTn id="64" dur="1" fill="hold">
                                          <p:stCondLst>
                                            <p:cond delay="0"/>
                                          </p:stCondLst>
                                        </p:cTn>
                                        <p:tgtEl>
                                          <p:spTgt spid="655"/>
                                        </p:tgtEl>
                                        <p:attrNameLst>
                                          <p:attrName>style.visibility</p:attrName>
                                        </p:attrNameLst>
                                      </p:cBhvr>
                                      <p:to>
                                        <p:strVal val="visible"/>
                                      </p:to>
                                    </p:set>
                                    <p:animEffect transition="in" filter="fade">
                                      <p:cBhvr>
                                        <p:cTn id="65" dur="300"/>
                                        <p:tgtEl>
                                          <p:spTgt spid="655"/>
                                        </p:tgtEl>
                                      </p:cBhvr>
                                    </p:animEffect>
                                  </p:childTnLst>
                                </p:cTn>
                              </p:par>
                              <p:par>
                                <p:cTn id="66" presetID="10" presetClass="entr" presetSubtype="0" fill="hold" nodeType="withEffect">
                                  <p:stCondLst>
                                    <p:cond delay="500"/>
                                  </p:stCondLst>
                                  <p:childTnLst>
                                    <p:set>
                                      <p:cBhvr>
                                        <p:cTn id="67" dur="1" fill="hold">
                                          <p:stCondLst>
                                            <p:cond delay="0"/>
                                          </p:stCondLst>
                                        </p:cTn>
                                        <p:tgtEl>
                                          <p:spTgt spid="658"/>
                                        </p:tgtEl>
                                        <p:attrNameLst>
                                          <p:attrName>style.visibility</p:attrName>
                                        </p:attrNameLst>
                                      </p:cBhvr>
                                      <p:to>
                                        <p:strVal val="visible"/>
                                      </p:to>
                                    </p:set>
                                    <p:animEffect transition="in" filter="fade">
                                      <p:cBhvr>
                                        <p:cTn id="68" dur="300"/>
                                        <p:tgtEl>
                                          <p:spTgt spid="6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5" grpId="0" animBg="1"/>
      <p:bldP spid="30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ivider"/>
          <p:cNvSpPr>
            <a:spLocks noGrp="1"/>
          </p:cNvSpPr>
          <p:nvPr>
            <p:ph type="ctrTitle"/>
          </p:nvPr>
        </p:nvSpPr>
        <p:spPr>
          <a:xfrm>
            <a:off x="504000" y="1375046"/>
            <a:ext cx="11185200" cy="677108"/>
          </a:xfrm>
        </p:spPr>
        <p:txBody>
          <a:bodyPr/>
          <a:lstStyle/>
          <a:p>
            <a:r>
              <a:rPr lang="en-US" dirty="0"/>
              <a:t>Kanban </a:t>
            </a:r>
            <a:r>
              <a:rPr lang="en-US" dirty="0">
                <a:solidFill>
                  <a:srgbClr val="FFC000"/>
                </a:solidFill>
              </a:rPr>
              <a:t>Principles</a:t>
            </a:r>
          </a:p>
        </p:txBody>
      </p:sp>
      <p:pic>
        <p:nvPicPr>
          <p:cNvPr id="5" name="Illustration" descr="Example of an illustration " title="Illustration for divider page"/>
          <p:cNvPicPr>
            <a:picLocks noGrp="1" noChangeAspect="1"/>
          </p:cNvPicPr>
          <p:nvPr>
            <p:ph type="pic" sz="quarter" idx="12"/>
          </p:nvPr>
        </p:nvPicPr>
        <p:blipFill>
          <a:blip r:embed="rId2"/>
          <a:srcRect t="3112" b="3112"/>
          <a:stretch>
            <a:fillRect/>
          </a:stretch>
        </p:blipFill>
        <p:spPr bwMode="invGray"/>
      </p:pic>
    </p:spTree>
    <p:extLst>
      <p:ext uri="{BB962C8B-B14F-4D97-AF65-F5344CB8AC3E}">
        <p14:creationId xmlns:p14="http://schemas.microsoft.com/office/powerpoint/2010/main" val="34240459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 name="Freeform 5">
            <a:extLst>
              <a:ext uri="{FF2B5EF4-FFF2-40B4-BE49-F238E27FC236}">
                <a16:creationId xmlns:a16="http://schemas.microsoft.com/office/drawing/2014/main" id="{549A67AB-0EA8-C542-BAE4-DB9B40B99B7C}"/>
              </a:ext>
            </a:extLst>
          </p:cNvPr>
          <p:cNvSpPr>
            <a:spLocks/>
          </p:cNvSpPr>
          <p:nvPr/>
        </p:nvSpPr>
        <p:spPr bwMode="auto">
          <a:xfrm>
            <a:off x="13106400" y="5874326"/>
            <a:ext cx="11398249" cy="5770493"/>
          </a:xfrm>
          <a:custGeom>
            <a:avLst/>
            <a:gdLst>
              <a:gd name="T0" fmla="*/ 3663 w 4456"/>
              <a:gd name="T1" fmla="*/ 2115 h 2573"/>
              <a:gd name="T2" fmla="*/ 793 w 4456"/>
              <a:gd name="T3" fmla="*/ 2115 h 2573"/>
              <a:gd name="T4" fmla="*/ 793 w 4456"/>
              <a:gd name="T5" fmla="*/ 458 h 2573"/>
              <a:gd name="T6" fmla="*/ 3663 w 4456"/>
              <a:gd name="T7" fmla="*/ 458 h 2573"/>
              <a:gd name="T8" fmla="*/ 3663 w 4456"/>
              <a:gd name="T9" fmla="*/ 2115 h 2573"/>
            </a:gdLst>
            <a:ahLst/>
            <a:cxnLst>
              <a:cxn ang="0">
                <a:pos x="T0" y="T1"/>
              </a:cxn>
              <a:cxn ang="0">
                <a:pos x="T2" y="T3"/>
              </a:cxn>
              <a:cxn ang="0">
                <a:pos x="T4" y="T5"/>
              </a:cxn>
              <a:cxn ang="0">
                <a:pos x="T6" y="T7"/>
              </a:cxn>
              <a:cxn ang="0">
                <a:pos x="T8" y="T9"/>
              </a:cxn>
            </a:cxnLst>
            <a:rect l="0" t="0" r="r" b="b"/>
            <a:pathLst>
              <a:path w="4456" h="2573">
                <a:moveTo>
                  <a:pt x="3663" y="2115"/>
                </a:moveTo>
                <a:cubicBezTo>
                  <a:pt x="2870" y="2573"/>
                  <a:pt x="1585" y="2573"/>
                  <a:pt x="793" y="2115"/>
                </a:cubicBezTo>
                <a:cubicBezTo>
                  <a:pt x="0" y="1658"/>
                  <a:pt x="0" y="916"/>
                  <a:pt x="793" y="458"/>
                </a:cubicBezTo>
                <a:cubicBezTo>
                  <a:pt x="1585" y="0"/>
                  <a:pt x="2870" y="0"/>
                  <a:pt x="3663" y="458"/>
                </a:cubicBezTo>
                <a:cubicBezTo>
                  <a:pt x="4456" y="916"/>
                  <a:pt x="4456" y="1658"/>
                  <a:pt x="3663" y="2115"/>
                </a:cubicBezTo>
                <a:close/>
              </a:path>
            </a:pathLst>
          </a:custGeom>
          <a:solidFill>
            <a:srgbClr val="0250C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6" name="Freeform 7">
            <a:extLst>
              <a:ext uri="{FF2B5EF4-FFF2-40B4-BE49-F238E27FC236}">
                <a16:creationId xmlns:a16="http://schemas.microsoft.com/office/drawing/2014/main" id="{280A499A-C547-E34C-B69C-F3EAB0BE84B8}"/>
              </a:ext>
            </a:extLst>
          </p:cNvPr>
          <p:cNvSpPr>
            <a:spLocks/>
          </p:cNvSpPr>
          <p:nvPr/>
        </p:nvSpPr>
        <p:spPr bwMode="auto">
          <a:xfrm>
            <a:off x="14367321" y="5855718"/>
            <a:ext cx="7765048" cy="3931616"/>
          </a:xfrm>
          <a:custGeom>
            <a:avLst/>
            <a:gdLst>
              <a:gd name="T0" fmla="*/ 2496 w 3036"/>
              <a:gd name="T1" fmla="*/ 1441 h 1753"/>
              <a:gd name="T2" fmla="*/ 540 w 3036"/>
              <a:gd name="T3" fmla="*/ 1441 h 1753"/>
              <a:gd name="T4" fmla="*/ 540 w 3036"/>
              <a:gd name="T5" fmla="*/ 312 h 1753"/>
              <a:gd name="T6" fmla="*/ 2496 w 3036"/>
              <a:gd name="T7" fmla="*/ 312 h 1753"/>
              <a:gd name="T8" fmla="*/ 2496 w 3036"/>
              <a:gd name="T9" fmla="*/ 1441 h 1753"/>
            </a:gdLst>
            <a:ahLst/>
            <a:cxnLst>
              <a:cxn ang="0">
                <a:pos x="T0" y="T1"/>
              </a:cxn>
              <a:cxn ang="0">
                <a:pos x="T2" y="T3"/>
              </a:cxn>
              <a:cxn ang="0">
                <a:pos x="T4" y="T5"/>
              </a:cxn>
              <a:cxn ang="0">
                <a:pos x="T6" y="T7"/>
              </a:cxn>
              <a:cxn ang="0">
                <a:pos x="T8" y="T9"/>
              </a:cxn>
            </a:cxnLst>
            <a:rect l="0" t="0" r="r" b="b"/>
            <a:pathLst>
              <a:path w="3036" h="1753">
                <a:moveTo>
                  <a:pt x="2496" y="1441"/>
                </a:moveTo>
                <a:cubicBezTo>
                  <a:pt x="1956" y="1753"/>
                  <a:pt x="1080" y="1753"/>
                  <a:pt x="540" y="1441"/>
                </a:cubicBezTo>
                <a:cubicBezTo>
                  <a:pt x="0" y="1129"/>
                  <a:pt x="0" y="624"/>
                  <a:pt x="540" y="312"/>
                </a:cubicBezTo>
                <a:cubicBezTo>
                  <a:pt x="1080" y="0"/>
                  <a:pt x="1956" y="0"/>
                  <a:pt x="2496" y="312"/>
                </a:cubicBezTo>
                <a:cubicBezTo>
                  <a:pt x="3036" y="624"/>
                  <a:pt x="3036" y="1129"/>
                  <a:pt x="2496" y="1441"/>
                </a:cubicBezTo>
                <a:close/>
              </a:path>
            </a:pathLst>
          </a:custGeom>
          <a:solidFill>
            <a:srgbClr val="79BBF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307" name="Group 306">
            <a:extLst>
              <a:ext uri="{FF2B5EF4-FFF2-40B4-BE49-F238E27FC236}">
                <a16:creationId xmlns:a16="http://schemas.microsoft.com/office/drawing/2014/main" id="{0668F065-6553-1B40-B98D-B15A27139F1E}"/>
              </a:ext>
            </a:extLst>
          </p:cNvPr>
          <p:cNvGrpSpPr/>
          <p:nvPr/>
        </p:nvGrpSpPr>
        <p:grpSpPr>
          <a:xfrm>
            <a:off x="14271331" y="4375548"/>
            <a:ext cx="4479656" cy="4286565"/>
            <a:chOff x="12901049" y="3843285"/>
            <a:chExt cx="5849938" cy="6389688"/>
          </a:xfrm>
        </p:grpSpPr>
        <p:sp>
          <p:nvSpPr>
            <p:cNvPr id="308" name="Freeform 8">
              <a:extLst>
                <a:ext uri="{FF2B5EF4-FFF2-40B4-BE49-F238E27FC236}">
                  <a16:creationId xmlns:a16="http://schemas.microsoft.com/office/drawing/2014/main" id="{069ECE5F-143F-BA48-9F43-27996B478712}"/>
                </a:ext>
              </a:extLst>
            </p:cNvPr>
            <p:cNvSpPr>
              <a:spLocks/>
            </p:cNvSpPr>
            <p:nvPr/>
          </p:nvSpPr>
          <p:spPr bwMode="auto">
            <a:xfrm>
              <a:off x="12953437" y="6834135"/>
              <a:ext cx="5797550" cy="3398838"/>
            </a:xfrm>
            <a:custGeom>
              <a:avLst/>
              <a:gdLst>
                <a:gd name="T0" fmla="*/ 2101 w 2101"/>
                <a:gd name="T1" fmla="*/ 528 h 1231"/>
                <a:gd name="T2" fmla="*/ 2101 w 2101"/>
                <a:gd name="T3" fmla="*/ 528 h 1231"/>
                <a:gd name="T4" fmla="*/ 2099 w 2101"/>
                <a:gd name="T5" fmla="*/ 543 h 1231"/>
                <a:gd name="T6" fmla="*/ 2065 w 2101"/>
                <a:gd name="T7" fmla="*/ 590 h 1231"/>
                <a:gd name="T8" fmla="*/ 1021 w 2101"/>
                <a:gd name="T9" fmla="*/ 1193 h 1231"/>
                <a:gd name="T10" fmla="*/ 810 w 2101"/>
                <a:gd name="T11" fmla="*/ 1193 h 1231"/>
                <a:gd name="T12" fmla="*/ 26 w 2101"/>
                <a:gd name="T13" fmla="*/ 741 h 1231"/>
                <a:gd name="T14" fmla="*/ 0 w 2101"/>
                <a:gd name="T15" fmla="*/ 726 h 1231"/>
                <a:gd name="T16" fmla="*/ 1257 w 2101"/>
                <a:gd name="T17" fmla="*/ 0 h 1231"/>
                <a:gd name="T18" fmla="*/ 2065 w 2101"/>
                <a:gd name="T19" fmla="*/ 466 h 1231"/>
                <a:gd name="T20" fmla="*/ 2101 w 2101"/>
                <a:gd name="T21" fmla="*/ 528 h 1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01" h="1231">
                  <a:moveTo>
                    <a:pt x="2101" y="528"/>
                  </a:moveTo>
                  <a:cubicBezTo>
                    <a:pt x="2101" y="528"/>
                    <a:pt x="2101" y="528"/>
                    <a:pt x="2101" y="528"/>
                  </a:cubicBezTo>
                  <a:cubicBezTo>
                    <a:pt x="2101" y="533"/>
                    <a:pt x="2100" y="538"/>
                    <a:pt x="2099" y="543"/>
                  </a:cubicBezTo>
                  <a:cubicBezTo>
                    <a:pt x="2096" y="562"/>
                    <a:pt x="2084" y="579"/>
                    <a:pt x="2065" y="590"/>
                  </a:cubicBezTo>
                  <a:cubicBezTo>
                    <a:pt x="1021" y="1193"/>
                    <a:pt x="1021" y="1193"/>
                    <a:pt x="1021" y="1193"/>
                  </a:cubicBezTo>
                  <a:cubicBezTo>
                    <a:pt x="955" y="1231"/>
                    <a:pt x="875" y="1231"/>
                    <a:pt x="810" y="1193"/>
                  </a:cubicBezTo>
                  <a:cubicBezTo>
                    <a:pt x="26" y="741"/>
                    <a:pt x="26" y="741"/>
                    <a:pt x="26" y="741"/>
                  </a:cubicBezTo>
                  <a:cubicBezTo>
                    <a:pt x="0" y="726"/>
                    <a:pt x="0" y="726"/>
                    <a:pt x="0" y="726"/>
                  </a:cubicBezTo>
                  <a:cubicBezTo>
                    <a:pt x="1257" y="0"/>
                    <a:pt x="1257" y="0"/>
                    <a:pt x="1257" y="0"/>
                  </a:cubicBezTo>
                  <a:cubicBezTo>
                    <a:pt x="2065" y="466"/>
                    <a:pt x="2065" y="466"/>
                    <a:pt x="2065" y="466"/>
                  </a:cubicBezTo>
                  <a:cubicBezTo>
                    <a:pt x="2089" y="480"/>
                    <a:pt x="2101" y="504"/>
                    <a:pt x="2101" y="528"/>
                  </a:cubicBezTo>
                  <a:close/>
                </a:path>
              </a:pathLst>
            </a:custGeom>
            <a:solidFill>
              <a:srgbClr val="51698E"/>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9" name="Freeform 9">
              <a:extLst>
                <a:ext uri="{FF2B5EF4-FFF2-40B4-BE49-F238E27FC236}">
                  <a16:creationId xmlns:a16="http://schemas.microsoft.com/office/drawing/2014/main" id="{82B1FB36-0DE7-3C4B-9011-B8A1FAC16DA7}"/>
                </a:ext>
              </a:extLst>
            </p:cNvPr>
            <p:cNvSpPr>
              <a:spLocks/>
            </p:cNvSpPr>
            <p:nvPr/>
          </p:nvSpPr>
          <p:spPr bwMode="auto">
            <a:xfrm>
              <a:off x="12901049" y="3843285"/>
              <a:ext cx="3468688" cy="4891088"/>
            </a:xfrm>
            <a:custGeom>
              <a:avLst/>
              <a:gdLst>
                <a:gd name="T0" fmla="*/ 1179 w 1257"/>
                <a:gd name="T1" fmla="*/ 20 h 1771"/>
                <a:gd name="T2" fmla="*/ 73 w 1257"/>
                <a:gd name="T3" fmla="*/ 658 h 1771"/>
                <a:gd name="T4" fmla="*/ 0 w 1257"/>
                <a:gd name="T5" fmla="*/ 784 h 1771"/>
                <a:gd name="T6" fmla="*/ 0 w 1257"/>
                <a:gd name="T7" fmla="*/ 1771 h 1771"/>
                <a:gd name="T8" fmla="*/ 1257 w 1257"/>
                <a:gd name="T9" fmla="*/ 1046 h 1771"/>
                <a:gd name="T10" fmla="*/ 1257 w 1257"/>
                <a:gd name="T11" fmla="*/ 65 h 1771"/>
                <a:gd name="T12" fmla="*/ 1179 w 1257"/>
                <a:gd name="T13" fmla="*/ 20 h 1771"/>
              </a:gdLst>
              <a:ahLst/>
              <a:cxnLst>
                <a:cxn ang="0">
                  <a:pos x="T0" y="T1"/>
                </a:cxn>
                <a:cxn ang="0">
                  <a:pos x="T2" y="T3"/>
                </a:cxn>
                <a:cxn ang="0">
                  <a:pos x="T4" y="T5"/>
                </a:cxn>
                <a:cxn ang="0">
                  <a:pos x="T6" y="T7"/>
                </a:cxn>
                <a:cxn ang="0">
                  <a:pos x="T8" y="T9"/>
                </a:cxn>
                <a:cxn ang="0">
                  <a:pos x="T10" y="T11"/>
                </a:cxn>
                <a:cxn ang="0">
                  <a:pos x="T12" y="T13"/>
                </a:cxn>
              </a:cxnLst>
              <a:rect l="0" t="0" r="r" b="b"/>
              <a:pathLst>
                <a:path w="1257" h="1771">
                  <a:moveTo>
                    <a:pt x="1179" y="20"/>
                  </a:moveTo>
                  <a:cubicBezTo>
                    <a:pt x="73" y="658"/>
                    <a:pt x="73" y="658"/>
                    <a:pt x="73" y="658"/>
                  </a:cubicBezTo>
                  <a:cubicBezTo>
                    <a:pt x="28" y="684"/>
                    <a:pt x="0" y="732"/>
                    <a:pt x="0" y="784"/>
                  </a:cubicBezTo>
                  <a:cubicBezTo>
                    <a:pt x="0" y="1771"/>
                    <a:pt x="0" y="1771"/>
                    <a:pt x="0" y="1771"/>
                  </a:cubicBezTo>
                  <a:cubicBezTo>
                    <a:pt x="1257" y="1046"/>
                    <a:pt x="1257" y="1046"/>
                    <a:pt x="1257" y="1046"/>
                  </a:cubicBezTo>
                  <a:cubicBezTo>
                    <a:pt x="1257" y="65"/>
                    <a:pt x="1257" y="65"/>
                    <a:pt x="1257" y="65"/>
                  </a:cubicBezTo>
                  <a:cubicBezTo>
                    <a:pt x="1257" y="25"/>
                    <a:pt x="1214" y="0"/>
                    <a:pt x="1179" y="20"/>
                  </a:cubicBezTo>
                  <a:close/>
                </a:path>
              </a:pathLst>
            </a:custGeom>
            <a:solidFill>
              <a:srgbClr val="C1C7D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0" name="Freeform 10">
              <a:extLst>
                <a:ext uri="{FF2B5EF4-FFF2-40B4-BE49-F238E27FC236}">
                  <a16:creationId xmlns:a16="http://schemas.microsoft.com/office/drawing/2014/main" id="{F223976B-0820-E240-8E2D-21D20466AA7B}"/>
                </a:ext>
              </a:extLst>
            </p:cNvPr>
            <p:cNvSpPr>
              <a:spLocks/>
            </p:cNvSpPr>
            <p:nvPr/>
          </p:nvSpPr>
          <p:spPr bwMode="auto">
            <a:xfrm>
              <a:off x="12953437" y="6673798"/>
              <a:ext cx="5797550" cy="3398838"/>
            </a:xfrm>
            <a:custGeom>
              <a:avLst/>
              <a:gdLst>
                <a:gd name="T0" fmla="*/ 2101 w 2101"/>
                <a:gd name="T1" fmla="*/ 528 h 1231"/>
                <a:gd name="T2" fmla="*/ 2101 w 2101"/>
                <a:gd name="T3" fmla="*/ 528 h 1231"/>
                <a:gd name="T4" fmla="*/ 2099 w 2101"/>
                <a:gd name="T5" fmla="*/ 543 h 1231"/>
                <a:gd name="T6" fmla="*/ 2065 w 2101"/>
                <a:gd name="T7" fmla="*/ 590 h 1231"/>
                <a:gd name="T8" fmla="*/ 1021 w 2101"/>
                <a:gd name="T9" fmla="*/ 1193 h 1231"/>
                <a:gd name="T10" fmla="*/ 810 w 2101"/>
                <a:gd name="T11" fmla="*/ 1193 h 1231"/>
                <a:gd name="T12" fmla="*/ 26 w 2101"/>
                <a:gd name="T13" fmla="*/ 741 h 1231"/>
                <a:gd name="T14" fmla="*/ 0 w 2101"/>
                <a:gd name="T15" fmla="*/ 726 h 1231"/>
                <a:gd name="T16" fmla="*/ 1257 w 2101"/>
                <a:gd name="T17" fmla="*/ 0 h 1231"/>
                <a:gd name="T18" fmla="*/ 2065 w 2101"/>
                <a:gd name="T19" fmla="*/ 466 h 1231"/>
                <a:gd name="T20" fmla="*/ 2101 w 2101"/>
                <a:gd name="T21" fmla="*/ 528 h 1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01" h="1231">
                  <a:moveTo>
                    <a:pt x="2101" y="528"/>
                  </a:moveTo>
                  <a:cubicBezTo>
                    <a:pt x="2101" y="528"/>
                    <a:pt x="2101" y="528"/>
                    <a:pt x="2101" y="528"/>
                  </a:cubicBezTo>
                  <a:cubicBezTo>
                    <a:pt x="2101" y="533"/>
                    <a:pt x="2100" y="538"/>
                    <a:pt x="2099" y="543"/>
                  </a:cubicBezTo>
                  <a:cubicBezTo>
                    <a:pt x="2096" y="562"/>
                    <a:pt x="2084" y="579"/>
                    <a:pt x="2065" y="590"/>
                  </a:cubicBezTo>
                  <a:cubicBezTo>
                    <a:pt x="1021" y="1193"/>
                    <a:pt x="1021" y="1193"/>
                    <a:pt x="1021" y="1193"/>
                  </a:cubicBezTo>
                  <a:cubicBezTo>
                    <a:pt x="955" y="1231"/>
                    <a:pt x="875" y="1231"/>
                    <a:pt x="810" y="1193"/>
                  </a:cubicBezTo>
                  <a:cubicBezTo>
                    <a:pt x="26" y="741"/>
                    <a:pt x="26" y="741"/>
                    <a:pt x="26" y="741"/>
                  </a:cubicBezTo>
                  <a:cubicBezTo>
                    <a:pt x="0" y="726"/>
                    <a:pt x="0" y="726"/>
                    <a:pt x="0" y="726"/>
                  </a:cubicBezTo>
                  <a:cubicBezTo>
                    <a:pt x="1257" y="0"/>
                    <a:pt x="1257" y="0"/>
                    <a:pt x="1257" y="0"/>
                  </a:cubicBezTo>
                  <a:cubicBezTo>
                    <a:pt x="2065" y="466"/>
                    <a:pt x="2065" y="466"/>
                    <a:pt x="2065" y="466"/>
                  </a:cubicBezTo>
                  <a:cubicBezTo>
                    <a:pt x="2089" y="480"/>
                    <a:pt x="2101" y="504"/>
                    <a:pt x="2101" y="528"/>
                  </a:cubicBezTo>
                  <a:close/>
                </a:path>
              </a:pathLst>
            </a:custGeom>
            <a:solidFill>
              <a:srgbClr val="E2E2E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1" name="Freeform 11">
              <a:extLst>
                <a:ext uri="{FF2B5EF4-FFF2-40B4-BE49-F238E27FC236}">
                  <a16:creationId xmlns:a16="http://schemas.microsoft.com/office/drawing/2014/main" id="{64031536-06B5-5B4D-91D1-E832F7909EB9}"/>
                </a:ext>
              </a:extLst>
            </p:cNvPr>
            <p:cNvSpPr>
              <a:spLocks/>
            </p:cNvSpPr>
            <p:nvPr/>
          </p:nvSpPr>
          <p:spPr bwMode="auto">
            <a:xfrm>
              <a:off x="13364599" y="6883348"/>
              <a:ext cx="4346575" cy="2554288"/>
            </a:xfrm>
            <a:custGeom>
              <a:avLst/>
              <a:gdLst>
                <a:gd name="T0" fmla="*/ 1555 w 1575"/>
                <a:gd name="T1" fmla="*/ 303 h 925"/>
                <a:gd name="T2" fmla="*/ 492 w 1575"/>
                <a:gd name="T3" fmla="*/ 917 h 925"/>
                <a:gd name="T4" fmla="*/ 444 w 1575"/>
                <a:gd name="T5" fmla="*/ 917 h 925"/>
                <a:gd name="T6" fmla="*/ 17 w 1575"/>
                <a:gd name="T7" fmla="*/ 670 h 925"/>
                <a:gd name="T8" fmla="*/ 17 w 1575"/>
                <a:gd name="T9" fmla="*/ 625 h 925"/>
                <a:gd name="T10" fmla="*/ 1085 w 1575"/>
                <a:gd name="T11" fmla="*/ 9 h 925"/>
                <a:gd name="T12" fmla="*/ 1133 w 1575"/>
                <a:gd name="T13" fmla="*/ 9 h 925"/>
                <a:gd name="T14" fmla="*/ 1555 w 1575"/>
                <a:gd name="T15" fmla="*/ 253 h 925"/>
                <a:gd name="T16" fmla="*/ 1555 w 1575"/>
                <a:gd name="T17" fmla="*/ 303 h 9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75" h="925">
                  <a:moveTo>
                    <a:pt x="1555" y="303"/>
                  </a:moveTo>
                  <a:cubicBezTo>
                    <a:pt x="492" y="917"/>
                    <a:pt x="492" y="917"/>
                    <a:pt x="492" y="917"/>
                  </a:cubicBezTo>
                  <a:cubicBezTo>
                    <a:pt x="477" y="925"/>
                    <a:pt x="459" y="925"/>
                    <a:pt x="444" y="917"/>
                  </a:cubicBezTo>
                  <a:cubicBezTo>
                    <a:pt x="17" y="670"/>
                    <a:pt x="17" y="670"/>
                    <a:pt x="17" y="670"/>
                  </a:cubicBezTo>
                  <a:cubicBezTo>
                    <a:pt x="0" y="660"/>
                    <a:pt x="0" y="635"/>
                    <a:pt x="17" y="625"/>
                  </a:cubicBezTo>
                  <a:cubicBezTo>
                    <a:pt x="1085" y="9"/>
                    <a:pt x="1085" y="9"/>
                    <a:pt x="1085" y="9"/>
                  </a:cubicBezTo>
                  <a:cubicBezTo>
                    <a:pt x="1100" y="0"/>
                    <a:pt x="1118" y="0"/>
                    <a:pt x="1133" y="9"/>
                  </a:cubicBezTo>
                  <a:cubicBezTo>
                    <a:pt x="1555" y="253"/>
                    <a:pt x="1555" y="253"/>
                    <a:pt x="1555" y="253"/>
                  </a:cubicBezTo>
                  <a:cubicBezTo>
                    <a:pt x="1575" y="264"/>
                    <a:pt x="1575" y="292"/>
                    <a:pt x="1555" y="303"/>
                  </a:cubicBezTo>
                  <a:close/>
                </a:path>
              </a:pathLst>
            </a:custGeom>
            <a:solidFill>
              <a:srgbClr val="D1D1D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2" name="Freeform 12">
              <a:extLst>
                <a:ext uri="{FF2B5EF4-FFF2-40B4-BE49-F238E27FC236}">
                  <a16:creationId xmlns:a16="http://schemas.microsoft.com/office/drawing/2014/main" id="{913A73DB-8949-D143-84ED-A03F60DFE044}"/>
                </a:ext>
              </a:extLst>
            </p:cNvPr>
            <p:cNvSpPr>
              <a:spLocks/>
            </p:cNvSpPr>
            <p:nvPr/>
          </p:nvSpPr>
          <p:spPr bwMode="auto">
            <a:xfrm>
              <a:off x="12953437" y="3881385"/>
              <a:ext cx="3468688" cy="4797425"/>
            </a:xfrm>
            <a:custGeom>
              <a:avLst/>
              <a:gdLst>
                <a:gd name="T0" fmla="*/ 1179 w 1257"/>
                <a:gd name="T1" fmla="*/ 20 h 1737"/>
                <a:gd name="T2" fmla="*/ 72 w 1257"/>
                <a:gd name="T3" fmla="*/ 658 h 1737"/>
                <a:gd name="T4" fmla="*/ 0 w 1257"/>
                <a:gd name="T5" fmla="*/ 784 h 1737"/>
                <a:gd name="T6" fmla="*/ 0 w 1257"/>
                <a:gd name="T7" fmla="*/ 1737 h 1737"/>
                <a:gd name="T8" fmla="*/ 1257 w 1257"/>
                <a:gd name="T9" fmla="*/ 1011 h 1737"/>
                <a:gd name="T10" fmla="*/ 1257 w 1257"/>
                <a:gd name="T11" fmla="*/ 65 h 1737"/>
                <a:gd name="T12" fmla="*/ 1179 w 1257"/>
                <a:gd name="T13" fmla="*/ 20 h 1737"/>
              </a:gdLst>
              <a:ahLst/>
              <a:cxnLst>
                <a:cxn ang="0">
                  <a:pos x="T0" y="T1"/>
                </a:cxn>
                <a:cxn ang="0">
                  <a:pos x="T2" y="T3"/>
                </a:cxn>
                <a:cxn ang="0">
                  <a:pos x="T4" y="T5"/>
                </a:cxn>
                <a:cxn ang="0">
                  <a:pos x="T6" y="T7"/>
                </a:cxn>
                <a:cxn ang="0">
                  <a:pos x="T8" y="T9"/>
                </a:cxn>
                <a:cxn ang="0">
                  <a:pos x="T10" y="T11"/>
                </a:cxn>
                <a:cxn ang="0">
                  <a:pos x="T12" y="T13"/>
                </a:cxn>
              </a:cxnLst>
              <a:rect l="0" t="0" r="r" b="b"/>
              <a:pathLst>
                <a:path w="1257" h="1737">
                  <a:moveTo>
                    <a:pt x="1179" y="20"/>
                  </a:moveTo>
                  <a:cubicBezTo>
                    <a:pt x="72" y="658"/>
                    <a:pt x="72" y="658"/>
                    <a:pt x="72" y="658"/>
                  </a:cubicBezTo>
                  <a:cubicBezTo>
                    <a:pt x="27" y="684"/>
                    <a:pt x="0" y="732"/>
                    <a:pt x="0" y="784"/>
                  </a:cubicBezTo>
                  <a:cubicBezTo>
                    <a:pt x="0" y="1737"/>
                    <a:pt x="0" y="1737"/>
                    <a:pt x="0" y="1737"/>
                  </a:cubicBezTo>
                  <a:cubicBezTo>
                    <a:pt x="1257" y="1011"/>
                    <a:pt x="1257" y="1011"/>
                    <a:pt x="1257" y="1011"/>
                  </a:cubicBezTo>
                  <a:cubicBezTo>
                    <a:pt x="1257" y="65"/>
                    <a:pt x="1257" y="65"/>
                    <a:pt x="1257" y="65"/>
                  </a:cubicBezTo>
                  <a:cubicBezTo>
                    <a:pt x="1257" y="25"/>
                    <a:pt x="1213" y="0"/>
                    <a:pt x="1179" y="20"/>
                  </a:cubicBez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3" name="Freeform 13">
              <a:extLst>
                <a:ext uri="{FF2B5EF4-FFF2-40B4-BE49-F238E27FC236}">
                  <a16:creationId xmlns:a16="http://schemas.microsoft.com/office/drawing/2014/main" id="{AF3F7912-6D9A-C045-BE2F-D26CB36B365B}"/>
                </a:ext>
              </a:extLst>
            </p:cNvPr>
            <p:cNvSpPr>
              <a:spLocks/>
            </p:cNvSpPr>
            <p:nvPr/>
          </p:nvSpPr>
          <p:spPr bwMode="auto">
            <a:xfrm>
              <a:off x="13159812" y="4129035"/>
              <a:ext cx="3087688" cy="4198938"/>
            </a:xfrm>
            <a:custGeom>
              <a:avLst/>
              <a:gdLst>
                <a:gd name="T0" fmla="*/ 1945 w 1945"/>
                <a:gd name="T1" fmla="*/ 0 h 2645"/>
                <a:gd name="T2" fmla="*/ 0 w 1945"/>
                <a:gd name="T3" fmla="*/ 1116 h 2645"/>
                <a:gd name="T4" fmla="*/ 0 w 1945"/>
                <a:gd name="T5" fmla="*/ 2645 h 2645"/>
                <a:gd name="T6" fmla="*/ 1945 w 1945"/>
                <a:gd name="T7" fmla="*/ 1528 h 2645"/>
                <a:gd name="T8" fmla="*/ 1945 w 1945"/>
                <a:gd name="T9" fmla="*/ 0 h 2645"/>
              </a:gdLst>
              <a:ahLst/>
              <a:cxnLst>
                <a:cxn ang="0">
                  <a:pos x="T0" y="T1"/>
                </a:cxn>
                <a:cxn ang="0">
                  <a:pos x="T2" y="T3"/>
                </a:cxn>
                <a:cxn ang="0">
                  <a:pos x="T4" y="T5"/>
                </a:cxn>
                <a:cxn ang="0">
                  <a:pos x="T6" y="T7"/>
                </a:cxn>
                <a:cxn ang="0">
                  <a:pos x="T8" y="T9"/>
                </a:cxn>
              </a:cxnLst>
              <a:rect l="0" t="0" r="r" b="b"/>
              <a:pathLst>
                <a:path w="1945" h="2645">
                  <a:moveTo>
                    <a:pt x="1945" y="0"/>
                  </a:moveTo>
                  <a:lnTo>
                    <a:pt x="0" y="1116"/>
                  </a:lnTo>
                  <a:lnTo>
                    <a:pt x="0" y="2645"/>
                  </a:lnTo>
                  <a:lnTo>
                    <a:pt x="1945" y="1528"/>
                  </a:lnTo>
                  <a:lnTo>
                    <a:pt x="1945" y="0"/>
                  </a:lnTo>
                  <a:close/>
                </a:path>
              </a:pathLst>
            </a:custGeom>
            <a:solidFill>
              <a:srgbClr val="15285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4" name="Freeform 14">
              <a:extLst>
                <a:ext uri="{FF2B5EF4-FFF2-40B4-BE49-F238E27FC236}">
                  <a16:creationId xmlns:a16="http://schemas.microsoft.com/office/drawing/2014/main" id="{6F3B98BA-E641-7B47-A81B-05353CEF263B}"/>
                </a:ext>
              </a:extLst>
            </p:cNvPr>
            <p:cNvSpPr>
              <a:spLocks/>
            </p:cNvSpPr>
            <p:nvPr/>
          </p:nvSpPr>
          <p:spPr bwMode="auto">
            <a:xfrm>
              <a:off x="15296587" y="8131123"/>
              <a:ext cx="1173163" cy="677863"/>
            </a:xfrm>
            <a:custGeom>
              <a:avLst/>
              <a:gdLst>
                <a:gd name="T0" fmla="*/ 420 w 425"/>
                <a:gd name="T1" fmla="*/ 35 h 245"/>
                <a:gd name="T2" fmla="*/ 420 w 425"/>
                <a:gd name="T3" fmla="*/ 45 h 245"/>
                <a:gd name="T4" fmla="*/ 79 w 425"/>
                <a:gd name="T5" fmla="*/ 242 h 245"/>
                <a:gd name="T6" fmla="*/ 61 w 425"/>
                <a:gd name="T7" fmla="*/ 242 h 245"/>
                <a:gd name="T8" fmla="*/ 6 w 425"/>
                <a:gd name="T9" fmla="*/ 210 h 245"/>
                <a:gd name="T10" fmla="*/ 6 w 425"/>
                <a:gd name="T11" fmla="*/ 199 h 245"/>
                <a:gd name="T12" fmla="*/ 346 w 425"/>
                <a:gd name="T13" fmla="*/ 3 h 245"/>
                <a:gd name="T14" fmla="*/ 364 w 425"/>
                <a:gd name="T15" fmla="*/ 3 h 245"/>
                <a:gd name="T16" fmla="*/ 420 w 425"/>
                <a:gd name="T17" fmla="*/ 35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5" h="245">
                  <a:moveTo>
                    <a:pt x="420" y="35"/>
                  </a:moveTo>
                  <a:cubicBezTo>
                    <a:pt x="425" y="38"/>
                    <a:pt x="425" y="43"/>
                    <a:pt x="420" y="45"/>
                  </a:cubicBezTo>
                  <a:cubicBezTo>
                    <a:pt x="79" y="242"/>
                    <a:pt x="79" y="242"/>
                    <a:pt x="79" y="242"/>
                  </a:cubicBezTo>
                  <a:cubicBezTo>
                    <a:pt x="74" y="245"/>
                    <a:pt x="66" y="245"/>
                    <a:pt x="61" y="242"/>
                  </a:cubicBezTo>
                  <a:cubicBezTo>
                    <a:pt x="6" y="210"/>
                    <a:pt x="6" y="210"/>
                    <a:pt x="6" y="210"/>
                  </a:cubicBezTo>
                  <a:cubicBezTo>
                    <a:pt x="0" y="207"/>
                    <a:pt x="0" y="202"/>
                    <a:pt x="6" y="199"/>
                  </a:cubicBezTo>
                  <a:cubicBezTo>
                    <a:pt x="346" y="3"/>
                    <a:pt x="346" y="3"/>
                    <a:pt x="346" y="3"/>
                  </a:cubicBezTo>
                  <a:cubicBezTo>
                    <a:pt x="351" y="0"/>
                    <a:pt x="359" y="0"/>
                    <a:pt x="364" y="3"/>
                  </a:cubicBezTo>
                  <a:lnTo>
                    <a:pt x="420" y="35"/>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5" name="Freeform 15">
              <a:extLst>
                <a:ext uri="{FF2B5EF4-FFF2-40B4-BE49-F238E27FC236}">
                  <a16:creationId xmlns:a16="http://schemas.microsoft.com/office/drawing/2014/main" id="{3D87997F-CFF5-5247-8B03-E4FC1B54BEF4}"/>
                </a:ext>
              </a:extLst>
            </p:cNvPr>
            <p:cNvSpPr>
              <a:spLocks/>
            </p:cNvSpPr>
            <p:nvPr/>
          </p:nvSpPr>
          <p:spPr bwMode="auto">
            <a:xfrm>
              <a:off x="16623737" y="7289748"/>
              <a:ext cx="488950" cy="280988"/>
            </a:xfrm>
            <a:custGeom>
              <a:avLst/>
              <a:gdLst>
                <a:gd name="T0" fmla="*/ 52 w 177"/>
                <a:gd name="T1" fmla="*/ 100 h 102"/>
                <a:gd name="T2" fmla="*/ 68 w 177"/>
                <a:gd name="T3" fmla="*/ 100 h 102"/>
                <a:gd name="T4" fmla="*/ 173 w 177"/>
                <a:gd name="T5" fmla="*/ 39 h 102"/>
                <a:gd name="T6" fmla="*/ 173 w 177"/>
                <a:gd name="T7" fmla="*/ 30 h 102"/>
                <a:gd name="T8" fmla="*/ 125 w 177"/>
                <a:gd name="T9" fmla="*/ 2 h 102"/>
                <a:gd name="T10" fmla="*/ 109 w 177"/>
                <a:gd name="T11" fmla="*/ 2 h 102"/>
                <a:gd name="T12" fmla="*/ 4 w 177"/>
                <a:gd name="T13" fmla="*/ 63 h 102"/>
                <a:gd name="T14" fmla="*/ 4 w 177"/>
                <a:gd name="T15" fmla="*/ 72 h 102"/>
                <a:gd name="T16" fmla="*/ 52 w 177"/>
                <a:gd name="T17" fmla="*/ 10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7" h="102">
                  <a:moveTo>
                    <a:pt x="52" y="100"/>
                  </a:moveTo>
                  <a:cubicBezTo>
                    <a:pt x="57" y="102"/>
                    <a:pt x="64" y="102"/>
                    <a:pt x="68" y="100"/>
                  </a:cubicBezTo>
                  <a:cubicBezTo>
                    <a:pt x="173" y="39"/>
                    <a:pt x="173" y="39"/>
                    <a:pt x="173" y="39"/>
                  </a:cubicBezTo>
                  <a:cubicBezTo>
                    <a:pt x="177" y="37"/>
                    <a:pt x="177" y="33"/>
                    <a:pt x="173" y="30"/>
                  </a:cubicBezTo>
                  <a:cubicBezTo>
                    <a:pt x="125" y="2"/>
                    <a:pt x="125" y="2"/>
                    <a:pt x="125" y="2"/>
                  </a:cubicBezTo>
                  <a:cubicBezTo>
                    <a:pt x="120" y="0"/>
                    <a:pt x="114" y="0"/>
                    <a:pt x="109" y="2"/>
                  </a:cubicBezTo>
                  <a:cubicBezTo>
                    <a:pt x="4" y="63"/>
                    <a:pt x="4" y="63"/>
                    <a:pt x="4" y="63"/>
                  </a:cubicBezTo>
                  <a:cubicBezTo>
                    <a:pt x="0" y="66"/>
                    <a:pt x="0" y="70"/>
                    <a:pt x="4" y="72"/>
                  </a:cubicBezTo>
                  <a:lnTo>
                    <a:pt x="52" y="100"/>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6" name="Freeform 16">
              <a:extLst>
                <a:ext uri="{FF2B5EF4-FFF2-40B4-BE49-F238E27FC236}">
                  <a16:creationId xmlns:a16="http://schemas.microsoft.com/office/drawing/2014/main" id="{D45FDE0F-9869-564B-844D-145E17161554}"/>
                </a:ext>
              </a:extLst>
            </p:cNvPr>
            <p:cNvSpPr>
              <a:spLocks/>
            </p:cNvSpPr>
            <p:nvPr/>
          </p:nvSpPr>
          <p:spPr bwMode="auto">
            <a:xfrm>
              <a:off x="15042587" y="8713735"/>
              <a:ext cx="415925" cy="241300"/>
            </a:xfrm>
            <a:custGeom>
              <a:avLst/>
              <a:gdLst>
                <a:gd name="T0" fmla="*/ 6 w 151"/>
                <a:gd name="T1" fmla="*/ 52 h 87"/>
                <a:gd name="T2" fmla="*/ 6 w 151"/>
                <a:gd name="T3" fmla="*/ 41 h 87"/>
                <a:gd name="T4" fmla="*/ 71 w 151"/>
                <a:gd name="T5" fmla="*/ 3 h 87"/>
                <a:gd name="T6" fmla="*/ 90 w 151"/>
                <a:gd name="T7" fmla="*/ 3 h 87"/>
                <a:gd name="T8" fmla="*/ 145 w 151"/>
                <a:gd name="T9" fmla="*/ 35 h 87"/>
                <a:gd name="T10" fmla="*/ 145 w 151"/>
                <a:gd name="T11" fmla="*/ 46 h 87"/>
                <a:gd name="T12" fmla="*/ 79 w 151"/>
                <a:gd name="T13" fmla="*/ 84 h 87"/>
                <a:gd name="T14" fmla="*/ 61 w 151"/>
                <a:gd name="T15" fmla="*/ 84 h 87"/>
                <a:gd name="T16" fmla="*/ 6 w 151"/>
                <a:gd name="T17" fmla="*/ 52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1" h="87">
                  <a:moveTo>
                    <a:pt x="6" y="52"/>
                  </a:moveTo>
                  <a:cubicBezTo>
                    <a:pt x="0" y="49"/>
                    <a:pt x="0" y="44"/>
                    <a:pt x="6" y="41"/>
                  </a:cubicBezTo>
                  <a:cubicBezTo>
                    <a:pt x="71" y="3"/>
                    <a:pt x="71" y="3"/>
                    <a:pt x="71" y="3"/>
                  </a:cubicBezTo>
                  <a:cubicBezTo>
                    <a:pt x="77" y="0"/>
                    <a:pt x="85" y="0"/>
                    <a:pt x="90" y="3"/>
                  </a:cubicBezTo>
                  <a:cubicBezTo>
                    <a:pt x="145" y="35"/>
                    <a:pt x="145" y="35"/>
                    <a:pt x="145" y="35"/>
                  </a:cubicBezTo>
                  <a:cubicBezTo>
                    <a:pt x="151" y="38"/>
                    <a:pt x="151" y="43"/>
                    <a:pt x="145" y="46"/>
                  </a:cubicBezTo>
                  <a:cubicBezTo>
                    <a:pt x="79" y="84"/>
                    <a:pt x="79" y="84"/>
                    <a:pt x="79" y="84"/>
                  </a:cubicBezTo>
                  <a:cubicBezTo>
                    <a:pt x="74" y="87"/>
                    <a:pt x="66" y="87"/>
                    <a:pt x="61" y="84"/>
                  </a:cubicBezTo>
                  <a:lnTo>
                    <a:pt x="6" y="52"/>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7" name="Freeform 17">
              <a:extLst>
                <a:ext uri="{FF2B5EF4-FFF2-40B4-BE49-F238E27FC236}">
                  <a16:creationId xmlns:a16="http://schemas.microsoft.com/office/drawing/2014/main" id="{5B4C43BD-55DD-6147-BD64-D310EF68E3CB}"/>
                </a:ext>
              </a:extLst>
            </p:cNvPr>
            <p:cNvSpPr>
              <a:spLocks/>
            </p:cNvSpPr>
            <p:nvPr/>
          </p:nvSpPr>
          <p:spPr bwMode="auto">
            <a:xfrm>
              <a:off x="14840974" y="8861373"/>
              <a:ext cx="363538" cy="209550"/>
            </a:xfrm>
            <a:custGeom>
              <a:avLst/>
              <a:gdLst>
                <a:gd name="T0" fmla="*/ 5 w 132"/>
                <a:gd name="T1" fmla="*/ 41 h 76"/>
                <a:gd name="T2" fmla="*/ 5 w 132"/>
                <a:gd name="T3" fmla="*/ 31 h 76"/>
                <a:gd name="T4" fmla="*/ 53 w 132"/>
                <a:gd name="T5" fmla="*/ 3 h 76"/>
                <a:gd name="T6" fmla="*/ 71 w 132"/>
                <a:gd name="T7" fmla="*/ 3 h 76"/>
                <a:gd name="T8" fmla="*/ 127 w 132"/>
                <a:gd name="T9" fmla="*/ 35 h 76"/>
                <a:gd name="T10" fmla="*/ 127 w 132"/>
                <a:gd name="T11" fmla="*/ 46 h 76"/>
                <a:gd name="T12" fmla="*/ 79 w 132"/>
                <a:gd name="T13" fmla="*/ 73 h 76"/>
                <a:gd name="T14" fmla="*/ 61 w 132"/>
                <a:gd name="T15" fmla="*/ 73 h 76"/>
                <a:gd name="T16" fmla="*/ 5 w 132"/>
                <a:gd name="T17" fmla="*/ 41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76">
                  <a:moveTo>
                    <a:pt x="5" y="41"/>
                  </a:moveTo>
                  <a:cubicBezTo>
                    <a:pt x="0" y="38"/>
                    <a:pt x="0" y="34"/>
                    <a:pt x="5" y="31"/>
                  </a:cubicBezTo>
                  <a:cubicBezTo>
                    <a:pt x="53" y="3"/>
                    <a:pt x="53" y="3"/>
                    <a:pt x="53" y="3"/>
                  </a:cubicBezTo>
                  <a:cubicBezTo>
                    <a:pt x="58" y="0"/>
                    <a:pt x="66" y="0"/>
                    <a:pt x="71" y="3"/>
                  </a:cubicBezTo>
                  <a:cubicBezTo>
                    <a:pt x="127" y="35"/>
                    <a:pt x="127" y="35"/>
                    <a:pt x="127" y="35"/>
                  </a:cubicBezTo>
                  <a:cubicBezTo>
                    <a:pt x="132" y="38"/>
                    <a:pt x="132" y="43"/>
                    <a:pt x="127" y="46"/>
                  </a:cubicBezTo>
                  <a:cubicBezTo>
                    <a:pt x="79" y="73"/>
                    <a:pt x="79" y="73"/>
                    <a:pt x="79" y="73"/>
                  </a:cubicBezTo>
                  <a:cubicBezTo>
                    <a:pt x="74" y="76"/>
                    <a:pt x="66" y="76"/>
                    <a:pt x="61" y="73"/>
                  </a:cubicBezTo>
                  <a:lnTo>
                    <a:pt x="5" y="41"/>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8" name="Freeform 18">
              <a:extLst>
                <a:ext uri="{FF2B5EF4-FFF2-40B4-BE49-F238E27FC236}">
                  <a16:creationId xmlns:a16="http://schemas.microsoft.com/office/drawing/2014/main" id="{516B5A55-1701-8641-9EB9-E13CDD077837}"/>
                </a:ext>
              </a:extLst>
            </p:cNvPr>
            <p:cNvSpPr>
              <a:spLocks/>
            </p:cNvSpPr>
            <p:nvPr/>
          </p:nvSpPr>
          <p:spPr bwMode="auto">
            <a:xfrm>
              <a:off x="16306237" y="7985073"/>
              <a:ext cx="414338" cy="239713"/>
            </a:xfrm>
            <a:custGeom>
              <a:avLst/>
              <a:gdLst>
                <a:gd name="T0" fmla="*/ 5 w 150"/>
                <a:gd name="T1" fmla="*/ 52 h 87"/>
                <a:gd name="T2" fmla="*/ 5 w 150"/>
                <a:gd name="T3" fmla="*/ 41 h 87"/>
                <a:gd name="T4" fmla="*/ 71 w 150"/>
                <a:gd name="T5" fmla="*/ 3 h 87"/>
                <a:gd name="T6" fmla="*/ 89 w 150"/>
                <a:gd name="T7" fmla="*/ 3 h 87"/>
                <a:gd name="T8" fmla="*/ 145 w 150"/>
                <a:gd name="T9" fmla="*/ 35 h 87"/>
                <a:gd name="T10" fmla="*/ 145 w 150"/>
                <a:gd name="T11" fmla="*/ 46 h 87"/>
                <a:gd name="T12" fmla="*/ 79 w 150"/>
                <a:gd name="T13" fmla="*/ 84 h 87"/>
                <a:gd name="T14" fmla="*/ 60 w 150"/>
                <a:gd name="T15" fmla="*/ 84 h 87"/>
                <a:gd name="T16" fmla="*/ 5 w 150"/>
                <a:gd name="T17" fmla="*/ 52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0" h="87">
                  <a:moveTo>
                    <a:pt x="5" y="52"/>
                  </a:moveTo>
                  <a:cubicBezTo>
                    <a:pt x="0" y="49"/>
                    <a:pt x="0" y="44"/>
                    <a:pt x="5" y="41"/>
                  </a:cubicBezTo>
                  <a:cubicBezTo>
                    <a:pt x="71" y="3"/>
                    <a:pt x="71" y="3"/>
                    <a:pt x="71" y="3"/>
                  </a:cubicBezTo>
                  <a:cubicBezTo>
                    <a:pt x="76" y="0"/>
                    <a:pt x="84" y="0"/>
                    <a:pt x="89" y="3"/>
                  </a:cubicBezTo>
                  <a:cubicBezTo>
                    <a:pt x="145" y="35"/>
                    <a:pt x="145" y="35"/>
                    <a:pt x="145" y="35"/>
                  </a:cubicBezTo>
                  <a:cubicBezTo>
                    <a:pt x="150" y="38"/>
                    <a:pt x="150" y="43"/>
                    <a:pt x="145" y="46"/>
                  </a:cubicBezTo>
                  <a:cubicBezTo>
                    <a:pt x="79" y="84"/>
                    <a:pt x="79" y="84"/>
                    <a:pt x="79" y="84"/>
                  </a:cubicBezTo>
                  <a:cubicBezTo>
                    <a:pt x="74" y="87"/>
                    <a:pt x="65" y="87"/>
                    <a:pt x="60" y="84"/>
                  </a:cubicBezTo>
                  <a:lnTo>
                    <a:pt x="5" y="52"/>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9" name="Freeform 19">
              <a:extLst>
                <a:ext uri="{FF2B5EF4-FFF2-40B4-BE49-F238E27FC236}">
                  <a16:creationId xmlns:a16="http://schemas.microsoft.com/office/drawing/2014/main" id="{EC66C2FC-3A31-9942-AECB-0B9D9F592AA7}"/>
                </a:ext>
              </a:extLst>
            </p:cNvPr>
            <p:cNvSpPr>
              <a:spLocks/>
            </p:cNvSpPr>
            <p:nvPr/>
          </p:nvSpPr>
          <p:spPr bwMode="auto">
            <a:xfrm>
              <a:off x="16560237" y="7869185"/>
              <a:ext cx="363538" cy="209550"/>
            </a:xfrm>
            <a:custGeom>
              <a:avLst/>
              <a:gdLst>
                <a:gd name="T0" fmla="*/ 5 w 132"/>
                <a:gd name="T1" fmla="*/ 41 h 76"/>
                <a:gd name="T2" fmla="*/ 5 w 132"/>
                <a:gd name="T3" fmla="*/ 30 h 76"/>
                <a:gd name="T4" fmla="*/ 53 w 132"/>
                <a:gd name="T5" fmla="*/ 3 h 76"/>
                <a:gd name="T6" fmla="*/ 71 w 132"/>
                <a:gd name="T7" fmla="*/ 3 h 76"/>
                <a:gd name="T8" fmla="*/ 127 w 132"/>
                <a:gd name="T9" fmla="*/ 35 h 76"/>
                <a:gd name="T10" fmla="*/ 127 w 132"/>
                <a:gd name="T11" fmla="*/ 45 h 76"/>
                <a:gd name="T12" fmla="*/ 79 w 132"/>
                <a:gd name="T13" fmla="*/ 73 h 76"/>
                <a:gd name="T14" fmla="*/ 61 w 132"/>
                <a:gd name="T15" fmla="*/ 73 h 76"/>
                <a:gd name="T16" fmla="*/ 5 w 132"/>
                <a:gd name="T17" fmla="*/ 41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76">
                  <a:moveTo>
                    <a:pt x="5" y="41"/>
                  </a:moveTo>
                  <a:cubicBezTo>
                    <a:pt x="0" y="38"/>
                    <a:pt x="0" y="33"/>
                    <a:pt x="5" y="30"/>
                  </a:cubicBezTo>
                  <a:cubicBezTo>
                    <a:pt x="53" y="3"/>
                    <a:pt x="53" y="3"/>
                    <a:pt x="53" y="3"/>
                  </a:cubicBezTo>
                  <a:cubicBezTo>
                    <a:pt x="58" y="0"/>
                    <a:pt x="66" y="0"/>
                    <a:pt x="71" y="3"/>
                  </a:cubicBezTo>
                  <a:cubicBezTo>
                    <a:pt x="127" y="35"/>
                    <a:pt x="127" y="35"/>
                    <a:pt x="127" y="35"/>
                  </a:cubicBezTo>
                  <a:cubicBezTo>
                    <a:pt x="132" y="38"/>
                    <a:pt x="132" y="42"/>
                    <a:pt x="127" y="45"/>
                  </a:cubicBezTo>
                  <a:cubicBezTo>
                    <a:pt x="79" y="73"/>
                    <a:pt x="79" y="73"/>
                    <a:pt x="79" y="73"/>
                  </a:cubicBezTo>
                  <a:cubicBezTo>
                    <a:pt x="74" y="76"/>
                    <a:pt x="66" y="76"/>
                    <a:pt x="61" y="73"/>
                  </a:cubicBezTo>
                  <a:lnTo>
                    <a:pt x="5" y="41"/>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0" name="Freeform 20">
              <a:extLst>
                <a:ext uri="{FF2B5EF4-FFF2-40B4-BE49-F238E27FC236}">
                  <a16:creationId xmlns:a16="http://schemas.microsoft.com/office/drawing/2014/main" id="{7FBB21AE-5661-C145-86FD-8D9FB12123B4}"/>
                </a:ext>
              </a:extLst>
            </p:cNvPr>
            <p:cNvSpPr>
              <a:spLocks/>
            </p:cNvSpPr>
            <p:nvPr/>
          </p:nvSpPr>
          <p:spPr bwMode="auto">
            <a:xfrm>
              <a:off x="14639362" y="8978848"/>
              <a:ext cx="365125" cy="207963"/>
            </a:xfrm>
            <a:custGeom>
              <a:avLst/>
              <a:gdLst>
                <a:gd name="T0" fmla="*/ 5 w 132"/>
                <a:gd name="T1" fmla="*/ 40 h 75"/>
                <a:gd name="T2" fmla="*/ 5 w 132"/>
                <a:gd name="T3" fmla="*/ 30 h 75"/>
                <a:gd name="T4" fmla="*/ 53 w 132"/>
                <a:gd name="T5" fmla="*/ 2 h 75"/>
                <a:gd name="T6" fmla="*/ 71 w 132"/>
                <a:gd name="T7" fmla="*/ 2 h 75"/>
                <a:gd name="T8" fmla="*/ 127 w 132"/>
                <a:gd name="T9" fmla="*/ 34 h 75"/>
                <a:gd name="T10" fmla="*/ 127 w 132"/>
                <a:gd name="T11" fmla="*/ 45 h 75"/>
                <a:gd name="T12" fmla="*/ 79 w 132"/>
                <a:gd name="T13" fmla="*/ 73 h 75"/>
                <a:gd name="T14" fmla="*/ 61 w 132"/>
                <a:gd name="T15" fmla="*/ 73 h 75"/>
                <a:gd name="T16" fmla="*/ 5 w 132"/>
                <a:gd name="T17" fmla="*/ 4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75">
                  <a:moveTo>
                    <a:pt x="5" y="40"/>
                  </a:moveTo>
                  <a:cubicBezTo>
                    <a:pt x="0" y="38"/>
                    <a:pt x="0" y="33"/>
                    <a:pt x="5" y="30"/>
                  </a:cubicBezTo>
                  <a:cubicBezTo>
                    <a:pt x="53" y="2"/>
                    <a:pt x="53" y="2"/>
                    <a:pt x="53" y="2"/>
                  </a:cubicBezTo>
                  <a:cubicBezTo>
                    <a:pt x="58" y="0"/>
                    <a:pt x="66" y="0"/>
                    <a:pt x="71" y="2"/>
                  </a:cubicBezTo>
                  <a:cubicBezTo>
                    <a:pt x="127" y="34"/>
                    <a:pt x="127" y="34"/>
                    <a:pt x="127" y="34"/>
                  </a:cubicBezTo>
                  <a:cubicBezTo>
                    <a:pt x="132" y="37"/>
                    <a:pt x="132" y="42"/>
                    <a:pt x="127" y="45"/>
                  </a:cubicBezTo>
                  <a:cubicBezTo>
                    <a:pt x="79" y="73"/>
                    <a:pt x="79" y="73"/>
                    <a:pt x="79" y="73"/>
                  </a:cubicBezTo>
                  <a:cubicBezTo>
                    <a:pt x="74" y="75"/>
                    <a:pt x="66" y="75"/>
                    <a:pt x="61" y="73"/>
                  </a:cubicBezTo>
                  <a:lnTo>
                    <a:pt x="5" y="40"/>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1" name="Freeform 21">
              <a:extLst>
                <a:ext uri="{FF2B5EF4-FFF2-40B4-BE49-F238E27FC236}">
                  <a16:creationId xmlns:a16="http://schemas.microsoft.com/office/drawing/2014/main" id="{A6A94702-D2B6-1F4A-9C66-AD725EE88355}"/>
                </a:ext>
              </a:extLst>
            </p:cNvPr>
            <p:cNvSpPr>
              <a:spLocks/>
            </p:cNvSpPr>
            <p:nvPr/>
          </p:nvSpPr>
          <p:spPr bwMode="auto">
            <a:xfrm>
              <a:off x="14434574" y="9094735"/>
              <a:ext cx="365125" cy="211138"/>
            </a:xfrm>
            <a:custGeom>
              <a:avLst/>
              <a:gdLst>
                <a:gd name="T0" fmla="*/ 5 w 132"/>
                <a:gd name="T1" fmla="*/ 41 h 76"/>
                <a:gd name="T2" fmla="*/ 5 w 132"/>
                <a:gd name="T3" fmla="*/ 31 h 76"/>
                <a:gd name="T4" fmla="*/ 53 w 132"/>
                <a:gd name="T5" fmla="*/ 3 h 76"/>
                <a:gd name="T6" fmla="*/ 71 w 132"/>
                <a:gd name="T7" fmla="*/ 3 h 76"/>
                <a:gd name="T8" fmla="*/ 127 w 132"/>
                <a:gd name="T9" fmla="*/ 35 h 76"/>
                <a:gd name="T10" fmla="*/ 127 w 132"/>
                <a:gd name="T11" fmla="*/ 46 h 76"/>
                <a:gd name="T12" fmla="*/ 79 w 132"/>
                <a:gd name="T13" fmla="*/ 73 h 76"/>
                <a:gd name="T14" fmla="*/ 61 w 132"/>
                <a:gd name="T15" fmla="*/ 73 h 76"/>
                <a:gd name="T16" fmla="*/ 5 w 132"/>
                <a:gd name="T17" fmla="*/ 41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2" h="76">
                  <a:moveTo>
                    <a:pt x="5" y="41"/>
                  </a:moveTo>
                  <a:cubicBezTo>
                    <a:pt x="0" y="38"/>
                    <a:pt x="0" y="33"/>
                    <a:pt x="5" y="31"/>
                  </a:cubicBezTo>
                  <a:cubicBezTo>
                    <a:pt x="53" y="3"/>
                    <a:pt x="53" y="3"/>
                    <a:pt x="53" y="3"/>
                  </a:cubicBezTo>
                  <a:cubicBezTo>
                    <a:pt x="58" y="0"/>
                    <a:pt x="66" y="0"/>
                    <a:pt x="71" y="3"/>
                  </a:cubicBezTo>
                  <a:cubicBezTo>
                    <a:pt x="127" y="35"/>
                    <a:pt x="127" y="35"/>
                    <a:pt x="127" y="35"/>
                  </a:cubicBezTo>
                  <a:cubicBezTo>
                    <a:pt x="132" y="38"/>
                    <a:pt x="132" y="43"/>
                    <a:pt x="127" y="46"/>
                  </a:cubicBezTo>
                  <a:cubicBezTo>
                    <a:pt x="79" y="73"/>
                    <a:pt x="79" y="73"/>
                    <a:pt x="79" y="73"/>
                  </a:cubicBezTo>
                  <a:cubicBezTo>
                    <a:pt x="74" y="76"/>
                    <a:pt x="66" y="76"/>
                    <a:pt x="61" y="73"/>
                  </a:cubicBezTo>
                  <a:lnTo>
                    <a:pt x="5" y="41"/>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2" name="Freeform 22">
              <a:extLst>
                <a:ext uri="{FF2B5EF4-FFF2-40B4-BE49-F238E27FC236}">
                  <a16:creationId xmlns:a16="http://schemas.microsoft.com/office/drawing/2014/main" id="{0F1B27F5-0220-6541-8B71-5EC448B3554D}"/>
                </a:ext>
              </a:extLst>
            </p:cNvPr>
            <p:cNvSpPr>
              <a:spLocks/>
            </p:cNvSpPr>
            <p:nvPr/>
          </p:nvSpPr>
          <p:spPr bwMode="auto">
            <a:xfrm>
              <a:off x="14239312" y="8835973"/>
              <a:ext cx="590550" cy="339725"/>
            </a:xfrm>
            <a:custGeom>
              <a:avLst/>
              <a:gdLst>
                <a:gd name="T0" fmla="*/ 53 w 214"/>
                <a:gd name="T1" fmla="*/ 121 h 123"/>
                <a:gd name="T2" fmla="*/ 68 w 214"/>
                <a:gd name="T3" fmla="*/ 121 h 123"/>
                <a:gd name="T4" fmla="*/ 210 w 214"/>
                <a:gd name="T5" fmla="*/ 39 h 123"/>
                <a:gd name="T6" fmla="*/ 210 w 214"/>
                <a:gd name="T7" fmla="*/ 30 h 123"/>
                <a:gd name="T8" fmla="*/ 162 w 214"/>
                <a:gd name="T9" fmla="*/ 2 h 123"/>
                <a:gd name="T10" fmla="*/ 146 w 214"/>
                <a:gd name="T11" fmla="*/ 2 h 123"/>
                <a:gd name="T12" fmla="*/ 5 w 214"/>
                <a:gd name="T13" fmla="*/ 84 h 123"/>
                <a:gd name="T14" fmla="*/ 5 w 214"/>
                <a:gd name="T15" fmla="*/ 93 h 123"/>
                <a:gd name="T16" fmla="*/ 53 w 214"/>
                <a:gd name="T17" fmla="*/ 121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4" h="123">
                  <a:moveTo>
                    <a:pt x="53" y="121"/>
                  </a:moveTo>
                  <a:cubicBezTo>
                    <a:pt x="57" y="123"/>
                    <a:pt x="64" y="123"/>
                    <a:pt x="68" y="121"/>
                  </a:cubicBezTo>
                  <a:cubicBezTo>
                    <a:pt x="210" y="39"/>
                    <a:pt x="210" y="39"/>
                    <a:pt x="210" y="39"/>
                  </a:cubicBezTo>
                  <a:cubicBezTo>
                    <a:pt x="214" y="37"/>
                    <a:pt x="214" y="33"/>
                    <a:pt x="210" y="30"/>
                  </a:cubicBezTo>
                  <a:cubicBezTo>
                    <a:pt x="162" y="2"/>
                    <a:pt x="162" y="2"/>
                    <a:pt x="162" y="2"/>
                  </a:cubicBezTo>
                  <a:cubicBezTo>
                    <a:pt x="157" y="0"/>
                    <a:pt x="151" y="0"/>
                    <a:pt x="146" y="2"/>
                  </a:cubicBezTo>
                  <a:cubicBezTo>
                    <a:pt x="5" y="84"/>
                    <a:pt x="5" y="84"/>
                    <a:pt x="5" y="84"/>
                  </a:cubicBezTo>
                  <a:cubicBezTo>
                    <a:pt x="0" y="86"/>
                    <a:pt x="0" y="90"/>
                    <a:pt x="5" y="93"/>
                  </a:cubicBezTo>
                  <a:lnTo>
                    <a:pt x="53" y="121"/>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3" name="Freeform 23">
              <a:extLst>
                <a:ext uri="{FF2B5EF4-FFF2-40B4-BE49-F238E27FC236}">
                  <a16:creationId xmlns:a16="http://schemas.microsoft.com/office/drawing/2014/main" id="{40CA206F-1CF3-E946-A20C-EAAB98DC4881}"/>
                </a:ext>
              </a:extLst>
            </p:cNvPr>
            <p:cNvSpPr>
              <a:spLocks/>
            </p:cNvSpPr>
            <p:nvPr/>
          </p:nvSpPr>
          <p:spPr bwMode="auto">
            <a:xfrm>
              <a:off x="16717399" y="7405635"/>
              <a:ext cx="587375" cy="339725"/>
            </a:xfrm>
            <a:custGeom>
              <a:avLst/>
              <a:gdLst>
                <a:gd name="T0" fmla="*/ 52 w 213"/>
                <a:gd name="T1" fmla="*/ 121 h 123"/>
                <a:gd name="T2" fmla="*/ 67 w 213"/>
                <a:gd name="T3" fmla="*/ 121 h 123"/>
                <a:gd name="T4" fmla="*/ 209 w 213"/>
                <a:gd name="T5" fmla="*/ 39 h 123"/>
                <a:gd name="T6" fmla="*/ 209 w 213"/>
                <a:gd name="T7" fmla="*/ 30 h 123"/>
                <a:gd name="T8" fmla="*/ 161 w 213"/>
                <a:gd name="T9" fmla="*/ 2 h 123"/>
                <a:gd name="T10" fmla="*/ 145 w 213"/>
                <a:gd name="T11" fmla="*/ 2 h 123"/>
                <a:gd name="T12" fmla="*/ 4 w 213"/>
                <a:gd name="T13" fmla="*/ 84 h 123"/>
                <a:gd name="T14" fmla="*/ 4 w 213"/>
                <a:gd name="T15" fmla="*/ 93 h 123"/>
                <a:gd name="T16" fmla="*/ 52 w 213"/>
                <a:gd name="T17" fmla="*/ 121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3" h="123">
                  <a:moveTo>
                    <a:pt x="52" y="121"/>
                  </a:moveTo>
                  <a:cubicBezTo>
                    <a:pt x="56" y="123"/>
                    <a:pt x="63" y="123"/>
                    <a:pt x="67" y="121"/>
                  </a:cubicBezTo>
                  <a:cubicBezTo>
                    <a:pt x="209" y="39"/>
                    <a:pt x="209" y="39"/>
                    <a:pt x="209" y="39"/>
                  </a:cubicBezTo>
                  <a:cubicBezTo>
                    <a:pt x="213" y="37"/>
                    <a:pt x="213" y="33"/>
                    <a:pt x="209" y="30"/>
                  </a:cubicBezTo>
                  <a:cubicBezTo>
                    <a:pt x="161" y="2"/>
                    <a:pt x="161" y="2"/>
                    <a:pt x="161" y="2"/>
                  </a:cubicBezTo>
                  <a:cubicBezTo>
                    <a:pt x="156" y="0"/>
                    <a:pt x="150" y="0"/>
                    <a:pt x="145" y="2"/>
                  </a:cubicBezTo>
                  <a:cubicBezTo>
                    <a:pt x="4" y="84"/>
                    <a:pt x="4" y="84"/>
                    <a:pt x="4" y="84"/>
                  </a:cubicBezTo>
                  <a:cubicBezTo>
                    <a:pt x="0" y="87"/>
                    <a:pt x="0" y="90"/>
                    <a:pt x="4" y="93"/>
                  </a:cubicBezTo>
                  <a:lnTo>
                    <a:pt x="52" y="121"/>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4" name="Freeform 24">
              <a:extLst>
                <a:ext uri="{FF2B5EF4-FFF2-40B4-BE49-F238E27FC236}">
                  <a16:creationId xmlns:a16="http://schemas.microsoft.com/office/drawing/2014/main" id="{ABF33D7F-3DB2-DE47-B447-F275D0FF00F3}"/>
                </a:ext>
              </a:extLst>
            </p:cNvPr>
            <p:cNvSpPr>
              <a:spLocks/>
            </p:cNvSpPr>
            <p:nvPr/>
          </p:nvSpPr>
          <p:spPr bwMode="auto">
            <a:xfrm>
              <a:off x="14698099" y="8720085"/>
              <a:ext cx="333375" cy="193675"/>
            </a:xfrm>
            <a:custGeom>
              <a:avLst/>
              <a:gdLst>
                <a:gd name="T0" fmla="*/ 52 w 121"/>
                <a:gd name="T1" fmla="*/ 67 h 70"/>
                <a:gd name="T2" fmla="*/ 68 w 121"/>
                <a:gd name="T3" fmla="*/ 67 h 70"/>
                <a:gd name="T4" fmla="*/ 116 w 121"/>
                <a:gd name="T5" fmla="*/ 39 h 70"/>
                <a:gd name="T6" fmla="*/ 116 w 121"/>
                <a:gd name="T7" fmla="*/ 30 h 70"/>
                <a:gd name="T8" fmla="*/ 68 w 121"/>
                <a:gd name="T9" fmla="*/ 2 h 70"/>
                <a:gd name="T10" fmla="*/ 53 w 121"/>
                <a:gd name="T11" fmla="*/ 2 h 70"/>
                <a:gd name="T12" fmla="*/ 4 w 121"/>
                <a:gd name="T13" fmla="*/ 30 h 70"/>
                <a:gd name="T14" fmla="*/ 4 w 121"/>
                <a:gd name="T15" fmla="*/ 39 h 70"/>
                <a:gd name="T16" fmla="*/ 52 w 121"/>
                <a:gd name="T17" fmla="*/ 6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70">
                  <a:moveTo>
                    <a:pt x="52" y="67"/>
                  </a:moveTo>
                  <a:cubicBezTo>
                    <a:pt x="57" y="70"/>
                    <a:pt x="64" y="70"/>
                    <a:pt x="68" y="67"/>
                  </a:cubicBezTo>
                  <a:cubicBezTo>
                    <a:pt x="116" y="39"/>
                    <a:pt x="116" y="39"/>
                    <a:pt x="116" y="39"/>
                  </a:cubicBezTo>
                  <a:cubicBezTo>
                    <a:pt x="121" y="37"/>
                    <a:pt x="121" y="33"/>
                    <a:pt x="116" y="30"/>
                  </a:cubicBezTo>
                  <a:cubicBezTo>
                    <a:pt x="68" y="2"/>
                    <a:pt x="68" y="2"/>
                    <a:pt x="68" y="2"/>
                  </a:cubicBezTo>
                  <a:cubicBezTo>
                    <a:pt x="64" y="0"/>
                    <a:pt x="57" y="0"/>
                    <a:pt x="53" y="2"/>
                  </a:cubicBezTo>
                  <a:cubicBezTo>
                    <a:pt x="4" y="30"/>
                    <a:pt x="4" y="30"/>
                    <a:pt x="4" y="30"/>
                  </a:cubicBezTo>
                  <a:cubicBezTo>
                    <a:pt x="0" y="33"/>
                    <a:pt x="0" y="37"/>
                    <a:pt x="4" y="39"/>
                  </a:cubicBezTo>
                  <a:lnTo>
                    <a:pt x="52" y="67"/>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5" name="Freeform 25">
              <a:extLst>
                <a:ext uri="{FF2B5EF4-FFF2-40B4-BE49-F238E27FC236}">
                  <a16:creationId xmlns:a16="http://schemas.microsoft.com/office/drawing/2014/main" id="{A3A3F5E9-8FFE-7E4F-B65E-969B8E97CF6B}"/>
                </a:ext>
              </a:extLst>
            </p:cNvPr>
            <p:cNvSpPr>
              <a:spLocks/>
            </p:cNvSpPr>
            <p:nvPr/>
          </p:nvSpPr>
          <p:spPr bwMode="auto">
            <a:xfrm>
              <a:off x="14898124" y="8604198"/>
              <a:ext cx="334963" cy="190500"/>
            </a:xfrm>
            <a:custGeom>
              <a:avLst/>
              <a:gdLst>
                <a:gd name="T0" fmla="*/ 53 w 121"/>
                <a:gd name="T1" fmla="*/ 67 h 69"/>
                <a:gd name="T2" fmla="*/ 68 w 121"/>
                <a:gd name="T3" fmla="*/ 67 h 69"/>
                <a:gd name="T4" fmla="*/ 117 w 121"/>
                <a:gd name="T5" fmla="*/ 39 h 69"/>
                <a:gd name="T6" fmla="*/ 117 w 121"/>
                <a:gd name="T7" fmla="*/ 30 h 69"/>
                <a:gd name="T8" fmla="*/ 69 w 121"/>
                <a:gd name="T9" fmla="*/ 2 h 69"/>
                <a:gd name="T10" fmla="*/ 53 w 121"/>
                <a:gd name="T11" fmla="*/ 2 h 69"/>
                <a:gd name="T12" fmla="*/ 5 w 121"/>
                <a:gd name="T13" fmla="*/ 30 h 69"/>
                <a:gd name="T14" fmla="*/ 5 w 121"/>
                <a:gd name="T15" fmla="*/ 39 h 69"/>
                <a:gd name="T16" fmla="*/ 53 w 121"/>
                <a:gd name="T17" fmla="*/ 6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69">
                  <a:moveTo>
                    <a:pt x="53" y="67"/>
                  </a:moveTo>
                  <a:cubicBezTo>
                    <a:pt x="57" y="69"/>
                    <a:pt x="64" y="69"/>
                    <a:pt x="68" y="67"/>
                  </a:cubicBezTo>
                  <a:cubicBezTo>
                    <a:pt x="117" y="39"/>
                    <a:pt x="117" y="39"/>
                    <a:pt x="117" y="39"/>
                  </a:cubicBezTo>
                  <a:cubicBezTo>
                    <a:pt x="121" y="36"/>
                    <a:pt x="121" y="32"/>
                    <a:pt x="117" y="30"/>
                  </a:cubicBezTo>
                  <a:cubicBezTo>
                    <a:pt x="69" y="2"/>
                    <a:pt x="69" y="2"/>
                    <a:pt x="69" y="2"/>
                  </a:cubicBezTo>
                  <a:cubicBezTo>
                    <a:pt x="64" y="0"/>
                    <a:pt x="57" y="0"/>
                    <a:pt x="53" y="2"/>
                  </a:cubicBezTo>
                  <a:cubicBezTo>
                    <a:pt x="5" y="30"/>
                    <a:pt x="5" y="30"/>
                    <a:pt x="5" y="30"/>
                  </a:cubicBezTo>
                  <a:cubicBezTo>
                    <a:pt x="0" y="33"/>
                    <a:pt x="0" y="36"/>
                    <a:pt x="5" y="39"/>
                  </a:cubicBezTo>
                  <a:lnTo>
                    <a:pt x="53" y="67"/>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6" name="Freeform 26">
              <a:extLst>
                <a:ext uri="{FF2B5EF4-FFF2-40B4-BE49-F238E27FC236}">
                  <a16:creationId xmlns:a16="http://schemas.microsoft.com/office/drawing/2014/main" id="{609E20AD-9A6E-3445-88FC-7DD8B77926FA}"/>
                </a:ext>
              </a:extLst>
            </p:cNvPr>
            <p:cNvSpPr>
              <a:spLocks/>
            </p:cNvSpPr>
            <p:nvPr/>
          </p:nvSpPr>
          <p:spPr bwMode="auto">
            <a:xfrm>
              <a:off x="15102912" y="8485135"/>
              <a:ext cx="333375" cy="193675"/>
            </a:xfrm>
            <a:custGeom>
              <a:avLst/>
              <a:gdLst>
                <a:gd name="T0" fmla="*/ 52 w 121"/>
                <a:gd name="T1" fmla="*/ 67 h 70"/>
                <a:gd name="T2" fmla="*/ 68 w 121"/>
                <a:gd name="T3" fmla="*/ 67 h 70"/>
                <a:gd name="T4" fmla="*/ 116 w 121"/>
                <a:gd name="T5" fmla="*/ 39 h 70"/>
                <a:gd name="T6" fmla="*/ 116 w 121"/>
                <a:gd name="T7" fmla="*/ 30 h 70"/>
                <a:gd name="T8" fmla="*/ 68 w 121"/>
                <a:gd name="T9" fmla="*/ 3 h 70"/>
                <a:gd name="T10" fmla="*/ 53 w 121"/>
                <a:gd name="T11" fmla="*/ 3 h 70"/>
                <a:gd name="T12" fmla="*/ 4 w 121"/>
                <a:gd name="T13" fmla="*/ 31 h 70"/>
                <a:gd name="T14" fmla="*/ 4 w 121"/>
                <a:gd name="T15" fmla="*/ 40 h 70"/>
                <a:gd name="T16" fmla="*/ 52 w 121"/>
                <a:gd name="T17" fmla="*/ 6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70">
                  <a:moveTo>
                    <a:pt x="52" y="67"/>
                  </a:moveTo>
                  <a:cubicBezTo>
                    <a:pt x="56" y="70"/>
                    <a:pt x="63" y="70"/>
                    <a:pt x="68" y="67"/>
                  </a:cubicBezTo>
                  <a:cubicBezTo>
                    <a:pt x="116" y="39"/>
                    <a:pt x="116" y="39"/>
                    <a:pt x="116" y="39"/>
                  </a:cubicBezTo>
                  <a:cubicBezTo>
                    <a:pt x="121" y="37"/>
                    <a:pt x="121" y="33"/>
                    <a:pt x="116" y="30"/>
                  </a:cubicBezTo>
                  <a:cubicBezTo>
                    <a:pt x="68" y="3"/>
                    <a:pt x="68" y="3"/>
                    <a:pt x="68" y="3"/>
                  </a:cubicBezTo>
                  <a:cubicBezTo>
                    <a:pt x="64" y="0"/>
                    <a:pt x="57" y="0"/>
                    <a:pt x="53" y="3"/>
                  </a:cubicBezTo>
                  <a:cubicBezTo>
                    <a:pt x="4" y="31"/>
                    <a:pt x="4" y="31"/>
                    <a:pt x="4" y="31"/>
                  </a:cubicBezTo>
                  <a:cubicBezTo>
                    <a:pt x="0" y="33"/>
                    <a:pt x="0" y="37"/>
                    <a:pt x="4" y="40"/>
                  </a:cubicBezTo>
                  <a:lnTo>
                    <a:pt x="52" y="67"/>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7" name="Freeform 27">
              <a:extLst>
                <a:ext uri="{FF2B5EF4-FFF2-40B4-BE49-F238E27FC236}">
                  <a16:creationId xmlns:a16="http://schemas.microsoft.com/office/drawing/2014/main" id="{EA540F6C-A191-B545-9241-D67C67E59AB4}"/>
                </a:ext>
              </a:extLst>
            </p:cNvPr>
            <p:cNvSpPr>
              <a:spLocks/>
            </p:cNvSpPr>
            <p:nvPr/>
          </p:nvSpPr>
          <p:spPr bwMode="auto">
            <a:xfrm>
              <a:off x="15304524" y="8369248"/>
              <a:ext cx="333375" cy="193675"/>
            </a:xfrm>
            <a:custGeom>
              <a:avLst/>
              <a:gdLst>
                <a:gd name="T0" fmla="*/ 53 w 121"/>
                <a:gd name="T1" fmla="*/ 67 h 70"/>
                <a:gd name="T2" fmla="*/ 68 w 121"/>
                <a:gd name="T3" fmla="*/ 67 h 70"/>
                <a:gd name="T4" fmla="*/ 117 w 121"/>
                <a:gd name="T5" fmla="*/ 39 h 70"/>
                <a:gd name="T6" fmla="*/ 117 w 121"/>
                <a:gd name="T7" fmla="*/ 30 h 70"/>
                <a:gd name="T8" fmla="*/ 68 w 121"/>
                <a:gd name="T9" fmla="*/ 2 h 70"/>
                <a:gd name="T10" fmla="*/ 53 w 121"/>
                <a:gd name="T11" fmla="*/ 2 h 70"/>
                <a:gd name="T12" fmla="*/ 4 w 121"/>
                <a:gd name="T13" fmla="*/ 30 h 70"/>
                <a:gd name="T14" fmla="*/ 4 w 121"/>
                <a:gd name="T15" fmla="*/ 39 h 70"/>
                <a:gd name="T16" fmla="*/ 53 w 121"/>
                <a:gd name="T17" fmla="*/ 6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70">
                  <a:moveTo>
                    <a:pt x="53" y="67"/>
                  </a:moveTo>
                  <a:cubicBezTo>
                    <a:pt x="57" y="70"/>
                    <a:pt x="64" y="70"/>
                    <a:pt x="68" y="67"/>
                  </a:cubicBezTo>
                  <a:cubicBezTo>
                    <a:pt x="117" y="39"/>
                    <a:pt x="117" y="39"/>
                    <a:pt x="117" y="39"/>
                  </a:cubicBezTo>
                  <a:cubicBezTo>
                    <a:pt x="121" y="37"/>
                    <a:pt x="121" y="33"/>
                    <a:pt x="117" y="30"/>
                  </a:cubicBezTo>
                  <a:cubicBezTo>
                    <a:pt x="68" y="2"/>
                    <a:pt x="68" y="2"/>
                    <a:pt x="68" y="2"/>
                  </a:cubicBezTo>
                  <a:cubicBezTo>
                    <a:pt x="64" y="0"/>
                    <a:pt x="57" y="0"/>
                    <a:pt x="53" y="2"/>
                  </a:cubicBezTo>
                  <a:cubicBezTo>
                    <a:pt x="4" y="30"/>
                    <a:pt x="4" y="30"/>
                    <a:pt x="4" y="30"/>
                  </a:cubicBezTo>
                  <a:cubicBezTo>
                    <a:pt x="0" y="33"/>
                    <a:pt x="0" y="37"/>
                    <a:pt x="4" y="39"/>
                  </a:cubicBezTo>
                  <a:lnTo>
                    <a:pt x="53" y="67"/>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8" name="Freeform 28">
              <a:extLst>
                <a:ext uri="{FF2B5EF4-FFF2-40B4-BE49-F238E27FC236}">
                  <a16:creationId xmlns:a16="http://schemas.microsoft.com/office/drawing/2014/main" id="{F285A938-AB76-8B44-B390-E9295AE41108}"/>
                </a:ext>
              </a:extLst>
            </p:cNvPr>
            <p:cNvSpPr>
              <a:spLocks/>
            </p:cNvSpPr>
            <p:nvPr/>
          </p:nvSpPr>
          <p:spPr bwMode="auto">
            <a:xfrm>
              <a:off x="15509312" y="8250185"/>
              <a:ext cx="330200" cy="193675"/>
            </a:xfrm>
            <a:custGeom>
              <a:avLst/>
              <a:gdLst>
                <a:gd name="T0" fmla="*/ 52 w 120"/>
                <a:gd name="T1" fmla="*/ 68 h 70"/>
                <a:gd name="T2" fmla="*/ 67 w 120"/>
                <a:gd name="T3" fmla="*/ 68 h 70"/>
                <a:gd name="T4" fmla="*/ 116 w 120"/>
                <a:gd name="T5" fmla="*/ 40 h 70"/>
                <a:gd name="T6" fmla="*/ 116 w 120"/>
                <a:gd name="T7" fmla="*/ 31 h 70"/>
                <a:gd name="T8" fmla="*/ 68 w 120"/>
                <a:gd name="T9" fmla="*/ 3 h 70"/>
                <a:gd name="T10" fmla="*/ 52 w 120"/>
                <a:gd name="T11" fmla="*/ 3 h 70"/>
                <a:gd name="T12" fmla="*/ 4 w 120"/>
                <a:gd name="T13" fmla="*/ 31 h 70"/>
                <a:gd name="T14" fmla="*/ 4 w 120"/>
                <a:gd name="T15" fmla="*/ 40 h 70"/>
                <a:gd name="T16" fmla="*/ 52 w 120"/>
                <a:gd name="T17" fmla="*/ 68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0" h="70">
                  <a:moveTo>
                    <a:pt x="52" y="68"/>
                  </a:moveTo>
                  <a:cubicBezTo>
                    <a:pt x="56" y="70"/>
                    <a:pt x="63" y="70"/>
                    <a:pt x="67" y="68"/>
                  </a:cubicBezTo>
                  <a:cubicBezTo>
                    <a:pt x="116" y="40"/>
                    <a:pt x="116" y="40"/>
                    <a:pt x="116" y="40"/>
                  </a:cubicBezTo>
                  <a:cubicBezTo>
                    <a:pt x="120" y="37"/>
                    <a:pt x="120" y="33"/>
                    <a:pt x="116" y="31"/>
                  </a:cubicBezTo>
                  <a:cubicBezTo>
                    <a:pt x="68" y="3"/>
                    <a:pt x="68" y="3"/>
                    <a:pt x="68" y="3"/>
                  </a:cubicBezTo>
                  <a:cubicBezTo>
                    <a:pt x="64" y="0"/>
                    <a:pt x="57" y="0"/>
                    <a:pt x="52" y="3"/>
                  </a:cubicBezTo>
                  <a:cubicBezTo>
                    <a:pt x="4" y="31"/>
                    <a:pt x="4" y="31"/>
                    <a:pt x="4" y="31"/>
                  </a:cubicBezTo>
                  <a:cubicBezTo>
                    <a:pt x="0" y="33"/>
                    <a:pt x="0" y="37"/>
                    <a:pt x="4" y="40"/>
                  </a:cubicBezTo>
                  <a:lnTo>
                    <a:pt x="52" y="68"/>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9" name="Freeform 29">
              <a:extLst>
                <a:ext uri="{FF2B5EF4-FFF2-40B4-BE49-F238E27FC236}">
                  <a16:creationId xmlns:a16="http://schemas.microsoft.com/office/drawing/2014/main" id="{E55E151B-649C-0144-BFC2-4FF1B6FCEC96}"/>
                </a:ext>
              </a:extLst>
            </p:cNvPr>
            <p:cNvSpPr>
              <a:spLocks/>
            </p:cNvSpPr>
            <p:nvPr/>
          </p:nvSpPr>
          <p:spPr bwMode="auto">
            <a:xfrm>
              <a:off x="15707749" y="8134298"/>
              <a:ext cx="333375" cy="193675"/>
            </a:xfrm>
            <a:custGeom>
              <a:avLst/>
              <a:gdLst>
                <a:gd name="T0" fmla="*/ 53 w 121"/>
                <a:gd name="T1" fmla="*/ 68 h 70"/>
                <a:gd name="T2" fmla="*/ 68 w 121"/>
                <a:gd name="T3" fmla="*/ 68 h 70"/>
                <a:gd name="T4" fmla="*/ 117 w 121"/>
                <a:gd name="T5" fmla="*/ 40 h 70"/>
                <a:gd name="T6" fmla="*/ 117 w 121"/>
                <a:gd name="T7" fmla="*/ 31 h 70"/>
                <a:gd name="T8" fmla="*/ 69 w 121"/>
                <a:gd name="T9" fmla="*/ 3 h 70"/>
                <a:gd name="T10" fmla="*/ 53 w 121"/>
                <a:gd name="T11" fmla="*/ 3 h 70"/>
                <a:gd name="T12" fmla="*/ 5 w 121"/>
                <a:gd name="T13" fmla="*/ 31 h 70"/>
                <a:gd name="T14" fmla="*/ 5 w 121"/>
                <a:gd name="T15" fmla="*/ 40 h 70"/>
                <a:gd name="T16" fmla="*/ 53 w 121"/>
                <a:gd name="T17" fmla="*/ 68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70">
                  <a:moveTo>
                    <a:pt x="53" y="68"/>
                  </a:moveTo>
                  <a:cubicBezTo>
                    <a:pt x="57" y="70"/>
                    <a:pt x="64" y="70"/>
                    <a:pt x="68" y="68"/>
                  </a:cubicBezTo>
                  <a:cubicBezTo>
                    <a:pt x="117" y="40"/>
                    <a:pt x="117" y="40"/>
                    <a:pt x="117" y="40"/>
                  </a:cubicBezTo>
                  <a:cubicBezTo>
                    <a:pt x="121" y="37"/>
                    <a:pt x="121" y="33"/>
                    <a:pt x="117" y="31"/>
                  </a:cubicBezTo>
                  <a:cubicBezTo>
                    <a:pt x="69" y="3"/>
                    <a:pt x="69" y="3"/>
                    <a:pt x="69" y="3"/>
                  </a:cubicBezTo>
                  <a:cubicBezTo>
                    <a:pt x="64" y="0"/>
                    <a:pt x="58" y="0"/>
                    <a:pt x="53" y="3"/>
                  </a:cubicBezTo>
                  <a:cubicBezTo>
                    <a:pt x="5" y="31"/>
                    <a:pt x="5" y="31"/>
                    <a:pt x="5" y="31"/>
                  </a:cubicBezTo>
                  <a:cubicBezTo>
                    <a:pt x="0" y="33"/>
                    <a:pt x="0" y="37"/>
                    <a:pt x="5" y="40"/>
                  </a:cubicBezTo>
                  <a:lnTo>
                    <a:pt x="53" y="68"/>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0" name="Freeform 30">
              <a:extLst>
                <a:ext uri="{FF2B5EF4-FFF2-40B4-BE49-F238E27FC236}">
                  <a16:creationId xmlns:a16="http://schemas.microsoft.com/office/drawing/2014/main" id="{225B9DE4-966F-8B4A-9436-F7506607B00D}"/>
                </a:ext>
              </a:extLst>
            </p:cNvPr>
            <p:cNvSpPr>
              <a:spLocks/>
            </p:cNvSpPr>
            <p:nvPr/>
          </p:nvSpPr>
          <p:spPr bwMode="auto">
            <a:xfrm>
              <a:off x="15910949" y="8018410"/>
              <a:ext cx="334963" cy="193675"/>
            </a:xfrm>
            <a:custGeom>
              <a:avLst/>
              <a:gdLst>
                <a:gd name="T0" fmla="*/ 52 w 121"/>
                <a:gd name="T1" fmla="*/ 67 h 70"/>
                <a:gd name="T2" fmla="*/ 68 w 121"/>
                <a:gd name="T3" fmla="*/ 67 h 70"/>
                <a:gd name="T4" fmla="*/ 116 w 121"/>
                <a:gd name="T5" fmla="*/ 39 h 70"/>
                <a:gd name="T6" fmla="*/ 116 w 121"/>
                <a:gd name="T7" fmla="*/ 30 h 70"/>
                <a:gd name="T8" fmla="*/ 68 w 121"/>
                <a:gd name="T9" fmla="*/ 2 h 70"/>
                <a:gd name="T10" fmla="*/ 53 w 121"/>
                <a:gd name="T11" fmla="*/ 2 h 70"/>
                <a:gd name="T12" fmla="*/ 4 w 121"/>
                <a:gd name="T13" fmla="*/ 30 h 70"/>
                <a:gd name="T14" fmla="*/ 4 w 121"/>
                <a:gd name="T15" fmla="*/ 39 h 70"/>
                <a:gd name="T16" fmla="*/ 52 w 121"/>
                <a:gd name="T17" fmla="*/ 6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70">
                  <a:moveTo>
                    <a:pt x="52" y="67"/>
                  </a:moveTo>
                  <a:cubicBezTo>
                    <a:pt x="57" y="70"/>
                    <a:pt x="63" y="70"/>
                    <a:pt x="68" y="67"/>
                  </a:cubicBezTo>
                  <a:cubicBezTo>
                    <a:pt x="116" y="39"/>
                    <a:pt x="116" y="39"/>
                    <a:pt x="116" y="39"/>
                  </a:cubicBezTo>
                  <a:cubicBezTo>
                    <a:pt x="121" y="37"/>
                    <a:pt x="121" y="33"/>
                    <a:pt x="116" y="30"/>
                  </a:cubicBezTo>
                  <a:cubicBezTo>
                    <a:pt x="68" y="2"/>
                    <a:pt x="68" y="2"/>
                    <a:pt x="68" y="2"/>
                  </a:cubicBezTo>
                  <a:cubicBezTo>
                    <a:pt x="64" y="0"/>
                    <a:pt x="57" y="0"/>
                    <a:pt x="53" y="2"/>
                  </a:cubicBezTo>
                  <a:cubicBezTo>
                    <a:pt x="4" y="30"/>
                    <a:pt x="4" y="30"/>
                    <a:pt x="4" y="30"/>
                  </a:cubicBezTo>
                  <a:cubicBezTo>
                    <a:pt x="0" y="33"/>
                    <a:pt x="0" y="37"/>
                    <a:pt x="4" y="39"/>
                  </a:cubicBezTo>
                  <a:lnTo>
                    <a:pt x="52" y="67"/>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1" name="Freeform 31">
              <a:extLst>
                <a:ext uri="{FF2B5EF4-FFF2-40B4-BE49-F238E27FC236}">
                  <a16:creationId xmlns:a16="http://schemas.microsoft.com/office/drawing/2014/main" id="{89F97001-D814-E947-92E4-44938776DE1D}"/>
                </a:ext>
              </a:extLst>
            </p:cNvPr>
            <p:cNvSpPr>
              <a:spLocks/>
            </p:cNvSpPr>
            <p:nvPr/>
          </p:nvSpPr>
          <p:spPr bwMode="auto">
            <a:xfrm>
              <a:off x="16518962" y="7667573"/>
              <a:ext cx="333375" cy="193675"/>
            </a:xfrm>
            <a:custGeom>
              <a:avLst/>
              <a:gdLst>
                <a:gd name="T0" fmla="*/ 53 w 121"/>
                <a:gd name="T1" fmla="*/ 67 h 70"/>
                <a:gd name="T2" fmla="*/ 68 w 121"/>
                <a:gd name="T3" fmla="*/ 67 h 70"/>
                <a:gd name="T4" fmla="*/ 117 w 121"/>
                <a:gd name="T5" fmla="*/ 39 h 70"/>
                <a:gd name="T6" fmla="*/ 117 w 121"/>
                <a:gd name="T7" fmla="*/ 30 h 70"/>
                <a:gd name="T8" fmla="*/ 68 w 121"/>
                <a:gd name="T9" fmla="*/ 2 h 70"/>
                <a:gd name="T10" fmla="*/ 53 w 121"/>
                <a:gd name="T11" fmla="*/ 2 h 70"/>
                <a:gd name="T12" fmla="*/ 4 w 121"/>
                <a:gd name="T13" fmla="*/ 30 h 70"/>
                <a:gd name="T14" fmla="*/ 4 w 121"/>
                <a:gd name="T15" fmla="*/ 39 h 70"/>
                <a:gd name="T16" fmla="*/ 53 w 121"/>
                <a:gd name="T17" fmla="*/ 6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70">
                  <a:moveTo>
                    <a:pt x="53" y="67"/>
                  </a:moveTo>
                  <a:cubicBezTo>
                    <a:pt x="57" y="70"/>
                    <a:pt x="64" y="70"/>
                    <a:pt x="68" y="67"/>
                  </a:cubicBezTo>
                  <a:cubicBezTo>
                    <a:pt x="117" y="39"/>
                    <a:pt x="117" y="39"/>
                    <a:pt x="117" y="39"/>
                  </a:cubicBezTo>
                  <a:cubicBezTo>
                    <a:pt x="121" y="37"/>
                    <a:pt x="121" y="33"/>
                    <a:pt x="117" y="30"/>
                  </a:cubicBezTo>
                  <a:cubicBezTo>
                    <a:pt x="68" y="2"/>
                    <a:pt x="68" y="2"/>
                    <a:pt x="68" y="2"/>
                  </a:cubicBezTo>
                  <a:cubicBezTo>
                    <a:pt x="64" y="0"/>
                    <a:pt x="57" y="0"/>
                    <a:pt x="53" y="2"/>
                  </a:cubicBezTo>
                  <a:cubicBezTo>
                    <a:pt x="4" y="30"/>
                    <a:pt x="4" y="30"/>
                    <a:pt x="4" y="30"/>
                  </a:cubicBezTo>
                  <a:cubicBezTo>
                    <a:pt x="0" y="33"/>
                    <a:pt x="0" y="37"/>
                    <a:pt x="4" y="39"/>
                  </a:cubicBezTo>
                  <a:lnTo>
                    <a:pt x="53" y="67"/>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2" name="Freeform 32">
              <a:extLst>
                <a:ext uri="{FF2B5EF4-FFF2-40B4-BE49-F238E27FC236}">
                  <a16:creationId xmlns:a16="http://schemas.microsoft.com/office/drawing/2014/main" id="{B5281947-F743-D24A-AC21-671050BF859F}"/>
                </a:ext>
              </a:extLst>
            </p:cNvPr>
            <p:cNvSpPr>
              <a:spLocks/>
            </p:cNvSpPr>
            <p:nvPr/>
          </p:nvSpPr>
          <p:spPr bwMode="auto">
            <a:xfrm>
              <a:off x="16317349" y="7783460"/>
              <a:ext cx="330200" cy="193675"/>
            </a:xfrm>
            <a:custGeom>
              <a:avLst/>
              <a:gdLst>
                <a:gd name="T0" fmla="*/ 52 w 120"/>
                <a:gd name="T1" fmla="*/ 67 h 70"/>
                <a:gd name="T2" fmla="*/ 68 w 120"/>
                <a:gd name="T3" fmla="*/ 67 h 70"/>
                <a:gd name="T4" fmla="*/ 116 w 120"/>
                <a:gd name="T5" fmla="*/ 39 h 70"/>
                <a:gd name="T6" fmla="*/ 116 w 120"/>
                <a:gd name="T7" fmla="*/ 30 h 70"/>
                <a:gd name="T8" fmla="*/ 68 w 120"/>
                <a:gd name="T9" fmla="*/ 3 h 70"/>
                <a:gd name="T10" fmla="*/ 53 w 120"/>
                <a:gd name="T11" fmla="*/ 3 h 70"/>
                <a:gd name="T12" fmla="*/ 4 w 120"/>
                <a:gd name="T13" fmla="*/ 31 h 70"/>
                <a:gd name="T14" fmla="*/ 4 w 120"/>
                <a:gd name="T15" fmla="*/ 40 h 70"/>
                <a:gd name="T16" fmla="*/ 52 w 120"/>
                <a:gd name="T17" fmla="*/ 6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0" h="70">
                  <a:moveTo>
                    <a:pt x="52" y="67"/>
                  </a:moveTo>
                  <a:cubicBezTo>
                    <a:pt x="56" y="70"/>
                    <a:pt x="63" y="70"/>
                    <a:pt x="68" y="67"/>
                  </a:cubicBezTo>
                  <a:cubicBezTo>
                    <a:pt x="116" y="39"/>
                    <a:pt x="116" y="39"/>
                    <a:pt x="116" y="39"/>
                  </a:cubicBezTo>
                  <a:cubicBezTo>
                    <a:pt x="120" y="37"/>
                    <a:pt x="120" y="33"/>
                    <a:pt x="116" y="30"/>
                  </a:cubicBezTo>
                  <a:cubicBezTo>
                    <a:pt x="68" y="3"/>
                    <a:pt x="68" y="3"/>
                    <a:pt x="68" y="3"/>
                  </a:cubicBezTo>
                  <a:cubicBezTo>
                    <a:pt x="64" y="0"/>
                    <a:pt x="57" y="0"/>
                    <a:pt x="53" y="3"/>
                  </a:cubicBezTo>
                  <a:cubicBezTo>
                    <a:pt x="4" y="31"/>
                    <a:pt x="4" y="31"/>
                    <a:pt x="4" y="31"/>
                  </a:cubicBezTo>
                  <a:cubicBezTo>
                    <a:pt x="0" y="33"/>
                    <a:pt x="0" y="37"/>
                    <a:pt x="4" y="40"/>
                  </a:cubicBezTo>
                  <a:lnTo>
                    <a:pt x="52" y="67"/>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3" name="Freeform 33">
              <a:extLst>
                <a:ext uri="{FF2B5EF4-FFF2-40B4-BE49-F238E27FC236}">
                  <a16:creationId xmlns:a16="http://schemas.microsoft.com/office/drawing/2014/main" id="{0AD50E00-A99D-C049-A1CC-205D5DA128E7}"/>
                </a:ext>
              </a:extLst>
            </p:cNvPr>
            <p:cNvSpPr>
              <a:spLocks/>
            </p:cNvSpPr>
            <p:nvPr/>
          </p:nvSpPr>
          <p:spPr bwMode="auto">
            <a:xfrm>
              <a:off x="16112562" y="7902523"/>
              <a:ext cx="334963" cy="190500"/>
            </a:xfrm>
            <a:custGeom>
              <a:avLst/>
              <a:gdLst>
                <a:gd name="T0" fmla="*/ 53 w 121"/>
                <a:gd name="T1" fmla="*/ 67 h 69"/>
                <a:gd name="T2" fmla="*/ 68 w 121"/>
                <a:gd name="T3" fmla="*/ 67 h 69"/>
                <a:gd name="T4" fmla="*/ 117 w 121"/>
                <a:gd name="T5" fmla="*/ 39 h 69"/>
                <a:gd name="T6" fmla="*/ 117 w 121"/>
                <a:gd name="T7" fmla="*/ 30 h 69"/>
                <a:gd name="T8" fmla="*/ 69 w 121"/>
                <a:gd name="T9" fmla="*/ 2 h 69"/>
                <a:gd name="T10" fmla="*/ 53 w 121"/>
                <a:gd name="T11" fmla="*/ 2 h 69"/>
                <a:gd name="T12" fmla="*/ 4 w 121"/>
                <a:gd name="T13" fmla="*/ 30 h 69"/>
                <a:gd name="T14" fmla="*/ 4 w 121"/>
                <a:gd name="T15" fmla="*/ 39 h 69"/>
                <a:gd name="T16" fmla="*/ 53 w 121"/>
                <a:gd name="T17" fmla="*/ 6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69">
                  <a:moveTo>
                    <a:pt x="53" y="67"/>
                  </a:moveTo>
                  <a:cubicBezTo>
                    <a:pt x="57" y="69"/>
                    <a:pt x="64" y="69"/>
                    <a:pt x="68" y="67"/>
                  </a:cubicBezTo>
                  <a:cubicBezTo>
                    <a:pt x="117" y="39"/>
                    <a:pt x="117" y="39"/>
                    <a:pt x="117" y="39"/>
                  </a:cubicBezTo>
                  <a:cubicBezTo>
                    <a:pt x="121" y="36"/>
                    <a:pt x="121" y="32"/>
                    <a:pt x="117" y="30"/>
                  </a:cubicBezTo>
                  <a:cubicBezTo>
                    <a:pt x="69" y="2"/>
                    <a:pt x="69" y="2"/>
                    <a:pt x="69" y="2"/>
                  </a:cubicBezTo>
                  <a:cubicBezTo>
                    <a:pt x="64" y="0"/>
                    <a:pt x="57" y="0"/>
                    <a:pt x="53" y="2"/>
                  </a:cubicBezTo>
                  <a:cubicBezTo>
                    <a:pt x="4" y="30"/>
                    <a:pt x="4" y="30"/>
                    <a:pt x="4" y="30"/>
                  </a:cubicBezTo>
                  <a:cubicBezTo>
                    <a:pt x="0" y="33"/>
                    <a:pt x="0" y="37"/>
                    <a:pt x="4" y="39"/>
                  </a:cubicBezTo>
                  <a:lnTo>
                    <a:pt x="53" y="67"/>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4" name="Freeform 34">
              <a:extLst>
                <a:ext uri="{FF2B5EF4-FFF2-40B4-BE49-F238E27FC236}">
                  <a16:creationId xmlns:a16="http://schemas.microsoft.com/office/drawing/2014/main" id="{2BE8F567-6EAB-3A40-8CD0-7B4BAA019522}"/>
                </a:ext>
              </a:extLst>
            </p:cNvPr>
            <p:cNvSpPr>
              <a:spLocks/>
            </p:cNvSpPr>
            <p:nvPr/>
          </p:nvSpPr>
          <p:spPr bwMode="auto">
            <a:xfrm>
              <a:off x="14396474" y="8664523"/>
              <a:ext cx="331788" cy="193675"/>
            </a:xfrm>
            <a:custGeom>
              <a:avLst/>
              <a:gdLst>
                <a:gd name="T0" fmla="*/ 52 w 120"/>
                <a:gd name="T1" fmla="*/ 68 h 70"/>
                <a:gd name="T2" fmla="*/ 67 w 120"/>
                <a:gd name="T3" fmla="*/ 68 h 70"/>
                <a:gd name="T4" fmla="*/ 116 w 120"/>
                <a:gd name="T5" fmla="*/ 40 h 70"/>
                <a:gd name="T6" fmla="*/ 116 w 120"/>
                <a:gd name="T7" fmla="*/ 31 h 70"/>
                <a:gd name="T8" fmla="*/ 68 w 120"/>
                <a:gd name="T9" fmla="*/ 3 h 70"/>
                <a:gd name="T10" fmla="*/ 52 w 120"/>
                <a:gd name="T11" fmla="*/ 3 h 70"/>
                <a:gd name="T12" fmla="*/ 4 w 120"/>
                <a:gd name="T13" fmla="*/ 31 h 70"/>
                <a:gd name="T14" fmla="*/ 4 w 120"/>
                <a:gd name="T15" fmla="*/ 40 h 70"/>
                <a:gd name="T16" fmla="*/ 52 w 120"/>
                <a:gd name="T17" fmla="*/ 68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0" h="70">
                  <a:moveTo>
                    <a:pt x="52" y="68"/>
                  </a:moveTo>
                  <a:cubicBezTo>
                    <a:pt x="56" y="70"/>
                    <a:pt x="63" y="70"/>
                    <a:pt x="67" y="68"/>
                  </a:cubicBezTo>
                  <a:cubicBezTo>
                    <a:pt x="116" y="40"/>
                    <a:pt x="116" y="40"/>
                    <a:pt x="116" y="40"/>
                  </a:cubicBezTo>
                  <a:cubicBezTo>
                    <a:pt x="120" y="37"/>
                    <a:pt x="120" y="33"/>
                    <a:pt x="116" y="31"/>
                  </a:cubicBezTo>
                  <a:cubicBezTo>
                    <a:pt x="68" y="3"/>
                    <a:pt x="68" y="3"/>
                    <a:pt x="68" y="3"/>
                  </a:cubicBezTo>
                  <a:cubicBezTo>
                    <a:pt x="64" y="0"/>
                    <a:pt x="57" y="0"/>
                    <a:pt x="52" y="3"/>
                  </a:cubicBezTo>
                  <a:cubicBezTo>
                    <a:pt x="4" y="31"/>
                    <a:pt x="4" y="31"/>
                    <a:pt x="4" y="31"/>
                  </a:cubicBezTo>
                  <a:cubicBezTo>
                    <a:pt x="0" y="33"/>
                    <a:pt x="0" y="37"/>
                    <a:pt x="4" y="40"/>
                  </a:cubicBezTo>
                  <a:lnTo>
                    <a:pt x="52" y="68"/>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5" name="Freeform 35">
              <a:extLst>
                <a:ext uri="{FF2B5EF4-FFF2-40B4-BE49-F238E27FC236}">
                  <a16:creationId xmlns:a16="http://schemas.microsoft.com/office/drawing/2014/main" id="{5374F41E-E6D2-B045-A025-1F9B181A8358}"/>
                </a:ext>
              </a:extLst>
            </p:cNvPr>
            <p:cNvSpPr>
              <a:spLocks/>
            </p:cNvSpPr>
            <p:nvPr/>
          </p:nvSpPr>
          <p:spPr bwMode="auto">
            <a:xfrm>
              <a:off x="14598087" y="8548635"/>
              <a:ext cx="333375" cy="193675"/>
            </a:xfrm>
            <a:custGeom>
              <a:avLst/>
              <a:gdLst>
                <a:gd name="T0" fmla="*/ 52 w 121"/>
                <a:gd name="T1" fmla="*/ 67 h 70"/>
                <a:gd name="T2" fmla="*/ 68 w 121"/>
                <a:gd name="T3" fmla="*/ 67 h 70"/>
                <a:gd name="T4" fmla="*/ 117 w 121"/>
                <a:gd name="T5" fmla="*/ 39 h 70"/>
                <a:gd name="T6" fmla="*/ 117 w 121"/>
                <a:gd name="T7" fmla="*/ 30 h 70"/>
                <a:gd name="T8" fmla="*/ 68 w 121"/>
                <a:gd name="T9" fmla="*/ 2 h 70"/>
                <a:gd name="T10" fmla="*/ 53 w 121"/>
                <a:gd name="T11" fmla="*/ 2 h 70"/>
                <a:gd name="T12" fmla="*/ 4 w 121"/>
                <a:gd name="T13" fmla="*/ 30 h 70"/>
                <a:gd name="T14" fmla="*/ 4 w 121"/>
                <a:gd name="T15" fmla="*/ 39 h 70"/>
                <a:gd name="T16" fmla="*/ 52 w 121"/>
                <a:gd name="T17" fmla="*/ 6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70">
                  <a:moveTo>
                    <a:pt x="52" y="67"/>
                  </a:moveTo>
                  <a:cubicBezTo>
                    <a:pt x="57" y="70"/>
                    <a:pt x="64" y="70"/>
                    <a:pt x="68" y="67"/>
                  </a:cubicBezTo>
                  <a:cubicBezTo>
                    <a:pt x="117" y="39"/>
                    <a:pt x="117" y="39"/>
                    <a:pt x="117" y="39"/>
                  </a:cubicBezTo>
                  <a:cubicBezTo>
                    <a:pt x="121" y="37"/>
                    <a:pt x="121" y="33"/>
                    <a:pt x="117" y="30"/>
                  </a:cubicBezTo>
                  <a:cubicBezTo>
                    <a:pt x="68" y="2"/>
                    <a:pt x="68" y="2"/>
                    <a:pt x="68" y="2"/>
                  </a:cubicBezTo>
                  <a:cubicBezTo>
                    <a:pt x="64" y="0"/>
                    <a:pt x="57" y="0"/>
                    <a:pt x="53" y="2"/>
                  </a:cubicBezTo>
                  <a:cubicBezTo>
                    <a:pt x="4" y="30"/>
                    <a:pt x="4" y="30"/>
                    <a:pt x="4" y="30"/>
                  </a:cubicBezTo>
                  <a:cubicBezTo>
                    <a:pt x="0" y="33"/>
                    <a:pt x="0" y="37"/>
                    <a:pt x="4" y="39"/>
                  </a:cubicBezTo>
                  <a:lnTo>
                    <a:pt x="52" y="67"/>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6" name="Freeform 36">
              <a:extLst>
                <a:ext uri="{FF2B5EF4-FFF2-40B4-BE49-F238E27FC236}">
                  <a16:creationId xmlns:a16="http://schemas.microsoft.com/office/drawing/2014/main" id="{1AB711CE-1789-7E4B-8DE7-1950D2CB445B}"/>
                </a:ext>
              </a:extLst>
            </p:cNvPr>
            <p:cNvSpPr>
              <a:spLocks/>
            </p:cNvSpPr>
            <p:nvPr/>
          </p:nvSpPr>
          <p:spPr bwMode="auto">
            <a:xfrm>
              <a:off x="14799699" y="8432748"/>
              <a:ext cx="333375" cy="190500"/>
            </a:xfrm>
            <a:custGeom>
              <a:avLst/>
              <a:gdLst>
                <a:gd name="T0" fmla="*/ 53 w 121"/>
                <a:gd name="T1" fmla="*/ 67 h 69"/>
                <a:gd name="T2" fmla="*/ 68 w 121"/>
                <a:gd name="T3" fmla="*/ 67 h 69"/>
                <a:gd name="T4" fmla="*/ 117 w 121"/>
                <a:gd name="T5" fmla="*/ 39 h 69"/>
                <a:gd name="T6" fmla="*/ 117 w 121"/>
                <a:gd name="T7" fmla="*/ 30 h 69"/>
                <a:gd name="T8" fmla="*/ 69 w 121"/>
                <a:gd name="T9" fmla="*/ 2 h 69"/>
                <a:gd name="T10" fmla="*/ 53 w 121"/>
                <a:gd name="T11" fmla="*/ 2 h 69"/>
                <a:gd name="T12" fmla="*/ 5 w 121"/>
                <a:gd name="T13" fmla="*/ 30 h 69"/>
                <a:gd name="T14" fmla="*/ 5 w 121"/>
                <a:gd name="T15" fmla="*/ 39 h 69"/>
                <a:gd name="T16" fmla="*/ 53 w 121"/>
                <a:gd name="T17" fmla="*/ 6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69">
                  <a:moveTo>
                    <a:pt x="53" y="67"/>
                  </a:moveTo>
                  <a:cubicBezTo>
                    <a:pt x="57" y="69"/>
                    <a:pt x="64" y="69"/>
                    <a:pt x="68" y="67"/>
                  </a:cubicBezTo>
                  <a:cubicBezTo>
                    <a:pt x="117" y="39"/>
                    <a:pt x="117" y="39"/>
                    <a:pt x="117" y="39"/>
                  </a:cubicBezTo>
                  <a:cubicBezTo>
                    <a:pt x="121" y="36"/>
                    <a:pt x="121" y="32"/>
                    <a:pt x="117" y="30"/>
                  </a:cubicBezTo>
                  <a:cubicBezTo>
                    <a:pt x="69" y="2"/>
                    <a:pt x="69" y="2"/>
                    <a:pt x="69" y="2"/>
                  </a:cubicBezTo>
                  <a:cubicBezTo>
                    <a:pt x="64" y="0"/>
                    <a:pt x="58" y="0"/>
                    <a:pt x="53" y="2"/>
                  </a:cubicBezTo>
                  <a:cubicBezTo>
                    <a:pt x="5" y="30"/>
                    <a:pt x="5" y="30"/>
                    <a:pt x="5" y="30"/>
                  </a:cubicBezTo>
                  <a:cubicBezTo>
                    <a:pt x="0" y="33"/>
                    <a:pt x="0" y="37"/>
                    <a:pt x="5" y="39"/>
                  </a:cubicBezTo>
                  <a:lnTo>
                    <a:pt x="53" y="67"/>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7" name="Freeform 37">
              <a:extLst>
                <a:ext uri="{FF2B5EF4-FFF2-40B4-BE49-F238E27FC236}">
                  <a16:creationId xmlns:a16="http://schemas.microsoft.com/office/drawing/2014/main" id="{6CEF63FA-CBAC-4544-84F7-9E1D7B858FE3}"/>
                </a:ext>
              </a:extLst>
            </p:cNvPr>
            <p:cNvSpPr>
              <a:spLocks/>
            </p:cNvSpPr>
            <p:nvPr/>
          </p:nvSpPr>
          <p:spPr bwMode="auto">
            <a:xfrm>
              <a:off x="15004487" y="8313685"/>
              <a:ext cx="333375" cy="193675"/>
            </a:xfrm>
            <a:custGeom>
              <a:avLst/>
              <a:gdLst>
                <a:gd name="T0" fmla="*/ 52 w 121"/>
                <a:gd name="T1" fmla="*/ 67 h 70"/>
                <a:gd name="T2" fmla="*/ 68 w 121"/>
                <a:gd name="T3" fmla="*/ 67 h 70"/>
                <a:gd name="T4" fmla="*/ 116 w 121"/>
                <a:gd name="T5" fmla="*/ 39 h 70"/>
                <a:gd name="T6" fmla="*/ 116 w 121"/>
                <a:gd name="T7" fmla="*/ 31 h 70"/>
                <a:gd name="T8" fmla="*/ 68 w 121"/>
                <a:gd name="T9" fmla="*/ 3 h 70"/>
                <a:gd name="T10" fmla="*/ 53 w 121"/>
                <a:gd name="T11" fmla="*/ 3 h 70"/>
                <a:gd name="T12" fmla="*/ 4 w 121"/>
                <a:gd name="T13" fmla="*/ 31 h 70"/>
                <a:gd name="T14" fmla="*/ 4 w 121"/>
                <a:gd name="T15" fmla="*/ 40 h 70"/>
                <a:gd name="T16" fmla="*/ 52 w 121"/>
                <a:gd name="T17" fmla="*/ 6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70">
                  <a:moveTo>
                    <a:pt x="52" y="67"/>
                  </a:moveTo>
                  <a:cubicBezTo>
                    <a:pt x="57" y="70"/>
                    <a:pt x="63" y="70"/>
                    <a:pt x="68" y="67"/>
                  </a:cubicBezTo>
                  <a:cubicBezTo>
                    <a:pt x="116" y="39"/>
                    <a:pt x="116" y="39"/>
                    <a:pt x="116" y="39"/>
                  </a:cubicBezTo>
                  <a:cubicBezTo>
                    <a:pt x="121" y="37"/>
                    <a:pt x="121" y="33"/>
                    <a:pt x="116" y="31"/>
                  </a:cubicBezTo>
                  <a:cubicBezTo>
                    <a:pt x="68" y="3"/>
                    <a:pt x="68" y="3"/>
                    <a:pt x="68" y="3"/>
                  </a:cubicBezTo>
                  <a:cubicBezTo>
                    <a:pt x="64" y="0"/>
                    <a:pt x="57" y="0"/>
                    <a:pt x="53" y="3"/>
                  </a:cubicBezTo>
                  <a:cubicBezTo>
                    <a:pt x="4" y="31"/>
                    <a:pt x="4" y="31"/>
                    <a:pt x="4" y="31"/>
                  </a:cubicBezTo>
                  <a:cubicBezTo>
                    <a:pt x="0" y="33"/>
                    <a:pt x="0" y="37"/>
                    <a:pt x="4" y="40"/>
                  </a:cubicBezTo>
                  <a:lnTo>
                    <a:pt x="52" y="67"/>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8" name="Freeform 38">
              <a:extLst>
                <a:ext uri="{FF2B5EF4-FFF2-40B4-BE49-F238E27FC236}">
                  <a16:creationId xmlns:a16="http://schemas.microsoft.com/office/drawing/2014/main" id="{2C01B2DD-EABD-2B40-B30E-A699D0FCC9D2}"/>
                </a:ext>
              </a:extLst>
            </p:cNvPr>
            <p:cNvSpPr>
              <a:spLocks/>
            </p:cNvSpPr>
            <p:nvPr/>
          </p:nvSpPr>
          <p:spPr bwMode="auto">
            <a:xfrm>
              <a:off x="15204512" y="8197798"/>
              <a:ext cx="334963" cy="193675"/>
            </a:xfrm>
            <a:custGeom>
              <a:avLst/>
              <a:gdLst>
                <a:gd name="T0" fmla="*/ 53 w 121"/>
                <a:gd name="T1" fmla="*/ 67 h 70"/>
                <a:gd name="T2" fmla="*/ 68 w 121"/>
                <a:gd name="T3" fmla="*/ 67 h 70"/>
                <a:gd name="T4" fmla="*/ 117 w 121"/>
                <a:gd name="T5" fmla="*/ 39 h 70"/>
                <a:gd name="T6" fmla="*/ 117 w 121"/>
                <a:gd name="T7" fmla="*/ 30 h 70"/>
                <a:gd name="T8" fmla="*/ 68 w 121"/>
                <a:gd name="T9" fmla="*/ 2 h 70"/>
                <a:gd name="T10" fmla="*/ 53 w 121"/>
                <a:gd name="T11" fmla="*/ 2 h 70"/>
                <a:gd name="T12" fmla="*/ 4 w 121"/>
                <a:gd name="T13" fmla="*/ 30 h 70"/>
                <a:gd name="T14" fmla="*/ 4 w 121"/>
                <a:gd name="T15" fmla="*/ 39 h 70"/>
                <a:gd name="T16" fmla="*/ 53 w 121"/>
                <a:gd name="T17" fmla="*/ 6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70">
                  <a:moveTo>
                    <a:pt x="53" y="67"/>
                  </a:moveTo>
                  <a:cubicBezTo>
                    <a:pt x="57" y="70"/>
                    <a:pt x="64" y="70"/>
                    <a:pt x="68" y="67"/>
                  </a:cubicBezTo>
                  <a:cubicBezTo>
                    <a:pt x="117" y="39"/>
                    <a:pt x="117" y="39"/>
                    <a:pt x="117" y="39"/>
                  </a:cubicBezTo>
                  <a:cubicBezTo>
                    <a:pt x="121" y="37"/>
                    <a:pt x="121" y="33"/>
                    <a:pt x="117" y="30"/>
                  </a:cubicBezTo>
                  <a:cubicBezTo>
                    <a:pt x="68" y="2"/>
                    <a:pt x="68" y="2"/>
                    <a:pt x="68" y="2"/>
                  </a:cubicBezTo>
                  <a:cubicBezTo>
                    <a:pt x="64" y="0"/>
                    <a:pt x="57" y="0"/>
                    <a:pt x="53" y="2"/>
                  </a:cubicBezTo>
                  <a:cubicBezTo>
                    <a:pt x="4" y="30"/>
                    <a:pt x="4" y="30"/>
                    <a:pt x="4" y="30"/>
                  </a:cubicBezTo>
                  <a:cubicBezTo>
                    <a:pt x="0" y="33"/>
                    <a:pt x="0" y="37"/>
                    <a:pt x="4" y="39"/>
                  </a:cubicBezTo>
                  <a:lnTo>
                    <a:pt x="53" y="67"/>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9" name="Freeform 39">
              <a:extLst>
                <a:ext uri="{FF2B5EF4-FFF2-40B4-BE49-F238E27FC236}">
                  <a16:creationId xmlns:a16="http://schemas.microsoft.com/office/drawing/2014/main" id="{59B9939D-5930-494F-9EFA-4083E3B980AD}"/>
                </a:ext>
              </a:extLst>
            </p:cNvPr>
            <p:cNvSpPr>
              <a:spLocks/>
            </p:cNvSpPr>
            <p:nvPr/>
          </p:nvSpPr>
          <p:spPr bwMode="auto">
            <a:xfrm>
              <a:off x="15406124" y="8081910"/>
              <a:ext cx="334963" cy="190500"/>
            </a:xfrm>
            <a:custGeom>
              <a:avLst/>
              <a:gdLst>
                <a:gd name="T0" fmla="*/ 53 w 121"/>
                <a:gd name="T1" fmla="*/ 67 h 69"/>
                <a:gd name="T2" fmla="*/ 68 w 121"/>
                <a:gd name="T3" fmla="*/ 67 h 69"/>
                <a:gd name="T4" fmla="*/ 117 w 121"/>
                <a:gd name="T5" fmla="*/ 39 h 69"/>
                <a:gd name="T6" fmla="*/ 117 w 121"/>
                <a:gd name="T7" fmla="*/ 30 h 69"/>
                <a:gd name="T8" fmla="*/ 68 w 121"/>
                <a:gd name="T9" fmla="*/ 2 h 69"/>
                <a:gd name="T10" fmla="*/ 53 w 121"/>
                <a:gd name="T11" fmla="*/ 2 h 69"/>
                <a:gd name="T12" fmla="*/ 4 w 121"/>
                <a:gd name="T13" fmla="*/ 30 h 69"/>
                <a:gd name="T14" fmla="*/ 4 w 121"/>
                <a:gd name="T15" fmla="*/ 39 h 69"/>
                <a:gd name="T16" fmla="*/ 53 w 121"/>
                <a:gd name="T17" fmla="*/ 6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69">
                  <a:moveTo>
                    <a:pt x="53" y="67"/>
                  </a:moveTo>
                  <a:cubicBezTo>
                    <a:pt x="57" y="69"/>
                    <a:pt x="64" y="69"/>
                    <a:pt x="68" y="67"/>
                  </a:cubicBezTo>
                  <a:cubicBezTo>
                    <a:pt x="117" y="39"/>
                    <a:pt x="117" y="39"/>
                    <a:pt x="117" y="39"/>
                  </a:cubicBezTo>
                  <a:cubicBezTo>
                    <a:pt x="121" y="36"/>
                    <a:pt x="121" y="33"/>
                    <a:pt x="117" y="30"/>
                  </a:cubicBezTo>
                  <a:cubicBezTo>
                    <a:pt x="68" y="2"/>
                    <a:pt x="68" y="2"/>
                    <a:pt x="68" y="2"/>
                  </a:cubicBezTo>
                  <a:cubicBezTo>
                    <a:pt x="64" y="0"/>
                    <a:pt x="57" y="0"/>
                    <a:pt x="53" y="2"/>
                  </a:cubicBezTo>
                  <a:cubicBezTo>
                    <a:pt x="4" y="30"/>
                    <a:pt x="4" y="30"/>
                    <a:pt x="4" y="30"/>
                  </a:cubicBezTo>
                  <a:cubicBezTo>
                    <a:pt x="0" y="33"/>
                    <a:pt x="0" y="37"/>
                    <a:pt x="4" y="39"/>
                  </a:cubicBezTo>
                  <a:lnTo>
                    <a:pt x="53" y="67"/>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0" name="Freeform 40">
              <a:extLst>
                <a:ext uri="{FF2B5EF4-FFF2-40B4-BE49-F238E27FC236}">
                  <a16:creationId xmlns:a16="http://schemas.microsoft.com/office/drawing/2014/main" id="{B08BABF9-F751-7048-BDC2-B42B909187AA}"/>
                </a:ext>
              </a:extLst>
            </p:cNvPr>
            <p:cNvSpPr>
              <a:spLocks/>
            </p:cNvSpPr>
            <p:nvPr/>
          </p:nvSpPr>
          <p:spPr bwMode="auto">
            <a:xfrm>
              <a:off x="15607737" y="7962848"/>
              <a:ext cx="334963" cy="193675"/>
            </a:xfrm>
            <a:custGeom>
              <a:avLst/>
              <a:gdLst>
                <a:gd name="T0" fmla="*/ 53 w 121"/>
                <a:gd name="T1" fmla="*/ 68 h 70"/>
                <a:gd name="T2" fmla="*/ 68 w 121"/>
                <a:gd name="T3" fmla="*/ 68 h 70"/>
                <a:gd name="T4" fmla="*/ 117 w 121"/>
                <a:gd name="T5" fmla="*/ 40 h 70"/>
                <a:gd name="T6" fmla="*/ 117 w 121"/>
                <a:gd name="T7" fmla="*/ 31 h 70"/>
                <a:gd name="T8" fmla="*/ 69 w 121"/>
                <a:gd name="T9" fmla="*/ 3 h 70"/>
                <a:gd name="T10" fmla="*/ 53 w 121"/>
                <a:gd name="T11" fmla="*/ 3 h 70"/>
                <a:gd name="T12" fmla="*/ 5 w 121"/>
                <a:gd name="T13" fmla="*/ 31 h 70"/>
                <a:gd name="T14" fmla="*/ 5 w 121"/>
                <a:gd name="T15" fmla="*/ 40 h 70"/>
                <a:gd name="T16" fmla="*/ 53 w 121"/>
                <a:gd name="T17" fmla="*/ 68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70">
                  <a:moveTo>
                    <a:pt x="53" y="68"/>
                  </a:moveTo>
                  <a:cubicBezTo>
                    <a:pt x="57" y="70"/>
                    <a:pt x="64" y="70"/>
                    <a:pt x="68" y="68"/>
                  </a:cubicBezTo>
                  <a:cubicBezTo>
                    <a:pt x="117" y="40"/>
                    <a:pt x="117" y="40"/>
                    <a:pt x="117" y="40"/>
                  </a:cubicBezTo>
                  <a:cubicBezTo>
                    <a:pt x="121" y="37"/>
                    <a:pt x="121" y="33"/>
                    <a:pt x="117" y="31"/>
                  </a:cubicBezTo>
                  <a:cubicBezTo>
                    <a:pt x="69" y="3"/>
                    <a:pt x="69" y="3"/>
                    <a:pt x="69" y="3"/>
                  </a:cubicBezTo>
                  <a:cubicBezTo>
                    <a:pt x="65" y="0"/>
                    <a:pt x="58" y="0"/>
                    <a:pt x="53" y="3"/>
                  </a:cubicBezTo>
                  <a:cubicBezTo>
                    <a:pt x="5" y="31"/>
                    <a:pt x="5" y="31"/>
                    <a:pt x="5" y="31"/>
                  </a:cubicBezTo>
                  <a:cubicBezTo>
                    <a:pt x="0" y="33"/>
                    <a:pt x="0" y="37"/>
                    <a:pt x="5" y="40"/>
                  </a:cubicBezTo>
                  <a:lnTo>
                    <a:pt x="53" y="68"/>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1" name="Freeform 41">
              <a:extLst>
                <a:ext uri="{FF2B5EF4-FFF2-40B4-BE49-F238E27FC236}">
                  <a16:creationId xmlns:a16="http://schemas.microsoft.com/office/drawing/2014/main" id="{1BB769EF-408A-FC40-85C1-74EDE62AFBB9}"/>
                </a:ext>
              </a:extLst>
            </p:cNvPr>
            <p:cNvSpPr>
              <a:spLocks/>
            </p:cNvSpPr>
            <p:nvPr/>
          </p:nvSpPr>
          <p:spPr bwMode="auto">
            <a:xfrm>
              <a:off x="15812524" y="7846960"/>
              <a:ext cx="333375" cy="193675"/>
            </a:xfrm>
            <a:custGeom>
              <a:avLst/>
              <a:gdLst>
                <a:gd name="T0" fmla="*/ 52 w 121"/>
                <a:gd name="T1" fmla="*/ 67 h 70"/>
                <a:gd name="T2" fmla="*/ 68 w 121"/>
                <a:gd name="T3" fmla="*/ 67 h 70"/>
                <a:gd name="T4" fmla="*/ 116 w 121"/>
                <a:gd name="T5" fmla="*/ 39 h 70"/>
                <a:gd name="T6" fmla="*/ 116 w 121"/>
                <a:gd name="T7" fmla="*/ 30 h 70"/>
                <a:gd name="T8" fmla="*/ 68 w 121"/>
                <a:gd name="T9" fmla="*/ 2 h 70"/>
                <a:gd name="T10" fmla="*/ 53 w 121"/>
                <a:gd name="T11" fmla="*/ 2 h 70"/>
                <a:gd name="T12" fmla="*/ 4 w 121"/>
                <a:gd name="T13" fmla="*/ 31 h 70"/>
                <a:gd name="T14" fmla="*/ 4 w 121"/>
                <a:gd name="T15" fmla="*/ 39 h 70"/>
                <a:gd name="T16" fmla="*/ 52 w 121"/>
                <a:gd name="T17" fmla="*/ 6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70">
                  <a:moveTo>
                    <a:pt x="52" y="67"/>
                  </a:moveTo>
                  <a:cubicBezTo>
                    <a:pt x="57" y="70"/>
                    <a:pt x="64" y="70"/>
                    <a:pt x="68" y="67"/>
                  </a:cubicBezTo>
                  <a:cubicBezTo>
                    <a:pt x="116" y="39"/>
                    <a:pt x="116" y="39"/>
                    <a:pt x="116" y="39"/>
                  </a:cubicBezTo>
                  <a:cubicBezTo>
                    <a:pt x="121" y="37"/>
                    <a:pt x="121" y="33"/>
                    <a:pt x="116" y="30"/>
                  </a:cubicBezTo>
                  <a:cubicBezTo>
                    <a:pt x="68" y="2"/>
                    <a:pt x="68" y="2"/>
                    <a:pt x="68" y="2"/>
                  </a:cubicBezTo>
                  <a:cubicBezTo>
                    <a:pt x="64" y="0"/>
                    <a:pt x="57" y="0"/>
                    <a:pt x="53" y="2"/>
                  </a:cubicBezTo>
                  <a:cubicBezTo>
                    <a:pt x="4" y="31"/>
                    <a:pt x="4" y="31"/>
                    <a:pt x="4" y="31"/>
                  </a:cubicBezTo>
                  <a:cubicBezTo>
                    <a:pt x="0" y="33"/>
                    <a:pt x="0" y="37"/>
                    <a:pt x="4" y="39"/>
                  </a:cubicBezTo>
                  <a:lnTo>
                    <a:pt x="52" y="67"/>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2" name="Freeform 42">
              <a:extLst>
                <a:ext uri="{FF2B5EF4-FFF2-40B4-BE49-F238E27FC236}">
                  <a16:creationId xmlns:a16="http://schemas.microsoft.com/office/drawing/2014/main" id="{AB147752-B27E-B143-92A0-7B2CA4A46EAA}"/>
                </a:ext>
              </a:extLst>
            </p:cNvPr>
            <p:cNvSpPr>
              <a:spLocks/>
            </p:cNvSpPr>
            <p:nvPr/>
          </p:nvSpPr>
          <p:spPr bwMode="auto">
            <a:xfrm>
              <a:off x="16014137" y="7731073"/>
              <a:ext cx="333375" cy="190500"/>
            </a:xfrm>
            <a:custGeom>
              <a:avLst/>
              <a:gdLst>
                <a:gd name="T0" fmla="*/ 53 w 121"/>
                <a:gd name="T1" fmla="*/ 67 h 69"/>
                <a:gd name="T2" fmla="*/ 68 w 121"/>
                <a:gd name="T3" fmla="*/ 67 h 69"/>
                <a:gd name="T4" fmla="*/ 117 w 121"/>
                <a:gd name="T5" fmla="*/ 39 h 69"/>
                <a:gd name="T6" fmla="*/ 117 w 121"/>
                <a:gd name="T7" fmla="*/ 30 h 69"/>
                <a:gd name="T8" fmla="*/ 69 w 121"/>
                <a:gd name="T9" fmla="*/ 2 h 69"/>
                <a:gd name="T10" fmla="*/ 53 w 121"/>
                <a:gd name="T11" fmla="*/ 2 h 69"/>
                <a:gd name="T12" fmla="*/ 5 w 121"/>
                <a:gd name="T13" fmla="*/ 30 h 69"/>
                <a:gd name="T14" fmla="*/ 5 w 121"/>
                <a:gd name="T15" fmla="*/ 39 h 69"/>
                <a:gd name="T16" fmla="*/ 53 w 121"/>
                <a:gd name="T17" fmla="*/ 6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69">
                  <a:moveTo>
                    <a:pt x="53" y="67"/>
                  </a:moveTo>
                  <a:cubicBezTo>
                    <a:pt x="57" y="69"/>
                    <a:pt x="64" y="69"/>
                    <a:pt x="68" y="67"/>
                  </a:cubicBezTo>
                  <a:cubicBezTo>
                    <a:pt x="117" y="39"/>
                    <a:pt x="117" y="39"/>
                    <a:pt x="117" y="39"/>
                  </a:cubicBezTo>
                  <a:cubicBezTo>
                    <a:pt x="121" y="36"/>
                    <a:pt x="121" y="32"/>
                    <a:pt x="117" y="30"/>
                  </a:cubicBezTo>
                  <a:cubicBezTo>
                    <a:pt x="69" y="2"/>
                    <a:pt x="69" y="2"/>
                    <a:pt x="69" y="2"/>
                  </a:cubicBezTo>
                  <a:cubicBezTo>
                    <a:pt x="64" y="0"/>
                    <a:pt x="57" y="0"/>
                    <a:pt x="53" y="2"/>
                  </a:cubicBezTo>
                  <a:cubicBezTo>
                    <a:pt x="5" y="30"/>
                    <a:pt x="5" y="30"/>
                    <a:pt x="5" y="30"/>
                  </a:cubicBezTo>
                  <a:cubicBezTo>
                    <a:pt x="0" y="33"/>
                    <a:pt x="0" y="37"/>
                    <a:pt x="5" y="39"/>
                  </a:cubicBezTo>
                  <a:lnTo>
                    <a:pt x="53" y="67"/>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3" name="Freeform 43">
              <a:extLst>
                <a:ext uri="{FF2B5EF4-FFF2-40B4-BE49-F238E27FC236}">
                  <a16:creationId xmlns:a16="http://schemas.microsoft.com/office/drawing/2014/main" id="{545E69CD-F469-5C4C-9C16-FB0DB65D43AF}"/>
                </a:ext>
              </a:extLst>
            </p:cNvPr>
            <p:cNvSpPr>
              <a:spLocks/>
            </p:cNvSpPr>
            <p:nvPr/>
          </p:nvSpPr>
          <p:spPr bwMode="auto">
            <a:xfrm>
              <a:off x="16217337" y="7612010"/>
              <a:ext cx="331788" cy="193675"/>
            </a:xfrm>
            <a:custGeom>
              <a:avLst/>
              <a:gdLst>
                <a:gd name="T0" fmla="*/ 52 w 120"/>
                <a:gd name="T1" fmla="*/ 68 h 70"/>
                <a:gd name="T2" fmla="*/ 68 w 120"/>
                <a:gd name="T3" fmla="*/ 68 h 70"/>
                <a:gd name="T4" fmla="*/ 116 w 120"/>
                <a:gd name="T5" fmla="*/ 39 h 70"/>
                <a:gd name="T6" fmla="*/ 116 w 120"/>
                <a:gd name="T7" fmla="*/ 31 h 70"/>
                <a:gd name="T8" fmla="*/ 68 w 120"/>
                <a:gd name="T9" fmla="*/ 3 h 70"/>
                <a:gd name="T10" fmla="*/ 53 w 120"/>
                <a:gd name="T11" fmla="*/ 3 h 70"/>
                <a:gd name="T12" fmla="*/ 4 w 120"/>
                <a:gd name="T13" fmla="*/ 31 h 70"/>
                <a:gd name="T14" fmla="*/ 4 w 120"/>
                <a:gd name="T15" fmla="*/ 40 h 70"/>
                <a:gd name="T16" fmla="*/ 52 w 120"/>
                <a:gd name="T17" fmla="*/ 68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0" h="70">
                  <a:moveTo>
                    <a:pt x="52" y="68"/>
                  </a:moveTo>
                  <a:cubicBezTo>
                    <a:pt x="56" y="70"/>
                    <a:pt x="63" y="70"/>
                    <a:pt x="68" y="68"/>
                  </a:cubicBezTo>
                  <a:cubicBezTo>
                    <a:pt x="116" y="39"/>
                    <a:pt x="116" y="39"/>
                    <a:pt x="116" y="39"/>
                  </a:cubicBezTo>
                  <a:cubicBezTo>
                    <a:pt x="120" y="37"/>
                    <a:pt x="120" y="33"/>
                    <a:pt x="116" y="31"/>
                  </a:cubicBezTo>
                  <a:cubicBezTo>
                    <a:pt x="68" y="3"/>
                    <a:pt x="68" y="3"/>
                    <a:pt x="68" y="3"/>
                  </a:cubicBezTo>
                  <a:cubicBezTo>
                    <a:pt x="64" y="0"/>
                    <a:pt x="57" y="0"/>
                    <a:pt x="53" y="3"/>
                  </a:cubicBezTo>
                  <a:cubicBezTo>
                    <a:pt x="4" y="31"/>
                    <a:pt x="4" y="31"/>
                    <a:pt x="4" y="31"/>
                  </a:cubicBezTo>
                  <a:cubicBezTo>
                    <a:pt x="0" y="33"/>
                    <a:pt x="0" y="37"/>
                    <a:pt x="4" y="40"/>
                  </a:cubicBezTo>
                  <a:lnTo>
                    <a:pt x="52" y="68"/>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4" name="Freeform 44">
              <a:extLst>
                <a:ext uri="{FF2B5EF4-FFF2-40B4-BE49-F238E27FC236}">
                  <a16:creationId xmlns:a16="http://schemas.microsoft.com/office/drawing/2014/main" id="{53FF97E0-60CC-804B-A7F6-59AF37EAEA99}"/>
                </a:ext>
              </a:extLst>
            </p:cNvPr>
            <p:cNvSpPr>
              <a:spLocks/>
            </p:cNvSpPr>
            <p:nvPr/>
          </p:nvSpPr>
          <p:spPr bwMode="auto">
            <a:xfrm>
              <a:off x="16418949" y="7496123"/>
              <a:ext cx="334963" cy="193675"/>
            </a:xfrm>
            <a:custGeom>
              <a:avLst/>
              <a:gdLst>
                <a:gd name="T0" fmla="*/ 53 w 121"/>
                <a:gd name="T1" fmla="*/ 67 h 70"/>
                <a:gd name="T2" fmla="*/ 68 w 121"/>
                <a:gd name="T3" fmla="*/ 67 h 70"/>
                <a:gd name="T4" fmla="*/ 117 w 121"/>
                <a:gd name="T5" fmla="*/ 39 h 70"/>
                <a:gd name="T6" fmla="*/ 117 w 121"/>
                <a:gd name="T7" fmla="*/ 30 h 70"/>
                <a:gd name="T8" fmla="*/ 68 w 121"/>
                <a:gd name="T9" fmla="*/ 2 h 70"/>
                <a:gd name="T10" fmla="*/ 53 w 121"/>
                <a:gd name="T11" fmla="*/ 2 h 70"/>
                <a:gd name="T12" fmla="*/ 4 w 121"/>
                <a:gd name="T13" fmla="*/ 30 h 70"/>
                <a:gd name="T14" fmla="*/ 4 w 121"/>
                <a:gd name="T15" fmla="*/ 39 h 70"/>
                <a:gd name="T16" fmla="*/ 53 w 121"/>
                <a:gd name="T17" fmla="*/ 6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70">
                  <a:moveTo>
                    <a:pt x="53" y="67"/>
                  </a:moveTo>
                  <a:cubicBezTo>
                    <a:pt x="57" y="70"/>
                    <a:pt x="64" y="70"/>
                    <a:pt x="68" y="67"/>
                  </a:cubicBezTo>
                  <a:cubicBezTo>
                    <a:pt x="117" y="39"/>
                    <a:pt x="117" y="39"/>
                    <a:pt x="117" y="39"/>
                  </a:cubicBezTo>
                  <a:cubicBezTo>
                    <a:pt x="121" y="37"/>
                    <a:pt x="121" y="33"/>
                    <a:pt x="117" y="30"/>
                  </a:cubicBezTo>
                  <a:cubicBezTo>
                    <a:pt x="68" y="2"/>
                    <a:pt x="68" y="2"/>
                    <a:pt x="68" y="2"/>
                  </a:cubicBezTo>
                  <a:cubicBezTo>
                    <a:pt x="64" y="0"/>
                    <a:pt x="57" y="0"/>
                    <a:pt x="53" y="2"/>
                  </a:cubicBezTo>
                  <a:cubicBezTo>
                    <a:pt x="4" y="30"/>
                    <a:pt x="4" y="30"/>
                    <a:pt x="4" y="30"/>
                  </a:cubicBezTo>
                  <a:cubicBezTo>
                    <a:pt x="0" y="33"/>
                    <a:pt x="0" y="37"/>
                    <a:pt x="4" y="39"/>
                  </a:cubicBezTo>
                  <a:lnTo>
                    <a:pt x="53" y="67"/>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5" name="Freeform 45">
              <a:extLst>
                <a:ext uri="{FF2B5EF4-FFF2-40B4-BE49-F238E27FC236}">
                  <a16:creationId xmlns:a16="http://schemas.microsoft.com/office/drawing/2014/main" id="{0F4CF83F-061C-4140-BCB3-B35A54BBCF90}"/>
                </a:ext>
              </a:extLst>
            </p:cNvPr>
            <p:cNvSpPr>
              <a:spLocks/>
            </p:cNvSpPr>
            <p:nvPr/>
          </p:nvSpPr>
          <p:spPr bwMode="auto">
            <a:xfrm>
              <a:off x="14150412" y="8581973"/>
              <a:ext cx="334963" cy="190500"/>
            </a:xfrm>
            <a:custGeom>
              <a:avLst/>
              <a:gdLst>
                <a:gd name="T0" fmla="*/ 53 w 121"/>
                <a:gd name="T1" fmla="*/ 67 h 69"/>
                <a:gd name="T2" fmla="*/ 68 w 121"/>
                <a:gd name="T3" fmla="*/ 67 h 69"/>
                <a:gd name="T4" fmla="*/ 117 w 121"/>
                <a:gd name="T5" fmla="*/ 39 h 69"/>
                <a:gd name="T6" fmla="*/ 117 w 121"/>
                <a:gd name="T7" fmla="*/ 30 h 69"/>
                <a:gd name="T8" fmla="*/ 68 w 121"/>
                <a:gd name="T9" fmla="*/ 2 h 69"/>
                <a:gd name="T10" fmla="*/ 53 w 121"/>
                <a:gd name="T11" fmla="*/ 2 h 69"/>
                <a:gd name="T12" fmla="*/ 4 w 121"/>
                <a:gd name="T13" fmla="*/ 30 h 69"/>
                <a:gd name="T14" fmla="*/ 4 w 121"/>
                <a:gd name="T15" fmla="*/ 39 h 69"/>
                <a:gd name="T16" fmla="*/ 53 w 121"/>
                <a:gd name="T17" fmla="*/ 6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69">
                  <a:moveTo>
                    <a:pt x="53" y="67"/>
                  </a:moveTo>
                  <a:cubicBezTo>
                    <a:pt x="57" y="69"/>
                    <a:pt x="64" y="69"/>
                    <a:pt x="68" y="67"/>
                  </a:cubicBezTo>
                  <a:cubicBezTo>
                    <a:pt x="117" y="39"/>
                    <a:pt x="117" y="39"/>
                    <a:pt x="117" y="39"/>
                  </a:cubicBezTo>
                  <a:cubicBezTo>
                    <a:pt x="121" y="36"/>
                    <a:pt x="121" y="32"/>
                    <a:pt x="117" y="30"/>
                  </a:cubicBezTo>
                  <a:cubicBezTo>
                    <a:pt x="68" y="2"/>
                    <a:pt x="68" y="2"/>
                    <a:pt x="68" y="2"/>
                  </a:cubicBezTo>
                  <a:cubicBezTo>
                    <a:pt x="64" y="0"/>
                    <a:pt x="57" y="0"/>
                    <a:pt x="53" y="2"/>
                  </a:cubicBezTo>
                  <a:cubicBezTo>
                    <a:pt x="4" y="30"/>
                    <a:pt x="4" y="30"/>
                    <a:pt x="4" y="30"/>
                  </a:cubicBezTo>
                  <a:cubicBezTo>
                    <a:pt x="0" y="33"/>
                    <a:pt x="0" y="37"/>
                    <a:pt x="4" y="39"/>
                  </a:cubicBezTo>
                  <a:lnTo>
                    <a:pt x="53" y="67"/>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6" name="Freeform 46">
              <a:extLst>
                <a:ext uri="{FF2B5EF4-FFF2-40B4-BE49-F238E27FC236}">
                  <a16:creationId xmlns:a16="http://schemas.microsoft.com/office/drawing/2014/main" id="{128CAD71-9C11-9241-AB46-528CB4B60174}"/>
                </a:ext>
              </a:extLst>
            </p:cNvPr>
            <p:cNvSpPr>
              <a:spLocks/>
            </p:cNvSpPr>
            <p:nvPr/>
          </p:nvSpPr>
          <p:spPr bwMode="auto">
            <a:xfrm>
              <a:off x="14352024" y="8462910"/>
              <a:ext cx="334963" cy="193675"/>
            </a:xfrm>
            <a:custGeom>
              <a:avLst/>
              <a:gdLst>
                <a:gd name="T0" fmla="*/ 53 w 121"/>
                <a:gd name="T1" fmla="*/ 68 h 70"/>
                <a:gd name="T2" fmla="*/ 68 w 121"/>
                <a:gd name="T3" fmla="*/ 68 h 70"/>
                <a:gd name="T4" fmla="*/ 117 w 121"/>
                <a:gd name="T5" fmla="*/ 39 h 70"/>
                <a:gd name="T6" fmla="*/ 117 w 121"/>
                <a:gd name="T7" fmla="*/ 31 h 70"/>
                <a:gd name="T8" fmla="*/ 69 w 121"/>
                <a:gd name="T9" fmla="*/ 3 h 70"/>
                <a:gd name="T10" fmla="*/ 53 w 121"/>
                <a:gd name="T11" fmla="*/ 3 h 70"/>
                <a:gd name="T12" fmla="*/ 5 w 121"/>
                <a:gd name="T13" fmla="*/ 31 h 70"/>
                <a:gd name="T14" fmla="*/ 5 w 121"/>
                <a:gd name="T15" fmla="*/ 40 h 70"/>
                <a:gd name="T16" fmla="*/ 53 w 121"/>
                <a:gd name="T17" fmla="*/ 68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70">
                  <a:moveTo>
                    <a:pt x="53" y="68"/>
                  </a:moveTo>
                  <a:cubicBezTo>
                    <a:pt x="57" y="70"/>
                    <a:pt x="64" y="70"/>
                    <a:pt x="68" y="68"/>
                  </a:cubicBezTo>
                  <a:cubicBezTo>
                    <a:pt x="117" y="39"/>
                    <a:pt x="117" y="39"/>
                    <a:pt x="117" y="39"/>
                  </a:cubicBezTo>
                  <a:cubicBezTo>
                    <a:pt x="121" y="37"/>
                    <a:pt x="121" y="33"/>
                    <a:pt x="117" y="31"/>
                  </a:cubicBezTo>
                  <a:cubicBezTo>
                    <a:pt x="69" y="3"/>
                    <a:pt x="69" y="3"/>
                    <a:pt x="69" y="3"/>
                  </a:cubicBezTo>
                  <a:cubicBezTo>
                    <a:pt x="64" y="0"/>
                    <a:pt x="58" y="0"/>
                    <a:pt x="53" y="3"/>
                  </a:cubicBezTo>
                  <a:cubicBezTo>
                    <a:pt x="5" y="31"/>
                    <a:pt x="5" y="31"/>
                    <a:pt x="5" y="31"/>
                  </a:cubicBezTo>
                  <a:cubicBezTo>
                    <a:pt x="0" y="33"/>
                    <a:pt x="0" y="37"/>
                    <a:pt x="5" y="40"/>
                  </a:cubicBezTo>
                  <a:lnTo>
                    <a:pt x="53" y="68"/>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7" name="Freeform 47">
              <a:extLst>
                <a:ext uri="{FF2B5EF4-FFF2-40B4-BE49-F238E27FC236}">
                  <a16:creationId xmlns:a16="http://schemas.microsoft.com/office/drawing/2014/main" id="{ACDADE09-BE89-3B4F-835D-628AEB5760AE}"/>
                </a:ext>
              </a:extLst>
            </p:cNvPr>
            <p:cNvSpPr>
              <a:spLocks/>
            </p:cNvSpPr>
            <p:nvPr/>
          </p:nvSpPr>
          <p:spPr bwMode="auto">
            <a:xfrm>
              <a:off x="14556812" y="8347023"/>
              <a:ext cx="333375" cy="193675"/>
            </a:xfrm>
            <a:custGeom>
              <a:avLst/>
              <a:gdLst>
                <a:gd name="T0" fmla="*/ 52 w 121"/>
                <a:gd name="T1" fmla="*/ 67 h 70"/>
                <a:gd name="T2" fmla="*/ 68 w 121"/>
                <a:gd name="T3" fmla="*/ 67 h 70"/>
                <a:gd name="T4" fmla="*/ 116 w 121"/>
                <a:gd name="T5" fmla="*/ 39 h 70"/>
                <a:gd name="T6" fmla="*/ 116 w 121"/>
                <a:gd name="T7" fmla="*/ 30 h 70"/>
                <a:gd name="T8" fmla="*/ 68 w 121"/>
                <a:gd name="T9" fmla="*/ 2 h 70"/>
                <a:gd name="T10" fmla="*/ 53 w 121"/>
                <a:gd name="T11" fmla="*/ 2 h 70"/>
                <a:gd name="T12" fmla="*/ 4 w 121"/>
                <a:gd name="T13" fmla="*/ 30 h 70"/>
                <a:gd name="T14" fmla="*/ 4 w 121"/>
                <a:gd name="T15" fmla="*/ 39 h 70"/>
                <a:gd name="T16" fmla="*/ 52 w 121"/>
                <a:gd name="T17" fmla="*/ 6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70">
                  <a:moveTo>
                    <a:pt x="52" y="67"/>
                  </a:moveTo>
                  <a:cubicBezTo>
                    <a:pt x="57" y="70"/>
                    <a:pt x="63" y="70"/>
                    <a:pt x="68" y="67"/>
                  </a:cubicBezTo>
                  <a:cubicBezTo>
                    <a:pt x="116" y="39"/>
                    <a:pt x="116" y="39"/>
                    <a:pt x="116" y="39"/>
                  </a:cubicBezTo>
                  <a:cubicBezTo>
                    <a:pt x="121" y="37"/>
                    <a:pt x="121" y="33"/>
                    <a:pt x="116" y="30"/>
                  </a:cubicBezTo>
                  <a:cubicBezTo>
                    <a:pt x="68" y="2"/>
                    <a:pt x="68" y="2"/>
                    <a:pt x="68" y="2"/>
                  </a:cubicBezTo>
                  <a:cubicBezTo>
                    <a:pt x="64" y="0"/>
                    <a:pt x="57" y="0"/>
                    <a:pt x="53" y="2"/>
                  </a:cubicBezTo>
                  <a:cubicBezTo>
                    <a:pt x="4" y="30"/>
                    <a:pt x="4" y="30"/>
                    <a:pt x="4" y="30"/>
                  </a:cubicBezTo>
                  <a:cubicBezTo>
                    <a:pt x="0" y="33"/>
                    <a:pt x="0" y="37"/>
                    <a:pt x="4" y="39"/>
                  </a:cubicBezTo>
                  <a:lnTo>
                    <a:pt x="52" y="67"/>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8" name="Freeform 48">
              <a:extLst>
                <a:ext uri="{FF2B5EF4-FFF2-40B4-BE49-F238E27FC236}">
                  <a16:creationId xmlns:a16="http://schemas.microsoft.com/office/drawing/2014/main" id="{C5B99B93-12DB-F445-BEE3-1C7B647F3D70}"/>
                </a:ext>
              </a:extLst>
            </p:cNvPr>
            <p:cNvSpPr>
              <a:spLocks/>
            </p:cNvSpPr>
            <p:nvPr/>
          </p:nvSpPr>
          <p:spPr bwMode="auto">
            <a:xfrm>
              <a:off x="14758424" y="8231135"/>
              <a:ext cx="333375" cy="190500"/>
            </a:xfrm>
            <a:custGeom>
              <a:avLst/>
              <a:gdLst>
                <a:gd name="T0" fmla="*/ 53 w 121"/>
                <a:gd name="T1" fmla="*/ 67 h 69"/>
                <a:gd name="T2" fmla="*/ 68 w 121"/>
                <a:gd name="T3" fmla="*/ 67 h 69"/>
                <a:gd name="T4" fmla="*/ 117 w 121"/>
                <a:gd name="T5" fmla="*/ 39 h 69"/>
                <a:gd name="T6" fmla="*/ 117 w 121"/>
                <a:gd name="T7" fmla="*/ 30 h 69"/>
                <a:gd name="T8" fmla="*/ 69 w 121"/>
                <a:gd name="T9" fmla="*/ 2 h 69"/>
                <a:gd name="T10" fmla="*/ 53 w 121"/>
                <a:gd name="T11" fmla="*/ 2 h 69"/>
                <a:gd name="T12" fmla="*/ 4 w 121"/>
                <a:gd name="T13" fmla="*/ 30 h 69"/>
                <a:gd name="T14" fmla="*/ 4 w 121"/>
                <a:gd name="T15" fmla="*/ 39 h 69"/>
                <a:gd name="T16" fmla="*/ 53 w 121"/>
                <a:gd name="T17" fmla="*/ 6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69">
                  <a:moveTo>
                    <a:pt x="53" y="67"/>
                  </a:moveTo>
                  <a:cubicBezTo>
                    <a:pt x="57" y="69"/>
                    <a:pt x="64" y="69"/>
                    <a:pt x="68" y="67"/>
                  </a:cubicBezTo>
                  <a:cubicBezTo>
                    <a:pt x="117" y="39"/>
                    <a:pt x="117" y="39"/>
                    <a:pt x="117" y="39"/>
                  </a:cubicBezTo>
                  <a:cubicBezTo>
                    <a:pt x="121" y="36"/>
                    <a:pt x="121" y="32"/>
                    <a:pt x="117" y="30"/>
                  </a:cubicBezTo>
                  <a:cubicBezTo>
                    <a:pt x="69" y="2"/>
                    <a:pt x="69" y="2"/>
                    <a:pt x="69" y="2"/>
                  </a:cubicBezTo>
                  <a:cubicBezTo>
                    <a:pt x="64" y="0"/>
                    <a:pt x="57" y="0"/>
                    <a:pt x="53" y="2"/>
                  </a:cubicBezTo>
                  <a:cubicBezTo>
                    <a:pt x="4" y="30"/>
                    <a:pt x="4" y="30"/>
                    <a:pt x="4" y="30"/>
                  </a:cubicBezTo>
                  <a:cubicBezTo>
                    <a:pt x="0" y="33"/>
                    <a:pt x="0" y="37"/>
                    <a:pt x="4" y="39"/>
                  </a:cubicBezTo>
                  <a:lnTo>
                    <a:pt x="53" y="67"/>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9" name="Freeform 49">
              <a:extLst>
                <a:ext uri="{FF2B5EF4-FFF2-40B4-BE49-F238E27FC236}">
                  <a16:creationId xmlns:a16="http://schemas.microsoft.com/office/drawing/2014/main" id="{23B9EFD8-881B-0E48-9759-AA2436DE0FEA}"/>
                </a:ext>
              </a:extLst>
            </p:cNvPr>
            <p:cNvSpPr>
              <a:spLocks/>
            </p:cNvSpPr>
            <p:nvPr/>
          </p:nvSpPr>
          <p:spPr bwMode="auto">
            <a:xfrm>
              <a:off x="14961624" y="8112073"/>
              <a:ext cx="331788" cy="193675"/>
            </a:xfrm>
            <a:custGeom>
              <a:avLst/>
              <a:gdLst>
                <a:gd name="T0" fmla="*/ 52 w 120"/>
                <a:gd name="T1" fmla="*/ 67 h 70"/>
                <a:gd name="T2" fmla="*/ 68 w 120"/>
                <a:gd name="T3" fmla="*/ 67 h 70"/>
                <a:gd name="T4" fmla="*/ 116 w 120"/>
                <a:gd name="T5" fmla="*/ 39 h 70"/>
                <a:gd name="T6" fmla="*/ 116 w 120"/>
                <a:gd name="T7" fmla="*/ 30 h 70"/>
                <a:gd name="T8" fmla="*/ 68 w 120"/>
                <a:gd name="T9" fmla="*/ 3 h 70"/>
                <a:gd name="T10" fmla="*/ 53 w 120"/>
                <a:gd name="T11" fmla="*/ 3 h 70"/>
                <a:gd name="T12" fmla="*/ 4 w 120"/>
                <a:gd name="T13" fmla="*/ 31 h 70"/>
                <a:gd name="T14" fmla="*/ 4 w 120"/>
                <a:gd name="T15" fmla="*/ 40 h 70"/>
                <a:gd name="T16" fmla="*/ 52 w 120"/>
                <a:gd name="T17" fmla="*/ 6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0" h="70">
                  <a:moveTo>
                    <a:pt x="52" y="67"/>
                  </a:moveTo>
                  <a:cubicBezTo>
                    <a:pt x="56" y="70"/>
                    <a:pt x="63" y="70"/>
                    <a:pt x="68" y="67"/>
                  </a:cubicBezTo>
                  <a:cubicBezTo>
                    <a:pt x="116" y="39"/>
                    <a:pt x="116" y="39"/>
                    <a:pt x="116" y="39"/>
                  </a:cubicBezTo>
                  <a:cubicBezTo>
                    <a:pt x="120" y="37"/>
                    <a:pt x="120" y="33"/>
                    <a:pt x="116" y="30"/>
                  </a:cubicBezTo>
                  <a:cubicBezTo>
                    <a:pt x="68" y="3"/>
                    <a:pt x="68" y="3"/>
                    <a:pt x="68" y="3"/>
                  </a:cubicBezTo>
                  <a:cubicBezTo>
                    <a:pt x="64" y="0"/>
                    <a:pt x="57" y="0"/>
                    <a:pt x="53" y="3"/>
                  </a:cubicBezTo>
                  <a:cubicBezTo>
                    <a:pt x="4" y="31"/>
                    <a:pt x="4" y="31"/>
                    <a:pt x="4" y="31"/>
                  </a:cubicBezTo>
                  <a:cubicBezTo>
                    <a:pt x="0" y="33"/>
                    <a:pt x="0" y="37"/>
                    <a:pt x="4" y="40"/>
                  </a:cubicBezTo>
                  <a:lnTo>
                    <a:pt x="52" y="67"/>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0" name="Freeform 50">
              <a:extLst>
                <a:ext uri="{FF2B5EF4-FFF2-40B4-BE49-F238E27FC236}">
                  <a16:creationId xmlns:a16="http://schemas.microsoft.com/office/drawing/2014/main" id="{5FE326CB-D0F0-A04C-85D8-B0471CE8AF8A}"/>
                </a:ext>
              </a:extLst>
            </p:cNvPr>
            <p:cNvSpPr>
              <a:spLocks/>
            </p:cNvSpPr>
            <p:nvPr/>
          </p:nvSpPr>
          <p:spPr bwMode="auto">
            <a:xfrm>
              <a:off x="15163237" y="7996185"/>
              <a:ext cx="331788" cy="193675"/>
            </a:xfrm>
            <a:custGeom>
              <a:avLst/>
              <a:gdLst>
                <a:gd name="T0" fmla="*/ 52 w 120"/>
                <a:gd name="T1" fmla="*/ 67 h 70"/>
                <a:gd name="T2" fmla="*/ 67 w 120"/>
                <a:gd name="T3" fmla="*/ 67 h 70"/>
                <a:gd name="T4" fmla="*/ 116 w 120"/>
                <a:gd name="T5" fmla="*/ 39 h 70"/>
                <a:gd name="T6" fmla="*/ 116 w 120"/>
                <a:gd name="T7" fmla="*/ 30 h 70"/>
                <a:gd name="T8" fmla="*/ 68 w 120"/>
                <a:gd name="T9" fmla="*/ 3 h 70"/>
                <a:gd name="T10" fmla="*/ 52 w 120"/>
                <a:gd name="T11" fmla="*/ 3 h 70"/>
                <a:gd name="T12" fmla="*/ 4 w 120"/>
                <a:gd name="T13" fmla="*/ 31 h 70"/>
                <a:gd name="T14" fmla="*/ 4 w 120"/>
                <a:gd name="T15" fmla="*/ 39 h 70"/>
                <a:gd name="T16" fmla="*/ 52 w 120"/>
                <a:gd name="T17" fmla="*/ 6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0" h="70">
                  <a:moveTo>
                    <a:pt x="52" y="67"/>
                  </a:moveTo>
                  <a:cubicBezTo>
                    <a:pt x="56" y="70"/>
                    <a:pt x="63" y="70"/>
                    <a:pt x="67" y="67"/>
                  </a:cubicBezTo>
                  <a:cubicBezTo>
                    <a:pt x="116" y="39"/>
                    <a:pt x="116" y="39"/>
                    <a:pt x="116" y="39"/>
                  </a:cubicBezTo>
                  <a:cubicBezTo>
                    <a:pt x="120" y="37"/>
                    <a:pt x="120" y="33"/>
                    <a:pt x="116" y="30"/>
                  </a:cubicBezTo>
                  <a:cubicBezTo>
                    <a:pt x="68" y="3"/>
                    <a:pt x="68" y="3"/>
                    <a:pt x="68" y="3"/>
                  </a:cubicBezTo>
                  <a:cubicBezTo>
                    <a:pt x="64" y="0"/>
                    <a:pt x="57" y="0"/>
                    <a:pt x="52" y="3"/>
                  </a:cubicBezTo>
                  <a:cubicBezTo>
                    <a:pt x="4" y="31"/>
                    <a:pt x="4" y="31"/>
                    <a:pt x="4" y="31"/>
                  </a:cubicBezTo>
                  <a:cubicBezTo>
                    <a:pt x="0" y="33"/>
                    <a:pt x="0" y="37"/>
                    <a:pt x="4" y="39"/>
                  </a:cubicBezTo>
                  <a:lnTo>
                    <a:pt x="52" y="67"/>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1" name="Freeform 51">
              <a:extLst>
                <a:ext uri="{FF2B5EF4-FFF2-40B4-BE49-F238E27FC236}">
                  <a16:creationId xmlns:a16="http://schemas.microsoft.com/office/drawing/2014/main" id="{28EC896F-D614-0D4C-A418-C726E1F378EF}"/>
                </a:ext>
              </a:extLst>
            </p:cNvPr>
            <p:cNvSpPr>
              <a:spLocks/>
            </p:cNvSpPr>
            <p:nvPr/>
          </p:nvSpPr>
          <p:spPr bwMode="auto">
            <a:xfrm>
              <a:off x="15364849" y="7880298"/>
              <a:ext cx="334963" cy="190500"/>
            </a:xfrm>
            <a:custGeom>
              <a:avLst/>
              <a:gdLst>
                <a:gd name="T0" fmla="*/ 52 w 121"/>
                <a:gd name="T1" fmla="*/ 67 h 69"/>
                <a:gd name="T2" fmla="*/ 68 w 121"/>
                <a:gd name="T3" fmla="*/ 67 h 69"/>
                <a:gd name="T4" fmla="*/ 116 w 121"/>
                <a:gd name="T5" fmla="*/ 39 h 69"/>
                <a:gd name="T6" fmla="*/ 116 w 121"/>
                <a:gd name="T7" fmla="*/ 30 h 69"/>
                <a:gd name="T8" fmla="*/ 68 w 121"/>
                <a:gd name="T9" fmla="*/ 2 h 69"/>
                <a:gd name="T10" fmla="*/ 53 w 121"/>
                <a:gd name="T11" fmla="*/ 2 h 69"/>
                <a:gd name="T12" fmla="*/ 4 w 121"/>
                <a:gd name="T13" fmla="*/ 30 h 69"/>
                <a:gd name="T14" fmla="*/ 4 w 121"/>
                <a:gd name="T15" fmla="*/ 39 h 69"/>
                <a:gd name="T16" fmla="*/ 52 w 121"/>
                <a:gd name="T17" fmla="*/ 6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69">
                  <a:moveTo>
                    <a:pt x="52" y="67"/>
                  </a:moveTo>
                  <a:cubicBezTo>
                    <a:pt x="57" y="69"/>
                    <a:pt x="64" y="69"/>
                    <a:pt x="68" y="67"/>
                  </a:cubicBezTo>
                  <a:cubicBezTo>
                    <a:pt x="116" y="39"/>
                    <a:pt x="116" y="39"/>
                    <a:pt x="116" y="39"/>
                  </a:cubicBezTo>
                  <a:cubicBezTo>
                    <a:pt x="121" y="36"/>
                    <a:pt x="121" y="32"/>
                    <a:pt x="116" y="30"/>
                  </a:cubicBezTo>
                  <a:cubicBezTo>
                    <a:pt x="68" y="2"/>
                    <a:pt x="68" y="2"/>
                    <a:pt x="68" y="2"/>
                  </a:cubicBezTo>
                  <a:cubicBezTo>
                    <a:pt x="64" y="0"/>
                    <a:pt x="57" y="0"/>
                    <a:pt x="53" y="2"/>
                  </a:cubicBezTo>
                  <a:cubicBezTo>
                    <a:pt x="4" y="30"/>
                    <a:pt x="4" y="30"/>
                    <a:pt x="4" y="30"/>
                  </a:cubicBezTo>
                  <a:cubicBezTo>
                    <a:pt x="0" y="33"/>
                    <a:pt x="0" y="37"/>
                    <a:pt x="4" y="39"/>
                  </a:cubicBezTo>
                  <a:lnTo>
                    <a:pt x="52" y="67"/>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2" name="Freeform 52">
              <a:extLst>
                <a:ext uri="{FF2B5EF4-FFF2-40B4-BE49-F238E27FC236}">
                  <a16:creationId xmlns:a16="http://schemas.microsoft.com/office/drawing/2014/main" id="{2BC1187E-710F-8443-A256-9AD36608B4CA}"/>
                </a:ext>
              </a:extLst>
            </p:cNvPr>
            <p:cNvSpPr>
              <a:spLocks/>
            </p:cNvSpPr>
            <p:nvPr/>
          </p:nvSpPr>
          <p:spPr bwMode="auto">
            <a:xfrm>
              <a:off x="15566462" y="7761235"/>
              <a:ext cx="333375" cy="193675"/>
            </a:xfrm>
            <a:custGeom>
              <a:avLst/>
              <a:gdLst>
                <a:gd name="T0" fmla="*/ 53 w 121"/>
                <a:gd name="T1" fmla="*/ 68 h 70"/>
                <a:gd name="T2" fmla="*/ 68 w 121"/>
                <a:gd name="T3" fmla="*/ 68 h 70"/>
                <a:gd name="T4" fmla="*/ 117 w 121"/>
                <a:gd name="T5" fmla="*/ 40 h 70"/>
                <a:gd name="T6" fmla="*/ 117 w 121"/>
                <a:gd name="T7" fmla="*/ 31 h 70"/>
                <a:gd name="T8" fmla="*/ 69 w 121"/>
                <a:gd name="T9" fmla="*/ 3 h 70"/>
                <a:gd name="T10" fmla="*/ 53 w 121"/>
                <a:gd name="T11" fmla="*/ 3 h 70"/>
                <a:gd name="T12" fmla="*/ 5 w 121"/>
                <a:gd name="T13" fmla="*/ 31 h 70"/>
                <a:gd name="T14" fmla="*/ 5 w 121"/>
                <a:gd name="T15" fmla="*/ 40 h 70"/>
                <a:gd name="T16" fmla="*/ 53 w 121"/>
                <a:gd name="T17" fmla="*/ 68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70">
                  <a:moveTo>
                    <a:pt x="53" y="68"/>
                  </a:moveTo>
                  <a:cubicBezTo>
                    <a:pt x="57" y="70"/>
                    <a:pt x="64" y="70"/>
                    <a:pt x="68" y="68"/>
                  </a:cubicBezTo>
                  <a:cubicBezTo>
                    <a:pt x="117" y="40"/>
                    <a:pt x="117" y="40"/>
                    <a:pt x="117" y="40"/>
                  </a:cubicBezTo>
                  <a:cubicBezTo>
                    <a:pt x="121" y="37"/>
                    <a:pt x="121" y="33"/>
                    <a:pt x="117" y="31"/>
                  </a:cubicBezTo>
                  <a:cubicBezTo>
                    <a:pt x="69" y="3"/>
                    <a:pt x="69" y="3"/>
                    <a:pt x="69" y="3"/>
                  </a:cubicBezTo>
                  <a:cubicBezTo>
                    <a:pt x="64" y="0"/>
                    <a:pt x="57" y="0"/>
                    <a:pt x="53" y="3"/>
                  </a:cubicBezTo>
                  <a:cubicBezTo>
                    <a:pt x="5" y="31"/>
                    <a:pt x="5" y="31"/>
                    <a:pt x="5" y="31"/>
                  </a:cubicBezTo>
                  <a:cubicBezTo>
                    <a:pt x="0" y="33"/>
                    <a:pt x="0" y="37"/>
                    <a:pt x="5" y="40"/>
                  </a:cubicBezTo>
                  <a:lnTo>
                    <a:pt x="53" y="68"/>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3" name="Freeform 53">
              <a:extLst>
                <a:ext uri="{FF2B5EF4-FFF2-40B4-BE49-F238E27FC236}">
                  <a16:creationId xmlns:a16="http://schemas.microsoft.com/office/drawing/2014/main" id="{FC9625C1-4E3E-1247-A06E-8C07583690F8}"/>
                </a:ext>
              </a:extLst>
            </p:cNvPr>
            <p:cNvSpPr>
              <a:spLocks/>
            </p:cNvSpPr>
            <p:nvPr/>
          </p:nvSpPr>
          <p:spPr bwMode="auto">
            <a:xfrm>
              <a:off x="15771249" y="7645348"/>
              <a:ext cx="333375" cy="193675"/>
            </a:xfrm>
            <a:custGeom>
              <a:avLst/>
              <a:gdLst>
                <a:gd name="T0" fmla="*/ 52 w 121"/>
                <a:gd name="T1" fmla="*/ 67 h 70"/>
                <a:gd name="T2" fmla="*/ 68 w 121"/>
                <a:gd name="T3" fmla="*/ 67 h 70"/>
                <a:gd name="T4" fmla="*/ 116 w 121"/>
                <a:gd name="T5" fmla="*/ 39 h 70"/>
                <a:gd name="T6" fmla="*/ 116 w 121"/>
                <a:gd name="T7" fmla="*/ 30 h 70"/>
                <a:gd name="T8" fmla="*/ 68 w 121"/>
                <a:gd name="T9" fmla="*/ 2 h 70"/>
                <a:gd name="T10" fmla="*/ 53 w 121"/>
                <a:gd name="T11" fmla="*/ 2 h 70"/>
                <a:gd name="T12" fmla="*/ 4 w 121"/>
                <a:gd name="T13" fmla="*/ 30 h 70"/>
                <a:gd name="T14" fmla="*/ 4 w 121"/>
                <a:gd name="T15" fmla="*/ 39 h 70"/>
                <a:gd name="T16" fmla="*/ 52 w 121"/>
                <a:gd name="T17" fmla="*/ 6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70">
                  <a:moveTo>
                    <a:pt x="52" y="67"/>
                  </a:moveTo>
                  <a:cubicBezTo>
                    <a:pt x="57" y="70"/>
                    <a:pt x="63" y="70"/>
                    <a:pt x="68" y="67"/>
                  </a:cubicBezTo>
                  <a:cubicBezTo>
                    <a:pt x="116" y="39"/>
                    <a:pt x="116" y="39"/>
                    <a:pt x="116" y="39"/>
                  </a:cubicBezTo>
                  <a:cubicBezTo>
                    <a:pt x="121" y="37"/>
                    <a:pt x="121" y="33"/>
                    <a:pt x="116" y="30"/>
                  </a:cubicBezTo>
                  <a:cubicBezTo>
                    <a:pt x="68" y="2"/>
                    <a:pt x="68" y="2"/>
                    <a:pt x="68" y="2"/>
                  </a:cubicBezTo>
                  <a:cubicBezTo>
                    <a:pt x="64" y="0"/>
                    <a:pt x="57" y="0"/>
                    <a:pt x="53" y="2"/>
                  </a:cubicBezTo>
                  <a:cubicBezTo>
                    <a:pt x="4" y="30"/>
                    <a:pt x="4" y="30"/>
                    <a:pt x="4" y="30"/>
                  </a:cubicBezTo>
                  <a:cubicBezTo>
                    <a:pt x="0" y="33"/>
                    <a:pt x="0" y="37"/>
                    <a:pt x="4" y="39"/>
                  </a:cubicBezTo>
                  <a:lnTo>
                    <a:pt x="52" y="67"/>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4" name="Freeform 54">
              <a:extLst>
                <a:ext uri="{FF2B5EF4-FFF2-40B4-BE49-F238E27FC236}">
                  <a16:creationId xmlns:a16="http://schemas.microsoft.com/office/drawing/2014/main" id="{19EFA349-D038-5B49-A952-BDCCC75CF3EA}"/>
                </a:ext>
              </a:extLst>
            </p:cNvPr>
            <p:cNvSpPr>
              <a:spLocks/>
            </p:cNvSpPr>
            <p:nvPr/>
          </p:nvSpPr>
          <p:spPr bwMode="auto">
            <a:xfrm>
              <a:off x="15972862" y="7529460"/>
              <a:ext cx="333375" cy="190500"/>
            </a:xfrm>
            <a:custGeom>
              <a:avLst/>
              <a:gdLst>
                <a:gd name="T0" fmla="*/ 53 w 121"/>
                <a:gd name="T1" fmla="*/ 67 h 69"/>
                <a:gd name="T2" fmla="*/ 68 w 121"/>
                <a:gd name="T3" fmla="*/ 67 h 69"/>
                <a:gd name="T4" fmla="*/ 117 w 121"/>
                <a:gd name="T5" fmla="*/ 39 h 69"/>
                <a:gd name="T6" fmla="*/ 117 w 121"/>
                <a:gd name="T7" fmla="*/ 30 h 69"/>
                <a:gd name="T8" fmla="*/ 68 w 121"/>
                <a:gd name="T9" fmla="*/ 2 h 69"/>
                <a:gd name="T10" fmla="*/ 53 w 121"/>
                <a:gd name="T11" fmla="*/ 2 h 69"/>
                <a:gd name="T12" fmla="*/ 4 w 121"/>
                <a:gd name="T13" fmla="*/ 30 h 69"/>
                <a:gd name="T14" fmla="*/ 4 w 121"/>
                <a:gd name="T15" fmla="*/ 39 h 69"/>
                <a:gd name="T16" fmla="*/ 53 w 121"/>
                <a:gd name="T17" fmla="*/ 6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69">
                  <a:moveTo>
                    <a:pt x="53" y="67"/>
                  </a:moveTo>
                  <a:cubicBezTo>
                    <a:pt x="57" y="69"/>
                    <a:pt x="64" y="69"/>
                    <a:pt x="68" y="67"/>
                  </a:cubicBezTo>
                  <a:cubicBezTo>
                    <a:pt x="117" y="39"/>
                    <a:pt x="117" y="39"/>
                    <a:pt x="117" y="39"/>
                  </a:cubicBezTo>
                  <a:cubicBezTo>
                    <a:pt x="121" y="36"/>
                    <a:pt x="121" y="32"/>
                    <a:pt x="117" y="30"/>
                  </a:cubicBezTo>
                  <a:cubicBezTo>
                    <a:pt x="68" y="2"/>
                    <a:pt x="68" y="2"/>
                    <a:pt x="68" y="2"/>
                  </a:cubicBezTo>
                  <a:cubicBezTo>
                    <a:pt x="64" y="0"/>
                    <a:pt x="57" y="0"/>
                    <a:pt x="53" y="2"/>
                  </a:cubicBezTo>
                  <a:cubicBezTo>
                    <a:pt x="4" y="30"/>
                    <a:pt x="4" y="30"/>
                    <a:pt x="4" y="30"/>
                  </a:cubicBezTo>
                  <a:cubicBezTo>
                    <a:pt x="0" y="33"/>
                    <a:pt x="0" y="37"/>
                    <a:pt x="4" y="39"/>
                  </a:cubicBezTo>
                  <a:lnTo>
                    <a:pt x="53" y="67"/>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5" name="Freeform 55">
              <a:extLst>
                <a:ext uri="{FF2B5EF4-FFF2-40B4-BE49-F238E27FC236}">
                  <a16:creationId xmlns:a16="http://schemas.microsoft.com/office/drawing/2014/main" id="{7A416357-BCCE-7F45-B9E9-AE0D1E821FF7}"/>
                </a:ext>
              </a:extLst>
            </p:cNvPr>
            <p:cNvSpPr>
              <a:spLocks/>
            </p:cNvSpPr>
            <p:nvPr/>
          </p:nvSpPr>
          <p:spPr bwMode="auto">
            <a:xfrm>
              <a:off x="16176062" y="7410398"/>
              <a:ext cx="331788" cy="193675"/>
            </a:xfrm>
            <a:custGeom>
              <a:avLst/>
              <a:gdLst>
                <a:gd name="T0" fmla="*/ 52 w 120"/>
                <a:gd name="T1" fmla="*/ 67 h 70"/>
                <a:gd name="T2" fmla="*/ 67 w 120"/>
                <a:gd name="T3" fmla="*/ 67 h 70"/>
                <a:gd name="T4" fmla="*/ 116 w 120"/>
                <a:gd name="T5" fmla="*/ 39 h 70"/>
                <a:gd name="T6" fmla="*/ 116 w 120"/>
                <a:gd name="T7" fmla="*/ 30 h 70"/>
                <a:gd name="T8" fmla="*/ 68 w 120"/>
                <a:gd name="T9" fmla="*/ 3 h 70"/>
                <a:gd name="T10" fmla="*/ 52 w 120"/>
                <a:gd name="T11" fmla="*/ 3 h 70"/>
                <a:gd name="T12" fmla="*/ 4 w 120"/>
                <a:gd name="T13" fmla="*/ 31 h 70"/>
                <a:gd name="T14" fmla="*/ 4 w 120"/>
                <a:gd name="T15" fmla="*/ 40 h 70"/>
                <a:gd name="T16" fmla="*/ 52 w 120"/>
                <a:gd name="T17" fmla="*/ 6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0" h="70">
                  <a:moveTo>
                    <a:pt x="52" y="67"/>
                  </a:moveTo>
                  <a:cubicBezTo>
                    <a:pt x="56" y="70"/>
                    <a:pt x="63" y="70"/>
                    <a:pt x="67" y="67"/>
                  </a:cubicBezTo>
                  <a:cubicBezTo>
                    <a:pt x="116" y="39"/>
                    <a:pt x="116" y="39"/>
                    <a:pt x="116" y="39"/>
                  </a:cubicBezTo>
                  <a:cubicBezTo>
                    <a:pt x="120" y="37"/>
                    <a:pt x="120" y="33"/>
                    <a:pt x="116" y="30"/>
                  </a:cubicBezTo>
                  <a:cubicBezTo>
                    <a:pt x="68" y="3"/>
                    <a:pt x="68" y="3"/>
                    <a:pt x="68" y="3"/>
                  </a:cubicBezTo>
                  <a:cubicBezTo>
                    <a:pt x="64" y="0"/>
                    <a:pt x="57" y="0"/>
                    <a:pt x="52" y="3"/>
                  </a:cubicBezTo>
                  <a:cubicBezTo>
                    <a:pt x="4" y="31"/>
                    <a:pt x="4" y="31"/>
                    <a:pt x="4" y="31"/>
                  </a:cubicBezTo>
                  <a:cubicBezTo>
                    <a:pt x="0" y="33"/>
                    <a:pt x="0" y="37"/>
                    <a:pt x="4" y="40"/>
                  </a:cubicBezTo>
                  <a:lnTo>
                    <a:pt x="52" y="67"/>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6" name="Freeform 56">
              <a:extLst>
                <a:ext uri="{FF2B5EF4-FFF2-40B4-BE49-F238E27FC236}">
                  <a16:creationId xmlns:a16="http://schemas.microsoft.com/office/drawing/2014/main" id="{A63F35EF-19D5-AA48-A49B-1144AC60A35B}"/>
                </a:ext>
              </a:extLst>
            </p:cNvPr>
            <p:cNvSpPr>
              <a:spLocks/>
            </p:cNvSpPr>
            <p:nvPr/>
          </p:nvSpPr>
          <p:spPr bwMode="auto">
            <a:xfrm>
              <a:off x="16377674" y="7294510"/>
              <a:ext cx="333375" cy="193675"/>
            </a:xfrm>
            <a:custGeom>
              <a:avLst/>
              <a:gdLst>
                <a:gd name="T0" fmla="*/ 52 w 121"/>
                <a:gd name="T1" fmla="*/ 67 h 70"/>
                <a:gd name="T2" fmla="*/ 68 w 121"/>
                <a:gd name="T3" fmla="*/ 67 h 70"/>
                <a:gd name="T4" fmla="*/ 116 w 121"/>
                <a:gd name="T5" fmla="*/ 39 h 70"/>
                <a:gd name="T6" fmla="*/ 117 w 121"/>
                <a:gd name="T7" fmla="*/ 30 h 70"/>
                <a:gd name="T8" fmla="*/ 68 w 121"/>
                <a:gd name="T9" fmla="*/ 2 h 70"/>
                <a:gd name="T10" fmla="*/ 53 w 121"/>
                <a:gd name="T11" fmla="*/ 2 h 70"/>
                <a:gd name="T12" fmla="*/ 4 w 121"/>
                <a:gd name="T13" fmla="*/ 30 h 70"/>
                <a:gd name="T14" fmla="*/ 4 w 121"/>
                <a:gd name="T15" fmla="*/ 39 h 70"/>
                <a:gd name="T16" fmla="*/ 52 w 121"/>
                <a:gd name="T17" fmla="*/ 6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70">
                  <a:moveTo>
                    <a:pt x="52" y="67"/>
                  </a:moveTo>
                  <a:cubicBezTo>
                    <a:pt x="57" y="70"/>
                    <a:pt x="64" y="70"/>
                    <a:pt x="68" y="67"/>
                  </a:cubicBezTo>
                  <a:cubicBezTo>
                    <a:pt x="116" y="39"/>
                    <a:pt x="116" y="39"/>
                    <a:pt x="116" y="39"/>
                  </a:cubicBezTo>
                  <a:cubicBezTo>
                    <a:pt x="121" y="37"/>
                    <a:pt x="121" y="33"/>
                    <a:pt x="117" y="30"/>
                  </a:cubicBezTo>
                  <a:cubicBezTo>
                    <a:pt x="68" y="2"/>
                    <a:pt x="68" y="2"/>
                    <a:pt x="68" y="2"/>
                  </a:cubicBezTo>
                  <a:cubicBezTo>
                    <a:pt x="64" y="0"/>
                    <a:pt x="57" y="0"/>
                    <a:pt x="53" y="2"/>
                  </a:cubicBezTo>
                  <a:cubicBezTo>
                    <a:pt x="4" y="30"/>
                    <a:pt x="4" y="30"/>
                    <a:pt x="4" y="30"/>
                  </a:cubicBezTo>
                  <a:cubicBezTo>
                    <a:pt x="0" y="33"/>
                    <a:pt x="0" y="37"/>
                    <a:pt x="4" y="39"/>
                  </a:cubicBezTo>
                  <a:lnTo>
                    <a:pt x="52" y="67"/>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7" name="Freeform 57">
              <a:extLst>
                <a:ext uri="{FF2B5EF4-FFF2-40B4-BE49-F238E27FC236}">
                  <a16:creationId xmlns:a16="http://schemas.microsoft.com/office/drawing/2014/main" id="{FA322B11-56C5-434B-B223-314072D3C5FA}"/>
                </a:ext>
              </a:extLst>
            </p:cNvPr>
            <p:cNvSpPr>
              <a:spLocks/>
            </p:cNvSpPr>
            <p:nvPr/>
          </p:nvSpPr>
          <p:spPr bwMode="auto">
            <a:xfrm>
              <a:off x="16579287" y="7175448"/>
              <a:ext cx="333375" cy="193675"/>
            </a:xfrm>
            <a:custGeom>
              <a:avLst/>
              <a:gdLst>
                <a:gd name="T0" fmla="*/ 53 w 121"/>
                <a:gd name="T1" fmla="*/ 68 h 70"/>
                <a:gd name="T2" fmla="*/ 68 w 121"/>
                <a:gd name="T3" fmla="*/ 68 h 70"/>
                <a:gd name="T4" fmla="*/ 117 w 121"/>
                <a:gd name="T5" fmla="*/ 40 h 70"/>
                <a:gd name="T6" fmla="*/ 117 w 121"/>
                <a:gd name="T7" fmla="*/ 31 h 70"/>
                <a:gd name="T8" fmla="*/ 69 w 121"/>
                <a:gd name="T9" fmla="*/ 3 h 70"/>
                <a:gd name="T10" fmla="*/ 53 w 121"/>
                <a:gd name="T11" fmla="*/ 3 h 70"/>
                <a:gd name="T12" fmla="*/ 5 w 121"/>
                <a:gd name="T13" fmla="*/ 31 h 70"/>
                <a:gd name="T14" fmla="*/ 5 w 121"/>
                <a:gd name="T15" fmla="*/ 40 h 70"/>
                <a:gd name="T16" fmla="*/ 53 w 121"/>
                <a:gd name="T17" fmla="*/ 68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70">
                  <a:moveTo>
                    <a:pt x="53" y="68"/>
                  </a:moveTo>
                  <a:cubicBezTo>
                    <a:pt x="57" y="70"/>
                    <a:pt x="64" y="70"/>
                    <a:pt x="68" y="68"/>
                  </a:cubicBezTo>
                  <a:cubicBezTo>
                    <a:pt x="117" y="40"/>
                    <a:pt x="117" y="40"/>
                    <a:pt x="117" y="40"/>
                  </a:cubicBezTo>
                  <a:cubicBezTo>
                    <a:pt x="121" y="37"/>
                    <a:pt x="121" y="33"/>
                    <a:pt x="117" y="31"/>
                  </a:cubicBezTo>
                  <a:cubicBezTo>
                    <a:pt x="69" y="3"/>
                    <a:pt x="69" y="3"/>
                    <a:pt x="69" y="3"/>
                  </a:cubicBezTo>
                  <a:cubicBezTo>
                    <a:pt x="64" y="0"/>
                    <a:pt x="58" y="0"/>
                    <a:pt x="53" y="3"/>
                  </a:cubicBezTo>
                  <a:cubicBezTo>
                    <a:pt x="5" y="31"/>
                    <a:pt x="5" y="31"/>
                    <a:pt x="5" y="31"/>
                  </a:cubicBezTo>
                  <a:cubicBezTo>
                    <a:pt x="0" y="33"/>
                    <a:pt x="0" y="37"/>
                    <a:pt x="5" y="40"/>
                  </a:cubicBezTo>
                  <a:lnTo>
                    <a:pt x="53" y="68"/>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8" name="Freeform 58">
              <a:extLst>
                <a:ext uri="{FF2B5EF4-FFF2-40B4-BE49-F238E27FC236}">
                  <a16:creationId xmlns:a16="http://schemas.microsoft.com/office/drawing/2014/main" id="{03D20738-2697-CC40-9BBF-681C1D3A8F3B}"/>
                </a:ext>
              </a:extLst>
            </p:cNvPr>
            <p:cNvSpPr>
              <a:spLocks/>
            </p:cNvSpPr>
            <p:nvPr/>
          </p:nvSpPr>
          <p:spPr bwMode="auto">
            <a:xfrm>
              <a:off x="13847199" y="8697860"/>
              <a:ext cx="433388" cy="250825"/>
            </a:xfrm>
            <a:custGeom>
              <a:avLst/>
              <a:gdLst>
                <a:gd name="T0" fmla="*/ 52 w 157"/>
                <a:gd name="T1" fmla="*/ 88 h 91"/>
                <a:gd name="T2" fmla="*/ 68 w 157"/>
                <a:gd name="T3" fmla="*/ 88 h 91"/>
                <a:gd name="T4" fmla="*/ 153 w 157"/>
                <a:gd name="T5" fmla="*/ 39 h 91"/>
                <a:gd name="T6" fmla="*/ 153 w 157"/>
                <a:gd name="T7" fmla="*/ 30 h 91"/>
                <a:gd name="T8" fmla="*/ 105 w 157"/>
                <a:gd name="T9" fmla="*/ 2 h 91"/>
                <a:gd name="T10" fmla="*/ 89 w 157"/>
                <a:gd name="T11" fmla="*/ 2 h 91"/>
                <a:gd name="T12" fmla="*/ 4 w 157"/>
                <a:gd name="T13" fmla="*/ 52 h 91"/>
                <a:gd name="T14" fmla="*/ 4 w 157"/>
                <a:gd name="T15" fmla="*/ 60 h 91"/>
                <a:gd name="T16" fmla="*/ 52 w 157"/>
                <a:gd name="T17" fmla="*/ 88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7" h="91">
                  <a:moveTo>
                    <a:pt x="52" y="88"/>
                  </a:moveTo>
                  <a:cubicBezTo>
                    <a:pt x="57" y="91"/>
                    <a:pt x="63" y="91"/>
                    <a:pt x="68" y="88"/>
                  </a:cubicBezTo>
                  <a:cubicBezTo>
                    <a:pt x="153" y="39"/>
                    <a:pt x="153" y="39"/>
                    <a:pt x="153" y="39"/>
                  </a:cubicBezTo>
                  <a:cubicBezTo>
                    <a:pt x="157" y="37"/>
                    <a:pt x="157" y="33"/>
                    <a:pt x="153" y="30"/>
                  </a:cubicBezTo>
                  <a:cubicBezTo>
                    <a:pt x="105" y="2"/>
                    <a:pt x="105" y="2"/>
                    <a:pt x="105" y="2"/>
                  </a:cubicBezTo>
                  <a:cubicBezTo>
                    <a:pt x="100" y="0"/>
                    <a:pt x="94" y="0"/>
                    <a:pt x="89" y="2"/>
                  </a:cubicBezTo>
                  <a:cubicBezTo>
                    <a:pt x="4" y="52"/>
                    <a:pt x="4" y="52"/>
                    <a:pt x="4" y="52"/>
                  </a:cubicBezTo>
                  <a:cubicBezTo>
                    <a:pt x="0" y="54"/>
                    <a:pt x="0" y="58"/>
                    <a:pt x="4" y="60"/>
                  </a:cubicBezTo>
                  <a:lnTo>
                    <a:pt x="52" y="88"/>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9" name="Freeform 59">
              <a:extLst>
                <a:ext uri="{FF2B5EF4-FFF2-40B4-BE49-F238E27FC236}">
                  <a16:creationId xmlns:a16="http://schemas.microsoft.com/office/drawing/2014/main" id="{83A38889-0EB8-824E-8AAF-01D76CAF2226}"/>
                </a:ext>
              </a:extLst>
            </p:cNvPr>
            <p:cNvSpPr>
              <a:spLocks/>
            </p:cNvSpPr>
            <p:nvPr/>
          </p:nvSpPr>
          <p:spPr bwMode="auto">
            <a:xfrm>
              <a:off x="16079224" y="7237360"/>
              <a:ext cx="331788" cy="192088"/>
            </a:xfrm>
            <a:custGeom>
              <a:avLst/>
              <a:gdLst>
                <a:gd name="T0" fmla="*/ 52 w 120"/>
                <a:gd name="T1" fmla="*/ 68 h 70"/>
                <a:gd name="T2" fmla="*/ 68 w 120"/>
                <a:gd name="T3" fmla="*/ 68 h 70"/>
                <a:gd name="T4" fmla="*/ 116 w 120"/>
                <a:gd name="T5" fmla="*/ 40 h 70"/>
                <a:gd name="T6" fmla="*/ 116 w 120"/>
                <a:gd name="T7" fmla="*/ 31 h 70"/>
                <a:gd name="T8" fmla="*/ 68 w 120"/>
                <a:gd name="T9" fmla="*/ 3 h 70"/>
                <a:gd name="T10" fmla="*/ 53 w 120"/>
                <a:gd name="T11" fmla="*/ 3 h 70"/>
                <a:gd name="T12" fmla="*/ 4 w 120"/>
                <a:gd name="T13" fmla="*/ 31 h 70"/>
                <a:gd name="T14" fmla="*/ 4 w 120"/>
                <a:gd name="T15" fmla="*/ 40 h 70"/>
                <a:gd name="T16" fmla="*/ 52 w 120"/>
                <a:gd name="T17" fmla="*/ 68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0" h="70">
                  <a:moveTo>
                    <a:pt x="52" y="68"/>
                  </a:moveTo>
                  <a:cubicBezTo>
                    <a:pt x="56" y="70"/>
                    <a:pt x="63" y="70"/>
                    <a:pt x="68" y="68"/>
                  </a:cubicBezTo>
                  <a:cubicBezTo>
                    <a:pt x="116" y="40"/>
                    <a:pt x="116" y="40"/>
                    <a:pt x="116" y="40"/>
                  </a:cubicBezTo>
                  <a:cubicBezTo>
                    <a:pt x="120" y="37"/>
                    <a:pt x="120" y="33"/>
                    <a:pt x="116" y="31"/>
                  </a:cubicBezTo>
                  <a:cubicBezTo>
                    <a:pt x="68" y="3"/>
                    <a:pt x="68" y="3"/>
                    <a:pt x="68" y="3"/>
                  </a:cubicBezTo>
                  <a:cubicBezTo>
                    <a:pt x="64" y="0"/>
                    <a:pt x="57" y="0"/>
                    <a:pt x="53" y="3"/>
                  </a:cubicBezTo>
                  <a:cubicBezTo>
                    <a:pt x="4" y="31"/>
                    <a:pt x="4" y="31"/>
                    <a:pt x="4" y="31"/>
                  </a:cubicBezTo>
                  <a:cubicBezTo>
                    <a:pt x="0" y="33"/>
                    <a:pt x="0" y="37"/>
                    <a:pt x="4" y="40"/>
                  </a:cubicBezTo>
                  <a:lnTo>
                    <a:pt x="52" y="68"/>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0" name="Freeform 60">
              <a:extLst>
                <a:ext uri="{FF2B5EF4-FFF2-40B4-BE49-F238E27FC236}">
                  <a16:creationId xmlns:a16="http://schemas.microsoft.com/office/drawing/2014/main" id="{429EEF2C-6A10-CB43-B2C0-A3FBF4D17523}"/>
                </a:ext>
              </a:extLst>
            </p:cNvPr>
            <p:cNvSpPr>
              <a:spLocks/>
            </p:cNvSpPr>
            <p:nvPr/>
          </p:nvSpPr>
          <p:spPr bwMode="auto">
            <a:xfrm>
              <a:off x="14258362" y="8288285"/>
              <a:ext cx="331788" cy="193675"/>
            </a:xfrm>
            <a:custGeom>
              <a:avLst/>
              <a:gdLst>
                <a:gd name="T0" fmla="*/ 52 w 120"/>
                <a:gd name="T1" fmla="*/ 68 h 70"/>
                <a:gd name="T2" fmla="*/ 67 w 120"/>
                <a:gd name="T3" fmla="*/ 68 h 70"/>
                <a:gd name="T4" fmla="*/ 116 w 120"/>
                <a:gd name="T5" fmla="*/ 40 h 70"/>
                <a:gd name="T6" fmla="*/ 116 w 120"/>
                <a:gd name="T7" fmla="*/ 31 h 70"/>
                <a:gd name="T8" fmla="*/ 68 w 120"/>
                <a:gd name="T9" fmla="*/ 3 h 70"/>
                <a:gd name="T10" fmla="*/ 52 w 120"/>
                <a:gd name="T11" fmla="*/ 3 h 70"/>
                <a:gd name="T12" fmla="*/ 4 w 120"/>
                <a:gd name="T13" fmla="*/ 31 h 70"/>
                <a:gd name="T14" fmla="*/ 4 w 120"/>
                <a:gd name="T15" fmla="*/ 40 h 70"/>
                <a:gd name="T16" fmla="*/ 52 w 120"/>
                <a:gd name="T17" fmla="*/ 68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0" h="70">
                  <a:moveTo>
                    <a:pt x="52" y="68"/>
                  </a:moveTo>
                  <a:cubicBezTo>
                    <a:pt x="56" y="70"/>
                    <a:pt x="63" y="70"/>
                    <a:pt x="67" y="68"/>
                  </a:cubicBezTo>
                  <a:cubicBezTo>
                    <a:pt x="116" y="40"/>
                    <a:pt x="116" y="40"/>
                    <a:pt x="116" y="40"/>
                  </a:cubicBezTo>
                  <a:cubicBezTo>
                    <a:pt x="120" y="37"/>
                    <a:pt x="120" y="33"/>
                    <a:pt x="116" y="31"/>
                  </a:cubicBezTo>
                  <a:cubicBezTo>
                    <a:pt x="68" y="3"/>
                    <a:pt x="68" y="3"/>
                    <a:pt x="68" y="3"/>
                  </a:cubicBezTo>
                  <a:cubicBezTo>
                    <a:pt x="64" y="0"/>
                    <a:pt x="57" y="0"/>
                    <a:pt x="52" y="3"/>
                  </a:cubicBezTo>
                  <a:cubicBezTo>
                    <a:pt x="4" y="31"/>
                    <a:pt x="4" y="31"/>
                    <a:pt x="4" y="31"/>
                  </a:cubicBezTo>
                  <a:cubicBezTo>
                    <a:pt x="0" y="33"/>
                    <a:pt x="0" y="37"/>
                    <a:pt x="4" y="40"/>
                  </a:cubicBezTo>
                  <a:lnTo>
                    <a:pt x="52" y="68"/>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1" name="Freeform 61">
              <a:extLst>
                <a:ext uri="{FF2B5EF4-FFF2-40B4-BE49-F238E27FC236}">
                  <a16:creationId xmlns:a16="http://schemas.microsoft.com/office/drawing/2014/main" id="{719F1E7C-6AE7-5A47-AF59-18378BE91CDD}"/>
                </a:ext>
              </a:extLst>
            </p:cNvPr>
            <p:cNvSpPr>
              <a:spLocks/>
            </p:cNvSpPr>
            <p:nvPr/>
          </p:nvSpPr>
          <p:spPr bwMode="auto">
            <a:xfrm>
              <a:off x="13648762" y="8642298"/>
              <a:ext cx="333375" cy="190500"/>
            </a:xfrm>
            <a:custGeom>
              <a:avLst/>
              <a:gdLst>
                <a:gd name="T0" fmla="*/ 53 w 121"/>
                <a:gd name="T1" fmla="*/ 67 h 69"/>
                <a:gd name="T2" fmla="*/ 68 w 121"/>
                <a:gd name="T3" fmla="*/ 67 h 69"/>
                <a:gd name="T4" fmla="*/ 117 w 121"/>
                <a:gd name="T5" fmla="*/ 39 h 69"/>
                <a:gd name="T6" fmla="*/ 117 w 121"/>
                <a:gd name="T7" fmla="*/ 30 h 69"/>
                <a:gd name="T8" fmla="*/ 69 w 121"/>
                <a:gd name="T9" fmla="*/ 2 h 69"/>
                <a:gd name="T10" fmla="*/ 53 w 121"/>
                <a:gd name="T11" fmla="*/ 2 h 69"/>
                <a:gd name="T12" fmla="*/ 5 w 121"/>
                <a:gd name="T13" fmla="*/ 30 h 69"/>
                <a:gd name="T14" fmla="*/ 5 w 121"/>
                <a:gd name="T15" fmla="*/ 39 h 69"/>
                <a:gd name="T16" fmla="*/ 53 w 121"/>
                <a:gd name="T17" fmla="*/ 6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69">
                  <a:moveTo>
                    <a:pt x="53" y="67"/>
                  </a:moveTo>
                  <a:cubicBezTo>
                    <a:pt x="57" y="69"/>
                    <a:pt x="64" y="69"/>
                    <a:pt x="68" y="67"/>
                  </a:cubicBezTo>
                  <a:cubicBezTo>
                    <a:pt x="117" y="39"/>
                    <a:pt x="117" y="39"/>
                    <a:pt x="117" y="39"/>
                  </a:cubicBezTo>
                  <a:cubicBezTo>
                    <a:pt x="121" y="36"/>
                    <a:pt x="121" y="32"/>
                    <a:pt x="117" y="30"/>
                  </a:cubicBezTo>
                  <a:cubicBezTo>
                    <a:pt x="69" y="2"/>
                    <a:pt x="69" y="2"/>
                    <a:pt x="69" y="2"/>
                  </a:cubicBezTo>
                  <a:cubicBezTo>
                    <a:pt x="64" y="0"/>
                    <a:pt x="57" y="0"/>
                    <a:pt x="53" y="2"/>
                  </a:cubicBezTo>
                  <a:cubicBezTo>
                    <a:pt x="5" y="30"/>
                    <a:pt x="5" y="30"/>
                    <a:pt x="5" y="30"/>
                  </a:cubicBezTo>
                  <a:cubicBezTo>
                    <a:pt x="0" y="33"/>
                    <a:pt x="0" y="37"/>
                    <a:pt x="5" y="39"/>
                  </a:cubicBezTo>
                  <a:lnTo>
                    <a:pt x="53" y="67"/>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2" name="Freeform 62">
              <a:extLst>
                <a:ext uri="{FF2B5EF4-FFF2-40B4-BE49-F238E27FC236}">
                  <a16:creationId xmlns:a16="http://schemas.microsoft.com/office/drawing/2014/main" id="{E187CAAF-8A48-8748-BB78-C5C0E23F1AD2}"/>
                </a:ext>
              </a:extLst>
            </p:cNvPr>
            <p:cNvSpPr>
              <a:spLocks/>
            </p:cNvSpPr>
            <p:nvPr/>
          </p:nvSpPr>
          <p:spPr bwMode="auto">
            <a:xfrm>
              <a:off x="13853549" y="8523235"/>
              <a:ext cx="333375" cy="193675"/>
            </a:xfrm>
            <a:custGeom>
              <a:avLst/>
              <a:gdLst>
                <a:gd name="T0" fmla="*/ 52 w 121"/>
                <a:gd name="T1" fmla="*/ 68 h 70"/>
                <a:gd name="T2" fmla="*/ 68 w 121"/>
                <a:gd name="T3" fmla="*/ 68 h 70"/>
                <a:gd name="T4" fmla="*/ 116 w 121"/>
                <a:gd name="T5" fmla="*/ 39 h 70"/>
                <a:gd name="T6" fmla="*/ 116 w 121"/>
                <a:gd name="T7" fmla="*/ 31 h 70"/>
                <a:gd name="T8" fmla="*/ 68 w 121"/>
                <a:gd name="T9" fmla="*/ 3 h 70"/>
                <a:gd name="T10" fmla="*/ 53 w 121"/>
                <a:gd name="T11" fmla="*/ 3 h 70"/>
                <a:gd name="T12" fmla="*/ 4 w 121"/>
                <a:gd name="T13" fmla="*/ 31 h 70"/>
                <a:gd name="T14" fmla="*/ 4 w 121"/>
                <a:gd name="T15" fmla="*/ 40 h 70"/>
                <a:gd name="T16" fmla="*/ 52 w 121"/>
                <a:gd name="T17" fmla="*/ 68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70">
                  <a:moveTo>
                    <a:pt x="52" y="68"/>
                  </a:moveTo>
                  <a:cubicBezTo>
                    <a:pt x="56" y="70"/>
                    <a:pt x="63" y="70"/>
                    <a:pt x="68" y="68"/>
                  </a:cubicBezTo>
                  <a:cubicBezTo>
                    <a:pt x="116" y="39"/>
                    <a:pt x="116" y="39"/>
                    <a:pt x="116" y="39"/>
                  </a:cubicBezTo>
                  <a:cubicBezTo>
                    <a:pt x="121" y="37"/>
                    <a:pt x="121" y="33"/>
                    <a:pt x="116" y="31"/>
                  </a:cubicBezTo>
                  <a:cubicBezTo>
                    <a:pt x="68" y="3"/>
                    <a:pt x="68" y="3"/>
                    <a:pt x="68" y="3"/>
                  </a:cubicBezTo>
                  <a:cubicBezTo>
                    <a:pt x="64" y="0"/>
                    <a:pt x="57" y="0"/>
                    <a:pt x="53" y="3"/>
                  </a:cubicBezTo>
                  <a:cubicBezTo>
                    <a:pt x="4" y="31"/>
                    <a:pt x="4" y="31"/>
                    <a:pt x="4" y="31"/>
                  </a:cubicBezTo>
                  <a:cubicBezTo>
                    <a:pt x="0" y="33"/>
                    <a:pt x="0" y="37"/>
                    <a:pt x="4" y="40"/>
                  </a:cubicBezTo>
                  <a:lnTo>
                    <a:pt x="52" y="68"/>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3" name="Freeform 63">
              <a:extLst>
                <a:ext uri="{FF2B5EF4-FFF2-40B4-BE49-F238E27FC236}">
                  <a16:creationId xmlns:a16="http://schemas.microsoft.com/office/drawing/2014/main" id="{56BF140E-2CC0-054B-ACEC-58629476115B}"/>
                </a:ext>
              </a:extLst>
            </p:cNvPr>
            <p:cNvSpPr>
              <a:spLocks/>
            </p:cNvSpPr>
            <p:nvPr/>
          </p:nvSpPr>
          <p:spPr bwMode="auto">
            <a:xfrm>
              <a:off x="14055162" y="8407348"/>
              <a:ext cx="333375" cy="193675"/>
            </a:xfrm>
            <a:custGeom>
              <a:avLst/>
              <a:gdLst>
                <a:gd name="T0" fmla="*/ 53 w 121"/>
                <a:gd name="T1" fmla="*/ 67 h 70"/>
                <a:gd name="T2" fmla="*/ 68 w 121"/>
                <a:gd name="T3" fmla="*/ 67 h 70"/>
                <a:gd name="T4" fmla="*/ 117 w 121"/>
                <a:gd name="T5" fmla="*/ 39 h 70"/>
                <a:gd name="T6" fmla="*/ 117 w 121"/>
                <a:gd name="T7" fmla="*/ 30 h 70"/>
                <a:gd name="T8" fmla="*/ 68 w 121"/>
                <a:gd name="T9" fmla="*/ 2 h 70"/>
                <a:gd name="T10" fmla="*/ 53 w 121"/>
                <a:gd name="T11" fmla="*/ 2 h 70"/>
                <a:gd name="T12" fmla="*/ 4 w 121"/>
                <a:gd name="T13" fmla="*/ 30 h 70"/>
                <a:gd name="T14" fmla="*/ 4 w 121"/>
                <a:gd name="T15" fmla="*/ 39 h 70"/>
                <a:gd name="T16" fmla="*/ 53 w 121"/>
                <a:gd name="T17" fmla="*/ 6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70">
                  <a:moveTo>
                    <a:pt x="53" y="67"/>
                  </a:moveTo>
                  <a:cubicBezTo>
                    <a:pt x="57" y="70"/>
                    <a:pt x="64" y="70"/>
                    <a:pt x="68" y="67"/>
                  </a:cubicBezTo>
                  <a:cubicBezTo>
                    <a:pt x="117" y="39"/>
                    <a:pt x="117" y="39"/>
                    <a:pt x="117" y="39"/>
                  </a:cubicBezTo>
                  <a:cubicBezTo>
                    <a:pt x="121" y="37"/>
                    <a:pt x="121" y="33"/>
                    <a:pt x="117" y="30"/>
                  </a:cubicBezTo>
                  <a:cubicBezTo>
                    <a:pt x="68" y="2"/>
                    <a:pt x="68" y="2"/>
                    <a:pt x="68" y="2"/>
                  </a:cubicBezTo>
                  <a:cubicBezTo>
                    <a:pt x="64" y="0"/>
                    <a:pt x="57" y="0"/>
                    <a:pt x="53" y="2"/>
                  </a:cubicBezTo>
                  <a:cubicBezTo>
                    <a:pt x="4" y="30"/>
                    <a:pt x="4" y="30"/>
                    <a:pt x="4" y="30"/>
                  </a:cubicBezTo>
                  <a:cubicBezTo>
                    <a:pt x="0" y="33"/>
                    <a:pt x="0" y="37"/>
                    <a:pt x="4" y="39"/>
                  </a:cubicBezTo>
                  <a:lnTo>
                    <a:pt x="53" y="67"/>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4" name="Freeform 64">
              <a:extLst>
                <a:ext uri="{FF2B5EF4-FFF2-40B4-BE49-F238E27FC236}">
                  <a16:creationId xmlns:a16="http://schemas.microsoft.com/office/drawing/2014/main" id="{C8047200-E0AC-0245-8D39-7A7A70DB9711}"/>
                </a:ext>
              </a:extLst>
            </p:cNvPr>
            <p:cNvSpPr>
              <a:spLocks/>
            </p:cNvSpPr>
            <p:nvPr/>
          </p:nvSpPr>
          <p:spPr bwMode="auto">
            <a:xfrm>
              <a:off x="14459974" y="8172398"/>
              <a:ext cx="333375" cy="193675"/>
            </a:xfrm>
            <a:custGeom>
              <a:avLst/>
              <a:gdLst>
                <a:gd name="T0" fmla="*/ 52 w 121"/>
                <a:gd name="T1" fmla="*/ 67 h 70"/>
                <a:gd name="T2" fmla="*/ 68 w 121"/>
                <a:gd name="T3" fmla="*/ 67 h 70"/>
                <a:gd name="T4" fmla="*/ 116 w 121"/>
                <a:gd name="T5" fmla="*/ 39 h 70"/>
                <a:gd name="T6" fmla="*/ 116 w 121"/>
                <a:gd name="T7" fmla="*/ 30 h 70"/>
                <a:gd name="T8" fmla="*/ 68 w 121"/>
                <a:gd name="T9" fmla="*/ 3 h 70"/>
                <a:gd name="T10" fmla="*/ 53 w 121"/>
                <a:gd name="T11" fmla="*/ 3 h 70"/>
                <a:gd name="T12" fmla="*/ 4 w 121"/>
                <a:gd name="T13" fmla="*/ 31 h 70"/>
                <a:gd name="T14" fmla="*/ 4 w 121"/>
                <a:gd name="T15" fmla="*/ 40 h 70"/>
                <a:gd name="T16" fmla="*/ 52 w 121"/>
                <a:gd name="T17" fmla="*/ 6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70">
                  <a:moveTo>
                    <a:pt x="52" y="67"/>
                  </a:moveTo>
                  <a:cubicBezTo>
                    <a:pt x="57" y="70"/>
                    <a:pt x="63" y="70"/>
                    <a:pt x="68" y="67"/>
                  </a:cubicBezTo>
                  <a:cubicBezTo>
                    <a:pt x="116" y="39"/>
                    <a:pt x="116" y="39"/>
                    <a:pt x="116" y="39"/>
                  </a:cubicBezTo>
                  <a:cubicBezTo>
                    <a:pt x="121" y="37"/>
                    <a:pt x="121" y="33"/>
                    <a:pt x="116" y="30"/>
                  </a:cubicBezTo>
                  <a:cubicBezTo>
                    <a:pt x="68" y="3"/>
                    <a:pt x="68" y="3"/>
                    <a:pt x="68" y="3"/>
                  </a:cubicBezTo>
                  <a:cubicBezTo>
                    <a:pt x="64" y="0"/>
                    <a:pt x="57" y="0"/>
                    <a:pt x="53" y="3"/>
                  </a:cubicBezTo>
                  <a:cubicBezTo>
                    <a:pt x="4" y="31"/>
                    <a:pt x="4" y="31"/>
                    <a:pt x="4" y="31"/>
                  </a:cubicBezTo>
                  <a:cubicBezTo>
                    <a:pt x="0" y="33"/>
                    <a:pt x="0" y="37"/>
                    <a:pt x="4" y="40"/>
                  </a:cubicBezTo>
                  <a:lnTo>
                    <a:pt x="52" y="67"/>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5" name="Freeform 65">
              <a:extLst>
                <a:ext uri="{FF2B5EF4-FFF2-40B4-BE49-F238E27FC236}">
                  <a16:creationId xmlns:a16="http://schemas.microsoft.com/office/drawing/2014/main" id="{2E63028C-BECA-3B43-977D-5E9BA68655F8}"/>
                </a:ext>
              </a:extLst>
            </p:cNvPr>
            <p:cNvSpPr>
              <a:spLocks/>
            </p:cNvSpPr>
            <p:nvPr/>
          </p:nvSpPr>
          <p:spPr bwMode="auto">
            <a:xfrm>
              <a:off x="14661587" y="8056510"/>
              <a:ext cx="333375" cy="193675"/>
            </a:xfrm>
            <a:custGeom>
              <a:avLst/>
              <a:gdLst>
                <a:gd name="T0" fmla="*/ 52 w 121"/>
                <a:gd name="T1" fmla="*/ 67 h 70"/>
                <a:gd name="T2" fmla="*/ 68 w 121"/>
                <a:gd name="T3" fmla="*/ 67 h 70"/>
                <a:gd name="T4" fmla="*/ 116 w 121"/>
                <a:gd name="T5" fmla="*/ 39 h 70"/>
                <a:gd name="T6" fmla="*/ 116 w 121"/>
                <a:gd name="T7" fmla="*/ 30 h 70"/>
                <a:gd name="T8" fmla="*/ 68 w 121"/>
                <a:gd name="T9" fmla="*/ 2 h 70"/>
                <a:gd name="T10" fmla="*/ 53 w 121"/>
                <a:gd name="T11" fmla="*/ 2 h 70"/>
                <a:gd name="T12" fmla="*/ 4 w 121"/>
                <a:gd name="T13" fmla="*/ 31 h 70"/>
                <a:gd name="T14" fmla="*/ 4 w 121"/>
                <a:gd name="T15" fmla="*/ 39 h 70"/>
                <a:gd name="T16" fmla="*/ 52 w 121"/>
                <a:gd name="T17" fmla="*/ 6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70">
                  <a:moveTo>
                    <a:pt x="52" y="67"/>
                  </a:moveTo>
                  <a:cubicBezTo>
                    <a:pt x="57" y="70"/>
                    <a:pt x="63" y="70"/>
                    <a:pt x="68" y="67"/>
                  </a:cubicBezTo>
                  <a:cubicBezTo>
                    <a:pt x="116" y="39"/>
                    <a:pt x="116" y="39"/>
                    <a:pt x="116" y="39"/>
                  </a:cubicBezTo>
                  <a:cubicBezTo>
                    <a:pt x="121" y="37"/>
                    <a:pt x="121" y="33"/>
                    <a:pt x="116" y="30"/>
                  </a:cubicBezTo>
                  <a:cubicBezTo>
                    <a:pt x="68" y="2"/>
                    <a:pt x="68" y="2"/>
                    <a:pt x="68" y="2"/>
                  </a:cubicBezTo>
                  <a:cubicBezTo>
                    <a:pt x="64" y="0"/>
                    <a:pt x="57" y="0"/>
                    <a:pt x="53" y="2"/>
                  </a:cubicBezTo>
                  <a:cubicBezTo>
                    <a:pt x="4" y="31"/>
                    <a:pt x="4" y="31"/>
                    <a:pt x="4" y="31"/>
                  </a:cubicBezTo>
                  <a:cubicBezTo>
                    <a:pt x="0" y="33"/>
                    <a:pt x="0" y="37"/>
                    <a:pt x="4" y="39"/>
                  </a:cubicBezTo>
                  <a:lnTo>
                    <a:pt x="52" y="67"/>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6" name="Freeform 66">
              <a:extLst>
                <a:ext uri="{FF2B5EF4-FFF2-40B4-BE49-F238E27FC236}">
                  <a16:creationId xmlns:a16="http://schemas.microsoft.com/office/drawing/2014/main" id="{01398398-91DA-BD45-915B-6A2A65F769DB}"/>
                </a:ext>
              </a:extLst>
            </p:cNvPr>
            <p:cNvSpPr>
              <a:spLocks/>
            </p:cNvSpPr>
            <p:nvPr/>
          </p:nvSpPr>
          <p:spPr bwMode="auto">
            <a:xfrm>
              <a:off x="14863199" y="7940623"/>
              <a:ext cx="333375" cy="190500"/>
            </a:xfrm>
            <a:custGeom>
              <a:avLst/>
              <a:gdLst>
                <a:gd name="T0" fmla="*/ 53 w 121"/>
                <a:gd name="T1" fmla="*/ 67 h 69"/>
                <a:gd name="T2" fmla="*/ 68 w 121"/>
                <a:gd name="T3" fmla="*/ 67 h 69"/>
                <a:gd name="T4" fmla="*/ 117 w 121"/>
                <a:gd name="T5" fmla="*/ 39 h 69"/>
                <a:gd name="T6" fmla="*/ 117 w 121"/>
                <a:gd name="T7" fmla="*/ 30 h 69"/>
                <a:gd name="T8" fmla="*/ 69 w 121"/>
                <a:gd name="T9" fmla="*/ 2 h 69"/>
                <a:gd name="T10" fmla="*/ 53 w 121"/>
                <a:gd name="T11" fmla="*/ 2 h 69"/>
                <a:gd name="T12" fmla="*/ 4 w 121"/>
                <a:gd name="T13" fmla="*/ 30 h 69"/>
                <a:gd name="T14" fmla="*/ 4 w 121"/>
                <a:gd name="T15" fmla="*/ 39 h 69"/>
                <a:gd name="T16" fmla="*/ 53 w 121"/>
                <a:gd name="T17" fmla="*/ 6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69">
                  <a:moveTo>
                    <a:pt x="53" y="67"/>
                  </a:moveTo>
                  <a:cubicBezTo>
                    <a:pt x="57" y="69"/>
                    <a:pt x="64" y="69"/>
                    <a:pt x="68" y="67"/>
                  </a:cubicBezTo>
                  <a:cubicBezTo>
                    <a:pt x="117" y="39"/>
                    <a:pt x="117" y="39"/>
                    <a:pt x="117" y="39"/>
                  </a:cubicBezTo>
                  <a:cubicBezTo>
                    <a:pt x="121" y="36"/>
                    <a:pt x="121" y="32"/>
                    <a:pt x="117" y="30"/>
                  </a:cubicBezTo>
                  <a:cubicBezTo>
                    <a:pt x="69" y="2"/>
                    <a:pt x="69" y="2"/>
                    <a:pt x="69" y="2"/>
                  </a:cubicBezTo>
                  <a:cubicBezTo>
                    <a:pt x="64" y="0"/>
                    <a:pt x="57" y="0"/>
                    <a:pt x="53" y="2"/>
                  </a:cubicBezTo>
                  <a:cubicBezTo>
                    <a:pt x="4" y="30"/>
                    <a:pt x="4" y="30"/>
                    <a:pt x="4" y="30"/>
                  </a:cubicBezTo>
                  <a:cubicBezTo>
                    <a:pt x="0" y="33"/>
                    <a:pt x="0" y="37"/>
                    <a:pt x="4" y="39"/>
                  </a:cubicBezTo>
                  <a:lnTo>
                    <a:pt x="53" y="67"/>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7" name="Freeform 67">
              <a:extLst>
                <a:ext uri="{FF2B5EF4-FFF2-40B4-BE49-F238E27FC236}">
                  <a16:creationId xmlns:a16="http://schemas.microsoft.com/office/drawing/2014/main" id="{66F521D7-CE79-BC46-8B64-797A35F03E4C}"/>
                </a:ext>
              </a:extLst>
            </p:cNvPr>
            <p:cNvSpPr>
              <a:spLocks/>
            </p:cNvSpPr>
            <p:nvPr/>
          </p:nvSpPr>
          <p:spPr bwMode="auto">
            <a:xfrm>
              <a:off x="15066399" y="7821560"/>
              <a:ext cx="331788" cy="193675"/>
            </a:xfrm>
            <a:custGeom>
              <a:avLst/>
              <a:gdLst>
                <a:gd name="T0" fmla="*/ 52 w 120"/>
                <a:gd name="T1" fmla="*/ 68 h 70"/>
                <a:gd name="T2" fmla="*/ 68 w 120"/>
                <a:gd name="T3" fmla="*/ 68 h 70"/>
                <a:gd name="T4" fmla="*/ 116 w 120"/>
                <a:gd name="T5" fmla="*/ 39 h 70"/>
                <a:gd name="T6" fmla="*/ 116 w 120"/>
                <a:gd name="T7" fmla="*/ 31 h 70"/>
                <a:gd name="T8" fmla="*/ 68 w 120"/>
                <a:gd name="T9" fmla="*/ 3 h 70"/>
                <a:gd name="T10" fmla="*/ 53 w 120"/>
                <a:gd name="T11" fmla="*/ 3 h 70"/>
                <a:gd name="T12" fmla="*/ 4 w 120"/>
                <a:gd name="T13" fmla="*/ 31 h 70"/>
                <a:gd name="T14" fmla="*/ 4 w 120"/>
                <a:gd name="T15" fmla="*/ 40 h 70"/>
                <a:gd name="T16" fmla="*/ 52 w 120"/>
                <a:gd name="T17" fmla="*/ 68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0" h="70">
                  <a:moveTo>
                    <a:pt x="52" y="68"/>
                  </a:moveTo>
                  <a:cubicBezTo>
                    <a:pt x="56" y="70"/>
                    <a:pt x="63" y="70"/>
                    <a:pt x="68" y="68"/>
                  </a:cubicBezTo>
                  <a:cubicBezTo>
                    <a:pt x="116" y="39"/>
                    <a:pt x="116" y="39"/>
                    <a:pt x="116" y="39"/>
                  </a:cubicBezTo>
                  <a:cubicBezTo>
                    <a:pt x="120" y="37"/>
                    <a:pt x="120" y="33"/>
                    <a:pt x="116" y="31"/>
                  </a:cubicBezTo>
                  <a:cubicBezTo>
                    <a:pt x="68" y="3"/>
                    <a:pt x="68" y="3"/>
                    <a:pt x="68" y="3"/>
                  </a:cubicBezTo>
                  <a:cubicBezTo>
                    <a:pt x="64" y="0"/>
                    <a:pt x="57" y="0"/>
                    <a:pt x="53" y="3"/>
                  </a:cubicBezTo>
                  <a:cubicBezTo>
                    <a:pt x="4" y="31"/>
                    <a:pt x="4" y="31"/>
                    <a:pt x="4" y="31"/>
                  </a:cubicBezTo>
                  <a:cubicBezTo>
                    <a:pt x="0" y="33"/>
                    <a:pt x="0" y="37"/>
                    <a:pt x="4" y="40"/>
                  </a:cubicBezTo>
                  <a:lnTo>
                    <a:pt x="52" y="68"/>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8" name="Freeform 68">
              <a:extLst>
                <a:ext uri="{FF2B5EF4-FFF2-40B4-BE49-F238E27FC236}">
                  <a16:creationId xmlns:a16="http://schemas.microsoft.com/office/drawing/2014/main" id="{B51A03AA-9822-9B48-ADF4-EE7C4BB83AC7}"/>
                </a:ext>
              </a:extLst>
            </p:cNvPr>
            <p:cNvSpPr>
              <a:spLocks/>
            </p:cNvSpPr>
            <p:nvPr/>
          </p:nvSpPr>
          <p:spPr bwMode="auto">
            <a:xfrm>
              <a:off x="15469624" y="7588198"/>
              <a:ext cx="334963" cy="192088"/>
            </a:xfrm>
            <a:custGeom>
              <a:avLst/>
              <a:gdLst>
                <a:gd name="T0" fmla="*/ 53 w 121"/>
                <a:gd name="T1" fmla="*/ 68 h 70"/>
                <a:gd name="T2" fmla="*/ 68 w 121"/>
                <a:gd name="T3" fmla="*/ 68 h 70"/>
                <a:gd name="T4" fmla="*/ 117 w 121"/>
                <a:gd name="T5" fmla="*/ 40 h 70"/>
                <a:gd name="T6" fmla="*/ 117 w 121"/>
                <a:gd name="T7" fmla="*/ 31 h 70"/>
                <a:gd name="T8" fmla="*/ 69 w 121"/>
                <a:gd name="T9" fmla="*/ 3 h 70"/>
                <a:gd name="T10" fmla="*/ 53 w 121"/>
                <a:gd name="T11" fmla="*/ 3 h 70"/>
                <a:gd name="T12" fmla="*/ 5 w 121"/>
                <a:gd name="T13" fmla="*/ 31 h 70"/>
                <a:gd name="T14" fmla="*/ 5 w 121"/>
                <a:gd name="T15" fmla="*/ 40 h 70"/>
                <a:gd name="T16" fmla="*/ 53 w 121"/>
                <a:gd name="T17" fmla="*/ 68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70">
                  <a:moveTo>
                    <a:pt x="53" y="68"/>
                  </a:moveTo>
                  <a:cubicBezTo>
                    <a:pt x="57" y="70"/>
                    <a:pt x="64" y="70"/>
                    <a:pt x="68" y="68"/>
                  </a:cubicBezTo>
                  <a:cubicBezTo>
                    <a:pt x="117" y="40"/>
                    <a:pt x="117" y="40"/>
                    <a:pt x="117" y="40"/>
                  </a:cubicBezTo>
                  <a:cubicBezTo>
                    <a:pt x="121" y="37"/>
                    <a:pt x="121" y="33"/>
                    <a:pt x="117" y="31"/>
                  </a:cubicBezTo>
                  <a:cubicBezTo>
                    <a:pt x="69" y="3"/>
                    <a:pt x="69" y="3"/>
                    <a:pt x="69" y="3"/>
                  </a:cubicBezTo>
                  <a:cubicBezTo>
                    <a:pt x="64" y="0"/>
                    <a:pt x="58" y="0"/>
                    <a:pt x="53" y="3"/>
                  </a:cubicBezTo>
                  <a:cubicBezTo>
                    <a:pt x="5" y="31"/>
                    <a:pt x="5" y="31"/>
                    <a:pt x="5" y="31"/>
                  </a:cubicBezTo>
                  <a:cubicBezTo>
                    <a:pt x="0" y="33"/>
                    <a:pt x="0" y="37"/>
                    <a:pt x="5" y="40"/>
                  </a:cubicBezTo>
                  <a:lnTo>
                    <a:pt x="53" y="68"/>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9" name="Freeform 69">
              <a:extLst>
                <a:ext uri="{FF2B5EF4-FFF2-40B4-BE49-F238E27FC236}">
                  <a16:creationId xmlns:a16="http://schemas.microsoft.com/office/drawing/2014/main" id="{F6FA320E-3A2C-994D-B217-BECFB703B7EA}"/>
                </a:ext>
              </a:extLst>
            </p:cNvPr>
            <p:cNvSpPr>
              <a:spLocks/>
            </p:cNvSpPr>
            <p:nvPr/>
          </p:nvSpPr>
          <p:spPr bwMode="auto">
            <a:xfrm>
              <a:off x="15674412" y="7472310"/>
              <a:ext cx="333375" cy="192088"/>
            </a:xfrm>
            <a:custGeom>
              <a:avLst/>
              <a:gdLst>
                <a:gd name="T0" fmla="*/ 52 w 121"/>
                <a:gd name="T1" fmla="*/ 67 h 70"/>
                <a:gd name="T2" fmla="*/ 68 w 121"/>
                <a:gd name="T3" fmla="*/ 67 h 70"/>
                <a:gd name="T4" fmla="*/ 116 w 121"/>
                <a:gd name="T5" fmla="*/ 39 h 70"/>
                <a:gd name="T6" fmla="*/ 116 w 121"/>
                <a:gd name="T7" fmla="*/ 30 h 70"/>
                <a:gd name="T8" fmla="*/ 68 w 121"/>
                <a:gd name="T9" fmla="*/ 3 h 70"/>
                <a:gd name="T10" fmla="*/ 53 w 121"/>
                <a:gd name="T11" fmla="*/ 3 h 70"/>
                <a:gd name="T12" fmla="*/ 4 w 121"/>
                <a:gd name="T13" fmla="*/ 31 h 70"/>
                <a:gd name="T14" fmla="*/ 4 w 121"/>
                <a:gd name="T15" fmla="*/ 40 h 70"/>
                <a:gd name="T16" fmla="*/ 52 w 121"/>
                <a:gd name="T17" fmla="*/ 6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70">
                  <a:moveTo>
                    <a:pt x="52" y="67"/>
                  </a:moveTo>
                  <a:cubicBezTo>
                    <a:pt x="57" y="70"/>
                    <a:pt x="63" y="70"/>
                    <a:pt x="68" y="67"/>
                  </a:cubicBezTo>
                  <a:cubicBezTo>
                    <a:pt x="116" y="39"/>
                    <a:pt x="116" y="39"/>
                    <a:pt x="116" y="39"/>
                  </a:cubicBezTo>
                  <a:cubicBezTo>
                    <a:pt x="121" y="37"/>
                    <a:pt x="121" y="33"/>
                    <a:pt x="116" y="30"/>
                  </a:cubicBezTo>
                  <a:cubicBezTo>
                    <a:pt x="68" y="3"/>
                    <a:pt x="68" y="3"/>
                    <a:pt x="68" y="3"/>
                  </a:cubicBezTo>
                  <a:cubicBezTo>
                    <a:pt x="64" y="0"/>
                    <a:pt x="57" y="0"/>
                    <a:pt x="53" y="3"/>
                  </a:cubicBezTo>
                  <a:cubicBezTo>
                    <a:pt x="4" y="31"/>
                    <a:pt x="4" y="31"/>
                    <a:pt x="4" y="31"/>
                  </a:cubicBezTo>
                  <a:cubicBezTo>
                    <a:pt x="0" y="33"/>
                    <a:pt x="0" y="37"/>
                    <a:pt x="4" y="40"/>
                  </a:cubicBezTo>
                  <a:lnTo>
                    <a:pt x="52" y="67"/>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0" name="Freeform 70">
              <a:extLst>
                <a:ext uri="{FF2B5EF4-FFF2-40B4-BE49-F238E27FC236}">
                  <a16:creationId xmlns:a16="http://schemas.microsoft.com/office/drawing/2014/main" id="{C4661E73-36E9-794B-BD17-3B9031CA8040}"/>
                </a:ext>
              </a:extLst>
            </p:cNvPr>
            <p:cNvSpPr>
              <a:spLocks/>
            </p:cNvSpPr>
            <p:nvPr/>
          </p:nvSpPr>
          <p:spPr bwMode="auto">
            <a:xfrm>
              <a:off x="16276074" y="7059560"/>
              <a:ext cx="441325" cy="257175"/>
            </a:xfrm>
            <a:custGeom>
              <a:avLst/>
              <a:gdLst>
                <a:gd name="T0" fmla="*/ 52 w 160"/>
                <a:gd name="T1" fmla="*/ 91 h 93"/>
                <a:gd name="T2" fmla="*/ 68 w 160"/>
                <a:gd name="T3" fmla="*/ 90 h 93"/>
                <a:gd name="T4" fmla="*/ 156 w 160"/>
                <a:gd name="T5" fmla="*/ 40 h 93"/>
                <a:gd name="T6" fmla="*/ 156 w 160"/>
                <a:gd name="T7" fmla="*/ 31 h 93"/>
                <a:gd name="T8" fmla="*/ 108 w 160"/>
                <a:gd name="T9" fmla="*/ 3 h 93"/>
                <a:gd name="T10" fmla="*/ 92 w 160"/>
                <a:gd name="T11" fmla="*/ 3 h 93"/>
                <a:gd name="T12" fmla="*/ 4 w 160"/>
                <a:gd name="T13" fmla="*/ 54 h 93"/>
                <a:gd name="T14" fmla="*/ 4 w 160"/>
                <a:gd name="T15" fmla="*/ 63 h 93"/>
                <a:gd name="T16" fmla="*/ 52 w 160"/>
                <a:gd name="T17" fmla="*/ 91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0" h="93">
                  <a:moveTo>
                    <a:pt x="52" y="91"/>
                  </a:moveTo>
                  <a:cubicBezTo>
                    <a:pt x="57" y="93"/>
                    <a:pt x="64" y="93"/>
                    <a:pt x="68" y="90"/>
                  </a:cubicBezTo>
                  <a:cubicBezTo>
                    <a:pt x="156" y="40"/>
                    <a:pt x="156" y="40"/>
                    <a:pt x="156" y="40"/>
                  </a:cubicBezTo>
                  <a:cubicBezTo>
                    <a:pt x="160" y="37"/>
                    <a:pt x="160" y="33"/>
                    <a:pt x="156" y="31"/>
                  </a:cubicBezTo>
                  <a:cubicBezTo>
                    <a:pt x="108" y="3"/>
                    <a:pt x="108" y="3"/>
                    <a:pt x="108" y="3"/>
                  </a:cubicBezTo>
                  <a:cubicBezTo>
                    <a:pt x="104" y="0"/>
                    <a:pt x="97" y="0"/>
                    <a:pt x="92" y="3"/>
                  </a:cubicBezTo>
                  <a:cubicBezTo>
                    <a:pt x="4" y="54"/>
                    <a:pt x="4" y="54"/>
                    <a:pt x="4" y="54"/>
                  </a:cubicBezTo>
                  <a:cubicBezTo>
                    <a:pt x="0" y="56"/>
                    <a:pt x="0" y="60"/>
                    <a:pt x="4" y="63"/>
                  </a:cubicBezTo>
                  <a:lnTo>
                    <a:pt x="52" y="91"/>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1" name="Freeform 71">
              <a:extLst>
                <a:ext uri="{FF2B5EF4-FFF2-40B4-BE49-F238E27FC236}">
                  <a16:creationId xmlns:a16="http://schemas.microsoft.com/office/drawing/2014/main" id="{CBC7F590-CD9F-8A48-9D19-B60589E2520B}"/>
                </a:ext>
              </a:extLst>
            </p:cNvPr>
            <p:cNvSpPr>
              <a:spLocks/>
            </p:cNvSpPr>
            <p:nvPr/>
          </p:nvSpPr>
          <p:spPr bwMode="auto">
            <a:xfrm>
              <a:off x="14766362" y="7831085"/>
              <a:ext cx="287338" cy="165100"/>
            </a:xfrm>
            <a:custGeom>
              <a:avLst/>
              <a:gdLst>
                <a:gd name="T0" fmla="*/ 100 w 104"/>
                <a:gd name="T1" fmla="*/ 18 h 60"/>
                <a:gd name="T2" fmla="*/ 100 w 104"/>
                <a:gd name="T3" fmla="*/ 27 h 60"/>
                <a:gd name="T4" fmla="*/ 47 w 104"/>
                <a:gd name="T5" fmla="*/ 58 h 60"/>
                <a:gd name="T6" fmla="*/ 31 w 104"/>
                <a:gd name="T7" fmla="*/ 58 h 60"/>
                <a:gd name="T8" fmla="*/ 4 w 104"/>
                <a:gd name="T9" fmla="*/ 42 h 60"/>
                <a:gd name="T10" fmla="*/ 4 w 104"/>
                <a:gd name="T11" fmla="*/ 33 h 60"/>
                <a:gd name="T12" fmla="*/ 58 w 104"/>
                <a:gd name="T13" fmla="*/ 2 h 60"/>
                <a:gd name="T14" fmla="*/ 73 w 104"/>
                <a:gd name="T15" fmla="*/ 2 h 60"/>
                <a:gd name="T16" fmla="*/ 100 w 104"/>
                <a:gd name="T17" fmla="*/ 1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4" h="60">
                  <a:moveTo>
                    <a:pt x="100" y="18"/>
                  </a:moveTo>
                  <a:cubicBezTo>
                    <a:pt x="104" y="20"/>
                    <a:pt x="104" y="24"/>
                    <a:pt x="100" y="27"/>
                  </a:cubicBezTo>
                  <a:cubicBezTo>
                    <a:pt x="47" y="58"/>
                    <a:pt x="47" y="58"/>
                    <a:pt x="47" y="58"/>
                  </a:cubicBezTo>
                  <a:cubicBezTo>
                    <a:pt x="43" y="60"/>
                    <a:pt x="36" y="60"/>
                    <a:pt x="31" y="58"/>
                  </a:cubicBezTo>
                  <a:cubicBezTo>
                    <a:pt x="4" y="42"/>
                    <a:pt x="4" y="42"/>
                    <a:pt x="4" y="42"/>
                  </a:cubicBezTo>
                  <a:cubicBezTo>
                    <a:pt x="0" y="39"/>
                    <a:pt x="0" y="35"/>
                    <a:pt x="4" y="33"/>
                  </a:cubicBezTo>
                  <a:cubicBezTo>
                    <a:pt x="58" y="2"/>
                    <a:pt x="58" y="2"/>
                    <a:pt x="58" y="2"/>
                  </a:cubicBezTo>
                  <a:cubicBezTo>
                    <a:pt x="62" y="0"/>
                    <a:pt x="69" y="0"/>
                    <a:pt x="73" y="2"/>
                  </a:cubicBezTo>
                  <a:lnTo>
                    <a:pt x="100" y="18"/>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2" name="Freeform 72">
              <a:extLst>
                <a:ext uri="{FF2B5EF4-FFF2-40B4-BE49-F238E27FC236}">
                  <a16:creationId xmlns:a16="http://schemas.microsoft.com/office/drawing/2014/main" id="{E40D259E-CA6C-7542-A94F-AA2E048F17C0}"/>
                </a:ext>
              </a:extLst>
            </p:cNvPr>
            <p:cNvSpPr>
              <a:spLocks/>
            </p:cNvSpPr>
            <p:nvPr/>
          </p:nvSpPr>
          <p:spPr bwMode="auto">
            <a:xfrm>
              <a:off x="14559987" y="7948560"/>
              <a:ext cx="285750" cy="166688"/>
            </a:xfrm>
            <a:custGeom>
              <a:avLst/>
              <a:gdLst>
                <a:gd name="T0" fmla="*/ 100 w 104"/>
                <a:gd name="T1" fmla="*/ 18 h 60"/>
                <a:gd name="T2" fmla="*/ 100 w 104"/>
                <a:gd name="T3" fmla="*/ 27 h 60"/>
                <a:gd name="T4" fmla="*/ 47 w 104"/>
                <a:gd name="T5" fmla="*/ 58 h 60"/>
                <a:gd name="T6" fmla="*/ 31 w 104"/>
                <a:gd name="T7" fmla="*/ 58 h 60"/>
                <a:gd name="T8" fmla="*/ 4 w 104"/>
                <a:gd name="T9" fmla="*/ 42 h 60"/>
                <a:gd name="T10" fmla="*/ 4 w 104"/>
                <a:gd name="T11" fmla="*/ 33 h 60"/>
                <a:gd name="T12" fmla="*/ 58 w 104"/>
                <a:gd name="T13" fmla="*/ 2 h 60"/>
                <a:gd name="T14" fmla="*/ 73 w 104"/>
                <a:gd name="T15" fmla="*/ 2 h 60"/>
                <a:gd name="T16" fmla="*/ 100 w 104"/>
                <a:gd name="T17" fmla="*/ 1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4" h="60">
                  <a:moveTo>
                    <a:pt x="100" y="18"/>
                  </a:moveTo>
                  <a:cubicBezTo>
                    <a:pt x="104" y="21"/>
                    <a:pt x="104" y="25"/>
                    <a:pt x="100" y="27"/>
                  </a:cubicBezTo>
                  <a:cubicBezTo>
                    <a:pt x="47" y="58"/>
                    <a:pt x="47" y="58"/>
                    <a:pt x="47" y="58"/>
                  </a:cubicBezTo>
                  <a:cubicBezTo>
                    <a:pt x="43" y="60"/>
                    <a:pt x="36" y="60"/>
                    <a:pt x="31" y="58"/>
                  </a:cubicBezTo>
                  <a:cubicBezTo>
                    <a:pt x="4" y="42"/>
                    <a:pt x="4" y="42"/>
                    <a:pt x="4" y="42"/>
                  </a:cubicBezTo>
                  <a:cubicBezTo>
                    <a:pt x="0" y="40"/>
                    <a:pt x="0" y="36"/>
                    <a:pt x="4" y="33"/>
                  </a:cubicBezTo>
                  <a:cubicBezTo>
                    <a:pt x="58" y="2"/>
                    <a:pt x="58" y="2"/>
                    <a:pt x="58" y="2"/>
                  </a:cubicBezTo>
                  <a:cubicBezTo>
                    <a:pt x="62" y="0"/>
                    <a:pt x="69" y="0"/>
                    <a:pt x="73" y="2"/>
                  </a:cubicBezTo>
                  <a:lnTo>
                    <a:pt x="100" y="18"/>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3" name="Freeform 73">
              <a:extLst>
                <a:ext uri="{FF2B5EF4-FFF2-40B4-BE49-F238E27FC236}">
                  <a16:creationId xmlns:a16="http://schemas.microsoft.com/office/drawing/2014/main" id="{A0D374E2-B426-DB49-9820-6F709EA7E8AD}"/>
                </a:ext>
              </a:extLst>
            </p:cNvPr>
            <p:cNvSpPr>
              <a:spLocks/>
            </p:cNvSpPr>
            <p:nvPr/>
          </p:nvSpPr>
          <p:spPr bwMode="auto">
            <a:xfrm>
              <a:off x="13510649" y="8556573"/>
              <a:ext cx="287338" cy="166688"/>
            </a:xfrm>
            <a:custGeom>
              <a:avLst/>
              <a:gdLst>
                <a:gd name="T0" fmla="*/ 100 w 104"/>
                <a:gd name="T1" fmla="*/ 18 h 60"/>
                <a:gd name="T2" fmla="*/ 100 w 104"/>
                <a:gd name="T3" fmla="*/ 27 h 60"/>
                <a:gd name="T4" fmla="*/ 46 w 104"/>
                <a:gd name="T5" fmla="*/ 58 h 60"/>
                <a:gd name="T6" fmla="*/ 31 w 104"/>
                <a:gd name="T7" fmla="*/ 58 h 60"/>
                <a:gd name="T8" fmla="*/ 4 w 104"/>
                <a:gd name="T9" fmla="*/ 42 h 60"/>
                <a:gd name="T10" fmla="*/ 4 w 104"/>
                <a:gd name="T11" fmla="*/ 33 h 60"/>
                <a:gd name="T12" fmla="*/ 57 w 104"/>
                <a:gd name="T13" fmla="*/ 2 h 60"/>
                <a:gd name="T14" fmla="*/ 73 w 104"/>
                <a:gd name="T15" fmla="*/ 2 h 60"/>
                <a:gd name="T16" fmla="*/ 100 w 104"/>
                <a:gd name="T17" fmla="*/ 1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4" h="60">
                  <a:moveTo>
                    <a:pt x="100" y="18"/>
                  </a:moveTo>
                  <a:cubicBezTo>
                    <a:pt x="104" y="20"/>
                    <a:pt x="104" y="24"/>
                    <a:pt x="100" y="27"/>
                  </a:cubicBezTo>
                  <a:cubicBezTo>
                    <a:pt x="46" y="58"/>
                    <a:pt x="46" y="58"/>
                    <a:pt x="46" y="58"/>
                  </a:cubicBezTo>
                  <a:cubicBezTo>
                    <a:pt x="42" y="60"/>
                    <a:pt x="35" y="60"/>
                    <a:pt x="31" y="58"/>
                  </a:cubicBezTo>
                  <a:cubicBezTo>
                    <a:pt x="4" y="42"/>
                    <a:pt x="4" y="42"/>
                    <a:pt x="4" y="42"/>
                  </a:cubicBezTo>
                  <a:cubicBezTo>
                    <a:pt x="0" y="39"/>
                    <a:pt x="0" y="35"/>
                    <a:pt x="4" y="33"/>
                  </a:cubicBezTo>
                  <a:cubicBezTo>
                    <a:pt x="57" y="2"/>
                    <a:pt x="57" y="2"/>
                    <a:pt x="57" y="2"/>
                  </a:cubicBezTo>
                  <a:cubicBezTo>
                    <a:pt x="62" y="0"/>
                    <a:pt x="68" y="0"/>
                    <a:pt x="73" y="2"/>
                  </a:cubicBezTo>
                  <a:lnTo>
                    <a:pt x="100" y="18"/>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4" name="Freeform 74">
              <a:extLst>
                <a:ext uri="{FF2B5EF4-FFF2-40B4-BE49-F238E27FC236}">
                  <a16:creationId xmlns:a16="http://schemas.microsoft.com/office/drawing/2014/main" id="{C7AE6A31-ED30-DF48-9F5E-02E0DB287EE7}"/>
                </a:ext>
              </a:extLst>
            </p:cNvPr>
            <p:cNvSpPr>
              <a:spLocks/>
            </p:cNvSpPr>
            <p:nvPr/>
          </p:nvSpPr>
          <p:spPr bwMode="auto">
            <a:xfrm>
              <a:off x="13718612" y="8435923"/>
              <a:ext cx="288925" cy="165100"/>
            </a:xfrm>
            <a:custGeom>
              <a:avLst/>
              <a:gdLst>
                <a:gd name="T0" fmla="*/ 100 w 105"/>
                <a:gd name="T1" fmla="*/ 18 h 60"/>
                <a:gd name="T2" fmla="*/ 100 w 105"/>
                <a:gd name="T3" fmla="*/ 27 h 60"/>
                <a:gd name="T4" fmla="*/ 47 w 105"/>
                <a:gd name="T5" fmla="*/ 58 h 60"/>
                <a:gd name="T6" fmla="*/ 32 w 105"/>
                <a:gd name="T7" fmla="*/ 58 h 60"/>
                <a:gd name="T8" fmla="*/ 4 w 105"/>
                <a:gd name="T9" fmla="*/ 42 h 60"/>
                <a:gd name="T10" fmla="*/ 4 w 105"/>
                <a:gd name="T11" fmla="*/ 33 h 60"/>
                <a:gd name="T12" fmla="*/ 58 w 105"/>
                <a:gd name="T13" fmla="*/ 3 h 60"/>
                <a:gd name="T14" fmla="*/ 73 w 105"/>
                <a:gd name="T15" fmla="*/ 3 h 60"/>
                <a:gd name="T16" fmla="*/ 100 w 105"/>
                <a:gd name="T17" fmla="*/ 1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 h="60">
                  <a:moveTo>
                    <a:pt x="100" y="18"/>
                  </a:moveTo>
                  <a:cubicBezTo>
                    <a:pt x="105" y="21"/>
                    <a:pt x="105" y="25"/>
                    <a:pt x="100" y="27"/>
                  </a:cubicBezTo>
                  <a:cubicBezTo>
                    <a:pt x="47" y="58"/>
                    <a:pt x="47" y="58"/>
                    <a:pt x="47" y="58"/>
                  </a:cubicBezTo>
                  <a:cubicBezTo>
                    <a:pt x="43" y="60"/>
                    <a:pt x="36" y="60"/>
                    <a:pt x="32" y="58"/>
                  </a:cubicBezTo>
                  <a:cubicBezTo>
                    <a:pt x="4" y="42"/>
                    <a:pt x="4" y="42"/>
                    <a:pt x="4" y="42"/>
                  </a:cubicBezTo>
                  <a:cubicBezTo>
                    <a:pt x="0" y="40"/>
                    <a:pt x="0" y="36"/>
                    <a:pt x="4" y="33"/>
                  </a:cubicBezTo>
                  <a:cubicBezTo>
                    <a:pt x="58" y="3"/>
                    <a:pt x="58" y="3"/>
                    <a:pt x="58" y="3"/>
                  </a:cubicBezTo>
                  <a:cubicBezTo>
                    <a:pt x="62" y="0"/>
                    <a:pt x="69" y="0"/>
                    <a:pt x="73" y="3"/>
                  </a:cubicBezTo>
                  <a:lnTo>
                    <a:pt x="100" y="18"/>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5" name="Freeform 75">
              <a:extLst>
                <a:ext uri="{FF2B5EF4-FFF2-40B4-BE49-F238E27FC236}">
                  <a16:creationId xmlns:a16="http://schemas.microsoft.com/office/drawing/2014/main" id="{1C0A74EE-3542-5E4E-A206-1F1C95AA2BFF}"/>
                </a:ext>
              </a:extLst>
            </p:cNvPr>
            <p:cNvSpPr>
              <a:spLocks/>
            </p:cNvSpPr>
            <p:nvPr/>
          </p:nvSpPr>
          <p:spPr bwMode="auto">
            <a:xfrm>
              <a:off x="13929749" y="8313685"/>
              <a:ext cx="287338" cy="166688"/>
            </a:xfrm>
            <a:custGeom>
              <a:avLst/>
              <a:gdLst>
                <a:gd name="T0" fmla="*/ 100 w 104"/>
                <a:gd name="T1" fmla="*/ 18 h 60"/>
                <a:gd name="T2" fmla="*/ 100 w 104"/>
                <a:gd name="T3" fmla="*/ 27 h 60"/>
                <a:gd name="T4" fmla="*/ 46 w 104"/>
                <a:gd name="T5" fmla="*/ 58 h 60"/>
                <a:gd name="T6" fmla="*/ 31 w 104"/>
                <a:gd name="T7" fmla="*/ 58 h 60"/>
                <a:gd name="T8" fmla="*/ 4 w 104"/>
                <a:gd name="T9" fmla="*/ 42 h 60"/>
                <a:gd name="T10" fmla="*/ 4 w 104"/>
                <a:gd name="T11" fmla="*/ 33 h 60"/>
                <a:gd name="T12" fmla="*/ 57 w 104"/>
                <a:gd name="T13" fmla="*/ 2 h 60"/>
                <a:gd name="T14" fmla="*/ 73 w 104"/>
                <a:gd name="T15" fmla="*/ 2 h 60"/>
                <a:gd name="T16" fmla="*/ 100 w 104"/>
                <a:gd name="T17" fmla="*/ 1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4" h="60">
                  <a:moveTo>
                    <a:pt x="100" y="18"/>
                  </a:moveTo>
                  <a:cubicBezTo>
                    <a:pt x="104" y="21"/>
                    <a:pt x="104" y="25"/>
                    <a:pt x="100" y="27"/>
                  </a:cubicBezTo>
                  <a:cubicBezTo>
                    <a:pt x="46" y="58"/>
                    <a:pt x="46" y="58"/>
                    <a:pt x="46" y="58"/>
                  </a:cubicBezTo>
                  <a:cubicBezTo>
                    <a:pt x="42" y="60"/>
                    <a:pt x="35" y="60"/>
                    <a:pt x="31" y="58"/>
                  </a:cubicBezTo>
                  <a:cubicBezTo>
                    <a:pt x="4" y="42"/>
                    <a:pt x="4" y="42"/>
                    <a:pt x="4" y="42"/>
                  </a:cubicBezTo>
                  <a:cubicBezTo>
                    <a:pt x="0" y="40"/>
                    <a:pt x="0" y="36"/>
                    <a:pt x="4" y="33"/>
                  </a:cubicBezTo>
                  <a:cubicBezTo>
                    <a:pt x="57" y="2"/>
                    <a:pt x="57" y="2"/>
                    <a:pt x="57" y="2"/>
                  </a:cubicBezTo>
                  <a:cubicBezTo>
                    <a:pt x="61" y="0"/>
                    <a:pt x="68" y="0"/>
                    <a:pt x="73" y="2"/>
                  </a:cubicBezTo>
                  <a:lnTo>
                    <a:pt x="100" y="18"/>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6" name="Freeform 76">
              <a:extLst>
                <a:ext uri="{FF2B5EF4-FFF2-40B4-BE49-F238E27FC236}">
                  <a16:creationId xmlns:a16="http://schemas.microsoft.com/office/drawing/2014/main" id="{C2EAFB81-DF9A-4144-A81E-16F029240257}"/>
                </a:ext>
              </a:extLst>
            </p:cNvPr>
            <p:cNvSpPr>
              <a:spLocks/>
            </p:cNvSpPr>
            <p:nvPr/>
          </p:nvSpPr>
          <p:spPr bwMode="auto">
            <a:xfrm>
              <a:off x="14139299" y="8193035"/>
              <a:ext cx="290513" cy="165100"/>
            </a:xfrm>
            <a:custGeom>
              <a:avLst/>
              <a:gdLst>
                <a:gd name="T0" fmla="*/ 100 w 105"/>
                <a:gd name="T1" fmla="*/ 18 h 60"/>
                <a:gd name="T2" fmla="*/ 100 w 105"/>
                <a:gd name="T3" fmla="*/ 27 h 60"/>
                <a:gd name="T4" fmla="*/ 47 w 105"/>
                <a:gd name="T5" fmla="*/ 58 h 60"/>
                <a:gd name="T6" fmla="*/ 32 w 105"/>
                <a:gd name="T7" fmla="*/ 58 h 60"/>
                <a:gd name="T8" fmla="*/ 4 w 105"/>
                <a:gd name="T9" fmla="*/ 42 h 60"/>
                <a:gd name="T10" fmla="*/ 4 w 105"/>
                <a:gd name="T11" fmla="*/ 33 h 60"/>
                <a:gd name="T12" fmla="*/ 58 w 105"/>
                <a:gd name="T13" fmla="*/ 2 h 60"/>
                <a:gd name="T14" fmla="*/ 73 w 105"/>
                <a:gd name="T15" fmla="*/ 2 h 60"/>
                <a:gd name="T16" fmla="*/ 100 w 105"/>
                <a:gd name="T17" fmla="*/ 1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 h="60">
                  <a:moveTo>
                    <a:pt x="100" y="18"/>
                  </a:moveTo>
                  <a:cubicBezTo>
                    <a:pt x="105" y="20"/>
                    <a:pt x="105" y="24"/>
                    <a:pt x="100" y="27"/>
                  </a:cubicBezTo>
                  <a:cubicBezTo>
                    <a:pt x="47" y="58"/>
                    <a:pt x="47" y="58"/>
                    <a:pt x="47" y="58"/>
                  </a:cubicBezTo>
                  <a:cubicBezTo>
                    <a:pt x="43" y="60"/>
                    <a:pt x="36" y="60"/>
                    <a:pt x="32" y="58"/>
                  </a:cubicBezTo>
                  <a:cubicBezTo>
                    <a:pt x="4" y="42"/>
                    <a:pt x="4" y="42"/>
                    <a:pt x="4" y="42"/>
                  </a:cubicBezTo>
                  <a:cubicBezTo>
                    <a:pt x="0" y="39"/>
                    <a:pt x="0" y="35"/>
                    <a:pt x="4" y="33"/>
                  </a:cubicBezTo>
                  <a:cubicBezTo>
                    <a:pt x="58" y="2"/>
                    <a:pt x="58" y="2"/>
                    <a:pt x="58" y="2"/>
                  </a:cubicBezTo>
                  <a:cubicBezTo>
                    <a:pt x="62" y="0"/>
                    <a:pt x="69" y="0"/>
                    <a:pt x="73" y="2"/>
                  </a:cubicBezTo>
                  <a:lnTo>
                    <a:pt x="100" y="18"/>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7" name="Freeform 77">
              <a:extLst>
                <a:ext uri="{FF2B5EF4-FFF2-40B4-BE49-F238E27FC236}">
                  <a16:creationId xmlns:a16="http://schemas.microsoft.com/office/drawing/2014/main" id="{942365A5-BBCF-A747-8FF4-A32CC110FA25}"/>
                </a:ext>
              </a:extLst>
            </p:cNvPr>
            <p:cNvSpPr>
              <a:spLocks/>
            </p:cNvSpPr>
            <p:nvPr/>
          </p:nvSpPr>
          <p:spPr bwMode="auto">
            <a:xfrm>
              <a:off x="14350437" y="8070798"/>
              <a:ext cx="285750" cy="168275"/>
            </a:xfrm>
            <a:custGeom>
              <a:avLst/>
              <a:gdLst>
                <a:gd name="T0" fmla="*/ 100 w 104"/>
                <a:gd name="T1" fmla="*/ 18 h 61"/>
                <a:gd name="T2" fmla="*/ 100 w 104"/>
                <a:gd name="T3" fmla="*/ 27 h 61"/>
                <a:gd name="T4" fmla="*/ 46 w 104"/>
                <a:gd name="T5" fmla="*/ 58 h 61"/>
                <a:gd name="T6" fmla="*/ 31 w 104"/>
                <a:gd name="T7" fmla="*/ 58 h 61"/>
                <a:gd name="T8" fmla="*/ 4 w 104"/>
                <a:gd name="T9" fmla="*/ 42 h 61"/>
                <a:gd name="T10" fmla="*/ 4 w 104"/>
                <a:gd name="T11" fmla="*/ 33 h 61"/>
                <a:gd name="T12" fmla="*/ 57 w 104"/>
                <a:gd name="T13" fmla="*/ 3 h 61"/>
                <a:gd name="T14" fmla="*/ 73 w 104"/>
                <a:gd name="T15" fmla="*/ 3 h 61"/>
                <a:gd name="T16" fmla="*/ 100 w 104"/>
                <a:gd name="T17" fmla="*/ 18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4" h="61">
                  <a:moveTo>
                    <a:pt x="100" y="18"/>
                  </a:moveTo>
                  <a:cubicBezTo>
                    <a:pt x="104" y="21"/>
                    <a:pt x="104" y="25"/>
                    <a:pt x="100" y="27"/>
                  </a:cubicBezTo>
                  <a:cubicBezTo>
                    <a:pt x="46" y="58"/>
                    <a:pt x="46" y="58"/>
                    <a:pt x="46" y="58"/>
                  </a:cubicBezTo>
                  <a:cubicBezTo>
                    <a:pt x="42" y="61"/>
                    <a:pt x="35" y="61"/>
                    <a:pt x="31" y="58"/>
                  </a:cubicBezTo>
                  <a:cubicBezTo>
                    <a:pt x="4" y="42"/>
                    <a:pt x="4" y="42"/>
                    <a:pt x="4" y="42"/>
                  </a:cubicBezTo>
                  <a:cubicBezTo>
                    <a:pt x="0" y="40"/>
                    <a:pt x="0" y="36"/>
                    <a:pt x="4" y="33"/>
                  </a:cubicBezTo>
                  <a:cubicBezTo>
                    <a:pt x="57" y="3"/>
                    <a:pt x="57" y="3"/>
                    <a:pt x="57" y="3"/>
                  </a:cubicBezTo>
                  <a:cubicBezTo>
                    <a:pt x="61" y="0"/>
                    <a:pt x="68" y="0"/>
                    <a:pt x="73" y="3"/>
                  </a:cubicBezTo>
                  <a:lnTo>
                    <a:pt x="100" y="18"/>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8" name="Freeform 78">
              <a:extLst>
                <a:ext uri="{FF2B5EF4-FFF2-40B4-BE49-F238E27FC236}">
                  <a16:creationId xmlns:a16="http://schemas.microsoft.com/office/drawing/2014/main" id="{69C18786-779D-BF4F-99BA-4E0803E4D5B4}"/>
                </a:ext>
              </a:extLst>
            </p:cNvPr>
            <p:cNvSpPr>
              <a:spLocks/>
            </p:cNvSpPr>
            <p:nvPr/>
          </p:nvSpPr>
          <p:spPr bwMode="auto">
            <a:xfrm>
              <a:off x="14975912" y="7708848"/>
              <a:ext cx="290513" cy="166688"/>
            </a:xfrm>
            <a:custGeom>
              <a:avLst/>
              <a:gdLst>
                <a:gd name="T0" fmla="*/ 101 w 105"/>
                <a:gd name="T1" fmla="*/ 18 h 60"/>
                <a:gd name="T2" fmla="*/ 101 w 105"/>
                <a:gd name="T3" fmla="*/ 27 h 60"/>
                <a:gd name="T4" fmla="*/ 47 w 105"/>
                <a:gd name="T5" fmla="*/ 57 h 60"/>
                <a:gd name="T6" fmla="*/ 32 w 105"/>
                <a:gd name="T7" fmla="*/ 57 h 60"/>
                <a:gd name="T8" fmla="*/ 5 w 105"/>
                <a:gd name="T9" fmla="*/ 42 h 60"/>
                <a:gd name="T10" fmla="*/ 5 w 105"/>
                <a:gd name="T11" fmla="*/ 33 h 60"/>
                <a:gd name="T12" fmla="*/ 58 w 105"/>
                <a:gd name="T13" fmla="*/ 2 h 60"/>
                <a:gd name="T14" fmla="*/ 73 w 105"/>
                <a:gd name="T15" fmla="*/ 2 h 60"/>
                <a:gd name="T16" fmla="*/ 101 w 105"/>
                <a:gd name="T17" fmla="*/ 1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 h="60">
                  <a:moveTo>
                    <a:pt x="101" y="18"/>
                  </a:moveTo>
                  <a:cubicBezTo>
                    <a:pt x="105" y="20"/>
                    <a:pt x="105" y="24"/>
                    <a:pt x="101" y="27"/>
                  </a:cubicBezTo>
                  <a:cubicBezTo>
                    <a:pt x="47" y="57"/>
                    <a:pt x="47" y="57"/>
                    <a:pt x="47" y="57"/>
                  </a:cubicBezTo>
                  <a:cubicBezTo>
                    <a:pt x="43" y="60"/>
                    <a:pt x="36" y="60"/>
                    <a:pt x="32" y="57"/>
                  </a:cubicBezTo>
                  <a:cubicBezTo>
                    <a:pt x="5" y="42"/>
                    <a:pt x="5" y="42"/>
                    <a:pt x="5" y="42"/>
                  </a:cubicBezTo>
                  <a:cubicBezTo>
                    <a:pt x="0" y="39"/>
                    <a:pt x="0" y="35"/>
                    <a:pt x="5" y="33"/>
                  </a:cubicBezTo>
                  <a:cubicBezTo>
                    <a:pt x="58" y="2"/>
                    <a:pt x="58" y="2"/>
                    <a:pt x="58" y="2"/>
                  </a:cubicBezTo>
                  <a:cubicBezTo>
                    <a:pt x="62" y="0"/>
                    <a:pt x="69" y="0"/>
                    <a:pt x="73" y="2"/>
                  </a:cubicBezTo>
                  <a:lnTo>
                    <a:pt x="101" y="18"/>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9" name="Freeform 79">
              <a:extLst>
                <a:ext uri="{FF2B5EF4-FFF2-40B4-BE49-F238E27FC236}">
                  <a16:creationId xmlns:a16="http://schemas.microsoft.com/office/drawing/2014/main" id="{E5FA8E73-C076-914A-AD1A-55951CC5DBDD}"/>
                </a:ext>
              </a:extLst>
            </p:cNvPr>
            <p:cNvSpPr>
              <a:spLocks/>
            </p:cNvSpPr>
            <p:nvPr/>
          </p:nvSpPr>
          <p:spPr bwMode="auto">
            <a:xfrm>
              <a:off x="15395012" y="7465960"/>
              <a:ext cx="290513" cy="165100"/>
            </a:xfrm>
            <a:custGeom>
              <a:avLst/>
              <a:gdLst>
                <a:gd name="T0" fmla="*/ 101 w 105"/>
                <a:gd name="T1" fmla="*/ 18 h 60"/>
                <a:gd name="T2" fmla="*/ 101 w 105"/>
                <a:gd name="T3" fmla="*/ 27 h 60"/>
                <a:gd name="T4" fmla="*/ 47 w 105"/>
                <a:gd name="T5" fmla="*/ 58 h 60"/>
                <a:gd name="T6" fmla="*/ 32 w 105"/>
                <a:gd name="T7" fmla="*/ 58 h 60"/>
                <a:gd name="T8" fmla="*/ 5 w 105"/>
                <a:gd name="T9" fmla="*/ 42 h 60"/>
                <a:gd name="T10" fmla="*/ 5 w 105"/>
                <a:gd name="T11" fmla="*/ 33 h 60"/>
                <a:gd name="T12" fmla="*/ 58 w 105"/>
                <a:gd name="T13" fmla="*/ 2 h 60"/>
                <a:gd name="T14" fmla="*/ 73 w 105"/>
                <a:gd name="T15" fmla="*/ 2 h 60"/>
                <a:gd name="T16" fmla="*/ 101 w 105"/>
                <a:gd name="T17" fmla="*/ 1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 h="60">
                  <a:moveTo>
                    <a:pt x="101" y="18"/>
                  </a:moveTo>
                  <a:cubicBezTo>
                    <a:pt x="105" y="20"/>
                    <a:pt x="105" y="24"/>
                    <a:pt x="101" y="27"/>
                  </a:cubicBezTo>
                  <a:cubicBezTo>
                    <a:pt x="47" y="58"/>
                    <a:pt x="47" y="58"/>
                    <a:pt x="47" y="58"/>
                  </a:cubicBezTo>
                  <a:cubicBezTo>
                    <a:pt x="43" y="60"/>
                    <a:pt x="36" y="60"/>
                    <a:pt x="32" y="58"/>
                  </a:cubicBezTo>
                  <a:cubicBezTo>
                    <a:pt x="5" y="42"/>
                    <a:pt x="5" y="42"/>
                    <a:pt x="5" y="42"/>
                  </a:cubicBezTo>
                  <a:cubicBezTo>
                    <a:pt x="0" y="40"/>
                    <a:pt x="0" y="36"/>
                    <a:pt x="5" y="33"/>
                  </a:cubicBezTo>
                  <a:cubicBezTo>
                    <a:pt x="58" y="2"/>
                    <a:pt x="58" y="2"/>
                    <a:pt x="58" y="2"/>
                  </a:cubicBezTo>
                  <a:cubicBezTo>
                    <a:pt x="62" y="0"/>
                    <a:pt x="69" y="0"/>
                    <a:pt x="73" y="2"/>
                  </a:cubicBezTo>
                  <a:lnTo>
                    <a:pt x="101" y="18"/>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0" name="Freeform 80">
              <a:extLst>
                <a:ext uri="{FF2B5EF4-FFF2-40B4-BE49-F238E27FC236}">
                  <a16:creationId xmlns:a16="http://schemas.microsoft.com/office/drawing/2014/main" id="{50E96058-3B3A-D444-80F6-0F77D0A23F54}"/>
                </a:ext>
              </a:extLst>
            </p:cNvPr>
            <p:cNvSpPr>
              <a:spLocks/>
            </p:cNvSpPr>
            <p:nvPr/>
          </p:nvSpPr>
          <p:spPr bwMode="auto">
            <a:xfrm>
              <a:off x="15188637" y="7585023"/>
              <a:ext cx="287338" cy="168275"/>
            </a:xfrm>
            <a:custGeom>
              <a:avLst/>
              <a:gdLst>
                <a:gd name="T0" fmla="*/ 100 w 104"/>
                <a:gd name="T1" fmla="*/ 19 h 61"/>
                <a:gd name="T2" fmla="*/ 100 w 104"/>
                <a:gd name="T3" fmla="*/ 27 h 61"/>
                <a:gd name="T4" fmla="*/ 47 w 104"/>
                <a:gd name="T5" fmla="*/ 58 h 61"/>
                <a:gd name="T6" fmla="*/ 31 w 104"/>
                <a:gd name="T7" fmla="*/ 58 h 61"/>
                <a:gd name="T8" fmla="*/ 4 w 104"/>
                <a:gd name="T9" fmla="*/ 43 h 61"/>
                <a:gd name="T10" fmla="*/ 4 w 104"/>
                <a:gd name="T11" fmla="*/ 34 h 61"/>
                <a:gd name="T12" fmla="*/ 58 w 104"/>
                <a:gd name="T13" fmla="*/ 3 h 61"/>
                <a:gd name="T14" fmla="*/ 73 w 104"/>
                <a:gd name="T15" fmla="*/ 3 h 61"/>
                <a:gd name="T16" fmla="*/ 100 w 104"/>
                <a:gd name="T17" fmla="*/ 1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4" h="61">
                  <a:moveTo>
                    <a:pt x="100" y="19"/>
                  </a:moveTo>
                  <a:cubicBezTo>
                    <a:pt x="104" y="21"/>
                    <a:pt x="104" y="25"/>
                    <a:pt x="100" y="27"/>
                  </a:cubicBezTo>
                  <a:cubicBezTo>
                    <a:pt x="47" y="58"/>
                    <a:pt x="47" y="58"/>
                    <a:pt x="47" y="58"/>
                  </a:cubicBezTo>
                  <a:cubicBezTo>
                    <a:pt x="43" y="61"/>
                    <a:pt x="36" y="61"/>
                    <a:pt x="31" y="58"/>
                  </a:cubicBezTo>
                  <a:cubicBezTo>
                    <a:pt x="4" y="43"/>
                    <a:pt x="4" y="43"/>
                    <a:pt x="4" y="43"/>
                  </a:cubicBezTo>
                  <a:cubicBezTo>
                    <a:pt x="0" y="40"/>
                    <a:pt x="0" y="36"/>
                    <a:pt x="4" y="34"/>
                  </a:cubicBezTo>
                  <a:cubicBezTo>
                    <a:pt x="58" y="3"/>
                    <a:pt x="58" y="3"/>
                    <a:pt x="58" y="3"/>
                  </a:cubicBezTo>
                  <a:cubicBezTo>
                    <a:pt x="62" y="0"/>
                    <a:pt x="69" y="0"/>
                    <a:pt x="73" y="3"/>
                  </a:cubicBezTo>
                  <a:lnTo>
                    <a:pt x="100" y="19"/>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1" name="Freeform 81">
              <a:extLst>
                <a:ext uri="{FF2B5EF4-FFF2-40B4-BE49-F238E27FC236}">
                  <a16:creationId xmlns:a16="http://schemas.microsoft.com/office/drawing/2014/main" id="{774BCCA4-8C1F-1D43-8E08-BA71EAC80056}"/>
                </a:ext>
              </a:extLst>
            </p:cNvPr>
            <p:cNvSpPr>
              <a:spLocks/>
            </p:cNvSpPr>
            <p:nvPr/>
          </p:nvSpPr>
          <p:spPr bwMode="auto">
            <a:xfrm>
              <a:off x="15607737" y="7345310"/>
              <a:ext cx="287338" cy="165100"/>
            </a:xfrm>
            <a:custGeom>
              <a:avLst/>
              <a:gdLst>
                <a:gd name="T0" fmla="*/ 100 w 104"/>
                <a:gd name="T1" fmla="*/ 18 h 60"/>
                <a:gd name="T2" fmla="*/ 100 w 104"/>
                <a:gd name="T3" fmla="*/ 27 h 60"/>
                <a:gd name="T4" fmla="*/ 47 w 104"/>
                <a:gd name="T5" fmla="*/ 58 h 60"/>
                <a:gd name="T6" fmla="*/ 31 w 104"/>
                <a:gd name="T7" fmla="*/ 58 h 60"/>
                <a:gd name="T8" fmla="*/ 4 w 104"/>
                <a:gd name="T9" fmla="*/ 42 h 60"/>
                <a:gd name="T10" fmla="*/ 4 w 104"/>
                <a:gd name="T11" fmla="*/ 33 h 60"/>
                <a:gd name="T12" fmla="*/ 57 w 104"/>
                <a:gd name="T13" fmla="*/ 2 h 60"/>
                <a:gd name="T14" fmla="*/ 73 w 104"/>
                <a:gd name="T15" fmla="*/ 2 h 60"/>
                <a:gd name="T16" fmla="*/ 100 w 104"/>
                <a:gd name="T17" fmla="*/ 1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4" h="60">
                  <a:moveTo>
                    <a:pt x="100" y="18"/>
                  </a:moveTo>
                  <a:cubicBezTo>
                    <a:pt x="104" y="20"/>
                    <a:pt x="104" y="24"/>
                    <a:pt x="100" y="27"/>
                  </a:cubicBezTo>
                  <a:cubicBezTo>
                    <a:pt x="47" y="58"/>
                    <a:pt x="47" y="58"/>
                    <a:pt x="47" y="58"/>
                  </a:cubicBezTo>
                  <a:cubicBezTo>
                    <a:pt x="42" y="60"/>
                    <a:pt x="36" y="60"/>
                    <a:pt x="31" y="58"/>
                  </a:cubicBezTo>
                  <a:cubicBezTo>
                    <a:pt x="4" y="42"/>
                    <a:pt x="4" y="42"/>
                    <a:pt x="4" y="42"/>
                  </a:cubicBezTo>
                  <a:cubicBezTo>
                    <a:pt x="0" y="39"/>
                    <a:pt x="0" y="35"/>
                    <a:pt x="4" y="33"/>
                  </a:cubicBezTo>
                  <a:cubicBezTo>
                    <a:pt x="57" y="2"/>
                    <a:pt x="57" y="2"/>
                    <a:pt x="57" y="2"/>
                  </a:cubicBezTo>
                  <a:cubicBezTo>
                    <a:pt x="62" y="0"/>
                    <a:pt x="69" y="0"/>
                    <a:pt x="73" y="2"/>
                  </a:cubicBezTo>
                  <a:lnTo>
                    <a:pt x="100" y="18"/>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2" name="Freeform 82">
              <a:extLst>
                <a:ext uri="{FF2B5EF4-FFF2-40B4-BE49-F238E27FC236}">
                  <a16:creationId xmlns:a16="http://schemas.microsoft.com/office/drawing/2014/main" id="{6BAE309F-94EB-4849-B769-4EC79999E241}"/>
                </a:ext>
              </a:extLst>
            </p:cNvPr>
            <p:cNvSpPr>
              <a:spLocks/>
            </p:cNvSpPr>
            <p:nvPr/>
          </p:nvSpPr>
          <p:spPr bwMode="auto">
            <a:xfrm>
              <a:off x="15815699" y="7223073"/>
              <a:ext cx="285750" cy="168275"/>
            </a:xfrm>
            <a:custGeom>
              <a:avLst/>
              <a:gdLst>
                <a:gd name="T0" fmla="*/ 100 w 104"/>
                <a:gd name="T1" fmla="*/ 19 h 61"/>
                <a:gd name="T2" fmla="*/ 100 w 104"/>
                <a:gd name="T3" fmla="*/ 28 h 61"/>
                <a:gd name="T4" fmla="*/ 47 w 104"/>
                <a:gd name="T5" fmla="*/ 58 h 61"/>
                <a:gd name="T6" fmla="*/ 31 w 104"/>
                <a:gd name="T7" fmla="*/ 58 h 61"/>
                <a:gd name="T8" fmla="*/ 4 w 104"/>
                <a:gd name="T9" fmla="*/ 43 h 61"/>
                <a:gd name="T10" fmla="*/ 4 w 104"/>
                <a:gd name="T11" fmla="*/ 34 h 61"/>
                <a:gd name="T12" fmla="*/ 57 w 104"/>
                <a:gd name="T13" fmla="*/ 3 h 61"/>
                <a:gd name="T14" fmla="*/ 73 w 104"/>
                <a:gd name="T15" fmla="*/ 3 h 61"/>
                <a:gd name="T16" fmla="*/ 100 w 104"/>
                <a:gd name="T17" fmla="*/ 1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4" h="61">
                  <a:moveTo>
                    <a:pt x="100" y="19"/>
                  </a:moveTo>
                  <a:cubicBezTo>
                    <a:pt x="104" y="21"/>
                    <a:pt x="104" y="25"/>
                    <a:pt x="100" y="28"/>
                  </a:cubicBezTo>
                  <a:cubicBezTo>
                    <a:pt x="47" y="58"/>
                    <a:pt x="47" y="58"/>
                    <a:pt x="47" y="58"/>
                  </a:cubicBezTo>
                  <a:cubicBezTo>
                    <a:pt x="42" y="61"/>
                    <a:pt x="36" y="61"/>
                    <a:pt x="31" y="58"/>
                  </a:cubicBezTo>
                  <a:cubicBezTo>
                    <a:pt x="4" y="43"/>
                    <a:pt x="4" y="43"/>
                    <a:pt x="4" y="43"/>
                  </a:cubicBezTo>
                  <a:cubicBezTo>
                    <a:pt x="0" y="40"/>
                    <a:pt x="0" y="36"/>
                    <a:pt x="4" y="34"/>
                  </a:cubicBezTo>
                  <a:cubicBezTo>
                    <a:pt x="57" y="3"/>
                    <a:pt x="57" y="3"/>
                    <a:pt x="57" y="3"/>
                  </a:cubicBezTo>
                  <a:cubicBezTo>
                    <a:pt x="62" y="0"/>
                    <a:pt x="69" y="0"/>
                    <a:pt x="73" y="3"/>
                  </a:cubicBezTo>
                  <a:lnTo>
                    <a:pt x="100" y="19"/>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3" name="Freeform 83">
              <a:extLst>
                <a:ext uri="{FF2B5EF4-FFF2-40B4-BE49-F238E27FC236}">
                  <a16:creationId xmlns:a16="http://schemas.microsoft.com/office/drawing/2014/main" id="{C403AB5D-A7ED-1E42-A88D-CD462115716C}"/>
                </a:ext>
              </a:extLst>
            </p:cNvPr>
            <p:cNvSpPr>
              <a:spLocks/>
            </p:cNvSpPr>
            <p:nvPr/>
          </p:nvSpPr>
          <p:spPr bwMode="auto">
            <a:xfrm>
              <a:off x="16022074" y="7104010"/>
              <a:ext cx="288925" cy="166688"/>
            </a:xfrm>
            <a:custGeom>
              <a:avLst/>
              <a:gdLst>
                <a:gd name="T0" fmla="*/ 100 w 105"/>
                <a:gd name="T1" fmla="*/ 18 h 60"/>
                <a:gd name="T2" fmla="*/ 100 w 105"/>
                <a:gd name="T3" fmla="*/ 27 h 60"/>
                <a:gd name="T4" fmla="*/ 47 w 105"/>
                <a:gd name="T5" fmla="*/ 58 h 60"/>
                <a:gd name="T6" fmla="*/ 32 w 105"/>
                <a:gd name="T7" fmla="*/ 58 h 60"/>
                <a:gd name="T8" fmla="*/ 4 w 105"/>
                <a:gd name="T9" fmla="*/ 42 h 60"/>
                <a:gd name="T10" fmla="*/ 4 w 105"/>
                <a:gd name="T11" fmla="*/ 33 h 60"/>
                <a:gd name="T12" fmla="*/ 58 w 105"/>
                <a:gd name="T13" fmla="*/ 2 h 60"/>
                <a:gd name="T14" fmla="*/ 73 w 105"/>
                <a:gd name="T15" fmla="*/ 2 h 60"/>
                <a:gd name="T16" fmla="*/ 100 w 105"/>
                <a:gd name="T17" fmla="*/ 1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 h="60">
                  <a:moveTo>
                    <a:pt x="100" y="18"/>
                  </a:moveTo>
                  <a:cubicBezTo>
                    <a:pt x="105" y="20"/>
                    <a:pt x="105" y="24"/>
                    <a:pt x="100" y="27"/>
                  </a:cubicBezTo>
                  <a:cubicBezTo>
                    <a:pt x="47" y="58"/>
                    <a:pt x="47" y="58"/>
                    <a:pt x="47" y="58"/>
                  </a:cubicBezTo>
                  <a:cubicBezTo>
                    <a:pt x="43" y="60"/>
                    <a:pt x="36" y="60"/>
                    <a:pt x="32" y="58"/>
                  </a:cubicBezTo>
                  <a:cubicBezTo>
                    <a:pt x="4" y="42"/>
                    <a:pt x="4" y="42"/>
                    <a:pt x="4" y="42"/>
                  </a:cubicBezTo>
                  <a:cubicBezTo>
                    <a:pt x="0" y="40"/>
                    <a:pt x="0" y="36"/>
                    <a:pt x="4" y="33"/>
                  </a:cubicBezTo>
                  <a:cubicBezTo>
                    <a:pt x="58" y="2"/>
                    <a:pt x="58" y="2"/>
                    <a:pt x="58" y="2"/>
                  </a:cubicBezTo>
                  <a:cubicBezTo>
                    <a:pt x="62" y="0"/>
                    <a:pt x="69" y="0"/>
                    <a:pt x="73" y="2"/>
                  </a:cubicBezTo>
                  <a:lnTo>
                    <a:pt x="100" y="18"/>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4" name="Freeform 84">
              <a:extLst>
                <a:ext uri="{FF2B5EF4-FFF2-40B4-BE49-F238E27FC236}">
                  <a16:creationId xmlns:a16="http://schemas.microsoft.com/office/drawing/2014/main" id="{936BE9E5-B534-E648-A4BF-DE06417270B3}"/>
                </a:ext>
              </a:extLst>
            </p:cNvPr>
            <p:cNvSpPr>
              <a:spLocks/>
            </p:cNvSpPr>
            <p:nvPr/>
          </p:nvSpPr>
          <p:spPr bwMode="auto">
            <a:xfrm>
              <a:off x="16234799" y="6983360"/>
              <a:ext cx="287338" cy="165100"/>
            </a:xfrm>
            <a:custGeom>
              <a:avLst/>
              <a:gdLst>
                <a:gd name="T0" fmla="*/ 100 w 104"/>
                <a:gd name="T1" fmla="*/ 18 h 60"/>
                <a:gd name="T2" fmla="*/ 100 w 104"/>
                <a:gd name="T3" fmla="*/ 27 h 60"/>
                <a:gd name="T4" fmla="*/ 47 w 104"/>
                <a:gd name="T5" fmla="*/ 58 h 60"/>
                <a:gd name="T6" fmla="*/ 31 w 104"/>
                <a:gd name="T7" fmla="*/ 58 h 60"/>
                <a:gd name="T8" fmla="*/ 4 w 104"/>
                <a:gd name="T9" fmla="*/ 42 h 60"/>
                <a:gd name="T10" fmla="*/ 4 w 104"/>
                <a:gd name="T11" fmla="*/ 33 h 60"/>
                <a:gd name="T12" fmla="*/ 57 w 104"/>
                <a:gd name="T13" fmla="*/ 2 h 60"/>
                <a:gd name="T14" fmla="*/ 73 w 104"/>
                <a:gd name="T15" fmla="*/ 2 h 60"/>
                <a:gd name="T16" fmla="*/ 100 w 104"/>
                <a:gd name="T17" fmla="*/ 1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4" h="60">
                  <a:moveTo>
                    <a:pt x="100" y="18"/>
                  </a:moveTo>
                  <a:cubicBezTo>
                    <a:pt x="104" y="20"/>
                    <a:pt x="104" y="24"/>
                    <a:pt x="100" y="27"/>
                  </a:cubicBezTo>
                  <a:cubicBezTo>
                    <a:pt x="47" y="58"/>
                    <a:pt x="47" y="58"/>
                    <a:pt x="47" y="58"/>
                  </a:cubicBezTo>
                  <a:cubicBezTo>
                    <a:pt x="42" y="60"/>
                    <a:pt x="35" y="60"/>
                    <a:pt x="31" y="58"/>
                  </a:cubicBezTo>
                  <a:cubicBezTo>
                    <a:pt x="4" y="42"/>
                    <a:pt x="4" y="42"/>
                    <a:pt x="4" y="42"/>
                  </a:cubicBezTo>
                  <a:cubicBezTo>
                    <a:pt x="0" y="39"/>
                    <a:pt x="0" y="35"/>
                    <a:pt x="4" y="33"/>
                  </a:cubicBezTo>
                  <a:cubicBezTo>
                    <a:pt x="57" y="2"/>
                    <a:pt x="57" y="2"/>
                    <a:pt x="57" y="2"/>
                  </a:cubicBezTo>
                  <a:cubicBezTo>
                    <a:pt x="62" y="0"/>
                    <a:pt x="69" y="0"/>
                    <a:pt x="73" y="2"/>
                  </a:cubicBezTo>
                  <a:lnTo>
                    <a:pt x="100" y="18"/>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5" name="Freeform 85">
              <a:extLst>
                <a:ext uri="{FF2B5EF4-FFF2-40B4-BE49-F238E27FC236}">
                  <a16:creationId xmlns:a16="http://schemas.microsoft.com/office/drawing/2014/main" id="{B339F9A1-18B3-A64E-8F19-FA89ABC15CC7}"/>
                </a:ext>
              </a:extLst>
            </p:cNvPr>
            <p:cNvSpPr>
              <a:spLocks/>
            </p:cNvSpPr>
            <p:nvPr/>
          </p:nvSpPr>
          <p:spPr bwMode="auto">
            <a:xfrm>
              <a:off x="15876024" y="7354835"/>
              <a:ext cx="333375" cy="190500"/>
            </a:xfrm>
            <a:custGeom>
              <a:avLst/>
              <a:gdLst>
                <a:gd name="T0" fmla="*/ 53 w 121"/>
                <a:gd name="T1" fmla="*/ 67 h 69"/>
                <a:gd name="T2" fmla="*/ 68 w 121"/>
                <a:gd name="T3" fmla="*/ 67 h 69"/>
                <a:gd name="T4" fmla="*/ 117 w 121"/>
                <a:gd name="T5" fmla="*/ 39 h 69"/>
                <a:gd name="T6" fmla="*/ 117 w 121"/>
                <a:gd name="T7" fmla="*/ 30 h 69"/>
                <a:gd name="T8" fmla="*/ 69 w 121"/>
                <a:gd name="T9" fmla="*/ 2 h 69"/>
                <a:gd name="T10" fmla="*/ 53 w 121"/>
                <a:gd name="T11" fmla="*/ 2 h 69"/>
                <a:gd name="T12" fmla="*/ 5 w 121"/>
                <a:gd name="T13" fmla="*/ 30 h 69"/>
                <a:gd name="T14" fmla="*/ 5 w 121"/>
                <a:gd name="T15" fmla="*/ 39 h 69"/>
                <a:gd name="T16" fmla="*/ 53 w 121"/>
                <a:gd name="T17" fmla="*/ 6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69">
                  <a:moveTo>
                    <a:pt x="53" y="67"/>
                  </a:moveTo>
                  <a:cubicBezTo>
                    <a:pt x="57" y="69"/>
                    <a:pt x="64" y="69"/>
                    <a:pt x="68" y="67"/>
                  </a:cubicBezTo>
                  <a:cubicBezTo>
                    <a:pt x="117" y="39"/>
                    <a:pt x="117" y="39"/>
                    <a:pt x="117" y="39"/>
                  </a:cubicBezTo>
                  <a:cubicBezTo>
                    <a:pt x="121" y="36"/>
                    <a:pt x="121" y="32"/>
                    <a:pt x="117" y="30"/>
                  </a:cubicBezTo>
                  <a:cubicBezTo>
                    <a:pt x="69" y="2"/>
                    <a:pt x="69" y="2"/>
                    <a:pt x="69" y="2"/>
                  </a:cubicBezTo>
                  <a:cubicBezTo>
                    <a:pt x="64" y="0"/>
                    <a:pt x="57" y="0"/>
                    <a:pt x="53" y="2"/>
                  </a:cubicBezTo>
                  <a:cubicBezTo>
                    <a:pt x="5" y="30"/>
                    <a:pt x="5" y="30"/>
                    <a:pt x="5" y="30"/>
                  </a:cubicBezTo>
                  <a:cubicBezTo>
                    <a:pt x="0" y="33"/>
                    <a:pt x="0" y="37"/>
                    <a:pt x="5" y="39"/>
                  </a:cubicBezTo>
                  <a:lnTo>
                    <a:pt x="53" y="67"/>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6" name="Freeform 86">
              <a:extLst>
                <a:ext uri="{FF2B5EF4-FFF2-40B4-BE49-F238E27FC236}">
                  <a16:creationId xmlns:a16="http://schemas.microsoft.com/office/drawing/2014/main" id="{8478FD07-2354-2148-A6CC-F0DE925B6A06}"/>
                </a:ext>
              </a:extLst>
            </p:cNvPr>
            <p:cNvSpPr>
              <a:spLocks/>
            </p:cNvSpPr>
            <p:nvPr/>
          </p:nvSpPr>
          <p:spPr bwMode="auto">
            <a:xfrm>
              <a:off x="15268012" y="7705673"/>
              <a:ext cx="334963" cy="193675"/>
            </a:xfrm>
            <a:custGeom>
              <a:avLst/>
              <a:gdLst>
                <a:gd name="T0" fmla="*/ 53 w 121"/>
                <a:gd name="T1" fmla="*/ 67 h 70"/>
                <a:gd name="T2" fmla="*/ 68 w 121"/>
                <a:gd name="T3" fmla="*/ 67 h 70"/>
                <a:gd name="T4" fmla="*/ 117 w 121"/>
                <a:gd name="T5" fmla="*/ 39 h 70"/>
                <a:gd name="T6" fmla="*/ 117 w 121"/>
                <a:gd name="T7" fmla="*/ 30 h 70"/>
                <a:gd name="T8" fmla="*/ 68 w 121"/>
                <a:gd name="T9" fmla="*/ 2 h 70"/>
                <a:gd name="T10" fmla="*/ 53 w 121"/>
                <a:gd name="T11" fmla="*/ 2 h 70"/>
                <a:gd name="T12" fmla="*/ 4 w 121"/>
                <a:gd name="T13" fmla="*/ 30 h 70"/>
                <a:gd name="T14" fmla="*/ 4 w 121"/>
                <a:gd name="T15" fmla="*/ 39 h 70"/>
                <a:gd name="T16" fmla="*/ 53 w 121"/>
                <a:gd name="T17" fmla="*/ 6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70">
                  <a:moveTo>
                    <a:pt x="53" y="67"/>
                  </a:moveTo>
                  <a:cubicBezTo>
                    <a:pt x="57" y="70"/>
                    <a:pt x="64" y="70"/>
                    <a:pt x="68" y="67"/>
                  </a:cubicBezTo>
                  <a:cubicBezTo>
                    <a:pt x="117" y="39"/>
                    <a:pt x="117" y="39"/>
                    <a:pt x="117" y="39"/>
                  </a:cubicBezTo>
                  <a:cubicBezTo>
                    <a:pt x="121" y="37"/>
                    <a:pt x="121" y="33"/>
                    <a:pt x="117" y="30"/>
                  </a:cubicBezTo>
                  <a:cubicBezTo>
                    <a:pt x="68" y="2"/>
                    <a:pt x="68" y="2"/>
                    <a:pt x="68" y="2"/>
                  </a:cubicBezTo>
                  <a:cubicBezTo>
                    <a:pt x="64" y="0"/>
                    <a:pt x="57" y="0"/>
                    <a:pt x="53" y="2"/>
                  </a:cubicBezTo>
                  <a:cubicBezTo>
                    <a:pt x="4" y="30"/>
                    <a:pt x="4" y="30"/>
                    <a:pt x="4" y="30"/>
                  </a:cubicBezTo>
                  <a:cubicBezTo>
                    <a:pt x="0" y="33"/>
                    <a:pt x="0" y="37"/>
                    <a:pt x="4" y="39"/>
                  </a:cubicBezTo>
                  <a:lnTo>
                    <a:pt x="53" y="67"/>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7" name="Freeform 87">
              <a:extLst>
                <a:ext uri="{FF2B5EF4-FFF2-40B4-BE49-F238E27FC236}">
                  <a16:creationId xmlns:a16="http://schemas.microsoft.com/office/drawing/2014/main" id="{15C1FE67-83E9-874D-A144-ECC29823E733}"/>
                </a:ext>
              </a:extLst>
            </p:cNvPr>
            <p:cNvSpPr>
              <a:spLocks/>
            </p:cNvSpPr>
            <p:nvPr/>
          </p:nvSpPr>
          <p:spPr bwMode="auto">
            <a:xfrm>
              <a:off x="14044049" y="8780410"/>
              <a:ext cx="487363" cy="282575"/>
            </a:xfrm>
            <a:custGeom>
              <a:avLst/>
              <a:gdLst>
                <a:gd name="T0" fmla="*/ 53 w 177"/>
                <a:gd name="T1" fmla="*/ 99 h 102"/>
                <a:gd name="T2" fmla="*/ 68 w 177"/>
                <a:gd name="T3" fmla="*/ 99 h 102"/>
                <a:gd name="T4" fmla="*/ 173 w 177"/>
                <a:gd name="T5" fmla="*/ 39 h 102"/>
                <a:gd name="T6" fmla="*/ 173 w 177"/>
                <a:gd name="T7" fmla="*/ 30 h 102"/>
                <a:gd name="T8" fmla="*/ 125 w 177"/>
                <a:gd name="T9" fmla="*/ 2 h 102"/>
                <a:gd name="T10" fmla="*/ 110 w 177"/>
                <a:gd name="T11" fmla="*/ 2 h 102"/>
                <a:gd name="T12" fmla="*/ 4 w 177"/>
                <a:gd name="T13" fmla="*/ 63 h 102"/>
                <a:gd name="T14" fmla="*/ 4 w 177"/>
                <a:gd name="T15" fmla="*/ 72 h 102"/>
                <a:gd name="T16" fmla="*/ 53 w 177"/>
                <a:gd name="T17" fmla="*/ 9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7" h="102">
                  <a:moveTo>
                    <a:pt x="53" y="99"/>
                  </a:moveTo>
                  <a:cubicBezTo>
                    <a:pt x="57" y="102"/>
                    <a:pt x="64" y="102"/>
                    <a:pt x="68" y="99"/>
                  </a:cubicBezTo>
                  <a:cubicBezTo>
                    <a:pt x="173" y="39"/>
                    <a:pt x="173" y="39"/>
                    <a:pt x="173" y="39"/>
                  </a:cubicBezTo>
                  <a:cubicBezTo>
                    <a:pt x="177" y="36"/>
                    <a:pt x="177" y="32"/>
                    <a:pt x="173" y="30"/>
                  </a:cubicBezTo>
                  <a:cubicBezTo>
                    <a:pt x="125" y="2"/>
                    <a:pt x="125" y="2"/>
                    <a:pt x="125" y="2"/>
                  </a:cubicBezTo>
                  <a:cubicBezTo>
                    <a:pt x="121" y="0"/>
                    <a:pt x="114" y="0"/>
                    <a:pt x="110" y="2"/>
                  </a:cubicBezTo>
                  <a:cubicBezTo>
                    <a:pt x="4" y="63"/>
                    <a:pt x="4" y="63"/>
                    <a:pt x="4" y="63"/>
                  </a:cubicBezTo>
                  <a:cubicBezTo>
                    <a:pt x="0" y="65"/>
                    <a:pt x="0" y="69"/>
                    <a:pt x="4" y="72"/>
                  </a:cubicBezTo>
                  <a:lnTo>
                    <a:pt x="53" y="99"/>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8" name="Freeform 88">
              <a:extLst>
                <a:ext uri="{FF2B5EF4-FFF2-40B4-BE49-F238E27FC236}">
                  <a16:creationId xmlns:a16="http://schemas.microsoft.com/office/drawing/2014/main" id="{90F426ED-574A-D94A-8D2D-80C94F2C2AB1}"/>
                </a:ext>
              </a:extLst>
            </p:cNvPr>
            <p:cNvSpPr>
              <a:spLocks/>
            </p:cNvSpPr>
            <p:nvPr/>
          </p:nvSpPr>
          <p:spPr bwMode="auto">
            <a:xfrm>
              <a:off x="17263499" y="7573910"/>
              <a:ext cx="269875" cy="153988"/>
            </a:xfrm>
            <a:custGeom>
              <a:avLst/>
              <a:gdLst>
                <a:gd name="T0" fmla="*/ 5 w 98"/>
                <a:gd name="T1" fmla="*/ 40 h 56"/>
                <a:gd name="T2" fmla="*/ 5 w 98"/>
                <a:gd name="T3" fmla="*/ 31 h 56"/>
                <a:gd name="T4" fmla="*/ 55 w 98"/>
                <a:gd name="T5" fmla="*/ 2 h 56"/>
                <a:gd name="T6" fmla="*/ 71 w 98"/>
                <a:gd name="T7" fmla="*/ 2 h 56"/>
                <a:gd name="T8" fmla="*/ 93 w 98"/>
                <a:gd name="T9" fmla="*/ 15 h 56"/>
                <a:gd name="T10" fmla="*/ 94 w 98"/>
                <a:gd name="T11" fmla="*/ 24 h 56"/>
                <a:gd name="T12" fmla="*/ 43 w 98"/>
                <a:gd name="T13" fmla="*/ 53 h 56"/>
                <a:gd name="T14" fmla="*/ 27 w 98"/>
                <a:gd name="T15" fmla="*/ 53 h 56"/>
                <a:gd name="T16" fmla="*/ 5 w 98"/>
                <a:gd name="T17" fmla="*/ 4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56">
                  <a:moveTo>
                    <a:pt x="5" y="40"/>
                  </a:moveTo>
                  <a:cubicBezTo>
                    <a:pt x="0" y="38"/>
                    <a:pt x="0" y="34"/>
                    <a:pt x="5" y="31"/>
                  </a:cubicBezTo>
                  <a:cubicBezTo>
                    <a:pt x="55" y="2"/>
                    <a:pt x="55" y="2"/>
                    <a:pt x="55" y="2"/>
                  </a:cubicBezTo>
                  <a:cubicBezTo>
                    <a:pt x="59" y="0"/>
                    <a:pt x="66" y="0"/>
                    <a:pt x="71" y="2"/>
                  </a:cubicBezTo>
                  <a:cubicBezTo>
                    <a:pt x="93" y="15"/>
                    <a:pt x="93" y="15"/>
                    <a:pt x="93" y="15"/>
                  </a:cubicBezTo>
                  <a:cubicBezTo>
                    <a:pt x="98" y="18"/>
                    <a:pt x="98" y="22"/>
                    <a:pt x="94" y="24"/>
                  </a:cubicBezTo>
                  <a:cubicBezTo>
                    <a:pt x="43" y="53"/>
                    <a:pt x="43" y="53"/>
                    <a:pt x="43" y="53"/>
                  </a:cubicBezTo>
                  <a:cubicBezTo>
                    <a:pt x="39" y="56"/>
                    <a:pt x="32" y="56"/>
                    <a:pt x="27" y="53"/>
                  </a:cubicBezTo>
                  <a:lnTo>
                    <a:pt x="5" y="40"/>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9" name="Freeform 89">
              <a:extLst>
                <a:ext uri="{FF2B5EF4-FFF2-40B4-BE49-F238E27FC236}">
                  <a16:creationId xmlns:a16="http://schemas.microsoft.com/office/drawing/2014/main" id="{81EB0762-05EE-FA44-8809-5524E9F77E3E}"/>
                </a:ext>
              </a:extLst>
            </p:cNvPr>
            <p:cNvSpPr>
              <a:spLocks/>
            </p:cNvSpPr>
            <p:nvPr/>
          </p:nvSpPr>
          <p:spPr bwMode="auto">
            <a:xfrm>
              <a:off x="16965049" y="7631060"/>
              <a:ext cx="368300" cy="212725"/>
            </a:xfrm>
            <a:custGeom>
              <a:avLst/>
              <a:gdLst>
                <a:gd name="T0" fmla="*/ 4 w 133"/>
                <a:gd name="T1" fmla="*/ 41 h 77"/>
                <a:gd name="T2" fmla="*/ 4 w 133"/>
                <a:gd name="T3" fmla="*/ 32 h 77"/>
                <a:gd name="T4" fmla="*/ 55 w 133"/>
                <a:gd name="T5" fmla="*/ 3 h 77"/>
                <a:gd name="T6" fmla="*/ 70 w 133"/>
                <a:gd name="T7" fmla="*/ 3 h 77"/>
                <a:gd name="T8" fmla="*/ 129 w 133"/>
                <a:gd name="T9" fmla="*/ 36 h 77"/>
                <a:gd name="T10" fmla="*/ 129 w 133"/>
                <a:gd name="T11" fmla="*/ 45 h 77"/>
                <a:gd name="T12" fmla="*/ 78 w 133"/>
                <a:gd name="T13" fmla="*/ 74 h 77"/>
                <a:gd name="T14" fmla="*/ 62 w 133"/>
                <a:gd name="T15" fmla="*/ 74 h 77"/>
                <a:gd name="T16" fmla="*/ 4 w 133"/>
                <a:gd name="T17" fmla="*/ 41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3" h="77">
                  <a:moveTo>
                    <a:pt x="4" y="41"/>
                  </a:moveTo>
                  <a:cubicBezTo>
                    <a:pt x="0" y="38"/>
                    <a:pt x="0" y="34"/>
                    <a:pt x="4" y="32"/>
                  </a:cubicBezTo>
                  <a:cubicBezTo>
                    <a:pt x="55" y="3"/>
                    <a:pt x="55" y="3"/>
                    <a:pt x="55" y="3"/>
                  </a:cubicBezTo>
                  <a:cubicBezTo>
                    <a:pt x="59" y="0"/>
                    <a:pt x="66" y="0"/>
                    <a:pt x="70" y="3"/>
                  </a:cubicBezTo>
                  <a:cubicBezTo>
                    <a:pt x="129" y="36"/>
                    <a:pt x="129" y="36"/>
                    <a:pt x="129" y="36"/>
                  </a:cubicBezTo>
                  <a:cubicBezTo>
                    <a:pt x="133" y="39"/>
                    <a:pt x="133" y="43"/>
                    <a:pt x="129" y="45"/>
                  </a:cubicBezTo>
                  <a:cubicBezTo>
                    <a:pt x="78" y="74"/>
                    <a:pt x="78" y="74"/>
                    <a:pt x="78" y="74"/>
                  </a:cubicBezTo>
                  <a:cubicBezTo>
                    <a:pt x="74" y="77"/>
                    <a:pt x="67" y="77"/>
                    <a:pt x="62" y="74"/>
                  </a:cubicBezTo>
                  <a:lnTo>
                    <a:pt x="4" y="41"/>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0" name="Freeform 90">
              <a:extLst>
                <a:ext uri="{FF2B5EF4-FFF2-40B4-BE49-F238E27FC236}">
                  <a16:creationId xmlns:a16="http://schemas.microsoft.com/office/drawing/2014/main" id="{6D27A0CF-0245-0F49-997D-367E648C44A1}"/>
                </a:ext>
              </a:extLst>
            </p:cNvPr>
            <p:cNvSpPr>
              <a:spLocks/>
            </p:cNvSpPr>
            <p:nvPr/>
          </p:nvSpPr>
          <p:spPr bwMode="auto">
            <a:xfrm>
              <a:off x="16858687" y="7808860"/>
              <a:ext cx="269875" cy="153988"/>
            </a:xfrm>
            <a:custGeom>
              <a:avLst/>
              <a:gdLst>
                <a:gd name="T0" fmla="*/ 4 w 98"/>
                <a:gd name="T1" fmla="*/ 40 h 56"/>
                <a:gd name="T2" fmla="*/ 4 w 98"/>
                <a:gd name="T3" fmla="*/ 31 h 56"/>
                <a:gd name="T4" fmla="*/ 55 w 98"/>
                <a:gd name="T5" fmla="*/ 2 h 56"/>
                <a:gd name="T6" fmla="*/ 70 w 98"/>
                <a:gd name="T7" fmla="*/ 2 h 56"/>
                <a:gd name="T8" fmla="*/ 93 w 98"/>
                <a:gd name="T9" fmla="*/ 15 h 56"/>
                <a:gd name="T10" fmla="*/ 93 w 98"/>
                <a:gd name="T11" fmla="*/ 24 h 56"/>
                <a:gd name="T12" fmla="*/ 43 w 98"/>
                <a:gd name="T13" fmla="*/ 53 h 56"/>
                <a:gd name="T14" fmla="*/ 27 w 98"/>
                <a:gd name="T15" fmla="*/ 53 h 56"/>
                <a:gd name="T16" fmla="*/ 4 w 98"/>
                <a:gd name="T17" fmla="*/ 4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 h="56">
                  <a:moveTo>
                    <a:pt x="4" y="40"/>
                  </a:moveTo>
                  <a:cubicBezTo>
                    <a:pt x="0" y="38"/>
                    <a:pt x="0" y="34"/>
                    <a:pt x="4" y="31"/>
                  </a:cubicBezTo>
                  <a:cubicBezTo>
                    <a:pt x="55" y="2"/>
                    <a:pt x="55" y="2"/>
                    <a:pt x="55" y="2"/>
                  </a:cubicBezTo>
                  <a:cubicBezTo>
                    <a:pt x="59" y="0"/>
                    <a:pt x="66" y="0"/>
                    <a:pt x="70" y="2"/>
                  </a:cubicBezTo>
                  <a:cubicBezTo>
                    <a:pt x="93" y="15"/>
                    <a:pt x="93" y="15"/>
                    <a:pt x="93" y="15"/>
                  </a:cubicBezTo>
                  <a:cubicBezTo>
                    <a:pt x="98" y="18"/>
                    <a:pt x="98" y="22"/>
                    <a:pt x="93" y="24"/>
                  </a:cubicBezTo>
                  <a:cubicBezTo>
                    <a:pt x="43" y="53"/>
                    <a:pt x="43" y="53"/>
                    <a:pt x="43" y="53"/>
                  </a:cubicBezTo>
                  <a:cubicBezTo>
                    <a:pt x="38" y="56"/>
                    <a:pt x="31" y="56"/>
                    <a:pt x="27" y="53"/>
                  </a:cubicBezTo>
                  <a:lnTo>
                    <a:pt x="4" y="40"/>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1" name="Freeform 91">
              <a:extLst>
                <a:ext uri="{FF2B5EF4-FFF2-40B4-BE49-F238E27FC236}">
                  <a16:creationId xmlns:a16="http://schemas.microsoft.com/office/drawing/2014/main" id="{E004079B-D2CA-644D-B66A-FAD84CCC8313}"/>
                </a:ext>
              </a:extLst>
            </p:cNvPr>
            <p:cNvSpPr>
              <a:spLocks/>
            </p:cNvSpPr>
            <p:nvPr/>
          </p:nvSpPr>
          <p:spPr bwMode="auto">
            <a:xfrm>
              <a:off x="16366562" y="6770635"/>
              <a:ext cx="92075" cy="52388"/>
            </a:xfrm>
            <a:custGeom>
              <a:avLst/>
              <a:gdLst>
                <a:gd name="T0" fmla="*/ 27 w 33"/>
                <a:gd name="T1" fmla="*/ 16 h 19"/>
                <a:gd name="T2" fmla="*/ 6 w 33"/>
                <a:gd name="T3" fmla="*/ 16 h 19"/>
                <a:gd name="T4" fmla="*/ 6 w 33"/>
                <a:gd name="T5" fmla="*/ 3 h 19"/>
                <a:gd name="T6" fmla="*/ 27 w 33"/>
                <a:gd name="T7" fmla="*/ 3 h 19"/>
                <a:gd name="T8" fmla="*/ 27 w 33"/>
                <a:gd name="T9" fmla="*/ 16 h 19"/>
              </a:gdLst>
              <a:ahLst/>
              <a:cxnLst>
                <a:cxn ang="0">
                  <a:pos x="T0" y="T1"/>
                </a:cxn>
                <a:cxn ang="0">
                  <a:pos x="T2" y="T3"/>
                </a:cxn>
                <a:cxn ang="0">
                  <a:pos x="T4" y="T5"/>
                </a:cxn>
                <a:cxn ang="0">
                  <a:pos x="T6" y="T7"/>
                </a:cxn>
                <a:cxn ang="0">
                  <a:pos x="T8" y="T9"/>
                </a:cxn>
              </a:cxnLst>
              <a:rect l="0" t="0" r="r" b="b"/>
              <a:pathLst>
                <a:path w="33" h="19">
                  <a:moveTo>
                    <a:pt x="27" y="16"/>
                  </a:moveTo>
                  <a:cubicBezTo>
                    <a:pt x="21" y="19"/>
                    <a:pt x="12" y="19"/>
                    <a:pt x="6" y="16"/>
                  </a:cubicBezTo>
                  <a:cubicBezTo>
                    <a:pt x="0" y="12"/>
                    <a:pt x="0" y="7"/>
                    <a:pt x="6" y="3"/>
                  </a:cubicBezTo>
                  <a:cubicBezTo>
                    <a:pt x="12" y="0"/>
                    <a:pt x="21" y="0"/>
                    <a:pt x="27" y="3"/>
                  </a:cubicBezTo>
                  <a:cubicBezTo>
                    <a:pt x="33" y="7"/>
                    <a:pt x="33" y="12"/>
                    <a:pt x="27" y="16"/>
                  </a:cubicBezTo>
                  <a:close/>
                </a:path>
              </a:pathLst>
            </a:custGeom>
            <a:solidFill>
              <a:srgbClr val="D1D1D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2" name="Freeform 92">
              <a:extLst>
                <a:ext uri="{FF2B5EF4-FFF2-40B4-BE49-F238E27FC236}">
                  <a16:creationId xmlns:a16="http://schemas.microsoft.com/office/drawing/2014/main" id="{38FB438B-58B5-D349-B926-006959CDC74A}"/>
                </a:ext>
              </a:extLst>
            </p:cNvPr>
            <p:cNvSpPr>
              <a:spLocks/>
            </p:cNvSpPr>
            <p:nvPr/>
          </p:nvSpPr>
          <p:spPr bwMode="auto">
            <a:xfrm>
              <a:off x="15787124" y="8258123"/>
              <a:ext cx="1968500" cy="715963"/>
            </a:xfrm>
            <a:custGeom>
              <a:avLst/>
              <a:gdLst>
                <a:gd name="T0" fmla="*/ 1240 w 1240"/>
                <a:gd name="T1" fmla="*/ 275 h 451"/>
                <a:gd name="T2" fmla="*/ 1220 w 1240"/>
                <a:gd name="T3" fmla="*/ 286 h 451"/>
                <a:gd name="T4" fmla="*/ 1220 w 1240"/>
                <a:gd name="T5" fmla="*/ 286 h 451"/>
                <a:gd name="T6" fmla="*/ 763 w 1240"/>
                <a:gd name="T7" fmla="*/ 23 h 451"/>
                <a:gd name="T8" fmla="*/ 19 w 1240"/>
                <a:gd name="T9" fmla="*/ 451 h 451"/>
                <a:gd name="T10" fmla="*/ 0 w 1240"/>
                <a:gd name="T11" fmla="*/ 440 h 451"/>
                <a:gd name="T12" fmla="*/ 763 w 1240"/>
                <a:gd name="T13" fmla="*/ 0 h 451"/>
                <a:gd name="T14" fmla="*/ 1240 w 1240"/>
                <a:gd name="T15" fmla="*/ 275 h 45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0" h="451">
                  <a:moveTo>
                    <a:pt x="1240" y="275"/>
                  </a:moveTo>
                  <a:lnTo>
                    <a:pt x="1220" y="286"/>
                  </a:lnTo>
                  <a:lnTo>
                    <a:pt x="1220" y="286"/>
                  </a:lnTo>
                  <a:lnTo>
                    <a:pt x="763" y="23"/>
                  </a:lnTo>
                  <a:lnTo>
                    <a:pt x="19" y="451"/>
                  </a:lnTo>
                  <a:lnTo>
                    <a:pt x="0" y="440"/>
                  </a:lnTo>
                  <a:lnTo>
                    <a:pt x="763" y="0"/>
                  </a:lnTo>
                  <a:lnTo>
                    <a:pt x="1240" y="275"/>
                  </a:lnTo>
                  <a:close/>
                </a:path>
              </a:pathLst>
            </a:custGeom>
            <a:solidFill>
              <a:srgbClr val="A5A5A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3" name="Freeform 93">
              <a:extLst>
                <a:ext uri="{FF2B5EF4-FFF2-40B4-BE49-F238E27FC236}">
                  <a16:creationId xmlns:a16="http://schemas.microsoft.com/office/drawing/2014/main" id="{8DD171AE-021B-304C-B859-576D1F3B82C8}"/>
                </a:ext>
              </a:extLst>
            </p:cNvPr>
            <p:cNvSpPr>
              <a:spLocks/>
            </p:cNvSpPr>
            <p:nvPr/>
          </p:nvSpPr>
          <p:spPr bwMode="auto">
            <a:xfrm>
              <a:off x="15817287" y="8294635"/>
              <a:ext cx="1906588" cy="1098550"/>
            </a:xfrm>
            <a:custGeom>
              <a:avLst/>
              <a:gdLst>
                <a:gd name="T0" fmla="*/ 1201 w 1201"/>
                <a:gd name="T1" fmla="*/ 263 h 692"/>
                <a:gd name="T2" fmla="*/ 457 w 1201"/>
                <a:gd name="T3" fmla="*/ 692 h 692"/>
                <a:gd name="T4" fmla="*/ 0 w 1201"/>
                <a:gd name="T5" fmla="*/ 428 h 692"/>
                <a:gd name="T6" fmla="*/ 744 w 1201"/>
                <a:gd name="T7" fmla="*/ 0 h 692"/>
                <a:gd name="T8" fmla="*/ 1201 w 1201"/>
                <a:gd name="T9" fmla="*/ 263 h 692"/>
              </a:gdLst>
              <a:ahLst/>
              <a:cxnLst>
                <a:cxn ang="0">
                  <a:pos x="T0" y="T1"/>
                </a:cxn>
                <a:cxn ang="0">
                  <a:pos x="T2" y="T3"/>
                </a:cxn>
                <a:cxn ang="0">
                  <a:pos x="T4" y="T5"/>
                </a:cxn>
                <a:cxn ang="0">
                  <a:pos x="T6" y="T7"/>
                </a:cxn>
                <a:cxn ang="0">
                  <a:pos x="T8" y="T9"/>
                </a:cxn>
              </a:cxnLst>
              <a:rect l="0" t="0" r="r" b="b"/>
              <a:pathLst>
                <a:path w="1201" h="692">
                  <a:moveTo>
                    <a:pt x="1201" y="263"/>
                  </a:moveTo>
                  <a:lnTo>
                    <a:pt x="457" y="692"/>
                  </a:lnTo>
                  <a:lnTo>
                    <a:pt x="0" y="428"/>
                  </a:lnTo>
                  <a:lnTo>
                    <a:pt x="744" y="0"/>
                  </a:lnTo>
                  <a:lnTo>
                    <a:pt x="1201" y="263"/>
                  </a:lnTo>
                  <a:close/>
                </a:path>
              </a:pathLst>
            </a:custGeom>
            <a:solidFill>
              <a:srgbClr val="D1D1D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4" name="Freeform 94">
              <a:extLst>
                <a:ext uri="{FF2B5EF4-FFF2-40B4-BE49-F238E27FC236}">
                  <a16:creationId xmlns:a16="http://schemas.microsoft.com/office/drawing/2014/main" id="{88901F05-6D64-E84A-87F0-BDDF91B392F9}"/>
                </a:ext>
              </a:extLst>
            </p:cNvPr>
            <p:cNvSpPr>
              <a:spLocks/>
            </p:cNvSpPr>
            <p:nvPr/>
          </p:nvSpPr>
          <p:spPr bwMode="auto">
            <a:xfrm>
              <a:off x="12953437" y="8131123"/>
              <a:ext cx="5797550" cy="2025650"/>
            </a:xfrm>
            <a:custGeom>
              <a:avLst/>
              <a:gdLst>
                <a:gd name="T0" fmla="*/ 2101 w 2101"/>
                <a:gd name="T1" fmla="*/ 0 h 733"/>
                <a:gd name="T2" fmla="*/ 2101 w 2101"/>
                <a:gd name="T3" fmla="*/ 30 h 733"/>
                <a:gd name="T4" fmla="*/ 2065 w 2101"/>
                <a:gd name="T5" fmla="*/ 92 h 733"/>
                <a:gd name="T6" fmla="*/ 1021 w 2101"/>
                <a:gd name="T7" fmla="*/ 695 h 733"/>
                <a:gd name="T8" fmla="*/ 810 w 2101"/>
                <a:gd name="T9" fmla="*/ 695 h 733"/>
                <a:gd name="T10" fmla="*/ 0 w 2101"/>
                <a:gd name="T11" fmla="*/ 228 h 733"/>
                <a:gd name="T12" fmla="*/ 0 w 2101"/>
                <a:gd name="T13" fmla="*/ 198 h 733"/>
                <a:gd name="T14" fmla="*/ 26 w 2101"/>
                <a:gd name="T15" fmla="*/ 213 h 733"/>
                <a:gd name="T16" fmla="*/ 810 w 2101"/>
                <a:gd name="T17" fmla="*/ 665 h 733"/>
                <a:gd name="T18" fmla="*/ 1021 w 2101"/>
                <a:gd name="T19" fmla="*/ 665 h 733"/>
                <a:gd name="T20" fmla="*/ 2065 w 2101"/>
                <a:gd name="T21" fmla="*/ 62 h 733"/>
                <a:gd name="T22" fmla="*/ 2099 w 2101"/>
                <a:gd name="T23" fmla="*/ 15 h 733"/>
                <a:gd name="T24" fmla="*/ 2101 w 2101"/>
                <a:gd name="T25" fmla="*/ 0 h 7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01" h="733">
                  <a:moveTo>
                    <a:pt x="2101" y="0"/>
                  </a:moveTo>
                  <a:cubicBezTo>
                    <a:pt x="2101" y="30"/>
                    <a:pt x="2101" y="30"/>
                    <a:pt x="2101" y="30"/>
                  </a:cubicBezTo>
                  <a:cubicBezTo>
                    <a:pt x="2101" y="54"/>
                    <a:pt x="2089" y="78"/>
                    <a:pt x="2065" y="92"/>
                  </a:cubicBezTo>
                  <a:cubicBezTo>
                    <a:pt x="1021" y="695"/>
                    <a:pt x="1021" y="695"/>
                    <a:pt x="1021" y="695"/>
                  </a:cubicBezTo>
                  <a:cubicBezTo>
                    <a:pt x="955" y="733"/>
                    <a:pt x="875" y="733"/>
                    <a:pt x="810" y="695"/>
                  </a:cubicBezTo>
                  <a:cubicBezTo>
                    <a:pt x="0" y="228"/>
                    <a:pt x="0" y="228"/>
                    <a:pt x="0" y="228"/>
                  </a:cubicBezTo>
                  <a:cubicBezTo>
                    <a:pt x="0" y="198"/>
                    <a:pt x="0" y="198"/>
                    <a:pt x="0" y="198"/>
                  </a:cubicBezTo>
                  <a:cubicBezTo>
                    <a:pt x="26" y="213"/>
                    <a:pt x="26" y="213"/>
                    <a:pt x="26" y="213"/>
                  </a:cubicBezTo>
                  <a:cubicBezTo>
                    <a:pt x="810" y="665"/>
                    <a:pt x="810" y="665"/>
                    <a:pt x="810" y="665"/>
                  </a:cubicBezTo>
                  <a:cubicBezTo>
                    <a:pt x="875" y="703"/>
                    <a:pt x="955" y="703"/>
                    <a:pt x="1021" y="665"/>
                  </a:cubicBezTo>
                  <a:cubicBezTo>
                    <a:pt x="2065" y="62"/>
                    <a:pt x="2065" y="62"/>
                    <a:pt x="2065" y="62"/>
                  </a:cubicBezTo>
                  <a:cubicBezTo>
                    <a:pt x="2084" y="51"/>
                    <a:pt x="2096" y="34"/>
                    <a:pt x="2099" y="15"/>
                  </a:cubicBezTo>
                  <a:cubicBezTo>
                    <a:pt x="2100" y="10"/>
                    <a:pt x="2101" y="5"/>
                    <a:pt x="2101" y="0"/>
                  </a:cubicBezTo>
                  <a:close/>
                </a:path>
              </a:pathLst>
            </a:custGeom>
            <a:solidFill>
              <a:srgbClr val="C1C7D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95" name="Group 394">
            <a:extLst>
              <a:ext uri="{FF2B5EF4-FFF2-40B4-BE49-F238E27FC236}">
                <a16:creationId xmlns:a16="http://schemas.microsoft.com/office/drawing/2014/main" id="{81F5EC3F-E493-E34A-BBA2-248EDA3D67CB}"/>
              </a:ext>
            </a:extLst>
          </p:cNvPr>
          <p:cNvGrpSpPr/>
          <p:nvPr/>
        </p:nvGrpSpPr>
        <p:grpSpPr>
          <a:xfrm>
            <a:off x="18044831" y="4501357"/>
            <a:ext cx="1760255" cy="919082"/>
            <a:chOff x="17506387" y="5621285"/>
            <a:chExt cx="2298700" cy="1370013"/>
          </a:xfrm>
        </p:grpSpPr>
        <p:sp>
          <p:nvSpPr>
            <p:cNvPr id="396" name="Freeform 95">
              <a:extLst>
                <a:ext uri="{FF2B5EF4-FFF2-40B4-BE49-F238E27FC236}">
                  <a16:creationId xmlns:a16="http://schemas.microsoft.com/office/drawing/2014/main" id="{2882EE74-8216-DA49-8C69-397E1A23F819}"/>
                </a:ext>
              </a:extLst>
            </p:cNvPr>
            <p:cNvSpPr>
              <a:spLocks/>
            </p:cNvSpPr>
            <p:nvPr/>
          </p:nvSpPr>
          <p:spPr bwMode="auto">
            <a:xfrm>
              <a:off x="17506387" y="5662560"/>
              <a:ext cx="2298700" cy="1328738"/>
            </a:xfrm>
            <a:custGeom>
              <a:avLst/>
              <a:gdLst>
                <a:gd name="T0" fmla="*/ 800 w 833"/>
                <a:gd name="T1" fmla="*/ 356 h 481"/>
                <a:gd name="T2" fmla="*/ 600 w 833"/>
                <a:gd name="T3" fmla="*/ 468 h 481"/>
                <a:gd name="T4" fmla="*/ 516 w 833"/>
                <a:gd name="T5" fmla="*/ 468 h 481"/>
                <a:gd name="T6" fmla="*/ 31 w 833"/>
                <a:gd name="T7" fmla="*/ 188 h 481"/>
                <a:gd name="T8" fmla="*/ 29 w 833"/>
                <a:gd name="T9" fmla="*/ 126 h 481"/>
                <a:gd name="T10" fmla="*/ 225 w 833"/>
                <a:gd name="T11" fmla="*/ 13 h 481"/>
                <a:gd name="T12" fmla="*/ 308 w 833"/>
                <a:gd name="T13" fmla="*/ 17 h 481"/>
                <a:gd name="T14" fmla="*/ 799 w 833"/>
                <a:gd name="T15" fmla="*/ 295 h 481"/>
                <a:gd name="T16" fmla="*/ 800 w 833"/>
                <a:gd name="T17" fmla="*/ 356 h 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3" h="481">
                  <a:moveTo>
                    <a:pt x="800" y="356"/>
                  </a:moveTo>
                  <a:cubicBezTo>
                    <a:pt x="600" y="468"/>
                    <a:pt x="600" y="468"/>
                    <a:pt x="600" y="468"/>
                  </a:cubicBezTo>
                  <a:cubicBezTo>
                    <a:pt x="577" y="481"/>
                    <a:pt x="539" y="481"/>
                    <a:pt x="516" y="468"/>
                  </a:cubicBezTo>
                  <a:cubicBezTo>
                    <a:pt x="31" y="188"/>
                    <a:pt x="31" y="188"/>
                    <a:pt x="31" y="188"/>
                  </a:cubicBezTo>
                  <a:cubicBezTo>
                    <a:pt x="3" y="172"/>
                    <a:pt x="0" y="143"/>
                    <a:pt x="29" y="126"/>
                  </a:cubicBezTo>
                  <a:cubicBezTo>
                    <a:pt x="225" y="13"/>
                    <a:pt x="225" y="13"/>
                    <a:pt x="225" y="13"/>
                  </a:cubicBezTo>
                  <a:cubicBezTo>
                    <a:pt x="248" y="0"/>
                    <a:pt x="285" y="3"/>
                    <a:pt x="308" y="17"/>
                  </a:cubicBezTo>
                  <a:cubicBezTo>
                    <a:pt x="799" y="295"/>
                    <a:pt x="799" y="295"/>
                    <a:pt x="799" y="295"/>
                  </a:cubicBezTo>
                  <a:cubicBezTo>
                    <a:pt x="809" y="302"/>
                    <a:pt x="833" y="335"/>
                    <a:pt x="800" y="356"/>
                  </a:cubicBezTo>
                </a:path>
              </a:pathLst>
            </a:custGeom>
            <a:solidFill>
              <a:srgbClr val="79BBF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7" name="Freeform 96">
              <a:extLst>
                <a:ext uri="{FF2B5EF4-FFF2-40B4-BE49-F238E27FC236}">
                  <a16:creationId xmlns:a16="http://schemas.microsoft.com/office/drawing/2014/main" id="{73D282D0-D4E8-1746-B653-90E99DDB0E82}"/>
                </a:ext>
              </a:extLst>
            </p:cNvPr>
            <p:cNvSpPr>
              <a:spLocks/>
            </p:cNvSpPr>
            <p:nvPr/>
          </p:nvSpPr>
          <p:spPr bwMode="auto">
            <a:xfrm>
              <a:off x="17506387" y="5626048"/>
              <a:ext cx="2298700" cy="1331913"/>
            </a:xfrm>
            <a:custGeom>
              <a:avLst/>
              <a:gdLst>
                <a:gd name="T0" fmla="*/ 800 w 833"/>
                <a:gd name="T1" fmla="*/ 357 h 482"/>
                <a:gd name="T2" fmla="*/ 600 w 833"/>
                <a:gd name="T3" fmla="*/ 468 h 482"/>
                <a:gd name="T4" fmla="*/ 516 w 833"/>
                <a:gd name="T5" fmla="*/ 468 h 482"/>
                <a:gd name="T6" fmla="*/ 31 w 833"/>
                <a:gd name="T7" fmla="*/ 188 h 482"/>
                <a:gd name="T8" fmla="*/ 29 w 833"/>
                <a:gd name="T9" fmla="*/ 126 h 482"/>
                <a:gd name="T10" fmla="*/ 225 w 833"/>
                <a:gd name="T11" fmla="*/ 14 h 482"/>
                <a:gd name="T12" fmla="*/ 308 w 833"/>
                <a:gd name="T13" fmla="*/ 17 h 482"/>
                <a:gd name="T14" fmla="*/ 799 w 833"/>
                <a:gd name="T15" fmla="*/ 296 h 482"/>
                <a:gd name="T16" fmla="*/ 800 w 833"/>
                <a:gd name="T17" fmla="*/ 357 h 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33" h="482">
                  <a:moveTo>
                    <a:pt x="800" y="357"/>
                  </a:moveTo>
                  <a:cubicBezTo>
                    <a:pt x="600" y="468"/>
                    <a:pt x="600" y="468"/>
                    <a:pt x="600" y="468"/>
                  </a:cubicBezTo>
                  <a:cubicBezTo>
                    <a:pt x="577" y="482"/>
                    <a:pt x="539" y="482"/>
                    <a:pt x="516" y="468"/>
                  </a:cubicBezTo>
                  <a:cubicBezTo>
                    <a:pt x="31" y="188"/>
                    <a:pt x="31" y="188"/>
                    <a:pt x="31" y="188"/>
                  </a:cubicBezTo>
                  <a:cubicBezTo>
                    <a:pt x="3" y="172"/>
                    <a:pt x="0" y="144"/>
                    <a:pt x="29" y="126"/>
                  </a:cubicBezTo>
                  <a:cubicBezTo>
                    <a:pt x="225" y="14"/>
                    <a:pt x="225" y="14"/>
                    <a:pt x="225" y="14"/>
                  </a:cubicBezTo>
                  <a:cubicBezTo>
                    <a:pt x="248" y="0"/>
                    <a:pt x="285" y="4"/>
                    <a:pt x="308" y="17"/>
                  </a:cubicBezTo>
                  <a:cubicBezTo>
                    <a:pt x="799" y="296"/>
                    <a:pt x="799" y="296"/>
                    <a:pt x="799" y="296"/>
                  </a:cubicBezTo>
                  <a:cubicBezTo>
                    <a:pt x="809" y="302"/>
                    <a:pt x="833" y="336"/>
                    <a:pt x="800" y="357"/>
                  </a:cubicBezTo>
                </a:path>
              </a:pathLst>
            </a:custGeom>
            <a:solidFill>
              <a:srgbClr val="4579EE"/>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8" name="Freeform 97">
              <a:extLst>
                <a:ext uri="{FF2B5EF4-FFF2-40B4-BE49-F238E27FC236}">
                  <a16:creationId xmlns:a16="http://schemas.microsoft.com/office/drawing/2014/main" id="{4608E1D8-6FC9-DA4D-A152-7F912C67544A}"/>
                </a:ext>
              </a:extLst>
            </p:cNvPr>
            <p:cNvSpPr>
              <a:spLocks/>
            </p:cNvSpPr>
            <p:nvPr/>
          </p:nvSpPr>
          <p:spPr bwMode="auto">
            <a:xfrm>
              <a:off x="17580999" y="5648273"/>
              <a:ext cx="2130425" cy="1228725"/>
            </a:xfrm>
            <a:custGeom>
              <a:avLst/>
              <a:gdLst>
                <a:gd name="T0" fmla="*/ 189 w 772"/>
                <a:gd name="T1" fmla="*/ 29 h 445"/>
                <a:gd name="T2" fmla="*/ 191 w 772"/>
                <a:gd name="T3" fmla="*/ 31 h 445"/>
                <a:gd name="T4" fmla="*/ 191 w 772"/>
                <a:gd name="T5" fmla="*/ 45 h 445"/>
                <a:gd name="T6" fmla="*/ 80 w 772"/>
                <a:gd name="T7" fmla="*/ 110 h 445"/>
                <a:gd name="T8" fmla="*/ 54 w 772"/>
                <a:gd name="T9" fmla="*/ 110 h 445"/>
                <a:gd name="T10" fmla="*/ 52 w 772"/>
                <a:gd name="T11" fmla="*/ 109 h 445"/>
                <a:gd name="T12" fmla="*/ 39 w 772"/>
                <a:gd name="T13" fmla="*/ 109 h 445"/>
                <a:gd name="T14" fmla="*/ 15 w 772"/>
                <a:gd name="T15" fmla="*/ 122 h 445"/>
                <a:gd name="T16" fmla="*/ 15 w 772"/>
                <a:gd name="T17" fmla="*/ 154 h 445"/>
                <a:gd name="T18" fmla="*/ 504 w 772"/>
                <a:gd name="T19" fmla="*/ 436 h 445"/>
                <a:gd name="T20" fmla="*/ 559 w 772"/>
                <a:gd name="T21" fmla="*/ 436 h 445"/>
                <a:gd name="T22" fmla="*/ 756 w 772"/>
                <a:gd name="T23" fmla="*/ 322 h 445"/>
                <a:gd name="T24" fmla="*/ 756 w 772"/>
                <a:gd name="T25" fmla="*/ 291 h 445"/>
                <a:gd name="T26" fmla="*/ 267 w 772"/>
                <a:gd name="T27" fmla="*/ 8 h 445"/>
                <a:gd name="T28" fmla="*/ 213 w 772"/>
                <a:gd name="T29" fmla="*/ 8 h 445"/>
                <a:gd name="T30" fmla="*/ 189 w 772"/>
                <a:gd name="T31" fmla="*/ 22 h 445"/>
                <a:gd name="T32" fmla="*/ 189 w 772"/>
                <a:gd name="T33" fmla="*/ 29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72" h="445">
                  <a:moveTo>
                    <a:pt x="189" y="29"/>
                  </a:moveTo>
                  <a:cubicBezTo>
                    <a:pt x="191" y="31"/>
                    <a:pt x="191" y="31"/>
                    <a:pt x="191" y="31"/>
                  </a:cubicBezTo>
                  <a:cubicBezTo>
                    <a:pt x="198" y="35"/>
                    <a:pt x="198" y="41"/>
                    <a:pt x="191" y="45"/>
                  </a:cubicBezTo>
                  <a:cubicBezTo>
                    <a:pt x="80" y="110"/>
                    <a:pt x="80" y="110"/>
                    <a:pt x="80" y="110"/>
                  </a:cubicBezTo>
                  <a:cubicBezTo>
                    <a:pt x="72" y="114"/>
                    <a:pt x="61" y="114"/>
                    <a:pt x="54" y="110"/>
                  </a:cubicBezTo>
                  <a:cubicBezTo>
                    <a:pt x="52" y="109"/>
                    <a:pt x="52" y="109"/>
                    <a:pt x="52" y="109"/>
                  </a:cubicBezTo>
                  <a:cubicBezTo>
                    <a:pt x="48" y="107"/>
                    <a:pt x="43" y="107"/>
                    <a:pt x="39" y="109"/>
                  </a:cubicBezTo>
                  <a:cubicBezTo>
                    <a:pt x="15" y="122"/>
                    <a:pt x="15" y="122"/>
                    <a:pt x="15" y="122"/>
                  </a:cubicBezTo>
                  <a:cubicBezTo>
                    <a:pt x="0" y="131"/>
                    <a:pt x="0" y="145"/>
                    <a:pt x="15" y="154"/>
                  </a:cubicBezTo>
                  <a:cubicBezTo>
                    <a:pt x="504" y="436"/>
                    <a:pt x="504" y="436"/>
                    <a:pt x="504" y="436"/>
                  </a:cubicBezTo>
                  <a:cubicBezTo>
                    <a:pt x="520" y="445"/>
                    <a:pt x="544" y="445"/>
                    <a:pt x="559" y="436"/>
                  </a:cubicBezTo>
                  <a:cubicBezTo>
                    <a:pt x="756" y="322"/>
                    <a:pt x="756" y="322"/>
                    <a:pt x="756" y="322"/>
                  </a:cubicBezTo>
                  <a:cubicBezTo>
                    <a:pt x="772" y="314"/>
                    <a:pt x="772" y="299"/>
                    <a:pt x="756" y="291"/>
                  </a:cubicBezTo>
                  <a:cubicBezTo>
                    <a:pt x="267" y="8"/>
                    <a:pt x="267" y="8"/>
                    <a:pt x="267" y="8"/>
                  </a:cubicBezTo>
                  <a:cubicBezTo>
                    <a:pt x="252" y="0"/>
                    <a:pt x="228" y="0"/>
                    <a:pt x="213" y="8"/>
                  </a:cubicBezTo>
                  <a:cubicBezTo>
                    <a:pt x="189" y="22"/>
                    <a:pt x="189" y="22"/>
                    <a:pt x="189" y="22"/>
                  </a:cubicBezTo>
                  <a:cubicBezTo>
                    <a:pt x="185" y="24"/>
                    <a:pt x="185" y="27"/>
                    <a:pt x="189" y="29"/>
                  </a:cubicBezTo>
                </a:path>
              </a:pathLst>
            </a:custGeom>
            <a:solidFill>
              <a:srgbClr val="1B146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9" name="Freeform 98">
              <a:extLst>
                <a:ext uri="{FF2B5EF4-FFF2-40B4-BE49-F238E27FC236}">
                  <a16:creationId xmlns:a16="http://schemas.microsoft.com/office/drawing/2014/main" id="{F5843794-831B-1248-93CA-B98AEBD943D9}"/>
                </a:ext>
              </a:extLst>
            </p:cNvPr>
            <p:cNvSpPr>
              <a:spLocks noEditPoints="1"/>
            </p:cNvSpPr>
            <p:nvPr/>
          </p:nvSpPr>
          <p:spPr bwMode="auto">
            <a:xfrm>
              <a:off x="17539724" y="5621285"/>
              <a:ext cx="2217738" cy="1281113"/>
            </a:xfrm>
            <a:custGeom>
              <a:avLst/>
              <a:gdLst>
                <a:gd name="T0" fmla="*/ 220 w 804"/>
                <a:gd name="T1" fmla="*/ 11 h 464"/>
                <a:gd name="T2" fmla="*/ 19 w 804"/>
                <a:gd name="T3" fmla="*/ 127 h 464"/>
                <a:gd name="T4" fmla="*/ 19 w 804"/>
                <a:gd name="T5" fmla="*/ 168 h 464"/>
                <a:gd name="T6" fmla="*/ 513 w 804"/>
                <a:gd name="T7" fmla="*/ 453 h 464"/>
                <a:gd name="T8" fmla="*/ 583 w 804"/>
                <a:gd name="T9" fmla="*/ 453 h 464"/>
                <a:gd name="T10" fmla="*/ 784 w 804"/>
                <a:gd name="T11" fmla="*/ 337 h 464"/>
                <a:gd name="T12" fmla="*/ 784 w 804"/>
                <a:gd name="T13" fmla="*/ 296 h 464"/>
                <a:gd name="T14" fmla="*/ 291 w 804"/>
                <a:gd name="T15" fmla="*/ 11 h 464"/>
                <a:gd name="T16" fmla="*/ 220 w 804"/>
                <a:gd name="T17" fmla="*/ 11 h 464"/>
                <a:gd name="T18" fmla="*/ 771 w 804"/>
                <a:gd name="T19" fmla="*/ 301 h 464"/>
                <a:gd name="T20" fmla="*/ 771 w 804"/>
                <a:gd name="T21" fmla="*/ 332 h 464"/>
                <a:gd name="T22" fmla="*/ 574 w 804"/>
                <a:gd name="T23" fmla="*/ 446 h 464"/>
                <a:gd name="T24" fmla="*/ 519 w 804"/>
                <a:gd name="T25" fmla="*/ 446 h 464"/>
                <a:gd name="T26" fmla="*/ 30 w 804"/>
                <a:gd name="T27" fmla="*/ 164 h 464"/>
                <a:gd name="T28" fmla="*/ 30 w 804"/>
                <a:gd name="T29" fmla="*/ 132 h 464"/>
                <a:gd name="T30" fmla="*/ 54 w 804"/>
                <a:gd name="T31" fmla="*/ 118 h 464"/>
                <a:gd name="T32" fmla="*/ 67 w 804"/>
                <a:gd name="T33" fmla="*/ 118 h 464"/>
                <a:gd name="T34" fmla="*/ 69 w 804"/>
                <a:gd name="T35" fmla="*/ 120 h 464"/>
                <a:gd name="T36" fmla="*/ 95 w 804"/>
                <a:gd name="T37" fmla="*/ 120 h 464"/>
                <a:gd name="T38" fmla="*/ 206 w 804"/>
                <a:gd name="T39" fmla="*/ 55 h 464"/>
                <a:gd name="T40" fmla="*/ 206 w 804"/>
                <a:gd name="T41" fmla="*/ 40 h 464"/>
                <a:gd name="T42" fmla="*/ 204 w 804"/>
                <a:gd name="T43" fmla="*/ 39 h 464"/>
                <a:gd name="T44" fmla="*/ 204 w 804"/>
                <a:gd name="T45" fmla="*/ 32 h 464"/>
                <a:gd name="T46" fmla="*/ 228 w 804"/>
                <a:gd name="T47" fmla="*/ 18 h 464"/>
                <a:gd name="T48" fmla="*/ 282 w 804"/>
                <a:gd name="T49" fmla="*/ 18 h 464"/>
                <a:gd name="T50" fmla="*/ 771 w 804"/>
                <a:gd name="T51" fmla="*/ 301 h 4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04" h="464">
                  <a:moveTo>
                    <a:pt x="220" y="11"/>
                  </a:moveTo>
                  <a:cubicBezTo>
                    <a:pt x="19" y="127"/>
                    <a:pt x="19" y="127"/>
                    <a:pt x="19" y="127"/>
                  </a:cubicBezTo>
                  <a:cubicBezTo>
                    <a:pt x="0" y="139"/>
                    <a:pt x="0" y="157"/>
                    <a:pt x="19" y="168"/>
                  </a:cubicBezTo>
                  <a:cubicBezTo>
                    <a:pt x="513" y="453"/>
                    <a:pt x="513" y="453"/>
                    <a:pt x="513" y="453"/>
                  </a:cubicBezTo>
                  <a:cubicBezTo>
                    <a:pt x="532" y="464"/>
                    <a:pt x="564" y="464"/>
                    <a:pt x="583" y="453"/>
                  </a:cubicBezTo>
                  <a:cubicBezTo>
                    <a:pt x="784" y="337"/>
                    <a:pt x="784" y="337"/>
                    <a:pt x="784" y="337"/>
                  </a:cubicBezTo>
                  <a:cubicBezTo>
                    <a:pt x="804" y="326"/>
                    <a:pt x="804" y="308"/>
                    <a:pt x="784" y="296"/>
                  </a:cubicBezTo>
                  <a:cubicBezTo>
                    <a:pt x="291" y="11"/>
                    <a:pt x="291" y="11"/>
                    <a:pt x="291" y="11"/>
                  </a:cubicBezTo>
                  <a:cubicBezTo>
                    <a:pt x="271" y="0"/>
                    <a:pt x="240" y="0"/>
                    <a:pt x="220" y="11"/>
                  </a:cubicBezTo>
                  <a:moveTo>
                    <a:pt x="771" y="301"/>
                  </a:moveTo>
                  <a:cubicBezTo>
                    <a:pt x="786" y="309"/>
                    <a:pt x="786" y="324"/>
                    <a:pt x="771" y="332"/>
                  </a:cubicBezTo>
                  <a:cubicBezTo>
                    <a:pt x="574" y="446"/>
                    <a:pt x="574" y="446"/>
                    <a:pt x="574" y="446"/>
                  </a:cubicBezTo>
                  <a:cubicBezTo>
                    <a:pt x="559" y="455"/>
                    <a:pt x="535" y="455"/>
                    <a:pt x="519" y="446"/>
                  </a:cubicBezTo>
                  <a:cubicBezTo>
                    <a:pt x="30" y="164"/>
                    <a:pt x="30" y="164"/>
                    <a:pt x="30" y="164"/>
                  </a:cubicBezTo>
                  <a:cubicBezTo>
                    <a:pt x="15" y="155"/>
                    <a:pt x="15" y="141"/>
                    <a:pt x="30" y="132"/>
                  </a:cubicBezTo>
                  <a:cubicBezTo>
                    <a:pt x="54" y="118"/>
                    <a:pt x="54" y="118"/>
                    <a:pt x="54" y="118"/>
                  </a:cubicBezTo>
                  <a:cubicBezTo>
                    <a:pt x="58" y="116"/>
                    <a:pt x="63" y="116"/>
                    <a:pt x="67" y="118"/>
                  </a:cubicBezTo>
                  <a:cubicBezTo>
                    <a:pt x="69" y="120"/>
                    <a:pt x="69" y="120"/>
                    <a:pt x="69" y="120"/>
                  </a:cubicBezTo>
                  <a:cubicBezTo>
                    <a:pt x="76" y="124"/>
                    <a:pt x="87" y="124"/>
                    <a:pt x="95" y="120"/>
                  </a:cubicBezTo>
                  <a:cubicBezTo>
                    <a:pt x="206" y="55"/>
                    <a:pt x="206" y="55"/>
                    <a:pt x="206" y="55"/>
                  </a:cubicBezTo>
                  <a:cubicBezTo>
                    <a:pt x="213" y="51"/>
                    <a:pt x="213" y="45"/>
                    <a:pt x="206" y="40"/>
                  </a:cubicBezTo>
                  <a:cubicBezTo>
                    <a:pt x="204" y="39"/>
                    <a:pt x="204" y="39"/>
                    <a:pt x="204" y="39"/>
                  </a:cubicBezTo>
                  <a:cubicBezTo>
                    <a:pt x="200" y="37"/>
                    <a:pt x="200" y="34"/>
                    <a:pt x="204" y="32"/>
                  </a:cubicBezTo>
                  <a:cubicBezTo>
                    <a:pt x="228" y="18"/>
                    <a:pt x="228" y="18"/>
                    <a:pt x="228" y="18"/>
                  </a:cubicBezTo>
                  <a:cubicBezTo>
                    <a:pt x="243" y="10"/>
                    <a:pt x="267" y="10"/>
                    <a:pt x="282" y="18"/>
                  </a:cubicBezTo>
                  <a:cubicBezTo>
                    <a:pt x="771" y="301"/>
                    <a:pt x="771" y="301"/>
                    <a:pt x="771" y="301"/>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0" name="Freeform 99">
              <a:extLst>
                <a:ext uri="{FF2B5EF4-FFF2-40B4-BE49-F238E27FC236}">
                  <a16:creationId xmlns:a16="http://schemas.microsoft.com/office/drawing/2014/main" id="{43EFC1D7-6C5D-B34E-AA76-5B342D26E121}"/>
                </a:ext>
              </a:extLst>
            </p:cNvPr>
            <p:cNvSpPr>
              <a:spLocks/>
            </p:cNvSpPr>
            <p:nvPr/>
          </p:nvSpPr>
          <p:spPr bwMode="auto">
            <a:xfrm>
              <a:off x="17861987" y="5808610"/>
              <a:ext cx="114300" cy="66675"/>
            </a:xfrm>
            <a:custGeom>
              <a:avLst/>
              <a:gdLst>
                <a:gd name="T0" fmla="*/ 39 w 41"/>
                <a:gd name="T1" fmla="*/ 5 h 24"/>
                <a:gd name="T2" fmla="*/ 7 w 41"/>
                <a:gd name="T3" fmla="*/ 23 h 24"/>
                <a:gd name="T4" fmla="*/ 2 w 41"/>
                <a:gd name="T5" fmla="*/ 23 h 24"/>
                <a:gd name="T6" fmla="*/ 1 w 41"/>
                <a:gd name="T7" fmla="*/ 20 h 24"/>
                <a:gd name="T8" fmla="*/ 33 w 41"/>
                <a:gd name="T9" fmla="*/ 1 h 24"/>
                <a:gd name="T10" fmla="*/ 39 w 41"/>
                <a:gd name="T11" fmla="*/ 1 h 24"/>
                <a:gd name="T12" fmla="*/ 39 w 41"/>
                <a:gd name="T13" fmla="*/ 5 h 24"/>
              </a:gdLst>
              <a:ahLst/>
              <a:cxnLst>
                <a:cxn ang="0">
                  <a:pos x="T0" y="T1"/>
                </a:cxn>
                <a:cxn ang="0">
                  <a:pos x="T2" y="T3"/>
                </a:cxn>
                <a:cxn ang="0">
                  <a:pos x="T4" y="T5"/>
                </a:cxn>
                <a:cxn ang="0">
                  <a:pos x="T6" y="T7"/>
                </a:cxn>
                <a:cxn ang="0">
                  <a:pos x="T8" y="T9"/>
                </a:cxn>
                <a:cxn ang="0">
                  <a:pos x="T10" y="T11"/>
                </a:cxn>
                <a:cxn ang="0">
                  <a:pos x="T12" y="T13"/>
                </a:cxn>
              </a:cxnLst>
              <a:rect l="0" t="0" r="r" b="b"/>
              <a:pathLst>
                <a:path w="41" h="24">
                  <a:moveTo>
                    <a:pt x="39" y="5"/>
                  </a:moveTo>
                  <a:cubicBezTo>
                    <a:pt x="7" y="23"/>
                    <a:pt x="7" y="23"/>
                    <a:pt x="7" y="23"/>
                  </a:cubicBezTo>
                  <a:cubicBezTo>
                    <a:pt x="6" y="24"/>
                    <a:pt x="3" y="24"/>
                    <a:pt x="2" y="23"/>
                  </a:cubicBezTo>
                  <a:cubicBezTo>
                    <a:pt x="0" y="22"/>
                    <a:pt x="0" y="20"/>
                    <a:pt x="1" y="20"/>
                  </a:cubicBezTo>
                  <a:cubicBezTo>
                    <a:pt x="33" y="1"/>
                    <a:pt x="33" y="1"/>
                    <a:pt x="33" y="1"/>
                  </a:cubicBezTo>
                  <a:cubicBezTo>
                    <a:pt x="35" y="0"/>
                    <a:pt x="37" y="1"/>
                    <a:pt x="39" y="1"/>
                  </a:cubicBezTo>
                  <a:cubicBezTo>
                    <a:pt x="40" y="2"/>
                    <a:pt x="41" y="4"/>
                    <a:pt x="39" y="5"/>
                  </a:cubicBezTo>
                  <a:close/>
                </a:path>
              </a:pathLst>
            </a:custGeom>
            <a:solidFill>
              <a:srgbClr val="4579EE"/>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1" name="Freeform 100">
              <a:extLst>
                <a:ext uri="{FF2B5EF4-FFF2-40B4-BE49-F238E27FC236}">
                  <a16:creationId xmlns:a16="http://schemas.microsoft.com/office/drawing/2014/main" id="{0BF2176B-1DAB-0A44-90FA-89A339B91A2B}"/>
                </a:ext>
              </a:extLst>
            </p:cNvPr>
            <p:cNvSpPr>
              <a:spLocks/>
            </p:cNvSpPr>
            <p:nvPr/>
          </p:nvSpPr>
          <p:spPr bwMode="auto">
            <a:xfrm>
              <a:off x="17981049" y="5781623"/>
              <a:ext cx="44450" cy="23813"/>
            </a:xfrm>
            <a:custGeom>
              <a:avLst/>
              <a:gdLst>
                <a:gd name="T0" fmla="*/ 13 w 16"/>
                <a:gd name="T1" fmla="*/ 1 h 9"/>
                <a:gd name="T2" fmla="*/ 13 w 16"/>
                <a:gd name="T3" fmla="*/ 7 h 9"/>
                <a:gd name="T4" fmla="*/ 3 w 16"/>
                <a:gd name="T5" fmla="*/ 7 h 9"/>
                <a:gd name="T6" fmla="*/ 3 w 16"/>
                <a:gd name="T7" fmla="*/ 1 h 9"/>
                <a:gd name="T8" fmla="*/ 13 w 16"/>
                <a:gd name="T9" fmla="*/ 1 h 9"/>
              </a:gdLst>
              <a:ahLst/>
              <a:cxnLst>
                <a:cxn ang="0">
                  <a:pos x="T0" y="T1"/>
                </a:cxn>
                <a:cxn ang="0">
                  <a:pos x="T2" y="T3"/>
                </a:cxn>
                <a:cxn ang="0">
                  <a:pos x="T4" y="T5"/>
                </a:cxn>
                <a:cxn ang="0">
                  <a:pos x="T6" y="T7"/>
                </a:cxn>
                <a:cxn ang="0">
                  <a:pos x="T8" y="T9"/>
                </a:cxn>
              </a:cxnLst>
              <a:rect l="0" t="0" r="r" b="b"/>
              <a:pathLst>
                <a:path w="16" h="9">
                  <a:moveTo>
                    <a:pt x="13" y="1"/>
                  </a:moveTo>
                  <a:cubicBezTo>
                    <a:pt x="16" y="3"/>
                    <a:pt x="16" y="6"/>
                    <a:pt x="13" y="7"/>
                  </a:cubicBezTo>
                  <a:cubicBezTo>
                    <a:pt x="10" y="9"/>
                    <a:pt x="6" y="9"/>
                    <a:pt x="3" y="7"/>
                  </a:cubicBezTo>
                  <a:cubicBezTo>
                    <a:pt x="0" y="6"/>
                    <a:pt x="0" y="3"/>
                    <a:pt x="3" y="1"/>
                  </a:cubicBezTo>
                  <a:cubicBezTo>
                    <a:pt x="6" y="0"/>
                    <a:pt x="10" y="0"/>
                    <a:pt x="13" y="1"/>
                  </a:cubicBezTo>
                  <a:close/>
                </a:path>
              </a:pathLst>
            </a:custGeom>
            <a:solidFill>
              <a:srgbClr val="4579EE"/>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2" name="Freeform 101">
              <a:extLst>
                <a:ext uri="{FF2B5EF4-FFF2-40B4-BE49-F238E27FC236}">
                  <a16:creationId xmlns:a16="http://schemas.microsoft.com/office/drawing/2014/main" id="{E1A30017-FE9A-C647-8ABB-665827AB71FF}"/>
                </a:ext>
              </a:extLst>
            </p:cNvPr>
            <p:cNvSpPr>
              <a:spLocks/>
            </p:cNvSpPr>
            <p:nvPr/>
          </p:nvSpPr>
          <p:spPr bwMode="auto">
            <a:xfrm>
              <a:off x="17671487" y="6156273"/>
              <a:ext cx="36513" cy="31750"/>
            </a:xfrm>
            <a:custGeom>
              <a:avLst/>
              <a:gdLst>
                <a:gd name="T0" fmla="*/ 11 w 13"/>
                <a:gd name="T1" fmla="*/ 11 h 11"/>
                <a:gd name="T2" fmla="*/ 2 w 13"/>
                <a:gd name="T3" fmla="*/ 5 h 11"/>
                <a:gd name="T4" fmla="*/ 0 w 13"/>
                <a:gd name="T5" fmla="*/ 2 h 11"/>
                <a:gd name="T6" fmla="*/ 2 w 13"/>
                <a:gd name="T7" fmla="*/ 0 h 11"/>
                <a:gd name="T8" fmla="*/ 11 w 13"/>
                <a:gd name="T9" fmla="*/ 6 h 11"/>
                <a:gd name="T10" fmla="*/ 13 w 13"/>
                <a:gd name="T11" fmla="*/ 9 h 11"/>
                <a:gd name="T12" fmla="*/ 11 w 13"/>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3" h="11">
                  <a:moveTo>
                    <a:pt x="11" y="11"/>
                  </a:moveTo>
                  <a:cubicBezTo>
                    <a:pt x="2" y="5"/>
                    <a:pt x="2" y="5"/>
                    <a:pt x="2" y="5"/>
                  </a:cubicBezTo>
                  <a:cubicBezTo>
                    <a:pt x="1" y="5"/>
                    <a:pt x="0" y="3"/>
                    <a:pt x="0" y="2"/>
                  </a:cubicBezTo>
                  <a:cubicBezTo>
                    <a:pt x="0" y="0"/>
                    <a:pt x="1" y="0"/>
                    <a:pt x="2" y="0"/>
                  </a:cubicBezTo>
                  <a:cubicBezTo>
                    <a:pt x="11" y="6"/>
                    <a:pt x="11" y="6"/>
                    <a:pt x="11" y="6"/>
                  </a:cubicBezTo>
                  <a:cubicBezTo>
                    <a:pt x="12" y="6"/>
                    <a:pt x="13" y="8"/>
                    <a:pt x="13" y="9"/>
                  </a:cubicBezTo>
                  <a:cubicBezTo>
                    <a:pt x="13" y="11"/>
                    <a:pt x="12" y="11"/>
                    <a:pt x="11" y="11"/>
                  </a:cubicBezTo>
                  <a:close/>
                </a:path>
              </a:pathLst>
            </a:custGeom>
            <a:solidFill>
              <a:srgbClr val="689DD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3" name="Freeform 102">
              <a:extLst>
                <a:ext uri="{FF2B5EF4-FFF2-40B4-BE49-F238E27FC236}">
                  <a16:creationId xmlns:a16="http://schemas.microsoft.com/office/drawing/2014/main" id="{C7F033E3-4DE6-554A-824C-BF0C80B9AE58}"/>
                </a:ext>
              </a:extLst>
            </p:cNvPr>
            <p:cNvSpPr>
              <a:spLocks/>
            </p:cNvSpPr>
            <p:nvPr/>
          </p:nvSpPr>
          <p:spPr bwMode="auto">
            <a:xfrm>
              <a:off x="17619099" y="6107060"/>
              <a:ext cx="20638" cy="66675"/>
            </a:xfrm>
            <a:custGeom>
              <a:avLst/>
              <a:gdLst>
                <a:gd name="T0" fmla="*/ 7 w 7"/>
                <a:gd name="T1" fmla="*/ 24 h 24"/>
                <a:gd name="T2" fmla="*/ 2 w 7"/>
                <a:gd name="T3" fmla="*/ 21 h 24"/>
                <a:gd name="T4" fmla="*/ 3 w 7"/>
                <a:gd name="T5" fmla="*/ 0 h 24"/>
                <a:gd name="T6" fmla="*/ 7 w 7"/>
                <a:gd name="T7" fmla="*/ 2 h 24"/>
                <a:gd name="T8" fmla="*/ 7 w 7"/>
                <a:gd name="T9" fmla="*/ 24 h 24"/>
              </a:gdLst>
              <a:ahLst/>
              <a:cxnLst>
                <a:cxn ang="0">
                  <a:pos x="T0" y="T1"/>
                </a:cxn>
                <a:cxn ang="0">
                  <a:pos x="T2" y="T3"/>
                </a:cxn>
                <a:cxn ang="0">
                  <a:pos x="T4" y="T5"/>
                </a:cxn>
                <a:cxn ang="0">
                  <a:pos x="T6" y="T7"/>
                </a:cxn>
                <a:cxn ang="0">
                  <a:pos x="T8" y="T9"/>
                </a:cxn>
              </a:cxnLst>
              <a:rect l="0" t="0" r="r" b="b"/>
              <a:pathLst>
                <a:path w="7" h="24">
                  <a:moveTo>
                    <a:pt x="7" y="24"/>
                  </a:moveTo>
                  <a:cubicBezTo>
                    <a:pt x="2" y="21"/>
                    <a:pt x="2" y="21"/>
                    <a:pt x="2" y="21"/>
                  </a:cubicBezTo>
                  <a:cubicBezTo>
                    <a:pt x="0" y="15"/>
                    <a:pt x="1" y="5"/>
                    <a:pt x="3" y="0"/>
                  </a:cubicBezTo>
                  <a:cubicBezTo>
                    <a:pt x="7" y="2"/>
                    <a:pt x="7" y="2"/>
                    <a:pt x="7" y="2"/>
                  </a:cubicBezTo>
                  <a:cubicBezTo>
                    <a:pt x="6" y="8"/>
                    <a:pt x="5" y="18"/>
                    <a:pt x="7" y="24"/>
                  </a:cubicBezTo>
                  <a:close/>
                </a:path>
              </a:pathLst>
            </a:custGeom>
            <a:solidFill>
              <a:srgbClr val="689DD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4" name="Freeform 103">
              <a:extLst>
                <a:ext uri="{FF2B5EF4-FFF2-40B4-BE49-F238E27FC236}">
                  <a16:creationId xmlns:a16="http://schemas.microsoft.com/office/drawing/2014/main" id="{7B42D754-BF8F-A948-86CB-8FAD73FCC0F7}"/>
                </a:ext>
              </a:extLst>
            </p:cNvPr>
            <p:cNvSpPr>
              <a:spLocks/>
            </p:cNvSpPr>
            <p:nvPr/>
          </p:nvSpPr>
          <p:spPr bwMode="auto">
            <a:xfrm>
              <a:off x="17779437" y="6218185"/>
              <a:ext cx="74613" cy="60325"/>
            </a:xfrm>
            <a:custGeom>
              <a:avLst/>
              <a:gdLst>
                <a:gd name="T0" fmla="*/ 25 w 27"/>
                <a:gd name="T1" fmla="*/ 21 h 22"/>
                <a:gd name="T2" fmla="*/ 2 w 27"/>
                <a:gd name="T3" fmla="*/ 8 h 22"/>
                <a:gd name="T4" fmla="*/ 0 w 27"/>
                <a:gd name="T5" fmla="*/ 3 h 22"/>
                <a:gd name="T6" fmla="*/ 2 w 27"/>
                <a:gd name="T7" fmla="*/ 1 h 22"/>
                <a:gd name="T8" fmla="*/ 25 w 27"/>
                <a:gd name="T9" fmla="*/ 14 h 22"/>
                <a:gd name="T10" fmla="*/ 27 w 27"/>
                <a:gd name="T11" fmla="*/ 19 h 22"/>
                <a:gd name="T12" fmla="*/ 25 w 27"/>
                <a:gd name="T13" fmla="*/ 21 h 22"/>
              </a:gdLst>
              <a:ahLst/>
              <a:cxnLst>
                <a:cxn ang="0">
                  <a:pos x="T0" y="T1"/>
                </a:cxn>
                <a:cxn ang="0">
                  <a:pos x="T2" y="T3"/>
                </a:cxn>
                <a:cxn ang="0">
                  <a:pos x="T4" y="T5"/>
                </a:cxn>
                <a:cxn ang="0">
                  <a:pos x="T6" y="T7"/>
                </a:cxn>
                <a:cxn ang="0">
                  <a:pos x="T8" y="T9"/>
                </a:cxn>
                <a:cxn ang="0">
                  <a:pos x="T10" y="T11"/>
                </a:cxn>
                <a:cxn ang="0">
                  <a:pos x="T12" y="T13"/>
                </a:cxn>
              </a:cxnLst>
              <a:rect l="0" t="0" r="r" b="b"/>
              <a:pathLst>
                <a:path w="27" h="22">
                  <a:moveTo>
                    <a:pt x="25" y="21"/>
                  </a:moveTo>
                  <a:cubicBezTo>
                    <a:pt x="2" y="8"/>
                    <a:pt x="2" y="8"/>
                    <a:pt x="2" y="8"/>
                  </a:cubicBezTo>
                  <a:cubicBezTo>
                    <a:pt x="1" y="7"/>
                    <a:pt x="0" y="5"/>
                    <a:pt x="0" y="3"/>
                  </a:cubicBezTo>
                  <a:cubicBezTo>
                    <a:pt x="0" y="1"/>
                    <a:pt x="1" y="0"/>
                    <a:pt x="2" y="1"/>
                  </a:cubicBezTo>
                  <a:cubicBezTo>
                    <a:pt x="25" y="14"/>
                    <a:pt x="25" y="14"/>
                    <a:pt x="25" y="14"/>
                  </a:cubicBezTo>
                  <a:cubicBezTo>
                    <a:pt x="26" y="15"/>
                    <a:pt x="27" y="17"/>
                    <a:pt x="27" y="19"/>
                  </a:cubicBezTo>
                  <a:cubicBezTo>
                    <a:pt x="27" y="21"/>
                    <a:pt x="26" y="22"/>
                    <a:pt x="25" y="21"/>
                  </a:cubicBezTo>
                  <a:close/>
                </a:path>
              </a:pathLst>
            </a:custGeom>
            <a:solidFill>
              <a:srgbClr val="689DD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5" name="Freeform 104">
              <a:extLst>
                <a:ext uri="{FF2B5EF4-FFF2-40B4-BE49-F238E27FC236}">
                  <a16:creationId xmlns:a16="http://schemas.microsoft.com/office/drawing/2014/main" id="{BBC98201-D79A-DA44-B4A8-A8231E158452}"/>
                </a:ext>
              </a:extLst>
            </p:cNvPr>
            <p:cNvSpPr>
              <a:spLocks/>
            </p:cNvSpPr>
            <p:nvPr/>
          </p:nvSpPr>
          <p:spPr bwMode="auto">
            <a:xfrm>
              <a:off x="17871512" y="6270573"/>
              <a:ext cx="76200" cy="60325"/>
            </a:xfrm>
            <a:custGeom>
              <a:avLst/>
              <a:gdLst>
                <a:gd name="T0" fmla="*/ 25 w 28"/>
                <a:gd name="T1" fmla="*/ 21 h 22"/>
                <a:gd name="T2" fmla="*/ 3 w 28"/>
                <a:gd name="T3" fmla="*/ 8 h 22"/>
                <a:gd name="T4" fmla="*/ 0 w 28"/>
                <a:gd name="T5" fmla="*/ 3 h 22"/>
                <a:gd name="T6" fmla="*/ 0 w 28"/>
                <a:gd name="T7" fmla="*/ 3 h 22"/>
                <a:gd name="T8" fmla="*/ 3 w 28"/>
                <a:gd name="T9" fmla="*/ 1 h 22"/>
                <a:gd name="T10" fmla="*/ 25 w 28"/>
                <a:gd name="T11" fmla="*/ 14 h 22"/>
                <a:gd name="T12" fmla="*/ 28 w 28"/>
                <a:gd name="T13" fmla="*/ 19 h 22"/>
                <a:gd name="T14" fmla="*/ 25 w 28"/>
                <a:gd name="T15" fmla="*/ 21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22">
                  <a:moveTo>
                    <a:pt x="25" y="21"/>
                  </a:moveTo>
                  <a:cubicBezTo>
                    <a:pt x="3" y="8"/>
                    <a:pt x="3" y="8"/>
                    <a:pt x="3" y="8"/>
                  </a:cubicBezTo>
                  <a:cubicBezTo>
                    <a:pt x="1" y="7"/>
                    <a:pt x="0" y="5"/>
                    <a:pt x="0" y="3"/>
                  </a:cubicBezTo>
                  <a:cubicBezTo>
                    <a:pt x="0" y="3"/>
                    <a:pt x="0" y="3"/>
                    <a:pt x="0" y="3"/>
                  </a:cubicBezTo>
                  <a:cubicBezTo>
                    <a:pt x="0" y="1"/>
                    <a:pt x="1" y="0"/>
                    <a:pt x="3" y="1"/>
                  </a:cubicBezTo>
                  <a:cubicBezTo>
                    <a:pt x="25" y="14"/>
                    <a:pt x="25" y="14"/>
                    <a:pt x="25" y="14"/>
                  </a:cubicBezTo>
                  <a:cubicBezTo>
                    <a:pt x="26" y="15"/>
                    <a:pt x="28" y="17"/>
                    <a:pt x="28" y="19"/>
                  </a:cubicBezTo>
                  <a:cubicBezTo>
                    <a:pt x="28" y="21"/>
                    <a:pt x="26" y="22"/>
                    <a:pt x="25" y="21"/>
                  </a:cubicBezTo>
                  <a:close/>
                </a:path>
              </a:pathLst>
            </a:custGeom>
            <a:solidFill>
              <a:srgbClr val="689DD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6" name="Freeform 105">
              <a:extLst>
                <a:ext uri="{FF2B5EF4-FFF2-40B4-BE49-F238E27FC236}">
                  <a16:creationId xmlns:a16="http://schemas.microsoft.com/office/drawing/2014/main" id="{944D9881-0898-A84E-83D3-93120A5C4CAF}"/>
                </a:ext>
              </a:extLst>
            </p:cNvPr>
            <p:cNvSpPr>
              <a:spLocks/>
            </p:cNvSpPr>
            <p:nvPr/>
          </p:nvSpPr>
          <p:spPr bwMode="auto">
            <a:xfrm>
              <a:off x="18809724" y="6792860"/>
              <a:ext cx="15875" cy="68263"/>
            </a:xfrm>
            <a:custGeom>
              <a:avLst/>
              <a:gdLst>
                <a:gd name="T0" fmla="*/ 6 w 6"/>
                <a:gd name="T1" fmla="*/ 25 h 25"/>
                <a:gd name="T2" fmla="*/ 2 w 6"/>
                <a:gd name="T3" fmla="*/ 22 h 25"/>
                <a:gd name="T4" fmla="*/ 2 w 6"/>
                <a:gd name="T5" fmla="*/ 0 h 25"/>
                <a:gd name="T6" fmla="*/ 6 w 6"/>
                <a:gd name="T7" fmla="*/ 3 h 25"/>
                <a:gd name="T8" fmla="*/ 6 w 6"/>
                <a:gd name="T9" fmla="*/ 25 h 25"/>
              </a:gdLst>
              <a:ahLst/>
              <a:cxnLst>
                <a:cxn ang="0">
                  <a:pos x="T0" y="T1"/>
                </a:cxn>
                <a:cxn ang="0">
                  <a:pos x="T2" y="T3"/>
                </a:cxn>
                <a:cxn ang="0">
                  <a:pos x="T4" y="T5"/>
                </a:cxn>
                <a:cxn ang="0">
                  <a:pos x="T6" y="T7"/>
                </a:cxn>
                <a:cxn ang="0">
                  <a:pos x="T8" y="T9"/>
                </a:cxn>
              </a:cxnLst>
              <a:rect l="0" t="0" r="r" b="b"/>
              <a:pathLst>
                <a:path w="6" h="25">
                  <a:moveTo>
                    <a:pt x="6" y="25"/>
                  </a:moveTo>
                  <a:cubicBezTo>
                    <a:pt x="2" y="22"/>
                    <a:pt x="2" y="22"/>
                    <a:pt x="2" y="22"/>
                  </a:cubicBezTo>
                  <a:cubicBezTo>
                    <a:pt x="0" y="15"/>
                    <a:pt x="0" y="7"/>
                    <a:pt x="2" y="0"/>
                  </a:cubicBezTo>
                  <a:cubicBezTo>
                    <a:pt x="6" y="3"/>
                    <a:pt x="6" y="3"/>
                    <a:pt x="6" y="3"/>
                  </a:cubicBezTo>
                  <a:cubicBezTo>
                    <a:pt x="5" y="10"/>
                    <a:pt x="5" y="18"/>
                    <a:pt x="6" y="25"/>
                  </a:cubicBezTo>
                  <a:close/>
                </a:path>
              </a:pathLst>
            </a:custGeom>
            <a:solidFill>
              <a:srgbClr val="689DD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7" name="Freeform 106">
              <a:extLst>
                <a:ext uri="{FF2B5EF4-FFF2-40B4-BE49-F238E27FC236}">
                  <a16:creationId xmlns:a16="http://schemas.microsoft.com/office/drawing/2014/main" id="{BB6E4561-8BB4-794C-89C2-C355146D26BC}"/>
                </a:ext>
              </a:extLst>
            </p:cNvPr>
            <p:cNvSpPr>
              <a:spLocks/>
            </p:cNvSpPr>
            <p:nvPr/>
          </p:nvSpPr>
          <p:spPr bwMode="auto">
            <a:xfrm>
              <a:off x="19338362" y="6783335"/>
              <a:ext cx="11113" cy="17463"/>
            </a:xfrm>
            <a:custGeom>
              <a:avLst/>
              <a:gdLst>
                <a:gd name="T0" fmla="*/ 4 w 4"/>
                <a:gd name="T1" fmla="*/ 2 h 6"/>
                <a:gd name="T2" fmla="*/ 2 w 4"/>
                <a:gd name="T3" fmla="*/ 5 h 6"/>
                <a:gd name="T4" fmla="*/ 0 w 4"/>
                <a:gd name="T5" fmla="*/ 4 h 6"/>
                <a:gd name="T6" fmla="*/ 2 w 4"/>
                <a:gd name="T7" fmla="*/ 0 h 6"/>
                <a:gd name="T8" fmla="*/ 4 w 4"/>
                <a:gd name="T9" fmla="*/ 2 h 6"/>
              </a:gdLst>
              <a:ahLst/>
              <a:cxnLst>
                <a:cxn ang="0">
                  <a:pos x="T0" y="T1"/>
                </a:cxn>
                <a:cxn ang="0">
                  <a:pos x="T2" y="T3"/>
                </a:cxn>
                <a:cxn ang="0">
                  <a:pos x="T4" y="T5"/>
                </a:cxn>
                <a:cxn ang="0">
                  <a:pos x="T6" y="T7"/>
                </a:cxn>
                <a:cxn ang="0">
                  <a:pos x="T8" y="T9"/>
                </a:cxn>
              </a:cxnLst>
              <a:rect l="0" t="0" r="r" b="b"/>
              <a:pathLst>
                <a:path w="4" h="6">
                  <a:moveTo>
                    <a:pt x="4" y="2"/>
                  </a:moveTo>
                  <a:cubicBezTo>
                    <a:pt x="4" y="3"/>
                    <a:pt x="3" y="5"/>
                    <a:pt x="2" y="5"/>
                  </a:cubicBezTo>
                  <a:cubicBezTo>
                    <a:pt x="1" y="6"/>
                    <a:pt x="0" y="6"/>
                    <a:pt x="0" y="4"/>
                  </a:cubicBezTo>
                  <a:cubicBezTo>
                    <a:pt x="0" y="3"/>
                    <a:pt x="1" y="1"/>
                    <a:pt x="2" y="0"/>
                  </a:cubicBezTo>
                  <a:cubicBezTo>
                    <a:pt x="3" y="0"/>
                    <a:pt x="4" y="0"/>
                    <a:pt x="4" y="2"/>
                  </a:cubicBezTo>
                  <a:close/>
                </a:path>
              </a:pathLst>
            </a:custGeom>
            <a:solidFill>
              <a:srgbClr val="1B56B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8" name="Freeform 107">
              <a:extLst>
                <a:ext uri="{FF2B5EF4-FFF2-40B4-BE49-F238E27FC236}">
                  <a16:creationId xmlns:a16="http://schemas.microsoft.com/office/drawing/2014/main" id="{179439D9-F9BE-B044-95AC-A2B8554A7ACF}"/>
                </a:ext>
              </a:extLst>
            </p:cNvPr>
            <p:cNvSpPr>
              <a:spLocks/>
            </p:cNvSpPr>
            <p:nvPr/>
          </p:nvSpPr>
          <p:spPr bwMode="auto">
            <a:xfrm>
              <a:off x="19484412" y="6697610"/>
              <a:ext cx="14288" cy="17463"/>
            </a:xfrm>
            <a:custGeom>
              <a:avLst/>
              <a:gdLst>
                <a:gd name="T0" fmla="*/ 5 w 5"/>
                <a:gd name="T1" fmla="*/ 2 h 6"/>
                <a:gd name="T2" fmla="*/ 2 w 5"/>
                <a:gd name="T3" fmla="*/ 6 h 6"/>
                <a:gd name="T4" fmla="*/ 0 w 5"/>
                <a:gd name="T5" fmla="*/ 4 h 6"/>
                <a:gd name="T6" fmla="*/ 2 w 5"/>
                <a:gd name="T7" fmla="*/ 0 h 6"/>
                <a:gd name="T8" fmla="*/ 5 w 5"/>
                <a:gd name="T9" fmla="*/ 2 h 6"/>
              </a:gdLst>
              <a:ahLst/>
              <a:cxnLst>
                <a:cxn ang="0">
                  <a:pos x="T0" y="T1"/>
                </a:cxn>
                <a:cxn ang="0">
                  <a:pos x="T2" y="T3"/>
                </a:cxn>
                <a:cxn ang="0">
                  <a:pos x="T4" y="T5"/>
                </a:cxn>
                <a:cxn ang="0">
                  <a:pos x="T6" y="T7"/>
                </a:cxn>
                <a:cxn ang="0">
                  <a:pos x="T8" y="T9"/>
                </a:cxn>
              </a:cxnLst>
              <a:rect l="0" t="0" r="r" b="b"/>
              <a:pathLst>
                <a:path w="5" h="6">
                  <a:moveTo>
                    <a:pt x="5" y="2"/>
                  </a:moveTo>
                  <a:cubicBezTo>
                    <a:pt x="5" y="3"/>
                    <a:pt x="4" y="5"/>
                    <a:pt x="2" y="6"/>
                  </a:cubicBezTo>
                  <a:cubicBezTo>
                    <a:pt x="1" y="6"/>
                    <a:pt x="0" y="6"/>
                    <a:pt x="0" y="4"/>
                  </a:cubicBezTo>
                  <a:cubicBezTo>
                    <a:pt x="0" y="3"/>
                    <a:pt x="1" y="1"/>
                    <a:pt x="2" y="0"/>
                  </a:cubicBezTo>
                  <a:cubicBezTo>
                    <a:pt x="4" y="0"/>
                    <a:pt x="5" y="0"/>
                    <a:pt x="5" y="2"/>
                  </a:cubicBezTo>
                  <a:close/>
                </a:path>
              </a:pathLst>
            </a:custGeom>
            <a:solidFill>
              <a:srgbClr val="1B56B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9" name="Freeform 108">
              <a:extLst>
                <a:ext uri="{FF2B5EF4-FFF2-40B4-BE49-F238E27FC236}">
                  <a16:creationId xmlns:a16="http://schemas.microsoft.com/office/drawing/2014/main" id="{EACC6F97-A0DC-1C4E-A671-4C5D98252D64}"/>
                </a:ext>
              </a:extLst>
            </p:cNvPr>
            <p:cNvSpPr>
              <a:spLocks/>
            </p:cNvSpPr>
            <p:nvPr/>
          </p:nvSpPr>
          <p:spPr bwMode="auto">
            <a:xfrm>
              <a:off x="19300262" y="6800798"/>
              <a:ext cx="15875" cy="23813"/>
            </a:xfrm>
            <a:custGeom>
              <a:avLst/>
              <a:gdLst>
                <a:gd name="T0" fmla="*/ 6 w 6"/>
                <a:gd name="T1" fmla="*/ 3 h 9"/>
                <a:gd name="T2" fmla="*/ 3 w 6"/>
                <a:gd name="T3" fmla="*/ 8 h 9"/>
                <a:gd name="T4" fmla="*/ 0 w 6"/>
                <a:gd name="T5" fmla="*/ 6 h 9"/>
                <a:gd name="T6" fmla="*/ 3 w 6"/>
                <a:gd name="T7" fmla="*/ 1 h 9"/>
                <a:gd name="T8" fmla="*/ 6 w 6"/>
                <a:gd name="T9" fmla="*/ 3 h 9"/>
              </a:gdLst>
              <a:ahLst/>
              <a:cxnLst>
                <a:cxn ang="0">
                  <a:pos x="T0" y="T1"/>
                </a:cxn>
                <a:cxn ang="0">
                  <a:pos x="T2" y="T3"/>
                </a:cxn>
                <a:cxn ang="0">
                  <a:pos x="T4" y="T5"/>
                </a:cxn>
                <a:cxn ang="0">
                  <a:pos x="T6" y="T7"/>
                </a:cxn>
                <a:cxn ang="0">
                  <a:pos x="T8" y="T9"/>
                </a:cxn>
              </a:cxnLst>
              <a:rect l="0" t="0" r="r" b="b"/>
              <a:pathLst>
                <a:path w="6" h="9">
                  <a:moveTo>
                    <a:pt x="6" y="3"/>
                  </a:moveTo>
                  <a:cubicBezTo>
                    <a:pt x="6" y="5"/>
                    <a:pt x="4" y="7"/>
                    <a:pt x="3" y="8"/>
                  </a:cubicBezTo>
                  <a:cubicBezTo>
                    <a:pt x="1" y="9"/>
                    <a:pt x="0" y="8"/>
                    <a:pt x="0" y="6"/>
                  </a:cubicBezTo>
                  <a:cubicBezTo>
                    <a:pt x="0" y="4"/>
                    <a:pt x="1" y="2"/>
                    <a:pt x="3" y="1"/>
                  </a:cubicBezTo>
                  <a:cubicBezTo>
                    <a:pt x="4" y="0"/>
                    <a:pt x="6" y="1"/>
                    <a:pt x="6" y="3"/>
                  </a:cubicBezTo>
                  <a:close/>
                </a:path>
              </a:pathLst>
            </a:custGeom>
            <a:solidFill>
              <a:srgbClr val="1B56B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0" name="Freeform 109">
              <a:extLst>
                <a:ext uri="{FF2B5EF4-FFF2-40B4-BE49-F238E27FC236}">
                  <a16:creationId xmlns:a16="http://schemas.microsoft.com/office/drawing/2014/main" id="{61310063-B18C-624E-B4DE-62931C7A9AEF}"/>
                </a:ext>
              </a:extLst>
            </p:cNvPr>
            <p:cNvSpPr>
              <a:spLocks/>
            </p:cNvSpPr>
            <p:nvPr/>
          </p:nvSpPr>
          <p:spPr bwMode="auto">
            <a:xfrm>
              <a:off x="19273274" y="6816673"/>
              <a:ext cx="15875" cy="25400"/>
            </a:xfrm>
            <a:custGeom>
              <a:avLst/>
              <a:gdLst>
                <a:gd name="T0" fmla="*/ 6 w 6"/>
                <a:gd name="T1" fmla="*/ 3 h 9"/>
                <a:gd name="T2" fmla="*/ 3 w 6"/>
                <a:gd name="T3" fmla="*/ 8 h 9"/>
                <a:gd name="T4" fmla="*/ 0 w 6"/>
                <a:gd name="T5" fmla="*/ 6 h 9"/>
                <a:gd name="T6" fmla="*/ 3 w 6"/>
                <a:gd name="T7" fmla="*/ 1 h 9"/>
                <a:gd name="T8" fmla="*/ 6 w 6"/>
                <a:gd name="T9" fmla="*/ 3 h 9"/>
              </a:gdLst>
              <a:ahLst/>
              <a:cxnLst>
                <a:cxn ang="0">
                  <a:pos x="T0" y="T1"/>
                </a:cxn>
                <a:cxn ang="0">
                  <a:pos x="T2" y="T3"/>
                </a:cxn>
                <a:cxn ang="0">
                  <a:pos x="T4" y="T5"/>
                </a:cxn>
                <a:cxn ang="0">
                  <a:pos x="T6" y="T7"/>
                </a:cxn>
                <a:cxn ang="0">
                  <a:pos x="T8" y="T9"/>
                </a:cxn>
              </a:cxnLst>
              <a:rect l="0" t="0" r="r" b="b"/>
              <a:pathLst>
                <a:path w="6" h="9">
                  <a:moveTo>
                    <a:pt x="6" y="3"/>
                  </a:moveTo>
                  <a:cubicBezTo>
                    <a:pt x="6" y="4"/>
                    <a:pt x="5" y="7"/>
                    <a:pt x="3" y="8"/>
                  </a:cubicBezTo>
                  <a:cubicBezTo>
                    <a:pt x="1" y="9"/>
                    <a:pt x="0" y="8"/>
                    <a:pt x="0" y="6"/>
                  </a:cubicBezTo>
                  <a:cubicBezTo>
                    <a:pt x="0" y="4"/>
                    <a:pt x="1" y="2"/>
                    <a:pt x="3" y="1"/>
                  </a:cubicBezTo>
                  <a:cubicBezTo>
                    <a:pt x="5" y="0"/>
                    <a:pt x="6" y="1"/>
                    <a:pt x="6" y="3"/>
                  </a:cubicBezTo>
                  <a:close/>
                </a:path>
              </a:pathLst>
            </a:custGeom>
            <a:solidFill>
              <a:srgbClr val="1B56B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1" name="Freeform 110">
              <a:extLst>
                <a:ext uri="{FF2B5EF4-FFF2-40B4-BE49-F238E27FC236}">
                  <a16:creationId xmlns:a16="http://schemas.microsoft.com/office/drawing/2014/main" id="{E8EE13F8-F50C-454B-B965-1F6AC5173C4E}"/>
                </a:ext>
              </a:extLst>
            </p:cNvPr>
            <p:cNvSpPr>
              <a:spLocks/>
            </p:cNvSpPr>
            <p:nvPr/>
          </p:nvSpPr>
          <p:spPr bwMode="auto">
            <a:xfrm>
              <a:off x="19244699" y="6834135"/>
              <a:ext cx="17463" cy="22225"/>
            </a:xfrm>
            <a:custGeom>
              <a:avLst/>
              <a:gdLst>
                <a:gd name="T0" fmla="*/ 6 w 6"/>
                <a:gd name="T1" fmla="*/ 2 h 8"/>
                <a:gd name="T2" fmla="*/ 3 w 6"/>
                <a:gd name="T3" fmla="*/ 7 h 8"/>
                <a:gd name="T4" fmla="*/ 0 w 6"/>
                <a:gd name="T5" fmla="*/ 6 h 8"/>
                <a:gd name="T6" fmla="*/ 3 w 6"/>
                <a:gd name="T7" fmla="*/ 1 h 8"/>
                <a:gd name="T8" fmla="*/ 6 w 6"/>
                <a:gd name="T9" fmla="*/ 2 h 8"/>
              </a:gdLst>
              <a:ahLst/>
              <a:cxnLst>
                <a:cxn ang="0">
                  <a:pos x="T0" y="T1"/>
                </a:cxn>
                <a:cxn ang="0">
                  <a:pos x="T2" y="T3"/>
                </a:cxn>
                <a:cxn ang="0">
                  <a:pos x="T4" y="T5"/>
                </a:cxn>
                <a:cxn ang="0">
                  <a:pos x="T6" y="T7"/>
                </a:cxn>
                <a:cxn ang="0">
                  <a:pos x="T8" y="T9"/>
                </a:cxn>
              </a:cxnLst>
              <a:rect l="0" t="0" r="r" b="b"/>
              <a:pathLst>
                <a:path w="6" h="8">
                  <a:moveTo>
                    <a:pt x="6" y="2"/>
                  </a:moveTo>
                  <a:cubicBezTo>
                    <a:pt x="6" y="4"/>
                    <a:pt x="5" y="6"/>
                    <a:pt x="3" y="7"/>
                  </a:cubicBezTo>
                  <a:cubicBezTo>
                    <a:pt x="1" y="8"/>
                    <a:pt x="0" y="8"/>
                    <a:pt x="0" y="6"/>
                  </a:cubicBezTo>
                  <a:cubicBezTo>
                    <a:pt x="0" y="4"/>
                    <a:pt x="1" y="2"/>
                    <a:pt x="3" y="1"/>
                  </a:cubicBezTo>
                  <a:cubicBezTo>
                    <a:pt x="5" y="0"/>
                    <a:pt x="6" y="0"/>
                    <a:pt x="6" y="2"/>
                  </a:cubicBezTo>
                  <a:close/>
                </a:path>
              </a:pathLst>
            </a:custGeom>
            <a:solidFill>
              <a:srgbClr val="1B56B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2" name="Freeform 111">
              <a:extLst>
                <a:ext uri="{FF2B5EF4-FFF2-40B4-BE49-F238E27FC236}">
                  <a16:creationId xmlns:a16="http://schemas.microsoft.com/office/drawing/2014/main" id="{D673BAF6-9DEF-984E-AB88-191D1ADFA541}"/>
                </a:ext>
              </a:extLst>
            </p:cNvPr>
            <p:cNvSpPr>
              <a:spLocks/>
            </p:cNvSpPr>
            <p:nvPr/>
          </p:nvSpPr>
          <p:spPr bwMode="auto">
            <a:xfrm>
              <a:off x="19217712" y="6846835"/>
              <a:ext cx="15875" cy="25400"/>
            </a:xfrm>
            <a:custGeom>
              <a:avLst/>
              <a:gdLst>
                <a:gd name="T0" fmla="*/ 6 w 6"/>
                <a:gd name="T1" fmla="*/ 3 h 9"/>
                <a:gd name="T2" fmla="*/ 3 w 6"/>
                <a:gd name="T3" fmla="*/ 8 h 9"/>
                <a:gd name="T4" fmla="*/ 0 w 6"/>
                <a:gd name="T5" fmla="*/ 6 h 9"/>
                <a:gd name="T6" fmla="*/ 3 w 6"/>
                <a:gd name="T7" fmla="*/ 1 h 9"/>
                <a:gd name="T8" fmla="*/ 6 w 6"/>
                <a:gd name="T9" fmla="*/ 3 h 9"/>
              </a:gdLst>
              <a:ahLst/>
              <a:cxnLst>
                <a:cxn ang="0">
                  <a:pos x="T0" y="T1"/>
                </a:cxn>
                <a:cxn ang="0">
                  <a:pos x="T2" y="T3"/>
                </a:cxn>
                <a:cxn ang="0">
                  <a:pos x="T4" y="T5"/>
                </a:cxn>
                <a:cxn ang="0">
                  <a:pos x="T6" y="T7"/>
                </a:cxn>
                <a:cxn ang="0">
                  <a:pos x="T8" y="T9"/>
                </a:cxn>
              </a:cxnLst>
              <a:rect l="0" t="0" r="r" b="b"/>
              <a:pathLst>
                <a:path w="6" h="9">
                  <a:moveTo>
                    <a:pt x="6" y="3"/>
                  </a:moveTo>
                  <a:cubicBezTo>
                    <a:pt x="6" y="5"/>
                    <a:pt x="5" y="7"/>
                    <a:pt x="3" y="8"/>
                  </a:cubicBezTo>
                  <a:cubicBezTo>
                    <a:pt x="1" y="9"/>
                    <a:pt x="0" y="8"/>
                    <a:pt x="0" y="6"/>
                  </a:cubicBezTo>
                  <a:cubicBezTo>
                    <a:pt x="0" y="5"/>
                    <a:pt x="1" y="2"/>
                    <a:pt x="3" y="1"/>
                  </a:cubicBezTo>
                  <a:cubicBezTo>
                    <a:pt x="5" y="0"/>
                    <a:pt x="6" y="1"/>
                    <a:pt x="6" y="3"/>
                  </a:cubicBezTo>
                  <a:close/>
                </a:path>
              </a:pathLst>
            </a:custGeom>
            <a:solidFill>
              <a:srgbClr val="1B56B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3" name="Freeform 112">
              <a:extLst>
                <a:ext uri="{FF2B5EF4-FFF2-40B4-BE49-F238E27FC236}">
                  <a16:creationId xmlns:a16="http://schemas.microsoft.com/office/drawing/2014/main" id="{A44107B3-6202-F345-9BA2-01251D3A3378}"/>
                </a:ext>
              </a:extLst>
            </p:cNvPr>
            <p:cNvSpPr>
              <a:spLocks/>
            </p:cNvSpPr>
            <p:nvPr/>
          </p:nvSpPr>
          <p:spPr bwMode="auto">
            <a:xfrm>
              <a:off x="19189137" y="6864298"/>
              <a:ext cx="17463" cy="23813"/>
            </a:xfrm>
            <a:custGeom>
              <a:avLst/>
              <a:gdLst>
                <a:gd name="T0" fmla="*/ 6 w 6"/>
                <a:gd name="T1" fmla="*/ 3 h 9"/>
                <a:gd name="T2" fmla="*/ 3 w 6"/>
                <a:gd name="T3" fmla="*/ 8 h 9"/>
                <a:gd name="T4" fmla="*/ 0 w 6"/>
                <a:gd name="T5" fmla="*/ 6 h 9"/>
                <a:gd name="T6" fmla="*/ 3 w 6"/>
                <a:gd name="T7" fmla="*/ 1 h 9"/>
                <a:gd name="T8" fmla="*/ 6 w 6"/>
                <a:gd name="T9" fmla="*/ 3 h 9"/>
              </a:gdLst>
              <a:ahLst/>
              <a:cxnLst>
                <a:cxn ang="0">
                  <a:pos x="T0" y="T1"/>
                </a:cxn>
                <a:cxn ang="0">
                  <a:pos x="T2" y="T3"/>
                </a:cxn>
                <a:cxn ang="0">
                  <a:pos x="T4" y="T5"/>
                </a:cxn>
                <a:cxn ang="0">
                  <a:pos x="T6" y="T7"/>
                </a:cxn>
                <a:cxn ang="0">
                  <a:pos x="T8" y="T9"/>
                </a:cxn>
              </a:cxnLst>
              <a:rect l="0" t="0" r="r" b="b"/>
              <a:pathLst>
                <a:path w="6" h="9">
                  <a:moveTo>
                    <a:pt x="6" y="3"/>
                  </a:moveTo>
                  <a:cubicBezTo>
                    <a:pt x="6" y="5"/>
                    <a:pt x="5" y="7"/>
                    <a:pt x="3" y="8"/>
                  </a:cubicBezTo>
                  <a:cubicBezTo>
                    <a:pt x="1" y="9"/>
                    <a:pt x="0" y="8"/>
                    <a:pt x="0" y="6"/>
                  </a:cubicBezTo>
                  <a:cubicBezTo>
                    <a:pt x="0" y="4"/>
                    <a:pt x="1" y="2"/>
                    <a:pt x="3" y="1"/>
                  </a:cubicBezTo>
                  <a:cubicBezTo>
                    <a:pt x="5" y="0"/>
                    <a:pt x="6" y="1"/>
                    <a:pt x="6" y="3"/>
                  </a:cubicBezTo>
                  <a:close/>
                </a:path>
              </a:pathLst>
            </a:custGeom>
            <a:solidFill>
              <a:srgbClr val="1B56B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4" name="Freeform 113">
              <a:extLst>
                <a:ext uri="{FF2B5EF4-FFF2-40B4-BE49-F238E27FC236}">
                  <a16:creationId xmlns:a16="http://schemas.microsoft.com/office/drawing/2014/main" id="{31AA5B65-3807-D545-8D3A-C6A5556D920F}"/>
                </a:ext>
              </a:extLst>
            </p:cNvPr>
            <p:cNvSpPr>
              <a:spLocks/>
            </p:cNvSpPr>
            <p:nvPr/>
          </p:nvSpPr>
          <p:spPr bwMode="auto">
            <a:xfrm>
              <a:off x="19162149" y="6880173"/>
              <a:ext cx="15875" cy="25400"/>
            </a:xfrm>
            <a:custGeom>
              <a:avLst/>
              <a:gdLst>
                <a:gd name="T0" fmla="*/ 6 w 6"/>
                <a:gd name="T1" fmla="*/ 3 h 9"/>
                <a:gd name="T2" fmla="*/ 3 w 6"/>
                <a:gd name="T3" fmla="*/ 8 h 9"/>
                <a:gd name="T4" fmla="*/ 0 w 6"/>
                <a:gd name="T5" fmla="*/ 6 h 9"/>
                <a:gd name="T6" fmla="*/ 3 w 6"/>
                <a:gd name="T7" fmla="*/ 1 h 9"/>
                <a:gd name="T8" fmla="*/ 6 w 6"/>
                <a:gd name="T9" fmla="*/ 3 h 9"/>
              </a:gdLst>
              <a:ahLst/>
              <a:cxnLst>
                <a:cxn ang="0">
                  <a:pos x="T0" y="T1"/>
                </a:cxn>
                <a:cxn ang="0">
                  <a:pos x="T2" y="T3"/>
                </a:cxn>
                <a:cxn ang="0">
                  <a:pos x="T4" y="T5"/>
                </a:cxn>
                <a:cxn ang="0">
                  <a:pos x="T6" y="T7"/>
                </a:cxn>
                <a:cxn ang="0">
                  <a:pos x="T8" y="T9"/>
                </a:cxn>
              </a:cxnLst>
              <a:rect l="0" t="0" r="r" b="b"/>
              <a:pathLst>
                <a:path w="6" h="9">
                  <a:moveTo>
                    <a:pt x="6" y="3"/>
                  </a:moveTo>
                  <a:cubicBezTo>
                    <a:pt x="6" y="4"/>
                    <a:pt x="5" y="7"/>
                    <a:pt x="3" y="8"/>
                  </a:cubicBezTo>
                  <a:cubicBezTo>
                    <a:pt x="1" y="9"/>
                    <a:pt x="0" y="8"/>
                    <a:pt x="0" y="6"/>
                  </a:cubicBezTo>
                  <a:cubicBezTo>
                    <a:pt x="0" y="4"/>
                    <a:pt x="1" y="2"/>
                    <a:pt x="3" y="1"/>
                  </a:cubicBezTo>
                  <a:cubicBezTo>
                    <a:pt x="5" y="0"/>
                    <a:pt x="6" y="1"/>
                    <a:pt x="6" y="3"/>
                  </a:cubicBezTo>
                  <a:close/>
                </a:path>
              </a:pathLst>
            </a:custGeom>
            <a:solidFill>
              <a:srgbClr val="1B56B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5" name="Freeform 114">
              <a:extLst>
                <a:ext uri="{FF2B5EF4-FFF2-40B4-BE49-F238E27FC236}">
                  <a16:creationId xmlns:a16="http://schemas.microsoft.com/office/drawing/2014/main" id="{49E59767-0AEF-6F4D-8B65-EBB20DE858E4}"/>
                </a:ext>
              </a:extLst>
            </p:cNvPr>
            <p:cNvSpPr>
              <a:spLocks/>
            </p:cNvSpPr>
            <p:nvPr/>
          </p:nvSpPr>
          <p:spPr bwMode="auto">
            <a:xfrm>
              <a:off x="19655862" y="6592835"/>
              <a:ext cx="17463" cy="25400"/>
            </a:xfrm>
            <a:custGeom>
              <a:avLst/>
              <a:gdLst>
                <a:gd name="T0" fmla="*/ 6 w 6"/>
                <a:gd name="T1" fmla="*/ 3 h 9"/>
                <a:gd name="T2" fmla="*/ 3 w 6"/>
                <a:gd name="T3" fmla="*/ 8 h 9"/>
                <a:gd name="T4" fmla="*/ 0 w 6"/>
                <a:gd name="T5" fmla="*/ 6 h 9"/>
                <a:gd name="T6" fmla="*/ 3 w 6"/>
                <a:gd name="T7" fmla="*/ 1 h 9"/>
                <a:gd name="T8" fmla="*/ 6 w 6"/>
                <a:gd name="T9" fmla="*/ 3 h 9"/>
              </a:gdLst>
              <a:ahLst/>
              <a:cxnLst>
                <a:cxn ang="0">
                  <a:pos x="T0" y="T1"/>
                </a:cxn>
                <a:cxn ang="0">
                  <a:pos x="T2" y="T3"/>
                </a:cxn>
                <a:cxn ang="0">
                  <a:pos x="T4" y="T5"/>
                </a:cxn>
                <a:cxn ang="0">
                  <a:pos x="T6" y="T7"/>
                </a:cxn>
                <a:cxn ang="0">
                  <a:pos x="T8" y="T9"/>
                </a:cxn>
              </a:cxnLst>
              <a:rect l="0" t="0" r="r" b="b"/>
              <a:pathLst>
                <a:path w="6" h="9">
                  <a:moveTo>
                    <a:pt x="6" y="3"/>
                  </a:moveTo>
                  <a:cubicBezTo>
                    <a:pt x="6" y="5"/>
                    <a:pt x="5" y="7"/>
                    <a:pt x="3" y="8"/>
                  </a:cubicBezTo>
                  <a:cubicBezTo>
                    <a:pt x="2" y="9"/>
                    <a:pt x="0" y="8"/>
                    <a:pt x="0" y="6"/>
                  </a:cubicBezTo>
                  <a:cubicBezTo>
                    <a:pt x="0" y="4"/>
                    <a:pt x="2" y="2"/>
                    <a:pt x="3" y="1"/>
                  </a:cubicBezTo>
                  <a:cubicBezTo>
                    <a:pt x="5" y="0"/>
                    <a:pt x="6" y="1"/>
                    <a:pt x="6" y="3"/>
                  </a:cubicBezTo>
                  <a:close/>
                </a:path>
              </a:pathLst>
            </a:custGeom>
            <a:solidFill>
              <a:srgbClr val="1B56B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6" name="Freeform 115">
              <a:extLst>
                <a:ext uri="{FF2B5EF4-FFF2-40B4-BE49-F238E27FC236}">
                  <a16:creationId xmlns:a16="http://schemas.microsoft.com/office/drawing/2014/main" id="{D5E9086A-5C09-DD42-A65D-78F17A62AED3}"/>
                </a:ext>
              </a:extLst>
            </p:cNvPr>
            <p:cNvSpPr>
              <a:spLocks/>
            </p:cNvSpPr>
            <p:nvPr/>
          </p:nvSpPr>
          <p:spPr bwMode="auto">
            <a:xfrm>
              <a:off x="19630462" y="6610298"/>
              <a:ext cx="14288" cy="23813"/>
            </a:xfrm>
            <a:custGeom>
              <a:avLst/>
              <a:gdLst>
                <a:gd name="T0" fmla="*/ 5 w 5"/>
                <a:gd name="T1" fmla="*/ 3 h 9"/>
                <a:gd name="T2" fmla="*/ 3 w 5"/>
                <a:gd name="T3" fmla="*/ 8 h 9"/>
                <a:gd name="T4" fmla="*/ 0 w 5"/>
                <a:gd name="T5" fmla="*/ 6 h 9"/>
                <a:gd name="T6" fmla="*/ 3 w 5"/>
                <a:gd name="T7" fmla="*/ 1 h 9"/>
                <a:gd name="T8" fmla="*/ 5 w 5"/>
                <a:gd name="T9" fmla="*/ 3 h 9"/>
              </a:gdLst>
              <a:ahLst/>
              <a:cxnLst>
                <a:cxn ang="0">
                  <a:pos x="T0" y="T1"/>
                </a:cxn>
                <a:cxn ang="0">
                  <a:pos x="T2" y="T3"/>
                </a:cxn>
                <a:cxn ang="0">
                  <a:pos x="T4" y="T5"/>
                </a:cxn>
                <a:cxn ang="0">
                  <a:pos x="T6" y="T7"/>
                </a:cxn>
                <a:cxn ang="0">
                  <a:pos x="T8" y="T9"/>
                </a:cxn>
              </a:cxnLst>
              <a:rect l="0" t="0" r="r" b="b"/>
              <a:pathLst>
                <a:path w="5" h="9">
                  <a:moveTo>
                    <a:pt x="5" y="3"/>
                  </a:moveTo>
                  <a:cubicBezTo>
                    <a:pt x="5" y="5"/>
                    <a:pt x="4" y="7"/>
                    <a:pt x="3" y="8"/>
                  </a:cubicBezTo>
                  <a:cubicBezTo>
                    <a:pt x="1" y="9"/>
                    <a:pt x="0" y="8"/>
                    <a:pt x="0" y="6"/>
                  </a:cubicBezTo>
                  <a:cubicBezTo>
                    <a:pt x="0" y="4"/>
                    <a:pt x="1" y="2"/>
                    <a:pt x="3" y="1"/>
                  </a:cubicBezTo>
                  <a:cubicBezTo>
                    <a:pt x="4" y="0"/>
                    <a:pt x="5" y="1"/>
                    <a:pt x="5" y="3"/>
                  </a:cubicBezTo>
                  <a:close/>
                </a:path>
              </a:pathLst>
            </a:custGeom>
            <a:solidFill>
              <a:srgbClr val="1B56B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7" name="Freeform 116">
              <a:extLst>
                <a:ext uri="{FF2B5EF4-FFF2-40B4-BE49-F238E27FC236}">
                  <a16:creationId xmlns:a16="http://schemas.microsoft.com/office/drawing/2014/main" id="{FA7B8731-46EF-D943-908F-B92320880DFF}"/>
                </a:ext>
              </a:extLst>
            </p:cNvPr>
            <p:cNvSpPr>
              <a:spLocks/>
            </p:cNvSpPr>
            <p:nvPr/>
          </p:nvSpPr>
          <p:spPr bwMode="auto">
            <a:xfrm>
              <a:off x="19603474" y="6626173"/>
              <a:ext cx="17463" cy="25400"/>
            </a:xfrm>
            <a:custGeom>
              <a:avLst/>
              <a:gdLst>
                <a:gd name="T0" fmla="*/ 6 w 6"/>
                <a:gd name="T1" fmla="*/ 2 h 9"/>
                <a:gd name="T2" fmla="*/ 3 w 6"/>
                <a:gd name="T3" fmla="*/ 8 h 9"/>
                <a:gd name="T4" fmla="*/ 0 w 6"/>
                <a:gd name="T5" fmla="*/ 6 h 9"/>
                <a:gd name="T6" fmla="*/ 3 w 6"/>
                <a:gd name="T7" fmla="*/ 1 h 9"/>
                <a:gd name="T8" fmla="*/ 6 w 6"/>
                <a:gd name="T9" fmla="*/ 2 h 9"/>
              </a:gdLst>
              <a:ahLst/>
              <a:cxnLst>
                <a:cxn ang="0">
                  <a:pos x="T0" y="T1"/>
                </a:cxn>
                <a:cxn ang="0">
                  <a:pos x="T2" y="T3"/>
                </a:cxn>
                <a:cxn ang="0">
                  <a:pos x="T4" y="T5"/>
                </a:cxn>
                <a:cxn ang="0">
                  <a:pos x="T6" y="T7"/>
                </a:cxn>
                <a:cxn ang="0">
                  <a:pos x="T8" y="T9"/>
                </a:cxn>
              </a:cxnLst>
              <a:rect l="0" t="0" r="r" b="b"/>
              <a:pathLst>
                <a:path w="6" h="9">
                  <a:moveTo>
                    <a:pt x="6" y="2"/>
                  </a:moveTo>
                  <a:cubicBezTo>
                    <a:pt x="6" y="4"/>
                    <a:pt x="4" y="7"/>
                    <a:pt x="3" y="8"/>
                  </a:cubicBezTo>
                  <a:cubicBezTo>
                    <a:pt x="1" y="9"/>
                    <a:pt x="0" y="8"/>
                    <a:pt x="0" y="6"/>
                  </a:cubicBezTo>
                  <a:cubicBezTo>
                    <a:pt x="0" y="4"/>
                    <a:pt x="1" y="2"/>
                    <a:pt x="3" y="1"/>
                  </a:cubicBezTo>
                  <a:cubicBezTo>
                    <a:pt x="4" y="0"/>
                    <a:pt x="6" y="1"/>
                    <a:pt x="6" y="2"/>
                  </a:cubicBezTo>
                  <a:close/>
                </a:path>
              </a:pathLst>
            </a:custGeom>
            <a:solidFill>
              <a:srgbClr val="1B56B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8" name="Freeform 117">
              <a:extLst>
                <a:ext uri="{FF2B5EF4-FFF2-40B4-BE49-F238E27FC236}">
                  <a16:creationId xmlns:a16="http://schemas.microsoft.com/office/drawing/2014/main" id="{8F614B9F-2AFE-A94B-BBD0-F27D9DE534D8}"/>
                </a:ext>
              </a:extLst>
            </p:cNvPr>
            <p:cNvSpPr>
              <a:spLocks/>
            </p:cNvSpPr>
            <p:nvPr/>
          </p:nvSpPr>
          <p:spPr bwMode="auto">
            <a:xfrm>
              <a:off x="19576487" y="6643635"/>
              <a:ext cx="15875" cy="22225"/>
            </a:xfrm>
            <a:custGeom>
              <a:avLst/>
              <a:gdLst>
                <a:gd name="T0" fmla="*/ 6 w 6"/>
                <a:gd name="T1" fmla="*/ 2 h 8"/>
                <a:gd name="T2" fmla="*/ 3 w 6"/>
                <a:gd name="T3" fmla="*/ 7 h 8"/>
                <a:gd name="T4" fmla="*/ 0 w 6"/>
                <a:gd name="T5" fmla="*/ 6 h 8"/>
                <a:gd name="T6" fmla="*/ 3 w 6"/>
                <a:gd name="T7" fmla="*/ 0 h 8"/>
                <a:gd name="T8" fmla="*/ 6 w 6"/>
                <a:gd name="T9" fmla="*/ 2 h 8"/>
              </a:gdLst>
              <a:ahLst/>
              <a:cxnLst>
                <a:cxn ang="0">
                  <a:pos x="T0" y="T1"/>
                </a:cxn>
                <a:cxn ang="0">
                  <a:pos x="T2" y="T3"/>
                </a:cxn>
                <a:cxn ang="0">
                  <a:pos x="T4" y="T5"/>
                </a:cxn>
                <a:cxn ang="0">
                  <a:pos x="T6" y="T7"/>
                </a:cxn>
                <a:cxn ang="0">
                  <a:pos x="T8" y="T9"/>
                </a:cxn>
              </a:cxnLst>
              <a:rect l="0" t="0" r="r" b="b"/>
              <a:pathLst>
                <a:path w="6" h="8">
                  <a:moveTo>
                    <a:pt x="6" y="2"/>
                  </a:moveTo>
                  <a:cubicBezTo>
                    <a:pt x="6" y="4"/>
                    <a:pt x="4" y="6"/>
                    <a:pt x="3" y="7"/>
                  </a:cubicBezTo>
                  <a:cubicBezTo>
                    <a:pt x="1" y="8"/>
                    <a:pt x="0" y="8"/>
                    <a:pt x="0" y="6"/>
                  </a:cubicBezTo>
                  <a:cubicBezTo>
                    <a:pt x="0" y="4"/>
                    <a:pt x="1" y="1"/>
                    <a:pt x="3" y="0"/>
                  </a:cubicBezTo>
                  <a:cubicBezTo>
                    <a:pt x="4" y="0"/>
                    <a:pt x="6" y="0"/>
                    <a:pt x="6" y="2"/>
                  </a:cubicBezTo>
                  <a:close/>
                </a:path>
              </a:pathLst>
            </a:custGeom>
            <a:solidFill>
              <a:srgbClr val="1B56B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9" name="Freeform 118">
              <a:extLst>
                <a:ext uri="{FF2B5EF4-FFF2-40B4-BE49-F238E27FC236}">
                  <a16:creationId xmlns:a16="http://schemas.microsoft.com/office/drawing/2014/main" id="{7E3E8811-5EAC-4A4D-91B2-C50AE9CA2F49}"/>
                </a:ext>
              </a:extLst>
            </p:cNvPr>
            <p:cNvSpPr>
              <a:spLocks/>
            </p:cNvSpPr>
            <p:nvPr/>
          </p:nvSpPr>
          <p:spPr bwMode="auto">
            <a:xfrm>
              <a:off x="19547912" y="6656335"/>
              <a:ext cx="17463" cy="25400"/>
            </a:xfrm>
            <a:custGeom>
              <a:avLst/>
              <a:gdLst>
                <a:gd name="T0" fmla="*/ 6 w 6"/>
                <a:gd name="T1" fmla="*/ 3 h 9"/>
                <a:gd name="T2" fmla="*/ 3 w 6"/>
                <a:gd name="T3" fmla="*/ 8 h 9"/>
                <a:gd name="T4" fmla="*/ 0 w 6"/>
                <a:gd name="T5" fmla="*/ 6 h 9"/>
                <a:gd name="T6" fmla="*/ 3 w 6"/>
                <a:gd name="T7" fmla="*/ 1 h 9"/>
                <a:gd name="T8" fmla="*/ 6 w 6"/>
                <a:gd name="T9" fmla="*/ 3 h 9"/>
              </a:gdLst>
              <a:ahLst/>
              <a:cxnLst>
                <a:cxn ang="0">
                  <a:pos x="T0" y="T1"/>
                </a:cxn>
                <a:cxn ang="0">
                  <a:pos x="T2" y="T3"/>
                </a:cxn>
                <a:cxn ang="0">
                  <a:pos x="T4" y="T5"/>
                </a:cxn>
                <a:cxn ang="0">
                  <a:pos x="T6" y="T7"/>
                </a:cxn>
                <a:cxn ang="0">
                  <a:pos x="T8" y="T9"/>
                </a:cxn>
              </a:cxnLst>
              <a:rect l="0" t="0" r="r" b="b"/>
              <a:pathLst>
                <a:path w="6" h="9">
                  <a:moveTo>
                    <a:pt x="6" y="3"/>
                  </a:moveTo>
                  <a:cubicBezTo>
                    <a:pt x="6" y="5"/>
                    <a:pt x="4" y="7"/>
                    <a:pt x="3" y="8"/>
                  </a:cubicBezTo>
                  <a:cubicBezTo>
                    <a:pt x="1" y="9"/>
                    <a:pt x="0" y="8"/>
                    <a:pt x="0" y="6"/>
                  </a:cubicBezTo>
                  <a:cubicBezTo>
                    <a:pt x="0" y="4"/>
                    <a:pt x="1" y="2"/>
                    <a:pt x="3" y="1"/>
                  </a:cubicBezTo>
                  <a:cubicBezTo>
                    <a:pt x="4" y="0"/>
                    <a:pt x="6" y="1"/>
                    <a:pt x="6" y="3"/>
                  </a:cubicBezTo>
                  <a:close/>
                </a:path>
              </a:pathLst>
            </a:custGeom>
            <a:solidFill>
              <a:srgbClr val="1B56B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0" name="Freeform 119">
              <a:extLst>
                <a:ext uri="{FF2B5EF4-FFF2-40B4-BE49-F238E27FC236}">
                  <a16:creationId xmlns:a16="http://schemas.microsoft.com/office/drawing/2014/main" id="{B25810C9-C7F9-2C42-96A3-EACD697CF3C7}"/>
                </a:ext>
              </a:extLst>
            </p:cNvPr>
            <p:cNvSpPr>
              <a:spLocks/>
            </p:cNvSpPr>
            <p:nvPr/>
          </p:nvSpPr>
          <p:spPr bwMode="auto">
            <a:xfrm>
              <a:off x="19520924" y="6673798"/>
              <a:ext cx="15875" cy="23813"/>
            </a:xfrm>
            <a:custGeom>
              <a:avLst/>
              <a:gdLst>
                <a:gd name="T0" fmla="*/ 6 w 6"/>
                <a:gd name="T1" fmla="*/ 3 h 9"/>
                <a:gd name="T2" fmla="*/ 3 w 6"/>
                <a:gd name="T3" fmla="*/ 8 h 9"/>
                <a:gd name="T4" fmla="*/ 0 w 6"/>
                <a:gd name="T5" fmla="*/ 6 h 9"/>
                <a:gd name="T6" fmla="*/ 3 w 6"/>
                <a:gd name="T7" fmla="*/ 1 h 9"/>
                <a:gd name="T8" fmla="*/ 6 w 6"/>
                <a:gd name="T9" fmla="*/ 3 h 9"/>
              </a:gdLst>
              <a:ahLst/>
              <a:cxnLst>
                <a:cxn ang="0">
                  <a:pos x="T0" y="T1"/>
                </a:cxn>
                <a:cxn ang="0">
                  <a:pos x="T2" y="T3"/>
                </a:cxn>
                <a:cxn ang="0">
                  <a:pos x="T4" y="T5"/>
                </a:cxn>
                <a:cxn ang="0">
                  <a:pos x="T6" y="T7"/>
                </a:cxn>
                <a:cxn ang="0">
                  <a:pos x="T8" y="T9"/>
                </a:cxn>
              </a:cxnLst>
              <a:rect l="0" t="0" r="r" b="b"/>
              <a:pathLst>
                <a:path w="6" h="9">
                  <a:moveTo>
                    <a:pt x="6" y="3"/>
                  </a:moveTo>
                  <a:cubicBezTo>
                    <a:pt x="6" y="5"/>
                    <a:pt x="4" y="7"/>
                    <a:pt x="3" y="8"/>
                  </a:cubicBezTo>
                  <a:cubicBezTo>
                    <a:pt x="1" y="9"/>
                    <a:pt x="0" y="8"/>
                    <a:pt x="0" y="6"/>
                  </a:cubicBezTo>
                  <a:cubicBezTo>
                    <a:pt x="0" y="4"/>
                    <a:pt x="1" y="2"/>
                    <a:pt x="3" y="1"/>
                  </a:cubicBezTo>
                  <a:cubicBezTo>
                    <a:pt x="4" y="0"/>
                    <a:pt x="6" y="1"/>
                    <a:pt x="6" y="3"/>
                  </a:cubicBezTo>
                  <a:close/>
                </a:path>
              </a:pathLst>
            </a:custGeom>
            <a:solidFill>
              <a:srgbClr val="1B56B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1" name="Freeform 120">
              <a:extLst>
                <a:ext uri="{FF2B5EF4-FFF2-40B4-BE49-F238E27FC236}">
                  <a16:creationId xmlns:a16="http://schemas.microsoft.com/office/drawing/2014/main" id="{D62D5F9E-E781-4E48-B9E3-CBB9273254BD}"/>
                </a:ext>
              </a:extLst>
            </p:cNvPr>
            <p:cNvSpPr>
              <a:spLocks/>
            </p:cNvSpPr>
            <p:nvPr/>
          </p:nvSpPr>
          <p:spPr bwMode="auto">
            <a:xfrm>
              <a:off x="19382812" y="6718248"/>
              <a:ext cx="71438" cy="63500"/>
            </a:xfrm>
            <a:custGeom>
              <a:avLst/>
              <a:gdLst>
                <a:gd name="T0" fmla="*/ 22 w 26"/>
                <a:gd name="T1" fmla="*/ 10 h 23"/>
                <a:gd name="T2" fmla="*/ 3 w 26"/>
                <a:gd name="T3" fmla="*/ 21 h 23"/>
                <a:gd name="T4" fmla="*/ 0 w 26"/>
                <a:gd name="T5" fmla="*/ 19 h 23"/>
                <a:gd name="T6" fmla="*/ 3 w 26"/>
                <a:gd name="T7" fmla="*/ 12 h 23"/>
                <a:gd name="T8" fmla="*/ 22 w 26"/>
                <a:gd name="T9" fmla="*/ 1 h 23"/>
                <a:gd name="T10" fmla="*/ 26 w 26"/>
                <a:gd name="T11" fmla="*/ 4 h 23"/>
                <a:gd name="T12" fmla="*/ 22 w 26"/>
                <a:gd name="T13" fmla="*/ 10 h 23"/>
              </a:gdLst>
              <a:ahLst/>
              <a:cxnLst>
                <a:cxn ang="0">
                  <a:pos x="T0" y="T1"/>
                </a:cxn>
                <a:cxn ang="0">
                  <a:pos x="T2" y="T3"/>
                </a:cxn>
                <a:cxn ang="0">
                  <a:pos x="T4" y="T5"/>
                </a:cxn>
                <a:cxn ang="0">
                  <a:pos x="T6" y="T7"/>
                </a:cxn>
                <a:cxn ang="0">
                  <a:pos x="T8" y="T9"/>
                </a:cxn>
                <a:cxn ang="0">
                  <a:pos x="T10" y="T11"/>
                </a:cxn>
                <a:cxn ang="0">
                  <a:pos x="T12" y="T13"/>
                </a:cxn>
              </a:cxnLst>
              <a:rect l="0" t="0" r="r" b="b"/>
              <a:pathLst>
                <a:path w="26" h="23">
                  <a:moveTo>
                    <a:pt x="22" y="10"/>
                  </a:moveTo>
                  <a:cubicBezTo>
                    <a:pt x="3" y="21"/>
                    <a:pt x="3" y="21"/>
                    <a:pt x="3" y="21"/>
                  </a:cubicBezTo>
                  <a:cubicBezTo>
                    <a:pt x="1" y="23"/>
                    <a:pt x="0" y="21"/>
                    <a:pt x="0" y="19"/>
                  </a:cubicBezTo>
                  <a:cubicBezTo>
                    <a:pt x="0" y="16"/>
                    <a:pt x="1" y="14"/>
                    <a:pt x="3" y="12"/>
                  </a:cubicBezTo>
                  <a:cubicBezTo>
                    <a:pt x="22" y="1"/>
                    <a:pt x="22" y="1"/>
                    <a:pt x="22" y="1"/>
                  </a:cubicBezTo>
                  <a:cubicBezTo>
                    <a:pt x="24" y="0"/>
                    <a:pt x="26" y="2"/>
                    <a:pt x="26" y="4"/>
                  </a:cubicBezTo>
                  <a:cubicBezTo>
                    <a:pt x="26" y="6"/>
                    <a:pt x="24" y="9"/>
                    <a:pt x="22" y="10"/>
                  </a:cubicBezTo>
                  <a:close/>
                </a:path>
              </a:pathLst>
            </a:custGeom>
            <a:solidFill>
              <a:srgbClr val="1B56B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2" name="Freeform 121">
              <a:extLst>
                <a:ext uri="{FF2B5EF4-FFF2-40B4-BE49-F238E27FC236}">
                  <a16:creationId xmlns:a16="http://schemas.microsoft.com/office/drawing/2014/main" id="{63DA739A-3405-8843-8D98-A5D7D42B444E}"/>
                </a:ext>
              </a:extLst>
            </p:cNvPr>
            <p:cNvSpPr>
              <a:spLocks noEditPoints="1"/>
            </p:cNvSpPr>
            <p:nvPr/>
          </p:nvSpPr>
          <p:spPr bwMode="auto">
            <a:xfrm>
              <a:off x="18063599" y="6061023"/>
              <a:ext cx="155575" cy="98425"/>
            </a:xfrm>
            <a:custGeom>
              <a:avLst/>
              <a:gdLst>
                <a:gd name="T0" fmla="*/ 28 w 56"/>
                <a:gd name="T1" fmla="*/ 2 h 36"/>
                <a:gd name="T2" fmla="*/ 16 w 56"/>
                <a:gd name="T3" fmla="*/ 1 h 36"/>
                <a:gd name="T4" fmla="*/ 6 w 56"/>
                <a:gd name="T5" fmla="*/ 4 h 36"/>
                <a:gd name="T6" fmla="*/ 0 w 56"/>
                <a:gd name="T7" fmla="*/ 12 h 36"/>
                <a:gd name="T8" fmla="*/ 8 w 56"/>
                <a:gd name="T9" fmla="*/ 20 h 36"/>
                <a:gd name="T10" fmla="*/ 21 w 56"/>
                <a:gd name="T11" fmla="*/ 24 h 36"/>
                <a:gd name="T12" fmla="*/ 34 w 56"/>
                <a:gd name="T13" fmla="*/ 20 h 36"/>
                <a:gd name="T14" fmla="*/ 39 w 56"/>
                <a:gd name="T15" fmla="*/ 16 h 36"/>
                <a:gd name="T16" fmla="*/ 39 w 56"/>
                <a:gd name="T17" fmla="*/ 10 h 36"/>
                <a:gd name="T18" fmla="*/ 40 w 56"/>
                <a:gd name="T19" fmla="*/ 10 h 36"/>
                <a:gd name="T20" fmla="*/ 51 w 56"/>
                <a:gd name="T21" fmla="*/ 22 h 36"/>
                <a:gd name="T22" fmla="*/ 45 w 56"/>
                <a:gd name="T23" fmla="*/ 32 h 36"/>
                <a:gd name="T24" fmla="*/ 41 w 56"/>
                <a:gd name="T25" fmla="*/ 33 h 36"/>
                <a:gd name="T26" fmla="*/ 38 w 56"/>
                <a:gd name="T27" fmla="*/ 35 h 36"/>
                <a:gd name="T28" fmla="*/ 40 w 56"/>
                <a:gd name="T29" fmla="*/ 36 h 36"/>
                <a:gd name="T30" fmla="*/ 47 w 56"/>
                <a:gd name="T31" fmla="*/ 33 h 36"/>
                <a:gd name="T32" fmla="*/ 55 w 56"/>
                <a:gd name="T33" fmla="*/ 26 h 36"/>
                <a:gd name="T34" fmla="*/ 53 w 56"/>
                <a:gd name="T35" fmla="*/ 17 h 36"/>
                <a:gd name="T36" fmla="*/ 40 w 56"/>
                <a:gd name="T37" fmla="*/ 7 h 36"/>
                <a:gd name="T38" fmla="*/ 28 w 56"/>
                <a:gd name="T39" fmla="*/ 2 h 36"/>
                <a:gd name="T40" fmla="*/ 16 w 56"/>
                <a:gd name="T41" fmla="*/ 3 h 36"/>
                <a:gd name="T42" fmla="*/ 25 w 56"/>
                <a:gd name="T43" fmla="*/ 4 h 36"/>
                <a:gd name="T44" fmla="*/ 33 w 56"/>
                <a:gd name="T45" fmla="*/ 7 h 36"/>
                <a:gd name="T46" fmla="*/ 36 w 56"/>
                <a:gd name="T47" fmla="*/ 10 h 36"/>
                <a:gd name="T48" fmla="*/ 36 w 56"/>
                <a:gd name="T49" fmla="*/ 15 h 36"/>
                <a:gd name="T50" fmla="*/ 31 w 56"/>
                <a:gd name="T51" fmla="*/ 19 h 36"/>
                <a:gd name="T52" fmla="*/ 21 w 56"/>
                <a:gd name="T53" fmla="*/ 22 h 36"/>
                <a:gd name="T54" fmla="*/ 10 w 56"/>
                <a:gd name="T55" fmla="*/ 19 h 36"/>
                <a:gd name="T56" fmla="*/ 4 w 56"/>
                <a:gd name="T57" fmla="*/ 12 h 36"/>
                <a:gd name="T58" fmla="*/ 9 w 56"/>
                <a:gd name="T59" fmla="*/ 5 h 36"/>
                <a:gd name="T60" fmla="*/ 16 w 56"/>
                <a:gd name="T61" fmla="*/ 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6" h="36">
                  <a:moveTo>
                    <a:pt x="28" y="2"/>
                  </a:moveTo>
                  <a:cubicBezTo>
                    <a:pt x="24" y="1"/>
                    <a:pt x="20" y="0"/>
                    <a:pt x="16" y="1"/>
                  </a:cubicBezTo>
                  <a:cubicBezTo>
                    <a:pt x="12" y="1"/>
                    <a:pt x="9" y="2"/>
                    <a:pt x="6" y="4"/>
                  </a:cubicBezTo>
                  <a:cubicBezTo>
                    <a:pt x="2" y="6"/>
                    <a:pt x="0" y="9"/>
                    <a:pt x="0" y="12"/>
                  </a:cubicBezTo>
                  <a:cubicBezTo>
                    <a:pt x="1" y="15"/>
                    <a:pt x="3" y="18"/>
                    <a:pt x="8" y="20"/>
                  </a:cubicBezTo>
                  <a:cubicBezTo>
                    <a:pt x="12" y="23"/>
                    <a:pt x="16" y="24"/>
                    <a:pt x="21" y="24"/>
                  </a:cubicBezTo>
                  <a:cubicBezTo>
                    <a:pt x="25" y="24"/>
                    <a:pt x="30" y="23"/>
                    <a:pt x="34" y="20"/>
                  </a:cubicBezTo>
                  <a:cubicBezTo>
                    <a:pt x="36" y="19"/>
                    <a:pt x="38" y="18"/>
                    <a:pt x="39" y="16"/>
                  </a:cubicBezTo>
                  <a:cubicBezTo>
                    <a:pt x="40" y="14"/>
                    <a:pt x="40" y="12"/>
                    <a:pt x="39" y="10"/>
                  </a:cubicBezTo>
                  <a:cubicBezTo>
                    <a:pt x="40" y="10"/>
                    <a:pt x="40" y="10"/>
                    <a:pt x="40" y="10"/>
                  </a:cubicBezTo>
                  <a:cubicBezTo>
                    <a:pt x="46" y="14"/>
                    <a:pt x="50" y="18"/>
                    <a:pt x="51" y="22"/>
                  </a:cubicBezTo>
                  <a:cubicBezTo>
                    <a:pt x="52" y="26"/>
                    <a:pt x="50" y="29"/>
                    <a:pt x="45" y="32"/>
                  </a:cubicBezTo>
                  <a:cubicBezTo>
                    <a:pt x="44" y="32"/>
                    <a:pt x="43" y="33"/>
                    <a:pt x="41" y="33"/>
                  </a:cubicBezTo>
                  <a:cubicBezTo>
                    <a:pt x="40" y="34"/>
                    <a:pt x="39" y="34"/>
                    <a:pt x="38" y="35"/>
                  </a:cubicBezTo>
                  <a:cubicBezTo>
                    <a:pt x="40" y="36"/>
                    <a:pt x="40" y="36"/>
                    <a:pt x="40" y="36"/>
                  </a:cubicBezTo>
                  <a:cubicBezTo>
                    <a:pt x="43" y="36"/>
                    <a:pt x="45" y="35"/>
                    <a:pt x="47" y="33"/>
                  </a:cubicBezTo>
                  <a:cubicBezTo>
                    <a:pt x="51" y="31"/>
                    <a:pt x="54" y="28"/>
                    <a:pt x="55" y="26"/>
                  </a:cubicBezTo>
                  <a:cubicBezTo>
                    <a:pt x="56" y="23"/>
                    <a:pt x="55" y="20"/>
                    <a:pt x="53" y="17"/>
                  </a:cubicBezTo>
                  <a:cubicBezTo>
                    <a:pt x="50" y="13"/>
                    <a:pt x="46" y="10"/>
                    <a:pt x="40" y="7"/>
                  </a:cubicBezTo>
                  <a:cubicBezTo>
                    <a:pt x="36" y="4"/>
                    <a:pt x="32" y="3"/>
                    <a:pt x="28" y="2"/>
                  </a:cubicBezTo>
                  <a:close/>
                  <a:moveTo>
                    <a:pt x="16" y="3"/>
                  </a:moveTo>
                  <a:cubicBezTo>
                    <a:pt x="19" y="3"/>
                    <a:pt x="22" y="3"/>
                    <a:pt x="25" y="4"/>
                  </a:cubicBezTo>
                  <a:cubicBezTo>
                    <a:pt x="28" y="4"/>
                    <a:pt x="31" y="5"/>
                    <a:pt x="33" y="7"/>
                  </a:cubicBezTo>
                  <a:cubicBezTo>
                    <a:pt x="35" y="8"/>
                    <a:pt x="36" y="9"/>
                    <a:pt x="36" y="10"/>
                  </a:cubicBezTo>
                  <a:cubicBezTo>
                    <a:pt x="37" y="12"/>
                    <a:pt x="37" y="13"/>
                    <a:pt x="36" y="15"/>
                  </a:cubicBezTo>
                  <a:cubicBezTo>
                    <a:pt x="35" y="16"/>
                    <a:pt x="34" y="18"/>
                    <a:pt x="31" y="19"/>
                  </a:cubicBezTo>
                  <a:cubicBezTo>
                    <a:pt x="28" y="21"/>
                    <a:pt x="25" y="22"/>
                    <a:pt x="21" y="22"/>
                  </a:cubicBezTo>
                  <a:cubicBezTo>
                    <a:pt x="18" y="22"/>
                    <a:pt x="14" y="21"/>
                    <a:pt x="10" y="19"/>
                  </a:cubicBezTo>
                  <a:cubicBezTo>
                    <a:pt x="7" y="16"/>
                    <a:pt x="5" y="14"/>
                    <a:pt x="4" y="12"/>
                  </a:cubicBezTo>
                  <a:cubicBezTo>
                    <a:pt x="4" y="9"/>
                    <a:pt x="6" y="7"/>
                    <a:pt x="9" y="5"/>
                  </a:cubicBezTo>
                  <a:cubicBezTo>
                    <a:pt x="11" y="4"/>
                    <a:pt x="14" y="3"/>
                    <a:pt x="16" y="3"/>
                  </a:cubicBezTo>
                  <a:close/>
                </a:path>
              </a:pathLst>
            </a:custGeom>
            <a:solidFill>
              <a:srgbClr val="F9FAF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3" name="Freeform 122">
              <a:extLst>
                <a:ext uri="{FF2B5EF4-FFF2-40B4-BE49-F238E27FC236}">
                  <a16:creationId xmlns:a16="http://schemas.microsoft.com/office/drawing/2014/main" id="{204E492F-BBFD-8144-B204-051E57967237}"/>
                </a:ext>
              </a:extLst>
            </p:cNvPr>
            <p:cNvSpPr>
              <a:spLocks noEditPoints="1"/>
            </p:cNvSpPr>
            <p:nvPr/>
          </p:nvSpPr>
          <p:spPr bwMode="auto">
            <a:xfrm>
              <a:off x="18182662" y="6046735"/>
              <a:ext cx="101600" cy="57150"/>
            </a:xfrm>
            <a:custGeom>
              <a:avLst/>
              <a:gdLst>
                <a:gd name="T0" fmla="*/ 35 w 37"/>
                <a:gd name="T1" fmla="*/ 20 h 21"/>
                <a:gd name="T2" fmla="*/ 34 w 37"/>
                <a:gd name="T3" fmla="*/ 17 h 21"/>
                <a:gd name="T4" fmla="*/ 29 w 37"/>
                <a:gd name="T5" fmla="*/ 17 h 21"/>
                <a:gd name="T6" fmla="*/ 30 w 37"/>
                <a:gd name="T7" fmla="*/ 20 h 21"/>
                <a:gd name="T8" fmla="*/ 35 w 37"/>
                <a:gd name="T9" fmla="*/ 20 h 21"/>
                <a:gd name="T10" fmla="*/ 35 w 37"/>
                <a:gd name="T11" fmla="*/ 20 h 21"/>
                <a:gd name="T12" fmla="*/ 5 w 37"/>
                <a:gd name="T13" fmla="*/ 5 h 21"/>
                <a:gd name="T14" fmla="*/ 8 w 37"/>
                <a:gd name="T15" fmla="*/ 5 h 21"/>
                <a:gd name="T16" fmla="*/ 9 w 37"/>
                <a:gd name="T17" fmla="*/ 3 h 21"/>
                <a:gd name="T18" fmla="*/ 7 w 37"/>
                <a:gd name="T19" fmla="*/ 2 h 21"/>
                <a:gd name="T20" fmla="*/ 2 w 37"/>
                <a:gd name="T21" fmla="*/ 1 h 21"/>
                <a:gd name="T22" fmla="*/ 2 w 37"/>
                <a:gd name="T23" fmla="*/ 4 h 21"/>
                <a:gd name="T24" fmla="*/ 5 w 37"/>
                <a:gd name="T25" fmla="*/ 5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7" h="21">
                  <a:moveTo>
                    <a:pt x="35" y="20"/>
                  </a:moveTo>
                  <a:cubicBezTo>
                    <a:pt x="37" y="19"/>
                    <a:pt x="36" y="18"/>
                    <a:pt x="34" y="17"/>
                  </a:cubicBezTo>
                  <a:cubicBezTo>
                    <a:pt x="32" y="16"/>
                    <a:pt x="31" y="16"/>
                    <a:pt x="29" y="17"/>
                  </a:cubicBezTo>
                  <a:cubicBezTo>
                    <a:pt x="27" y="18"/>
                    <a:pt x="28" y="19"/>
                    <a:pt x="30" y="20"/>
                  </a:cubicBezTo>
                  <a:cubicBezTo>
                    <a:pt x="32" y="21"/>
                    <a:pt x="33" y="21"/>
                    <a:pt x="35" y="20"/>
                  </a:cubicBezTo>
                  <a:cubicBezTo>
                    <a:pt x="35" y="20"/>
                    <a:pt x="35" y="20"/>
                    <a:pt x="35" y="20"/>
                  </a:cubicBezTo>
                  <a:close/>
                  <a:moveTo>
                    <a:pt x="5" y="5"/>
                  </a:moveTo>
                  <a:cubicBezTo>
                    <a:pt x="6" y="5"/>
                    <a:pt x="7" y="5"/>
                    <a:pt x="8" y="5"/>
                  </a:cubicBezTo>
                  <a:cubicBezTo>
                    <a:pt x="9" y="4"/>
                    <a:pt x="9" y="4"/>
                    <a:pt x="9" y="3"/>
                  </a:cubicBezTo>
                  <a:cubicBezTo>
                    <a:pt x="9" y="3"/>
                    <a:pt x="8" y="2"/>
                    <a:pt x="7" y="2"/>
                  </a:cubicBezTo>
                  <a:cubicBezTo>
                    <a:pt x="5" y="0"/>
                    <a:pt x="3" y="0"/>
                    <a:pt x="2" y="1"/>
                  </a:cubicBezTo>
                  <a:cubicBezTo>
                    <a:pt x="0" y="2"/>
                    <a:pt x="0" y="3"/>
                    <a:pt x="2" y="4"/>
                  </a:cubicBezTo>
                  <a:cubicBezTo>
                    <a:pt x="3" y="5"/>
                    <a:pt x="4" y="5"/>
                    <a:pt x="5" y="5"/>
                  </a:cubicBezTo>
                  <a:close/>
                </a:path>
              </a:pathLst>
            </a:custGeom>
            <a:solidFill>
              <a:srgbClr val="F9FAF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4" name="Freeform 123">
              <a:extLst>
                <a:ext uri="{FF2B5EF4-FFF2-40B4-BE49-F238E27FC236}">
                  <a16:creationId xmlns:a16="http://schemas.microsoft.com/office/drawing/2014/main" id="{3CC7AAC7-FDF5-274B-BBE1-F89124A7D91B}"/>
                </a:ext>
              </a:extLst>
            </p:cNvPr>
            <p:cNvSpPr>
              <a:spLocks noEditPoints="1"/>
            </p:cNvSpPr>
            <p:nvPr/>
          </p:nvSpPr>
          <p:spPr bwMode="auto">
            <a:xfrm>
              <a:off x="18238224" y="5975298"/>
              <a:ext cx="134938" cy="93663"/>
            </a:xfrm>
            <a:custGeom>
              <a:avLst/>
              <a:gdLst>
                <a:gd name="T0" fmla="*/ 43 w 49"/>
                <a:gd name="T1" fmla="*/ 14 h 34"/>
                <a:gd name="T2" fmla="*/ 35 w 49"/>
                <a:gd name="T3" fmla="*/ 18 h 34"/>
                <a:gd name="T4" fmla="*/ 4 w 49"/>
                <a:gd name="T5" fmla="*/ 0 h 34"/>
                <a:gd name="T6" fmla="*/ 0 w 49"/>
                <a:gd name="T7" fmla="*/ 2 h 34"/>
                <a:gd name="T8" fmla="*/ 10 w 49"/>
                <a:gd name="T9" fmla="*/ 33 h 34"/>
                <a:gd name="T10" fmla="*/ 12 w 49"/>
                <a:gd name="T11" fmla="*/ 34 h 34"/>
                <a:gd name="T12" fmla="*/ 35 w 49"/>
                <a:gd name="T13" fmla="*/ 21 h 34"/>
                <a:gd name="T14" fmla="*/ 46 w 49"/>
                <a:gd name="T15" fmla="*/ 28 h 34"/>
                <a:gd name="T16" fmla="*/ 49 w 49"/>
                <a:gd name="T17" fmla="*/ 26 h 34"/>
                <a:gd name="T18" fmla="*/ 38 w 49"/>
                <a:gd name="T19" fmla="*/ 20 h 34"/>
                <a:gd name="T20" fmla="*/ 45 w 49"/>
                <a:gd name="T21" fmla="*/ 15 h 34"/>
                <a:gd name="T22" fmla="*/ 43 w 49"/>
                <a:gd name="T23" fmla="*/ 14 h 34"/>
                <a:gd name="T24" fmla="*/ 13 w 49"/>
                <a:gd name="T25" fmla="*/ 31 h 34"/>
                <a:gd name="T26" fmla="*/ 6 w 49"/>
                <a:gd name="T27" fmla="*/ 9 h 34"/>
                <a:gd name="T28" fmla="*/ 4 w 49"/>
                <a:gd name="T29" fmla="*/ 3 h 34"/>
                <a:gd name="T30" fmla="*/ 4 w 49"/>
                <a:gd name="T31" fmla="*/ 3 h 34"/>
                <a:gd name="T32" fmla="*/ 19 w 49"/>
                <a:gd name="T33" fmla="*/ 12 h 34"/>
                <a:gd name="T34" fmla="*/ 32 w 49"/>
                <a:gd name="T35" fmla="*/ 20 h 34"/>
                <a:gd name="T36" fmla="*/ 13 w 49"/>
                <a:gd name="T37" fmla="*/ 3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9" h="34">
                  <a:moveTo>
                    <a:pt x="43" y="14"/>
                  </a:moveTo>
                  <a:cubicBezTo>
                    <a:pt x="35" y="18"/>
                    <a:pt x="35" y="18"/>
                    <a:pt x="35" y="18"/>
                  </a:cubicBezTo>
                  <a:cubicBezTo>
                    <a:pt x="4" y="0"/>
                    <a:pt x="4" y="0"/>
                    <a:pt x="4" y="0"/>
                  </a:cubicBezTo>
                  <a:cubicBezTo>
                    <a:pt x="0" y="2"/>
                    <a:pt x="0" y="2"/>
                    <a:pt x="0" y="2"/>
                  </a:cubicBezTo>
                  <a:cubicBezTo>
                    <a:pt x="10" y="33"/>
                    <a:pt x="10" y="33"/>
                    <a:pt x="10" y="33"/>
                  </a:cubicBezTo>
                  <a:cubicBezTo>
                    <a:pt x="12" y="34"/>
                    <a:pt x="12" y="34"/>
                    <a:pt x="12" y="34"/>
                  </a:cubicBezTo>
                  <a:cubicBezTo>
                    <a:pt x="35" y="21"/>
                    <a:pt x="35" y="21"/>
                    <a:pt x="35" y="21"/>
                  </a:cubicBezTo>
                  <a:cubicBezTo>
                    <a:pt x="46" y="28"/>
                    <a:pt x="46" y="28"/>
                    <a:pt x="46" y="28"/>
                  </a:cubicBezTo>
                  <a:cubicBezTo>
                    <a:pt x="49" y="26"/>
                    <a:pt x="49" y="26"/>
                    <a:pt x="49" y="26"/>
                  </a:cubicBezTo>
                  <a:cubicBezTo>
                    <a:pt x="38" y="20"/>
                    <a:pt x="38" y="20"/>
                    <a:pt x="38" y="20"/>
                  </a:cubicBezTo>
                  <a:cubicBezTo>
                    <a:pt x="45" y="15"/>
                    <a:pt x="45" y="15"/>
                    <a:pt x="45" y="15"/>
                  </a:cubicBezTo>
                  <a:cubicBezTo>
                    <a:pt x="43" y="14"/>
                    <a:pt x="43" y="14"/>
                    <a:pt x="43" y="14"/>
                  </a:cubicBezTo>
                  <a:close/>
                  <a:moveTo>
                    <a:pt x="13" y="31"/>
                  </a:moveTo>
                  <a:cubicBezTo>
                    <a:pt x="6" y="9"/>
                    <a:pt x="6" y="9"/>
                    <a:pt x="6" y="9"/>
                  </a:cubicBezTo>
                  <a:cubicBezTo>
                    <a:pt x="5" y="6"/>
                    <a:pt x="4" y="4"/>
                    <a:pt x="4" y="3"/>
                  </a:cubicBezTo>
                  <a:cubicBezTo>
                    <a:pt x="4" y="3"/>
                    <a:pt x="4" y="3"/>
                    <a:pt x="4" y="3"/>
                  </a:cubicBezTo>
                  <a:cubicBezTo>
                    <a:pt x="8" y="6"/>
                    <a:pt x="13" y="9"/>
                    <a:pt x="19" y="12"/>
                  </a:cubicBezTo>
                  <a:cubicBezTo>
                    <a:pt x="32" y="20"/>
                    <a:pt x="32" y="20"/>
                    <a:pt x="32" y="20"/>
                  </a:cubicBezTo>
                  <a:cubicBezTo>
                    <a:pt x="13" y="31"/>
                    <a:pt x="13" y="31"/>
                    <a:pt x="13" y="31"/>
                  </a:cubicBezTo>
                  <a:close/>
                </a:path>
              </a:pathLst>
            </a:custGeom>
            <a:solidFill>
              <a:srgbClr val="F9FAF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5" name="Freeform 124">
              <a:extLst>
                <a:ext uri="{FF2B5EF4-FFF2-40B4-BE49-F238E27FC236}">
                  <a16:creationId xmlns:a16="http://schemas.microsoft.com/office/drawing/2014/main" id="{96ECADAF-04DB-9349-87CD-02B2E546DFEA}"/>
                </a:ext>
              </a:extLst>
            </p:cNvPr>
            <p:cNvSpPr>
              <a:spLocks/>
            </p:cNvSpPr>
            <p:nvPr/>
          </p:nvSpPr>
          <p:spPr bwMode="auto">
            <a:xfrm>
              <a:off x="18314424" y="5927673"/>
              <a:ext cx="138113" cy="77788"/>
            </a:xfrm>
            <a:custGeom>
              <a:avLst/>
              <a:gdLst>
                <a:gd name="T0" fmla="*/ 6 w 50"/>
                <a:gd name="T1" fmla="*/ 0 h 28"/>
                <a:gd name="T2" fmla="*/ 3 w 50"/>
                <a:gd name="T3" fmla="*/ 2 h 28"/>
                <a:gd name="T4" fmla="*/ 0 w 50"/>
                <a:gd name="T5" fmla="*/ 14 h 28"/>
                <a:gd name="T6" fmla="*/ 4 w 50"/>
                <a:gd name="T7" fmla="*/ 14 h 28"/>
                <a:gd name="T8" fmla="*/ 6 w 50"/>
                <a:gd name="T9" fmla="*/ 5 h 28"/>
                <a:gd name="T10" fmla="*/ 6 w 50"/>
                <a:gd name="T11" fmla="*/ 4 h 28"/>
                <a:gd name="T12" fmla="*/ 15 w 50"/>
                <a:gd name="T13" fmla="*/ 9 h 28"/>
                <a:gd name="T14" fmla="*/ 47 w 50"/>
                <a:gd name="T15" fmla="*/ 28 h 28"/>
                <a:gd name="T16" fmla="*/ 50 w 50"/>
                <a:gd name="T17" fmla="*/ 26 h 28"/>
                <a:gd name="T18" fmla="*/ 6 w 50"/>
                <a:gd name="T19"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28">
                  <a:moveTo>
                    <a:pt x="6" y="0"/>
                  </a:moveTo>
                  <a:cubicBezTo>
                    <a:pt x="3" y="2"/>
                    <a:pt x="3" y="2"/>
                    <a:pt x="3" y="2"/>
                  </a:cubicBezTo>
                  <a:cubicBezTo>
                    <a:pt x="0" y="14"/>
                    <a:pt x="0" y="14"/>
                    <a:pt x="0" y="14"/>
                  </a:cubicBezTo>
                  <a:cubicBezTo>
                    <a:pt x="4" y="14"/>
                    <a:pt x="4" y="14"/>
                    <a:pt x="4" y="14"/>
                  </a:cubicBezTo>
                  <a:cubicBezTo>
                    <a:pt x="5" y="8"/>
                    <a:pt x="6" y="5"/>
                    <a:pt x="6" y="5"/>
                  </a:cubicBezTo>
                  <a:cubicBezTo>
                    <a:pt x="6" y="4"/>
                    <a:pt x="6" y="4"/>
                    <a:pt x="6" y="4"/>
                  </a:cubicBezTo>
                  <a:cubicBezTo>
                    <a:pt x="9" y="6"/>
                    <a:pt x="12" y="7"/>
                    <a:pt x="15" y="9"/>
                  </a:cubicBezTo>
                  <a:cubicBezTo>
                    <a:pt x="47" y="28"/>
                    <a:pt x="47" y="28"/>
                    <a:pt x="47" y="28"/>
                  </a:cubicBezTo>
                  <a:cubicBezTo>
                    <a:pt x="50" y="26"/>
                    <a:pt x="50" y="26"/>
                    <a:pt x="50" y="26"/>
                  </a:cubicBezTo>
                  <a:cubicBezTo>
                    <a:pt x="6" y="0"/>
                    <a:pt x="6" y="0"/>
                    <a:pt x="6" y="0"/>
                  </a:cubicBezTo>
                  <a:close/>
                </a:path>
              </a:pathLst>
            </a:custGeom>
            <a:solidFill>
              <a:srgbClr val="F9FAF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6" name="Freeform 125">
              <a:extLst>
                <a:ext uri="{FF2B5EF4-FFF2-40B4-BE49-F238E27FC236}">
                  <a16:creationId xmlns:a16="http://schemas.microsoft.com/office/drawing/2014/main" id="{7E55EC46-678A-C64C-A350-B62995394BC1}"/>
                </a:ext>
              </a:extLst>
            </p:cNvPr>
            <p:cNvSpPr>
              <a:spLocks/>
            </p:cNvSpPr>
            <p:nvPr/>
          </p:nvSpPr>
          <p:spPr bwMode="auto">
            <a:xfrm>
              <a:off x="19220887" y="6596010"/>
              <a:ext cx="233363" cy="134938"/>
            </a:xfrm>
            <a:custGeom>
              <a:avLst/>
              <a:gdLst>
                <a:gd name="T0" fmla="*/ 85 w 85"/>
                <a:gd name="T1" fmla="*/ 2 h 49"/>
                <a:gd name="T2" fmla="*/ 4 w 85"/>
                <a:gd name="T3" fmla="*/ 48 h 49"/>
                <a:gd name="T4" fmla="*/ 1 w 85"/>
                <a:gd name="T5" fmla="*/ 48 h 49"/>
                <a:gd name="T6" fmla="*/ 1 w 85"/>
                <a:gd name="T7" fmla="*/ 47 h 49"/>
                <a:gd name="T8" fmla="*/ 82 w 85"/>
                <a:gd name="T9" fmla="*/ 0 h 49"/>
                <a:gd name="T10" fmla="*/ 85 w 85"/>
                <a:gd name="T11" fmla="*/ 0 h 49"/>
                <a:gd name="T12" fmla="*/ 85 w 85"/>
                <a:gd name="T13" fmla="*/ 2 h 49"/>
              </a:gdLst>
              <a:ahLst/>
              <a:cxnLst>
                <a:cxn ang="0">
                  <a:pos x="T0" y="T1"/>
                </a:cxn>
                <a:cxn ang="0">
                  <a:pos x="T2" y="T3"/>
                </a:cxn>
                <a:cxn ang="0">
                  <a:pos x="T4" y="T5"/>
                </a:cxn>
                <a:cxn ang="0">
                  <a:pos x="T6" y="T7"/>
                </a:cxn>
                <a:cxn ang="0">
                  <a:pos x="T8" y="T9"/>
                </a:cxn>
                <a:cxn ang="0">
                  <a:pos x="T10" y="T11"/>
                </a:cxn>
                <a:cxn ang="0">
                  <a:pos x="T12" y="T13"/>
                </a:cxn>
              </a:cxnLst>
              <a:rect l="0" t="0" r="r" b="b"/>
              <a:pathLst>
                <a:path w="85" h="49">
                  <a:moveTo>
                    <a:pt x="85" y="2"/>
                  </a:moveTo>
                  <a:cubicBezTo>
                    <a:pt x="4" y="48"/>
                    <a:pt x="4" y="48"/>
                    <a:pt x="4" y="48"/>
                  </a:cubicBezTo>
                  <a:cubicBezTo>
                    <a:pt x="3" y="49"/>
                    <a:pt x="2" y="49"/>
                    <a:pt x="1" y="48"/>
                  </a:cubicBezTo>
                  <a:cubicBezTo>
                    <a:pt x="0" y="48"/>
                    <a:pt x="0" y="47"/>
                    <a:pt x="1" y="47"/>
                  </a:cubicBezTo>
                  <a:cubicBezTo>
                    <a:pt x="82" y="0"/>
                    <a:pt x="82" y="0"/>
                    <a:pt x="82" y="0"/>
                  </a:cubicBezTo>
                  <a:cubicBezTo>
                    <a:pt x="83" y="0"/>
                    <a:pt x="84" y="0"/>
                    <a:pt x="85" y="0"/>
                  </a:cubicBezTo>
                  <a:cubicBezTo>
                    <a:pt x="85" y="1"/>
                    <a:pt x="85" y="1"/>
                    <a:pt x="85" y="2"/>
                  </a:cubicBezTo>
                  <a:close/>
                </a:path>
              </a:pathLst>
            </a:custGeom>
            <a:solidFill>
              <a:srgbClr val="FE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7" name="Freeform 126">
              <a:extLst>
                <a:ext uri="{FF2B5EF4-FFF2-40B4-BE49-F238E27FC236}">
                  <a16:creationId xmlns:a16="http://schemas.microsoft.com/office/drawing/2014/main" id="{F549223C-CFA4-8A46-BBEB-02C0FEF2B77B}"/>
                </a:ext>
              </a:extLst>
            </p:cNvPr>
            <p:cNvSpPr>
              <a:spLocks/>
            </p:cNvSpPr>
            <p:nvPr/>
          </p:nvSpPr>
          <p:spPr bwMode="auto">
            <a:xfrm>
              <a:off x="18077887" y="5941960"/>
              <a:ext cx="101600" cy="57150"/>
            </a:xfrm>
            <a:custGeom>
              <a:avLst/>
              <a:gdLst>
                <a:gd name="T0" fmla="*/ 36 w 37"/>
                <a:gd name="T1" fmla="*/ 11 h 21"/>
                <a:gd name="T2" fmla="*/ 19 w 37"/>
                <a:gd name="T3" fmla="*/ 21 h 21"/>
                <a:gd name="T4" fmla="*/ 16 w 37"/>
                <a:gd name="T5" fmla="*/ 21 h 21"/>
                <a:gd name="T6" fmla="*/ 1 w 37"/>
                <a:gd name="T7" fmla="*/ 12 h 21"/>
                <a:gd name="T8" fmla="*/ 1 w 37"/>
                <a:gd name="T9" fmla="*/ 11 h 21"/>
                <a:gd name="T10" fmla="*/ 18 w 37"/>
                <a:gd name="T11" fmla="*/ 0 h 21"/>
                <a:gd name="T12" fmla="*/ 21 w 37"/>
                <a:gd name="T13" fmla="*/ 0 h 21"/>
                <a:gd name="T14" fmla="*/ 36 w 37"/>
                <a:gd name="T15" fmla="*/ 9 h 21"/>
                <a:gd name="T16" fmla="*/ 36 w 37"/>
                <a:gd name="T17" fmla="*/ 1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21">
                  <a:moveTo>
                    <a:pt x="36" y="11"/>
                  </a:moveTo>
                  <a:cubicBezTo>
                    <a:pt x="19" y="21"/>
                    <a:pt x="19" y="21"/>
                    <a:pt x="19" y="21"/>
                  </a:cubicBezTo>
                  <a:cubicBezTo>
                    <a:pt x="18" y="21"/>
                    <a:pt x="16" y="21"/>
                    <a:pt x="16" y="21"/>
                  </a:cubicBezTo>
                  <a:cubicBezTo>
                    <a:pt x="1" y="12"/>
                    <a:pt x="1" y="12"/>
                    <a:pt x="1" y="12"/>
                  </a:cubicBezTo>
                  <a:cubicBezTo>
                    <a:pt x="0" y="12"/>
                    <a:pt x="0" y="11"/>
                    <a:pt x="1" y="11"/>
                  </a:cubicBezTo>
                  <a:cubicBezTo>
                    <a:pt x="18" y="0"/>
                    <a:pt x="18" y="0"/>
                    <a:pt x="18" y="0"/>
                  </a:cubicBezTo>
                  <a:cubicBezTo>
                    <a:pt x="19" y="0"/>
                    <a:pt x="20" y="0"/>
                    <a:pt x="21" y="0"/>
                  </a:cubicBezTo>
                  <a:cubicBezTo>
                    <a:pt x="36" y="9"/>
                    <a:pt x="36" y="9"/>
                    <a:pt x="36" y="9"/>
                  </a:cubicBezTo>
                  <a:cubicBezTo>
                    <a:pt x="37" y="9"/>
                    <a:pt x="37" y="10"/>
                    <a:pt x="36" y="11"/>
                  </a:cubicBezTo>
                  <a:close/>
                </a:path>
              </a:pathLst>
            </a:custGeom>
            <a:solidFill>
              <a:srgbClr val="F9FAF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8" name="Freeform 127">
              <a:extLst>
                <a:ext uri="{FF2B5EF4-FFF2-40B4-BE49-F238E27FC236}">
                  <a16:creationId xmlns:a16="http://schemas.microsoft.com/office/drawing/2014/main" id="{D4F2BED2-B4D5-2949-89CB-A75A02E8D9E7}"/>
                </a:ext>
              </a:extLst>
            </p:cNvPr>
            <p:cNvSpPr>
              <a:spLocks/>
            </p:cNvSpPr>
            <p:nvPr/>
          </p:nvSpPr>
          <p:spPr bwMode="auto">
            <a:xfrm>
              <a:off x="18092174" y="5908623"/>
              <a:ext cx="65088" cy="46038"/>
            </a:xfrm>
            <a:custGeom>
              <a:avLst/>
              <a:gdLst>
                <a:gd name="T0" fmla="*/ 18 w 24"/>
                <a:gd name="T1" fmla="*/ 15 h 17"/>
                <a:gd name="T2" fmla="*/ 12 w 24"/>
                <a:gd name="T3" fmla="*/ 14 h 17"/>
                <a:gd name="T4" fmla="*/ 7 w 24"/>
                <a:gd name="T5" fmla="*/ 11 h 17"/>
                <a:gd name="T6" fmla="*/ 7 w 24"/>
                <a:gd name="T7" fmla="*/ 4 h 17"/>
                <a:gd name="T8" fmla="*/ 20 w 24"/>
                <a:gd name="T9" fmla="*/ 4 h 17"/>
                <a:gd name="T10" fmla="*/ 22 w 24"/>
                <a:gd name="T11" fmla="*/ 5 h 17"/>
                <a:gd name="T12" fmla="*/ 24 w 24"/>
                <a:gd name="T13" fmla="*/ 4 h 17"/>
                <a:gd name="T14" fmla="*/ 22 w 24"/>
                <a:gd name="T15" fmla="*/ 2 h 17"/>
                <a:gd name="T16" fmla="*/ 5 w 24"/>
                <a:gd name="T17" fmla="*/ 2 h 17"/>
                <a:gd name="T18" fmla="*/ 5 w 24"/>
                <a:gd name="T19" fmla="*/ 12 h 17"/>
                <a:gd name="T20" fmla="*/ 10 w 24"/>
                <a:gd name="T21" fmla="*/ 15 h 17"/>
                <a:gd name="T22" fmla="*/ 21 w 24"/>
                <a:gd name="T23" fmla="*/ 17 h 17"/>
                <a:gd name="T24" fmla="*/ 18 w 24"/>
                <a:gd name="T25" fmla="*/ 15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 h="17">
                  <a:moveTo>
                    <a:pt x="18" y="15"/>
                  </a:moveTo>
                  <a:cubicBezTo>
                    <a:pt x="16" y="15"/>
                    <a:pt x="14" y="15"/>
                    <a:pt x="12" y="14"/>
                  </a:cubicBezTo>
                  <a:cubicBezTo>
                    <a:pt x="7" y="11"/>
                    <a:pt x="7" y="11"/>
                    <a:pt x="7" y="11"/>
                  </a:cubicBezTo>
                  <a:cubicBezTo>
                    <a:pt x="4" y="9"/>
                    <a:pt x="4" y="6"/>
                    <a:pt x="7" y="4"/>
                  </a:cubicBezTo>
                  <a:cubicBezTo>
                    <a:pt x="11" y="2"/>
                    <a:pt x="16" y="2"/>
                    <a:pt x="20" y="4"/>
                  </a:cubicBezTo>
                  <a:cubicBezTo>
                    <a:pt x="22" y="5"/>
                    <a:pt x="22" y="5"/>
                    <a:pt x="22" y="5"/>
                  </a:cubicBezTo>
                  <a:cubicBezTo>
                    <a:pt x="24" y="4"/>
                    <a:pt x="24" y="4"/>
                    <a:pt x="24" y="4"/>
                  </a:cubicBezTo>
                  <a:cubicBezTo>
                    <a:pt x="22" y="2"/>
                    <a:pt x="22" y="2"/>
                    <a:pt x="22" y="2"/>
                  </a:cubicBezTo>
                  <a:cubicBezTo>
                    <a:pt x="17" y="0"/>
                    <a:pt x="10" y="0"/>
                    <a:pt x="5" y="2"/>
                  </a:cubicBezTo>
                  <a:cubicBezTo>
                    <a:pt x="0" y="5"/>
                    <a:pt x="0" y="9"/>
                    <a:pt x="5" y="12"/>
                  </a:cubicBezTo>
                  <a:cubicBezTo>
                    <a:pt x="10" y="15"/>
                    <a:pt x="10" y="15"/>
                    <a:pt x="10" y="15"/>
                  </a:cubicBezTo>
                  <a:cubicBezTo>
                    <a:pt x="13" y="17"/>
                    <a:pt x="17" y="17"/>
                    <a:pt x="21" y="17"/>
                  </a:cubicBezTo>
                  <a:lnTo>
                    <a:pt x="18" y="15"/>
                  </a:lnTo>
                  <a:close/>
                </a:path>
              </a:pathLst>
            </a:custGeom>
            <a:solidFill>
              <a:srgbClr val="F9FAF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9" name="Freeform 128">
              <a:extLst>
                <a:ext uri="{FF2B5EF4-FFF2-40B4-BE49-F238E27FC236}">
                  <a16:creationId xmlns:a16="http://schemas.microsoft.com/office/drawing/2014/main" id="{27A6F921-0BE5-DE45-B26C-7E8CA2BE7442}"/>
                </a:ext>
              </a:extLst>
            </p:cNvPr>
            <p:cNvSpPr>
              <a:spLocks/>
            </p:cNvSpPr>
            <p:nvPr/>
          </p:nvSpPr>
          <p:spPr bwMode="auto">
            <a:xfrm>
              <a:off x="18157262" y="6234060"/>
              <a:ext cx="44450" cy="30163"/>
            </a:xfrm>
            <a:custGeom>
              <a:avLst/>
              <a:gdLst>
                <a:gd name="T0" fmla="*/ 13 w 16"/>
                <a:gd name="T1" fmla="*/ 4 h 11"/>
                <a:gd name="T2" fmla="*/ 11 w 16"/>
                <a:gd name="T3" fmla="*/ 4 h 11"/>
                <a:gd name="T4" fmla="*/ 8 w 16"/>
                <a:gd name="T5" fmla="*/ 5 h 11"/>
                <a:gd name="T6" fmla="*/ 5 w 16"/>
                <a:gd name="T7" fmla="*/ 5 h 11"/>
                <a:gd name="T8" fmla="*/ 4 w 16"/>
                <a:gd name="T9" fmla="*/ 6 h 11"/>
                <a:gd name="T10" fmla="*/ 2 w 16"/>
                <a:gd name="T11" fmla="*/ 5 h 11"/>
                <a:gd name="T12" fmla="*/ 1 w 16"/>
                <a:gd name="T13" fmla="*/ 4 h 11"/>
                <a:gd name="T14" fmla="*/ 3 w 16"/>
                <a:gd name="T15" fmla="*/ 2 h 11"/>
                <a:gd name="T16" fmla="*/ 6 w 16"/>
                <a:gd name="T17" fmla="*/ 1 h 11"/>
                <a:gd name="T18" fmla="*/ 6 w 16"/>
                <a:gd name="T19" fmla="*/ 0 h 11"/>
                <a:gd name="T20" fmla="*/ 2 w 16"/>
                <a:gd name="T21" fmla="*/ 1 h 11"/>
                <a:gd name="T22" fmla="*/ 0 w 16"/>
                <a:gd name="T23" fmla="*/ 4 h 11"/>
                <a:gd name="T24" fmla="*/ 1 w 16"/>
                <a:gd name="T25" fmla="*/ 6 h 11"/>
                <a:gd name="T26" fmla="*/ 4 w 16"/>
                <a:gd name="T27" fmla="*/ 6 h 11"/>
                <a:gd name="T28" fmla="*/ 8 w 16"/>
                <a:gd name="T29" fmla="*/ 6 h 11"/>
                <a:gd name="T30" fmla="*/ 11 w 16"/>
                <a:gd name="T31" fmla="*/ 5 h 11"/>
                <a:gd name="T32" fmla="*/ 13 w 16"/>
                <a:gd name="T33" fmla="*/ 5 h 11"/>
                <a:gd name="T34" fmla="*/ 14 w 16"/>
                <a:gd name="T35" fmla="*/ 5 h 11"/>
                <a:gd name="T36" fmla="*/ 15 w 16"/>
                <a:gd name="T37" fmla="*/ 7 h 11"/>
                <a:gd name="T38" fmla="*/ 13 w 16"/>
                <a:gd name="T39" fmla="*/ 9 h 11"/>
                <a:gd name="T40" fmla="*/ 9 w 16"/>
                <a:gd name="T41" fmla="*/ 10 h 11"/>
                <a:gd name="T42" fmla="*/ 10 w 16"/>
                <a:gd name="T43" fmla="*/ 11 h 11"/>
                <a:gd name="T44" fmla="*/ 14 w 16"/>
                <a:gd name="T45" fmla="*/ 9 h 11"/>
                <a:gd name="T46" fmla="*/ 16 w 16"/>
                <a:gd name="T47" fmla="*/ 7 h 11"/>
                <a:gd name="T48" fmla="*/ 15 w 16"/>
                <a:gd name="T49" fmla="*/ 5 h 11"/>
                <a:gd name="T50" fmla="*/ 13 w 16"/>
                <a:gd name="T51" fmla="*/ 4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 h="11">
                  <a:moveTo>
                    <a:pt x="13" y="4"/>
                  </a:moveTo>
                  <a:cubicBezTo>
                    <a:pt x="13" y="4"/>
                    <a:pt x="12" y="4"/>
                    <a:pt x="11" y="4"/>
                  </a:cubicBezTo>
                  <a:cubicBezTo>
                    <a:pt x="10" y="4"/>
                    <a:pt x="9" y="4"/>
                    <a:pt x="8" y="5"/>
                  </a:cubicBezTo>
                  <a:cubicBezTo>
                    <a:pt x="7" y="5"/>
                    <a:pt x="6" y="5"/>
                    <a:pt x="5" y="5"/>
                  </a:cubicBezTo>
                  <a:cubicBezTo>
                    <a:pt x="4" y="6"/>
                    <a:pt x="4" y="6"/>
                    <a:pt x="4" y="6"/>
                  </a:cubicBezTo>
                  <a:cubicBezTo>
                    <a:pt x="3" y="5"/>
                    <a:pt x="3" y="5"/>
                    <a:pt x="2" y="5"/>
                  </a:cubicBezTo>
                  <a:cubicBezTo>
                    <a:pt x="1" y="5"/>
                    <a:pt x="1" y="4"/>
                    <a:pt x="1" y="4"/>
                  </a:cubicBezTo>
                  <a:cubicBezTo>
                    <a:pt x="1" y="3"/>
                    <a:pt x="2" y="2"/>
                    <a:pt x="3" y="2"/>
                  </a:cubicBezTo>
                  <a:cubicBezTo>
                    <a:pt x="4" y="1"/>
                    <a:pt x="5" y="1"/>
                    <a:pt x="6" y="1"/>
                  </a:cubicBezTo>
                  <a:cubicBezTo>
                    <a:pt x="6" y="0"/>
                    <a:pt x="6" y="0"/>
                    <a:pt x="6" y="0"/>
                  </a:cubicBezTo>
                  <a:cubicBezTo>
                    <a:pt x="4" y="0"/>
                    <a:pt x="3" y="1"/>
                    <a:pt x="2" y="1"/>
                  </a:cubicBezTo>
                  <a:cubicBezTo>
                    <a:pt x="1" y="2"/>
                    <a:pt x="0" y="3"/>
                    <a:pt x="0" y="4"/>
                  </a:cubicBezTo>
                  <a:cubicBezTo>
                    <a:pt x="0" y="4"/>
                    <a:pt x="0" y="5"/>
                    <a:pt x="1" y="6"/>
                  </a:cubicBezTo>
                  <a:cubicBezTo>
                    <a:pt x="2" y="6"/>
                    <a:pt x="3" y="6"/>
                    <a:pt x="4" y="6"/>
                  </a:cubicBezTo>
                  <a:cubicBezTo>
                    <a:pt x="5" y="6"/>
                    <a:pt x="6" y="6"/>
                    <a:pt x="8" y="6"/>
                  </a:cubicBezTo>
                  <a:cubicBezTo>
                    <a:pt x="9" y="5"/>
                    <a:pt x="10" y="5"/>
                    <a:pt x="11" y="5"/>
                  </a:cubicBezTo>
                  <a:cubicBezTo>
                    <a:pt x="11" y="5"/>
                    <a:pt x="12" y="5"/>
                    <a:pt x="13" y="5"/>
                  </a:cubicBezTo>
                  <a:cubicBezTo>
                    <a:pt x="13" y="5"/>
                    <a:pt x="14" y="5"/>
                    <a:pt x="14" y="5"/>
                  </a:cubicBezTo>
                  <a:cubicBezTo>
                    <a:pt x="15" y="6"/>
                    <a:pt x="15" y="6"/>
                    <a:pt x="15" y="7"/>
                  </a:cubicBezTo>
                  <a:cubicBezTo>
                    <a:pt x="15" y="8"/>
                    <a:pt x="14" y="8"/>
                    <a:pt x="13" y="9"/>
                  </a:cubicBezTo>
                  <a:cubicBezTo>
                    <a:pt x="12" y="10"/>
                    <a:pt x="11" y="10"/>
                    <a:pt x="9" y="10"/>
                  </a:cubicBezTo>
                  <a:cubicBezTo>
                    <a:pt x="10" y="11"/>
                    <a:pt x="10" y="11"/>
                    <a:pt x="10" y="11"/>
                  </a:cubicBezTo>
                  <a:cubicBezTo>
                    <a:pt x="11" y="11"/>
                    <a:pt x="13" y="10"/>
                    <a:pt x="14" y="9"/>
                  </a:cubicBezTo>
                  <a:cubicBezTo>
                    <a:pt x="15" y="8"/>
                    <a:pt x="16" y="8"/>
                    <a:pt x="16" y="7"/>
                  </a:cubicBezTo>
                  <a:cubicBezTo>
                    <a:pt x="16" y="6"/>
                    <a:pt x="16" y="5"/>
                    <a:pt x="15" y="5"/>
                  </a:cubicBezTo>
                  <a:cubicBezTo>
                    <a:pt x="14" y="4"/>
                    <a:pt x="14" y="4"/>
                    <a:pt x="13" y="4"/>
                  </a:cubicBezTo>
                  <a:close/>
                </a:path>
              </a:pathLst>
            </a:custGeom>
            <a:solidFill>
              <a:srgbClr val="F9FAF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0" name="Freeform 129">
              <a:extLst>
                <a:ext uri="{FF2B5EF4-FFF2-40B4-BE49-F238E27FC236}">
                  <a16:creationId xmlns:a16="http://schemas.microsoft.com/office/drawing/2014/main" id="{9941421B-28C1-BE49-AB0B-5CAC5C899D92}"/>
                </a:ext>
              </a:extLst>
            </p:cNvPr>
            <p:cNvSpPr>
              <a:spLocks/>
            </p:cNvSpPr>
            <p:nvPr/>
          </p:nvSpPr>
          <p:spPr bwMode="auto">
            <a:xfrm>
              <a:off x="18187424" y="6222948"/>
              <a:ext cx="47625" cy="25400"/>
            </a:xfrm>
            <a:custGeom>
              <a:avLst/>
              <a:gdLst>
                <a:gd name="T0" fmla="*/ 0 w 17"/>
                <a:gd name="T1" fmla="*/ 4 h 9"/>
                <a:gd name="T2" fmla="*/ 6 w 17"/>
                <a:gd name="T3" fmla="*/ 7 h 9"/>
                <a:gd name="T4" fmla="*/ 13 w 17"/>
                <a:gd name="T5" fmla="*/ 8 h 9"/>
                <a:gd name="T6" fmla="*/ 14 w 17"/>
                <a:gd name="T7" fmla="*/ 5 h 9"/>
                <a:gd name="T8" fmla="*/ 15 w 17"/>
                <a:gd name="T9" fmla="*/ 5 h 9"/>
                <a:gd name="T10" fmla="*/ 16 w 17"/>
                <a:gd name="T11" fmla="*/ 6 h 9"/>
                <a:gd name="T12" fmla="*/ 17 w 17"/>
                <a:gd name="T13" fmla="*/ 5 h 9"/>
                <a:gd name="T14" fmla="*/ 7 w 17"/>
                <a:gd name="T15" fmla="*/ 0 h 9"/>
                <a:gd name="T16" fmla="*/ 7 w 17"/>
                <a:gd name="T17" fmla="*/ 0 h 9"/>
                <a:gd name="T18" fmla="*/ 12 w 17"/>
                <a:gd name="T19" fmla="*/ 3 h 9"/>
                <a:gd name="T20" fmla="*/ 14 w 17"/>
                <a:gd name="T21" fmla="*/ 5 h 9"/>
                <a:gd name="T22" fmla="*/ 12 w 17"/>
                <a:gd name="T23" fmla="*/ 7 h 9"/>
                <a:gd name="T24" fmla="*/ 10 w 17"/>
                <a:gd name="T25" fmla="*/ 8 h 9"/>
                <a:gd name="T26" fmla="*/ 7 w 17"/>
                <a:gd name="T27" fmla="*/ 7 h 9"/>
                <a:gd name="T28" fmla="*/ 1 w 17"/>
                <a:gd name="T29" fmla="*/ 4 h 9"/>
                <a:gd name="T30" fmla="*/ 0 w 17"/>
                <a:gd name="T31" fmla="*/ 4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 h="9">
                  <a:moveTo>
                    <a:pt x="0" y="4"/>
                  </a:moveTo>
                  <a:cubicBezTo>
                    <a:pt x="6" y="7"/>
                    <a:pt x="6" y="7"/>
                    <a:pt x="6" y="7"/>
                  </a:cubicBezTo>
                  <a:cubicBezTo>
                    <a:pt x="8" y="9"/>
                    <a:pt x="11" y="9"/>
                    <a:pt x="13" y="8"/>
                  </a:cubicBezTo>
                  <a:cubicBezTo>
                    <a:pt x="14" y="7"/>
                    <a:pt x="15" y="6"/>
                    <a:pt x="14" y="5"/>
                  </a:cubicBezTo>
                  <a:cubicBezTo>
                    <a:pt x="15" y="5"/>
                    <a:pt x="15" y="5"/>
                    <a:pt x="15" y="5"/>
                  </a:cubicBezTo>
                  <a:cubicBezTo>
                    <a:pt x="16" y="6"/>
                    <a:pt x="16" y="6"/>
                    <a:pt x="16" y="6"/>
                  </a:cubicBezTo>
                  <a:cubicBezTo>
                    <a:pt x="17" y="5"/>
                    <a:pt x="17" y="5"/>
                    <a:pt x="17" y="5"/>
                  </a:cubicBezTo>
                  <a:cubicBezTo>
                    <a:pt x="7" y="0"/>
                    <a:pt x="7" y="0"/>
                    <a:pt x="7" y="0"/>
                  </a:cubicBezTo>
                  <a:cubicBezTo>
                    <a:pt x="7" y="0"/>
                    <a:pt x="7" y="0"/>
                    <a:pt x="7" y="0"/>
                  </a:cubicBezTo>
                  <a:cubicBezTo>
                    <a:pt x="12" y="3"/>
                    <a:pt x="12" y="3"/>
                    <a:pt x="12" y="3"/>
                  </a:cubicBezTo>
                  <a:cubicBezTo>
                    <a:pt x="13" y="4"/>
                    <a:pt x="14" y="5"/>
                    <a:pt x="14" y="5"/>
                  </a:cubicBezTo>
                  <a:cubicBezTo>
                    <a:pt x="14" y="6"/>
                    <a:pt x="13" y="6"/>
                    <a:pt x="12" y="7"/>
                  </a:cubicBezTo>
                  <a:cubicBezTo>
                    <a:pt x="11" y="8"/>
                    <a:pt x="10" y="8"/>
                    <a:pt x="10" y="8"/>
                  </a:cubicBezTo>
                  <a:cubicBezTo>
                    <a:pt x="9" y="8"/>
                    <a:pt x="8" y="7"/>
                    <a:pt x="7" y="7"/>
                  </a:cubicBezTo>
                  <a:cubicBezTo>
                    <a:pt x="1" y="4"/>
                    <a:pt x="1" y="4"/>
                    <a:pt x="1" y="4"/>
                  </a:cubicBezTo>
                  <a:cubicBezTo>
                    <a:pt x="0" y="4"/>
                    <a:pt x="0" y="4"/>
                    <a:pt x="0" y="4"/>
                  </a:cubicBezTo>
                  <a:close/>
                </a:path>
              </a:pathLst>
            </a:custGeom>
            <a:solidFill>
              <a:srgbClr val="F9FAF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1" name="Freeform 130">
              <a:extLst>
                <a:ext uri="{FF2B5EF4-FFF2-40B4-BE49-F238E27FC236}">
                  <a16:creationId xmlns:a16="http://schemas.microsoft.com/office/drawing/2014/main" id="{471E3276-BC16-CC4F-9D5C-3F34F6FA1A5D}"/>
                </a:ext>
              </a:extLst>
            </p:cNvPr>
            <p:cNvSpPr>
              <a:spLocks/>
            </p:cNvSpPr>
            <p:nvPr/>
          </p:nvSpPr>
          <p:spPr bwMode="auto">
            <a:xfrm>
              <a:off x="18219174" y="6207073"/>
              <a:ext cx="42863" cy="23813"/>
            </a:xfrm>
            <a:custGeom>
              <a:avLst/>
              <a:gdLst>
                <a:gd name="T0" fmla="*/ 16 w 16"/>
                <a:gd name="T1" fmla="*/ 5 h 9"/>
                <a:gd name="T2" fmla="*/ 10 w 16"/>
                <a:gd name="T3" fmla="*/ 2 h 9"/>
                <a:gd name="T4" fmla="*/ 3 w 16"/>
                <a:gd name="T5" fmla="*/ 2 h 9"/>
                <a:gd name="T6" fmla="*/ 2 w 16"/>
                <a:gd name="T7" fmla="*/ 4 h 9"/>
                <a:gd name="T8" fmla="*/ 2 w 16"/>
                <a:gd name="T9" fmla="*/ 4 h 9"/>
                <a:gd name="T10" fmla="*/ 0 w 16"/>
                <a:gd name="T11" fmla="*/ 4 h 9"/>
                <a:gd name="T12" fmla="*/ 0 w 16"/>
                <a:gd name="T13" fmla="*/ 4 h 9"/>
                <a:gd name="T14" fmla="*/ 9 w 16"/>
                <a:gd name="T15" fmla="*/ 9 h 9"/>
                <a:gd name="T16" fmla="*/ 10 w 16"/>
                <a:gd name="T17" fmla="*/ 9 h 9"/>
                <a:gd name="T18" fmla="*/ 5 w 16"/>
                <a:gd name="T19" fmla="*/ 6 h 9"/>
                <a:gd name="T20" fmla="*/ 3 w 16"/>
                <a:gd name="T21" fmla="*/ 4 h 9"/>
                <a:gd name="T22" fmla="*/ 4 w 16"/>
                <a:gd name="T23" fmla="*/ 2 h 9"/>
                <a:gd name="T24" fmla="*/ 7 w 16"/>
                <a:gd name="T25" fmla="*/ 1 h 9"/>
                <a:gd name="T26" fmla="*/ 9 w 16"/>
                <a:gd name="T27" fmla="*/ 2 h 9"/>
                <a:gd name="T28" fmla="*/ 15 w 16"/>
                <a:gd name="T29" fmla="*/ 6 h 9"/>
                <a:gd name="T30" fmla="*/ 16 w 16"/>
                <a:gd name="T31"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 h="9">
                  <a:moveTo>
                    <a:pt x="16" y="5"/>
                  </a:moveTo>
                  <a:cubicBezTo>
                    <a:pt x="10" y="2"/>
                    <a:pt x="10" y="2"/>
                    <a:pt x="10" y="2"/>
                  </a:cubicBezTo>
                  <a:cubicBezTo>
                    <a:pt x="8" y="0"/>
                    <a:pt x="6" y="0"/>
                    <a:pt x="3" y="2"/>
                  </a:cubicBezTo>
                  <a:cubicBezTo>
                    <a:pt x="2" y="2"/>
                    <a:pt x="1" y="3"/>
                    <a:pt x="2" y="4"/>
                  </a:cubicBezTo>
                  <a:cubicBezTo>
                    <a:pt x="2" y="4"/>
                    <a:pt x="2" y="4"/>
                    <a:pt x="2" y="4"/>
                  </a:cubicBezTo>
                  <a:cubicBezTo>
                    <a:pt x="0" y="4"/>
                    <a:pt x="0" y="4"/>
                    <a:pt x="0" y="4"/>
                  </a:cubicBezTo>
                  <a:cubicBezTo>
                    <a:pt x="0" y="4"/>
                    <a:pt x="0" y="4"/>
                    <a:pt x="0" y="4"/>
                  </a:cubicBezTo>
                  <a:cubicBezTo>
                    <a:pt x="9" y="9"/>
                    <a:pt x="9" y="9"/>
                    <a:pt x="9" y="9"/>
                  </a:cubicBezTo>
                  <a:cubicBezTo>
                    <a:pt x="10" y="9"/>
                    <a:pt x="10" y="9"/>
                    <a:pt x="10" y="9"/>
                  </a:cubicBezTo>
                  <a:cubicBezTo>
                    <a:pt x="5" y="6"/>
                    <a:pt x="5" y="6"/>
                    <a:pt x="5" y="6"/>
                  </a:cubicBezTo>
                  <a:cubicBezTo>
                    <a:pt x="3" y="5"/>
                    <a:pt x="3" y="5"/>
                    <a:pt x="3" y="4"/>
                  </a:cubicBezTo>
                  <a:cubicBezTo>
                    <a:pt x="3" y="3"/>
                    <a:pt x="3" y="3"/>
                    <a:pt x="4" y="2"/>
                  </a:cubicBezTo>
                  <a:cubicBezTo>
                    <a:pt x="5" y="2"/>
                    <a:pt x="6" y="1"/>
                    <a:pt x="7" y="1"/>
                  </a:cubicBezTo>
                  <a:cubicBezTo>
                    <a:pt x="7" y="1"/>
                    <a:pt x="8" y="2"/>
                    <a:pt x="9" y="2"/>
                  </a:cubicBezTo>
                  <a:cubicBezTo>
                    <a:pt x="15" y="6"/>
                    <a:pt x="15" y="6"/>
                    <a:pt x="15" y="6"/>
                  </a:cubicBezTo>
                  <a:cubicBezTo>
                    <a:pt x="16" y="5"/>
                    <a:pt x="16" y="5"/>
                    <a:pt x="16" y="5"/>
                  </a:cubicBezTo>
                  <a:close/>
                </a:path>
              </a:pathLst>
            </a:custGeom>
            <a:solidFill>
              <a:srgbClr val="F9FAF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2" name="Freeform 131">
              <a:extLst>
                <a:ext uri="{FF2B5EF4-FFF2-40B4-BE49-F238E27FC236}">
                  <a16:creationId xmlns:a16="http://schemas.microsoft.com/office/drawing/2014/main" id="{22473B3F-197A-0F44-8331-3B7CD78923A3}"/>
                </a:ext>
              </a:extLst>
            </p:cNvPr>
            <p:cNvSpPr>
              <a:spLocks noEditPoints="1"/>
            </p:cNvSpPr>
            <p:nvPr/>
          </p:nvSpPr>
          <p:spPr bwMode="auto">
            <a:xfrm>
              <a:off x="18249337" y="6184848"/>
              <a:ext cx="41275" cy="30163"/>
            </a:xfrm>
            <a:custGeom>
              <a:avLst/>
              <a:gdLst>
                <a:gd name="T0" fmla="*/ 0 w 15"/>
                <a:gd name="T1" fmla="*/ 7 h 11"/>
                <a:gd name="T2" fmla="*/ 3 w 15"/>
                <a:gd name="T3" fmla="*/ 9 h 11"/>
                <a:gd name="T4" fmla="*/ 7 w 15"/>
                <a:gd name="T5" fmla="*/ 11 h 11"/>
                <a:gd name="T6" fmla="*/ 12 w 15"/>
                <a:gd name="T7" fmla="*/ 10 h 11"/>
                <a:gd name="T8" fmla="*/ 13 w 15"/>
                <a:gd name="T9" fmla="*/ 7 h 11"/>
                <a:gd name="T10" fmla="*/ 13 w 15"/>
                <a:gd name="T11" fmla="*/ 7 h 11"/>
                <a:gd name="T12" fmla="*/ 15 w 15"/>
                <a:gd name="T13" fmla="*/ 8 h 11"/>
                <a:gd name="T14" fmla="*/ 15 w 15"/>
                <a:gd name="T15" fmla="*/ 7 h 11"/>
                <a:gd name="T16" fmla="*/ 2 w 15"/>
                <a:gd name="T17" fmla="*/ 0 h 11"/>
                <a:gd name="T18" fmla="*/ 1 w 15"/>
                <a:gd name="T19" fmla="*/ 0 h 11"/>
                <a:gd name="T20" fmla="*/ 5 w 15"/>
                <a:gd name="T21" fmla="*/ 2 h 11"/>
                <a:gd name="T22" fmla="*/ 7 w 15"/>
                <a:gd name="T23" fmla="*/ 3 h 11"/>
                <a:gd name="T24" fmla="*/ 7 w 15"/>
                <a:gd name="T25" fmla="*/ 3 h 11"/>
                <a:gd name="T26" fmla="*/ 4 w 15"/>
                <a:gd name="T27" fmla="*/ 3 h 11"/>
                <a:gd name="T28" fmla="*/ 2 w 15"/>
                <a:gd name="T29" fmla="*/ 4 h 11"/>
                <a:gd name="T30" fmla="*/ 0 w 15"/>
                <a:gd name="T31" fmla="*/ 7 h 11"/>
                <a:gd name="T32" fmla="*/ 6 w 15"/>
                <a:gd name="T33" fmla="*/ 4 h 11"/>
                <a:gd name="T34" fmla="*/ 10 w 15"/>
                <a:gd name="T35" fmla="*/ 5 h 11"/>
                <a:gd name="T36" fmla="*/ 10 w 15"/>
                <a:gd name="T37" fmla="*/ 5 h 11"/>
                <a:gd name="T38" fmla="*/ 12 w 15"/>
                <a:gd name="T39" fmla="*/ 7 h 11"/>
                <a:gd name="T40" fmla="*/ 11 w 15"/>
                <a:gd name="T41" fmla="*/ 9 h 11"/>
                <a:gd name="T42" fmla="*/ 4 w 15"/>
                <a:gd name="T43" fmla="*/ 9 h 11"/>
                <a:gd name="T44" fmla="*/ 2 w 15"/>
                <a:gd name="T45" fmla="*/ 6 h 11"/>
                <a:gd name="T46" fmla="*/ 3 w 15"/>
                <a:gd name="T47" fmla="*/ 5 h 11"/>
                <a:gd name="T48" fmla="*/ 6 w 15"/>
                <a:gd name="T49" fmla="*/ 4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 h="11">
                  <a:moveTo>
                    <a:pt x="0" y="7"/>
                  </a:moveTo>
                  <a:cubicBezTo>
                    <a:pt x="0" y="7"/>
                    <a:pt x="1" y="8"/>
                    <a:pt x="3" y="9"/>
                  </a:cubicBezTo>
                  <a:cubicBezTo>
                    <a:pt x="4" y="10"/>
                    <a:pt x="6" y="11"/>
                    <a:pt x="7" y="11"/>
                  </a:cubicBezTo>
                  <a:cubicBezTo>
                    <a:pt x="9" y="11"/>
                    <a:pt x="10" y="10"/>
                    <a:pt x="12" y="10"/>
                  </a:cubicBezTo>
                  <a:cubicBezTo>
                    <a:pt x="13" y="9"/>
                    <a:pt x="13" y="8"/>
                    <a:pt x="13" y="7"/>
                  </a:cubicBezTo>
                  <a:cubicBezTo>
                    <a:pt x="13" y="7"/>
                    <a:pt x="13" y="7"/>
                    <a:pt x="13" y="7"/>
                  </a:cubicBezTo>
                  <a:cubicBezTo>
                    <a:pt x="15" y="8"/>
                    <a:pt x="15" y="8"/>
                    <a:pt x="15" y="8"/>
                  </a:cubicBezTo>
                  <a:cubicBezTo>
                    <a:pt x="15" y="7"/>
                    <a:pt x="15" y="7"/>
                    <a:pt x="15" y="7"/>
                  </a:cubicBezTo>
                  <a:cubicBezTo>
                    <a:pt x="2" y="0"/>
                    <a:pt x="2" y="0"/>
                    <a:pt x="2" y="0"/>
                  </a:cubicBezTo>
                  <a:cubicBezTo>
                    <a:pt x="1" y="0"/>
                    <a:pt x="1" y="0"/>
                    <a:pt x="1" y="0"/>
                  </a:cubicBezTo>
                  <a:cubicBezTo>
                    <a:pt x="5" y="2"/>
                    <a:pt x="5" y="2"/>
                    <a:pt x="5" y="2"/>
                  </a:cubicBezTo>
                  <a:cubicBezTo>
                    <a:pt x="5" y="2"/>
                    <a:pt x="6" y="3"/>
                    <a:pt x="7" y="3"/>
                  </a:cubicBezTo>
                  <a:cubicBezTo>
                    <a:pt x="7" y="3"/>
                    <a:pt x="7" y="3"/>
                    <a:pt x="7" y="3"/>
                  </a:cubicBezTo>
                  <a:cubicBezTo>
                    <a:pt x="6" y="3"/>
                    <a:pt x="5" y="3"/>
                    <a:pt x="4" y="3"/>
                  </a:cubicBezTo>
                  <a:cubicBezTo>
                    <a:pt x="3" y="3"/>
                    <a:pt x="3" y="4"/>
                    <a:pt x="2" y="4"/>
                  </a:cubicBezTo>
                  <a:cubicBezTo>
                    <a:pt x="1" y="5"/>
                    <a:pt x="0" y="6"/>
                    <a:pt x="0" y="7"/>
                  </a:cubicBezTo>
                  <a:close/>
                  <a:moveTo>
                    <a:pt x="6" y="4"/>
                  </a:moveTo>
                  <a:cubicBezTo>
                    <a:pt x="7" y="4"/>
                    <a:pt x="8" y="4"/>
                    <a:pt x="10" y="5"/>
                  </a:cubicBezTo>
                  <a:cubicBezTo>
                    <a:pt x="10" y="5"/>
                    <a:pt x="10" y="5"/>
                    <a:pt x="10" y="5"/>
                  </a:cubicBezTo>
                  <a:cubicBezTo>
                    <a:pt x="11" y="6"/>
                    <a:pt x="12" y="7"/>
                    <a:pt x="12" y="7"/>
                  </a:cubicBezTo>
                  <a:cubicBezTo>
                    <a:pt x="12" y="8"/>
                    <a:pt x="12" y="9"/>
                    <a:pt x="11" y="9"/>
                  </a:cubicBezTo>
                  <a:cubicBezTo>
                    <a:pt x="9" y="10"/>
                    <a:pt x="6" y="10"/>
                    <a:pt x="4" y="9"/>
                  </a:cubicBezTo>
                  <a:cubicBezTo>
                    <a:pt x="2" y="8"/>
                    <a:pt x="2" y="7"/>
                    <a:pt x="2" y="6"/>
                  </a:cubicBezTo>
                  <a:cubicBezTo>
                    <a:pt x="1" y="6"/>
                    <a:pt x="2" y="5"/>
                    <a:pt x="3" y="5"/>
                  </a:cubicBezTo>
                  <a:cubicBezTo>
                    <a:pt x="4" y="4"/>
                    <a:pt x="5" y="4"/>
                    <a:pt x="6" y="4"/>
                  </a:cubicBezTo>
                  <a:close/>
                </a:path>
              </a:pathLst>
            </a:custGeom>
            <a:solidFill>
              <a:srgbClr val="F9FAF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3" name="Freeform 132">
              <a:extLst>
                <a:ext uri="{FF2B5EF4-FFF2-40B4-BE49-F238E27FC236}">
                  <a16:creationId xmlns:a16="http://schemas.microsoft.com/office/drawing/2014/main" id="{840D035C-7A71-7B42-AC26-88F7DAF7F739}"/>
                </a:ext>
              </a:extLst>
            </p:cNvPr>
            <p:cNvSpPr>
              <a:spLocks noEditPoints="1"/>
            </p:cNvSpPr>
            <p:nvPr/>
          </p:nvSpPr>
          <p:spPr bwMode="auto">
            <a:xfrm>
              <a:off x="18276324" y="6176910"/>
              <a:ext cx="38100" cy="22225"/>
            </a:xfrm>
            <a:custGeom>
              <a:avLst/>
              <a:gdLst>
                <a:gd name="T0" fmla="*/ 14 w 14"/>
                <a:gd name="T1" fmla="*/ 5 h 8"/>
                <a:gd name="T2" fmla="*/ 8 w 14"/>
                <a:gd name="T3" fmla="*/ 1 h 8"/>
                <a:gd name="T4" fmla="*/ 5 w 14"/>
                <a:gd name="T5" fmla="*/ 0 h 8"/>
                <a:gd name="T6" fmla="*/ 2 w 14"/>
                <a:gd name="T7" fmla="*/ 1 h 8"/>
                <a:gd name="T8" fmla="*/ 0 w 14"/>
                <a:gd name="T9" fmla="*/ 3 h 8"/>
                <a:gd name="T10" fmla="*/ 1 w 14"/>
                <a:gd name="T11" fmla="*/ 4 h 8"/>
                <a:gd name="T12" fmla="*/ 3 w 14"/>
                <a:gd name="T13" fmla="*/ 2 h 8"/>
                <a:gd name="T14" fmla="*/ 5 w 14"/>
                <a:gd name="T15" fmla="*/ 1 h 8"/>
                <a:gd name="T16" fmla="*/ 8 w 14"/>
                <a:gd name="T17" fmla="*/ 2 h 8"/>
                <a:gd name="T18" fmla="*/ 8 w 14"/>
                <a:gd name="T19" fmla="*/ 2 h 8"/>
                <a:gd name="T20" fmla="*/ 7 w 14"/>
                <a:gd name="T21" fmla="*/ 3 h 8"/>
                <a:gd name="T22" fmla="*/ 4 w 14"/>
                <a:gd name="T23" fmla="*/ 6 h 8"/>
                <a:gd name="T24" fmla="*/ 5 w 14"/>
                <a:gd name="T25" fmla="*/ 7 h 8"/>
                <a:gd name="T26" fmla="*/ 8 w 14"/>
                <a:gd name="T27" fmla="*/ 8 h 8"/>
                <a:gd name="T28" fmla="*/ 11 w 14"/>
                <a:gd name="T29" fmla="*/ 7 h 8"/>
                <a:gd name="T30" fmla="*/ 12 w 14"/>
                <a:gd name="T31" fmla="*/ 6 h 8"/>
                <a:gd name="T32" fmla="*/ 12 w 14"/>
                <a:gd name="T33" fmla="*/ 5 h 8"/>
                <a:gd name="T34" fmla="*/ 12 w 14"/>
                <a:gd name="T35" fmla="*/ 5 h 8"/>
                <a:gd name="T36" fmla="*/ 14 w 14"/>
                <a:gd name="T37" fmla="*/ 5 h 8"/>
                <a:gd name="T38" fmla="*/ 14 w 14"/>
                <a:gd name="T39" fmla="*/ 5 h 8"/>
                <a:gd name="T40" fmla="*/ 8 w 14"/>
                <a:gd name="T41" fmla="*/ 7 h 8"/>
                <a:gd name="T42" fmla="*/ 6 w 14"/>
                <a:gd name="T43" fmla="*/ 7 h 8"/>
                <a:gd name="T44" fmla="*/ 5 w 14"/>
                <a:gd name="T45" fmla="*/ 6 h 8"/>
                <a:gd name="T46" fmla="*/ 7 w 14"/>
                <a:gd name="T47" fmla="*/ 4 h 8"/>
                <a:gd name="T48" fmla="*/ 9 w 14"/>
                <a:gd name="T49" fmla="*/ 3 h 8"/>
                <a:gd name="T50" fmla="*/ 10 w 14"/>
                <a:gd name="T51" fmla="*/ 3 h 8"/>
                <a:gd name="T52" fmla="*/ 11 w 14"/>
                <a:gd name="T53" fmla="*/ 5 h 8"/>
                <a:gd name="T54" fmla="*/ 10 w 14"/>
                <a:gd name="T55" fmla="*/ 7 h 8"/>
                <a:gd name="T56" fmla="*/ 8 w 14"/>
                <a:gd name="T57" fmla="*/ 7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4" h="8">
                  <a:moveTo>
                    <a:pt x="14" y="5"/>
                  </a:moveTo>
                  <a:cubicBezTo>
                    <a:pt x="8" y="1"/>
                    <a:pt x="8" y="1"/>
                    <a:pt x="8" y="1"/>
                  </a:cubicBezTo>
                  <a:cubicBezTo>
                    <a:pt x="7" y="1"/>
                    <a:pt x="6" y="0"/>
                    <a:pt x="5" y="0"/>
                  </a:cubicBezTo>
                  <a:cubicBezTo>
                    <a:pt x="4" y="0"/>
                    <a:pt x="3" y="1"/>
                    <a:pt x="2" y="1"/>
                  </a:cubicBezTo>
                  <a:cubicBezTo>
                    <a:pt x="1" y="2"/>
                    <a:pt x="0" y="3"/>
                    <a:pt x="0" y="3"/>
                  </a:cubicBezTo>
                  <a:cubicBezTo>
                    <a:pt x="1" y="4"/>
                    <a:pt x="1" y="4"/>
                    <a:pt x="1" y="4"/>
                  </a:cubicBezTo>
                  <a:cubicBezTo>
                    <a:pt x="1" y="3"/>
                    <a:pt x="2" y="2"/>
                    <a:pt x="3" y="2"/>
                  </a:cubicBezTo>
                  <a:cubicBezTo>
                    <a:pt x="4" y="1"/>
                    <a:pt x="4" y="1"/>
                    <a:pt x="5" y="1"/>
                  </a:cubicBezTo>
                  <a:cubicBezTo>
                    <a:pt x="6" y="1"/>
                    <a:pt x="7" y="1"/>
                    <a:pt x="8" y="2"/>
                  </a:cubicBezTo>
                  <a:cubicBezTo>
                    <a:pt x="8" y="2"/>
                    <a:pt x="8" y="2"/>
                    <a:pt x="8" y="2"/>
                  </a:cubicBezTo>
                  <a:cubicBezTo>
                    <a:pt x="7" y="3"/>
                    <a:pt x="7" y="3"/>
                    <a:pt x="7" y="3"/>
                  </a:cubicBezTo>
                  <a:cubicBezTo>
                    <a:pt x="5" y="4"/>
                    <a:pt x="4" y="5"/>
                    <a:pt x="4" y="6"/>
                  </a:cubicBezTo>
                  <a:cubicBezTo>
                    <a:pt x="4" y="6"/>
                    <a:pt x="4" y="7"/>
                    <a:pt x="5" y="7"/>
                  </a:cubicBezTo>
                  <a:cubicBezTo>
                    <a:pt x="6" y="8"/>
                    <a:pt x="7" y="8"/>
                    <a:pt x="8" y="8"/>
                  </a:cubicBezTo>
                  <a:cubicBezTo>
                    <a:pt x="9" y="8"/>
                    <a:pt x="10" y="8"/>
                    <a:pt x="11" y="7"/>
                  </a:cubicBezTo>
                  <a:cubicBezTo>
                    <a:pt x="11" y="7"/>
                    <a:pt x="12" y="7"/>
                    <a:pt x="12" y="6"/>
                  </a:cubicBezTo>
                  <a:cubicBezTo>
                    <a:pt x="12" y="6"/>
                    <a:pt x="12" y="5"/>
                    <a:pt x="12" y="5"/>
                  </a:cubicBezTo>
                  <a:cubicBezTo>
                    <a:pt x="12" y="5"/>
                    <a:pt x="12" y="5"/>
                    <a:pt x="12" y="5"/>
                  </a:cubicBezTo>
                  <a:cubicBezTo>
                    <a:pt x="14" y="5"/>
                    <a:pt x="14" y="5"/>
                    <a:pt x="14" y="5"/>
                  </a:cubicBezTo>
                  <a:cubicBezTo>
                    <a:pt x="14" y="5"/>
                    <a:pt x="14" y="5"/>
                    <a:pt x="14" y="5"/>
                  </a:cubicBezTo>
                  <a:close/>
                  <a:moveTo>
                    <a:pt x="8" y="7"/>
                  </a:moveTo>
                  <a:cubicBezTo>
                    <a:pt x="7" y="7"/>
                    <a:pt x="7" y="7"/>
                    <a:pt x="6" y="7"/>
                  </a:cubicBezTo>
                  <a:cubicBezTo>
                    <a:pt x="5" y="7"/>
                    <a:pt x="5" y="6"/>
                    <a:pt x="5" y="6"/>
                  </a:cubicBezTo>
                  <a:cubicBezTo>
                    <a:pt x="5" y="5"/>
                    <a:pt x="6" y="4"/>
                    <a:pt x="7" y="4"/>
                  </a:cubicBezTo>
                  <a:cubicBezTo>
                    <a:pt x="9" y="3"/>
                    <a:pt x="9" y="3"/>
                    <a:pt x="9" y="3"/>
                  </a:cubicBezTo>
                  <a:cubicBezTo>
                    <a:pt x="10" y="3"/>
                    <a:pt x="10" y="3"/>
                    <a:pt x="10" y="3"/>
                  </a:cubicBezTo>
                  <a:cubicBezTo>
                    <a:pt x="11" y="4"/>
                    <a:pt x="11" y="4"/>
                    <a:pt x="11" y="5"/>
                  </a:cubicBezTo>
                  <a:cubicBezTo>
                    <a:pt x="11" y="6"/>
                    <a:pt x="11" y="6"/>
                    <a:pt x="10" y="7"/>
                  </a:cubicBezTo>
                  <a:cubicBezTo>
                    <a:pt x="9" y="7"/>
                    <a:pt x="9" y="7"/>
                    <a:pt x="8" y="7"/>
                  </a:cubicBezTo>
                  <a:close/>
                </a:path>
              </a:pathLst>
            </a:custGeom>
            <a:solidFill>
              <a:srgbClr val="F9FAF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4" name="Freeform 133">
              <a:extLst>
                <a:ext uri="{FF2B5EF4-FFF2-40B4-BE49-F238E27FC236}">
                  <a16:creationId xmlns:a16="http://schemas.microsoft.com/office/drawing/2014/main" id="{0F830593-A032-AB4D-BA43-B6B96375BBBC}"/>
                </a:ext>
              </a:extLst>
            </p:cNvPr>
            <p:cNvSpPr>
              <a:spLocks/>
            </p:cNvSpPr>
            <p:nvPr/>
          </p:nvSpPr>
          <p:spPr bwMode="auto">
            <a:xfrm>
              <a:off x="18295374" y="6159448"/>
              <a:ext cx="41275" cy="33338"/>
            </a:xfrm>
            <a:custGeom>
              <a:avLst/>
              <a:gdLst>
                <a:gd name="T0" fmla="*/ 12 w 15"/>
                <a:gd name="T1" fmla="*/ 8 h 12"/>
                <a:gd name="T2" fmla="*/ 13 w 15"/>
                <a:gd name="T3" fmla="*/ 9 h 12"/>
                <a:gd name="T4" fmla="*/ 14 w 15"/>
                <a:gd name="T5" fmla="*/ 10 h 12"/>
                <a:gd name="T6" fmla="*/ 14 w 15"/>
                <a:gd name="T7" fmla="*/ 11 h 12"/>
                <a:gd name="T8" fmla="*/ 13 w 15"/>
                <a:gd name="T9" fmla="*/ 11 h 12"/>
                <a:gd name="T10" fmla="*/ 12 w 15"/>
                <a:gd name="T11" fmla="*/ 12 h 12"/>
                <a:gd name="T12" fmla="*/ 13 w 15"/>
                <a:gd name="T13" fmla="*/ 12 h 12"/>
                <a:gd name="T14" fmla="*/ 14 w 15"/>
                <a:gd name="T15" fmla="*/ 12 h 12"/>
                <a:gd name="T16" fmla="*/ 15 w 15"/>
                <a:gd name="T17" fmla="*/ 11 h 12"/>
                <a:gd name="T18" fmla="*/ 15 w 15"/>
                <a:gd name="T19" fmla="*/ 10 h 12"/>
                <a:gd name="T20" fmla="*/ 14 w 15"/>
                <a:gd name="T21" fmla="*/ 9 h 12"/>
                <a:gd name="T22" fmla="*/ 8 w 15"/>
                <a:gd name="T23" fmla="*/ 0 h 12"/>
                <a:gd name="T24" fmla="*/ 7 w 15"/>
                <a:gd name="T25" fmla="*/ 1 h 12"/>
                <a:gd name="T26" fmla="*/ 10 w 15"/>
                <a:gd name="T27" fmla="*/ 5 h 12"/>
                <a:gd name="T28" fmla="*/ 12 w 15"/>
                <a:gd name="T29" fmla="*/ 7 h 12"/>
                <a:gd name="T30" fmla="*/ 12 w 15"/>
                <a:gd name="T31" fmla="*/ 7 h 12"/>
                <a:gd name="T32" fmla="*/ 8 w 15"/>
                <a:gd name="T33" fmla="*/ 6 h 12"/>
                <a:gd name="T34" fmla="*/ 1 w 15"/>
                <a:gd name="T35" fmla="*/ 4 h 12"/>
                <a:gd name="T36" fmla="*/ 0 w 15"/>
                <a:gd name="T37" fmla="*/ 5 h 12"/>
                <a:gd name="T38" fmla="*/ 12 w 15"/>
                <a:gd name="T39" fmla="*/ 8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12">
                  <a:moveTo>
                    <a:pt x="12" y="8"/>
                  </a:moveTo>
                  <a:cubicBezTo>
                    <a:pt x="13" y="8"/>
                    <a:pt x="13" y="9"/>
                    <a:pt x="13" y="9"/>
                  </a:cubicBezTo>
                  <a:cubicBezTo>
                    <a:pt x="14" y="10"/>
                    <a:pt x="14" y="10"/>
                    <a:pt x="14" y="10"/>
                  </a:cubicBezTo>
                  <a:cubicBezTo>
                    <a:pt x="14" y="10"/>
                    <a:pt x="14" y="11"/>
                    <a:pt x="14" y="11"/>
                  </a:cubicBezTo>
                  <a:cubicBezTo>
                    <a:pt x="14" y="11"/>
                    <a:pt x="14" y="11"/>
                    <a:pt x="13" y="11"/>
                  </a:cubicBezTo>
                  <a:cubicBezTo>
                    <a:pt x="13" y="12"/>
                    <a:pt x="13" y="12"/>
                    <a:pt x="12" y="12"/>
                  </a:cubicBezTo>
                  <a:cubicBezTo>
                    <a:pt x="13" y="12"/>
                    <a:pt x="13" y="12"/>
                    <a:pt x="13" y="12"/>
                  </a:cubicBezTo>
                  <a:cubicBezTo>
                    <a:pt x="13" y="12"/>
                    <a:pt x="14" y="12"/>
                    <a:pt x="14" y="12"/>
                  </a:cubicBezTo>
                  <a:cubicBezTo>
                    <a:pt x="15" y="12"/>
                    <a:pt x="15" y="11"/>
                    <a:pt x="15" y="11"/>
                  </a:cubicBezTo>
                  <a:cubicBezTo>
                    <a:pt x="15" y="11"/>
                    <a:pt x="15" y="11"/>
                    <a:pt x="15" y="10"/>
                  </a:cubicBezTo>
                  <a:cubicBezTo>
                    <a:pt x="15" y="10"/>
                    <a:pt x="15" y="9"/>
                    <a:pt x="14" y="9"/>
                  </a:cubicBezTo>
                  <a:cubicBezTo>
                    <a:pt x="8" y="0"/>
                    <a:pt x="8" y="0"/>
                    <a:pt x="8" y="0"/>
                  </a:cubicBezTo>
                  <a:cubicBezTo>
                    <a:pt x="7" y="1"/>
                    <a:pt x="7" y="1"/>
                    <a:pt x="7" y="1"/>
                  </a:cubicBezTo>
                  <a:cubicBezTo>
                    <a:pt x="10" y="5"/>
                    <a:pt x="10" y="5"/>
                    <a:pt x="10" y="5"/>
                  </a:cubicBezTo>
                  <a:cubicBezTo>
                    <a:pt x="11" y="6"/>
                    <a:pt x="12" y="7"/>
                    <a:pt x="12" y="7"/>
                  </a:cubicBezTo>
                  <a:cubicBezTo>
                    <a:pt x="12" y="7"/>
                    <a:pt x="12" y="7"/>
                    <a:pt x="12" y="7"/>
                  </a:cubicBezTo>
                  <a:cubicBezTo>
                    <a:pt x="11" y="7"/>
                    <a:pt x="10" y="7"/>
                    <a:pt x="8" y="6"/>
                  </a:cubicBezTo>
                  <a:cubicBezTo>
                    <a:pt x="1" y="4"/>
                    <a:pt x="1" y="4"/>
                    <a:pt x="1" y="4"/>
                  </a:cubicBezTo>
                  <a:cubicBezTo>
                    <a:pt x="0" y="5"/>
                    <a:pt x="0" y="5"/>
                    <a:pt x="0" y="5"/>
                  </a:cubicBezTo>
                  <a:cubicBezTo>
                    <a:pt x="12" y="8"/>
                    <a:pt x="12" y="8"/>
                    <a:pt x="12" y="8"/>
                  </a:cubicBezTo>
                  <a:close/>
                </a:path>
              </a:pathLst>
            </a:custGeom>
            <a:solidFill>
              <a:srgbClr val="F9FAF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5" name="Freeform 134">
              <a:extLst>
                <a:ext uri="{FF2B5EF4-FFF2-40B4-BE49-F238E27FC236}">
                  <a16:creationId xmlns:a16="http://schemas.microsoft.com/office/drawing/2014/main" id="{AE3DF66C-3026-6A47-8045-C3F798E3EF25}"/>
                </a:ext>
              </a:extLst>
            </p:cNvPr>
            <p:cNvSpPr>
              <a:spLocks/>
            </p:cNvSpPr>
            <p:nvPr/>
          </p:nvSpPr>
          <p:spPr bwMode="auto">
            <a:xfrm>
              <a:off x="18339824" y="6167385"/>
              <a:ext cx="11113" cy="9525"/>
            </a:xfrm>
            <a:custGeom>
              <a:avLst/>
              <a:gdLst>
                <a:gd name="T0" fmla="*/ 0 w 4"/>
                <a:gd name="T1" fmla="*/ 0 h 3"/>
                <a:gd name="T2" fmla="*/ 4 w 4"/>
                <a:gd name="T3" fmla="*/ 3 h 3"/>
                <a:gd name="T4" fmla="*/ 4 w 4"/>
                <a:gd name="T5" fmla="*/ 3 h 3"/>
                <a:gd name="T6" fmla="*/ 2 w 4"/>
                <a:gd name="T7" fmla="*/ 0 h 3"/>
                <a:gd name="T8" fmla="*/ 1 w 4"/>
                <a:gd name="T9" fmla="*/ 0 h 3"/>
                <a:gd name="T10" fmla="*/ 0 w 4"/>
                <a:gd name="T11" fmla="*/ 0 h 3"/>
              </a:gdLst>
              <a:ahLst/>
              <a:cxnLst>
                <a:cxn ang="0">
                  <a:pos x="T0" y="T1"/>
                </a:cxn>
                <a:cxn ang="0">
                  <a:pos x="T2" y="T3"/>
                </a:cxn>
                <a:cxn ang="0">
                  <a:pos x="T4" y="T5"/>
                </a:cxn>
                <a:cxn ang="0">
                  <a:pos x="T6" y="T7"/>
                </a:cxn>
                <a:cxn ang="0">
                  <a:pos x="T8" y="T9"/>
                </a:cxn>
                <a:cxn ang="0">
                  <a:pos x="T10" y="T11"/>
                </a:cxn>
              </a:cxnLst>
              <a:rect l="0" t="0" r="r" b="b"/>
              <a:pathLst>
                <a:path w="4" h="3">
                  <a:moveTo>
                    <a:pt x="0" y="0"/>
                  </a:moveTo>
                  <a:cubicBezTo>
                    <a:pt x="1" y="1"/>
                    <a:pt x="3" y="2"/>
                    <a:pt x="4" y="3"/>
                  </a:cubicBezTo>
                  <a:cubicBezTo>
                    <a:pt x="4" y="3"/>
                    <a:pt x="4" y="3"/>
                    <a:pt x="4" y="3"/>
                  </a:cubicBezTo>
                  <a:cubicBezTo>
                    <a:pt x="4" y="2"/>
                    <a:pt x="3" y="1"/>
                    <a:pt x="2" y="0"/>
                  </a:cubicBezTo>
                  <a:cubicBezTo>
                    <a:pt x="1" y="0"/>
                    <a:pt x="1" y="0"/>
                    <a:pt x="1" y="0"/>
                  </a:cubicBezTo>
                  <a:cubicBezTo>
                    <a:pt x="0" y="0"/>
                    <a:pt x="0" y="0"/>
                    <a:pt x="0" y="0"/>
                  </a:cubicBezTo>
                  <a:close/>
                </a:path>
              </a:pathLst>
            </a:custGeom>
            <a:solidFill>
              <a:srgbClr val="F9FAF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6" name="Freeform 135">
              <a:extLst>
                <a:ext uri="{FF2B5EF4-FFF2-40B4-BE49-F238E27FC236}">
                  <a16:creationId xmlns:a16="http://schemas.microsoft.com/office/drawing/2014/main" id="{2C9663F6-F959-DB49-8B7F-6554214313E3}"/>
                </a:ext>
              </a:extLst>
            </p:cNvPr>
            <p:cNvSpPr>
              <a:spLocks/>
            </p:cNvSpPr>
            <p:nvPr/>
          </p:nvSpPr>
          <p:spPr bwMode="auto">
            <a:xfrm>
              <a:off x="18336649" y="6129285"/>
              <a:ext cx="47625" cy="30163"/>
            </a:xfrm>
            <a:custGeom>
              <a:avLst/>
              <a:gdLst>
                <a:gd name="T0" fmla="*/ 14 w 17"/>
                <a:gd name="T1" fmla="*/ 4 h 11"/>
                <a:gd name="T2" fmla="*/ 12 w 17"/>
                <a:gd name="T3" fmla="*/ 4 h 11"/>
                <a:gd name="T4" fmla="*/ 8 w 17"/>
                <a:gd name="T5" fmla="*/ 5 h 11"/>
                <a:gd name="T6" fmla="*/ 6 w 17"/>
                <a:gd name="T7" fmla="*/ 6 h 11"/>
                <a:gd name="T8" fmla="*/ 4 w 17"/>
                <a:gd name="T9" fmla="*/ 6 h 11"/>
                <a:gd name="T10" fmla="*/ 3 w 17"/>
                <a:gd name="T11" fmla="*/ 5 h 11"/>
                <a:gd name="T12" fmla="*/ 2 w 17"/>
                <a:gd name="T13" fmla="*/ 4 h 11"/>
                <a:gd name="T14" fmla="*/ 3 w 17"/>
                <a:gd name="T15" fmla="*/ 2 h 11"/>
                <a:gd name="T16" fmla="*/ 7 w 17"/>
                <a:gd name="T17" fmla="*/ 1 h 11"/>
                <a:gd name="T18" fmla="*/ 6 w 17"/>
                <a:gd name="T19" fmla="*/ 0 h 11"/>
                <a:gd name="T20" fmla="*/ 3 w 17"/>
                <a:gd name="T21" fmla="*/ 2 h 11"/>
                <a:gd name="T22" fmla="*/ 1 w 17"/>
                <a:gd name="T23" fmla="*/ 4 h 11"/>
                <a:gd name="T24" fmla="*/ 2 w 17"/>
                <a:gd name="T25" fmla="*/ 6 h 11"/>
                <a:gd name="T26" fmla="*/ 5 w 17"/>
                <a:gd name="T27" fmla="*/ 6 h 11"/>
                <a:gd name="T28" fmla="*/ 9 w 17"/>
                <a:gd name="T29" fmla="*/ 6 h 11"/>
                <a:gd name="T30" fmla="*/ 11 w 17"/>
                <a:gd name="T31" fmla="*/ 5 h 11"/>
                <a:gd name="T32" fmla="*/ 13 w 17"/>
                <a:gd name="T33" fmla="*/ 5 h 11"/>
                <a:gd name="T34" fmla="*/ 15 w 17"/>
                <a:gd name="T35" fmla="*/ 6 h 11"/>
                <a:gd name="T36" fmla="*/ 16 w 17"/>
                <a:gd name="T37" fmla="*/ 7 h 11"/>
                <a:gd name="T38" fmla="*/ 14 w 17"/>
                <a:gd name="T39" fmla="*/ 9 h 11"/>
                <a:gd name="T40" fmla="*/ 10 w 17"/>
                <a:gd name="T41" fmla="*/ 11 h 11"/>
                <a:gd name="T42" fmla="*/ 11 w 17"/>
                <a:gd name="T43" fmla="*/ 11 h 11"/>
                <a:gd name="T44" fmla="*/ 15 w 17"/>
                <a:gd name="T45" fmla="*/ 9 h 11"/>
                <a:gd name="T46" fmla="*/ 17 w 17"/>
                <a:gd name="T47" fmla="*/ 7 h 11"/>
                <a:gd name="T48" fmla="*/ 15 w 17"/>
                <a:gd name="T49" fmla="*/ 5 h 11"/>
                <a:gd name="T50" fmla="*/ 14 w 17"/>
                <a:gd name="T51" fmla="*/ 4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7" h="11">
                  <a:moveTo>
                    <a:pt x="14" y="4"/>
                  </a:moveTo>
                  <a:cubicBezTo>
                    <a:pt x="13" y="4"/>
                    <a:pt x="12" y="4"/>
                    <a:pt x="12" y="4"/>
                  </a:cubicBezTo>
                  <a:cubicBezTo>
                    <a:pt x="11" y="4"/>
                    <a:pt x="10" y="5"/>
                    <a:pt x="8" y="5"/>
                  </a:cubicBezTo>
                  <a:cubicBezTo>
                    <a:pt x="7" y="5"/>
                    <a:pt x="6" y="6"/>
                    <a:pt x="6" y="6"/>
                  </a:cubicBezTo>
                  <a:cubicBezTo>
                    <a:pt x="5" y="6"/>
                    <a:pt x="4" y="6"/>
                    <a:pt x="4" y="6"/>
                  </a:cubicBezTo>
                  <a:cubicBezTo>
                    <a:pt x="4" y="6"/>
                    <a:pt x="3" y="5"/>
                    <a:pt x="3" y="5"/>
                  </a:cubicBezTo>
                  <a:cubicBezTo>
                    <a:pt x="2" y="5"/>
                    <a:pt x="2" y="4"/>
                    <a:pt x="2" y="4"/>
                  </a:cubicBezTo>
                  <a:cubicBezTo>
                    <a:pt x="2" y="3"/>
                    <a:pt x="2" y="3"/>
                    <a:pt x="3" y="2"/>
                  </a:cubicBezTo>
                  <a:cubicBezTo>
                    <a:pt x="4" y="2"/>
                    <a:pt x="5" y="1"/>
                    <a:pt x="7" y="1"/>
                  </a:cubicBezTo>
                  <a:cubicBezTo>
                    <a:pt x="6" y="0"/>
                    <a:pt x="6" y="0"/>
                    <a:pt x="6" y="0"/>
                  </a:cubicBezTo>
                  <a:cubicBezTo>
                    <a:pt x="5" y="0"/>
                    <a:pt x="4" y="1"/>
                    <a:pt x="3" y="2"/>
                  </a:cubicBezTo>
                  <a:cubicBezTo>
                    <a:pt x="1" y="2"/>
                    <a:pt x="1" y="3"/>
                    <a:pt x="1" y="4"/>
                  </a:cubicBezTo>
                  <a:cubicBezTo>
                    <a:pt x="0" y="5"/>
                    <a:pt x="1" y="5"/>
                    <a:pt x="2" y="6"/>
                  </a:cubicBezTo>
                  <a:cubicBezTo>
                    <a:pt x="3" y="6"/>
                    <a:pt x="4" y="6"/>
                    <a:pt x="5" y="6"/>
                  </a:cubicBezTo>
                  <a:cubicBezTo>
                    <a:pt x="5" y="6"/>
                    <a:pt x="7" y="6"/>
                    <a:pt x="9" y="6"/>
                  </a:cubicBezTo>
                  <a:cubicBezTo>
                    <a:pt x="10" y="5"/>
                    <a:pt x="11" y="5"/>
                    <a:pt x="11" y="5"/>
                  </a:cubicBezTo>
                  <a:cubicBezTo>
                    <a:pt x="12" y="5"/>
                    <a:pt x="13" y="5"/>
                    <a:pt x="13" y="5"/>
                  </a:cubicBezTo>
                  <a:cubicBezTo>
                    <a:pt x="14" y="5"/>
                    <a:pt x="14" y="5"/>
                    <a:pt x="15" y="6"/>
                  </a:cubicBezTo>
                  <a:cubicBezTo>
                    <a:pt x="15" y="6"/>
                    <a:pt x="16" y="6"/>
                    <a:pt x="16" y="7"/>
                  </a:cubicBezTo>
                  <a:cubicBezTo>
                    <a:pt x="15" y="8"/>
                    <a:pt x="15" y="8"/>
                    <a:pt x="14" y="9"/>
                  </a:cubicBezTo>
                  <a:cubicBezTo>
                    <a:pt x="12" y="10"/>
                    <a:pt x="11" y="10"/>
                    <a:pt x="10" y="11"/>
                  </a:cubicBezTo>
                  <a:cubicBezTo>
                    <a:pt x="11" y="11"/>
                    <a:pt x="11" y="11"/>
                    <a:pt x="11" y="11"/>
                  </a:cubicBezTo>
                  <a:cubicBezTo>
                    <a:pt x="12" y="11"/>
                    <a:pt x="13" y="10"/>
                    <a:pt x="15" y="9"/>
                  </a:cubicBezTo>
                  <a:cubicBezTo>
                    <a:pt x="16" y="9"/>
                    <a:pt x="17" y="8"/>
                    <a:pt x="17" y="7"/>
                  </a:cubicBezTo>
                  <a:cubicBezTo>
                    <a:pt x="17" y="6"/>
                    <a:pt x="16" y="6"/>
                    <a:pt x="15" y="5"/>
                  </a:cubicBezTo>
                  <a:cubicBezTo>
                    <a:pt x="15" y="5"/>
                    <a:pt x="14" y="4"/>
                    <a:pt x="14" y="4"/>
                  </a:cubicBezTo>
                  <a:close/>
                </a:path>
              </a:pathLst>
            </a:custGeom>
            <a:solidFill>
              <a:srgbClr val="F9FAF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7" name="Freeform 136">
              <a:extLst>
                <a:ext uri="{FF2B5EF4-FFF2-40B4-BE49-F238E27FC236}">
                  <a16:creationId xmlns:a16="http://schemas.microsoft.com/office/drawing/2014/main" id="{97A080B9-7BD6-1E44-A66E-854E551AC472}"/>
                </a:ext>
              </a:extLst>
            </p:cNvPr>
            <p:cNvSpPr>
              <a:spLocks noEditPoints="1"/>
            </p:cNvSpPr>
            <p:nvPr/>
          </p:nvSpPr>
          <p:spPr bwMode="auto">
            <a:xfrm>
              <a:off x="18373162" y="6121348"/>
              <a:ext cx="38100" cy="22225"/>
            </a:xfrm>
            <a:custGeom>
              <a:avLst/>
              <a:gdLst>
                <a:gd name="T0" fmla="*/ 13 w 14"/>
                <a:gd name="T1" fmla="*/ 5 h 8"/>
                <a:gd name="T2" fmla="*/ 14 w 14"/>
                <a:gd name="T3" fmla="*/ 4 h 8"/>
                <a:gd name="T4" fmla="*/ 13 w 14"/>
                <a:gd name="T5" fmla="*/ 4 h 8"/>
                <a:gd name="T6" fmla="*/ 12 w 14"/>
                <a:gd name="T7" fmla="*/ 5 h 8"/>
                <a:gd name="T8" fmla="*/ 11 w 14"/>
                <a:gd name="T9" fmla="*/ 6 h 8"/>
                <a:gd name="T10" fmla="*/ 8 w 14"/>
                <a:gd name="T11" fmla="*/ 7 h 8"/>
                <a:gd name="T12" fmla="*/ 4 w 14"/>
                <a:gd name="T13" fmla="*/ 6 h 8"/>
                <a:gd name="T14" fmla="*/ 11 w 14"/>
                <a:gd name="T15" fmla="*/ 2 h 8"/>
                <a:gd name="T16" fmla="*/ 10 w 14"/>
                <a:gd name="T17" fmla="*/ 1 h 8"/>
                <a:gd name="T18" fmla="*/ 6 w 14"/>
                <a:gd name="T19" fmla="*/ 0 h 8"/>
                <a:gd name="T20" fmla="*/ 2 w 14"/>
                <a:gd name="T21" fmla="*/ 1 h 8"/>
                <a:gd name="T22" fmla="*/ 1 w 14"/>
                <a:gd name="T23" fmla="*/ 3 h 8"/>
                <a:gd name="T24" fmla="*/ 3 w 14"/>
                <a:gd name="T25" fmla="*/ 6 h 8"/>
                <a:gd name="T26" fmla="*/ 8 w 14"/>
                <a:gd name="T27" fmla="*/ 7 h 8"/>
                <a:gd name="T28" fmla="*/ 12 w 14"/>
                <a:gd name="T29" fmla="*/ 6 h 8"/>
                <a:gd name="T30" fmla="*/ 13 w 14"/>
                <a:gd name="T31" fmla="*/ 5 h 8"/>
                <a:gd name="T32" fmla="*/ 6 w 14"/>
                <a:gd name="T33" fmla="*/ 1 h 8"/>
                <a:gd name="T34" fmla="*/ 9 w 14"/>
                <a:gd name="T35" fmla="*/ 2 h 8"/>
                <a:gd name="T36" fmla="*/ 3 w 14"/>
                <a:gd name="T37" fmla="*/ 5 h 8"/>
                <a:gd name="T38" fmla="*/ 2 w 14"/>
                <a:gd name="T39" fmla="*/ 3 h 8"/>
                <a:gd name="T40" fmla="*/ 3 w 14"/>
                <a:gd name="T41" fmla="*/ 1 h 8"/>
                <a:gd name="T42" fmla="*/ 6 w 14"/>
                <a:gd name="T43" fmla="*/ 1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 h="8">
                  <a:moveTo>
                    <a:pt x="13" y="5"/>
                  </a:moveTo>
                  <a:cubicBezTo>
                    <a:pt x="14" y="5"/>
                    <a:pt x="14" y="5"/>
                    <a:pt x="14" y="4"/>
                  </a:cubicBezTo>
                  <a:cubicBezTo>
                    <a:pt x="13" y="4"/>
                    <a:pt x="13" y="4"/>
                    <a:pt x="13" y="4"/>
                  </a:cubicBezTo>
                  <a:cubicBezTo>
                    <a:pt x="13" y="4"/>
                    <a:pt x="13" y="5"/>
                    <a:pt x="12" y="5"/>
                  </a:cubicBezTo>
                  <a:cubicBezTo>
                    <a:pt x="12" y="5"/>
                    <a:pt x="12" y="6"/>
                    <a:pt x="11" y="6"/>
                  </a:cubicBezTo>
                  <a:cubicBezTo>
                    <a:pt x="10" y="7"/>
                    <a:pt x="9" y="7"/>
                    <a:pt x="8" y="7"/>
                  </a:cubicBezTo>
                  <a:cubicBezTo>
                    <a:pt x="6" y="7"/>
                    <a:pt x="5" y="6"/>
                    <a:pt x="4" y="6"/>
                  </a:cubicBezTo>
                  <a:cubicBezTo>
                    <a:pt x="11" y="2"/>
                    <a:pt x="11" y="2"/>
                    <a:pt x="11" y="2"/>
                  </a:cubicBezTo>
                  <a:cubicBezTo>
                    <a:pt x="10" y="1"/>
                    <a:pt x="10" y="1"/>
                    <a:pt x="10" y="1"/>
                  </a:cubicBezTo>
                  <a:cubicBezTo>
                    <a:pt x="9" y="1"/>
                    <a:pt x="7" y="0"/>
                    <a:pt x="6" y="0"/>
                  </a:cubicBezTo>
                  <a:cubicBezTo>
                    <a:pt x="4" y="0"/>
                    <a:pt x="3" y="0"/>
                    <a:pt x="2" y="1"/>
                  </a:cubicBezTo>
                  <a:cubicBezTo>
                    <a:pt x="1" y="2"/>
                    <a:pt x="0" y="3"/>
                    <a:pt x="1" y="3"/>
                  </a:cubicBezTo>
                  <a:cubicBezTo>
                    <a:pt x="1" y="4"/>
                    <a:pt x="2" y="5"/>
                    <a:pt x="3" y="6"/>
                  </a:cubicBezTo>
                  <a:cubicBezTo>
                    <a:pt x="4" y="7"/>
                    <a:pt x="6" y="7"/>
                    <a:pt x="8" y="7"/>
                  </a:cubicBezTo>
                  <a:cubicBezTo>
                    <a:pt x="9" y="8"/>
                    <a:pt x="11" y="7"/>
                    <a:pt x="12" y="6"/>
                  </a:cubicBezTo>
                  <a:cubicBezTo>
                    <a:pt x="12" y="6"/>
                    <a:pt x="13" y="6"/>
                    <a:pt x="13" y="5"/>
                  </a:cubicBezTo>
                  <a:close/>
                  <a:moveTo>
                    <a:pt x="6" y="1"/>
                  </a:moveTo>
                  <a:cubicBezTo>
                    <a:pt x="7" y="1"/>
                    <a:pt x="8" y="1"/>
                    <a:pt x="9" y="2"/>
                  </a:cubicBezTo>
                  <a:cubicBezTo>
                    <a:pt x="3" y="5"/>
                    <a:pt x="3" y="5"/>
                    <a:pt x="3" y="5"/>
                  </a:cubicBezTo>
                  <a:cubicBezTo>
                    <a:pt x="2" y="4"/>
                    <a:pt x="2" y="4"/>
                    <a:pt x="2" y="3"/>
                  </a:cubicBezTo>
                  <a:cubicBezTo>
                    <a:pt x="2" y="3"/>
                    <a:pt x="2" y="2"/>
                    <a:pt x="3" y="1"/>
                  </a:cubicBezTo>
                  <a:cubicBezTo>
                    <a:pt x="4" y="1"/>
                    <a:pt x="5" y="1"/>
                    <a:pt x="6" y="1"/>
                  </a:cubicBezTo>
                  <a:close/>
                </a:path>
              </a:pathLst>
            </a:custGeom>
            <a:solidFill>
              <a:srgbClr val="F9FAF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8" name="Freeform 137">
              <a:extLst>
                <a:ext uri="{FF2B5EF4-FFF2-40B4-BE49-F238E27FC236}">
                  <a16:creationId xmlns:a16="http://schemas.microsoft.com/office/drawing/2014/main" id="{364B3D5A-35D5-2049-8B7A-A5C36BECEA1D}"/>
                </a:ext>
              </a:extLst>
            </p:cNvPr>
            <p:cNvSpPr>
              <a:spLocks noEditPoints="1"/>
            </p:cNvSpPr>
            <p:nvPr/>
          </p:nvSpPr>
          <p:spPr bwMode="auto">
            <a:xfrm>
              <a:off x="18395387" y="6103885"/>
              <a:ext cx="41275" cy="31750"/>
            </a:xfrm>
            <a:custGeom>
              <a:avLst/>
              <a:gdLst>
                <a:gd name="T0" fmla="*/ 15 w 15"/>
                <a:gd name="T1" fmla="*/ 4 h 11"/>
                <a:gd name="T2" fmla="*/ 13 w 15"/>
                <a:gd name="T3" fmla="*/ 2 h 11"/>
                <a:gd name="T4" fmla="*/ 8 w 15"/>
                <a:gd name="T5" fmla="*/ 0 h 11"/>
                <a:gd name="T6" fmla="*/ 4 w 15"/>
                <a:gd name="T7" fmla="*/ 1 h 11"/>
                <a:gd name="T8" fmla="*/ 3 w 15"/>
                <a:gd name="T9" fmla="*/ 4 h 11"/>
                <a:gd name="T10" fmla="*/ 3 w 15"/>
                <a:gd name="T11" fmla="*/ 4 h 11"/>
                <a:gd name="T12" fmla="*/ 1 w 15"/>
                <a:gd name="T13" fmla="*/ 3 h 11"/>
                <a:gd name="T14" fmla="*/ 0 w 15"/>
                <a:gd name="T15" fmla="*/ 4 h 11"/>
                <a:gd name="T16" fmla="*/ 14 w 15"/>
                <a:gd name="T17" fmla="*/ 11 h 11"/>
                <a:gd name="T18" fmla="*/ 15 w 15"/>
                <a:gd name="T19" fmla="*/ 11 h 11"/>
                <a:gd name="T20" fmla="*/ 11 w 15"/>
                <a:gd name="T21" fmla="*/ 9 h 11"/>
                <a:gd name="T22" fmla="*/ 10 w 15"/>
                <a:gd name="T23" fmla="*/ 8 h 11"/>
                <a:gd name="T24" fmla="*/ 9 w 15"/>
                <a:gd name="T25" fmla="*/ 8 h 11"/>
                <a:gd name="T26" fmla="*/ 9 w 15"/>
                <a:gd name="T27" fmla="*/ 8 h 11"/>
                <a:gd name="T28" fmla="*/ 14 w 15"/>
                <a:gd name="T29" fmla="*/ 7 h 11"/>
                <a:gd name="T30" fmla="*/ 15 w 15"/>
                <a:gd name="T31" fmla="*/ 4 h 11"/>
                <a:gd name="T32" fmla="*/ 10 w 15"/>
                <a:gd name="T33" fmla="*/ 7 h 11"/>
                <a:gd name="T34" fmla="*/ 6 w 15"/>
                <a:gd name="T35" fmla="*/ 6 h 11"/>
                <a:gd name="T36" fmla="*/ 6 w 15"/>
                <a:gd name="T37" fmla="*/ 6 h 11"/>
                <a:gd name="T38" fmla="*/ 3 w 15"/>
                <a:gd name="T39" fmla="*/ 4 h 11"/>
                <a:gd name="T40" fmla="*/ 5 w 15"/>
                <a:gd name="T41" fmla="*/ 2 h 11"/>
                <a:gd name="T42" fmla="*/ 12 w 15"/>
                <a:gd name="T43" fmla="*/ 2 h 11"/>
                <a:gd name="T44" fmla="*/ 14 w 15"/>
                <a:gd name="T45" fmla="*/ 4 h 11"/>
                <a:gd name="T46" fmla="*/ 13 w 15"/>
                <a:gd name="T47" fmla="*/ 6 h 11"/>
                <a:gd name="T48" fmla="*/ 10 w 15"/>
                <a:gd name="T49" fmla="*/ 7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 h="11">
                  <a:moveTo>
                    <a:pt x="15" y="4"/>
                  </a:moveTo>
                  <a:cubicBezTo>
                    <a:pt x="15" y="4"/>
                    <a:pt x="14" y="3"/>
                    <a:pt x="13" y="2"/>
                  </a:cubicBezTo>
                  <a:cubicBezTo>
                    <a:pt x="11" y="1"/>
                    <a:pt x="10" y="0"/>
                    <a:pt x="8" y="0"/>
                  </a:cubicBezTo>
                  <a:cubicBezTo>
                    <a:pt x="7" y="0"/>
                    <a:pt x="5" y="1"/>
                    <a:pt x="4" y="1"/>
                  </a:cubicBezTo>
                  <a:cubicBezTo>
                    <a:pt x="3" y="2"/>
                    <a:pt x="2" y="3"/>
                    <a:pt x="3" y="4"/>
                  </a:cubicBezTo>
                  <a:cubicBezTo>
                    <a:pt x="3" y="4"/>
                    <a:pt x="3" y="4"/>
                    <a:pt x="3" y="4"/>
                  </a:cubicBezTo>
                  <a:cubicBezTo>
                    <a:pt x="1" y="3"/>
                    <a:pt x="1" y="3"/>
                    <a:pt x="1" y="3"/>
                  </a:cubicBezTo>
                  <a:cubicBezTo>
                    <a:pt x="0" y="4"/>
                    <a:pt x="0" y="4"/>
                    <a:pt x="0" y="4"/>
                  </a:cubicBezTo>
                  <a:cubicBezTo>
                    <a:pt x="14" y="11"/>
                    <a:pt x="14" y="11"/>
                    <a:pt x="14" y="11"/>
                  </a:cubicBezTo>
                  <a:cubicBezTo>
                    <a:pt x="15" y="11"/>
                    <a:pt x="15" y="11"/>
                    <a:pt x="15" y="11"/>
                  </a:cubicBezTo>
                  <a:cubicBezTo>
                    <a:pt x="11" y="9"/>
                    <a:pt x="11" y="9"/>
                    <a:pt x="11" y="9"/>
                  </a:cubicBezTo>
                  <a:cubicBezTo>
                    <a:pt x="11" y="9"/>
                    <a:pt x="10" y="8"/>
                    <a:pt x="10" y="8"/>
                  </a:cubicBezTo>
                  <a:cubicBezTo>
                    <a:pt x="9" y="8"/>
                    <a:pt x="9" y="8"/>
                    <a:pt x="9" y="8"/>
                  </a:cubicBezTo>
                  <a:cubicBezTo>
                    <a:pt x="9" y="8"/>
                    <a:pt x="9" y="8"/>
                    <a:pt x="9" y="8"/>
                  </a:cubicBezTo>
                  <a:cubicBezTo>
                    <a:pt x="11" y="8"/>
                    <a:pt x="12" y="8"/>
                    <a:pt x="14" y="7"/>
                  </a:cubicBezTo>
                  <a:cubicBezTo>
                    <a:pt x="15" y="6"/>
                    <a:pt x="15" y="5"/>
                    <a:pt x="15" y="4"/>
                  </a:cubicBezTo>
                  <a:close/>
                  <a:moveTo>
                    <a:pt x="10" y="7"/>
                  </a:moveTo>
                  <a:cubicBezTo>
                    <a:pt x="9" y="7"/>
                    <a:pt x="7" y="7"/>
                    <a:pt x="6" y="6"/>
                  </a:cubicBezTo>
                  <a:cubicBezTo>
                    <a:pt x="6" y="6"/>
                    <a:pt x="6" y="6"/>
                    <a:pt x="6" y="6"/>
                  </a:cubicBezTo>
                  <a:cubicBezTo>
                    <a:pt x="4" y="5"/>
                    <a:pt x="4" y="4"/>
                    <a:pt x="3" y="4"/>
                  </a:cubicBezTo>
                  <a:cubicBezTo>
                    <a:pt x="3" y="3"/>
                    <a:pt x="4" y="2"/>
                    <a:pt x="5" y="2"/>
                  </a:cubicBezTo>
                  <a:cubicBezTo>
                    <a:pt x="7" y="1"/>
                    <a:pt x="9" y="1"/>
                    <a:pt x="12" y="2"/>
                  </a:cubicBezTo>
                  <a:cubicBezTo>
                    <a:pt x="13" y="3"/>
                    <a:pt x="14" y="4"/>
                    <a:pt x="14" y="4"/>
                  </a:cubicBezTo>
                  <a:cubicBezTo>
                    <a:pt x="14" y="5"/>
                    <a:pt x="14" y="6"/>
                    <a:pt x="13" y="6"/>
                  </a:cubicBezTo>
                  <a:cubicBezTo>
                    <a:pt x="12" y="7"/>
                    <a:pt x="11" y="7"/>
                    <a:pt x="10" y="7"/>
                  </a:cubicBezTo>
                  <a:close/>
                </a:path>
              </a:pathLst>
            </a:custGeom>
            <a:solidFill>
              <a:srgbClr val="F9FAF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9" name="Freeform 138">
              <a:extLst>
                <a:ext uri="{FF2B5EF4-FFF2-40B4-BE49-F238E27FC236}">
                  <a16:creationId xmlns:a16="http://schemas.microsoft.com/office/drawing/2014/main" id="{F144917B-7F4B-C540-8F30-598A50EEFAF9}"/>
                </a:ext>
              </a:extLst>
            </p:cNvPr>
            <p:cNvSpPr>
              <a:spLocks/>
            </p:cNvSpPr>
            <p:nvPr/>
          </p:nvSpPr>
          <p:spPr bwMode="auto">
            <a:xfrm>
              <a:off x="18419199" y="6092773"/>
              <a:ext cx="41275" cy="17463"/>
            </a:xfrm>
            <a:custGeom>
              <a:avLst/>
              <a:gdLst>
                <a:gd name="T0" fmla="*/ 11 w 15"/>
                <a:gd name="T1" fmla="*/ 6 h 6"/>
                <a:gd name="T2" fmla="*/ 9 w 15"/>
                <a:gd name="T3" fmla="*/ 5 h 6"/>
                <a:gd name="T4" fmla="*/ 3 w 15"/>
                <a:gd name="T5" fmla="*/ 2 h 6"/>
                <a:gd name="T6" fmla="*/ 6 w 15"/>
                <a:gd name="T7" fmla="*/ 0 h 6"/>
                <a:gd name="T8" fmla="*/ 5 w 15"/>
                <a:gd name="T9" fmla="*/ 0 h 6"/>
                <a:gd name="T10" fmla="*/ 3 w 15"/>
                <a:gd name="T11" fmla="*/ 1 h 6"/>
                <a:gd name="T12" fmla="*/ 0 w 15"/>
                <a:gd name="T13" fmla="*/ 0 h 6"/>
                <a:gd name="T14" fmla="*/ 0 w 15"/>
                <a:gd name="T15" fmla="*/ 0 h 6"/>
                <a:gd name="T16" fmla="*/ 2 w 15"/>
                <a:gd name="T17" fmla="*/ 2 h 6"/>
                <a:gd name="T18" fmla="*/ 1 w 15"/>
                <a:gd name="T19" fmla="*/ 3 h 6"/>
                <a:gd name="T20" fmla="*/ 1 w 15"/>
                <a:gd name="T21" fmla="*/ 3 h 6"/>
                <a:gd name="T22" fmla="*/ 2 w 15"/>
                <a:gd name="T23" fmla="*/ 2 h 6"/>
                <a:gd name="T24" fmla="*/ 8 w 15"/>
                <a:gd name="T25" fmla="*/ 5 h 6"/>
                <a:gd name="T26" fmla="*/ 11 w 15"/>
                <a:gd name="T27" fmla="*/ 6 h 6"/>
                <a:gd name="T28" fmla="*/ 13 w 15"/>
                <a:gd name="T29" fmla="*/ 6 h 6"/>
                <a:gd name="T30" fmla="*/ 15 w 15"/>
                <a:gd name="T31" fmla="*/ 5 h 6"/>
                <a:gd name="T32" fmla="*/ 14 w 15"/>
                <a:gd name="T33" fmla="*/ 4 h 6"/>
                <a:gd name="T34" fmla="*/ 13 w 15"/>
                <a:gd name="T35" fmla="*/ 5 h 6"/>
                <a:gd name="T36" fmla="*/ 11 w 15"/>
                <a:gd name="T37"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 h="6">
                  <a:moveTo>
                    <a:pt x="11" y="6"/>
                  </a:moveTo>
                  <a:cubicBezTo>
                    <a:pt x="10" y="6"/>
                    <a:pt x="10" y="5"/>
                    <a:pt x="9" y="5"/>
                  </a:cubicBezTo>
                  <a:cubicBezTo>
                    <a:pt x="3" y="2"/>
                    <a:pt x="3" y="2"/>
                    <a:pt x="3" y="2"/>
                  </a:cubicBezTo>
                  <a:cubicBezTo>
                    <a:pt x="6" y="0"/>
                    <a:pt x="6" y="0"/>
                    <a:pt x="6" y="0"/>
                  </a:cubicBezTo>
                  <a:cubicBezTo>
                    <a:pt x="5" y="0"/>
                    <a:pt x="5" y="0"/>
                    <a:pt x="5" y="0"/>
                  </a:cubicBezTo>
                  <a:cubicBezTo>
                    <a:pt x="3" y="1"/>
                    <a:pt x="3" y="1"/>
                    <a:pt x="3" y="1"/>
                  </a:cubicBezTo>
                  <a:cubicBezTo>
                    <a:pt x="0" y="0"/>
                    <a:pt x="0" y="0"/>
                    <a:pt x="0" y="0"/>
                  </a:cubicBezTo>
                  <a:cubicBezTo>
                    <a:pt x="0" y="0"/>
                    <a:pt x="0" y="0"/>
                    <a:pt x="0" y="0"/>
                  </a:cubicBezTo>
                  <a:cubicBezTo>
                    <a:pt x="2" y="2"/>
                    <a:pt x="2" y="2"/>
                    <a:pt x="2" y="2"/>
                  </a:cubicBezTo>
                  <a:cubicBezTo>
                    <a:pt x="1" y="3"/>
                    <a:pt x="1" y="3"/>
                    <a:pt x="1" y="3"/>
                  </a:cubicBezTo>
                  <a:cubicBezTo>
                    <a:pt x="1" y="3"/>
                    <a:pt x="1" y="3"/>
                    <a:pt x="1" y="3"/>
                  </a:cubicBezTo>
                  <a:cubicBezTo>
                    <a:pt x="2" y="2"/>
                    <a:pt x="2" y="2"/>
                    <a:pt x="2" y="2"/>
                  </a:cubicBezTo>
                  <a:cubicBezTo>
                    <a:pt x="8" y="5"/>
                    <a:pt x="8" y="5"/>
                    <a:pt x="8" y="5"/>
                  </a:cubicBezTo>
                  <a:cubicBezTo>
                    <a:pt x="9" y="6"/>
                    <a:pt x="10" y="6"/>
                    <a:pt x="11" y="6"/>
                  </a:cubicBezTo>
                  <a:cubicBezTo>
                    <a:pt x="12" y="6"/>
                    <a:pt x="13" y="6"/>
                    <a:pt x="13" y="6"/>
                  </a:cubicBezTo>
                  <a:cubicBezTo>
                    <a:pt x="14" y="5"/>
                    <a:pt x="14" y="5"/>
                    <a:pt x="15" y="5"/>
                  </a:cubicBezTo>
                  <a:cubicBezTo>
                    <a:pt x="14" y="4"/>
                    <a:pt x="14" y="4"/>
                    <a:pt x="14" y="4"/>
                  </a:cubicBezTo>
                  <a:cubicBezTo>
                    <a:pt x="14" y="5"/>
                    <a:pt x="13" y="5"/>
                    <a:pt x="13" y="5"/>
                  </a:cubicBezTo>
                  <a:cubicBezTo>
                    <a:pt x="12" y="6"/>
                    <a:pt x="12" y="6"/>
                    <a:pt x="11" y="6"/>
                  </a:cubicBezTo>
                  <a:close/>
                </a:path>
              </a:pathLst>
            </a:custGeom>
            <a:solidFill>
              <a:srgbClr val="F9FAF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0" name="Freeform 139">
              <a:extLst>
                <a:ext uri="{FF2B5EF4-FFF2-40B4-BE49-F238E27FC236}">
                  <a16:creationId xmlns:a16="http://schemas.microsoft.com/office/drawing/2014/main" id="{A2DC17E7-73A2-524C-B007-AB23064C826C}"/>
                </a:ext>
              </a:extLst>
            </p:cNvPr>
            <p:cNvSpPr>
              <a:spLocks noEditPoints="1"/>
            </p:cNvSpPr>
            <p:nvPr/>
          </p:nvSpPr>
          <p:spPr bwMode="auto">
            <a:xfrm>
              <a:off x="18444599" y="6080073"/>
              <a:ext cx="38100" cy="22225"/>
            </a:xfrm>
            <a:custGeom>
              <a:avLst/>
              <a:gdLst>
                <a:gd name="T0" fmla="*/ 13 w 14"/>
                <a:gd name="T1" fmla="*/ 6 h 8"/>
                <a:gd name="T2" fmla="*/ 14 w 14"/>
                <a:gd name="T3" fmla="*/ 5 h 8"/>
                <a:gd name="T4" fmla="*/ 13 w 14"/>
                <a:gd name="T5" fmla="*/ 4 h 8"/>
                <a:gd name="T6" fmla="*/ 12 w 14"/>
                <a:gd name="T7" fmla="*/ 5 h 8"/>
                <a:gd name="T8" fmla="*/ 11 w 14"/>
                <a:gd name="T9" fmla="*/ 6 h 8"/>
                <a:gd name="T10" fmla="*/ 7 w 14"/>
                <a:gd name="T11" fmla="*/ 7 h 8"/>
                <a:gd name="T12" fmla="*/ 4 w 14"/>
                <a:gd name="T13" fmla="*/ 6 h 8"/>
                <a:gd name="T14" fmla="*/ 10 w 14"/>
                <a:gd name="T15" fmla="*/ 2 h 8"/>
                <a:gd name="T16" fmla="*/ 9 w 14"/>
                <a:gd name="T17" fmla="*/ 2 h 8"/>
                <a:gd name="T18" fmla="*/ 5 w 14"/>
                <a:gd name="T19" fmla="*/ 0 h 8"/>
                <a:gd name="T20" fmla="*/ 2 w 14"/>
                <a:gd name="T21" fmla="*/ 1 h 8"/>
                <a:gd name="T22" fmla="*/ 0 w 14"/>
                <a:gd name="T23" fmla="*/ 4 h 8"/>
                <a:gd name="T24" fmla="*/ 3 w 14"/>
                <a:gd name="T25" fmla="*/ 6 h 8"/>
                <a:gd name="T26" fmla="*/ 7 w 14"/>
                <a:gd name="T27" fmla="*/ 8 h 8"/>
                <a:gd name="T28" fmla="*/ 12 w 14"/>
                <a:gd name="T29" fmla="*/ 7 h 8"/>
                <a:gd name="T30" fmla="*/ 13 w 14"/>
                <a:gd name="T31" fmla="*/ 6 h 8"/>
                <a:gd name="T32" fmla="*/ 5 w 14"/>
                <a:gd name="T33" fmla="*/ 1 h 8"/>
                <a:gd name="T34" fmla="*/ 9 w 14"/>
                <a:gd name="T35" fmla="*/ 2 h 8"/>
                <a:gd name="T36" fmla="*/ 3 w 14"/>
                <a:gd name="T37" fmla="*/ 5 h 8"/>
                <a:gd name="T38" fmla="*/ 1 w 14"/>
                <a:gd name="T39" fmla="*/ 3 h 8"/>
                <a:gd name="T40" fmla="*/ 3 w 14"/>
                <a:gd name="T41" fmla="*/ 2 h 8"/>
                <a:gd name="T42" fmla="*/ 5 w 14"/>
                <a:gd name="T43" fmla="*/ 1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 h="8">
                  <a:moveTo>
                    <a:pt x="13" y="6"/>
                  </a:moveTo>
                  <a:cubicBezTo>
                    <a:pt x="13" y="5"/>
                    <a:pt x="14" y="5"/>
                    <a:pt x="14" y="5"/>
                  </a:cubicBezTo>
                  <a:cubicBezTo>
                    <a:pt x="13" y="4"/>
                    <a:pt x="13" y="4"/>
                    <a:pt x="13" y="4"/>
                  </a:cubicBezTo>
                  <a:cubicBezTo>
                    <a:pt x="13" y="5"/>
                    <a:pt x="12" y="5"/>
                    <a:pt x="12" y="5"/>
                  </a:cubicBezTo>
                  <a:cubicBezTo>
                    <a:pt x="12" y="6"/>
                    <a:pt x="11" y="6"/>
                    <a:pt x="11" y="6"/>
                  </a:cubicBezTo>
                  <a:cubicBezTo>
                    <a:pt x="10" y="7"/>
                    <a:pt x="9" y="7"/>
                    <a:pt x="7" y="7"/>
                  </a:cubicBezTo>
                  <a:cubicBezTo>
                    <a:pt x="6" y="7"/>
                    <a:pt x="5" y="7"/>
                    <a:pt x="4" y="6"/>
                  </a:cubicBezTo>
                  <a:cubicBezTo>
                    <a:pt x="10" y="2"/>
                    <a:pt x="10" y="2"/>
                    <a:pt x="10" y="2"/>
                  </a:cubicBezTo>
                  <a:cubicBezTo>
                    <a:pt x="9" y="2"/>
                    <a:pt x="9" y="2"/>
                    <a:pt x="9" y="2"/>
                  </a:cubicBezTo>
                  <a:cubicBezTo>
                    <a:pt x="8" y="1"/>
                    <a:pt x="7" y="0"/>
                    <a:pt x="5" y="0"/>
                  </a:cubicBezTo>
                  <a:cubicBezTo>
                    <a:pt x="4" y="0"/>
                    <a:pt x="3" y="1"/>
                    <a:pt x="2" y="1"/>
                  </a:cubicBezTo>
                  <a:cubicBezTo>
                    <a:pt x="1" y="2"/>
                    <a:pt x="0" y="3"/>
                    <a:pt x="0" y="4"/>
                  </a:cubicBezTo>
                  <a:cubicBezTo>
                    <a:pt x="0" y="5"/>
                    <a:pt x="1" y="5"/>
                    <a:pt x="3" y="6"/>
                  </a:cubicBezTo>
                  <a:cubicBezTo>
                    <a:pt x="4" y="7"/>
                    <a:pt x="6" y="8"/>
                    <a:pt x="7" y="8"/>
                  </a:cubicBezTo>
                  <a:cubicBezTo>
                    <a:pt x="9" y="8"/>
                    <a:pt x="10" y="7"/>
                    <a:pt x="12" y="7"/>
                  </a:cubicBezTo>
                  <a:cubicBezTo>
                    <a:pt x="12" y="6"/>
                    <a:pt x="13" y="6"/>
                    <a:pt x="13" y="6"/>
                  </a:cubicBezTo>
                  <a:close/>
                  <a:moveTo>
                    <a:pt x="5" y="1"/>
                  </a:moveTo>
                  <a:cubicBezTo>
                    <a:pt x="6" y="1"/>
                    <a:pt x="7" y="1"/>
                    <a:pt x="9" y="2"/>
                  </a:cubicBezTo>
                  <a:cubicBezTo>
                    <a:pt x="3" y="5"/>
                    <a:pt x="3" y="5"/>
                    <a:pt x="3" y="5"/>
                  </a:cubicBezTo>
                  <a:cubicBezTo>
                    <a:pt x="2" y="5"/>
                    <a:pt x="1" y="4"/>
                    <a:pt x="1" y="3"/>
                  </a:cubicBezTo>
                  <a:cubicBezTo>
                    <a:pt x="1" y="3"/>
                    <a:pt x="2" y="2"/>
                    <a:pt x="3" y="2"/>
                  </a:cubicBezTo>
                  <a:cubicBezTo>
                    <a:pt x="3" y="1"/>
                    <a:pt x="4" y="1"/>
                    <a:pt x="5" y="1"/>
                  </a:cubicBezTo>
                  <a:close/>
                </a:path>
              </a:pathLst>
            </a:custGeom>
            <a:solidFill>
              <a:srgbClr val="F9FAF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1" name="Freeform 140">
              <a:extLst>
                <a:ext uri="{FF2B5EF4-FFF2-40B4-BE49-F238E27FC236}">
                  <a16:creationId xmlns:a16="http://schemas.microsoft.com/office/drawing/2014/main" id="{65811488-EC44-1140-90E0-FF4438455D30}"/>
                </a:ext>
              </a:extLst>
            </p:cNvPr>
            <p:cNvSpPr>
              <a:spLocks/>
            </p:cNvSpPr>
            <p:nvPr/>
          </p:nvSpPr>
          <p:spPr bwMode="auto">
            <a:xfrm>
              <a:off x="18466824" y="6054673"/>
              <a:ext cx="57150" cy="33338"/>
            </a:xfrm>
            <a:custGeom>
              <a:avLst/>
              <a:gdLst>
                <a:gd name="T0" fmla="*/ 21 w 21"/>
                <a:gd name="T1" fmla="*/ 5 h 12"/>
                <a:gd name="T2" fmla="*/ 15 w 21"/>
                <a:gd name="T3" fmla="*/ 2 h 12"/>
                <a:gd name="T4" fmla="*/ 12 w 21"/>
                <a:gd name="T5" fmla="*/ 1 h 12"/>
                <a:gd name="T6" fmla="*/ 9 w 21"/>
                <a:gd name="T7" fmla="*/ 1 h 12"/>
                <a:gd name="T8" fmla="*/ 8 w 21"/>
                <a:gd name="T9" fmla="*/ 3 h 12"/>
                <a:gd name="T10" fmla="*/ 8 w 21"/>
                <a:gd name="T11" fmla="*/ 4 h 12"/>
                <a:gd name="T12" fmla="*/ 8 w 21"/>
                <a:gd name="T13" fmla="*/ 4 h 12"/>
                <a:gd name="T14" fmla="*/ 3 w 21"/>
                <a:gd name="T15" fmla="*/ 5 h 12"/>
                <a:gd name="T16" fmla="*/ 2 w 21"/>
                <a:gd name="T17" fmla="*/ 6 h 12"/>
                <a:gd name="T18" fmla="*/ 2 w 21"/>
                <a:gd name="T19" fmla="*/ 7 h 12"/>
                <a:gd name="T20" fmla="*/ 2 w 21"/>
                <a:gd name="T21" fmla="*/ 7 h 12"/>
                <a:gd name="T22" fmla="*/ 1 w 21"/>
                <a:gd name="T23" fmla="*/ 6 h 12"/>
                <a:gd name="T24" fmla="*/ 0 w 21"/>
                <a:gd name="T25" fmla="*/ 7 h 12"/>
                <a:gd name="T26" fmla="*/ 9 w 21"/>
                <a:gd name="T27" fmla="*/ 12 h 12"/>
                <a:gd name="T28" fmla="*/ 10 w 21"/>
                <a:gd name="T29" fmla="*/ 12 h 12"/>
                <a:gd name="T30" fmla="*/ 5 w 21"/>
                <a:gd name="T31" fmla="*/ 9 h 12"/>
                <a:gd name="T32" fmla="*/ 3 w 21"/>
                <a:gd name="T33" fmla="*/ 7 h 12"/>
                <a:gd name="T34" fmla="*/ 4 w 21"/>
                <a:gd name="T35" fmla="*/ 5 h 12"/>
                <a:gd name="T36" fmla="*/ 9 w 21"/>
                <a:gd name="T37" fmla="*/ 5 h 12"/>
                <a:gd name="T38" fmla="*/ 15 w 21"/>
                <a:gd name="T39" fmla="*/ 9 h 12"/>
                <a:gd name="T40" fmla="*/ 16 w 21"/>
                <a:gd name="T41" fmla="*/ 8 h 12"/>
                <a:gd name="T42" fmla="*/ 10 w 21"/>
                <a:gd name="T43" fmla="*/ 5 h 12"/>
                <a:gd name="T44" fmla="*/ 9 w 21"/>
                <a:gd name="T45" fmla="*/ 3 h 12"/>
                <a:gd name="T46" fmla="*/ 10 w 21"/>
                <a:gd name="T47" fmla="*/ 2 h 12"/>
                <a:gd name="T48" fmla="*/ 12 w 21"/>
                <a:gd name="T49" fmla="*/ 1 h 12"/>
                <a:gd name="T50" fmla="*/ 15 w 21"/>
                <a:gd name="T51" fmla="*/ 2 h 12"/>
                <a:gd name="T52" fmla="*/ 21 w 21"/>
                <a:gd name="T53" fmla="*/ 6 h 12"/>
                <a:gd name="T54" fmla="*/ 21 w 21"/>
                <a:gd name="T55" fmla="*/ 5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 h="12">
                  <a:moveTo>
                    <a:pt x="21" y="5"/>
                  </a:moveTo>
                  <a:cubicBezTo>
                    <a:pt x="15" y="2"/>
                    <a:pt x="15" y="2"/>
                    <a:pt x="15" y="2"/>
                  </a:cubicBezTo>
                  <a:cubicBezTo>
                    <a:pt x="14" y="1"/>
                    <a:pt x="13" y="1"/>
                    <a:pt x="12" y="1"/>
                  </a:cubicBezTo>
                  <a:cubicBezTo>
                    <a:pt x="11" y="0"/>
                    <a:pt x="10" y="1"/>
                    <a:pt x="9" y="1"/>
                  </a:cubicBezTo>
                  <a:cubicBezTo>
                    <a:pt x="8" y="2"/>
                    <a:pt x="8" y="2"/>
                    <a:pt x="8" y="3"/>
                  </a:cubicBezTo>
                  <a:cubicBezTo>
                    <a:pt x="8" y="3"/>
                    <a:pt x="8" y="4"/>
                    <a:pt x="8" y="4"/>
                  </a:cubicBezTo>
                  <a:cubicBezTo>
                    <a:pt x="8" y="4"/>
                    <a:pt x="8" y="4"/>
                    <a:pt x="8" y="4"/>
                  </a:cubicBezTo>
                  <a:cubicBezTo>
                    <a:pt x="6" y="4"/>
                    <a:pt x="5" y="4"/>
                    <a:pt x="3" y="5"/>
                  </a:cubicBezTo>
                  <a:cubicBezTo>
                    <a:pt x="3" y="5"/>
                    <a:pt x="2" y="5"/>
                    <a:pt x="2" y="6"/>
                  </a:cubicBezTo>
                  <a:cubicBezTo>
                    <a:pt x="2" y="6"/>
                    <a:pt x="2" y="7"/>
                    <a:pt x="2" y="7"/>
                  </a:cubicBezTo>
                  <a:cubicBezTo>
                    <a:pt x="2" y="7"/>
                    <a:pt x="2" y="7"/>
                    <a:pt x="2" y="7"/>
                  </a:cubicBezTo>
                  <a:cubicBezTo>
                    <a:pt x="1" y="6"/>
                    <a:pt x="1" y="6"/>
                    <a:pt x="1" y="6"/>
                  </a:cubicBezTo>
                  <a:cubicBezTo>
                    <a:pt x="0" y="7"/>
                    <a:pt x="0" y="7"/>
                    <a:pt x="0" y="7"/>
                  </a:cubicBezTo>
                  <a:cubicBezTo>
                    <a:pt x="9" y="12"/>
                    <a:pt x="9" y="12"/>
                    <a:pt x="9" y="12"/>
                  </a:cubicBezTo>
                  <a:cubicBezTo>
                    <a:pt x="10" y="12"/>
                    <a:pt x="10" y="12"/>
                    <a:pt x="10" y="12"/>
                  </a:cubicBezTo>
                  <a:cubicBezTo>
                    <a:pt x="5" y="9"/>
                    <a:pt x="5" y="9"/>
                    <a:pt x="5" y="9"/>
                  </a:cubicBezTo>
                  <a:cubicBezTo>
                    <a:pt x="4" y="8"/>
                    <a:pt x="3" y="7"/>
                    <a:pt x="3" y="7"/>
                  </a:cubicBezTo>
                  <a:cubicBezTo>
                    <a:pt x="3" y="6"/>
                    <a:pt x="3" y="6"/>
                    <a:pt x="4" y="5"/>
                  </a:cubicBezTo>
                  <a:cubicBezTo>
                    <a:pt x="6" y="4"/>
                    <a:pt x="7" y="4"/>
                    <a:pt x="9" y="5"/>
                  </a:cubicBezTo>
                  <a:cubicBezTo>
                    <a:pt x="15" y="9"/>
                    <a:pt x="15" y="9"/>
                    <a:pt x="15" y="9"/>
                  </a:cubicBezTo>
                  <a:cubicBezTo>
                    <a:pt x="16" y="8"/>
                    <a:pt x="16" y="8"/>
                    <a:pt x="16" y="8"/>
                  </a:cubicBezTo>
                  <a:cubicBezTo>
                    <a:pt x="10" y="5"/>
                    <a:pt x="10" y="5"/>
                    <a:pt x="10" y="5"/>
                  </a:cubicBezTo>
                  <a:cubicBezTo>
                    <a:pt x="9" y="5"/>
                    <a:pt x="9" y="4"/>
                    <a:pt x="9" y="3"/>
                  </a:cubicBezTo>
                  <a:cubicBezTo>
                    <a:pt x="9" y="3"/>
                    <a:pt x="9" y="2"/>
                    <a:pt x="10" y="2"/>
                  </a:cubicBezTo>
                  <a:cubicBezTo>
                    <a:pt x="11" y="1"/>
                    <a:pt x="11" y="1"/>
                    <a:pt x="12" y="1"/>
                  </a:cubicBezTo>
                  <a:cubicBezTo>
                    <a:pt x="13" y="1"/>
                    <a:pt x="14" y="2"/>
                    <a:pt x="15" y="2"/>
                  </a:cubicBezTo>
                  <a:cubicBezTo>
                    <a:pt x="21" y="6"/>
                    <a:pt x="21" y="6"/>
                    <a:pt x="21" y="6"/>
                  </a:cubicBezTo>
                  <a:cubicBezTo>
                    <a:pt x="21" y="5"/>
                    <a:pt x="21" y="5"/>
                    <a:pt x="21" y="5"/>
                  </a:cubicBezTo>
                  <a:close/>
                </a:path>
              </a:pathLst>
            </a:custGeom>
            <a:solidFill>
              <a:srgbClr val="F9FAF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2" name="Freeform 141">
              <a:extLst>
                <a:ext uri="{FF2B5EF4-FFF2-40B4-BE49-F238E27FC236}">
                  <a16:creationId xmlns:a16="http://schemas.microsoft.com/office/drawing/2014/main" id="{1182F47E-92D9-2243-A4EE-A95355037420}"/>
                </a:ext>
              </a:extLst>
            </p:cNvPr>
            <p:cNvSpPr>
              <a:spLocks noEditPoints="1"/>
            </p:cNvSpPr>
            <p:nvPr/>
          </p:nvSpPr>
          <p:spPr bwMode="auto">
            <a:xfrm>
              <a:off x="18496987" y="6040385"/>
              <a:ext cx="52388" cy="22225"/>
            </a:xfrm>
            <a:custGeom>
              <a:avLst/>
              <a:gdLst>
                <a:gd name="T0" fmla="*/ 7 w 19"/>
                <a:gd name="T1" fmla="*/ 2 h 8"/>
                <a:gd name="T2" fmla="*/ 7 w 19"/>
                <a:gd name="T3" fmla="*/ 3 h 8"/>
                <a:gd name="T4" fmla="*/ 6 w 19"/>
                <a:gd name="T5" fmla="*/ 3 h 8"/>
                <a:gd name="T6" fmla="*/ 6 w 19"/>
                <a:gd name="T7" fmla="*/ 3 h 8"/>
                <a:gd name="T8" fmla="*/ 4 w 19"/>
                <a:gd name="T9" fmla="*/ 2 h 8"/>
                <a:gd name="T10" fmla="*/ 1 w 19"/>
                <a:gd name="T11" fmla="*/ 0 h 8"/>
                <a:gd name="T12" fmla="*/ 0 w 19"/>
                <a:gd name="T13" fmla="*/ 1 h 8"/>
                <a:gd name="T14" fmla="*/ 13 w 19"/>
                <a:gd name="T15" fmla="*/ 8 h 8"/>
                <a:gd name="T16" fmla="*/ 14 w 19"/>
                <a:gd name="T17" fmla="*/ 8 h 8"/>
                <a:gd name="T18" fmla="*/ 13 w 19"/>
                <a:gd name="T19" fmla="*/ 7 h 8"/>
                <a:gd name="T20" fmla="*/ 13 w 19"/>
                <a:gd name="T21" fmla="*/ 7 h 8"/>
                <a:gd name="T22" fmla="*/ 15 w 19"/>
                <a:gd name="T23" fmla="*/ 7 h 8"/>
                <a:gd name="T24" fmla="*/ 17 w 19"/>
                <a:gd name="T25" fmla="*/ 6 h 8"/>
                <a:gd name="T26" fmla="*/ 19 w 19"/>
                <a:gd name="T27" fmla="*/ 4 h 8"/>
                <a:gd name="T28" fmla="*/ 17 w 19"/>
                <a:gd name="T29" fmla="*/ 1 h 8"/>
                <a:gd name="T30" fmla="*/ 12 w 19"/>
                <a:gd name="T31" fmla="*/ 0 h 8"/>
                <a:gd name="T32" fmla="*/ 8 w 19"/>
                <a:gd name="T33" fmla="*/ 1 h 8"/>
                <a:gd name="T34" fmla="*/ 7 w 19"/>
                <a:gd name="T35" fmla="*/ 2 h 8"/>
                <a:gd name="T36" fmla="*/ 16 w 19"/>
                <a:gd name="T37" fmla="*/ 2 h 8"/>
                <a:gd name="T38" fmla="*/ 18 w 19"/>
                <a:gd name="T39" fmla="*/ 4 h 8"/>
                <a:gd name="T40" fmla="*/ 17 w 19"/>
                <a:gd name="T41" fmla="*/ 6 h 8"/>
                <a:gd name="T42" fmla="*/ 14 w 19"/>
                <a:gd name="T43" fmla="*/ 7 h 8"/>
                <a:gd name="T44" fmla="*/ 10 w 19"/>
                <a:gd name="T45" fmla="*/ 5 h 8"/>
                <a:gd name="T46" fmla="*/ 10 w 19"/>
                <a:gd name="T47" fmla="*/ 5 h 8"/>
                <a:gd name="T48" fmla="*/ 7 w 19"/>
                <a:gd name="T49" fmla="*/ 3 h 8"/>
                <a:gd name="T50" fmla="*/ 9 w 19"/>
                <a:gd name="T51" fmla="*/ 1 h 8"/>
                <a:gd name="T52" fmla="*/ 16 w 19"/>
                <a:gd name="T53" fmla="*/ 2 h 8"/>
                <a:gd name="T54" fmla="*/ 16 w 19"/>
                <a:gd name="T55" fmla="*/ 2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9" h="8">
                  <a:moveTo>
                    <a:pt x="7" y="2"/>
                  </a:moveTo>
                  <a:cubicBezTo>
                    <a:pt x="6" y="2"/>
                    <a:pt x="6" y="3"/>
                    <a:pt x="7" y="3"/>
                  </a:cubicBezTo>
                  <a:cubicBezTo>
                    <a:pt x="6" y="3"/>
                    <a:pt x="6" y="3"/>
                    <a:pt x="6" y="3"/>
                  </a:cubicBezTo>
                  <a:cubicBezTo>
                    <a:pt x="6" y="3"/>
                    <a:pt x="6" y="3"/>
                    <a:pt x="6" y="3"/>
                  </a:cubicBezTo>
                  <a:cubicBezTo>
                    <a:pt x="5" y="3"/>
                    <a:pt x="5" y="2"/>
                    <a:pt x="4" y="2"/>
                  </a:cubicBezTo>
                  <a:cubicBezTo>
                    <a:pt x="1" y="0"/>
                    <a:pt x="1" y="0"/>
                    <a:pt x="1" y="0"/>
                  </a:cubicBezTo>
                  <a:cubicBezTo>
                    <a:pt x="0" y="1"/>
                    <a:pt x="0" y="1"/>
                    <a:pt x="0" y="1"/>
                  </a:cubicBezTo>
                  <a:cubicBezTo>
                    <a:pt x="13" y="8"/>
                    <a:pt x="13" y="8"/>
                    <a:pt x="13" y="8"/>
                  </a:cubicBezTo>
                  <a:cubicBezTo>
                    <a:pt x="14" y="8"/>
                    <a:pt x="14" y="8"/>
                    <a:pt x="14" y="8"/>
                  </a:cubicBezTo>
                  <a:cubicBezTo>
                    <a:pt x="13" y="7"/>
                    <a:pt x="13" y="7"/>
                    <a:pt x="13" y="7"/>
                  </a:cubicBezTo>
                  <a:cubicBezTo>
                    <a:pt x="13" y="7"/>
                    <a:pt x="13" y="7"/>
                    <a:pt x="13" y="7"/>
                  </a:cubicBezTo>
                  <a:cubicBezTo>
                    <a:pt x="14" y="7"/>
                    <a:pt x="15" y="7"/>
                    <a:pt x="15" y="7"/>
                  </a:cubicBezTo>
                  <a:cubicBezTo>
                    <a:pt x="16" y="7"/>
                    <a:pt x="17" y="7"/>
                    <a:pt x="17" y="6"/>
                  </a:cubicBezTo>
                  <a:cubicBezTo>
                    <a:pt x="19" y="5"/>
                    <a:pt x="19" y="5"/>
                    <a:pt x="19" y="4"/>
                  </a:cubicBezTo>
                  <a:cubicBezTo>
                    <a:pt x="19" y="3"/>
                    <a:pt x="18" y="2"/>
                    <a:pt x="17" y="1"/>
                  </a:cubicBezTo>
                  <a:cubicBezTo>
                    <a:pt x="15" y="0"/>
                    <a:pt x="14" y="0"/>
                    <a:pt x="12" y="0"/>
                  </a:cubicBezTo>
                  <a:cubicBezTo>
                    <a:pt x="11" y="0"/>
                    <a:pt x="9" y="0"/>
                    <a:pt x="8" y="1"/>
                  </a:cubicBezTo>
                  <a:cubicBezTo>
                    <a:pt x="7" y="1"/>
                    <a:pt x="7" y="1"/>
                    <a:pt x="7" y="2"/>
                  </a:cubicBezTo>
                  <a:close/>
                  <a:moveTo>
                    <a:pt x="16" y="2"/>
                  </a:moveTo>
                  <a:cubicBezTo>
                    <a:pt x="17" y="2"/>
                    <a:pt x="18" y="3"/>
                    <a:pt x="18" y="4"/>
                  </a:cubicBezTo>
                  <a:cubicBezTo>
                    <a:pt x="18" y="5"/>
                    <a:pt x="18" y="5"/>
                    <a:pt x="17" y="6"/>
                  </a:cubicBezTo>
                  <a:cubicBezTo>
                    <a:pt x="16" y="6"/>
                    <a:pt x="15" y="7"/>
                    <a:pt x="14" y="7"/>
                  </a:cubicBezTo>
                  <a:cubicBezTo>
                    <a:pt x="12" y="6"/>
                    <a:pt x="11" y="6"/>
                    <a:pt x="10" y="5"/>
                  </a:cubicBezTo>
                  <a:cubicBezTo>
                    <a:pt x="10" y="5"/>
                    <a:pt x="10" y="5"/>
                    <a:pt x="10" y="5"/>
                  </a:cubicBezTo>
                  <a:cubicBezTo>
                    <a:pt x="8" y="4"/>
                    <a:pt x="7" y="4"/>
                    <a:pt x="7" y="3"/>
                  </a:cubicBezTo>
                  <a:cubicBezTo>
                    <a:pt x="7" y="2"/>
                    <a:pt x="8" y="2"/>
                    <a:pt x="9" y="1"/>
                  </a:cubicBezTo>
                  <a:cubicBezTo>
                    <a:pt x="11" y="0"/>
                    <a:pt x="13" y="0"/>
                    <a:pt x="16" y="2"/>
                  </a:cubicBezTo>
                  <a:cubicBezTo>
                    <a:pt x="16" y="2"/>
                    <a:pt x="16" y="2"/>
                    <a:pt x="16" y="2"/>
                  </a:cubicBezTo>
                  <a:close/>
                </a:path>
              </a:pathLst>
            </a:custGeom>
            <a:solidFill>
              <a:srgbClr val="F9FAF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3" name="Freeform 142">
              <a:extLst>
                <a:ext uri="{FF2B5EF4-FFF2-40B4-BE49-F238E27FC236}">
                  <a16:creationId xmlns:a16="http://schemas.microsoft.com/office/drawing/2014/main" id="{F52D80B7-3964-BE4E-89A6-0DA96CBB8F8E}"/>
                </a:ext>
              </a:extLst>
            </p:cNvPr>
            <p:cNvSpPr>
              <a:spLocks noEditPoints="1"/>
            </p:cNvSpPr>
            <p:nvPr/>
          </p:nvSpPr>
          <p:spPr bwMode="auto">
            <a:xfrm>
              <a:off x="18541437" y="6024510"/>
              <a:ext cx="38100" cy="19050"/>
            </a:xfrm>
            <a:custGeom>
              <a:avLst/>
              <a:gdLst>
                <a:gd name="T0" fmla="*/ 13 w 14"/>
                <a:gd name="T1" fmla="*/ 5 h 7"/>
                <a:gd name="T2" fmla="*/ 14 w 14"/>
                <a:gd name="T3" fmla="*/ 4 h 7"/>
                <a:gd name="T4" fmla="*/ 13 w 14"/>
                <a:gd name="T5" fmla="*/ 4 h 7"/>
                <a:gd name="T6" fmla="*/ 12 w 14"/>
                <a:gd name="T7" fmla="*/ 5 h 7"/>
                <a:gd name="T8" fmla="*/ 11 w 14"/>
                <a:gd name="T9" fmla="*/ 6 h 7"/>
                <a:gd name="T10" fmla="*/ 7 w 14"/>
                <a:gd name="T11" fmla="*/ 7 h 7"/>
                <a:gd name="T12" fmla="*/ 4 w 14"/>
                <a:gd name="T13" fmla="*/ 6 h 7"/>
                <a:gd name="T14" fmla="*/ 10 w 14"/>
                <a:gd name="T15" fmla="*/ 2 h 7"/>
                <a:gd name="T16" fmla="*/ 10 w 14"/>
                <a:gd name="T17" fmla="*/ 1 h 7"/>
                <a:gd name="T18" fmla="*/ 6 w 14"/>
                <a:gd name="T19" fmla="*/ 0 h 7"/>
                <a:gd name="T20" fmla="*/ 2 w 14"/>
                <a:gd name="T21" fmla="*/ 1 h 7"/>
                <a:gd name="T22" fmla="*/ 0 w 14"/>
                <a:gd name="T23" fmla="*/ 3 h 7"/>
                <a:gd name="T24" fmla="*/ 3 w 14"/>
                <a:gd name="T25" fmla="*/ 6 h 7"/>
                <a:gd name="T26" fmla="*/ 7 w 14"/>
                <a:gd name="T27" fmla="*/ 7 h 7"/>
                <a:gd name="T28" fmla="*/ 12 w 14"/>
                <a:gd name="T29" fmla="*/ 6 h 7"/>
                <a:gd name="T30" fmla="*/ 13 w 14"/>
                <a:gd name="T31" fmla="*/ 5 h 7"/>
                <a:gd name="T32" fmla="*/ 5 w 14"/>
                <a:gd name="T33" fmla="*/ 1 h 7"/>
                <a:gd name="T34" fmla="*/ 9 w 14"/>
                <a:gd name="T35" fmla="*/ 2 h 7"/>
                <a:gd name="T36" fmla="*/ 3 w 14"/>
                <a:gd name="T37" fmla="*/ 5 h 7"/>
                <a:gd name="T38" fmla="*/ 1 w 14"/>
                <a:gd name="T39" fmla="*/ 3 h 7"/>
                <a:gd name="T40" fmla="*/ 3 w 14"/>
                <a:gd name="T41" fmla="*/ 1 h 7"/>
                <a:gd name="T42" fmla="*/ 5 w 14"/>
                <a:gd name="T43" fmla="*/ 1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 h="7">
                  <a:moveTo>
                    <a:pt x="13" y="5"/>
                  </a:moveTo>
                  <a:cubicBezTo>
                    <a:pt x="13" y="5"/>
                    <a:pt x="14" y="5"/>
                    <a:pt x="14" y="4"/>
                  </a:cubicBezTo>
                  <a:cubicBezTo>
                    <a:pt x="13" y="4"/>
                    <a:pt x="13" y="4"/>
                    <a:pt x="13" y="4"/>
                  </a:cubicBezTo>
                  <a:cubicBezTo>
                    <a:pt x="13" y="4"/>
                    <a:pt x="12" y="5"/>
                    <a:pt x="12" y="5"/>
                  </a:cubicBezTo>
                  <a:cubicBezTo>
                    <a:pt x="12" y="5"/>
                    <a:pt x="11" y="6"/>
                    <a:pt x="11" y="6"/>
                  </a:cubicBezTo>
                  <a:cubicBezTo>
                    <a:pt x="10" y="6"/>
                    <a:pt x="9" y="7"/>
                    <a:pt x="7" y="7"/>
                  </a:cubicBezTo>
                  <a:cubicBezTo>
                    <a:pt x="6" y="7"/>
                    <a:pt x="5" y="6"/>
                    <a:pt x="4" y="6"/>
                  </a:cubicBezTo>
                  <a:cubicBezTo>
                    <a:pt x="10" y="2"/>
                    <a:pt x="10" y="2"/>
                    <a:pt x="10" y="2"/>
                  </a:cubicBezTo>
                  <a:cubicBezTo>
                    <a:pt x="10" y="1"/>
                    <a:pt x="10" y="1"/>
                    <a:pt x="10" y="1"/>
                  </a:cubicBezTo>
                  <a:cubicBezTo>
                    <a:pt x="8" y="1"/>
                    <a:pt x="7" y="0"/>
                    <a:pt x="6" y="0"/>
                  </a:cubicBezTo>
                  <a:cubicBezTo>
                    <a:pt x="4" y="0"/>
                    <a:pt x="3" y="0"/>
                    <a:pt x="2" y="1"/>
                  </a:cubicBezTo>
                  <a:cubicBezTo>
                    <a:pt x="1" y="2"/>
                    <a:pt x="0" y="2"/>
                    <a:pt x="0" y="3"/>
                  </a:cubicBezTo>
                  <a:cubicBezTo>
                    <a:pt x="0" y="4"/>
                    <a:pt x="1" y="5"/>
                    <a:pt x="3" y="6"/>
                  </a:cubicBezTo>
                  <a:cubicBezTo>
                    <a:pt x="4" y="7"/>
                    <a:pt x="6" y="7"/>
                    <a:pt x="7" y="7"/>
                  </a:cubicBezTo>
                  <a:cubicBezTo>
                    <a:pt x="9" y="7"/>
                    <a:pt x="10" y="7"/>
                    <a:pt x="12" y="6"/>
                  </a:cubicBezTo>
                  <a:cubicBezTo>
                    <a:pt x="12" y="6"/>
                    <a:pt x="13" y="6"/>
                    <a:pt x="13" y="5"/>
                  </a:cubicBezTo>
                  <a:close/>
                  <a:moveTo>
                    <a:pt x="5" y="1"/>
                  </a:moveTo>
                  <a:cubicBezTo>
                    <a:pt x="7" y="1"/>
                    <a:pt x="8" y="1"/>
                    <a:pt x="9" y="2"/>
                  </a:cubicBezTo>
                  <a:cubicBezTo>
                    <a:pt x="3" y="5"/>
                    <a:pt x="3" y="5"/>
                    <a:pt x="3" y="5"/>
                  </a:cubicBezTo>
                  <a:cubicBezTo>
                    <a:pt x="2" y="4"/>
                    <a:pt x="1" y="4"/>
                    <a:pt x="1" y="3"/>
                  </a:cubicBezTo>
                  <a:cubicBezTo>
                    <a:pt x="1" y="2"/>
                    <a:pt x="2" y="2"/>
                    <a:pt x="3" y="1"/>
                  </a:cubicBezTo>
                  <a:cubicBezTo>
                    <a:pt x="3" y="1"/>
                    <a:pt x="4" y="1"/>
                    <a:pt x="5" y="1"/>
                  </a:cubicBezTo>
                  <a:close/>
                </a:path>
              </a:pathLst>
            </a:custGeom>
            <a:solidFill>
              <a:srgbClr val="F9FAF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4" name="Freeform 143">
              <a:extLst>
                <a:ext uri="{FF2B5EF4-FFF2-40B4-BE49-F238E27FC236}">
                  <a16:creationId xmlns:a16="http://schemas.microsoft.com/office/drawing/2014/main" id="{4CC7B2B8-9333-0D41-887C-6574725A1024}"/>
                </a:ext>
              </a:extLst>
            </p:cNvPr>
            <p:cNvSpPr>
              <a:spLocks/>
            </p:cNvSpPr>
            <p:nvPr/>
          </p:nvSpPr>
          <p:spPr bwMode="auto">
            <a:xfrm>
              <a:off x="18563662" y="6010223"/>
              <a:ext cx="26988" cy="22225"/>
            </a:xfrm>
            <a:custGeom>
              <a:avLst/>
              <a:gdLst>
                <a:gd name="T0" fmla="*/ 2 w 10"/>
                <a:gd name="T1" fmla="*/ 2 h 8"/>
                <a:gd name="T2" fmla="*/ 3 w 10"/>
                <a:gd name="T3" fmla="*/ 3 h 8"/>
                <a:gd name="T4" fmla="*/ 3 w 10"/>
                <a:gd name="T5" fmla="*/ 3 h 8"/>
                <a:gd name="T6" fmla="*/ 1 w 10"/>
                <a:gd name="T7" fmla="*/ 2 h 8"/>
                <a:gd name="T8" fmla="*/ 0 w 10"/>
                <a:gd name="T9" fmla="*/ 3 h 8"/>
                <a:gd name="T10" fmla="*/ 9 w 10"/>
                <a:gd name="T11" fmla="*/ 8 h 8"/>
                <a:gd name="T12" fmla="*/ 10 w 10"/>
                <a:gd name="T13" fmla="*/ 7 h 8"/>
                <a:gd name="T14" fmla="*/ 5 w 10"/>
                <a:gd name="T15" fmla="*/ 4 h 8"/>
                <a:gd name="T16" fmla="*/ 3 w 10"/>
                <a:gd name="T17" fmla="*/ 3 h 8"/>
                <a:gd name="T18" fmla="*/ 4 w 10"/>
                <a:gd name="T19" fmla="*/ 1 h 8"/>
                <a:gd name="T20" fmla="*/ 6 w 10"/>
                <a:gd name="T21" fmla="*/ 0 h 8"/>
                <a:gd name="T22" fmla="*/ 5 w 10"/>
                <a:gd name="T23" fmla="*/ 0 h 8"/>
                <a:gd name="T24" fmla="*/ 4 w 10"/>
                <a:gd name="T25" fmla="*/ 0 h 8"/>
                <a:gd name="T26" fmla="*/ 2 w 10"/>
                <a:gd name="T27" fmla="*/ 2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 h="8">
                  <a:moveTo>
                    <a:pt x="2" y="2"/>
                  </a:moveTo>
                  <a:cubicBezTo>
                    <a:pt x="2" y="2"/>
                    <a:pt x="2" y="2"/>
                    <a:pt x="3" y="3"/>
                  </a:cubicBezTo>
                  <a:cubicBezTo>
                    <a:pt x="3" y="3"/>
                    <a:pt x="3" y="3"/>
                    <a:pt x="3" y="3"/>
                  </a:cubicBezTo>
                  <a:cubicBezTo>
                    <a:pt x="1" y="2"/>
                    <a:pt x="1" y="2"/>
                    <a:pt x="1" y="2"/>
                  </a:cubicBezTo>
                  <a:cubicBezTo>
                    <a:pt x="0" y="3"/>
                    <a:pt x="0" y="3"/>
                    <a:pt x="0" y="3"/>
                  </a:cubicBezTo>
                  <a:cubicBezTo>
                    <a:pt x="9" y="8"/>
                    <a:pt x="9" y="8"/>
                    <a:pt x="9" y="8"/>
                  </a:cubicBezTo>
                  <a:cubicBezTo>
                    <a:pt x="10" y="7"/>
                    <a:pt x="10" y="7"/>
                    <a:pt x="10" y="7"/>
                  </a:cubicBezTo>
                  <a:cubicBezTo>
                    <a:pt x="5" y="4"/>
                    <a:pt x="5" y="4"/>
                    <a:pt x="5" y="4"/>
                  </a:cubicBezTo>
                  <a:cubicBezTo>
                    <a:pt x="4" y="4"/>
                    <a:pt x="3" y="3"/>
                    <a:pt x="3" y="3"/>
                  </a:cubicBezTo>
                  <a:cubicBezTo>
                    <a:pt x="3" y="2"/>
                    <a:pt x="3" y="1"/>
                    <a:pt x="4" y="1"/>
                  </a:cubicBezTo>
                  <a:cubicBezTo>
                    <a:pt x="5" y="1"/>
                    <a:pt x="5" y="0"/>
                    <a:pt x="6" y="0"/>
                  </a:cubicBezTo>
                  <a:cubicBezTo>
                    <a:pt x="5" y="0"/>
                    <a:pt x="5" y="0"/>
                    <a:pt x="5" y="0"/>
                  </a:cubicBezTo>
                  <a:cubicBezTo>
                    <a:pt x="4" y="0"/>
                    <a:pt x="4" y="0"/>
                    <a:pt x="4" y="0"/>
                  </a:cubicBezTo>
                  <a:cubicBezTo>
                    <a:pt x="3" y="1"/>
                    <a:pt x="3" y="1"/>
                    <a:pt x="2" y="2"/>
                  </a:cubicBezTo>
                  <a:close/>
                </a:path>
              </a:pathLst>
            </a:custGeom>
            <a:solidFill>
              <a:srgbClr val="F9FAF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5" name="Freeform 144">
              <a:extLst>
                <a:ext uri="{FF2B5EF4-FFF2-40B4-BE49-F238E27FC236}">
                  <a16:creationId xmlns:a16="http://schemas.microsoft.com/office/drawing/2014/main" id="{77C70021-F499-E041-8B2A-6D627226F6AB}"/>
                </a:ext>
              </a:extLst>
            </p:cNvPr>
            <p:cNvSpPr>
              <a:spLocks/>
            </p:cNvSpPr>
            <p:nvPr/>
          </p:nvSpPr>
          <p:spPr bwMode="auto">
            <a:xfrm>
              <a:off x="18593824" y="5987998"/>
              <a:ext cx="38100" cy="19050"/>
            </a:xfrm>
            <a:custGeom>
              <a:avLst/>
              <a:gdLst>
                <a:gd name="T0" fmla="*/ 1 w 14"/>
                <a:gd name="T1" fmla="*/ 0 h 7"/>
                <a:gd name="T2" fmla="*/ 1 w 14"/>
                <a:gd name="T3" fmla="*/ 0 h 7"/>
                <a:gd name="T4" fmla="*/ 0 w 14"/>
                <a:gd name="T5" fmla="*/ 4 h 7"/>
                <a:gd name="T6" fmla="*/ 1 w 14"/>
                <a:gd name="T7" fmla="*/ 4 h 7"/>
                <a:gd name="T8" fmla="*/ 1 w 14"/>
                <a:gd name="T9" fmla="*/ 1 h 7"/>
                <a:gd name="T10" fmla="*/ 1 w 14"/>
                <a:gd name="T11" fmla="*/ 1 h 7"/>
                <a:gd name="T12" fmla="*/ 4 w 14"/>
                <a:gd name="T13" fmla="*/ 2 h 7"/>
                <a:gd name="T14" fmla="*/ 13 w 14"/>
                <a:gd name="T15" fmla="*/ 7 h 7"/>
                <a:gd name="T16" fmla="*/ 14 w 14"/>
                <a:gd name="T17" fmla="*/ 7 h 7"/>
                <a:gd name="T18" fmla="*/ 1 w 14"/>
                <a:gd name="T19"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7">
                  <a:moveTo>
                    <a:pt x="1" y="0"/>
                  </a:moveTo>
                  <a:cubicBezTo>
                    <a:pt x="1" y="0"/>
                    <a:pt x="1" y="0"/>
                    <a:pt x="1" y="0"/>
                  </a:cubicBezTo>
                  <a:cubicBezTo>
                    <a:pt x="0" y="4"/>
                    <a:pt x="0" y="4"/>
                    <a:pt x="0" y="4"/>
                  </a:cubicBezTo>
                  <a:cubicBezTo>
                    <a:pt x="1" y="4"/>
                    <a:pt x="1" y="4"/>
                    <a:pt x="1" y="4"/>
                  </a:cubicBezTo>
                  <a:cubicBezTo>
                    <a:pt x="1" y="2"/>
                    <a:pt x="1" y="1"/>
                    <a:pt x="1" y="1"/>
                  </a:cubicBezTo>
                  <a:cubicBezTo>
                    <a:pt x="1" y="1"/>
                    <a:pt x="1" y="1"/>
                    <a:pt x="1" y="1"/>
                  </a:cubicBezTo>
                  <a:cubicBezTo>
                    <a:pt x="2" y="1"/>
                    <a:pt x="3" y="2"/>
                    <a:pt x="4" y="2"/>
                  </a:cubicBezTo>
                  <a:cubicBezTo>
                    <a:pt x="13" y="7"/>
                    <a:pt x="13" y="7"/>
                    <a:pt x="13" y="7"/>
                  </a:cubicBezTo>
                  <a:cubicBezTo>
                    <a:pt x="14" y="7"/>
                    <a:pt x="14" y="7"/>
                    <a:pt x="14" y="7"/>
                  </a:cubicBezTo>
                  <a:cubicBezTo>
                    <a:pt x="1" y="0"/>
                    <a:pt x="1" y="0"/>
                    <a:pt x="1" y="0"/>
                  </a:cubicBezTo>
                  <a:close/>
                </a:path>
              </a:pathLst>
            </a:custGeom>
            <a:solidFill>
              <a:srgbClr val="F9FAF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6" name="Freeform 145">
              <a:extLst>
                <a:ext uri="{FF2B5EF4-FFF2-40B4-BE49-F238E27FC236}">
                  <a16:creationId xmlns:a16="http://schemas.microsoft.com/office/drawing/2014/main" id="{D32E8860-71AA-C948-9498-C0C5CB26CBF4}"/>
                </a:ext>
              </a:extLst>
            </p:cNvPr>
            <p:cNvSpPr>
              <a:spLocks/>
            </p:cNvSpPr>
            <p:nvPr/>
          </p:nvSpPr>
          <p:spPr bwMode="auto">
            <a:xfrm>
              <a:off x="18616049" y="5972123"/>
              <a:ext cx="52388" cy="26988"/>
            </a:xfrm>
            <a:custGeom>
              <a:avLst/>
              <a:gdLst>
                <a:gd name="T0" fmla="*/ 18 w 19"/>
                <a:gd name="T1" fmla="*/ 5 h 10"/>
                <a:gd name="T2" fmla="*/ 11 w 19"/>
                <a:gd name="T3" fmla="*/ 9 h 10"/>
                <a:gd name="T4" fmla="*/ 11 w 19"/>
                <a:gd name="T5" fmla="*/ 9 h 10"/>
                <a:gd name="T6" fmla="*/ 11 w 19"/>
                <a:gd name="T7" fmla="*/ 5 h 10"/>
                <a:gd name="T8" fmla="*/ 10 w 19"/>
                <a:gd name="T9" fmla="*/ 2 h 10"/>
                <a:gd name="T10" fmla="*/ 9 w 19"/>
                <a:gd name="T11" fmla="*/ 0 h 10"/>
                <a:gd name="T12" fmla="*/ 5 w 19"/>
                <a:gd name="T13" fmla="*/ 0 h 10"/>
                <a:gd name="T14" fmla="*/ 2 w 19"/>
                <a:gd name="T15" fmla="*/ 1 h 10"/>
                <a:gd name="T16" fmla="*/ 0 w 19"/>
                <a:gd name="T17" fmla="*/ 3 h 10"/>
                <a:gd name="T18" fmla="*/ 1 w 19"/>
                <a:gd name="T19" fmla="*/ 3 h 10"/>
                <a:gd name="T20" fmla="*/ 3 w 19"/>
                <a:gd name="T21" fmla="*/ 1 h 10"/>
                <a:gd name="T22" fmla="*/ 5 w 19"/>
                <a:gd name="T23" fmla="*/ 0 h 10"/>
                <a:gd name="T24" fmla="*/ 8 w 19"/>
                <a:gd name="T25" fmla="*/ 1 h 10"/>
                <a:gd name="T26" fmla="*/ 9 w 19"/>
                <a:gd name="T27" fmla="*/ 2 h 10"/>
                <a:gd name="T28" fmla="*/ 10 w 19"/>
                <a:gd name="T29" fmla="*/ 3 h 10"/>
                <a:gd name="T30" fmla="*/ 10 w 19"/>
                <a:gd name="T31" fmla="*/ 6 h 10"/>
                <a:gd name="T32" fmla="*/ 10 w 19"/>
                <a:gd name="T33" fmla="*/ 10 h 10"/>
                <a:gd name="T34" fmla="*/ 11 w 19"/>
                <a:gd name="T35" fmla="*/ 10 h 10"/>
                <a:gd name="T36" fmla="*/ 19 w 19"/>
                <a:gd name="T37" fmla="*/ 6 h 10"/>
                <a:gd name="T38" fmla="*/ 18 w 19"/>
                <a:gd name="T39" fmla="*/ 5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 h="10">
                  <a:moveTo>
                    <a:pt x="18" y="5"/>
                  </a:moveTo>
                  <a:cubicBezTo>
                    <a:pt x="11" y="9"/>
                    <a:pt x="11" y="9"/>
                    <a:pt x="11" y="9"/>
                  </a:cubicBezTo>
                  <a:cubicBezTo>
                    <a:pt x="11" y="9"/>
                    <a:pt x="11" y="9"/>
                    <a:pt x="11" y="9"/>
                  </a:cubicBezTo>
                  <a:cubicBezTo>
                    <a:pt x="11" y="5"/>
                    <a:pt x="11" y="5"/>
                    <a:pt x="11" y="5"/>
                  </a:cubicBezTo>
                  <a:cubicBezTo>
                    <a:pt x="11" y="4"/>
                    <a:pt x="11" y="3"/>
                    <a:pt x="10" y="2"/>
                  </a:cubicBezTo>
                  <a:cubicBezTo>
                    <a:pt x="10" y="2"/>
                    <a:pt x="10" y="1"/>
                    <a:pt x="9" y="0"/>
                  </a:cubicBezTo>
                  <a:cubicBezTo>
                    <a:pt x="8" y="0"/>
                    <a:pt x="7" y="0"/>
                    <a:pt x="5" y="0"/>
                  </a:cubicBezTo>
                  <a:cubicBezTo>
                    <a:pt x="4" y="0"/>
                    <a:pt x="3" y="0"/>
                    <a:pt x="2" y="1"/>
                  </a:cubicBezTo>
                  <a:cubicBezTo>
                    <a:pt x="1" y="1"/>
                    <a:pt x="0" y="2"/>
                    <a:pt x="0" y="3"/>
                  </a:cubicBezTo>
                  <a:cubicBezTo>
                    <a:pt x="1" y="3"/>
                    <a:pt x="1" y="3"/>
                    <a:pt x="1" y="3"/>
                  </a:cubicBezTo>
                  <a:cubicBezTo>
                    <a:pt x="1" y="2"/>
                    <a:pt x="2" y="2"/>
                    <a:pt x="3" y="1"/>
                  </a:cubicBezTo>
                  <a:cubicBezTo>
                    <a:pt x="4" y="1"/>
                    <a:pt x="4" y="0"/>
                    <a:pt x="5" y="0"/>
                  </a:cubicBezTo>
                  <a:cubicBezTo>
                    <a:pt x="6" y="0"/>
                    <a:pt x="7" y="1"/>
                    <a:pt x="8" y="1"/>
                  </a:cubicBezTo>
                  <a:cubicBezTo>
                    <a:pt x="8" y="1"/>
                    <a:pt x="9" y="2"/>
                    <a:pt x="9" y="2"/>
                  </a:cubicBezTo>
                  <a:cubicBezTo>
                    <a:pt x="9" y="2"/>
                    <a:pt x="10" y="3"/>
                    <a:pt x="10" y="3"/>
                  </a:cubicBezTo>
                  <a:cubicBezTo>
                    <a:pt x="10" y="4"/>
                    <a:pt x="10" y="5"/>
                    <a:pt x="10" y="6"/>
                  </a:cubicBezTo>
                  <a:cubicBezTo>
                    <a:pt x="10" y="10"/>
                    <a:pt x="10" y="10"/>
                    <a:pt x="10" y="10"/>
                  </a:cubicBezTo>
                  <a:cubicBezTo>
                    <a:pt x="11" y="10"/>
                    <a:pt x="11" y="10"/>
                    <a:pt x="11" y="10"/>
                  </a:cubicBezTo>
                  <a:cubicBezTo>
                    <a:pt x="19" y="6"/>
                    <a:pt x="19" y="6"/>
                    <a:pt x="19" y="6"/>
                  </a:cubicBezTo>
                  <a:cubicBezTo>
                    <a:pt x="18" y="5"/>
                    <a:pt x="18" y="5"/>
                    <a:pt x="18" y="5"/>
                  </a:cubicBezTo>
                  <a:close/>
                </a:path>
              </a:pathLst>
            </a:custGeom>
            <a:solidFill>
              <a:srgbClr val="F9FAF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7" name="Freeform 146">
              <a:extLst>
                <a:ext uri="{FF2B5EF4-FFF2-40B4-BE49-F238E27FC236}">
                  <a16:creationId xmlns:a16="http://schemas.microsoft.com/office/drawing/2014/main" id="{B1B50714-7E7A-8B4E-BBD2-04533BEE7752}"/>
                </a:ext>
              </a:extLst>
            </p:cNvPr>
            <p:cNvSpPr>
              <a:spLocks/>
            </p:cNvSpPr>
            <p:nvPr/>
          </p:nvSpPr>
          <p:spPr bwMode="auto">
            <a:xfrm>
              <a:off x="18968474" y="6648398"/>
              <a:ext cx="146050" cy="77788"/>
            </a:xfrm>
            <a:custGeom>
              <a:avLst/>
              <a:gdLst>
                <a:gd name="T0" fmla="*/ 26 w 53"/>
                <a:gd name="T1" fmla="*/ 0 h 28"/>
                <a:gd name="T2" fmla="*/ 9 w 53"/>
                <a:gd name="T3" fmla="*/ 4 h 28"/>
                <a:gd name="T4" fmla="*/ 9 w 53"/>
                <a:gd name="T5" fmla="*/ 24 h 28"/>
                <a:gd name="T6" fmla="*/ 26 w 53"/>
                <a:gd name="T7" fmla="*/ 28 h 28"/>
                <a:gd name="T8" fmla="*/ 43 w 53"/>
                <a:gd name="T9" fmla="*/ 24 h 28"/>
                <a:gd name="T10" fmla="*/ 43 w 53"/>
                <a:gd name="T11" fmla="*/ 4 h 28"/>
                <a:gd name="T12" fmla="*/ 26 w 53"/>
                <a:gd name="T13" fmla="*/ 0 h 28"/>
              </a:gdLst>
              <a:ahLst/>
              <a:cxnLst>
                <a:cxn ang="0">
                  <a:pos x="T0" y="T1"/>
                </a:cxn>
                <a:cxn ang="0">
                  <a:pos x="T2" y="T3"/>
                </a:cxn>
                <a:cxn ang="0">
                  <a:pos x="T4" y="T5"/>
                </a:cxn>
                <a:cxn ang="0">
                  <a:pos x="T6" y="T7"/>
                </a:cxn>
                <a:cxn ang="0">
                  <a:pos x="T8" y="T9"/>
                </a:cxn>
                <a:cxn ang="0">
                  <a:pos x="T10" y="T11"/>
                </a:cxn>
                <a:cxn ang="0">
                  <a:pos x="T12" y="T13"/>
                </a:cxn>
              </a:cxnLst>
              <a:rect l="0" t="0" r="r" b="b"/>
              <a:pathLst>
                <a:path w="53" h="28">
                  <a:moveTo>
                    <a:pt x="26" y="0"/>
                  </a:moveTo>
                  <a:cubicBezTo>
                    <a:pt x="20" y="0"/>
                    <a:pt x="14" y="1"/>
                    <a:pt x="9" y="4"/>
                  </a:cubicBezTo>
                  <a:cubicBezTo>
                    <a:pt x="0" y="10"/>
                    <a:pt x="0" y="18"/>
                    <a:pt x="9" y="24"/>
                  </a:cubicBezTo>
                  <a:cubicBezTo>
                    <a:pt x="14" y="27"/>
                    <a:pt x="20" y="28"/>
                    <a:pt x="26" y="28"/>
                  </a:cubicBezTo>
                  <a:cubicBezTo>
                    <a:pt x="32" y="28"/>
                    <a:pt x="39" y="27"/>
                    <a:pt x="43" y="24"/>
                  </a:cubicBezTo>
                  <a:cubicBezTo>
                    <a:pt x="53" y="18"/>
                    <a:pt x="53" y="10"/>
                    <a:pt x="43" y="4"/>
                  </a:cubicBezTo>
                  <a:cubicBezTo>
                    <a:pt x="39" y="1"/>
                    <a:pt x="32" y="0"/>
                    <a:pt x="26" y="0"/>
                  </a:cubicBezTo>
                </a:path>
              </a:pathLst>
            </a:custGeom>
            <a:solidFill>
              <a:srgbClr val="140F4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8" name="Freeform 147">
              <a:extLst>
                <a:ext uri="{FF2B5EF4-FFF2-40B4-BE49-F238E27FC236}">
                  <a16:creationId xmlns:a16="http://schemas.microsoft.com/office/drawing/2014/main" id="{75386100-AADD-B649-AF08-299889B040C1}"/>
                </a:ext>
              </a:extLst>
            </p:cNvPr>
            <p:cNvSpPr>
              <a:spLocks/>
            </p:cNvSpPr>
            <p:nvPr/>
          </p:nvSpPr>
          <p:spPr bwMode="auto">
            <a:xfrm>
              <a:off x="19043087" y="6689673"/>
              <a:ext cx="6350" cy="3175"/>
            </a:xfrm>
            <a:custGeom>
              <a:avLst/>
              <a:gdLst>
                <a:gd name="T0" fmla="*/ 1 w 2"/>
                <a:gd name="T1" fmla="*/ 0 h 1"/>
                <a:gd name="T2" fmla="*/ 1 w 2"/>
                <a:gd name="T3" fmla="*/ 1 h 1"/>
                <a:gd name="T4" fmla="*/ 2 w 2"/>
                <a:gd name="T5" fmla="*/ 1 h 1"/>
                <a:gd name="T6" fmla="*/ 2 w 2"/>
                <a:gd name="T7" fmla="*/ 0 h 1"/>
                <a:gd name="T8" fmla="*/ 1 w 2"/>
                <a:gd name="T9" fmla="*/ 0 h 1"/>
              </a:gdLst>
              <a:ahLst/>
              <a:cxnLst>
                <a:cxn ang="0">
                  <a:pos x="T0" y="T1"/>
                </a:cxn>
                <a:cxn ang="0">
                  <a:pos x="T2" y="T3"/>
                </a:cxn>
                <a:cxn ang="0">
                  <a:pos x="T4" y="T5"/>
                </a:cxn>
                <a:cxn ang="0">
                  <a:pos x="T6" y="T7"/>
                </a:cxn>
                <a:cxn ang="0">
                  <a:pos x="T8" y="T9"/>
                </a:cxn>
              </a:cxnLst>
              <a:rect l="0" t="0" r="r" b="b"/>
              <a:pathLst>
                <a:path w="2" h="1">
                  <a:moveTo>
                    <a:pt x="1" y="0"/>
                  </a:moveTo>
                  <a:cubicBezTo>
                    <a:pt x="0" y="0"/>
                    <a:pt x="0" y="0"/>
                    <a:pt x="1" y="1"/>
                  </a:cubicBezTo>
                  <a:cubicBezTo>
                    <a:pt x="1" y="1"/>
                    <a:pt x="2" y="1"/>
                    <a:pt x="2" y="1"/>
                  </a:cubicBezTo>
                  <a:cubicBezTo>
                    <a:pt x="2" y="0"/>
                    <a:pt x="2" y="0"/>
                    <a:pt x="2" y="0"/>
                  </a:cubicBezTo>
                  <a:cubicBezTo>
                    <a:pt x="2" y="0"/>
                    <a:pt x="1" y="0"/>
                    <a:pt x="1" y="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9" name="Freeform 148">
              <a:extLst>
                <a:ext uri="{FF2B5EF4-FFF2-40B4-BE49-F238E27FC236}">
                  <a16:creationId xmlns:a16="http://schemas.microsoft.com/office/drawing/2014/main" id="{3C164B88-21B1-E244-A9C2-75DA926B0C47}"/>
                </a:ext>
              </a:extLst>
            </p:cNvPr>
            <p:cNvSpPr>
              <a:spLocks noEditPoints="1"/>
            </p:cNvSpPr>
            <p:nvPr/>
          </p:nvSpPr>
          <p:spPr bwMode="auto">
            <a:xfrm>
              <a:off x="19001812" y="6665860"/>
              <a:ext cx="69850" cy="38100"/>
            </a:xfrm>
            <a:custGeom>
              <a:avLst/>
              <a:gdLst>
                <a:gd name="T0" fmla="*/ 0 w 25"/>
                <a:gd name="T1" fmla="*/ 5 h 14"/>
                <a:gd name="T2" fmla="*/ 2 w 25"/>
                <a:gd name="T3" fmla="*/ 6 h 14"/>
                <a:gd name="T4" fmla="*/ 2 w 25"/>
                <a:gd name="T5" fmla="*/ 6 h 14"/>
                <a:gd name="T6" fmla="*/ 9 w 25"/>
                <a:gd name="T7" fmla="*/ 7 h 14"/>
                <a:gd name="T8" fmla="*/ 9 w 25"/>
                <a:gd name="T9" fmla="*/ 7 h 14"/>
                <a:gd name="T10" fmla="*/ 20 w 25"/>
                <a:gd name="T11" fmla="*/ 14 h 14"/>
                <a:gd name="T12" fmla="*/ 23 w 25"/>
                <a:gd name="T13" fmla="*/ 14 h 14"/>
                <a:gd name="T14" fmla="*/ 24 w 25"/>
                <a:gd name="T15" fmla="*/ 13 h 14"/>
                <a:gd name="T16" fmla="*/ 24 w 25"/>
                <a:gd name="T17" fmla="*/ 12 h 14"/>
                <a:gd name="T18" fmla="*/ 13 w 25"/>
                <a:gd name="T19" fmla="*/ 5 h 14"/>
                <a:gd name="T20" fmla="*/ 13 w 25"/>
                <a:gd name="T21" fmla="*/ 5 h 14"/>
                <a:gd name="T22" fmla="*/ 11 w 25"/>
                <a:gd name="T23" fmla="*/ 1 h 14"/>
                <a:gd name="T24" fmla="*/ 10 w 25"/>
                <a:gd name="T25" fmla="*/ 1 h 14"/>
                <a:gd name="T26" fmla="*/ 11 w 25"/>
                <a:gd name="T27" fmla="*/ 1 h 14"/>
                <a:gd name="T28" fmla="*/ 9 w 25"/>
                <a:gd name="T29" fmla="*/ 0 h 14"/>
                <a:gd name="T30" fmla="*/ 0 w 25"/>
                <a:gd name="T31" fmla="*/ 5 h 14"/>
                <a:gd name="T32" fmla="*/ 17 w 25"/>
                <a:gd name="T33" fmla="*/ 9 h 14"/>
                <a:gd name="T34" fmla="*/ 17 w 25"/>
                <a:gd name="T35" fmla="*/ 10 h 14"/>
                <a:gd name="T36" fmla="*/ 15 w 25"/>
                <a:gd name="T37" fmla="*/ 10 h 14"/>
                <a:gd name="T38" fmla="*/ 13 w 25"/>
                <a:gd name="T39" fmla="*/ 8 h 14"/>
                <a:gd name="T40" fmla="*/ 13 w 25"/>
                <a:gd name="T41" fmla="*/ 7 h 14"/>
                <a:gd name="T42" fmla="*/ 15 w 25"/>
                <a:gd name="T43" fmla="*/ 7 h 14"/>
                <a:gd name="T44" fmla="*/ 17 w 25"/>
                <a:gd name="T45"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5" h="14">
                  <a:moveTo>
                    <a:pt x="0" y="5"/>
                  </a:moveTo>
                  <a:cubicBezTo>
                    <a:pt x="2" y="6"/>
                    <a:pt x="2" y="6"/>
                    <a:pt x="2" y="6"/>
                  </a:cubicBezTo>
                  <a:cubicBezTo>
                    <a:pt x="2" y="6"/>
                    <a:pt x="2" y="6"/>
                    <a:pt x="2" y="6"/>
                  </a:cubicBezTo>
                  <a:cubicBezTo>
                    <a:pt x="4" y="7"/>
                    <a:pt x="6" y="7"/>
                    <a:pt x="9" y="7"/>
                  </a:cubicBezTo>
                  <a:cubicBezTo>
                    <a:pt x="9" y="7"/>
                    <a:pt x="9" y="7"/>
                    <a:pt x="9" y="7"/>
                  </a:cubicBezTo>
                  <a:cubicBezTo>
                    <a:pt x="20" y="14"/>
                    <a:pt x="20" y="14"/>
                    <a:pt x="20" y="14"/>
                  </a:cubicBezTo>
                  <a:cubicBezTo>
                    <a:pt x="21" y="14"/>
                    <a:pt x="22" y="14"/>
                    <a:pt x="23" y="14"/>
                  </a:cubicBezTo>
                  <a:cubicBezTo>
                    <a:pt x="24" y="13"/>
                    <a:pt x="24" y="13"/>
                    <a:pt x="24" y="13"/>
                  </a:cubicBezTo>
                  <a:cubicBezTo>
                    <a:pt x="25" y="13"/>
                    <a:pt x="25" y="12"/>
                    <a:pt x="24" y="12"/>
                  </a:cubicBezTo>
                  <a:cubicBezTo>
                    <a:pt x="13" y="5"/>
                    <a:pt x="13" y="5"/>
                    <a:pt x="13" y="5"/>
                  </a:cubicBezTo>
                  <a:cubicBezTo>
                    <a:pt x="13" y="5"/>
                    <a:pt x="13" y="5"/>
                    <a:pt x="13" y="5"/>
                  </a:cubicBezTo>
                  <a:cubicBezTo>
                    <a:pt x="13" y="3"/>
                    <a:pt x="13" y="2"/>
                    <a:pt x="11" y="1"/>
                  </a:cubicBezTo>
                  <a:cubicBezTo>
                    <a:pt x="10" y="1"/>
                    <a:pt x="10" y="1"/>
                    <a:pt x="10" y="1"/>
                  </a:cubicBezTo>
                  <a:cubicBezTo>
                    <a:pt x="10" y="1"/>
                    <a:pt x="11" y="1"/>
                    <a:pt x="11" y="1"/>
                  </a:cubicBezTo>
                  <a:cubicBezTo>
                    <a:pt x="9" y="0"/>
                    <a:pt x="9" y="0"/>
                    <a:pt x="9" y="0"/>
                  </a:cubicBezTo>
                  <a:lnTo>
                    <a:pt x="0" y="5"/>
                  </a:lnTo>
                  <a:close/>
                  <a:moveTo>
                    <a:pt x="17" y="9"/>
                  </a:moveTo>
                  <a:cubicBezTo>
                    <a:pt x="18" y="9"/>
                    <a:pt x="18" y="9"/>
                    <a:pt x="17" y="10"/>
                  </a:cubicBezTo>
                  <a:cubicBezTo>
                    <a:pt x="17" y="10"/>
                    <a:pt x="16" y="10"/>
                    <a:pt x="15" y="10"/>
                  </a:cubicBezTo>
                  <a:cubicBezTo>
                    <a:pt x="13" y="8"/>
                    <a:pt x="13" y="8"/>
                    <a:pt x="13" y="8"/>
                  </a:cubicBezTo>
                  <a:cubicBezTo>
                    <a:pt x="12" y="8"/>
                    <a:pt x="12" y="7"/>
                    <a:pt x="13" y="7"/>
                  </a:cubicBezTo>
                  <a:cubicBezTo>
                    <a:pt x="13" y="7"/>
                    <a:pt x="14" y="7"/>
                    <a:pt x="15" y="7"/>
                  </a:cubicBezTo>
                  <a:lnTo>
                    <a:pt x="17" y="9"/>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0" name="Freeform 149">
              <a:extLst>
                <a:ext uri="{FF2B5EF4-FFF2-40B4-BE49-F238E27FC236}">
                  <a16:creationId xmlns:a16="http://schemas.microsoft.com/office/drawing/2014/main" id="{F9F776BC-9C2F-EF42-B13F-58A1849751CD}"/>
                </a:ext>
              </a:extLst>
            </p:cNvPr>
            <p:cNvSpPr>
              <a:spLocks/>
            </p:cNvSpPr>
            <p:nvPr/>
          </p:nvSpPr>
          <p:spPr bwMode="auto">
            <a:xfrm>
              <a:off x="19311374" y="6453135"/>
              <a:ext cx="146050" cy="74613"/>
            </a:xfrm>
            <a:custGeom>
              <a:avLst/>
              <a:gdLst>
                <a:gd name="T0" fmla="*/ 27 w 53"/>
                <a:gd name="T1" fmla="*/ 0 h 27"/>
                <a:gd name="T2" fmla="*/ 10 w 53"/>
                <a:gd name="T3" fmla="*/ 4 h 27"/>
                <a:gd name="T4" fmla="*/ 10 w 53"/>
                <a:gd name="T5" fmla="*/ 23 h 27"/>
                <a:gd name="T6" fmla="*/ 27 w 53"/>
                <a:gd name="T7" fmla="*/ 27 h 27"/>
                <a:gd name="T8" fmla="*/ 44 w 53"/>
                <a:gd name="T9" fmla="*/ 23 h 27"/>
                <a:gd name="T10" fmla="*/ 44 w 53"/>
                <a:gd name="T11" fmla="*/ 4 h 27"/>
                <a:gd name="T12" fmla="*/ 27 w 53"/>
                <a:gd name="T13" fmla="*/ 0 h 27"/>
              </a:gdLst>
              <a:ahLst/>
              <a:cxnLst>
                <a:cxn ang="0">
                  <a:pos x="T0" y="T1"/>
                </a:cxn>
                <a:cxn ang="0">
                  <a:pos x="T2" y="T3"/>
                </a:cxn>
                <a:cxn ang="0">
                  <a:pos x="T4" y="T5"/>
                </a:cxn>
                <a:cxn ang="0">
                  <a:pos x="T6" y="T7"/>
                </a:cxn>
                <a:cxn ang="0">
                  <a:pos x="T8" y="T9"/>
                </a:cxn>
                <a:cxn ang="0">
                  <a:pos x="T10" y="T11"/>
                </a:cxn>
                <a:cxn ang="0">
                  <a:pos x="T12" y="T13"/>
                </a:cxn>
              </a:cxnLst>
              <a:rect l="0" t="0" r="r" b="b"/>
              <a:pathLst>
                <a:path w="53" h="27">
                  <a:moveTo>
                    <a:pt x="27" y="0"/>
                  </a:moveTo>
                  <a:cubicBezTo>
                    <a:pt x="21" y="0"/>
                    <a:pt x="14" y="1"/>
                    <a:pt x="10" y="4"/>
                  </a:cubicBezTo>
                  <a:cubicBezTo>
                    <a:pt x="0" y="9"/>
                    <a:pt x="0" y="18"/>
                    <a:pt x="10" y="23"/>
                  </a:cubicBezTo>
                  <a:cubicBezTo>
                    <a:pt x="14" y="26"/>
                    <a:pt x="21" y="27"/>
                    <a:pt x="27" y="27"/>
                  </a:cubicBezTo>
                  <a:cubicBezTo>
                    <a:pt x="33" y="27"/>
                    <a:pt x="39" y="26"/>
                    <a:pt x="44" y="23"/>
                  </a:cubicBezTo>
                  <a:cubicBezTo>
                    <a:pt x="53" y="18"/>
                    <a:pt x="53" y="9"/>
                    <a:pt x="44" y="4"/>
                  </a:cubicBezTo>
                  <a:cubicBezTo>
                    <a:pt x="39" y="1"/>
                    <a:pt x="33" y="0"/>
                    <a:pt x="27" y="0"/>
                  </a:cubicBezTo>
                </a:path>
              </a:pathLst>
            </a:custGeom>
            <a:solidFill>
              <a:srgbClr val="261E5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1" name="Freeform 150">
              <a:extLst>
                <a:ext uri="{FF2B5EF4-FFF2-40B4-BE49-F238E27FC236}">
                  <a16:creationId xmlns:a16="http://schemas.microsoft.com/office/drawing/2014/main" id="{143B2C47-7622-7F4C-9520-C1970186B669}"/>
                </a:ext>
              </a:extLst>
            </p:cNvPr>
            <p:cNvSpPr>
              <a:spLocks noEditPoints="1"/>
            </p:cNvSpPr>
            <p:nvPr/>
          </p:nvSpPr>
          <p:spPr bwMode="auto">
            <a:xfrm>
              <a:off x="19355824" y="6472185"/>
              <a:ext cx="65088" cy="38100"/>
            </a:xfrm>
            <a:custGeom>
              <a:avLst/>
              <a:gdLst>
                <a:gd name="T0" fmla="*/ 9 w 24"/>
                <a:gd name="T1" fmla="*/ 6 h 14"/>
                <a:gd name="T2" fmla="*/ 9 w 24"/>
                <a:gd name="T3" fmla="*/ 8 h 14"/>
                <a:gd name="T4" fmla="*/ 14 w 24"/>
                <a:gd name="T5" fmla="*/ 8 h 14"/>
                <a:gd name="T6" fmla="*/ 14 w 24"/>
                <a:gd name="T7" fmla="*/ 6 h 14"/>
                <a:gd name="T8" fmla="*/ 9 w 24"/>
                <a:gd name="T9" fmla="*/ 6 h 14"/>
                <a:gd name="T10" fmla="*/ 13 w 24"/>
                <a:gd name="T11" fmla="*/ 1 h 14"/>
                <a:gd name="T12" fmla="*/ 11 w 24"/>
                <a:gd name="T13" fmla="*/ 2 h 14"/>
                <a:gd name="T14" fmla="*/ 10 w 24"/>
                <a:gd name="T15" fmla="*/ 2 h 14"/>
                <a:gd name="T16" fmla="*/ 8 w 24"/>
                <a:gd name="T17" fmla="*/ 1 h 14"/>
                <a:gd name="T18" fmla="*/ 7 w 24"/>
                <a:gd name="T19" fmla="*/ 1 h 14"/>
                <a:gd name="T20" fmla="*/ 2 w 24"/>
                <a:gd name="T21" fmla="*/ 4 h 14"/>
                <a:gd name="T22" fmla="*/ 2 w 24"/>
                <a:gd name="T23" fmla="*/ 5 h 14"/>
                <a:gd name="T24" fmla="*/ 3 w 24"/>
                <a:gd name="T25" fmla="*/ 6 h 14"/>
                <a:gd name="T26" fmla="*/ 3 w 24"/>
                <a:gd name="T27" fmla="*/ 7 h 14"/>
                <a:gd name="T28" fmla="*/ 1 w 24"/>
                <a:gd name="T29" fmla="*/ 8 h 14"/>
                <a:gd name="T30" fmla="*/ 1 w 24"/>
                <a:gd name="T31" fmla="*/ 10 h 14"/>
                <a:gd name="T32" fmla="*/ 8 w 24"/>
                <a:gd name="T33" fmla="*/ 14 h 14"/>
                <a:gd name="T34" fmla="*/ 11 w 24"/>
                <a:gd name="T35" fmla="*/ 14 h 14"/>
                <a:gd name="T36" fmla="*/ 23 w 24"/>
                <a:gd name="T37" fmla="*/ 7 h 14"/>
                <a:gd name="T38" fmla="*/ 23 w 24"/>
                <a:gd name="T39" fmla="*/ 5 h 14"/>
                <a:gd name="T40" fmla="*/ 16 w 24"/>
                <a:gd name="T41" fmla="*/ 1 h 14"/>
                <a:gd name="T42" fmla="*/ 13 w 24"/>
                <a:gd name="T43" fmla="*/ 1 h 14"/>
                <a:gd name="T44" fmla="*/ 16 w 24"/>
                <a:gd name="T45" fmla="*/ 9 h 14"/>
                <a:gd name="T46" fmla="*/ 8 w 24"/>
                <a:gd name="T47" fmla="*/ 9 h 14"/>
                <a:gd name="T48" fmla="*/ 8 w 24"/>
                <a:gd name="T49" fmla="*/ 5 h 14"/>
                <a:gd name="T50" fmla="*/ 16 w 24"/>
                <a:gd name="T51" fmla="*/ 5 h 14"/>
                <a:gd name="T52" fmla="*/ 16 w 24"/>
                <a:gd name="T53" fmla="*/ 9 h 14"/>
                <a:gd name="T54" fmla="*/ 15 w 24"/>
                <a:gd name="T55" fmla="*/ 3 h 14"/>
                <a:gd name="T56" fmla="*/ 14 w 24"/>
                <a:gd name="T57" fmla="*/ 3 h 14"/>
                <a:gd name="T58" fmla="*/ 14 w 24"/>
                <a:gd name="T59" fmla="*/ 2 h 14"/>
                <a:gd name="T60" fmla="*/ 15 w 24"/>
                <a:gd name="T61" fmla="*/ 2 h 14"/>
                <a:gd name="T62" fmla="*/ 15 w 24"/>
                <a:gd name="T63"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4" h="14">
                  <a:moveTo>
                    <a:pt x="9" y="6"/>
                  </a:moveTo>
                  <a:cubicBezTo>
                    <a:pt x="8" y="6"/>
                    <a:pt x="8" y="8"/>
                    <a:pt x="9" y="8"/>
                  </a:cubicBezTo>
                  <a:cubicBezTo>
                    <a:pt x="11" y="9"/>
                    <a:pt x="13" y="9"/>
                    <a:pt x="14" y="8"/>
                  </a:cubicBezTo>
                  <a:cubicBezTo>
                    <a:pt x="15" y="8"/>
                    <a:pt x="15" y="6"/>
                    <a:pt x="14" y="6"/>
                  </a:cubicBezTo>
                  <a:cubicBezTo>
                    <a:pt x="13" y="5"/>
                    <a:pt x="11" y="5"/>
                    <a:pt x="9" y="6"/>
                  </a:cubicBezTo>
                  <a:close/>
                  <a:moveTo>
                    <a:pt x="13" y="1"/>
                  </a:moveTo>
                  <a:cubicBezTo>
                    <a:pt x="11" y="2"/>
                    <a:pt x="11" y="2"/>
                    <a:pt x="11" y="2"/>
                  </a:cubicBezTo>
                  <a:cubicBezTo>
                    <a:pt x="10" y="2"/>
                    <a:pt x="10" y="2"/>
                    <a:pt x="10" y="2"/>
                  </a:cubicBezTo>
                  <a:cubicBezTo>
                    <a:pt x="8" y="1"/>
                    <a:pt x="8" y="1"/>
                    <a:pt x="8" y="1"/>
                  </a:cubicBezTo>
                  <a:cubicBezTo>
                    <a:pt x="7" y="1"/>
                    <a:pt x="7" y="1"/>
                    <a:pt x="7" y="1"/>
                  </a:cubicBezTo>
                  <a:cubicBezTo>
                    <a:pt x="2" y="4"/>
                    <a:pt x="2" y="4"/>
                    <a:pt x="2" y="4"/>
                  </a:cubicBezTo>
                  <a:cubicBezTo>
                    <a:pt x="2" y="5"/>
                    <a:pt x="2" y="5"/>
                    <a:pt x="2" y="5"/>
                  </a:cubicBezTo>
                  <a:cubicBezTo>
                    <a:pt x="3" y="6"/>
                    <a:pt x="3" y="6"/>
                    <a:pt x="3" y="6"/>
                  </a:cubicBezTo>
                  <a:cubicBezTo>
                    <a:pt x="3" y="7"/>
                    <a:pt x="3" y="7"/>
                    <a:pt x="3" y="7"/>
                  </a:cubicBezTo>
                  <a:cubicBezTo>
                    <a:pt x="1" y="8"/>
                    <a:pt x="1" y="8"/>
                    <a:pt x="1" y="8"/>
                  </a:cubicBezTo>
                  <a:cubicBezTo>
                    <a:pt x="0" y="8"/>
                    <a:pt x="0" y="9"/>
                    <a:pt x="1" y="10"/>
                  </a:cubicBezTo>
                  <a:cubicBezTo>
                    <a:pt x="8" y="14"/>
                    <a:pt x="8" y="14"/>
                    <a:pt x="8" y="14"/>
                  </a:cubicBezTo>
                  <a:cubicBezTo>
                    <a:pt x="9" y="14"/>
                    <a:pt x="10" y="14"/>
                    <a:pt x="11" y="14"/>
                  </a:cubicBezTo>
                  <a:cubicBezTo>
                    <a:pt x="23" y="7"/>
                    <a:pt x="23" y="7"/>
                    <a:pt x="23" y="7"/>
                  </a:cubicBezTo>
                  <a:cubicBezTo>
                    <a:pt x="24" y="6"/>
                    <a:pt x="24" y="5"/>
                    <a:pt x="23" y="5"/>
                  </a:cubicBezTo>
                  <a:cubicBezTo>
                    <a:pt x="16" y="1"/>
                    <a:pt x="16" y="1"/>
                    <a:pt x="16" y="1"/>
                  </a:cubicBezTo>
                  <a:cubicBezTo>
                    <a:pt x="15" y="0"/>
                    <a:pt x="14" y="0"/>
                    <a:pt x="13" y="1"/>
                  </a:cubicBezTo>
                  <a:close/>
                  <a:moveTo>
                    <a:pt x="16" y="9"/>
                  </a:moveTo>
                  <a:cubicBezTo>
                    <a:pt x="13" y="10"/>
                    <a:pt x="10" y="10"/>
                    <a:pt x="8" y="9"/>
                  </a:cubicBezTo>
                  <a:cubicBezTo>
                    <a:pt x="6" y="8"/>
                    <a:pt x="6" y="6"/>
                    <a:pt x="8" y="5"/>
                  </a:cubicBezTo>
                  <a:cubicBezTo>
                    <a:pt x="10" y="4"/>
                    <a:pt x="13" y="4"/>
                    <a:pt x="16" y="5"/>
                  </a:cubicBezTo>
                  <a:cubicBezTo>
                    <a:pt x="18" y="6"/>
                    <a:pt x="18" y="8"/>
                    <a:pt x="16" y="9"/>
                  </a:cubicBezTo>
                  <a:close/>
                  <a:moveTo>
                    <a:pt x="15" y="3"/>
                  </a:moveTo>
                  <a:cubicBezTo>
                    <a:pt x="14" y="3"/>
                    <a:pt x="14" y="3"/>
                    <a:pt x="14" y="3"/>
                  </a:cubicBezTo>
                  <a:cubicBezTo>
                    <a:pt x="14" y="2"/>
                    <a:pt x="14" y="2"/>
                    <a:pt x="14" y="2"/>
                  </a:cubicBezTo>
                  <a:cubicBezTo>
                    <a:pt x="15" y="2"/>
                    <a:pt x="15" y="2"/>
                    <a:pt x="15" y="2"/>
                  </a:cubicBezTo>
                  <a:lnTo>
                    <a:pt x="15" y="3"/>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2" name="Freeform 151">
              <a:extLst>
                <a:ext uri="{FF2B5EF4-FFF2-40B4-BE49-F238E27FC236}">
                  <a16:creationId xmlns:a16="http://schemas.microsoft.com/office/drawing/2014/main" id="{7F9AA185-1965-814C-9031-F471DC0C0992}"/>
                </a:ext>
              </a:extLst>
            </p:cNvPr>
            <p:cNvSpPr>
              <a:spLocks/>
            </p:cNvSpPr>
            <p:nvPr/>
          </p:nvSpPr>
          <p:spPr bwMode="auto">
            <a:xfrm>
              <a:off x="18149324" y="5707010"/>
              <a:ext cx="19050" cy="11113"/>
            </a:xfrm>
            <a:custGeom>
              <a:avLst/>
              <a:gdLst>
                <a:gd name="T0" fmla="*/ 12 w 12"/>
                <a:gd name="T1" fmla="*/ 5 h 7"/>
                <a:gd name="T2" fmla="*/ 12 w 12"/>
                <a:gd name="T3" fmla="*/ 5 h 7"/>
                <a:gd name="T4" fmla="*/ 11 w 12"/>
                <a:gd name="T5" fmla="*/ 7 h 7"/>
                <a:gd name="T6" fmla="*/ 11 w 12"/>
                <a:gd name="T7" fmla="*/ 7 h 7"/>
                <a:gd name="T8" fmla="*/ 0 w 12"/>
                <a:gd name="T9" fmla="*/ 2 h 7"/>
                <a:gd name="T10" fmla="*/ 0 w 12"/>
                <a:gd name="T11" fmla="*/ 2 h 7"/>
                <a:gd name="T12" fmla="*/ 2 w 12"/>
                <a:gd name="T13" fmla="*/ 0 h 7"/>
                <a:gd name="T14" fmla="*/ 4 w 12"/>
                <a:gd name="T15" fmla="*/ 0 h 7"/>
                <a:gd name="T16" fmla="*/ 12 w 12"/>
                <a:gd name="T17"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7">
                  <a:moveTo>
                    <a:pt x="12" y="5"/>
                  </a:moveTo>
                  <a:lnTo>
                    <a:pt x="12" y="5"/>
                  </a:lnTo>
                  <a:lnTo>
                    <a:pt x="11" y="7"/>
                  </a:lnTo>
                  <a:lnTo>
                    <a:pt x="11" y="7"/>
                  </a:lnTo>
                  <a:lnTo>
                    <a:pt x="0" y="2"/>
                  </a:lnTo>
                  <a:lnTo>
                    <a:pt x="0" y="2"/>
                  </a:lnTo>
                  <a:lnTo>
                    <a:pt x="2" y="0"/>
                  </a:lnTo>
                  <a:lnTo>
                    <a:pt x="4" y="0"/>
                  </a:lnTo>
                  <a:lnTo>
                    <a:pt x="12" y="5"/>
                  </a:lnTo>
                  <a:close/>
                </a:path>
              </a:pathLst>
            </a:custGeom>
            <a:solidFill>
              <a:srgbClr val="FCFCF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3" name="Freeform 152">
              <a:extLst>
                <a:ext uri="{FF2B5EF4-FFF2-40B4-BE49-F238E27FC236}">
                  <a16:creationId xmlns:a16="http://schemas.microsoft.com/office/drawing/2014/main" id="{E802D0BF-03DD-614B-A900-3788C021040C}"/>
                </a:ext>
              </a:extLst>
            </p:cNvPr>
            <p:cNvSpPr>
              <a:spLocks/>
            </p:cNvSpPr>
            <p:nvPr/>
          </p:nvSpPr>
          <p:spPr bwMode="auto">
            <a:xfrm>
              <a:off x="18146149" y="5711773"/>
              <a:ext cx="14288" cy="9525"/>
            </a:xfrm>
            <a:custGeom>
              <a:avLst/>
              <a:gdLst>
                <a:gd name="T0" fmla="*/ 9 w 9"/>
                <a:gd name="T1" fmla="*/ 4 h 6"/>
                <a:gd name="T2" fmla="*/ 9 w 9"/>
                <a:gd name="T3" fmla="*/ 6 h 6"/>
                <a:gd name="T4" fmla="*/ 9 w 9"/>
                <a:gd name="T5" fmla="*/ 6 h 6"/>
                <a:gd name="T6" fmla="*/ 7 w 9"/>
                <a:gd name="T7" fmla="*/ 6 h 6"/>
                <a:gd name="T8" fmla="*/ 0 w 9"/>
                <a:gd name="T9" fmla="*/ 2 h 6"/>
                <a:gd name="T10" fmla="*/ 0 w 9"/>
                <a:gd name="T11" fmla="*/ 2 h 6"/>
                <a:gd name="T12" fmla="*/ 2 w 9"/>
                <a:gd name="T13" fmla="*/ 0 h 6"/>
                <a:gd name="T14" fmla="*/ 4 w 9"/>
                <a:gd name="T15" fmla="*/ 0 h 6"/>
                <a:gd name="T16" fmla="*/ 9 w 9"/>
                <a:gd name="T17" fmla="*/ 4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6">
                  <a:moveTo>
                    <a:pt x="9" y="4"/>
                  </a:moveTo>
                  <a:lnTo>
                    <a:pt x="9" y="6"/>
                  </a:lnTo>
                  <a:lnTo>
                    <a:pt x="9" y="6"/>
                  </a:lnTo>
                  <a:lnTo>
                    <a:pt x="7" y="6"/>
                  </a:lnTo>
                  <a:lnTo>
                    <a:pt x="0" y="2"/>
                  </a:lnTo>
                  <a:lnTo>
                    <a:pt x="0" y="2"/>
                  </a:lnTo>
                  <a:lnTo>
                    <a:pt x="2" y="0"/>
                  </a:lnTo>
                  <a:lnTo>
                    <a:pt x="4" y="0"/>
                  </a:lnTo>
                  <a:lnTo>
                    <a:pt x="9" y="4"/>
                  </a:lnTo>
                  <a:close/>
                </a:path>
              </a:pathLst>
            </a:custGeom>
            <a:solidFill>
              <a:srgbClr val="FCFCF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4" name="Freeform 153">
              <a:extLst>
                <a:ext uri="{FF2B5EF4-FFF2-40B4-BE49-F238E27FC236}">
                  <a16:creationId xmlns:a16="http://schemas.microsoft.com/office/drawing/2014/main" id="{F3EB3179-BA31-2945-A1AB-52450329BB1E}"/>
                </a:ext>
              </a:extLst>
            </p:cNvPr>
            <p:cNvSpPr>
              <a:spLocks/>
            </p:cNvSpPr>
            <p:nvPr/>
          </p:nvSpPr>
          <p:spPr bwMode="auto">
            <a:xfrm>
              <a:off x="18144562" y="5718123"/>
              <a:ext cx="11113" cy="7938"/>
            </a:xfrm>
            <a:custGeom>
              <a:avLst/>
              <a:gdLst>
                <a:gd name="T0" fmla="*/ 7 w 7"/>
                <a:gd name="T1" fmla="*/ 3 h 5"/>
                <a:gd name="T2" fmla="*/ 7 w 7"/>
                <a:gd name="T3" fmla="*/ 3 h 5"/>
                <a:gd name="T4" fmla="*/ 5 w 7"/>
                <a:gd name="T5" fmla="*/ 5 h 5"/>
                <a:gd name="T6" fmla="*/ 5 w 7"/>
                <a:gd name="T7" fmla="*/ 5 h 5"/>
                <a:gd name="T8" fmla="*/ 0 w 7"/>
                <a:gd name="T9" fmla="*/ 2 h 5"/>
                <a:gd name="T10" fmla="*/ 0 w 7"/>
                <a:gd name="T11" fmla="*/ 2 h 5"/>
                <a:gd name="T12" fmla="*/ 1 w 7"/>
                <a:gd name="T13" fmla="*/ 0 h 5"/>
                <a:gd name="T14" fmla="*/ 3 w 7"/>
                <a:gd name="T15" fmla="*/ 0 h 5"/>
                <a:gd name="T16" fmla="*/ 7 w 7"/>
                <a:gd name="T17" fmla="*/ 3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 h="5">
                  <a:moveTo>
                    <a:pt x="7" y="3"/>
                  </a:moveTo>
                  <a:lnTo>
                    <a:pt x="7" y="3"/>
                  </a:lnTo>
                  <a:lnTo>
                    <a:pt x="5" y="5"/>
                  </a:lnTo>
                  <a:lnTo>
                    <a:pt x="5" y="5"/>
                  </a:lnTo>
                  <a:lnTo>
                    <a:pt x="0" y="2"/>
                  </a:lnTo>
                  <a:lnTo>
                    <a:pt x="0" y="2"/>
                  </a:lnTo>
                  <a:lnTo>
                    <a:pt x="1" y="0"/>
                  </a:lnTo>
                  <a:lnTo>
                    <a:pt x="3" y="0"/>
                  </a:lnTo>
                  <a:lnTo>
                    <a:pt x="7" y="3"/>
                  </a:lnTo>
                  <a:close/>
                </a:path>
              </a:pathLst>
            </a:custGeom>
            <a:solidFill>
              <a:srgbClr val="FCFCF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5" name="Freeform 154">
              <a:extLst>
                <a:ext uri="{FF2B5EF4-FFF2-40B4-BE49-F238E27FC236}">
                  <a16:creationId xmlns:a16="http://schemas.microsoft.com/office/drawing/2014/main" id="{A82D0EA5-CDB8-374E-A19D-4AB60251CAAE}"/>
                </a:ext>
              </a:extLst>
            </p:cNvPr>
            <p:cNvSpPr>
              <a:spLocks/>
            </p:cNvSpPr>
            <p:nvPr/>
          </p:nvSpPr>
          <p:spPr bwMode="auto">
            <a:xfrm>
              <a:off x="18141387" y="5722885"/>
              <a:ext cx="7938" cy="6350"/>
            </a:xfrm>
            <a:custGeom>
              <a:avLst/>
              <a:gdLst>
                <a:gd name="T0" fmla="*/ 5 w 5"/>
                <a:gd name="T1" fmla="*/ 2 h 4"/>
                <a:gd name="T2" fmla="*/ 5 w 5"/>
                <a:gd name="T3" fmla="*/ 2 h 4"/>
                <a:gd name="T4" fmla="*/ 3 w 5"/>
                <a:gd name="T5" fmla="*/ 4 h 4"/>
                <a:gd name="T6" fmla="*/ 3 w 5"/>
                <a:gd name="T7" fmla="*/ 4 h 4"/>
                <a:gd name="T8" fmla="*/ 0 w 5"/>
                <a:gd name="T9" fmla="*/ 2 h 4"/>
                <a:gd name="T10" fmla="*/ 0 w 5"/>
                <a:gd name="T11" fmla="*/ 2 h 4"/>
                <a:gd name="T12" fmla="*/ 2 w 5"/>
                <a:gd name="T13" fmla="*/ 0 h 4"/>
                <a:gd name="T14" fmla="*/ 2 w 5"/>
                <a:gd name="T15" fmla="*/ 0 h 4"/>
                <a:gd name="T16" fmla="*/ 5 w 5"/>
                <a:gd name="T17"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4">
                  <a:moveTo>
                    <a:pt x="5" y="2"/>
                  </a:moveTo>
                  <a:lnTo>
                    <a:pt x="5" y="2"/>
                  </a:lnTo>
                  <a:lnTo>
                    <a:pt x="3" y="4"/>
                  </a:lnTo>
                  <a:lnTo>
                    <a:pt x="3" y="4"/>
                  </a:lnTo>
                  <a:lnTo>
                    <a:pt x="0" y="2"/>
                  </a:lnTo>
                  <a:lnTo>
                    <a:pt x="0" y="2"/>
                  </a:lnTo>
                  <a:lnTo>
                    <a:pt x="2" y="0"/>
                  </a:lnTo>
                  <a:lnTo>
                    <a:pt x="2" y="0"/>
                  </a:lnTo>
                  <a:lnTo>
                    <a:pt x="5" y="2"/>
                  </a:lnTo>
                  <a:close/>
                </a:path>
              </a:pathLst>
            </a:custGeom>
            <a:solidFill>
              <a:srgbClr val="FCFCF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6" name="Freeform 155">
              <a:extLst>
                <a:ext uri="{FF2B5EF4-FFF2-40B4-BE49-F238E27FC236}">
                  <a16:creationId xmlns:a16="http://schemas.microsoft.com/office/drawing/2014/main" id="{6E92ECA1-3C3C-394D-8D86-6212EAF4EE01}"/>
                </a:ext>
              </a:extLst>
            </p:cNvPr>
            <p:cNvSpPr>
              <a:spLocks/>
            </p:cNvSpPr>
            <p:nvPr/>
          </p:nvSpPr>
          <p:spPr bwMode="auto">
            <a:xfrm>
              <a:off x="18166787" y="5692723"/>
              <a:ext cx="20638" cy="11113"/>
            </a:xfrm>
            <a:custGeom>
              <a:avLst/>
              <a:gdLst>
                <a:gd name="T0" fmla="*/ 2 w 8"/>
                <a:gd name="T1" fmla="*/ 4 h 4"/>
                <a:gd name="T2" fmla="*/ 0 w 8"/>
                <a:gd name="T3" fmla="*/ 4 h 4"/>
                <a:gd name="T4" fmla="*/ 8 w 8"/>
                <a:gd name="T5" fmla="*/ 0 h 4"/>
                <a:gd name="T6" fmla="*/ 8 w 8"/>
                <a:gd name="T7" fmla="*/ 1 h 4"/>
                <a:gd name="T8" fmla="*/ 4 w 8"/>
                <a:gd name="T9" fmla="*/ 2 h 4"/>
                <a:gd name="T10" fmla="*/ 2 w 8"/>
                <a:gd name="T11" fmla="*/ 4 h 4"/>
              </a:gdLst>
              <a:ahLst/>
              <a:cxnLst>
                <a:cxn ang="0">
                  <a:pos x="T0" y="T1"/>
                </a:cxn>
                <a:cxn ang="0">
                  <a:pos x="T2" y="T3"/>
                </a:cxn>
                <a:cxn ang="0">
                  <a:pos x="T4" y="T5"/>
                </a:cxn>
                <a:cxn ang="0">
                  <a:pos x="T6" y="T7"/>
                </a:cxn>
                <a:cxn ang="0">
                  <a:pos x="T8" y="T9"/>
                </a:cxn>
                <a:cxn ang="0">
                  <a:pos x="T10" y="T11"/>
                </a:cxn>
              </a:cxnLst>
              <a:rect l="0" t="0" r="r" b="b"/>
              <a:pathLst>
                <a:path w="8" h="4">
                  <a:moveTo>
                    <a:pt x="2" y="4"/>
                  </a:moveTo>
                  <a:cubicBezTo>
                    <a:pt x="1" y="4"/>
                    <a:pt x="0" y="4"/>
                    <a:pt x="0" y="4"/>
                  </a:cubicBezTo>
                  <a:cubicBezTo>
                    <a:pt x="0" y="2"/>
                    <a:pt x="3" y="0"/>
                    <a:pt x="8" y="0"/>
                  </a:cubicBezTo>
                  <a:cubicBezTo>
                    <a:pt x="8" y="0"/>
                    <a:pt x="8" y="1"/>
                    <a:pt x="8" y="1"/>
                  </a:cubicBezTo>
                  <a:cubicBezTo>
                    <a:pt x="6" y="1"/>
                    <a:pt x="5" y="1"/>
                    <a:pt x="4" y="2"/>
                  </a:cubicBezTo>
                  <a:cubicBezTo>
                    <a:pt x="2" y="3"/>
                    <a:pt x="2" y="3"/>
                    <a:pt x="2" y="4"/>
                  </a:cubicBezTo>
                  <a:close/>
                </a:path>
              </a:pathLst>
            </a:custGeom>
            <a:solidFill>
              <a:srgbClr val="FCFCF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7" name="Freeform 156">
              <a:extLst>
                <a:ext uri="{FF2B5EF4-FFF2-40B4-BE49-F238E27FC236}">
                  <a16:creationId xmlns:a16="http://schemas.microsoft.com/office/drawing/2014/main" id="{260F5E6B-8C38-D14D-A4B0-F492038EA984}"/>
                </a:ext>
              </a:extLst>
            </p:cNvPr>
            <p:cNvSpPr>
              <a:spLocks/>
            </p:cNvSpPr>
            <p:nvPr/>
          </p:nvSpPr>
          <p:spPr bwMode="auto">
            <a:xfrm>
              <a:off x="18174724" y="5695898"/>
              <a:ext cx="12700" cy="7938"/>
            </a:xfrm>
            <a:custGeom>
              <a:avLst/>
              <a:gdLst>
                <a:gd name="T0" fmla="*/ 2 w 5"/>
                <a:gd name="T1" fmla="*/ 3 h 3"/>
                <a:gd name="T2" fmla="*/ 0 w 5"/>
                <a:gd name="T3" fmla="*/ 3 h 3"/>
                <a:gd name="T4" fmla="*/ 5 w 5"/>
                <a:gd name="T5" fmla="*/ 0 h 3"/>
                <a:gd name="T6" fmla="*/ 5 w 5"/>
                <a:gd name="T7" fmla="*/ 2 h 3"/>
                <a:gd name="T8" fmla="*/ 2 w 5"/>
                <a:gd name="T9" fmla="*/ 3 h 3"/>
              </a:gdLst>
              <a:ahLst/>
              <a:cxnLst>
                <a:cxn ang="0">
                  <a:pos x="T0" y="T1"/>
                </a:cxn>
                <a:cxn ang="0">
                  <a:pos x="T2" y="T3"/>
                </a:cxn>
                <a:cxn ang="0">
                  <a:pos x="T4" y="T5"/>
                </a:cxn>
                <a:cxn ang="0">
                  <a:pos x="T6" y="T7"/>
                </a:cxn>
                <a:cxn ang="0">
                  <a:pos x="T8" y="T9"/>
                </a:cxn>
              </a:cxnLst>
              <a:rect l="0" t="0" r="r" b="b"/>
              <a:pathLst>
                <a:path w="5" h="3">
                  <a:moveTo>
                    <a:pt x="2" y="3"/>
                  </a:moveTo>
                  <a:cubicBezTo>
                    <a:pt x="1" y="3"/>
                    <a:pt x="0" y="3"/>
                    <a:pt x="0" y="3"/>
                  </a:cubicBezTo>
                  <a:cubicBezTo>
                    <a:pt x="0" y="2"/>
                    <a:pt x="2" y="0"/>
                    <a:pt x="5" y="0"/>
                  </a:cubicBezTo>
                  <a:cubicBezTo>
                    <a:pt x="5" y="1"/>
                    <a:pt x="5" y="1"/>
                    <a:pt x="5" y="2"/>
                  </a:cubicBezTo>
                  <a:cubicBezTo>
                    <a:pt x="3" y="2"/>
                    <a:pt x="2" y="2"/>
                    <a:pt x="2" y="3"/>
                  </a:cubicBezTo>
                  <a:close/>
                </a:path>
              </a:pathLst>
            </a:custGeom>
            <a:solidFill>
              <a:srgbClr val="FCFCF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8" name="Freeform 157">
              <a:extLst>
                <a:ext uri="{FF2B5EF4-FFF2-40B4-BE49-F238E27FC236}">
                  <a16:creationId xmlns:a16="http://schemas.microsoft.com/office/drawing/2014/main" id="{3057FF3F-146A-F14D-B9B1-1457A9BB9B01}"/>
                </a:ext>
              </a:extLst>
            </p:cNvPr>
            <p:cNvSpPr>
              <a:spLocks/>
            </p:cNvSpPr>
            <p:nvPr/>
          </p:nvSpPr>
          <p:spPr bwMode="auto">
            <a:xfrm>
              <a:off x="18182662" y="5700660"/>
              <a:ext cx="4763" cy="3175"/>
            </a:xfrm>
            <a:custGeom>
              <a:avLst/>
              <a:gdLst>
                <a:gd name="T0" fmla="*/ 2 w 2"/>
                <a:gd name="T1" fmla="*/ 0 h 1"/>
                <a:gd name="T2" fmla="*/ 2 w 2"/>
                <a:gd name="T3" fmla="*/ 1 h 1"/>
                <a:gd name="T4" fmla="*/ 0 w 2"/>
                <a:gd name="T5" fmla="*/ 1 h 1"/>
                <a:gd name="T6" fmla="*/ 2 w 2"/>
                <a:gd name="T7" fmla="*/ 0 h 1"/>
              </a:gdLst>
              <a:ahLst/>
              <a:cxnLst>
                <a:cxn ang="0">
                  <a:pos x="T0" y="T1"/>
                </a:cxn>
                <a:cxn ang="0">
                  <a:pos x="T2" y="T3"/>
                </a:cxn>
                <a:cxn ang="0">
                  <a:pos x="T4" y="T5"/>
                </a:cxn>
                <a:cxn ang="0">
                  <a:pos x="T6" y="T7"/>
                </a:cxn>
              </a:cxnLst>
              <a:rect l="0" t="0" r="r" b="b"/>
              <a:pathLst>
                <a:path w="2" h="1">
                  <a:moveTo>
                    <a:pt x="2" y="0"/>
                  </a:moveTo>
                  <a:cubicBezTo>
                    <a:pt x="2" y="1"/>
                    <a:pt x="2" y="1"/>
                    <a:pt x="2" y="1"/>
                  </a:cubicBezTo>
                  <a:cubicBezTo>
                    <a:pt x="1" y="1"/>
                    <a:pt x="0" y="1"/>
                    <a:pt x="0" y="1"/>
                  </a:cubicBezTo>
                  <a:cubicBezTo>
                    <a:pt x="0" y="1"/>
                    <a:pt x="1" y="0"/>
                    <a:pt x="2" y="0"/>
                  </a:cubicBezTo>
                  <a:close/>
                </a:path>
              </a:pathLst>
            </a:custGeom>
            <a:solidFill>
              <a:srgbClr val="FCFCF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9" name="Freeform 158">
              <a:extLst>
                <a:ext uri="{FF2B5EF4-FFF2-40B4-BE49-F238E27FC236}">
                  <a16:creationId xmlns:a16="http://schemas.microsoft.com/office/drawing/2014/main" id="{F4B85522-17F6-AC40-98C8-7862F371825F}"/>
                </a:ext>
              </a:extLst>
            </p:cNvPr>
            <p:cNvSpPr>
              <a:spLocks noEditPoints="1"/>
            </p:cNvSpPr>
            <p:nvPr/>
          </p:nvSpPr>
          <p:spPr bwMode="auto">
            <a:xfrm>
              <a:off x="18190599" y="5668910"/>
              <a:ext cx="44450" cy="23813"/>
            </a:xfrm>
            <a:custGeom>
              <a:avLst/>
              <a:gdLst>
                <a:gd name="T0" fmla="*/ 6 w 16"/>
                <a:gd name="T1" fmla="*/ 9 h 9"/>
                <a:gd name="T2" fmla="*/ 5 w 16"/>
                <a:gd name="T3" fmla="*/ 9 h 9"/>
                <a:gd name="T4" fmla="*/ 1 w 16"/>
                <a:gd name="T5" fmla="*/ 7 h 9"/>
                <a:gd name="T6" fmla="*/ 1 w 16"/>
                <a:gd name="T7" fmla="*/ 6 h 9"/>
                <a:gd name="T8" fmla="*/ 10 w 16"/>
                <a:gd name="T9" fmla="*/ 1 h 9"/>
                <a:gd name="T10" fmla="*/ 11 w 16"/>
                <a:gd name="T11" fmla="*/ 1 h 9"/>
                <a:gd name="T12" fmla="*/ 12 w 16"/>
                <a:gd name="T13" fmla="*/ 1 h 9"/>
                <a:gd name="T14" fmla="*/ 15 w 16"/>
                <a:gd name="T15" fmla="*/ 3 h 9"/>
                <a:gd name="T16" fmla="*/ 15 w 16"/>
                <a:gd name="T17" fmla="*/ 4 h 9"/>
                <a:gd name="T18" fmla="*/ 6 w 16"/>
                <a:gd name="T19" fmla="*/ 9 h 9"/>
                <a:gd name="T20" fmla="*/ 6 w 16"/>
                <a:gd name="T21" fmla="*/ 9 h 9"/>
                <a:gd name="T22" fmla="*/ 11 w 16"/>
                <a:gd name="T23" fmla="*/ 0 h 9"/>
                <a:gd name="T24" fmla="*/ 10 w 16"/>
                <a:gd name="T25" fmla="*/ 0 h 9"/>
                <a:gd name="T26" fmla="*/ 1 w 16"/>
                <a:gd name="T27" fmla="*/ 5 h 9"/>
                <a:gd name="T28" fmla="*/ 1 w 16"/>
                <a:gd name="T29" fmla="*/ 7 h 9"/>
                <a:gd name="T30" fmla="*/ 4 w 16"/>
                <a:gd name="T31" fmla="*/ 9 h 9"/>
                <a:gd name="T32" fmla="*/ 6 w 16"/>
                <a:gd name="T33" fmla="*/ 9 h 9"/>
                <a:gd name="T34" fmla="*/ 7 w 16"/>
                <a:gd name="T35" fmla="*/ 9 h 9"/>
                <a:gd name="T36" fmla="*/ 16 w 16"/>
                <a:gd name="T37" fmla="*/ 4 h 9"/>
                <a:gd name="T38" fmla="*/ 16 w 16"/>
                <a:gd name="T39" fmla="*/ 2 h 9"/>
                <a:gd name="T40" fmla="*/ 12 w 16"/>
                <a:gd name="T41" fmla="*/ 0 h 9"/>
                <a:gd name="T42" fmla="*/ 11 w 16"/>
                <a:gd name="T43"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 h="9">
                  <a:moveTo>
                    <a:pt x="6" y="9"/>
                  </a:moveTo>
                  <a:cubicBezTo>
                    <a:pt x="5" y="9"/>
                    <a:pt x="5" y="9"/>
                    <a:pt x="5" y="9"/>
                  </a:cubicBezTo>
                  <a:cubicBezTo>
                    <a:pt x="1" y="7"/>
                    <a:pt x="1" y="7"/>
                    <a:pt x="1" y="7"/>
                  </a:cubicBezTo>
                  <a:cubicBezTo>
                    <a:pt x="1" y="6"/>
                    <a:pt x="1" y="6"/>
                    <a:pt x="1" y="6"/>
                  </a:cubicBezTo>
                  <a:cubicBezTo>
                    <a:pt x="10" y="1"/>
                    <a:pt x="10" y="1"/>
                    <a:pt x="10" y="1"/>
                  </a:cubicBezTo>
                  <a:cubicBezTo>
                    <a:pt x="10" y="1"/>
                    <a:pt x="11" y="1"/>
                    <a:pt x="11" y="1"/>
                  </a:cubicBezTo>
                  <a:cubicBezTo>
                    <a:pt x="11" y="1"/>
                    <a:pt x="11" y="1"/>
                    <a:pt x="12" y="1"/>
                  </a:cubicBezTo>
                  <a:cubicBezTo>
                    <a:pt x="15" y="3"/>
                    <a:pt x="15" y="3"/>
                    <a:pt x="15" y="3"/>
                  </a:cubicBezTo>
                  <a:cubicBezTo>
                    <a:pt x="15" y="3"/>
                    <a:pt x="15" y="3"/>
                    <a:pt x="15" y="4"/>
                  </a:cubicBezTo>
                  <a:cubicBezTo>
                    <a:pt x="6" y="9"/>
                    <a:pt x="6" y="9"/>
                    <a:pt x="6" y="9"/>
                  </a:cubicBezTo>
                  <a:cubicBezTo>
                    <a:pt x="6" y="9"/>
                    <a:pt x="6" y="9"/>
                    <a:pt x="6" y="9"/>
                  </a:cubicBezTo>
                  <a:moveTo>
                    <a:pt x="11" y="0"/>
                  </a:moveTo>
                  <a:cubicBezTo>
                    <a:pt x="10" y="0"/>
                    <a:pt x="10" y="0"/>
                    <a:pt x="10" y="0"/>
                  </a:cubicBezTo>
                  <a:cubicBezTo>
                    <a:pt x="1" y="5"/>
                    <a:pt x="1" y="5"/>
                    <a:pt x="1" y="5"/>
                  </a:cubicBezTo>
                  <a:cubicBezTo>
                    <a:pt x="0" y="6"/>
                    <a:pt x="0" y="7"/>
                    <a:pt x="1" y="7"/>
                  </a:cubicBezTo>
                  <a:cubicBezTo>
                    <a:pt x="4" y="9"/>
                    <a:pt x="4" y="9"/>
                    <a:pt x="4" y="9"/>
                  </a:cubicBezTo>
                  <a:cubicBezTo>
                    <a:pt x="5" y="9"/>
                    <a:pt x="5" y="9"/>
                    <a:pt x="6" y="9"/>
                  </a:cubicBezTo>
                  <a:cubicBezTo>
                    <a:pt x="6" y="9"/>
                    <a:pt x="7" y="9"/>
                    <a:pt x="7" y="9"/>
                  </a:cubicBezTo>
                  <a:cubicBezTo>
                    <a:pt x="16" y="4"/>
                    <a:pt x="16" y="4"/>
                    <a:pt x="16" y="4"/>
                  </a:cubicBezTo>
                  <a:cubicBezTo>
                    <a:pt x="16" y="3"/>
                    <a:pt x="16" y="3"/>
                    <a:pt x="16" y="2"/>
                  </a:cubicBezTo>
                  <a:cubicBezTo>
                    <a:pt x="12" y="0"/>
                    <a:pt x="12" y="0"/>
                    <a:pt x="12" y="0"/>
                  </a:cubicBezTo>
                  <a:cubicBezTo>
                    <a:pt x="12" y="0"/>
                    <a:pt x="11" y="0"/>
                    <a:pt x="11" y="0"/>
                  </a:cubicBezTo>
                </a:path>
              </a:pathLst>
            </a:custGeom>
            <a:solidFill>
              <a:srgbClr val="75719E"/>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0" name="Freeform 159">
              <a:extLst>
                <a:ext uri="{FF2B5EF4-FFF2-40B4-BE49-F238E27FC236}">
                  <a16:creationId xmlns:a16="http://schemas.microsoft.com/office/drawing/2014/main" id="{852C2736-C26D-F549-AFD4-5D4E625712BF}"/>
                </a:ext>
              </a:extLst>
            </p:cNvPr>
            <p:cNvSpPr>
              <a:spLocks/>
            </p:cNvSpPr>
            <p:nvPr/>
          </p:nvSpPr>
          <p:spPr bwMode="auto">
            <a:xfrm>
              <a:off x="18196949" y="5670498"/>
              <a:ext cx="34925" cy="19050"/>
            </a:xfrm>
            <a:custGeom>
              <a:avLst/>
              <a:gdLst>
                <a:gd name="T0" fmla="*/ 22 w 22"/>
                <a:gd name="T1" fmla="*/ 4 h 12"/>
                <a:gd name="T2" fmla="*/ 22 w 22"/>
                <a:gd name="T3" fmla="*/ 4 h 12"/>
                <a:gd name="T4" fmla="*/ 7 w 22"/>
                <a:gd name="T5" fmla="*/ 12 h 12"/>
                <a:gd name="T6" fmla="*/ 5 w 22"/>
                <a:gd name="T7" fmla="*/ 12 h 12"/>
                <a:gd name="T8" fmla="*/ 0 w 22"/>
                <a:gd name="T9" fmla="*/ 9 h 12"/>
                <a:gd name="T10" fmla="*/ 0 w 22"/>
                <a:gd name="T11" fmla="*/ 9 h 12"/>
                <a:gd name="T12" fmla="*/ 15 w 22"/>
                <a:gd name="T13" fmla="*/ 0 h 12"/>
                <a:gd name="T14" fmla="*/ 15 w 22"/>
                <a:gd name="T15" fmla="*/ 0 h 12"/>
                <a:gd name="T16" fmla="*/ 22 w 22"/>
                <a:gd name="T17"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 h="12">
                  <a:moveTo>
                    <a:pt x="22" y="4"/>
                  </a:moveTo>
                  <a:lnTo>
                    <a:pt x="22" y="4"/>
                  </a:lnTo>
                  <a:lnTo>
                    <a:pt x="7" y="12"/>
                  </a:lnTo>
                  <a:lnTo>
                    <a:pt x="5" y="12"/>
                  </a:lnTo>
                  <a:lnTo>
                    <a:pt x="0" y="9"/>
                  </a:lnTo>
                  <a:lnTo>
                    <a:pt x="0" y="9"/>
                  </a:lnTo>
                  <a:lnTo>
                    <a:pt x="15" y="0"/>
                  </a:lnTo>
                  <a:lnTo>
                    <a:pt x="15" y="0"/>
                  </a:lnTo>
                  <a:lnTo>
                    <a:pt x="22" y="4"/>
                  </a:lnTo>
                  <a:close/>
                </a:path>
              </a:pathLst>
            </a:custGeom>
            <a:solidFill>
              <a:srgbClr val="FCFCF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1" name="Freeform 160">
              <a:extLst>
                <a:ext uri="{FF2B5EF4-FFF2-40B4-BE49-F238E27FC236}">
                  <a16:creationId xmlns:a16="http://schemas.microsoft.com/office/drawing/2014/main" id="{91E8B850-E198-744B-8847-72578F04BAF1}"/>
                </a:ext>
              </a:extLst>
            </p:cNvPr>
            <p:cNvSpPr>
              <a:spLocks/>
            </p:cNvSpPr>
            <p:nvPr/>
          </p:nvSpPr>
          <p:spPr bwMode="auto">
            <a:xfrm>
              <a:off x="18228699" y="5670498"/>
              <a:ext cx="3175" cy="3175"/>
            </a:xfrm>
            <a:custGeom>
              <a:avLst/>
              <a:gdLst>
                <a:gd name="T0" fmla="*/ 1 w 1"/>
                <a:gd name="T1" fmla="*/ 0 h 1"/>
                <a:gd name="T2" fmla="*/ 1 w 1"/>
                <a:gd name="T3" fmla="*/ 1 h 1"/>
                <a:gd name="T4" fmla="*/ 0 w 1"/>
                <a:gd name="T5" fmla="*/ 0 h 1"/>
                <a:gd name="T6" fmla="*/ 1 w 1"/>
                <a:gd name="T7" fmla="*/ 0 h 1"/>
              </a:gdLst>
              <a:ahLst/>
              <a:cxnLst>
                <a:cxn ang="0">
                  <a:pos x="T0" y="T1"/>
                </a:cxn>
                <a:cxn ang="0">
                  <a:pos x="T2" y="T3"/>
                </a:cxn>
                <a:cxn ang="0">
                  <a:pos x="T4" y="T5"/>
                </a:cxn>
                <a:cxn ang="0">
                  <a:pos x="T6" y="T7"/>
                </a:cxn>
              </a:cxnLst>
              <a:rect l="0" t="0" r="r" b="b"/>
              <a:pathLst>
                <a:path w="1" h="1">
                  <a:moveTo>
                    <a:pt x="1" y="0"/>
                  </a:moveTo>
                  <a:cubicBezTo>
                    <a:pt x="1" y="0"/>
                    <a:pt x="1" y="0"/>
                    <a:pt x="1" y="1"/>
                  </a:cubicBezTo>
                  <a:cubicBezTo>
                    <a:pt x="1" y="0"/>
                    <a:pt x="0" y="0"/>
                    <a:pt x="0" y="0"/>
                  </a:cubicBezTo>
                  <a:cubicBezTo>
                    <a:pt x="0" y="0"/>
                    <a:pt x="1" y="0"/>
                    <a:pt x="1" y="0"/>
                  </a:cubicBezTo>
                  <a:close/>
                </a:path>
              </a:pathLst>
            </a:custGeom>
            <a:solidFill>
              <a:srgbClr val="FCFCF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62" name="Group 461">
            <a:extLst>
              <a:ext uri="{FF2B5EF4-FFF2-40B4-BE49-F238E27FC236}">
                <a16:creationId xmlns:a16="http://schemas.microsoft.com/office/drawing/2014/main" id="{1DB87AF3-8E52-624F-88EF-A6FD47574118}"/>
              </a:ext>
            </a:extLst>
          </p:cNvPr>
          <p:cNvGrpSpPr/>
          <p:nvPr/>
        </p:nvGrpSpPr>
        <p:grpSpPr>
          <a:xfrm>
            <a:off x="20122320" y="3208054"/>
            <a:ext cx="803542" cy="1091610"/>
            <a:chOff x="19876524" y="4243335"/>
            <a:chExt cx="1049338" cy="1627188"/>
          </a:xfrm>
        </p:grpSpPr>
        <p:sp>
          <p:nvSpPr>
            <p:cNvPr id="463" name="Freeform 161">
              <a:extLst>
                <a:ext uri="{FF2B5EF4-FFF2-40B4-BE49-F238E27FC236}">
                  <a16:creationId xmlns:a16="http://schemas.microsoft.com/office/drawing/2014/main" id="{B9CC658D-E348-C24A-A6FD-1B481E6BA936}"/>
                </a:ext>
              </a:extLst>
            </p:cNvPr>
            <p:cNvSpPr>
              <a:spLocks/>
            </p:cNvSpPr>
            <p:nvPr/>
          </p:nvSpPr>
          <p:spPr bwMode="auto">
            <a:xfrm>
              <a:off x="19876524" y="5262510"/>
              <a:ext cx="1049338" cy="608013"/>
            </a:xfrm>
            <a:custGeom>
              <a:avLst/>
              <a:gdLst>
                <a:gd name="T0" fmla="*/ 313 w 380"/>
                <a:gd name="T1" fmla="*/ 39 h 220"/>
                <a:gd name="T2" fmla="*/ 313 w 380"/>
                <a:gd name="T3" fmla="*/ 181 h 220"/>
                <a:gd name="T4" fmla="*/ 68 w 380"/>
                <a:gd name="T5" fmla="*/ 181 h 220"/>
                <a:gd name="T6" fmla="*/ 68 w 380"/>
                <a:gd name="T7" fmla="*/ 39 h 220"/>
                <a:gd name="T8" fmla="*/ 313 w 380"/>
                <a:gd name="T9" fmla="*/ 39 h 220"/>
              </a:gdLst>
              <a:ahLst/>
              <a:cxnLst>
                <a:cxn ang="0">
                  <a:pos x="T0" y="T1"/>
                </a:cxn>
                <a:cxn ang="0">
                  <a:pos x="T2" y="T3"/>
                </a:cxn>
                <a:cxn ang="0">
                  <a:pos x="T4" y="T5"/>
                </a:cxn>
                <a:cxn ang="0">
                  <a:pos x="T6" y="T7"/>
                </a:cxn>
                <a:cxn ang="0">
                  <a:pos x="T8" y="T9"/>
                </a:cxn>
              </a:cxnLst>
              <a:rect l="0" t="0" r="r" b="b"/>
              <a:pathLst>
                <a:path w="380" h="220">
                  <a:moveTo>
                    <a:pt x="313" y="39"/>
                  </a:moveTo>
                  <a:cubicBezTo>
                    <a:pt x="380" y="78"/>
                    <a:pt x="380" y="142"/>
                    <a:pt x="313" y="181"/>
                  </a:cubicBezTo>
                  <a:cubicBezTo>
                    <a:pt x="245" y="220"/>
                    <a:pt x="135" y="220"/>
                    <a:pt x="68" y="181"/>
                  </a:cubicBezTo>
                  <a:cubicBezTo>
                    <a:pt x="0" y="142"/>
                    <a:pt x="0" y="78"/>
                    <a:pt x="68" y="39"/>
                  </a:cubicBezTo>
                  <a:cubicBezTo>
                    <a:pt x="135" y="0"/>
                    <a:pt x="245" y="0"/>
                    <a:pt x="313" y="39"/>
                  </a:cubicBezTo>
                </a:path>
              </a:pathLst>
            </a:custGeom>
            <a:solidFill>
              <a:srgbClr val="03033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4" name="Freeform 162">
              <a:extLst>
                <a:ext uri="{FF2B5EF4-FFF2-40B4-BE49-F238E27FC236}">
                  <a16:creationId xmlns:a16="http://schemas.microsoft.com/office/drawing/2014/main" id="{7CC79676-FF64-AE45-B4DB-A44775530A2D}"/>
                </a:ext>
              </a:extLst>
            </p:cNvPr>
            <p:cNvSpPr>
              <a:spLocks/>
            </p:cNvSpPr>
            <p:nvPr/>
          </p:nvSpPr>
          <p:spPr bwMode="auto">
            <a:xfrm>
              <a:off x="19876524" y="5245048"/>
              <a:ext cx="1049338" cy="604838"/>
            </a:xfrm>
            <a:custGeom>
              <a:avLst/>
              <a:gdLst>
                <a:gd name="T0" fmla="*/ 313 w 380"/>
                <a:gd name="T1" fmla="*/ 39 h 219"/>
                <a:gd name="T2" fmla="*/ 313 w 380"/>
                <a:gd name="T3" fmla="*/ 180 h 219"/>
                <a:gd name="T4" fmla="*/ 68 w 380"/>
                <a:gd name="T5" fmla="*/ 180 h 219"/>
                <a:gd name="T6" fmla="*/ 68 w 380"/>
                <a:gd name="T7" fmla="*/ 39 h 219"/>
                <a:gd name="T8" fmla="*/ 313 w 380"/>
                <a:gd name="T9" fmla="*/ 39 h 219"/>
              </a:gdLst>
              <a:ahLst/>
              <a:cxnLst>
                <a:cxn ang="0">
                  <a:pos x="T0" y="T1"/>
                </a:cxn>
                <a:cxn ang="0">
                  <a:pos x="T2" y="T3"/>
                </a:cxn>
                <a:cxn ang="0">
                  <a:pos x="T4" y="T5"/>
                </a:cxn>
                <a:cxn ang="0">
                  <a:pos x="T6" y="T7"/>
                </a:cxn>
                <a:cxn ang="0">
                  <a:pos x="T8" y="T9"/>
                </a:cxn>
              </a:cxnLst>
              <a:rect l="0" t="0" r="r" b="b"/>
              <a:pathLst>
                <a:path w="380" h="219">
                  <a:moveTo>
                    <a:pt x="313" y="39"/>
                  </a:moveTo>
                  <a:cubicBezTo>
                    <a:pt x="380" y="78"/>
                    <a:pt x="380" y="141"/>
                    <a:pt x="313" y="180"/>
                  </a:cubicBezTo>
                  <a:cubicBezTo>
                    <a:pt x="245" y="219"/>
                    <a:pt x="135" y="219"/>
                    <a:pt x="68" y="180"/>
                  </a:cubicBezTo>
                  <a:cubicBezTo>
                    <a:pt x="0" y="141"/>
                    <a:pt x="0" y="78"/>
                    <a:pt x="68" y="39"/>
                  </a:cubicBezTo>
                  <a:cubicBezTo>
                    <a:pt x="135" y="0"/>
                    <a:pt x="245" y="0"/>
                    <a:pt x="313" y="39"/>
                  </a:cubicBezTo>
                </a:path>
              </a:pathLst>
            </a:custGeom>
            <a:solidFill>
              <a:srgbClr val="0E0C5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5" name="Freeform 163">
              <a:extLst>
                <a:ext uri="{FF2B5EF4-FFF2-40B4-BE49-F238E27FC236}">
                  <a16:creationId xmlns:a16="http://schemas.microsoft.com/office/drawing/2014/main" id="{1BC6BA82-960F-B249-9267-8886959A8A49}"/>
                </a:ext>
              </a:extLst>
            </p:cNvPr>
            <p:cNvSpPr>
              <a:spLocks noEditPoints="1"/>
            </p:cNvSpPr>
            <p:nvPr/>
          </p:nvSpPr>
          <p:spPr bwMode="auto">
            <a:xfrm>
              <a:off x="19946374" y="4243335"/>
              <a:ext cx="908050" cy="571500"/>
            </a:xfrm>
            <a:custGeom>
              <a:avLst/>
              <a:gdLst>
                <a:gd name="T0" fmla="*/ 281 w 329"/>
                <a:gd name="T1" fmla="*/ 37 h 207"/>
                <a:gd name="T2" fmla="*/ 50 w 329"/>
                <a:gd name="T3" fmla="*/ 37 h 207"/>
                <a:gd name="T4" fmla="*/ 2 w 329"/>
                <a:gd name="T5" fmla="*/ 108 h 207"/>
                <a:gd name="T6" fmla="*/ 50 w 329"/>
                <a:gd name="T7" fmla="*/ 170 h 207"/>
                <a:gd name="T8" fmla="*/ 281 w 329"/>
                <a:gd name="T9" fmla="*/ 170 h 207"/>
                <a:gd name="T10" fmla="*/ 328 w 329"/>
                <a:gd name="T11" fmla="*/ 112 h 207"/>
                <a:gd name="T12" fmla="*/ 329 w 329"/>
                <a:gd name="T13" fmla="*/ 104 h 207"/>
                <a:gd name="T14" fmla="*/ 281 w 329"/>
                <a:gd name="T15" fmla="*/ 37 h 207"/>
                <a:gd name="T16" fmla="*/ 295 w 329"/>
                <a:gd name="T17" fmla="*/ 136 h 207"/>
                <a:gd name="T18" fmla="*/ 265 w 329"/>
                <a:gd name="T19" fmla="*/ 161 h 207"/>
                <a:gd name="T20" fmla="*/ 66 w 329"/>
                <a:gd name="T21" fmla="*/ 161 h 207"/>
                <a:gd name="T22" fmla="*/ 36 w 329"/>
                <a:gd name="T23" fmla="*/ 136 h 207"/>
                <a:gd name="T24" fmla="*/ 66 w 329"/>
                <a:gd name="T25" fmla="*/ 46 h 207"/>
                <a:gd name="T26" fmla="*/ 265 w 329"/>
                <a:gd name="T27" fmla="*/ 46 h 207"/>
                <a:gd name="T28" fmla="*/ 295 w 329"/>
                <a:gd name="T29" fmla="*/ 136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9" h="207">
                  <a:moveTo>
                    <a:pt x="281" y="37"/>
                  </a:moveTo>
                  <a:cubicBezTo>
                    <a:pt x="217" y="0"/>
                    <a:pt x="114" y="0"/>
                    <a:pt x="50" y="37"/>
                  </a:cubicBezTo>
                  <a:cubicBezTo>
                    <a:pt x="16" y="57"/>
                    <a:pt x="0" y="83"/>
                    <a:pt x="2" y="108"/>
                  </a:cubicBezTo>
                  <a:cubicBezTo>
                    <a:pt x="4" y="131"/>
                    <a:pt x="20" y="153"/>
                    <a:pt x="50" y="170"/>
                  </a:cubicBezTo>
                  <a:cubicBezTo>
                    <a:pt x="114" y="207"/>
                    <a:pt x="217" y="207"/>
                    <a:pt x="281" y="170"/>
                  </a:cubicBezTo>
                  <a:cubicBezTo>
                    <a:pt x="309" y="154"/>
                    <a:pt x="325" y="133"/>
                    <a:pt x="328" y="112"/>
                  </a:cubicBezTo>
                  <a:cubicBezTo>
                    <a:pt x="329" y="104"/>
                    <a:pt x="329" y="104"/>
                    <a:pt x="329" y="104"/>
                  </a:cubicBezTo>
                  <a:cubicBezTo>
                    <a:pt x="329" y="80"/>
                    <a:pt x="313" y="55"/>
                    <a:pt x="281" y="37"/>
                  </a:cubicBezTo>
                  <a:close/>
                  <a:moveTo>
                    <a:pt x="295" y="136"/>
                  </a:moveTo>
                  <a:cubicBezTo>
                    <a:pt x="288" y="145"/>
                    <a:pt x="278" y="154"/>
                    <a:pt x="265" y="161"/>
                  </a:cubicBezTo>
                  <a:cubicBezTo>
                    <a:pt x="210" y="193"/>
                    <a:pt x="121" y="193"/>
                    <a:pt x="66" y="161"/>
                  </a:cubicBezTo>
                  <a:cubicBezTo>
                    <a:pt x="53" y="154"/>
                    <a:pt x="43" y="145"/>
                    <a:pt x="36" y="136"/>
                  </a:cubicBezTo>
                  <a:cubicBezTo>
                    <a:pt x="14" y="106"/>
                    <a:pt x="24" y="70"/>
                    <a:pt x="66" y="46"/>
                  </a:cubicBezTo>
                  <a:cubicBezTo>
                    <a:pt x="121" y="14"/>
                    <a:pt x="210" y="14"/>
                    <a:pt x="265" y="46"/>
                  </a:cubicBezTo>
                  <a:cubicBezTo>
                    <a:pt x="307" y="70"/>
                    <a:pt x="317" y="106"/>
                    <a:pt x="295" y="136"/>
                  </a:cubicBezTo>
                  <a:close/>
                </a:path>
              </a:pathLst>
            </a:custGeom>
            <a:solidFill>
              <a:srgbClr val="C1C7D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6" name="Freeform 164">
              <a:extLst>
                <a:ext uri="{FF2B5EF4-FFF2-40B4-BE49-F238E27FC236}">
                  <a16:creationId xmlns:a16="http://schemas.microsoft.com/office/drawing/2014/main" id="{FE5BA5F4-8E76-7943-8A18-41B10E6A7E98}"/>
                </a:ext>
              </a:extLst>
            </p:cNvPr>
            <p:cNvSpPr>
              <a:spLocks/>
            </p:cNvSpPr>
            <p:nvPr/>
          </p:nvSpPr>
          <p:spPr bwMode="auto">
            <a:xfrm>
              <a:off x="20044799" y="4459235"/>
              <a:ext cx="714375" cy="317500"/>
            </a:xfrm>
            <a:custGeom>
              <a:avLst/>
              <a:gdLst>
                <a:gd name="T0" fmla="*/ 259 w 259"/>
                <a:gd name="T1" fmla="*/ 58 h 115"/>
                <a:gd name="T2" fmla="*/ 229 w 259"/>
                <a:gd name="T3" fmla="*/ 83 h 115"/>
                <a:gd name="T4" fmla="*/ 30 w 259"/>
                <a:gd name="T5" fmla="*/ 83 h 115"/>
                <a:gd name="T6" fmla="*/ 0 w 259"/>
                <a:gd name="T7" fmla="*/ 58 h 115"/>
                <a:gd name="T8" fmla="*/ 30 w 259"/>
                <a:gd name="T9" fmla="*/ 32 h 115"/>
                <a:gd name="T10" fmla="*/ 229 w 259"/>
                <a:gd name="T11" fmla="*/ 32 h 115"/>
                <a:gd name="T12" fmla="*/ 259 w 259"/>
                <a:gd name="T13" fmla="*/ 58 h 115"/>
              </a:gdLst>
              <a:ahLst/>
              <a:cxnLst>
                <a:cxn ang="0">
                  <a:pos x="T0" y="T1"/>
                </a:cxn>
                <a:cxn ang="0">
                  <a:pos x="T2" y="T3"/>
                </a:cxn>
                <a:cxn ang="0">
                  <a:pos x="T4" y="T5"/>
                </a:cxn>
                <a:cxn ang="0">
                  <a:pos x="T6" y="T7"/>
                </a:cxn>
                <a:cxn ang="0">
                  <a:pos x="T8" y="T9"/>
                </a:cxn>
                <a:cxn ang="0">
                  <a:pos x="T10" y="T11"/>
                </a:cxn>
                <a:cxn ang="0">
                  <a:pos x="T12" y="T13"/>
                </a:cxn>
              </a:cxnLst>
              <a:rect l="0" t="0" r="r" b="b"/>
              <a:pathLst>
                <a:path w="259" h="115">
                  <a:moveTo>
                    <a:pt x="259" y="58"/>
                  </a:moveTo>
                  <a:cubicBezTo>
                    <a:pt x="252" y="67"/>
                    <a:pt x="242" y="76"/>
                    <a:pt x="229" y="83"/>
                  </a:cubicBezTo>
                  <a:cubicBezTo>
                    <a:pt x="174" y="115"/>
                    <a:pt x="85" y="115"/>
                    <a:pt x="30" y="83"/>
                  </a:cubicBezTo>
                  <a:cubicBezTo>
                    <a:pt x="17" y="76"/>
                    <a:pt x="7" y="67"/>
                    <a:pt x="0" y="58"/>
                  </a:cubicBezTo>
                  <a:cubicBezTo>
                    <a:pt x="7" y="48"/>
                    <a:pt x="17" y="40"/>
                    <a:pt x="30" y="32"/>
                  </a:cubicBezTo>
                  <a:cubicBezTo>
                    <a:pt x="85" y="0"/>
                    <a:pt x="174" y="0"/>
                    <a:pt x="229" y="32"/>
                  </a:cubicBezTo>
                  <a:cubicBezTo>
                    <a:pt x="242" y="40"/>
                    <a:pt x="252" y="48"/>
                    <a:pt x="259" y="58"/>
                  </a:cubicBezTo>
                  <a:close/>
                </a:path>
              </a:pathLst>
            </a:custGeom>
            <a:solidFill>
              <a:srgbClr val="352A2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7" name="Freeform 165">
              <a:extLst>
                <a:ext uri="{FF2B5EF4-FFF2-40B4-BE49-F238E27FC236}">
                  <a16:creationId xmlns:a16="http://schemas.microsoft.com/office/drawing/2014/main" id="{00F891CD-0142-B644-B112-789833110E99}"/>
                </a:ext>
              </a:extLst>
            </p:cNvPr>
            <p:cNvSpPr>
              <a:spLocks/>
            </p:cNvSpPr>
            <p:nvPr/>
          </p:nvSpPr>
          <p:spPr bwMode="auto">
            <a:xfrm>
              <a:off x="19987649" y="5010098"/>
              <a:ext cx="830263" cy="533400"/>
            </a:xfrm>
            <a:custGeom>
              <a:avLst/>
              <a:gdLst>
                <a:gd name="T0" fmla="*/ 301 w 301"/>
                <a:gd name="T1" fmla="*/ 3 h 193"/>
                <a:gd name="T2" fmla="*/ 298 w 301"/>
                <a:gd name="T3" fmla="*/ 31 h 193"/>
                <a:gd name="T4" fmla="*/ 298 w 301"/>
                <a:gd name="T5" fmla="*/ 32 h 193"/>
                <a:gd name="T6" fmla="*/ 293 w 301"/>
                <a:gd name="T7" fmla="*/ 106 h 193"/>
                <a:gd name="T8" fmla="*/ 292 w 301"/>
                <a:gd name="T9" fmla="*/ 113 h 193"/>
                <a:gd name="T10" fmla="*/ 292 w 301"/>
                <a:gd name="T11" fmla="*/ 113 h 193"/>
                <a:gd name="T12" fmla="*/ 281 w 301"/>
                <a:gd name="T13" fmla="*/ 138 h 193"/>
                <a:gd name="T14" fmla="*/ 251 w 301"/>
                <a:gd name="T15" fmla="*/ 164 h 193"/>
                <a:gd name="T16" fmla="*/ 193 w 301"/>
                <a:gd name="T17" fmla="*/ 185 h 193"/>
                <a:gd name="T18" fmla="*/ 50 w 301"/>
                <a:gd name="T19" fmla="*/ 164 h 193"/>
                <a:gd name="T20" fmla="*/ 19 w 301"/>
                <a:gd name="T21" fmla="*/ 138 h 193"/>
                <a:gd name="T22" fmla="*/ 9 w 301"/>
                <a:gd name="T23" fmla="*/ 113 h 193"/>
                <a:gd name="T24" fmla="*/ 8 w 301"/>
                <a:gd name="T25" fmla="*/ 113 h 193"/>
                <a:gd name="T26" fmla="*/ 8 w 301"/>
                <a:gd name="T27" fmla="*/ 106 h 193"/>
                <a:gd name="T28" fmla="*/ 8 w 301"/>
                <a:gd name="T29" fmla="*/ 106 h 193"/>
                <a:gd name="T30" fmla="*/ 0 w 301"/>
                <a:gd name="T31" fmla="*/ 0 h 193"/>
                <a:gd name="T32" fmla="*/ 12 w 301"/>
                <a:gd name="T33" fmla="*/ 30 h 193"/>
                <a:gd name="T34" fmla="*/ 39 w 301"/>
                <a:gd name="T35" fmla="*/ 55 h 193"/>
                <a:gd name="T36" fmla="*/ 44 w 301"/>
                <a:gd name="T37" fmla="*/ 58 h 193"/>
                <a:gd name="T38" fmla="*/ 257 w 301"/>
                <a:gd name="T39" fmla="*/ 58 h 193"/>
                <a:gd name="T40" fmla="*/ 262 w 301"/>
                <a:gd name="T41" fmla="*/ 55 h 193"/>
                <a:gd name="T42" fmla="*/ 289 w 301"/>
                <a:gd name="T43" fmla="*/ 30 h 193"/>
                <a:gd name="T44" fmla="*/ 301 w 301"/>
                <a:gd name="T45" fmla="*/ 3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01" h="193">
                  <a:moveTo>
                    <a:pt x="301" y="3"/>
                  </a:moveTo>
                  <a:cubicBezTo>
                    <a:pt x="298" y="31"/>
                    <a:pt x="298" y="31"/>
                    <a:pt x="298" y="31"/>
                  </a:cubicBezTo>
                  <a:cubicBezTo>
                    <a:pt x="298" y="32"/>
                    <a:pt x="298" y="32"/>
                    <a:pt x="298" y="32"/>
                  </a:cubicBezTo>
                  <a:cubicBezTo>
                    <a:pt x="293" y="106"/>
                    <a:pt x="293" y="106"/>
                    <a:pt x="293" y="106"/>
                  </a:cubicBezTo>
                  <a:cubicBezTo>
                    <a:pt x="292" y="113"/>
                    <a:pt x="292" y="113"/>
                    <a:pt x="292" y="113"/>
                  </a:cubicBezTo>
                  <a:cubicBezTo>
                    <a:pt x="292" y="113"/>
                    <a:pt x="292" y="113"/>
                    <a:pt x="292" y="113"/>
                  </a:cubicBezTo>
                  <a:cubicBezTo>
                    <a:pt x="291" y="122"/>
                    <a:pt x="287" y="130"/>
                    <a:pt x="281" y="138"/>
                  </a:cubicBezTo>
                  <a:cubicBezTo>
                    <a:pt x="275" y="148"/>
                    <a:pt x="264" y="156"/>
                    <a:pt x="251" y="164"/>
                  </a:cubicBezTo>
                  <a:cubicBezTo>
                    <a:pt x="234" y="174"/>
                    <a:pt x="214" y="181"/>
                    <a:pt x="193" y="185"/>
                  </a:cubicBezTo>
                  <a:cubicBezTo>
                    <a:pt x="144" y="193"/>
                    <a:pt x="89" y="187"/>
                    <a:pt x="50" y="164"/>
                  </a:cubicBezTo>
                  <a:cubicBezTo>
                    <a:pt x="36" y="156"/>
                    <a:pt x="26" y="148"/>
                    <a:pt x="19" y="138"/>
                  </a:cubicBezTo>
                  <a:cubicBezTo>
                    <a:pt x="13" y="130"/>
                    <a:pt x="10" y="122"/>
                    <a:pt x="9" y="113"/>
                  </a:cubicBezTo>
                  <a:cubicBezTo>
                    <a:pt x="8" y="113"/>
                    <a:pt x="8" y="113"/>
                    <a:pt x="8" y="113"/>
                  </a:cubicBezTo>
                  <a:cubicBezTo>
                    <a:pt x="8" y="106"/>
                    <a:pt x="8" y="106"/>
                    <a:pt x="8" y="106"/>
                  </a:cubicBezTo>
                  <a:cubicBezTo>
                    <a:pt x="8" y="106"/>
                    <a:pt x="8" y="106"/>
                    <a:pt x="8" y="106"/>
                  </a:cubicBezTo>
                  <a:cubicBezTo>
                    <a:pt x="0" y="0"/>
                    <a:pt x="0" y="0"/>
                    <a:pt x="0" y="0"/>
                  </a:cubicBezTo>
                  <a:cubicBezTo>
                    <a:pt x="1" y="11"/>
                    <a:pt x="5" y="21"/>
                    <a:pt x="12" y="30"/>
                  </a:cubicBezTo>
                  <a:cubicBezTo>
                    <a:pt x="18" y="39"/>
                    <a:pt x="27" y="47"/>
                    <a:pt x="39" y="55"/>
                  </a:cubicBezTo>
                  <a:cubicBezTo>
                    <a:pt x="41" y="56"/>
                    <a:pt x="42" y="57"/>
                    <a:pt x="44" y="58"/>
                  </a:cubicBezTo>
                  <a:cubicBezTo>
                    <a:pt x="103" y="92"/>
                    <a:pt x="198" y="92"/>
                    <a:pt x="257" y="58"/>
                  </a:cubicBezTo>
                  <a:cubicBezTo>
                    <a:pt x="259" y="57"/>
                    <a:pt x="260" y="56"/>
                    <a:pt x="262" y="55"/>
                  </a:cubicBezTo>
                  <a:cubicBezTo>
                    <a:pt x="273" y="47"/>
                    <a:pt x="282" y="39"/>
                    <a:pt x="289" y="30"/>
                  </a:cubicBezTo>
                  <a:cubicBezTo>
                    <a:pt x="295" y="22"/>
                    <a:pt x="299" y="12"/>
                    <a:pt x="301" y="3"/>
                  </a:cubicBezTo>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8" name="Freeform 166">
              <a:extLst>
                <a:ext uri="{FF2B5EF4-FFF2-40B4-BE49-F238E27FC236}">
                  <a16:creationId xmlns:a16="http://schemas.microsoft.com/office/drawing/2014/main" id="{54046B57-B641-8541-84F0-120272A93C9A}"/>
                </a:ext>
              </a:extLst>
            </p:cNvPr>
            <p:cNvSpPr>
              <a:spLocks/>
            </p:cNvSpPr>
            <p:nvPr/>
          </p:nvSpPr>
          <p:spPr bwMode="auto">
            <a:xfrm>
              <a:off x="20011462" y="5322835"/>
              <a:ext cx="781050" cy="425450"/>
            </a:xfrm>
            <a:custGeom>
              <a:avLst/>
              <a:gdLst>
                <a:gd name="T0" fmla="*/ 283 w 283"/>
                <a:gd name="T1" fmla="*/ 0 h 154"/>
                <a:gd name="T2" fmla="*/ 278 w 283"/>
                <a:gd name="T3" fmla="*/ 70 h 154"/>
                <a:gd name="T4" fmla="*/ 278 w 283"/>
                <a:gd name="T5" fmla="*/ 70 h 154"/>
                <a:gd name="T6" fmla="*/ 238 w 283"/>
                <a:gd name="T7" fmla="*/ 124 h 154"/>
                <a:gd name="T8" fmla="*/ 45 w 283"/>
                <a:gd name="T9" fmla="*/ 124 h 154"/>
                <a:gd name="T10" fmla="*/ 5 w 283"/>
                <a:gd name="T11" fmla="*/ 70 h 154"/>
                <a:gd name="T12" fmla="*/ 5 w 283"/>
                <a:gd name="T13" fmla="*/ 70 h 154"/>
                <a:gd name="T14" fmla="*/ 0 w 283"/>
                <a:gd name="T15" fmla="*/ 0 h 154"/>
                <a:gd name="T16" fmla="*/ 10 w 283"/>
                <a:gd name="T17" fmla="*/ 25 h 154"/>
                <a:gd name="T18" fmla="*/ 41 w 283"/>
                <a:gd name="T19" fmla="*/ 51 h 154"/>
                <a:gd name="T20" fmla="*/ 184 w 283"/>
                <a:gd name="T21" fmla="*/ 72 h 154"/>
                <a:gd name="T22" fmla="*/ 242 w 283"/>
                <a:gd name="T23" fmla="*/ 51 h 154"/>
                <a:gd name="T24" fmla="*/ 272 w 283"/>
                <a:gd name="T25" fmla="*/ 25 h 154"/>
                <a:gd name="T26" fmla="*/ 283 w 283"/>
                <a:gd name="T27"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3" h="154">
                  <a:moveTo>
                    <a:pt x="283" y="0"/>
                  </a:moveTo>
                  <a:cubicBezTo>
                    <a:pt x="278" y="70"/>
                    <a:pt x="278" y="70"/>
                    <a:pt x="278" y="70"/>
                  </a:cubicBezTo>
                  <a:cubicBezTo>
                    <a:pt x="278" y="70"/>
                    <a:pt x="278" y="70"/>
                    <a:pt x="278" y="70"/>
                  </a:cubicBezTo>
                  <a:cubicBezTo>
                    <a:pt x="277" y="89"/>
                    <a:pt x="264" y="109"/>
                    <a:pt x="238" y="124"/>
                  </a:cubicBezTo>
                  <a:cubicBezTo>
                    <a:pt x="185" y="154"/>
                    <a:pt x="98" y="154"/>
                    <a:pt x="45" y="124"/>
                  </a:cubicBezTo>
                  <a:cubicBezTo>
                    <a:pt x="19" y="109"/>
                    <a:pt x="6" y="89"/>
                    <a:pt x="5" y="70"/>
                  </a:cubicBezTo>
                  <a:cubicBezTo>
                    <a:pt x="5" y="70"/>
                    <a:pt x="5" y="70"/>
                    <a:pt x="5" y="70"/>
                  </a:cubicBezTo>
                  <a:cubicBezTo>
                    <a:pt x="0" y="0"/>
                    <a:pt x="0" y="0"/>
                    <a:pt x="0" y="0"/>
                  </a:cubicBezTo>
                  <a:cubicBezTo>
                    <a:pt x="1" y="9"/>
                    <a:pt x="4" y="17"/>
                    <a:pt x="10" y="25"/>
                  </a:cubicBezTo>
                  <a:cubicBezTo>
                    <a:pt x="17" y="35"/>
                    <a:pt x="27" y="43"/>
                    <a:pt x="41" y="51"/>
                  </a:cubicBezTo>
                  <a:cubicBezTo>
                    <a:pt x="80" y="74"/>
                    <a:pt x="135" y="80"/>
                    <a:pt x="184" y="72"/>
                  </a:cubicBezTo>
                  <a:cubicBezTo>
                    <a:pt x="205" y="68"/>
                    <a:pt x="225" y="61"/>
                    <a:pt x="242" y="51"/>
                  </a:cubicBezTo>
                  <a:cubicBezTo>
                    <a:pt x="255" y="43"/>
                    <a:pt x="266" y="35"/>
                    <a:pt x="272" y="25"/>
                  </a:cubicBezTo>
                  <a:cubicBezTo>
                    <a:pt x="278" y="17"/>
                    <a:pt x="282" y="9"/>
                    <a:pt x="283" y="0"/>
                  </a:cubicBezTo>
                </a:path>
              </a:pathLst>
            </a:custGeom>
            <a:solidFill>
              <a:srgbClr val="7B97D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9" name="Freeform 167">
              <a:extLst>
                <a:ext uri="{FF2B5EF4-FFF2-40B4-BE49-F238E27FC236}">
                  <a16:creationId xmlns:a16="http://schemas.microsoft.com/office/drawing/2014/main" id="{2E193F6A-676E-DF47-979A-947820EBB0A7}"/>
                </a:ext>
              </a:extLst>
            </p:cNvPr>
            <p:cNvSpPr>
              <a:spLocks/>
            </p:cNvSpPr>
            <p:nvPr/>
          </p:nvSpPr>
          <p:spPr bwMode="auto">
            <a:xfrm>
              <a:off x="19951137" y="4541785"/>
              <a:ext cx="900113" cy="723900"/>
            </a:xfrm>
            <a:custGeom>
              <a:avLst/>
              <a:gdLst>
                <a:gd name="T0" fmla="*/ 326 w 326"/>
                <a:gd name="T1" fmla="*/ 4 h 262"/>
                <a:gd name="T2" fmla="*/ 314 w 326"/>
                <a:gd name="T3" fmla="*/ 167 h 262"/>
                <a:gd name="T4" fmla="*/ 314 w 326"/>
                <a:gd name="T5" fmla="*/ 167 h 262"/>
                <a:gd name="T6" fmla="*/ 314 w 326"/>
                <a:gd name="T7" fmla="*/ 173 h 262"/>
                <a:gd name="T8" fmla="*/ 314 w 326"/>
                <a:gd name="T9" fmla="*/ 173 h 262"/>
                <a:gd name="T10" fmla="*/ 302 w 326"/>
                <a:gd name="T11" fmla="*/ 200 h 262"/>
                <a:gd name="T12" fmla="*/ 275 w 326"/>
                <a:gd name="T13" fmla="*/ 225 h 262"/>
                <a:gd name="T14" fmla="*/ 270 w 326"/>
                <a:gd name="T15" fmla="*/ 228 h 262"/>
                <a:gd name="T16" fmla="*/ 57 w 326"/>
                <a:gd name="T17" fmla="*/ 228 h 262"/>
                <a:gd name="T18" fmla="*/ 52 w 326"/>
                <a:gd name="T19" fmla="*/ 225 h 262"/>
                <a:gd name="T20" fmla="*/ 25 w 326"/>
                <a:gd name="T21" fmla="*/ 200 h 262"/>
                <a:gd name="T22" fmla="*/ 13 w 326"/>
                <a:gd name="T23" fmla="*/ 170 h 262"/>
                <a:gd name="T24" fmla="*/ 0 w 326"/>
                <a:gd name="T25" fmla="*/ 0 h 262"/>
                <a:gd name="T26" fmla="*/ 0 w 326"/>
                <a:gd name="T27" fmla="*/ 0 h 262"/>
                <a:gd name="T28" fmla="*/ 48 w 326"/>
                <a:gd name="T29" fmla="*/ 62 h 262"/>
                <a:gd name="T30" fmla="*/ 110 w 326"/>
                <a:gd name="T31" fmla="*/ 85 h 262"/>
                <a:gd name="T32" fmla="*/ 110 w 326"/>
                <a:gd name="T33" fmla="*/ 85 h 262"/>
                <a:gd name="T34" fmla="*/ 279 w 326"/>
                <a:gd name="T35" fmla="*/ 62 h 262"/>
                <a:gd name="T36" fmla="*/ 326 w 326"/>
                <a:gd name="T37" fmla="*/ 4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26" h="262">
                  <a:moveTo>
                    <a:pt x="326" y="4"/>
                  </a:moveTo>
                  <a:cubicBezTo>
                    <a:pt x="314" y="167"/>
                    <a:pt x="314" y="167"/>
                    <a:pt x="314" y="167"/>
                  </a:cubicBezTo>
                  <a:cubicBezTo>
                    <a:pt x="314" y="167"/>
                    <a:pt x="314" y="167"/>
                    <a:pt x="314" y="167"/>
                  </a:cubicBezTo>
                  <a:cubicBezTo>
                    <a:pt x="314" y="173"/>
                    <a:pt x="314" y="173"/>
                    <a:pt x="314" y="173"/>
                  </a:cubicBezTo>
                  <a:cubicBezTo>
                    <a:pt x="314" y="173"/>
                    <a:pt x="314" y="173"/>
                    <a:pt x="314" y="173"/>
                  </a:cubicBezTo>
                  <a:cubicBezTo>
                    <a:pt x="312" y="182"/>
                    <a:pt x="308" y="191"/>
                    <a:pt x="302" y="200"/>
                  </a:cubicBezTo>
                  <a:cubicBezTo>
                    <a:pt x="295" y="209"/>
                    <a:pt x="286" y="217"/>
                    <a:pt x="275" y="225"/>
                  </a:cubicBezTo>
                  <a:cubicBezTo>
                    <a:pt x="273" y="226"/>
                    <a:pt x="271" y="227"/>
                    <a:pt x="270" y="228"/>
                  </a:cubicBezTo>
                  <a:cubicBezTo>
                    <a:pt x="211" y="262"/>
                    <a:pt x="116" y="262"/>
                    <a:pt x="57" y="228"/>
                  </a:cubicBezTo>
                  <a:cubicBezTo>
                    <a:pt x="55" y="227"/>
                    <a:pt x="54" y="226"/>
                    <a:pt x="52" y="225"/>
                  </a:cubicBezTo>
                  <a:cubicBezTo>
                    <a:pt x="40" y="217"/>
                    <a:pt x="31" y="209"/>
                    <a:pt x="25" y="200"/>
                  </a:cubicBezTo>
                  <a:cubicBezTo>
                    <a:pt x="18" y="191"/>
                    <a:pt x="14" y="181"/>
                    <a:pt x="13" y="170"/>
                  </a:cubicBezTo>
                  <a:cubicBezTo>
                    <a:pt x="0" y="0"/>
                    <a:pt x="0" y="0"/>
                    <a:pt x="0" y="0"/>
                  </a:cubicBezTo>
                  <a:cubicBezTo>
                    <a:pt x="0" y="0"/>
                    <a:pt x="0" y="0"/>
                    <a:pt x="0" y="0"/>
                  </a:cubicBezTo>
                  <a:cubicBezTo>
                    <a:pt x="2" y="23"/>
                    <a:pt x="18" y="45"/>
                    <a:pt x="48" y="62"/>
                  </a:cubicBezTo>
                  <a:cubicBezTo>
                    <a:pt x="66" y="73"/>
                    <a:pt x="87" y="80"/>
                    <a:pt x="110" y="85"/>
                  </a:cubicBezTo>
                  <a:cubicBezTo>
                    <a:pt x="110" y="85"/>
                    <a:pt x="110" y="85"/>
                    <a:pt x="110" y="85"/>
                  </a:cubicBezTo>
                  <a:cubicBezTo>
                    <a:pt x="167" y="96"/>
                    <a:pt x="233" y="89"/>
                    <a:pt x="279" y="62"/>
                  </a:cubicBezTo>
                  <a:cubicBezTo>
                    <a:pt x="307" y="46"/>
                    <a:pt x="323" y="25"/>
                    <a:pt x="326" y="4"/>
                  </a:cubicBezTo>
                  <a:close/>
                </a:path>
              </a:pathLst>
            </a:custGeom>
            <a:solidFill>
              <a:srgbClr val="7B97D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0" name="Freeform 168">
              <a:extLst>
                <a:ext uri="{FF2B5EF4-FFF2-40B4-BE49-F238E27FC236}">
                  <a16:creationId xmlns:a16="http://schemas.microsoft.com/office/drawing/2014/main" id="{34ACA427-80D8-7847-8FE2-A074CA2B0BB5}"/>
                </a:ext>
              </a:extLst>
            </p:cNvPr>
            <p:cNvSpPr>
              <a:spLocks/>
            </p:cNvSpPr>
            <p:nvPr/>
          </p:nvSpPr>
          <p:spPr bwMode="auto">
            <a:xfrm>
              <a:off x="19984474" y="4281435"/>
              <a:ext cx="836613" cy="336550"/>
            </a:xfrm>
            <a:custGeom>
              <a:avLst/>
              <a:gdLst>
                <a:gd name="T0" fmla="*/ 281 w 303"/>
                <a:gd name="T1" fmla="*/ 122 h 122"/>
                <a:gd name="T2" fmla="*/ 251 w 303"/>
                <a:gd name="T3" fmla="*/ 96 h 122"/>
                <a:gd name="T4" fmla="*/ 52 w 303"/>
                <a:gd name="T5" fmla="*/ 96 h 122"/>
                <a:gd name="T6" fmla="*/ 22 w 303"/>
                <a:gd name="T7" fmla="*/ 122 h 122"/>
                <a:gd name="T8" fmla="*/ 52 w 303"/>
                <a:gd name="T9" fmla="*/ 32 h 122"/>
                <a:gd name="T10" fmla="*/ 251 w 303"/>
                <a:gd name="T11" fmla="*/ 32 h 122"/>
                <a:gd name="T12" fmla="*/ 281 w 303"/>
                <a:gd name="T13" fmla="*/ 122 h 122"/>
              </a:gdLst>
              <a:ahLst/>
              <a:cxnLst>
                <a:cxn ang="0">
                  <a:pos x="T0" y="T1"/>
                </a:cxn>
                <a:cxn ang="0">
                  <a:pos x="T2" y="T3"/>
                </a:cxn>
                <a:cxn ang="0">
                  <a:pos x="T4" y="T5"/>
                </a:cxn>
                <a:cxn ang="0">
                  <a:pos x="T6" y="T7"/>
                </a:cxn>
                <a:cxn ang="0">
                  <a:pos x="T8" y="T9"/>
                </a:cxn>
                <a:cxn ang="0">
                  <a:pos x="T10" y="T11"/>
                </a:cxn>
                <a:cxn ang="0">
                  <a:pos x="T12" y="T13"/>
                </a:cxn>
              </a:cxnLst>
              <a:rect l="0" t="0" r="r" b="b"/>
              <a:pathLst>
                <a:path w="303" h="122">
                  <a:moveTo>
                    <a:pt x="281" y="122"/>
                  </a:moveTo>
                  <a:cubicBezTo>
                    <a:pt x="274" y="112"/>
                    <a:pt x="264" y="104"/>
                    <a:pt x="251" y="96"/>
                  </a:cubicBezTo>
                  <a:cubicBezTo>
                    <a:pt x="196" y="64"/>
                    <a:pt x="107" y="64"/>
                    <a:pt x="52" y="96"/>
                  </a:cubicBezTo>
                  <a:cubicBezTo>
                    <a:pt x="39" y="104"/>
                    <a:pt x="29" y="112"/>
                    <a:pt x="22" y="122"/>
                  </a:cubicBezTo>
                  <a:cubicBezTo>
                    <a:pt x="0" y="92"/>
                    <a:pt x="10" y="56"/>
                    <a:pt x="52" y="32"/>
                  </a:cubicBezTo>
                  <a:cubicBezTo>
                    <a:pt x="107" y="0"/>
                    <a:pt x="196" y="0"/>
                    <a:pt x="251" y="32"/>
                  </a:cubicBezTo>
                  <a:cubicBezTo>
                    <a:pt x="293" y="56"/>
                    <a:pt x="303" y="92"/>
                    <a:pt x="281" y="122"/>
                  </a:cubicBezTo>
                  <a:close/>
                </a:path>
              </a:pathLst>
            </a:custGeom>
            <a:solidFill>
              <a:srgbClr val="9DACC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1" name="Freeform 169">
              <a:extLst>
                <a:ext uri="{FF2B5EF4-FFF2-40B4-BE49-F238E27FC236}">
                  <a16:creationId xmlns:a16="http://schemas.microsoft.com/office/drawing/2014/main" id="{1F69D36A-A235-FB42-A446-2D142EA0D68C}"/>
                </a:ext>
              </a:extLst>
            </p:cNvPr>
            <p:cNvSpPr>
              <a:spLocks/>
            </p:cNvSpPr>
            <p:nvPr/>
          </p:nvSpPr>
          <p:spPr bwMode="auto">
            <a:xfrm>
              <a:off x="20200374" y="4564010"/>
              <a:ext cx="407988" cy="63500"/>
            </a:xfrm>
            <a:custGeom>
              <a:avLst/>
              <a:gdLst>
                <a:gd name="T0" fmla="*/ 0 w 148"/>
                <a:gd name="T1" fmla="*/ 23 h 23"/>
                <a:gd name="T2" fmla="*/ 5 w 148"/>
                <a:gd name="T3" fmla="*/ 19 h 23"/>
                <a:gd name="T4" fmla="*/ 21 w 148"/>
                <a:gd name="T5" fmla="*/ 11 h 23"/>
                <a:gd name="T6" fmla="*/ 32 w 148"/>
                <a:gd name="T7" fmla="*/ 7 h 23"/>
                <a:gd name="T8" fmla="*/ 45 w 148"/>
                <a:gd name="T9" fmla="*/ 3 h 23"/>
                <a:gd name="T10" fmla="*/ 59 w 148"/>
                <a:gd name="T11" fmla="*/ 1 h 23"/>
                <a:gd name="T12" fmla="*/ 74 w 148"/>
                <a:gd name="T13" fmla="*/ 0 h 23"/>
                <a:gd name="T14" fmla="*/ 78 w 148"/>
                <a:gd name="T15" fmla="*/ 0 h 23"/>
                <a:gd name="T16" fmla="*/ 81 w 148"/>
                <a:gd name="T17" fmla="*/ 1 h 23"/>
                <a:gd name="T18" fmla="*/ 89 w 148"/>
                <a:gd name="T19" fmla="*/ 1 h 23"/>
                <a:gd name="T20" fmla="*/ 103 w 148"/>
                <a:gd name="T21" fmla="*/ 4 h 23"/>
                <a:gd name="T22" fmla="*/ 115 w 148"/>
                <a:gd name="T23" fmla="*/ 7 h 23"/>
                <a:gd name="T24" fmla="*/ 126 w 148"/>
                <a:gd name="T25" fmla="*/ 11 h 23"/>
                <a:gd name="T26" fmla="*/ 136 w 148"/>
                <a:gd name="T27" fmla="*/ 16 h 23"/>
                <a:gd name="T28" fmla="*/ 142 w 148"/>
                <a:gd name="T29" fmla="*/ 19 h 23"/>
                <a:gd name="T30" fmla="*/ 148 w 148"/>
                <a:gd name="T31" fmla="*/ 23 h 23"/>
                <a:gd name="T32" fmla="*/ 142 w 148"/>
                <a:gd name="T33" fmla="*/ 20 h 23"/>
                <a:gd name="T34" fmla="*/ 135 w 148"/>
                <a:gd name="T35" fmla="*/ 16 h 23"/>
                <a:gd name="T36" fmla="*/ 126 w 148"/>
                <a:gd name="T37" fmla="*/ 13 h 23"/>
                <a:gd name="T38" fmla="*/ 115 w 148"/>
                <a:gd name="T39" fmla="*/ 9 h 23"/>
                <a:gd name="T40" fmla="*/ 109 w 148"/>
                <a:gd name="T41" fmla="*/ 7 h 23"/>
                <a:gd name="T42" fmla="*/ 102 w 148"/>
                <a:gd name="T43" fmla="*/ 6 h 23"/>
                <a:gd name="T44" fmla="*/ 88 w 148"/>
                <a:gd name="T45" fmla="*/ 3 h 23"/>
                <a:gd name="T46" fmla="*/ 81 w 148"/>
                <a:gd name="T47" fmla="*/ 3 h 23"/>
                <a:gd name="T48" fmla="*/ 78 w 148"/>
                <a:gd name="T49" fmla="*/ 3 h 23"/>
                <a:gd name="T50" fmla="*/ 74 w 148"/>
                <a:gd name="T51" fmla="*/ 3 h 23"/>
                <a:gd name="T52" fmla="*/ 59 w 148"/>
                <a:gd name="T53" fmla="*/ 3 h 23"/>
                <a:gd name="T54" fmla="*/ 46 w 148"/>
                <a:gd name="T55" fmla="*/ 5 h 23"/>
                <a:gd name="T56" fmla="*/ 33 w 148"/>
                <a:gd name="T57" fmla="*/ 9 h 23"/>
                <a:gd name="T58" fmla="*/ 22 w 148"/>
                <a:gd name="T59" fmla="*/ 12 h 23"/>
                <a:gd name="T60" fmla="*/ 13 w 148"/>
                <a:gd name="T61" fmla="*/ 16 h 23"/>
                <a:gd name="T62" fmla="*/ 6 w 148"/>
                <a:gd name="T63" fmla="*/ 19 h 23"/>
                <a:gd name="T64" fmla="*/ 0 w 148"/>
                <a:gd name="T65"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48" h="23">
                  <a:moveTo>
                    <a:pt x="0" y="23"/>
                  </a:moveTo>
                  <a:cubicBezTo>
                    <a:pt x="0" y="23"/>
                    <a:pt x="2" y="21"/>
                    <a:pt x="5" y="19"/>
                  </a:cubicBezTo>
                  <a:cubicBezTo>
                    <a:pt x="9" y="17"/>
                    <a:pt x="14" y="14"/>
                    <a:pt x="21" y="11"/>
                  </a:cubicBezTo>
                  <a:cubicBezTo>
                    <a:pt x="25" y="10"/>
                    <a:pt x="28" y="8"/>
                    <a:pt x="32" y="7"/>
                  </a:cubicBezTo>
                  <a:cubicBezTo>
                    <a:pt x="36" y="6"/>
                    <a:pt x="41" y="4"/>
                    <a:pt x="45" y="3"/>
                  </a:cubicBezTo>
                  <a:cubicBezTo>
                    <a:pt x="50" y="2"/>
                    <a:pt x="54" y="2"/>
                    <a:pt x="59" y="1"/>
                  </a:cubicBezTo>
                  <a:cubicBezTo>
                    <a:pt x="64" y="1"/>
                    <a:pt x="69" y="0"/>
                    <a:pt x="74" y="0"/>
                  </a:cubicBezTo>
                  <a:cubicBezTo>
                    <a:pt x="78" y="0"/>
                    <a:pt x="78" y="0"/>
                    <a:pt x="78" y="0"/>
                  </a:cubicBezTo>
                  <a:cubicBezTo>
                    <a:pt x="81" y="1"/>
                    <a:pt x="81" y="1"/>
                    <a:pt x="81" y="1"/>
                  </a:cubicBezTo>
                  <a:cubicBezTo>
                    <a:pt x="84" y="1"/>
                    <a:pt x="86" y="1"/>
                    <a:pt x="89" y="1"/>
                  </a:cubicBezTo>
                  <a:cubicBezTo>
                    <a:pt x="93" y="2"/>
                    <a:pt x="98" y="3"/>
                    <a:pt x="103" y="4"/>
                  </a:cubicBezTo>
                  <a:cubicBezTo>
                    <a:pt x="107" y="5"/>
                    <a:pt x="111" y="6"/>
                    <a:pt x="115" y="7"/>
                  </a:cubicBezTo>
                  <a:cubicBezTo>
                    <a:pt x="119" y="8"/>
                    <a:pt x="123" y="10"/>
                    <a:pt x="126" y="11"/>
                  </a:cubicBezTo>
                  <a:cubicBezTo>
                    <a:pt x="130" y="13"/>
                    <a:pt x="133" y="14"/>
                    <a:pt x="136" y="16"/>
                  </a:cubicBezTo>
                  <a:cubicBezTo>
                    <a:pt x="138" y="17"/>
                    <a:pt x="141" y="18"/>
                    <a:pt x="142" y="19"/>
                  </a:cubicBezTo>
                  <a:cubicBezTo>
                    <a:pt x="146" y="22"/>
                    <a:pt x="148" y="23"/>
                    <a:pt x="148" y="23"/>
                  </a:cubicBezTo>
                  <a:cubicBezTo>
                    <a:pt x="148" y="23"/>
                    <a:pt x="146" y="22"/>
                    <a:pt x="142" y="20"/>
                  </a:cubicBezTo>
                  <a:cubicBezTo>
                    <a:pt x="140" y="19"/>
                    <a:pt x="138" y="18"/>
                    <a:pt x="135" y="16"/>
                  </a:cubicBezTo>
                  <a:cubicBezTo>
                    <a:pt x="133" y="15"/>
                    <a:pt x="129" y="14"/>
                    <a:pt x="126" y="13"/>
                  </a:cubicBezTo>
                  <a:cubicBezTo>
                    <a:pt x="123" y="11"/>
                    <a:pt x="119" y="10"/>
                    <a:pt x="115" y="9"/>
                  </a:cubicBezTo>
                  <a:cubicBezTo>
                    <a:pt x="113" y="8"/>
                    <a:pt x="111" y="8"/>
                    <a:pt x="109" y="7"/>
                  </a:cubicBezTo>
                  <a:cubicBezTo>
                    <a:pt x="107" y="7"/>
                    <a:pt x="104" y="6"/>
                    <a:pt x="102" y="6"/>
                  </a:cubicBezTo>
                  <a:cubicBezTo>
                    <a:pt x="98" y="5"/>
                    <a:pt x="93" y="4"/>
                    <a:pt x="88" y="3"/>
                  </a:cubicBezTo>
                  <a:cubicBezTo>
                    <a:pt x="86" y="3"/>
                    <a:pt x="84" y="3"/>
                    <a:pt x="81" y="3"/>
                  </a:cubicBezTo>
                  <a:cubicBezTo>
                    <a:pt x="78" y="3"/>
                    <a:pt x="78" y="3"/>
                    <a:pt x="78" y="3"/>
                  </a:cubicBezTo>
                  <a:cubicBezTo>
                    <a:pt x="74" y="3"/>
                    <a:pt x="74" y="3"/>
                    <a:pt x="74" y="3"/>
                  </a:cubicBezTo>
                  <a:cubicBezTo>
                    <a:pt x="69" y="3"/>
                    <a:pt x="64" y="3"/>
                    <a:pt x="59" y="3"/>
                  </a:cubicBezTo>
                  <a:cubicBezTo>
                    <a:pt x="55" y="4"/>
                    <a:pt x="50" y="4"/>
                    <a:pt x="46" y="5"/>
                  </a:cubicBezTo>
                  <a:cubicBezTo>
                    <a:pt x="41" y="6"/>
                    <a:pt x="37" y="7"/>
                    <a:pt x="33" y="9"/>
                  </a:cubicBezTo>
                  <a:cubicBezTo>
                    <a:pt x="29" y="10"/>
                    <a:pt x="25" y="11"/>
                    <a:pt x="22" y="12"/>
                  </a:cubicBezTo>
                  <a:cubicBezTo>
                    <a:pt x="18" y="14"/>
                    <a:pt x="15" y="15"/>
                    <a:pt x="13" y="16"/>
                  </a:cubicBezTo>
                  <a:cubicBezTo>
                    <a:pt x="10" y="17"/>
                    <a:pt x="8" y="18"/>
                    <a:pt x="6" y="19"/>
                  </a:cubicBezTo>
                  <a:cubicBezTo>
                    <a:pt x="2" y="21"/>
                    <a:pt x="0" y="23"/>
                    <a:pt x="0" y="23"/>
                  </a:cubicBezTo>
                  <a:close/>
                </a:path>
              </a:pathLst>
            </a:custGeom>
            <a:solidFill>
              <a:srgbClr val="47393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2" name="Freeform 170">
              <a:extLst>
                <a:ext uri="{FF2B5EF4-FFF2-40B4-BE49-F238E27FC236}">
                  <a16:creationId xmlns:a16="http://schemas.microsoft.com/office/drawing/2014/main" id="{5E4F9A4C-6980-354B-87EE-75B1F1A061B1}"/>
                </a:ext>
              </a:extLst>
            </p:cNvPr>
            <p:cNvSpPr>
              <a:spLocks/>
            </p:cNvSpPr>
            <p:nvPr/>
          </p:nvSpPr>
          <p:spPr bwMode="auto">
            <a:xfrm>
              <a:off x="20119412" y="4508448"/>
              <a:ext cx="568325" cy="82550"/>
            </a:xfrm>
            <a:custGeom>
              <a:avLst/>
              <a:gdLst>
                <a:gd name="T0" fmla="*/ 0 w 206"/>
                <a:gd name="T1" fmla="*/ 30 h 30"/>
                <a:gd name="T2" fmla="*/ 8 w 206"/>
                <a:gd name="T3" fmla="*/ 25 h 30"/>
                <a:gd name="T4" fmla="*/ 30 w 206"/>
                <a:gd name="T5" fmla="*/ 14 h 30"/>
                <a:gd name="T6" fmla="*/ 45 w 206"/>
                <a:gd name="T7" fmla="*/ 9 h 30"/>
                <a:gd name="T8" fmla="*/ 63 w 206"/>
                <a:gd name="T9" fmla="*/ 4 h 30"/>
                <a:gd name="T10" fmla="*/ 83 w 206"/>
                <a:gd name="T11" fmla="*/ 1 h 30"/>
                <a:gd name="T12" fmla="*/ 103 w 206"/>
                <a:gd name="T13" fmla="*/ 0 h 30"/>
                <a:gd name="T14" fmla="*/ 108 w 206"/>
                <a:gd name="T15" fmla="*/ 0 h 30"/>
                <a:gd name="T16" fmla="*/ 113 w 206"/>
                <a:gd name="T17" fmla="*/ 0 h 30"/>
                <a:gd name="T18" fmla="*/ 123 w 206"/>
                <a:gd name="T19" fmla="*/ 1 h 30"/>
                <a:gd name="T20" fmla="*/ 143 w 206"/>
                <a:gd name="T21" fmla="*/ 4 h 30"/>
                <a:gd name="T22" fmla="*/ 152 w 206"/>
                <a:gd name="T23" fmla="*/ 6 h 30"/>
                <a:gd name="T24" fmla="*/ 160 w 206"/>
                <a:gd name="T25" fmla="*/ 9 h 30"/>
                <a:gd name="T26" fmla="*/ 164 w 206"/>
                <a:gd name="T27" fmla="*/ 10 h 30"/>
                <a:gd name="T28" fmla="*/ 168 w 206"/>
                <a:gd name="T29" fmla="*/ 12 h 30"/>
                <a:gd name="T30" fmla="*/ 176 w 206"/>
                <a:gd name="T31" fmla="*/ 15 h 30"/>
                <a:gd name="T32" fmla="*/ 188 w 206"/>
                <a:gd name="T33" fmla="*/ 20 h 30"/>
                <a:gd name="T34" fmla="*/ 198 w 206"/>
                <a:gd name="T35" fmla="*/ 25 h 30"/>
                <a:gd name="T36" fmla="*/ 206 w 206"/>
                <a:gd name="T37" fmla="*/ 30 h 30"/>
                <a:gd name="T38" fmla="*/ 197 w 206"/>
                <a:gd name="T39" fmla="*/ 26 h 30"/>
                <a:gd name="T40" fmla="*/ 188 w 206"/>
                <a:gd name="T41" fmla="*/ 21 h 30"/>
                <a:gd name="T42" fmla="*/ 175 w 206"/>
                <a:gd name="T43" fmla="*/ 16 h 30"/>
                <a:gd name="T44" fmla="*/ 168 w 206"/>
                <a:gd name="T45" fmla="*/ 13 h 30"/>
                <a:gd name="T46" fmla="*/ 164 w 206"/>
                <a:gd name="T47" fmla="*/ 12 h 30"/>
                <a:gd name="T48" fmla="*/ 160 w 206"/>
                <a:gd name="T49" fmla="*/ 11 h 30"/>
                <a:gd name="T50" fmla="*/ 151 w 206"/>
                <a:gd name="T51" fmla="*/ 8 h 30"/>
                <a:gd name="T52" fmla="*/ 142 w 206"/>
                <a:gd name="T53" fmla="*/ 6 h 30"/>
                <a:gd name="T54" fmla="*/ 123 w 206"/>
                <a:gd name="T55" fmla="*/ 3 h 30"/>
                <a:gd name="T56" fmla="*/ 113 w 206"/>
                <a:gd name="T57" fmla="*/ 2 h 30"/>
                <a:gd name="T58" fmla="*/ 108 w 206"/>
                <a:gd name="T59" fmla="*/ 2 h 30"/>
                <a:gd name="T60" fmla="*/ 103 w 206"/>
                <a:gd name="T61" fmla="*/ 2 h 30"/>
                <a:gd name="T62" fmla="*/ 83 w 206"/>
                <a:gd name="T63" fmla="*/ 3 h 30"/>
                <a:gd name="T64" fmla="*/ 64 w 206"/>
                <a:gd name="T65" fmla="*/ 6 h 30"/>
                <a:gd name="T66" fmla="*/ 46 w 206"/>
                <a:gd name="T67" fmla="*/ 10 h 30"/>
                <a:gd name="T68" fmla="*/ 31 w 206"/>
                <a:gd name="T69" fmla="*/ 15 h 30"/>
                <a:gd name="T70" fmla="*/ 18 w 206"/>
                <a:gd name="T71" fmla="*/ 21 h 30"/>
                <a:gd name="T72" fmla="*/ 8 w 206"/>
                <a:gd name="T73" fmla="*/ 26 h 30"/>
                <a:gd name="T74" fmla="*/ 0 w 206"/>
                <a:gd name="T75" fmla="*/ 3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06" h="30">
                  <a:moveTo>
                    <a:pt x="0" y="30"/>
                  </a:moveTo>
                  <a:cubicBezTo>
                    <a:pt x="0" y="30"/>
                    <a:pt x="3" y="28"/>
                    <a:pt x="8" y="25"/>
                  </a:cubicBezTo>
                  <a:cubicBezTo>
                    <a:pt x="13" y="22"/>
                    <a:pt x="21" y="18"/>
                    <a:pt x="30" y="14"/>
                  </a:cubicBezTo>
                  <a:cubicBezTo>
                    <a:pt x="35" y="12"/>
                    <a:pt x="40" y="10"/>
                    <a:pt x="45" y="9"/>
                  </a:cubicBezTo>
                  <a:cubicBezTo>
                    <a:pt x="51" y="7"/>
                    <a:pt x="57" y="5"/>
                    <a:pt x="63" y="4"/>
                  </a:cubicBezTo>
                  <a:cubicBezTo>
                    <a:pt x="69" y="2"/>
                    <a:pt x="76" y="2"/>
                    <a:pt x="83" y="1"/>
                  </a:cubicBezTo>
                  <a:cubicBezTo>
                    <a:pt x="89" y="0"/>
                    <a:pt x="96" y="0"/>
                    <a:pt x="103" y="0"/>
                  </a:cubicBezTo>
                  <a:cubicBezTo>
                    <a:pt x="108" y="0"/>
                    <a:pt x="108" y="0"/>
                    <a:pt x="108" y="0"/>
                  </a:cubicBezTo>
                  <a:cubicBezTo>
                    <a:pt x="113" y="0"/>
                    <a:pt x="113" y="0"/>
                    <a:pt x="113" y="0"/>
                  </a:cubicBezTo>
                  <a:cubicBezTo>
                    <a:pt x="116" y="0"/>
                    <a:pt x="120" y="0"/>
                    <a:pt x="123" y="1"/>
                  </a:cubicBezTo>
                  <a:cubicBezTo>
                    <a:pt x="130" y="2"/>
                    <a:pt x="136" y="3"/>
                    <a:pt x="143" y="4"/>
                  </a:cubicBezTo>
                  <a:cubicBezTo>
                    <a:pt x="146" y="5"/>
                    <a:pt x="149" y="6"/>
                    <a:pt x="152" y="6"/>
                  </a:cubicBezTo>
                  <a:cubicBezTo>
                    <a:pt x="155" y="7"/>
                    <a:pt x="157" y="8"/>
                    <a:pt x="160" y="9"/>
                  </a:cubicBezTo>
                  <a:cubicBezTo>
                    <a:pt x="162" y="9"/>
                    <a:pt x="163" y="10"/>
                    <a:pt x="164" y="10"/>
                  </a:cubicBezTo>
                  <a:cubicBezTo>
                    <a:pt x="166" y="11"/>
                    <a:pt x="167" y="11"/>
                    <a:pt x="168" y="12"/>
                  </a:cubicBezTo>
                  <a:cubicBezTo>
                    <a:pt x="171" y="13"/>
                    <a:pt x="173" y="14"/>
                    <a:pt x="176" y="15"/>
                  </a:cubicBezTo>
                  <a:cubicBezTo>
                    <a:pt x="180" y="17"/>
                    <a:pt x="185" y="18"/>
                    <a:pt x="188" y="20"/>
                  </a:cubicBezTo>
                  <a:cubicBezTo>
                    <a:pt x="192" y="22"/>
                    <a:pt x="195" y="24"/>
                    <a:pt x="198" y="25"/>
                  </a:cubicBezTo>
                  <a:cubicBezTo>
                    <a:pt x="203" y="28"/>
                    <a:pt x="206" y="30"/>
                    <a:pt x="206" y="30"/>
                  </a:cubicBezTo>
                  <a:cubicBezTo>
                    <a:pt x="206" y="30"/>
                    <a:pt x="203" y="29"/>
                    <a:pt x="197" y="26"/>
                  </a:cubicBezTo>
                  <a:cubicBezTo>
                    <a:pt x="195" y="24"/>
                    <a:pt x="192" y="23"/>
                    <a:pt x="188" y="21"/>
                  </a:cubicBezTo>
                  <a:cubicBezTo>
                    <a:pt x="184" y="19"/>
                    <a:pt x="180" y="18"/>
                    <a:pt x="175" y="16"/>
                  </a:cubicBezTo>
                  <a:cubicBezTo>
                    <a:pt x="173" y="15"/>
                    <a:pt x="170" y="14"/>
                    <a:pt x="168" y="13"/>
                  </a:cubicBezTo>
                  <a:cubicBezTo>
                    <a:pt x="166" y="13"/>
                    <a:pt x="165" y="12"/>
                    <a:pt x="164" y="12"/>
                  </a:cubicBezTo>
                  <a:cubicBezTo>
                    <a:pt x="162" y="11"/>
                    <a:pt x="161" y="11"/>
                    <a:pt x="160" y="11"/>
                  </a:cubicBezTo>
                  <a:cubicBezTo>
                    <a:pt x="157" y="10"/>
                    <a:pt x="154" y="9"/>
                    <a:pt x="151" y="8"/>
                  </a:cubicBezTo>
                  <a:cubicBezTo>
                    <a:pt x="148" y="7"/>
                    <a:pt x="145" y="7"/>
                    <a:pt x="142" y="6"/>
                  </a:cubicBezTo>
                  <a:cubicBezTo>
                    <a:pt x="136" y="5"/>
                    <a:pt x="129" y="4"/>
                    <a:pt x="123" y="3"/>
                  </a:cubicBezTo>
                  <a:cubicBezTo>
                    <a:pt x="120" y="3"/>
                    <a:pt x="116" y="2"/>
                    <a:pt x="113" y="2"/>
                  </a:cubicBezTo>
                  <a:cubicBezTo>
                    <a:pt x="108" y="2"/>
                    <a:pt x="108" y="2"/>
                    <a:pt x="108" y="2"/>
                  </a:cubicBezTo>
                  <a:cubicBezTo>
                    <a:pt x="103" y="2"/>
                    <a:pt x="103" y="2"/>
                    <a:pt x="103" y="2"/>
                  </a:cubicBezTo>
                  <a:cubicBezTo>
                    <a:pt x="96" y="2"/>
                    <a:pt x="89" y="2"/>
                    <a:pt x="83" y="3"/>
                  </a:cubicBezTo>
                  <a:cubicBezTo>
                    <a:pt x="76" y="4"/>
                    <a:pt x="70" y="4"/>
                    <a:pt x="64" y="6"/>
                  </a:cubicBezTo>
                  <a:cubicBezTo>
                    <a:pt x="57" y="7"/>
                    <a:pt x="52" y="9"/>
                    <a:pt x="46" y="10"/>
                  </a:cubicBezTo>
                  <a:cubicBezTo>
                    <a:pt x="40" y="12"/>
                    <a:pt x="35" y="14"/>
                    <a:pt x="31" y="15"/>
                  </a:cubicBezTo>
                  <a:cubicBezTo>
                    <a:pt x="26" y="17"/>
                    <a:pt x="22" y="19"/>
                    <a:pt x="18" y="21"/>
                  </a:cubicBezTo>
                  <a:cubicBezTo>
                    <a:pt x="14" y="22"/>
                    <a:pt x="11" y="24"/>
                    <a:pt x="8" y="26"/>
                  </a:cubicBezTo>
                  <a:cubicBezTo>
                    <a:pt x="3" y="28"/>
                    <a:pt x="0" y="30"/>
                    <a:pt x="0" y="30"/>
                  </a:cubicBezTo>
                  <a:close/>
                </a:path>
              </a:pathLst>
            </a:custGeom>
            <a:solidFill>
              <a:srgbClr val="47393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3" name="Freeform 171">
              <a:extLst>
                <a:ext uri="{FF2B5EF4-FFF2-40B4-BE49-F238E27FC236}">
                  <a16:creationId xmlns:a16="http://schemas.microsoft.com/office/drawing/2014/main" id="{4299DF31-5675-0B4C-9874-BF66AA3627D4}"/>
                </a:ext>
              </a:extLst>
            </p:cNvPr>
            <p:cNvSpPr>
              <a:spLocks/>
            </p:cNvSpPr>
            <p:nvPr/>
          </p:nvSpPr>
          <p:spPr bwMode="auto">
            <a:xfrm>
              <a:off x="20282924" y="4621160"/>
              <a:ext cx="242888" cy="36513"/>
            </a:xfrm>
            <a:custGeom>
              <a:avLst/>
              <a:gdLst>
                <a:gd name="T0" fmla="*/ 0 w 88"/>
                <a:gd name="T1" fmla="*/ 13 h 13"/>
                <a:gd name="T2" fmla="*/ 4 w 88"/>
                <a:gd name="T3" fmla="*/ 11 h 13"/>
                <a:gd name="T4" fmla="*/ 8 w 88"/>
                <a:gd name="T5" fmla="*/ 9 h 13"/>
                <a:gd name="T6" fmla="*/ 13 w 88"/>
                <a:gd name="T7" fmla="*/ 6 h 13"/>
                <a:gd name="T8" fmla="*/ 19 w 88"/>
                <a:gd name="T9" fmla="*/ 4 h 13"/>
                <a:gd name="T10" fmla="*/ 27 w 88"/>
                <a:gd name="T11" fmla="*/ 2 h 13"/>
                <a:gd name="T12" fmla="*/ 35 w 88"/>
                <a:gd name="T13" fmla="*/ 0 h 13"/>
                <a:gd name="T14" fmla="*/ 40 w 88"/>
                <a:gd name="T15" fmla="*/ 0 h 13"/>
                <a:gd name="T16" fmla="*/ 44 w 88"/>
                <a:gd name="T17" fmla="*/ 0 h 13"/>
                <a:gd name="T18" fmla="*/ 46 w 88"/>
                <a:gd name="T19" fmla="*/ 0 h 13"/>
                <a:gd name="T20" fmla="*/ 48 w 88"/>
                <a:gd name="T21" fmla="*/ 0 h 13"/>
                <a:gd name="T22" fmla="*/ 53 w 88"/>
                <a:gd name="T23" fmla="*/ 0 h 13"/>
                <a:gd name="T24" fmla="*/ 57 w 88"/>
                <a:gd name="T25" fmla="*/ 1 h 13"/>
                <a:gd name="T26" fmla="*/ 61 w 88"/>
                <a:gd name="T27" fmla="*/ 2 h 13"/>
                <a:gd name="T28" fmla="*/ 68 w 88"/>
                <a:gd name="T29" fmla="*/ 4 h 13"/>
                <a:gd name="T30" fmla="*/ 75 w 88"/>
                <a:gd name="T31" fmla="*/ 7 h 13"/>
                <a:gd name="T32" fmla="*/ 80 w 88"/>
                <a:gd name="T33" fmla="*/ 9 h 13"/>
                <a:gd name="T34" fmla="*/ 84 w 88"/>
                <a:gd name="T35" fmla="*/ 11 h 13"/>
                <a:gd name="T36" fmla="*/ 88 w 88"/>
                <a:gd name="T37" fmla="*/ 13 h 13"/>
                <a:gd name="T38" fmla="*/ 84 w 88"/>
                <a:gd name="T39" fmla="*/ 12 h 13"/>
                <a:gd name="T40" fmla="*/ 80 w 88"/>
                <a:gd name="T41" fmla="*/ 10 h 13"/>
                <a:gd name="T42" fmla="*/ 74 w 88"/>
                <a:gd name="T43" fmla="*/ 8 h 13"/>
                <a:gd name="T44" fmla="*/ 68 w 88"/>
                <a:gd name="T45" fmla="*/ 6 h 13"/>
                <a:gd name="T46" fmla="*/ 60 w 88"/>
                <a:gd name="T47" fmla="*/ 4 h 13"/>
                <a:gd name="T48" fmla="*/ 52 w 88"/>
                <a:gd name="T49" fmla="*/ 3 h 13"/>
                <a:gd name="T50" fmla="*/ 48 w 88"/>
                <a:gd name="T51" fmla="*/ 2 h 13"/>
                <a:gd name="T52" fmla="*/ 46 w 88"/>
                <a:gd name="T53" fmla="*/ 2 h 13"/>
                <a:gd name="T54" fmla="*/ 44 w 88"/>
                <a:gd name="T55" fmla="*/ 2 h 13"/>
                <a:gd name="T56" fmla="*/ 40 w 88"/>
                <a:gd name="T57" fmla="*/ 2 h 13"/>
                <a:gd name="T58" fmla="*/ 35 w 88"/>
                <a:gd name="T59" fmla="*/ 3 h 13"/>
                <a:gd name="T60" fmla="*/ 27 w 88"/>
                <a:gd name="T61" fmla="*/ 4 h 13"/>
                <a:gd name="T62" fmla="*/ 24 w 88"/>
                <a:gd name="T63" fmla="*/ 4 h 13"/>
                <a:gd name="T64" fmla="*/ 20 w 88"/>
                <a:gd name="T65" fmla="*/ 5 h 13"/>
                <a:gd name="T66" fmla="*/ 13 w 88"/>
                <a:gd name="T67" fmla="*/ 7 h 13"/>
                <a:gd name="T68" fmla="*/ 4 w 88"/>
                <a:gd name="T69" fmla="*/ 12 h 13"/>
                <a:gd name="T70" fmla="*/ 0 w 88"/>
                <a:gd name="T71" fmla="*/ 13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8" h="13">
                  <a:moveTo>
                    <a:pt x="0" y="13"/>
                  </a:moveTo>
                  <a:cubicBezTo>
                    <a:pt x="0" y="13"/>
                    <a:pt x="1" y="12"/>
                    <a:pt x="4" y="11"/>
                  </a:cubicBezTo>
                  <a:cubicBezTo>
                    <a:pt x="5" y="10"/>
                    <a:pt x="6" y="10"/>
                    <a:pt x="8" y="9"/>
                  </a:cubicBezTo>
                  <a:cubicBezTo>
                    <a:pt x="9" y="8"/>
                    <a:pt x="11" y="7"/>
                    <a:pt x="13" y="6"/>
                  </a:cubicBezTo>
                  <a:cubicBezTo>
                    <a:pt x="15" y="5"/>
                    <a:pt x="17" y="5"/>
                    <a:pt x="19" y="4"/>
                  </a:cubicBezTo>
                  <a:cubicBezTo>
                    <a:pt x="22" y="3"/>
                    <a:pt x="24" y="2"/>
                    <a:pt x="27" y="2"/>
                  </a:cubicBezTo>
                  <a:cubicBezTo>
                    <a:pt x="30" y="1"/>
                    <a:pt x="32" y="0"/>
                    <a:pt x="35" y="0"/>
                  </a:cubicBezTo>
                  <a:cubicBezTo>
                    <a:pt x="37" y="0"/>
                    <a:pt x="38" y="0"/>
                    <a:pt x="40" y="0"/>
                  </a:cubicBezTo>
                  <a:cubicBezTo>
                    <a:pt x="44" y="0"/>
                    <a:pt x="44" y="0"/>
                    <a:pt x="44" y="0"/>
                  </a:cubicBezTo>
                  <a:cubicBezTo>
                    <a:pt x="46" y="0"/>
                    <a:pt x="46" y="0"/>
                    <a:pt x="46" y="0"/>
                  </a:cubicBezTo>
                  <a:cubicBezTo>
                    <a:pt x="48" y="0"/>
                    <a:pt x="48" y="0"/>
                    <a:pt x="48" y="0"/>
                  </a:cubicBezTo>
                  <a:cubicBezTo>
                    <a:pt x="50" y="0"/>
                    <a:pt x="51" y="0"/>
                    <a:pt x="53" y="0"/>
                  </a:cubicBezTo>
                  <a:cubicBezTo>
                    <a:pt x="54" y="0"/>
                    <a:pt x="55" y="1"/>
                    <a:pt x="57" y="1"/>
                  </a:cubicBezTo>
                  <a:cubicBezTo>
                    <a:pt x="58" y="1"/>
                    <a:pt x="60" y="1"/>
                    <a:pt x="61" y="2"/>
                  </a:cubicBezTo>
                  <a:cubicBezTo>
                    <a:pt x="64" y="2"/>
                    <a:pt x="66" y="3"/>
                    <a:pt x="68" y="4"/>
                  </a:cubicBezTo>
                  <a:cubicBezTo>
                    <a:pt x="71" y="5"/>
                    <a:pt x="73" y="6"/>
                    <a:pt x="75" y="7"/>
                  </a:cubicBezTo>
                  <a:cubicBezTo>
                    <a:pt x="77" y="7"/>
                    <a:pt x="79" y="8"/>
                    <a:pt x="80" y="9"/>
                  </a:cubicBezTo>
                  <a:cubicBezTo>
                    <a:pt x="82" y="10"/>
                    <a:pt x="83" y="11"/>
                    <a:pt x="84" y="11"/>
                  </a:cubicBezTo>
                  <a:cubicBezTo>
                    <a:pt x="86" y="13"/>
                    <a:pt x="88" y="13"/>
                    <a:pt x="88" y="13"/>
                  </a:cubicBezTo>
                  <a:cubicBezTo>
                    <a:pt x="88" y="13"/>
                    <a:pt x="86" y="13"/>
                    <a:pt x="84" y="12"/>
                  </a:cubicBezTo>
                  <a:cubicBezTo>
                    <a:pt x="83" y="11"/>
                    <a:pt x="81" y="11"/>
                    <a:pt x="80" y="10"/>
                  </a:cubicBezTo>
                  <a:cubicBezTo>
                    <a:pt x="78" y="9"/>
                    <a:pt x="76" y="9"/>
                    <a:pt x="74" y="8"/>
                  </a:cubicBezTo>
                  <a:cubicBezTo>
                    <a:pt x="72" y="7"/>
                    <a:pt x="70" y="6"/>
                    <a:pt x="68" y="6"/>
                  </a:cubicBezTo>
                  <a:cubicBezTo>
                    <a:pt x="65" y="5"/>
                    <a:pt x="63" y="4"/>
                    <a:pt x="60" y="4"/>
                  </a:cubicBezTo>
                  <a:cubicBezTo>
                    <a:pt x="58" y="3"/>
                    <a:pt x="55" y="3"/>
                    <a:pt x="52" y="3"/>
                  </a:cubicBezTo>
                  <a:cubicBezTo>
                    <a:pt x="51" y="2"/>
                    <a:pt x="50" y="2"/>
                    <a:pt x="48" y="2"/>
                  </a:cubicBezTo>
                  <a:cubicBezTo>
                    <a:pt x="46" y="2"/>
                    <a:pt x="46" y="2"/>
                    <a:pt x="46" y="2"/>
                  </a:cubicBezTo>
                  <a:cubicBezTo>
                    <a:pt x="44" y="2"/>
                    <a:pt x="44" y="2"/>
                    <a:pt x="44" y="2"/>
                  </a:cubicBezTo>
                  <a:cubicBezTo>
                    <a:pt x="40" y="2"/>
                    <a:pt x="40" y="2"/>
                    <a:pt x="40" y="2"/>
                  </a:cubicBezTo>
                  <a:cubicBezTo>
                    <a:pt x="38" y="2"/>
                    <a:pt x="37" y="2"/>
                    <a:pt x="35" y="3"/>
                  </a:cubicBezTo>
                  <a:cubicBezTo>
                    <a:pt x="33" y="3"/>
                    <a:pt x="30" y="3"/>
                    <a:pt x="27" y="4"/>
                  </a:cubicBezTo>
                  <a:cubicBezTo>
                    <a:pt x="26" y="4"/>
                    <a:pt x="25" y="4"/>
                    <a:pt x="24" y="4"/>
                  </a:cubicBezTo>
                  <a:cubicBezTo>
                    <a:pt x="22" y="5"/>
                    <a:pt x="21" y="5"/>
                    <a:pt x="20" y="5"/>
                  </a:cubicBezTo>
                  <a:cubicBezTo>
                    <a:pt x="18" y="6"/>
                    <a:pt x="15" y="7"/>
                    <a:pt x="13" y="7"/>
                  </a:cubicBezTo>
                  <a:cubicBezTo>
                    <a:pt x="9" y="9"/>
                    <a:pt x="6" y="10"/>
                    <a:pt x="4" y="12"/>
                  </a:cubicBezTo>
                  <a:cubicBezTo>
                    <a:pt x="2" y="13"/>
                    <a:pt x="0" y="13"/>
                    <a:pt x="0" y="13"/>
                  </a:cubicBezTo>
                  <a:close/>
                </a:path>
              </a:pathLst>
            </a:custGeom>
            <a:solidFill>
              <a:srgbClr val="47393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4" name="Freeform 172">
              <a:extLst>
                <a:ext uri="{FF2B5EF4-FFF2-40B4-BE49-F238E27FC236}">
                  <a16:creationId xmlns:a16="http://schemas.microsoft.com/office/drawing/2014/main" id="{B911A2B8-8371-2A4F-85F9-03097FC253E6}"/>
                </a:ext>
              </a:extLst>
            </p:cNvPr>
            <p:cNvSpPr>
              <a:spLocks/>
            </p:cNvSpPr>
            <p:nvPr/>
          </p:nvSpPr>
          <p:spPr bwMode="auto">
            <a:xfrm>
              <a:off x="20519462" y="5098998"/>
              <a:ext cx="290513" cy="422275"/>
            </a:xfrm>
            <a:custGeom>
              <a:avLst/>
              <a:gdLst>
                <a:gd name="T0" fmla="*/ 105 w 105"/>
                <a:gd name="T1" fmla="*/ 0 h 153"/>
                <a:gd name="T2" fmla="*/ 0 w 105"/>
                <a:gd name="T3" fmla="*/ 153 h 153"/>
                <a:gd name="T4" fmla="*/ 0 w 105"/>
                <a:gd name="T5" fmla="*/ 153 h 153"/>
                <a:gd name="T6" fmla="*/ 0 w 105"/>
                <a:gd name="T7" fmla="*/ 153 h 153"/>
                <a:gd name="T8" fmla="*/ 58 w 105"/>
                <a:gd name="T9" fmla="*/ 132 h 153"/>
                <a:gd name="T10" fmla="*/ 88 w 105"/>
                <a:gd name="T11" fmla="*/ 106 h 153"/>
                <a:gd name="T12" fmla="*/ 99 w 105"/>
                <a:gd name="T13" fmla="*/ 81 h 153"/>
                <a:gd name="T14" fmla="*/ 99 w 105"/>
                <a:gd name="T15" fmla="*/ 81 h 153"/>
                <a:gd name="T16" fmla="*/ 99 w 105"/>
                <a:gd name="T17" fmla="*/ 81 h 153"/>
                <a:gd name="T18" fmla="*/ 100 w 105"/>
                <a:gd name="T19" fmla="*/ 74 h 153"/>
                <a:gd name="T20" fmla="*/ 105 w 105"/>
                <a:gd name="T21"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5" h="153">
                  <a:moveTo>
                    <a:pt x="105" y="0"/>
                  </a:moveTo>
                  <a:cubicBezTo>
                    <a:pt x="91" y="89"/>
                    <a:pt x="48" y="133"/>
                    <a:pt x="0" y="153"/>
                  </a:cubicBezTo>
                  <a:cubicBezTo>
                    <a:pt x="0" y="153"/>
                    <a:pt x="0" y="153"/>
                    <a:pt x="0" y="153"/>
                  </a:cubicBezTo>
                  <a:cubicBezTo>
                    <a:pt x="0" y="153"/>
                    <a:pt x="0" y="153"/>
                    <a:pt x="0" y="153"/>
                  </a:cubicBezTo>
                  <a:cubicBezTo>
                    <a:pt x="21" y="149"/>
                    <a:pt x="41" y="142"/>
                    <a:pt x="58" y="132"/>
                  </a:cubicBezTo>
                  <a:cubicBezTo>
                    <a:pt x="71" y="124"/>
                    <a:pt x="82" y="116"/>
                    <a:pt x="88" y="106"/>
                  </a:cubicBezTo>
                  <a:cubicBezTo>
                    <a:pt x="94" y="98"/>
                    <a:pt x="98" y="90"/>
                    <a:pt x="99" y="81"/>
                  </a:cubicBezTo>
                  <a:cubicBezTo>
                    <a:pt x="99" y="81"/>
                    <a:pt x="99" y="81"/>
                    <a:pt x="99" y="81"/>
                  </a:cubicBezTo>
                  <a:cubicBezTo>
                    <a:pt x="99" y="81"/>
                    <a:pt x="99" y="81"/>
                    <a:pt x="99" y="81"/>
                  </a:cubicBezTo>
                  <a:cubicBezTo>
                    <a:pt x="100" y="74"/>
                    <a:pt x="100" y="74"/>
                    <a:pt x="100" y="74"/>
                  </a:cubicBezTo>
                  <a:cubicBezTo>
                    <a:pt x="105" y="0"/>
                    <a:pt x="105" y="0"/>
                    <a:pt x="105" y="0"/>
                  </a:cubicBezTo>
                </a:path>
              </a:pathLst>
            </a:custGeom>
            <a:solidFill>
              <a:srgbClr val="19225A"/>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5" name="Freeform 173">
              <a:extLst>
                <a:ext uri="{FF2B5EF4-FFF2-40B4-BE49-F238E27FC236}">
                  <a16:creationId xmlns:a16="http://schemas.microsoft.com/office/drawing/2014/main" id="{03E807DF-6D4A-E145-B798-5D3F4993296E}"/>
                </a:ext>
              </a:extLst>
            </p:cNvPr>
            <p:cNvSpPr>
              <a:spLocks/>
            </p:cNvSpPr>
            <p:nvPr/>
          </p:nvSpPr>
          <p:spPr bwMode="auto">
            <a:xfrm>
              <a:off x="20025749" y="5322835"/>
              <a:ext cx="766763" cy="406400"/>
            </a:xfrm>
            <a:custGeom>
              <a:avLst/>
              <a:gdLst>
                <a:gd name="T0" fmla="*/ 278 w 278"/>
                <a:gd name="T1" fmla="*/ 0 h 147"/>
                <a:gd name="T2" fmla="*/ 267 w 278"/>
                <a:gd name="T3" fmla="*/ 25 h 147"/>
                <a:gd name="T4" fmla="*/ 237 w 278"/>
                <a:gd name="T5" fmla="*/ 51 h 147"/>
                <a:gd name="T6" fmla="*/ 179 w 278"/>
                <a:gd name="T7" fmla="*/ 72 h 147"/>
                <a:gd name="T8" fmla="*/ 179 w 278"/>
                <a:gd name="T9" fmla="*/ 72 h 147"/>
                <a:gd name="T10" fmla="*/ 99 w 278"/>
                <a:gd name="T11" fmla="*/ 86 h 147"/>
                <a:gd name="T12" fmla="*/ 0 w 278"/>
                <a:gd name="T13" fmla="*/ 70 h 147"/>
                <a:gd name="T14" fmla="*/ 40 w 278"/>
                <a:gd name="T15" fmla="*/ 124 h 147"/>
                <a:gd name="T16" fmla="*/ 136 w 278"/>
                <a:gd name="T17" fmla="*/ 147 h 147"/>
                <a:gd name="T18" fmla="*/ 233 w 278"/>
                <a:gd name="T19" fmla="*/ 124 h 147"/>
                <a:gd name="T20" fmla="*/ 273 w 278"/>
                <a:gd name="T21" fmla="*/ 70 h 147"/>
                <a:gd name="T22" fmla="*/ 273 w 278"/>
                <a:gd name="T23" fmla="*/ 70 h 147"/>
                <a:gd name="T24" fmla="*/ 278 w 278"/>
                <a:gd name="T25" fmla="*/ 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8" h="147">
                  <a:moveTo>
                    <a:pt x="278" y="0"/>
                  </a:moveTo>
                  <a:cubicBezTo>
                    <a:pt x="277" y="9"/>
                    <a:pt x="273" y="17"/>
                    <a:pt x="267" y="25"/>
                  </a:cubicBezTo>
                  <a:cubicBezTo>
                    <a:pt x="261" y="35"/>
                    <a:pt x="250" y="43"/>
                    <a:pt x="237" y="51"/>
                  </a:cubicBezTo>
                  <a:cubicBezTo>
                    <a:pt x="220" y="61"/>
                    <a:pt x="200" y="68"/>
                    <a:pt x="179" y="72"/>
                  </a:cubicBezTo>
                  <a:cubicBezTo>
                    <a:pt x="179" y="72"/>
                    <a:pt x="179" y="72"/>
                    <a:pt x="179" y="72"/>
                  </a:cubicBezTo>
                  <a:cubicBezTo>
                    <a:pt x="153" y="83"/>
                    <a:pt x="125" y="86"/>
                    <a:pt x="99" y="86"/>
                  </a:cubicBezTo>
                  <a:cubicBezTo>
                    <a:pt x="46" y="86"/>
                    <a:pt x="3" y="71"/>
                    <a:pt x="0" y="70"/>
                  </a:cubicBezTo>
                  <a:cubicBezTo>
                    <a:pt x="1" y="89"/>
                    <a:pt x="14" y="109"/>
                    <a:pt x="40" y="124"/>
                  </a:cubicBezTo>
                  <a:cubicBezTo>
                    <a:pt x="66" y="139"/>
                    <a:pt x="101" y="147"/>
                    <a:pt x="136" y="147"/>
                  </a:cubicBezTo>
                  <a:cubicBezTo>
                    <a:pt x="171" y="147"/>
                    <a:pt x="206" y="139"/>
                    <a:pt x="233" y="124"/>
                  </a:cubicBezTo>
                  <a:cubicBezTo>
                    <a:pt x="259" y="109"/>
                    <a:pt x="272" y="89"/>
                    <a:pt x="273" y="70"/>
                  </a:cubicBezTo>
                  <a:cubicBezTo>
                    <a:pt x="273" y="70"/>
                    <a:pt x="273" y="70"/>
                    <a:pt x="273" y="70"/>
                  </a:cubicBezTo>
                  <a:cubicBezTo>
                    <a:pt x="278" y="0"/>
                    <a:pt x="278" y="0"/>
                    <a:pt x="278" y="0"/>
                  </a:cubicBezTo>
                </a:path>
              </a:pathLst>
            </a:custGeom>
            <a:solidFill>
              <a:srgbClr val="4C5B9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76" name="Group 475">
            <a:extLst>
              <a:ext uri="{FF2B5EF4-FFF2-40B4-BE49-F238E27FC236}">
                <a16:creationId xmlns:a16="http://schemas.microsoft.com/office/drawing/2014/main" id="{BFB029D7-8D5B-FD45-ADB9-97632E1A1D55}"/>
              </a:ext>
            </a:extLst>
          </p:cNvPr>
          <p:cNvGrpSpPr/>
          <p:nvPr/>
        </p:nvGrpSpPr>
        <p:grpSpPr>
          <a:xfrm>
            <a:off x="11266396" y="8178539"/>
            <a:ext cx="2368078" cy="1596412"/>
            <a:chOff x="10542024" y="8966148"/>
            <a:chExt cx="3092450" cy="2379662"/>
          </a:xfrm>
        </p:grpSpPr>
        <p:sp>
          <p:nvSpPr>
            <p:cNvPr id="477" name="Freeform 176">
              <a:extLst>
                <a:ext uri="{FF2B5EF4-FFF2-40B4-BE49-F238E27FC236}">
                  <a16:creationId xmlns:a16="http://schemas.microsoft.com/office/drawing/2014/main" id="{E8F1FCC5-9FF0-C947-85C8-7D148BE18768}"/>
                </a:ext>
              </a:extLst>
            </p:cNvPr>
            <p:cNvSpPr>
              <a:spLocks/>
            </p:cNvSpPr>
            <p:nvPr/>
          </p:nvSpPr>
          <p:spPr bwMode="auto">
            <a:xfrm>
              <a:off x="10542024" y="9075685"/>
              <a:ext cx="3092450" cy="2270125"/>
            </a:xfrm>
            <a:custGeom>
              <a:avLst/>
              <a:gdLst>
                <a:gd name="T0" fmla="*/ 1086 w 1121"/>
                <a:gd name="T1" fmla="*/ 382 h 822"/>
                <a:gd name="T2" fmla="*/ 891 w 1121"/>
                <a:gd name="T3" fmla="*/ 317 h 822"/>
                <a:gd name="T4" fmla="*/ 876 w 1121"/>
                <a:gd name="T5" fmla="*/ 314 h 822"/>
                <a:gd name="T6" fmla="*/ 858 w 1121"/>
                <a:gd name="T7" fmla="*/ 303 h 822"/>
                <a:gd name="T8" fmla="*/ 762 w 1121"/>
                <a:gd name="T9" fmla="*/ 248 h 822"/>
                <a:gd name="T10" fmla="*/ 666 w 1121"/>
                <a:gd name="T11" fmla="*/ 192 h 822"/>
                <a:gd name="T12" fmla="*/ 570 w 1121"/>
                <a:gd name="T13" fmla="*/ 137 h 822"/>
                <a:gd name="T14" fmla="*/ 474 w 1121"/>
                <a:gd name="T15" fmla="*/ 81 h 822"/>
                <a:gd name="T16" fmla="*/ 378 w 1121"/>
                <a:gd name="T17" fmla="*/ 26 h 822"/>
                <a:gd name="T18" fmla="*/ 356 w 1121"/>
                <a:gd name="T19" fmla="*/ 13 h 822"/>
                <a:gd name="T20" fmla="*/ 285 w 1121"/>
                <a:gd name="T21" fmla="*/ 10 h 822"/>
                <a:gd name="T22" fmla="*/ 115 w 1121"/>
                <a:gd name="T23" fmla="*/ 108 h 822"/>
                <a:gd name="T24" fmla="*/ 120 w 1121"/>
                <a:gd name="T25" fmla="*/ 149 h 822"/>
                <a:gd name="T26" fmla="*/ 142 w 1121"/>
                <a:gd name="T27" fmla="*/ 162 h 822"/>
                <a:gd name="T28" fmla="*/ 205 w 1121"/>
                <a:gd name="T29" fmla="*/ 198 h 822"/>
                <a:gd name="T30" fmla="*/ 170 w 1121"/>
                <a:gd name="T31" fmla="*/ 192 h 822"/>
                <a:gd name="T32" fmla="*/ 137 w 1121"/>
                <a:gd name="T33" fmla="*/ 186 h 822"/>
                <a:gd name="T34" fmla="*/ 74 w 1121"/>
                <a:gd name="T35" fmla="*/ 206 h 822"/>
                <a:gd name="T36" fmla="*/ 8 w 1121"/>
                <a:gd name="T37" fmla="*/ 335 h 822"/>
                <a:gd name="T38" fmla="*/ 41 w 1121"/>
                <a:gd name="T39" fmla="*/ 371 h 822"/>
                <a:gd name="T40" fmla="*/ 75 w 1121"/>
                <a:gd name="T41" fmla="*/ 377 h 822"/>
                <a:gd name="T42" fmla="*/ 167 w 1121"/>
                <a:gd name="T43" fmla="*/ 393 h 822"/>
                <a:gd name="T44" fmla="*/ 133 w 1121"/>
                <a:gd name="T45" fmla="*/ 396 h 822"/>
                <a:gd name="T46" fmla="*/ 99 w 1121"/>
                <a:gd name="T47" fmla="*/ 400 h 822"/>
                <a:gd name="T48" fmla="*/ 60 w 1121"/>
                <a:gd name="T49" fmla="*/ 434 h 822"/>
                <a:gd name="T50" fmla="*/ 106 w 1121"/>
                <a:gd name="T51" fmla="*/ 567 h 822"/>
                <a:gd name="T52" fmla="*/ 165 w 1121"/>
                <a:gd name="T53" fmla="*/ 589 h 822"/>
                <a:gd name="T54" fmla="*/ 182 w 1121"/>
                <a:gd name="T55" fmla="*/ 587 h 822"/>
                <a:gd name="T56" fmla="*/ 190 w 1121"/>
                <a:gd name="T57" fmla="*/ 605 h 822"/>
                <a:gd name="T58" fmla="*/ 321 w 1121"/>
                <a:gd name="T59" fmla="*/ 716 h 822"/>
                <a:gd name="T60" fmla="*/ 391 w 1121"/>
                <a:gd name="T61" fmla="*/ 724 h 822"/>
                <a:gd name="T62" fmla="*/ 420 w 1121"/>
                <a:gd name="T63" fmla="*/ 712 h 822"/>
                <a:gd name="T64" fmla="*/ 441 w 1121"/>
                <a:gd name="T65" fmla="*/ 704 h 822"/>
                <a:gd name="T66" fmla="*/ 438 w 1121"/>
                <a:gd name="T67" fmla="*/ 707 h 822"/>
                <a:gd name="T68" fmla="*/ 456 w 1121"/>
                <a:gd name="T69" fmla="*/ 747 h 822"/>
                <a:gd name="T70" fmla="*/ 658 w 1121"/>
                <a:gd name="T71" fmla="*/ 814 h 822"/>
                <a:gd name="T72" fmla="*/ 726 w 1121"/>
                <a:gd name="T73" fmla="*/ 804 h 822"/>
                <a:gd name="T74" fmla="*/ 744 w 1121"/>
                <a:gd name="T75" fmla="*/ 786 h 822"/>
                <a:gd name="T76" fmla="*/ 812 w 1121"/>
                <a:gd name="T77" fmla="*/ 718 h 822"/>
                <a:gd name="T78" fmla="*/ 880 w 1121"/>
                <a:gd name="T79" fmla="*/ 650 h 822"/>
                <a:gd name="T80" fmla="*/ 948 w 1121"/>
                <a:gd name="T81" fmla="*/ 583 h 822"/>
                <a:gd name="T82" fmla="*/ 1016 w 1121"/>
                <a:gd name="T83" fmla="*/ 515 h 822"/>
                <a:gd name="T84" fmla="*/ 1084 w 1121"/>
                <a:gd name="T85" fmla="*/ 447 h 822"/>
                <a:gd name="T86" fmla="*/ 1106 w 1121"/>
                <a:gd name="T87" fmla="*/ 425 h 822"/>
                <a:gd name="T88" fmla="*/ 1086 w 1121"/>
                <a:gd name="T89" fmla="*/ 382 h 8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121" h="822">
                  <a:moveTo>
                    <a:pt x="1086" y="382"/>
                  </a:moveTo>
                  <a:cubicBezTo>
                    <a:pt x="891" y="317"/>
                    <a:pt x="891" y="317"/>
                    <a:pt x="891" y="317"/>
                  </a:cubicBezTo>
                  <a:cubicBezTo>
                    <a:pt x="886" y="315"/>
                    <a:pt x="881" y="314"/>
                    <a:pt x="876" y="314"/>
                  </a:cubicBezTo>
                  <a:cubicBezTo>
                    <a:pt x="858" y="303"/>
                    <a:pt x="858" y="303"/>
                    <a:pt x="858" y="303"/>
                  </a:cubicBezTo>
                  <a:cubicBezTo>
                    <a:pt x="762" y="248"/>
                    <a:pt x="762" y="248"/>
                    <a:pt x="762" y="248"/>
                  </a:cubicBezTo>
                  <a:cubicBezTo>
                    <a:pt x="666" y="192"/>
                    <a:pt x="666" y="192"/>
                    <a:pt x="666" y="192"/>
                  </a:cubicBezTo>
                  <a:cubicBezTo>
                    <a:pt x="570" y="137"/>
                    <a:pt x="570" y="137"/>
                    <a:pt x="570" y="137"/>
                  </a:cubicBezTo>
                  <a:cubicBezTo>
                    <a:pt x="474" y="81"/>
                    <a:pt x="474" y="81"/>
                    <a:pt x="474" y="81"/>
                  </a:cubicBezTo>
                  <a:cubicBezTo>
                    <a:pt x="378" y="26"/>
                    <a:pt x="378" y="26"/>
                    <a:pt x="378" y="26"/>
                  </a:cubicBezTo>
                  <a:cubicBezTo>
                    <a:pt x="356" y="13"/>
                    <a:pt x="356" y="13"/>
                    <a:pt x="356" y="13"/>
                  </a:cubicBezTo>
                  <a:cubicBezTo>
                    <a:pt x="335" y="1"/>
                    <a:pt x="303" y="0"/>
                    <a:pt x="285" y="10"/>
                  </a:cubicBezTo>
                  <a:cubicBezTo>
                    <a:pt x="115" y="108"/>
                    <a:pt x="115" y="108"/>
                    <a:pt x="115" y="108"/>
                  </a:cubicBezTo>
                  <a:cubicBezTo>
                    <a:pt x="97" y="119"/>
                    <a:pt x="99" y="137"/>
                    <a:pt x="120" y="149"/>
                  </a:cubicBezTo>
                  <a:cubicBezTo>
                    <a:pt x="142" y="162"/>
                    <a:pt x="142" y="162"/>
                    <a:pt x="142" y="162"/>
                  </a:cubicBezTo>
                  <a:cubicBezTo>
                    <a:pt x="205" y="198"/>
                    <a:pt x="205" y="198"/>
                    <a:pt x="205" y="198"/>
                  </a:cubicBezTo>
                  <a:cubicBezTo>
                    <a:pt x="170" y="192"/>
                    <a:pt x="170" y="192"/>
                    <a:pt x="170" y="192"/>
                  </a:cubicBezTo>
                  <a:cubicBezTo>
                    <a:pt x="137" y="186"/>
                    <a:pt x="137" y="186"/>
                    <a:pt x="137" y="186"/>
                  </a:cubicBezTo>
                  <a:cubicBezTo>
                    <a:pt x="110" y="182"/>
                    <a:pt x="82" y="191"/>
                    <a:pt x="74" y="206"/>
                  </a:cubicBezTo>
                  <a:cubicBezTo>
                    <a:pt x="8" y="335"/>
                    <a:pt x="8" y="335"/>
                    <a:pt x="8" y="335"/>
                  </a:cubicBezTo>
                  <a:cubicBezTo>
                    <a:pt x="0" y="350"/>
                    <a:pt x="15" y="366"/>
                    <a:pt x="41" y="371"/>
                  </a:cubicBezTo>
                  <a:cubicBezTo>
                    <a:pt x="75" y="377"/>
                    <a:pt x="75" y="377"/>
                    <a:pt x="75" y="377"/>
                  </a:cubicBezTo>
                  <a:cubicBezTo>
                    <a:pt x="167" y="393"/>
                    <a:pt x="167" y="393"/>
                    <a:pt x="167" y="393"/>
                  </a:cubicBezTo>
                  <a:cubicBezTo>
                    <a:pt x="133" y="396"/>
                    <a:pt x="133" y="396"/>
                    <a:pt x="133" y="396"/>
                  </a:cubicBezTo>
                  <a:cubicBezTo>
                    <a:pt x="99" y="400"/>
                    <a:pt x="99" y="400"/>
                    <a:pt x="99" y="400"/>
                  </a:cubicBezTo>
                  <a:cubicBezTo>
                    <a:pt x="72" y="404"/>
                    <a:pt x="55" y="419"/>
                    <a:pt x="60" y="434"/>
                  </a:cubicBezTo>
                  <a:cubicBezTo>
                    <a:pt x="106" y="567"/>
                    <a:pt x="106" y="567"/>
                    <a:pt x="106" y="567"/>
                  </a:cubicBezTo>
                  <a:cubicBezTo>
                    <a:pt x="112" y="582"/>
                    <a:pt x="138" y="592"/>
                    <a:pt x="165" y="589"/>
                  </a:cubicBezTo>
                  <a:cubicBezTo>
                    <a:pt x="182" y="587"/>
                    <a:pt x="182" y="587"/>
                    <a:pt x="182" y="587"/>
                  </a:cubicBezTo>
                  <a:cubicBezTo>
                    <a:pt x="181" y="593"/>
                    <a:pt x="184" y="599"/>
                    <a:pt x="190" y="605"/>
                  </a:cubicBezTo>
                  <a:cubicBezTo>
                    <a:pt x="321" y="716"/>
                    <a:pt x="321" y="716"/>
                    <a:pt x="321" y="716"/>
                  </a:cubicBezTo>
                  <a:cubicBezTo>
                    <a:pt x="337" y="729"/>
                    <a:pt x="368" y="733"/>
                    <a:pt x="391" y="724"/>
                  </a:cubicBezTo>
                  <a:cubicBezTo>
                    <a:pt x="420" y="712"/>
                    <a:pt x="420" y="712"/>
                    <a:pt x="420" y="712"/>
                  </a:cubicBezTo>
                  <a:cubicBezTo>
                    <a:pt x="441" y="704"/>
                    <a:pt x="441" y="704"/>
                    <a:pt x="441" y="704"/>
                  </a:cubicBezTo>
                  <a:cubicBezTo>
                    <a:pt x="438" y="707"/>
                    <a:pt x="438" y="707"/>
                    <a:pt x="438" y="707"/>
                  </a:cubicBezTo>
                  <a:cubicBezTo>
                    <a:pt x="424" y="721"/>
                    <a:pt x="432" y="739"/>
                    <a:pt x="456" y="747"/>
                  </a:cubicBezTo>
                  <a:cubicBezTo>
                    <a:pt x="658" y="814"/>
                    <a:pt x="658" y="814"/>
                    <a:pt x="658" y="814"/>
                  </a:cubicBezTo>
                  <a:cubicBezTo>
                    <a:pt x="682" y="822"/>
                    <a:pt x="713" y="817"/>
                    <a:pt x="726" y="804"/>
                  </a:cubicBezTo>
                  <a:cubicBezTo>
                    <a:pt x="744" y="786"/>
                    <a:pt x="744" y="786"/>
                    <a:pt x="744" y="786"/>
                  </a:cubicBezTo>
                  <a:cubicBezTo>
                    <a:pt x="812" y="718"/>
                    <a:pt x="812" y="718"/>
                    <a:pt x="812" y="718"/>
                  </a:cubicBezTo>
                  <a:cubicBezTo>
                    <a:pt x="880" y="650"/>
                    <a:pt x="880" y="650"/>
                    <a:pt x="880" y="650"/>
                  </a:cubicBezTo>
                  <a:cubicBezTo>
                    <a:pt x="948" y="583"/>
                    <a:pt x="948" y="583"/>
                    <a:pt x="948" y="583"/>
                  </a:cubicBezTo>
                  <a:cubicBezTo>
                    <a:pt x="1016" y="515"/>
                    <a:pt x="1016" y="515"/>
                    <a:pt x="1016" y="515"/>
                  </a:cubicBezTo>
                  <a:cubicBezTo>
                    <a:pt x="1084" y="447"/>
                    <a:pt x="1084" y="447"/>
                    <a:pt x="1084" y="447"/>
                  </a:cubicBezTo>
                  <a:cubicBezTo>
                    <a:pt x="1106" y="425"/>
                    <a:pt x="1106" y="425"/>
                    <a:pt x="1106" y="425"/>
                  </a:cubicBezTo>
                  <a:cubicBezTo>
                    <a:pt x="1121" y="410"/>
                    <a:pt x="1112" y="391"/>
                    <a:pt x="1086" y="382"/>
                  </a:cubicBezTo>
                  <a:close/>
                </a:path>
              </a:pathLst>
            </a:custGeom>
            <a:solidFill>
              <a:srgbClr val="51698E"/>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8" name="Freeform 177">
              <a:extLst>
                <a:ext uri="{FF2B5EF4-FFF2-40B4-BE49-F238E27FC236}">
                  <a16:creationId xmlns:a16="http://schemas.microsoft.com/office/drawing/2014/main" id="{FAC6C8D5-9C16-464A-B798-2A7E6495ABFF}"/>
                </a:ext>
              </a:extLst>
            </p:cNvPr>
            <p:cNvSpPr>
              <a:spLocks/>
            </p:cNvSpPr>
            <p:nvPr/>
          </p:nvSpPr>
          <p:spPr bwMode="auto">
            <a:xfrm>
              <a:off x="10934137" y="9037585"/>
              <a:ext cx="915988" cy="527050"/>
            </a:xfrm>
            <a:custGeom>
              <a:avLst/>
              <a:gdLst>
                <a:gd name="T0" fmla="*/ 577 w 577"/>
                <a:gd name="T1" fmla="*/ 96 h 332"/>
                <a:gd name="T2" fmla="*/ 167 w 577"/>
                <a:gd name="T3" fmla="*/ 332 h 332"/>
                <a:gd name="T4" fmla="*/ 0 w 577"/>
                <a:gd name="T5" fmla="*/ 237 h 332"/>
                <a:gd name="T6" fmla="*/ 410 w 577"/>
                <a:gd name="T7" fmla="*/ 0 h 332"/>
                <a:gd name="T8" fmla="*/ 577 w 577"/>
                <a:gd name="T9" fmla="*/ 96 h 332"/>
              </a:gdLst>
              <a:ahLst/>
              <a:cxnLst>
                <a:cxn ang="0">
                  <a:pos x="T0" y="T1"/>
                </a:cxn>
                <a:cxn ang="0">
                  <a:pos x="T2" y="T3"/>
                </a:cxn>
                <a:cxn ang="0">
                  <a:pos x="T4" y="T5"/>
                </a:cxn>
                <a:cxn ang="0">
                  <a:pos x="T6" y="T7"/>
                </a:cxn>
                <a:cxn ang="0">
                  <a:pos x="T8" y="T9"/>
                </a:cxn>
              </a:cxnLst>
              <a:rect l="0" t="0" r="r" b="b"/>
              <a:pathLst>
                <a:path w="577" h="332">
                  <a:moveTo>
                    <a:pt x="577" y="96"/>
                  </a:moveTo>
                  <a:lnTo>
                    <a:pt x="167" y="332"/>
                  </a:lnTo>
                  <a:lnTo>
                    <a:pt x="0" y="237"/>
                  </a:lnTo>
                  <a:lnTo>
                    <a:pt x="410" y="0"/>
                  </a:lnTo>
                  <a:lnTo>
                    <a:pt x="577" y="96"/>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9" name="Freeform 178">
              <a:extLst>
                <a:ext uri="{FF2B5EF4-FFF2-40B4-BE49-F238E27FC236}">
                  <a16:creationId xmlns:a16="http://schemas.microsoft.com/office/drawing/2014/main" id="{37F6EC40-5081-0F46-93EE-A1106EB77C0F}"/>
                </a:ext>
              </a:extLst>
            </p:cNvPr>
            <p:cNvSpPr>
              <a:spLocks/>
            </p:cNvSpPr>
            <p:nvPr/>
          </p:nvSpPr>
          <p:spPr bwMode="auto">
            <a:xfrm>
              <a:off x="11199249" y="9189985"/>
              <a:ext cx="915988" cy="530225"/>
            </a:xfrm>
            <a:custGeom>
              <a:avLst/>
              <a:gdLst>
                <a:gd name="T0" fmla="*/ 577 w 577"/>
                <a:gd name="T1" fmla="*/ 97 h 334"/>
                <a:gd name="T2" fmla="*/ 166 w 577"/>
                <a:gd name="T3" fmla="*/ 334 h 334"/>
                <a:gd name="T4" fmla="*/ 0 w 577"/>
                <a:gd name="T5" fmla="*/ 236 h 334"/>
                <a:gd name="T6" fmla="*/ 410 w 577"/>
                <a:gd name="T7" fmla="*/ 0 h 334"/>
                <a:gd name="T8" fmla="*/ 577 w 577"/>
                <a:gd name="T9" fmla="*/ 97 h 334"/>
              </a:gdLst>
              <a:ahLst/>
              <a:cxnLst>
                <a:cxn ang="0">
                  <a:pos x="T0" y="T1"/>
                </a:cxn>
                <a:cxn ang="0">
                  <a:pos x="T2" y="T3"/>
                </a:cxn>
                <a:cxn ang="0">
                  <a:pos x="T4" y="T5"/>
                </a:cxn>
                <a:cxn ang="0">
                  <a:pos x="T6" y="T7"/>
                </a:cxn>
                <a:cxn ang="0">
                  <a:pos x="T8" y="T9"/>
                </a:cxn>
              </a:cxnLst>
              <a:rect l="0" t="0" r="r" b="b"/>
              <a:pathLst>
                <a:path w="577" h="334">
                  <a:moveTo>
                    <a:pt x="577" y="97"/>
                  </a:moveTo>
                  <a:lnTo>
                    <a:pt x="166" y="334"/>
                  </a:lnTo>
                  <a:lnTo>
                    <a:pt x="0" y="236"/>
                  </a:lnTo>
                  <a:lnTo>
                    <a:pt x="410" y="0"/>
                  </a:lnTo>
                  <a:lnTo>
                    <a:pt x="577" y="97"/>
                  </a:lnTo>
                  <a:close/>
                </a:path>
              </a:pathLst>
            </a:custGeom>
            <a:solidFill>
              <a:srgbClr val="0E0C5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0" name="Freeform 179">
              <a:extLst>
                <a:ext uri="{FF2B5EF4-FFF2-40B4-BE49-F238E27FC236}">
                  <a16:creationId xmlns:a16="http://schemas.microsoft.com/office/drawing/2014/main" id="{3C282820-07C8-8E45-B43B-BE44DA63398A}"/>
                </a:ext>
              </a:extLst>
            </p:cNvPr>
            <p:cNvSpPr>
              <a:spLocks/>
            </p:cNvSpPr>
            <p:nvPr/>
          </p:nvSpPr>
          <p:spPr bwMode="auto">
            <a:xfrm>
              <a:off x="11462774" y="9343973"/>
              <a:ext cx="915988" cy="527050"/>
            </a:xfrm>
            <a:custGeom>
              <a:avLst/>
              <a:gdLst>
                <a:gd name="T0" fmla="*/ 577 w 577"/>
                <a:gd name="T1" fmla="*/ 96 h 332"/>
                <a:gd name="T2" fmla="*/ 167 w 577"/>
                <a:gd name="T3" fmla="*/ 332 h 332"/>
                <a:gd name="T4" fmla="*/ 0 w 577"/>
                <a:gd name="T5" fmla="*/ 237 h 332"/>
                <a:gd name="T6" fmla="*/ 411 w 577"/>
                <a:gd name="T7" fmla="*/ 0 h 332"/>
                <a:gd name="T8" fmla="*/ 577 w 577"/>
                <a:gd name="T9" fmla="*/ 96 h 332"/>
              </a:gdLst>
              <a:ahLst/>
              <a:cxnLst>
                <a:cxn ang="0">
                  <a:pos x="T0" y="T1"/>
                </a:cxn>
                <a:cxn ang="0">
                  <a:pos x="T2" y="T3"/>
                </a:cxn>
                <a:cxn ang="0">
                  <a:pos x="T4" y="T5"/>
                </a:cxn>
                <a:cxn ang="0">
                  <a:pos x="T6" y="T7"/>
                </a:cxn>
                <a:cxn ang="0">
                  <a:pos x="T8" y="T9"/>
                </a:cxn>
              </a:cxnLst>
              <a:rect l="0" t="0" r="r" b="b"/>
              <a:pathLst>
                <a:path w="577" h="332">
                  <a:moveTo>
                    <a:pt x="577" y="96"/>
                  </a:moveTo>
                  <a:lnTo>
                    <a:pt x="167" y="332"/>
                  </a:lnTo>
                  <a:lnTo>
                    <a:pt x="0" y="237"/>
                  </a:lnTo>
                  <a:lnTo>
                    <a:pt x="411" y="0"/>
                  </a:lnTo>
                  <a:lnTo>
                    <a:pt x="577" y="96"/>
                  </a:lnTo>
                  <a:close/>
                </a:path>
              </a:pathLst>
            </a:custGeom>
            <a:solidFill>
              <a:srgbClr val="1B146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1" name="Freeform 180">
              <a:extLst>
                <a:ext uri="{FF2B5EF4-FFF2-40B4-BE49-F238E27FC236}">
                  <a16:creationId xmlns:a16="http://schemas.microsoft.com/office/drawing/2014/main" id="{0B6A571D-B9CC-7640-BD0C-EFB4427937D8}"/>
                </a:ext>
              </a:extLst>
            </p:cNvPr>
            <p:cNvSpPr>
              <a:spLocks/>
            </p:cNvSpPr>
            <p:nvPr/>
          </p:nvSpPr>
          <p:spPr bwMode="auto">
            <a:xfrm>
              <a:off x="11727887" y="9496373"/>
              <a:ext cx="915988" cy="530225"/>
            </a:xfrm>
            <a:custGeom>
              <a:avLst/>
              <a:gdLst>
                <a:gd name="T0" fmla="*/ 577 w 577"/>
                <a:gd name="T1" fmla="*/ 97 h 334"/>
                <a:gd name="T2" fmla="*/ 167 w 577"/>
                <a:gd name="T3" fmla="*/ 334 h 334"/>
                <a:gd name="T4" fmla="*/ 0 w 577"/>
                <a:gd name="T5" fmla="*/ 236 h 334"/>
                <a:gd name="T6" fmla="*/ 410 w 577"/>
                <a:gd name="T7" fmla="*/ 0 h 334"/>
                <a:gd name="T8" fmla="*/ 577 w 577"/>
                <a:gd name="T9" fmla="*/ 97 h 334"/>
              </a:gdLst>
              <a:ahLst/>
              <a:cxnLst>
                <a:cxn ang="0">
                  <a:pos x="T0" y="T1"/>
                </a:cxn>
                <a:cxn ang="0">
                  <a:pos x="T2" y="T3"/>
                </a:cxn>
                <a:cxn ang="0">
                  <a:pos x="T4" y="T5"/>
                </a:cxn>
                <a:cxn ang="0">
                  <a:pos x="T6" y="T7"/>
                </a:cxn>
                <a:cxn ang="0">
                  <a:pos x="T8" y="T9"/>
                </a:cxn>
              </a:cxnLst>
              <a:rect l="0" t="0" r="r" b="b"/>
              <a:pathLst>
                <a:path w="577" h="334">
                  <a:moveTo>
                    <a:pt x="577" y="97"/>
                  </a:moveTo>
                  <a:lnTo>
                    <a:pt x="167" y="334"/>
                  </a:lnTo>
                  <a:lnTo>
                    <a:pt x="0" y="236"/>
                  </a:lnTo>
                  <a:lnTo>
                    <a:pt x="410" y="0"/>
                  </a:lnTo>
                  <a:lnTo>
                    <a:pt x="577" y="97"/>
                  </a:lnTo>
                  <a:close/>
                </a:path>
              </a:pathLst>
            </a:custGeom>
            <a:solidFill>
              <a:srgbClr val="131B2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2" name="Freeform 181">
              <a:extLst>
                <a:ext uri="{FF2B5EF4-FFF2-40B4-BE49-F238E27FC236}">
                  <a16:creationId xmlns:a16="http://schemas.microsoft.com/office/drawing/2014/main" id="{BEDCA158-B4B7-1F4D-84A0-B4D15714E321}"/>
                </a:ext>
              </a:extLst>
            </p:cNvPr>
            <p:cNvSpPr>
              <a:spLocks/>
            </p:cNvSpPr>
            <p:nvPr/>
          </p:nvSpPr>
          <p:spPr bwMode="auto">
            <a:xfrm>
              <a:off x="11992999" y="9650360"/>
              <a:ext cx="915988" cy="527050"/>
            </a:xfrm>
            <a:custGeom>
              <a:avLst/>
              <a:gdLst>
                <a:gd name="T0" fmla="*/ 577 w 577"/>
                <a:gd name="T1" fmla="*/ 96 h 332"/>
                <a:gd name="T2" fmla="*/ 167 w 577"/>
                <a:gd name="T3" fmla="*/ 332 h 332"/>
                <a:gd name="T4" fmla="*/ 0 w 577"/>
                <a:gd name="T5" fmla="*/ 237 h 332"/>
                <a:gd name="T6" fmla="*/ 410 w 577"/>
                <a:gd name="T7" fmla="*/ 0 h 332"/>
                <a:gd name="T8" fmla="*/ 577 w 577"/>
                <a:gd name="T9" fmla="*/ 96 h 332"/>
              </a:gdLst>
              <a:ahLst/>
              <a:cxnLst>
                <a:cxn ang="0">
                  <a:pos x="T0" y="T1"/>
                </a:cxn>
                <a:cxn ang="0">
                  <a:pos x="T2" y="T3"/>
                </a:cxn>
                <a:cxn ang="0">
                  <a:pos x="T4" y="T5"/>
                </a:cxn>
                <a:cxn ang="0">
                  <a:pos x="T6" y="T7"/>
                </a:cxn>
                <a:cxn ang="0">
                  <a:pos x="T8" y="T9"/>
                </a:cxn>
              </a:cxnLst>
              <a:rect l="0" t="0" r="r" b="b"/>
              <a:pathLst>
                <a:path w="577" h="332">
                  <a:moveTo>
                    <a:pt x="577" y="96"/>
                  </a:moveTo>
                  <a:lnTo>
                    <a:pt x="167" y="332"/>
                  </a:lnTo>
                  <a:lnTo>
                    <a:pt x="0" y="237"/>
                  </a:lnTo>
                  <a:lnTo>
                    <a:pt x="410" y="0"/>
                  </a:lnTo>
                  <a:lnTo>
                    <a:pt x="577" y="96"/>
                  </a:lnTo>
                  <a:close/>
                </a:path>
              </a:pathLst>
            </a:custGeom>
            <a:solidFill>
              <a:srgbClr val="3B4C7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3" name="Freeform 182">
              <a:extLst>
                <a:ext uri="{FF2B5EF4-FFF2-40B4-BE49-F238E27FC236}">
                  <a16:creationId xmlns:a16="http://schemas.microsoft.com/office/drawing/2014/main" id="{408CD2E1-DC7D-E241-BA24-B5A0A798BA84}"/>
                </a:ext>
              </a:extLst>
            </p:cNvPr>
            <p:cNvSpPr>
              <a:spLocks/>
            </p:cNvSpPr>
            <p:nvPr/>
          </p:nvSpPr>
          <p:spPr bwMode="auto">
            <a:xfrm>
              <a:off x="10808724" y="8966148"/>
              <a:ext cx="776288" cy="447675"/>
            </a:xfrm>
            <a:custGeom>
              <a:avLst/>
              <a:gdLst>
                <a:gd name="T0" fmla="*/ 281 w 281"/>
                <a:gd name="T1" fmla="*/ 26 h 162"/>
                <a:gd name="T2" fmla="*/ 45 w 281"/>
                <a:gd name="T3" fmla="*/ 162 h 162"/>
                <a:gd name="T4" fmla="*/ 23 w 281"/>
                <a:gd name="T5" fmla="*/ 149 h 162"/>
                <a:gd name="T6" fmla="*/ 18 w 281"/>
                <a:gd name="T7" fmla="*/ 108 h 162"/>
                <a:gd name="T8" fmla="*/ 188 w 281"/>
                <a:gd name="T9" fmla="*/ 10 h 162"/>
                <a:gd name="T10" fmla="*/ 259 w 281"/>
                <a:gd name="T11" fmla="*/ 13 h 162"/>
                <a:gd name="T12" fmla="*/ 281 w 281"/>
                <a:gd name="T13" fmla="*/ 26 h 162"/>
              </a:gdLst>
              <a:ahLst/>
              <a:cxnLst>
                <a:cxn ang="0">
                  <a:pos x="T0" y="T1"/>
                </a:cxn>
                <a:cxn ang="0">
                  <a:pos x="T2" y="T3"/>
                </a:cxn>
                <a:cxn ang="0">
                  <a:pos x="T4" y="T5"/>
                </a:cxn>
                <a:cxn ang="0">
                  <a:pos x="T6" y="T7"/>
                </a:cxn>
                <a:cxn ang="0">
                  <a:pos x="T8" y="T9"/>
                </a:cxn>
                <a:cxn ang="0">
                  <a:pos x="T10" y="T11"/>
                </a:cxn>
                <a:cxn ang="0">
                  <a:pos x="T12" y="T13"/>
                </a:cxn>
              </a:cxnLst>
              <a:rect l="0" t="0" r="r" b="b"/>
              <a:pathLst>
                <a:path w="281" h="162">
                  <a:moveTo>
                    <a:pt x="281" y="26"/>
                  </a:moveTo>
                  <a:cubicBezTo>
                    <a:pt x="45" y="162"/>
                    <a:pt x="45" y="162"/>
                    <a:pt x="45" y="162"/>
                  </a:cubicBezTo>
                  <a:cubicBezTo>
                    <a:pt x="23" y="149"/>
                    <a:pt x="23" y="149"/>
                    <a:pt x="23" y="149"/>
                  </a:cubicBezTo>
                  <a:cubicBezTo>
                    <a:pt x="2" y="137"/>
                    <a:pt x="0" y="119"/>
                    <a:pt x="18" y="108"/>
                  </a:cubicBezTo>
                  <a:cubicBezTo>
                    <a:pt x="188" y="10"/>
                    <a:pt x="188" y="10"/>
                    <a:pt x="188" y="10"/>
                  </a:cubicBezTo>
                  <a:cubicBezTo>
                    <a:pt x="206" y="0"/>
                    <a:pt x="238" y="1"/>
                    <a:pt x="259" y="13"/>
                  </a:cubicBezTo>
                  <a:lnTo>
                    <a:pt x="281" y="26"/>
                  </a:lnTo>
                  <a:close/>
                </a:path>
              </a:pathLst>
            </a:custGeom>
            <a:solidFill>
              <a:srgbClr val="DBE3F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4" name="Freeform 183">
              <a:extLst>
                <a:ext uri="{FF2B5EF4-FFF2-40B4-BE49-F238E27FC236}">
                  <a16:creationId xmlns:a16="http://schemas.microsoft.com/office/drawing/2014/main" id="{65564DB2-ACD8-B448-85BB-7E1D27DDD391}"/>
                </a:ext>
              </a:extLst>
            </p:cNvPr>
            <p:cNvSpPr>
              <a:spLocks/>
            </p:cNvSpPr>
            <p:nvPr/>
          </p:nvSpPr>
          <p:spPr bwMode="auto">
            <a:xfrm>
              <a:off x="12258112" y="9802760"/>
              <a:ext cx="800100" cy="460375"/>
            </a:xfrm>
            <a:custGeom>
              <a:avLst/>
              <a:gdLst>
                <a:gd name="T0" fmla="*/ 236 w 290"/>
                <a:gd name="T1" fmla="*/ 0 h 167"/>
                <a:gd name="T2" fmla="*/ 0 w 290"/>
                <a:gd name="T3" fmla="*/ 136 h 167"/>
                <a:gd name="T4" fmla="*/ 29 w 290"/>
                <a:gd name="T5" fmla="*/ 153 h 167"/>
                <a:gd name="T6" fmla="*/ 105 w 290"/>
                <a:gd name="T7" fmla="*/ 156 h 167"/>
                <a:gd name="T8" fmla="*/ 270 w 290"/>
                <a:gd name="T9" fmla="*/ 61 h 167"/>
                <a:gd name="T10" fmla="*/ 265 w 290"/>
                <a:gd name="T11" fmla="*/ 17 h 167"/>
                <a:gd name="T12" fmla="*/ 236 w 290"/>
                <a:gd name="T13" fmla="*/ 0 h 167"/>
              </a:gdLst>
              <a:ahLst/>
              <a:cxnLst>
                <a:cxn ang="0">
                  <a:pos x="T0" y="T1"/>
                </a:cxn>
                <a:cxn ang="0">
                  <a:pos x="T2" y="T3"/>
                </a:cxn>
                <a:cxn ang="0">
                  <a:pos x="T4" y="T5"/>
                </a:cxn>
                <a:cxn ang="0">
                  <a:pos x="T6" y="T7"/>
                </a:cxn>
                <a:cxn ang="0">
                  <a:pos x="T8" y="T9"/>
                </a:cxn>
                <a:cxn ang="0">
                  <a:pos x="T10" y="T11"/>
                </a:cxn>
                <a:cxn ang="0">
                  <a:pos x="T12" y="T13"/>
                </a:cxn>
              </a:cxnLst>
              <a:rect l="0" t="0" r="r" b="b"/>
              <a:pathLst>
                <a:path w="290" h="167">
                  <a:moveTo>
                    <a:pt x="236" y="0"/>
                  </a:moveTo>
                  <a:cubicBezTo>
                    <a:pt x="0" y="136"/>
                    <a:pt x="0" y="136"/>
                    <a:pt x="0" y="136"/>
                  </a:cubicBezTo>
                  <a:cubicBezTo>
                    <a:pt x="29" y="153"/>
                    <a:pt x="29" y="153"/>
                    <a:pt x="29" y="153"/>
                  </a:cubicBezTo>
                  <a:cubicBezTo>
                    <a:pt x="51" y="166"/>
                    <a:pt x="86" y="167"/>
                    <a:pt x="105" y="156"/>
                  </a:cubicBezTo>
                  <a:cubicBezTo>
                    <a:pt x="270" y="61"/>
                    <a:pt x="270" y="61"/>
                    <a:pt x="270" y="61"/>
                  </a:cubicBezTo>
                  <a:cubicBezTo>
                    <a:pt x="290" y="49"/>
                    <a:pt x="287" y="30"/>
                    <a:pt x="265" y="17"/>
                  </a:cubicBezTo>
                  <a:lnTo>
                    <a:pt x="236" y="0"/>
                  </a:lnTo>
                  <a:close/>
                </a:path>
              </a:pathLst>
            </a:custGeom>
            <a:solidFill>
              <a:srgbClr val="DBE3F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5" name="Freeform 184">
              <a:extLst>
                <a:ext uri="{FF2B5EF4-FFF2-40B4-BE49-F238E27FC236}">
                  <a16:creationId xmlns:a16="http://schemas.microsoft.com/office/drawing/2014/main" id="{DF39FBAE-3D09-FB4D-BBD1-3534503DF53F}"/>
                </a:ext>
              </a:extLst>
            </p:cNvPr>
            <p:cNvSpPr>
              <a:spLocks/>
            </p:cNvSpPr>
            <p:nvPr/>
          </p:nvSpPr>
          <p:spPr bwMode="auto">
            <a:xfrm>
              <a:off x="10748399" y="9496373"/>
              <a:ext cx="620713" cy="571500"/>
            </a:xfrm>
            <a:custGeom>
              <a:avLst/>
              <a:gdLst>
                <a:gd name="T0" fmla="*/ 391 w 391"/>
                <a:gd name="T1" fmla="*/ 40 h 360"/>
                <a:gd name="T2" fmla="*/ 226 w 391"/>
                <a:gd name="T3" fmla="*/ 360 h 360"/>
                <a:gd name="T4" fmla="*/ 0 w 391"/>
                <a:gd name="T5" fmla="*/ 322 h 360"/>
                <a:gd name="T6" fmla="*/ 165 w 391"/>
                <a:gd name="T7" fmla="*/ 0 h 360"/>
                <a:gd name="T8" fmla="*/ 391 w 391"/>
                <a:gd name="T9" fmla="*/ 40 h 360"/>
              </a:gdLst>
              <a:ahLst/>
              <a:cxnLst>
                <a:cxn ang="0">
                  <a:pos x="T0" y="T1"/>
                </a:cxn>
                <a:cxn ang="0">
                  <a:pos x="T2" y="T3"/>
                </a:cxn>
                <a:cxn ang="0">
                  <a:pos x="T4" y="T5"/>
                </a:cxn>
                <a:cxn ang="0">
                  <a:pos x="T6" y="T7"/>
                </a:cxn>
                <a:cxn ang="0">
                  <a:pos x="T8" y="T9"/>
                </a:cxn>
              </a:cxnLst>
              <a:rect l="0" t="0" r="r" b="b"/>
              <a:pathLst>
                <a:path w="391" h="360">
                  <a:moveTo>
                    <a:pt x="391" y="40"/>
                  </a:moveTo>
                  <a:lnTo>
                    <a:pt x="226" y="360"/>
                  </a:lnTo>
                  <a:lnTo>
                    <a:pt x="0" y="322"/>
                  </a:lnTo>
                  <a:lnTo>
                    <a:pt x="165" y="0"/>
                  </a:lnTo>
                  <a:lnTo>
                    <a:pt x="391" y="40"/>
                  </a:lnTo>
                  <a:close/>
                </a:path>
              </a:pathLst>
            </a:custGeom>
            <a:solidFill>
              <a:srgbClr val="0250C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6" name="Freeform 185">
              <a:extLst>
                <a:ext uri="{FF2B5EF4-FFF2-40B4-BE49-F238E27FC236}">
                  <a16:creationId xmlns:a16="http://schemas.microsoft.com/office/drawing/2014/main" id="{9E35E449-C10C-2945-B14B-E7EE9452426B}"/>
                </a:ext>
              </a:extLst>
            </p:cNvPr>
            <p:cNvSpPr>
              <a:spLocks/>
            </p:cNvSpPr>
            <p:nvPr/>
          </p:nvSpPr>
          <p:spPr bwMode="auto">
            <a:xfrm>
              <a:off x="11107174" y="9559873"/>
              <a:ext cx="620713" cy="571500"/>
            </a:xfrm>
            <a:custGeom>
              <a:avLst/>
              <a:gdLst>
                <a:gd name="T0" fmla="*/ 391 w 391"/>
                <a:gd name="T1" fmla="*/ 38 h 360"/>
                <a:gd name="T2" fmla="*/ 226 w 391"/>
                <a:gd name="T3" fmla="*/ 360 h 360"/>
                <a:gd name="T4" fmla="*/ 0 w 391"/>
                <a:gd name="T5" fmla="*/ 320 h 360"/>
                <a:gd name="T6" fmla="*/ 165 w 391"/>
                <a:gd name="T7" fmla="*/ 0 h 360"/>
                <a:gd name="T8" fmla="*/ 391 w 391"/>
                <a:gd name="T9" fmla="*/ 38 h 360"/>
              </a:gdLst>
              <a:ahLst/>
              <a:cxnLst>
                <a:cxn ang="0">
                  <a:pos x="T0" y="T1"/>
                </a:cxn>
                <a:cxn ang="0">
                  <a:pos x="T2" y="T3"/>
                </a:cxn>
                <a:cxn ang="0">
                  <a:pos x="T4" y="T5"/>
                </a:cxn>
                <a:cxn ang="0">
                  <a:pos x="T6" y="T7"/>
                </a:cxn>
                <a:cxn ang="0">
                  <a:pos x="T8" y="T9"/>
                </a:cxn>
              </a:cxnLst>
              <a:rect l="0" t="0" r="r" b="b"/>
              <a:pathLst>
                <a:path w="391" h="360">
                  <a:moveTo>
                    <a:pt x="391" y="38"/>
                  </a:moveTo>
                  <a:lnTo>
                    <a:pt x="226" y="360"/>
                  </a:lnTo>
                  <a:lnTo>
                    <a:pt x="0" y="320"/>
                  </a:lnTo>
                  <a:lnTo>
                    <a:pt x="165" y="0"/>
                  </a:lnTo>
                  <a:lnTo>
                    <a:pt x="391" y="38"/>
                  </a:lnTo>
                  <a:close/>
                </a:path>
              </a:pathLst>
            </a:custGeom>
            <a:solidFill>
              <a:srgbClr val="165AD3"/>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7" name="Freeform 186">
              <a:extLst>
                <a:ext uri="{FF2B5EF4-FFF2-40B4-BE49-F238E27FC236}">
                  <a16:creationId xmlns:a16="http://schemas.microsoft.com/office/drawing/2014/main" id="{6C4C0534-82AB-0E4E-A793-363819FA254F}"/>
                </a:ext>
              </a:extLst>
            </p:cNvPr>
            <p:cNvSpPr>
              <a:spLocks/>
            </p:cNvSpPr>
            <p:nvPr/>
          </p:nvSpPr>
          <p:spPr bwMode="auto">
            <a:xfrm>
              <a:off x="11465949" y="9620198"/>
              <a:ext cx="620713" cy="571500"/>
            </a:xfrm>
            <a:custGeom>
              <a:avLst/>
              <a:gdLst>
                <a:gd name="T0" fmla="*/ 391 w 391"/>
                <a:gd name="T1" fmla="*/ 38 h 360"/>
                <a:gd name="T2" fmla="*/ 226 w 391"/>
                <a:gd name="T3" fmla="*/ 360 h 360"/>
                <a:gd name="T4" fmla="*/ 0 w 391"/>
                <a:gd name="T5" fmla="*/ 322 h 360"/>
                <a:gd name="T6" fmla="*/ 165 w 391"/>
                <a:gd name="T7" fmla="*/ 0 h 360"/>
                <a:gd name="T8" fmla="*/ 391 w 391"/>
                <a:gd name="T9" fmla="*/ 38 h 360"/>
              </a:gdLst>
              <a:ahLst/>
              <a:cxnLst>
                <a:cxn ang="0">
                  <a:pos x="T0" y="T1"/>
                </a:cxn>
                <a:cxn ang="0">
                  <a:pos x="T2" y="T3"/>
                </a:cxn>
                <a:cxn ang="0">
                  <a:pos x="T4" y="T5"/>
                </a:cxn>
                <a:cxn ang="0">
                  <a:pos x="T6" y="T7"/>
                </a:cxn>
                <a:cxn ang="0">
                  <a:pos x="T8" y="T9"/>
                </a:cxn>
              </a:cxnLst>
              <a:rect l="0" t="0" r="r" b="b"/>
              <a:pathLst>
                <a:path w="391" h="360">
                  <a:moveTo>
                    <a:pt x="391" y="38"/>
                  </a:moveTo>
                  <a:lnTo>
                    <a:pt x="226" y="360"/>
                  </a:lnTo>
                  <a:lnTo>
                    <a:pt x="0" y="322"/>
                  </a:lnTo>
                  <a:lnTo>
                    <a:pt x="165" y="0"/>
                  </a:lnTo>
                  <a:lnTo>
                    <a:pt x="391" y="38"/>
                  </a:lnTo>
                  <a:close/>
                </a:path>
              </a:pathLst>
            </a:custGeom>
            <a:solidFill>
              <a:srgbClr val="2E70E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8" name="Freeform 187">
              <a:extLst>
                <a:ext uri="{FF2B5EF4-FFF2-40B4-BE49-F238E27FC236}">
                  <a16:creationId xmlns:a16="http://schemas.microsoft.com/office/drawing/2014/main" id="{C7C910D5-D5AE-5C40-8CCA-110A3FC3ABC3}"/>
                </a:ext>
              </a:extLst>
            </p:cNvPr>
            <p:cNvSpPr>
              <a:spLocks/>
            </p:cNvSpPr>
            <p:nvPr/>
          </p:nvSpPr>
          <p:spPr bwMode="auto">
            <a:xfrm>
              <a:off x="11824724" y="9680523"/>
              <a:ext cx="620713" cy="571500"/>
            </a:xfrm>
            <a:custGeom>
              <a:avLst/>
              <a:gdLst>
                <a:gd name="T0" fmla="*/ 391 w 391"/>
                <a:gd name="T1" fmla="*/ 40 h 360"/>
                <a:gd name="T2" fmla="*/ 226 w 391"/>
                <a:gd name="T3" fmla="*/ 360 h 360"/>
                <a:gd name="T4" fmla="*/ 0 w 391"/>
                <a:gd name="T5" fmla="*/ 322 h 360"/>
                <a:gd name="T6" fmla="*/ 165 w 391"/>
                <a:gd name="T7" fmla="*/ 0 h 360"/>
                <a:gd name="T8" fmla="*/ 391 w 391"/>
                <a:gd name="T9" fmla="*/ 40 h 360"/>
              </a:gdLst>
              <a:ahLst/>
              <a:cxnLst>
                <a:cxn ang="0">
                  <a:pos x="T0" y="T1"/>
                </a:cxn>
                <a:cxn ang="0">
                  <a:pos x="T2" y="T3"/>
                </a:cxn>
                <a:cxn ang="0">
                  <a:pos x="T4" y="T5"/>
                </a:cxn>
                <a:cxn ang="0">
                  <a:pos x="T6" y="T7"/>
                </a:cxn>
                <a:cxn ang="0">
                  <a:pos x="T8" y="T9"/>
                </a:cxn>
              </a:cxnLst>
              <a:rect l="0" t="0" r="r" b="b"/>
              <a:pathLst>
                <a:path w="391" h="360">
                  <a:moveTo>
                    <a:pt x="391" y="40"/>
                  </a:moveTo>
                  <a:lnTo>
                    <a:pt x="226" y="360"/>
                  </a:lnTo>
                  <a:lnTo>
                    <a:pt x="0" y="322"/>
                  </a:lnTo>
                  <a:lnTo>
                    <a:pt x="165" y="0"/>
                  </a:lnTo>
                  <a:lnTo>
                    <a:pt x="391" y="40"/>
                  </a:lnTo>
                  <a:close/>
                </a:path>
              </a:pathLst>
            </a:custGeom>
            <a:solidFill>
              <a:srgbClr val="4579EE"/>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9" name="Freeform 188">
              <a:extLst>
                <a:ext uri="{FF2B5EF4-FFF2-40B4-BE49-F238E27FC236}">
                  <a16:creationId xmlns:a16="http://schemas.microsoft.com/office/drawing/2014/main" id="{86E23198-A2CD-A744-9E37-DA9E85D313E0}"/>
                </a:ext>
              </a:extLst>
            </p:cNvPr>
            <p:cNvSpPr>
              <a:spLocks/>
            </p:cNvSpPr>
            <p:nvPr/>
          </p:nvSpPr>
          <p:spPr bwMode="auto">
            <a:xfrm>
              <a:off x="12183499" y="9744023"/>
              <a:ext cx="623888" cy="571500"/>
            </a:xfrm>
            <a:custGeom>
              <a:avLst/>
              <a:gdLst>
                <a:gd name="T0" fmla="*/ 393 w 393"/>
                <a:gd name="T1" fmla="*/ 39 h 360"/>
                <a:gd name="T2" fmla="*/ 226 w 393"/>
                <a:gd name="T3" fmla="*/ 360 h 360"/>
                <a:gd name="T4" fmla="*/ 0 w 393"/>
                <a:gd name="T5" fmla="*/ 320 h 360"/>
                <a:gd name="T6" fmla="*/ 165 w 393"/>
                <a:gd name="T7" fmla="*/ 0 h 360"/>
                <a:gd name="T8" fmla="*/ 393 w 393"/>
                <a:gd name="T9" fmla="*/ 39 h 360"/>
              </a:gdLst>
              <a:ahLst/>
              <a:cxnLst>
                <a:cxn ang="0">
                  <a:pos x="T0" y="T1"/>
                </a:cxn>
                <a:cxn ang="0">
                  <a:pos x="T2" y="T3"/>
                </a:cxn>
                <a:cxn ang="0">
                  <a:pos x="T4" y="T5"/>
                </a:cxn>
                <a:cxn ang="0">
                  <a:pos x="T6" y="T7"/>
                </a:cxn>
                <a:cxn ang="0">
                  <a:pos x="T8" y="T9"/>
                </a:cxn>
              </a:cxnLst>
              <a:rect l="0" t="0" r="r" b="b"/>
              <a:pathLst>
                <a:path w="393" h="360">
                  <a:moveTo>
                    <a:pt x="393" y="39"/>
                  </a:moveTo>
                  <a:lnTo>
                    <a:pt x="226" y="360"/>
                  </a:lnTo>
                  <a:lnTo>
                    <a:pt x="0" y="320"/>
                  </a:lnTo>
                  <a:lnTo>
                    <a:pt x="165" y="0"/>
                  </a:lnTo>
                  <a:lnTo>
                    <a:pt x="393" y="39"/>
                  </a:lnTo>
                  <a:close/>
                </a:path>
              </a:pathLst>
            </a:custGeom>
            <a:solidFill>
              <a:srgbClr val="9FCE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0" name="Freeform 189">
              <a:extLst>
                <a:ext uri="{FF2B5EF4-FFF2-40B4-BE49-F238E27FC236}">
                  <a16:creationId xmlns:a16="http://schemas.microsoft.com/office/drawing/2014/main" id="{4CA2DB41-5A7B-4E43-B789-866B86051327}"/>
                </a:ext>
              </a:extLst>
            </p:cNvPr>
            <p:cNvSpPr>
              <a:spLocks/>
            </p:cNvSpPr>
            <p:nvPr/>
          </p:nvSpPr>
          <p:spPr bwMode="auto">
            <a:xfrm>
              <a:off x="10542024" y="9467798"/>
              <a:ext cx="468313" cy="539750"/>
            </a:xfrm>
            <a:custGeom>
              <a:avLst/>
              <a:gdLst>
                <a:gd name="T0" fmla="*/ 170 w 170"/>
                <a:gd name="T1" fmla="*/ 10 h 195"/>
                <a:gd name="T2" fmla="*/ 75 w 170"/>
                <a:gd name="T3" fmla="*/ 195 h 195"/>
                <a:gd name="T4" fmla="*/ 41 w 170"/>
                <a:gd name="T5" fmla="*/ 189 h 195"/>
                <a:gd name="T6" fmla="*/ 8 w 170"/>
                <a:gd name="T7" fmla="*/ 153 h 195"/>
                <a:gd name="T8" fmla="*/ 74 w 170"/>
                <a:gd name="T9" fmla="*/ 24 h 195"/>
                <a:gd name="T10" fmla="*/ 137 w 170"/>
                <a:gd name="T11" fmla="*/ 4 h 195"/>
                <a:gd name="T12" fmla="*/ 170 w 170"/>
                <a:gd name="T13" fmla="*/ 10 h 195"/>
              </a:gdLst>
              <a:ahLst/>
              <a:cxnLst>
                <a:cxn ang="0">
                  <a:pos x="T0" y="T1"/>
                </a:cxn>
                <a:cxn ang="0">
                  <a:pos x="T2" y="T3"/>
                </a:cxn>
                <a:cxn ang="0">
                  <a:pos x="T4" y="T5"/>
                </a:cxn>
                <a:cxn ang="0">
                  <a:pos x="T6" y="T7"/>
                </a:cxn>
                <a:cxn ang="0">
                  <a:pos x="T8" y="T9"/>
                </a:cxn>
                <a:cxn ang="0">
                  <a:pos x="T10" y="T11"/>
                </a:cxn>
                <a:cxn ang="0">
                  <a:pos x="T12" y="T13"/>
                </a:cxn>
              </a:cxnLst>
              <a:rect l="0" t="0" r="r" b="b"/>
              <a:pathLst>
                <a:path w="170" h="195">
                  <a:moveTo>
                    <a:pt x="170" y="10"/>
                  </a:moveTo>
                  <a:cubicBezTo>
                    <a:pt x="75" y="195"/>
                    <a:pt x="75" y="195"/>
                    <a:pt x="75" y="195"/>
                  </a:cubicBezTo>
                  <a:cubicBezTo>
                    <a:pt x="41" y="189"/>
                    <a:pt x="41" y="189"/>
                    <a:pt x="41" y="189"/>
                  </a:cubicBezTo>
                  <a:cubicBezTo>
                    <a:pt x="15" y="184"/>
                    <a:pt x="0" y="168"/>
                    <a:pt x="8" y="153"/>
                  </a:cubicBezTo>
                  <a:cubicBezTo>
                    <a:pt x="74" y="24"/>
                    <a:pt x="74" y="24"/>
                    <a:pt x="74" y="24"/>
                  </a:cubicBezTo>
                  <a:cubicBezTo>
                    <a:pt x="82" y="9"/>
                    <a:pt x="110" y="0"/>
                    <a:pt x="137" y="4"/>
                  </a:cubicBezTo>
                  <a:lnTo>
                    <a:pt x="170" y="10"/>
                  </a:lnTo>
                  <a:close/>
                </a:path>
              </a:pathLst>
            </a:custGeom>
            <a:solidFill>
              <a:srgbClr val="DBE3F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1" name="Freeform 190">
              <a:extLst>
                <a:ext uri="{FF2B5EF4-FFF2-40B4-BE49-F238E27FC236}">
                  <a16:creationId xmlns:a16="http://schemas.microsoft.com/office/drawing/2014/main" id="{EA1ACF79-069C-494E-AB42-AD8F28930026}"/>
                </a:ext>
              </a:extLst>
            </p:cNvPr>
            <p:cNvSpPr>
              <a:spLocks/>
            </p:cNvSpPr>
            <p:nvPr/>
          </p:nvSpPr>
          <p:spPr bwMode="auto">
            <a:xfrm>
              <a:off x="12542274" y="9805935"/>
              <a:ext cx="504825" cy="542925"/>
            </a:xfrm>
            <a:custGeom>
              <a:avLst/>
              <a:gdLst>
                <a:gd name="T0" fmla="*/ 96 w 183"/>
                <a:gd name="T1" fmla="*/ 0 h 197"/>
                <a:gd name="T2" fmla="*/ 0 w 183"/>
                <a:gd name="T3" fmla="*/ 185 h 197"/>
                <a:gd name="T4" fmla="*/ 43 w 183"/>
                <a:gd name="T5" fmla="*/ 192 h 197"/>
                <a:gd name="T6" fmla="*/ 110 w 183"/>
                <a:gd name="T7" fmla="*/ 171 h 197"/>
                <a:gd name="T8" fmla="*/ 175 w 183"/>
                <a:gd name="T9" fmla="*/ 46 h 197"/>
                <a:gd name="T10" fmla="*/ 138 w 183"/>
                <a:gd name="T11" fmla="*/ 8 h 197"/>
                <a:gd name="T12" fmla="*/ 96 w 183"/>
                <a:gd name="T13" fmla="*/ 0 h 197"/>
              </a:gdLst>
              <a:ahLst/>
              <a:cxnLst>
                <a:cxn ang="0">
                  <a:pos x="T0" y="T1"/>
                </a:cxn>
                <a:cxn ang="0">
                  <a:pos x="T2" y="T3"/>
                </a:cxn>
                <a:cxn ang="0">
                  <a:pos x="T4" y="T5"/>
                </a:cxn>
                <a:cxn ang="0">
                  <a:pos x="T6" y="T7"/>
                </a:cxn>
                <a:cxn ang="0">
                  <a:pos x="T8" y="T9"/>
                </a:cxn>
                <a:cxn ang="0">
                  <a:pos x="T10" y="T11"/>
                </a:cxn>
                <a:cxn ang="0">
                  <a:pos x="T12" y="T13"/>
                </a:cxn>
              </a:cxnLst>
              <a:rect l="0" t="0" r="r" b="b"/>
              <a:pathLst>
                <a:path w="183" h="197">
                  <a:moveTo>
                    <a:pt x="96" y="0"/>
                  </a:moveTo>
                  <a:cubicBezTo>
                    <a:pt x="0" y="185"/>
                    <a:pt x="0" y="185"/>
                    <a:pt x="0" y="185"/>
                  </a:cubicBezTo>
                  <a:cubicBezTo>
                    <a:pt x="43" y="192"/>
                    <a:pt x="43" y="192"/>
                    <a:pt x="43" y="192"/>
                  </a:cubicBezTo>
                  <a:cubicBezTo>
                    <a:pt x="72" y="197"/>
                    <a:pt x="102" y="188"/>
                    <a:pt x="110" y="171"/>
                  </a:cubicBezTo>
                  <a:cubicBezTo>
                    <a:pt x="175" y="46"/>
                    <a:pt x="175" y="46"/>
                    <a:pt x="175" y="46"/>
                  </a:cubicBezTo>
                  <a:cubicBezTo>
                    <a:pt x="183" y="30"/>
                    <a:pt x="167" y="13"/>
                    <a:pt x="138" y="8"/>
                  </a:cubicBezTo>
                  <a:lnTo>
                    <a:pt x="96" y="0"/>
                  </a:lnTo>
                  <a:close/>
                </a:path>
              </a:pathLst>
            </a:custGeom>
            <a:solidFill>
              <a:srgbClr val="DBE3F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2" name="Freeform 191">
              <a:extLst>
                <a:ext uri="{FF2B5EF4-FFF2-40B4-BE49-F238E27FC236}">
                  <a16:creationId xmlns:a16="http://schemas.microsoft.com/office/drawing/2014/main" id="{7B52742F-C6C4-5D42-B9EE-DA8761DDAE8A}"/>
                </a:ext>
              </a:extLst>
            </p:cNvPr>
            <p:cNvSpPr>
              <a:spLocks/>
            </p:cNvSpPr>
            <p:nvPr/>
          </p:nvSpPr>
          <p:spPr bwMode="auto">
            <a:xfrm>
              <a:off x="10908737" y="10018660"/>
              <a:ext cx="549275" cy="561975"/>
            </a:xfrm>
            <a:custGeom>
              <a:avLst/>
              <a:gdLst>
                <a:gd name="T0" fmla="*/ 233 w 346"/>
                <a:gd name="T1" fmla="*/ 0 h 354"/>
                <a:gd name="T2" fmla="*/ 346 w 346"/>
                <a:gd name="T3" fmla="*/ 328 h 354"/>
                <a:gd name="T4" fmla="*/ 115 w 346"/>
                <a:gd name="T5" fmla="*/ 354 h 354"/>
                <a:gd name="T6" fmla="*/ 0 w 346"/>
                <a:gd name="T7" fmla="*/ 26 h 354"/>
                <a:gd name="T8" fmla="*/ 233 w 346"/>
                <a:gd name="T9" fmla="*/ 0 h 354"/>
              </a:gdLst>
              <a:ahLst/>
              <a:cxnLst>
                <a:cxn ang="0">
                  <a:pos x="T0" y="T1"/>
                </a:cxn>
                <a:cxn ang="0">
                  <a:pos x="T2" y="T3"/>
                </a:cxn>
                <a:cxn ang="0">
                  <a:pos x="T4" y="T5"/>
                </a:cxn>
                <a:cxn ang="0">
                  <a:pos x="T6" y="T7"/>
                </a:cxn>
                <a:cxn ang="0">
                  <a:pos x="T8" y="T9"/>
                </a:cxn>
              </a:cxnLst>
              <a:rect l="0" t="0" r="r" b="b"/>
              <a:pathLst>
                <a:path w="346" h="354">
                  <a:moveTo>
                    <a:pt x="233" y="0"/>
                  </a:moveTo>
                  <a:lnTo>
                    <a:pt x="346" y="328"/>
                  </a:lnTo>
                  <a:lnTo>
                    <a:pt x="115" y="354"/>
                  </a:lnTo>
                  <a:lnTo>
                    <a:pt x="0" y="26"/>
                  </a:lnTo>
                  <a:lnTo>
                    <a:pt x="233" y="0"/>
                  </a:lnTo>
                  <a:close/>
                </a:path>
              </a:pathLst>
            </a:custGeom>
            <a:solidFill>
              <a:srgbClr val="FC5908"/>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3" name="Freeform 192">
              <a:extLst>
                <a:ext uri="{FF2B5EF4-FFF2-40B4-BE49-F238E27FC236}">
                  <a16:creationId xmlns:a16="http://schemas.microsoft.com/office/drawing/2014/main" id="{5DBB1968-7C40-9645-A091-27611E4BD9C9}"/>
                </a:ext>
              </a:extLst>
            </p:cNvPr>
            <p:cNvSpPr>
              <a:spLocks/>
            </p:cNvSpPr>
            <p:nvPr/>
          </p:nvSpPr>
          <p:spPr bwMode="auto">
            <a:xfrm>
              <a:off x="11278624" y="9974210"/>
              <a:ext cx="546100" cy="565150"/>
            </a:xfrm>
            <a:custGeom>
              <a:avLst/>
              <a:gdLst>
                <a:gd name="T0" fmla="*/ 231 w 344"/>
                <a:gd name="T1" fmla="*/ 0 h 356"/>
                <a:gd name="T2" fmla="*/ 344 w 344"/>
                <a:gd name="T3" fmla="*/ 328 h 356"/>
                <a:gd name="T4" fmla="*/ 113 w 344"/>
                <a:gd name="T5" fmla="*/ 356 h 356"/>
                <a:gd name="T6" fmla="*/ 0 w 344"/>
                <a:gd name="T7" fmla="*/ 28 h 356"/>
                <a:gd name="T8" fmla="*/ 231 w 344"/>
                <a:gd name="T9" fmla="*/ 0 h 356"/>
              </a:gdLst>
              <a:ahLst/>
              <a:cxnLst>
                <a:cxn ang="0">
                  <a:pos x="T0" y="T1"/>
                </a:cxn>
                <a:cxn ang="0">
                  <a:pos x="T2" y="T3"/>
                </a:cxn>
                <a:cxn ang="0">
                  <a:pos x="T4" y="T5"/>
                </a:cxn>
                <a:cxn ang="0">
                  <a:pos x="T6" y="T7"/>
                </a:cxn>
                <a:cxn ang="0">
                  <a:pos x="T8" y="T9"/>
                </a:cxn>
              </a:cxnLst>
              <a:rect l="0" t="0" r="r" b="b"/>
              <a:pathLst>
                <a:path w="344" h="356">
                  <a:moveTo>
                    <a:pt x="231" y="0"/>
                  </a:moveTo>
                  <a:lnTo>
                    <a:pt x="344" y="328"/>
                  </a:lnTo>
                  <a:lnTo>
                    <a:pt x="113" y="356"/>
                  </a:lnTo>
                  <a:lnTo>
                    <a:pt x="0" y="28"/>
                  </a:lnTo>
                  <a:lnTo>
                    <a:pt x="231" y="0"/>
                  </a:lnTo>
                  <a:close/>
                </a:path>
              </a:pathLst>
            </a:custGeom>
            <a:solidFill>
              <a:srgbClr val="F9763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4" name="Freeform 193">
              <a:extLst>
                <a:ext uri="{FF2B5EF4-FFF2-40B4-BE49-F238E27FC236}">
                  <a16:creationId xmlns:a16="http://schemas.microsoft.com/office/drawing/2014/main" id="{DF659415-1576-CA4D-9C10-C6D17268D972}"/>
                </a:ext>
              </a:extLst>
            </p:cNvPr>
            <p:cNvSpPr>
              <a:spLocks/>
            </p:cNvSpPr>
            <p:nvPr/>
          </p:nvSpPr>
          <p:spPr bwMode="auto">
            <a:xfrm>
              <a:off x="11645337" y="9932935"/>
              <a:ext cx="549275" cy="561975"/>
            </a:xfrm>
            <a:custGeom>
              <a:avLst/>
              <a:gdLst>
                <a:gd name="T0" fmla="*/ 231 w 346"/>
                <a:gd name="T1" fmla="*/ 0 h 354"/>
                <a:gd name="T2" fmla="*/ 346 w 346"/>
                <a:gd name="T3" fmla="*/ 328 h 354"/>
                <a:gd name="T4" fmla="*/ 113 w 346"/>
                <a:gd name="T5" fmla="*/ 354 h 354"/>
                <a:gd name="T6" fmla="*/ 0 w 346"/>
                <a:gd name="T7" fmla="*/ 26 h 354"/>
                <a:gd name="T8" fmla="*/ 231 w 346"/>
                <a:gd name="T9" fmla="*/ 0 h 354"/>
              </a:gdLst>
              <a:ahLst/>
              <a:cxnLst>
                <a:cxn ang="0">
                  <a:pos x="T0" y="T1"/>
                </a:cxn>
                <a:cxn ang="0">
                  <a:pos x="T2" y="T3"/>
                </a:cxn>
                <a:cxn ang="0">
                  <a:pos x="T4" y="T5"/>
                </a:cxn>
                <a:cxn ang="0">
                  <a:pos x="T6" y="T7"/>
                </a:cxn>
                <a:cxn ang="0">
                  <a:pos x="T8" y="T9"/>
                </a:cxn>
              </a:cxnLst>
              <a:rect l="0" t="0" r="r" b="b"/>
              <a:pathLst>
                <a:path w="346" h="354">
                  <a:moveTo>
                    <a:pt x="231" y="0"/>
                  </a:moveTo>
                  <a:lnTo>
                    <a:pt x="346" y="328"/>
                  </a:lnTo>
                  <a:lnTo>
                    <a:pt x="113" y="354"/>
                  </a:lnTo>
                  <a:lnTo>
                    <a:pt x="0" y="26"/>
                  </a:lnTo>
                  <a:lnTo>
                    <a:pt x="231" y="0"/>
                  </a:lnTo>
                  <a:close/>
                </a:path>
              </a:pathLst>
            </a:custGeom>
            <a:solidFill>
              <a:srgbClr val="F99D7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5" name="Freeform 194">
              <a:extLst>
                <a:ext uri="{FF2B5EF4-FFF2-40B4-BE49-F238E27FC236}">
                  <a16:creationId xmlns:a16="http://schemas.microsoft.com/office/drawing/2014/main" id="{E7EBD0E4-8624-3C4F-AD77-512683CFB9E8}"/>
                </a:ext>
              </a:extLst>
            </p:cNvPr>
            <p:cNvSpPr>
              <a:spLocks/>
            </p:cNvSpPr>
            <p:nvPr/>
          </p:nvSpPr>
          <p:spPr bwMode="auto">
            <a:xfrm>
              <a:off x="12012049" y="9890073"/>
              <a:ext cx="549275" cy="563563"/>
            </a:xfrm>
            <a:custGeom>
              <a:avLst/>
              <a:gdLst>
                <a:gd name="T0" fmla="*/ 231 w 346"/>
                <a:gd name="T1" fmla="*/ 0 h 355"/>
                <a:gd name="T2" fmla="*/ 346 w 346"/>
                <a:gd name="T3" fmla="*/ 328 h 355"/>
                <a:gd name="T4" fmla="*/ 115 w 346"/>
                <a:gd name="T5" fmla="*/ 355 h 355"/>
                <a:gd name="T6" fmla="*/ 0 w 346"/>
                <a:gd name="T7" fmla="*/ 27 h 355"/>
                <a:gd name="T8" fmla="*/ 231 w 346"/>
                <a:gd name="T9" fmla="*/ 0 h 355"/>
              </a:gdLst>
              <a:ahLst/>
              <a:cxnLst>
                <a:cxn ang="0">
                  <a:pos x="T0" y="T1"/>
                </a:cxn>
                <a:cxn ang="0">
                  <a:pos x="T2" y="T3"/>
                </a:cxn>
                <a:cxn ang="0">
                  <a:pos x="T4" y="T5"/>
                </a:cxn>
                <a:cxn ang="0">
                  <a:pos x="T6" y="T7"/>
                </a:cxn>
                <a:cxn ang="0">
                  <a:pos x="T8" y="T9"/>
                </a:cxn>
              </a:cxnLst>
              <a:rect l="0" t="0" r="r" b="b"/>
              <a:pathLst>
                <a:path w="346" h="355">
                  <a:moveTo>
                    <a:pt x="231" y="0"/>
                  </a:moveTo>
                  <a:lnTo>
                    <a:pt x="346" y="328"/>
                  </a:lnTo>
                  <a:lnTo>
                    <a:pt x="115" y="355"/>
                  </a:lnTo>
                  <a:lnTo>
                    <a:pt x="0" y="27"/>
                  </a:lnTo>
                  <a:lnTo>
                    <a:pt x="231" y="0"/>
                  </a:lnTo>
                  <a:close/>
                </a:path>
              </a:pathLst>
            </a:custGeom>
            <a:solidFill>
              <a:srgbClr val="F9B19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6" name="Freeform 195">
              <a:extLst>
                <a:ext uri="{FF2B5EF4-FFF2-40B4-BE49-F238E27FC236}">
                  <a16:creationId xmlns:a16="http://schemas.microsoft.com/office/drawing/2014/main" id="{C2FC93D1-719A-D14A-B72B-E2DBA16C3335}"/>
                </a:ext>
              </a:extLst>
            </p:cNvPr>
            <p:cNvSpPr>
              <a:spLocks/>
            </p:cNvSpPr>
            <p:nvPr/>
          </p:nvSpPr>
          <p:spPr bwMode="auto">
            <a:xfrm>
              <a:off x="12378762" y="9847210"/>
              <a:ext cx="549275" cy="563563"/>
            </a:xfrm>
            <a:custGeom>
              <a:avLst/>
              <a:gdLst>
                <a:gd name="T0" fmla="*/ 232 w 346"/>
                <a:gd name="T1" fmla="*/ 0 h 355"/>
                <a:gd name="T2" fmla="*/ 346 w 346"/>
                <a:gd name="T3" fmla="*/ 328 h 355"/>
                <a:gd name="T4" fmla="*/ 115 w 346"/>
                <a:gd name="T5" fmla="*/ 355 h 355"/>
                <a:gd name="T6" fmla="*/ 0 w 346"/>
                <a:gd name="T7" fmla="*/ 27 h 355"/>
                <a:gd name="T8" fmla="*/ 232 w 346"/>
                <a:gd name="T9" fmla="*/ 0 h 355"/>
              </a:gdLst>
              <a:ahLst/>
              <a:cxnLst>
                <a:cxn ang="0">
                  <a:pos x="T0" y="T1"/>
                </a:cxn>
                <a:cxn ang="0">
                  <a:pos x="T2" y="T3"/>
                </a:cxn>
                <a:cxn ang="0">
                  <a:pos x="T4" y="T5"/>
                </a:cxn>
                <a:cxn ang="0">
                  <a:pos x="T6" y="T7"/>
                </a:cxn>
                <a:cxn ang="0">
                  <a:pos x="T8" y="T9"/>
                </a:cxn>
              </a:cxnLst>
              <a:rect l="0" t="0" r="r" b="b"/>
              <a:pathLst>
                <a:path w="346" h="355">
                  <a:moveTo>
                    <a:pt x="232" y="0"/>
                  </a:moveTo>
                  <a:lnTo>
                    <a:pt x="346" y="328"/>
                  </a:lnTo>
                  <a:lnTo>
                    <a:pt x="115" y="355"/>
                  </a:lnTo>
                  <a:lnTo>
                    <a:pt x="0" y="27"/>
                  </a:lnTo>
                  <a:lnTo>
                    <a:pt x="232" y="0"/>
                  </a:lnTo>
                  <a:close/>
                </a:path>
              </a:pathLst>
            </a:custGeom>
            <a:solidFill>
              <a:srgbClr val="F9C3A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7" name="Freeform 196">
              <a:extLst>
                <a:ext uri="{FF2B5EF4-FFF2-40B4-BE49-F238E27FC236}">
                  <a16:creationId xmlns:a16="http://schemas.microsoft.com/office/drawing/2014/main" id="{67390FEF-76C9-E440-A002-3448F67181BB}"/>
                </a:ext>
              </a:extLst>
            </p:cNvPr>
            <p:cNvSpPr>
              <a:spLocks/>
            </p:cNvSpPr>
            <p:nvPr/>
          </p:nvSpPr>
          <p:spPr bwMode="auto">
            <a:xfrm>
              <a:off x="10692837" y="10059935"/>
              <a:ext cx="398463" cy="541338"/>
            </a:xfrm>
            <a:custGeom>
              <a:avLst/>
              <a:gdLst>
                <a:gd name="T0" fmla="*/ 78 w 144"/>
                <a:gd name="T1" fmla="*/ 0 h 196"/>
                <a:gd name="T2" fmla="*/ 144 w 144"/>
                <a:gd name="T3" fmla="*/ 189 h 196"/>
                <a:gd name="T4" fmla="*/ 110 w 144"/>
                <a:gd name="T5" fmla="*/ 193 h 196"/>
                <a:gd name="T6" fmla="*/ 51 w 144"/>
                <a:gd name="T7" fmla="*/ 170 h 196"/>
                <a:gd name="T8" fmla="*/ 5 w 144"/>
                <a:gd name="T9" fmla="*/ 38 h 196"/>
                <a:gd name="T10" fmla="*/ 44 w 144"/>
                <a:gd name="T11" fmla="*/ 4 h 196"/>
                <a:gd name="T12" fmla="*/ 78 w 144"/>
                <a:gd name="T13" fmla="*/ 0 h 196"/>
              </a:gdLst>
              <a:ahLst/>
              <a:cxnLst>
                <a:cxn ang="0">
                  <a:pos x="T0" y="T1"/>
                </a:cxn>
                <a:cxn ang="0">
                  <a:pos x="T2" y="T3"/>
                </a:cxn>
                <a:cxn ang="0">
                  <a:pos x="T4" y="T5"/>
                </a:cxn>
                <a:cxn ang="0">
                  <a:pos x="T6" y="T7"/>
                </a:cxn>
                <a:cxn ang="0">
                  <a:pos x="T8" y="T9"/>
                </a:cxn>
                <a:cxn ang="0">
                  <a:pos x="T10" y="T11"/>
                </a:cxn>
                <a:cxn ang="0">
                  <a:pos x="T12" y="T13"/>
                </a:cxn>
              </a:cxnLst>
              <a:rect l="0" t="0" r="r" b="b"/>
              <a:pathLst>
                <a:path w="144" h="196">
                  <a:moveTo>
                    <a:pt x="78" y="0"/>
                  </a:moveTo>
                  <a:cubicBezTo>
                    <a:pt x="144" y="189"/>
                    <a:pt x="144" y="189"/>
                    <a:pt x="144" y="189"/>
                  </a:cubicBezTo>
                  <a:cubicBezTo>
                    <a:pt x="110" y="193"/>
                    <a:pt x="110" y="193"/>
                    <a:pt x="110" y="193"/>
                  </a:cubicBezTo>
                  <a:cubicBezTo>
                    <a:pt x="83" y="196"/>
                    <a:pt x="57" y="186"/>
                    <a:pt x="51" y="170"/>
                  </a:cubicBezTo>
                  <a:cubicBezTo>
                    <a:pt x="5" y="38"/>
                    <a:pt x="5" y="38"/>
                    <a:pt x="5" y="38"/>
                  </a:cubicBezTo>
                  <a:cubicBezTo>
                    <a:pt x="0" y="23"/>
                    <a:pt x="17" y="8"/>
                    <a:pt x="44" y="4"/>
                  </a:cubicBezTo>
                  <a:lnTo>
                    <a:pt x="78" y="0"/>
                  </a:lnTo>
                  <a:close/>
                </a:path>
              </a:pathLst>
            </a:custGeom>
            <a:solidFill>
              <a:srgbClr val="DBE3F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8" name="Freeform 197">
              <a:extLst>
                <a:ext uri="{FF2B5EF4-FFF2-40B4-BE49-F238E27FC236}">
                  <a16:creationId xmlns:a16="http://schemas.microsoft.com/office/drawing/2014/main" id="{5FD1A419-73AD-3E43-9F9F-679DBF4A0675}"/>
                </a:ext>
              </a:extLst>
            </p:cNvPr>
            <p:cNvSpPr>
              <a:spLocks/>
            </p:cNvSpPr>
            <p:nvPr/>
          </p:nvSpPr>
          <p:spPr bwMode="auto">
            <a:xfrm>
              <a:off x="12747062" y="9824985"/>
              <a:ext cx="434975" cy="542925"/>
            </a:xfrm>
            <a:custGeom>
              <a:avLst/>
              <a:gdLst>
                <a:gd name="T0" fmla="*/ 0 w 158"/>
                <a:gd name="T1" fmla="*/ 8 h 197"/>
                <a:gd name="T2" fmla="*/ 66 w 158"/>
                <a:gd name="T3" fmla="*/ 197 h 197"/>
                <a:gd name="T4" fmla="*/ 110 w 158"/>
                <a:gd name="T5" fmla="*/ 192 h 197"/>
                <a:gd name="T6" fmla="*/ 152 w 158"/>
                <a:gd name="T7" fmla="*/ 155 h 197"/>
                <a:gd name="T8" fmla="*/ 107 w 158"/>
                <a:gd name="T9" fmla="*/ 27 h 197"/>
                <a:gd name="T10" fmla="*/ 44 w 158"/>
                <a:gd name="T11" fmla="*/ 3 h 197"/>
                <a:gd name="T12" fmla="*/ 0 w 158"/>
                <a:gd name="T13" fmla="*/ 8 h 197"/>
              </a:gdLst>
              <a:ahLst/>
              <a:cxnLst>
                <a:cxn ang="0">
                  <a:pos x="T0" y="T1"/>
                </a:cxn>
                <a:cxn ang="0">
                  <a:pos x="T2" y="T3"/>
                </a:cxn>
                <a:cxn ang="0">
                  <a:pos x="T4" y="T5"/>
                </a:cxn>
                <a:cxn ang="0">
                  <a:pos x="T6" y="T7"/>
                </a:cxn>
                <a:cxn ang="0">
                  <a:pos x="T8" y="T9"/>
                </a:cxn>
                <a:cxn ang="0">
                  <a:pos x="T10" y="T11"/>
                </a:cxn>
                <a:cxn ang="0">
                  <a:pos x="T12" y="T13"/>
                </a:cxn>
              </a:cxnLst>
              <a:rect l="0" t="0" r="r" b="b"/>
              <a:pathLst>
                <a:path w="158" h="197">
                  <a:moveTo>
                    <a:pt x="0" y="8"/>
                  </a:moveTo>
                  <a:cubicBezTo>
                    <a:pt x="66" y="197"/>
                    <a:pt x="66" y="197"/>
                    <a:pt x="66" y="197"/>
                  </a:cubicBezTo>
                  <a:cubicBezTo>
                    <a:pt x="110" y="192"/>
                    <a:pt x="110" y="192"/>
                    <a:pt x="110" y="192"/>
                  </a:cubicBezTo>
                  <a:cubicBezTo>
                    <a:pt x="139" y="188"/>
                    <a:pt x="158" y="172"/>
                    <a:pt x="152" y="155"/>
                  </a:cubicBezTo>
                  <a:cubicBezTo>
                    <a:pt x="107" y="27"/>
                    <a:pt x="107" y="27"/>
                    <a:pt x="107" y="27"/>
                  </a:cubicBezTo>
                  <a:cubicBezTo>
                    <a:pt x="101" y="10"/>
                    <a:pt x="73" y="0"/>
                    <a:pt x="44" y="3"/>
                  </a:cubicBezTo>
                  <a:lnTo>
                    <a:pt x="0" y="8"/>
                  </a:lnTo>
                  <a:close/>
                </a:path>
              </a:pathLst>
            </a:custGeom>
            <a:solidFill>
              <a:srgbClr val="DBE3F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9" name="Freeform 198">
              <a:extLst>
                <a:ext uri="{FF2B5EF4-FFF2-40B4-BE49-F238E27FC236}">
                  <a16:creationId xmlns:a16="http://schemas.microsoft.com/office/drawing/2014/main" id="{81439DE5-35BC-F846-A50A-E8563C1C4234}"/>
                </a:ext>
              </a:extLst>
            </p:cNvPr>
            <p:cNvSpPr>
              <a:spLocks/>
            </p:cNvSpPr>
            <p:nvPr/>
          </p:nvSpPr>
          <p:spPr bwMode="auto">
            <a:xfrm>
              <a:off x="11181787" y="10371085"/>
              <a:ext cx="828675" cy="560388"/>
            </a:xfrm>
            <a:custGeom>
              <a:avLst/>
              <a:gdLst>
                <a:gd name="T0" fmla="*/ 197 w 522"/>
                <a:gd name="T1" fmla="*/ 0 h 353"/>
                <a:gd name="T2" fmla="*/ 522 w 522"/>
                <a:gd name="T3" fmla="*/ 277 h 353"/>
                <a:gd name="T4" fmla="*/ 327 w 522"/>
                <a:gd name="T5" fmla="*/ 353 h 353"/>
                <a:gd name="T6" fmla="*/ 0 w 522"/>
                <a:gd name="T7" fmla="*/ 77 h 353"/>
                <a:gd name="T8" fmla="*/ 197 w 522"/>
                <a:gd name="T9" fmla="*/ 0 h 353"/>
              </a:gdLst>
              <a:ahLst/>
              <a:cxnLst>
                <a:cxn ang="0">
                  <a:pos x="T0" y="T1"/>
                </a:cxn>
                <a:cxn ang="0">
                  <a:pos x="T2" y="T3"/>
                </a:cxn>
                <a:cxn ang="0">
                  <a:pos x="T4" y="T5"/>
                </a:cxn>
                <a:cxn ang="0">
                  <a:pos x="T6" y="T7"/>
                </a:cxn>
                <a:cxn ang="0">
                  <a:pos x="T8" y="T9"/>
                </a:cxn>
              </a:cxnLst>
              <a:rect l="0" t="0" r="r" b="b"/>
              <a:pathLst>
                <a:path w="522" h="353">
                  <a:moveTo>
                    <a:pt x="197" y="0"/>
                  </a:moveTo>
                  <a:lnTo>
                    <a:pt x="522" y="277"/>
                  </a:lnTo>
                  <a:lnTo>
                    <a:pt x="327" y="353"/>
                  </a:lnTo>
                  <a:lnTo>
                    <a:pt x="0" y="77"/>
                  </a:lnTo>
                  <a:lnTo>
                    <a:pt x="197" y="0"/>
                  </a:lnTo>
                  <a:close/>
                </a:path>
              </a:pathLst>
            </a:custGeom>
            <a:solidFill>
              <a:srgbClr val="72037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0" name="Freeform 199">
              <a:extLst>
                <a:ext uri="{FF2B5EF4-FFF2-40B4-BE49-F238E27FC236}">
                  <a16:creationId xmlns:a16="http://schemas.microsoft.com/office/drawing/2014/main" id="{00B89047-551D-7544-8E29-6F00A0E4E9AD}"/>
                </a:ext>
              </a:extLst>
            </p:cNvPr>
            <p:cNvSpPr>
              <a:spLocks/>
            </p:cNvSpPr>
            <p:nvPr/>
          </p:nvSpPr>
          <p:spPr bwMode="auto">
            <a:xfrm>
              <a:off x="11494524" y="10250435"/>
              <a:ext cx="823913" cy="560388"/>
            </a:xfrm>
            <a:custGeom>
              <a:avLst/>
              <a:gdLst>
                <a:gd name="T0" fmla="*/ 194 w 519"/>
                <a:gd name="T1" fmla="*/ 0 h 353"/>
                <a:gd name="T2" fmla="*/ 519 w 519"/>
                <a:gd name="T3" fmla="*/ 276 h 353"/>
                <a:gd name="T4" fmla="*/ 325 w 519"/>
                <a:gd name="T5" fmla="*/ 353 h 353"/>
                <a:gd name="T6" fmla="*/ 0 w 519"/>
                <a:gd name="T7" fmla="*/ 76 h 353"/>
                <a:gd name="T8" fmla="*/ 194 w 519"/>
                <a:gd name="T9" fmla="*/ 0 h 353"/>
              </a:gdLst>
              <a:ahLst/>
              <a:cxnLst>
                <a:cxn ang="0">
                  <a:pos x="T0" y="T1"/>
                </a:cxn>
                <a:cxn ang="0">
                  <a:pos x="T2" y="T3"/>
                </a:cxn>
                <a:cxn ang="0">
                  <a:pos x="T4" y="T5"/>
                </a:cxn>
                <a:cxn ang="0">
                  <a:pos x="T6" y="T7"/>
                </a:cxn>
                <a:cxn ang="0">
                  <a:pos x="T8" y="T9"/>
                </a:cxn>
              </a:cxnLst>
              <a:rect l="0" t="0" r="r" b="b"/>
              <a:pathLst>
                <a:path w="519" h="353">
                  <a:moveTo>
                    <a:pt x="194" y="0"/>
                  </a:moveTo>
                  <a:lnTo>
                    <a:pt x="519" y="276"/>
                  </a:lnTo>
                  <a:lnTo>
                    <a:pt x="325" y="353"/>
                  </a:lnTo>
                  <a:lnTo>
                    <a:pt x="0" y="76"/>
                  </a:lnTo>
                  <a:lnTo>
                    <a:pt x="194" y="0"/>
                  </a:lnTo>
                  <a:close/>
                </a:path>
              </a:pathLst>
            </a:custGeom>
            <a:solidFill>
              <a:srgbClr val="92069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1" name="Freeform 200">
              <a:extLst>
                <a:ext uri="{FF2B5EF4-FFF2-40B4-BE49-F238E27FC236}">
                  <a16:creationId xmlns:a16="http://schemas.microsoft.com/office/drawing/2014/main" id="{DBA1E550-0A1A-494E-ACA0-245E284D8A77}"/>
                </a:ext>
              </a:extLst>
            </p:cNvPr>
            <p:cNvSpPr>
              <a:spLocks/>
            </p:cNvSpPr>
            <p:nvPr/>
          </p:nvSpPr>
          <p:spPr bwMode="auto">
            <a:xfrm>
              <a:off x="11802499" y="10128198"/>
              <a:ext cx="828675" cy="560388"/>
            </a:xfrm>
            <a:custGeom>
              <a:avLst/>
              <a:gdLst>
                <a:gd name="T0" fmla="*/ 195 w 522"/>
                <a:gd name="T1" fmla="*/ 0 h 353"/>
                <a:gd name="T2" fmla="*/ 522 w 522"/>
                <a:gd name="T3" fmla="*/ 277 h 353"/>
                <a:gd name="T4" fmla="*/ 325 w 522"/>
                <a:gd name="T5" fmla="*/ 353 h 353"/>
                <a:gd name="T6" fmla="*/ 0 w 522"/>
                <a:gd name="T7" fmla="*/ 77 h 353"/>
                <a:gd name="T8" fmla="*/ 195 w 522"/>
                <a:gd name="T9" fmla="*/ 0 h 353"/>
              </a:gdLst>
              <a:ahLst/>
              <a:cxnLst>
                <a:cxn ang="0">
                  <a:pos x="T0" y="T1"/>
                </a:cxn>
                <a:cxn ang="0">
                  <a:pos x="T2" y="T3"/>
                </a:cxn>
                <a:cxn ang="0">
                  <a:pos x="T4" y="T5"/>
                </a:cxn>
                <a:cxn ang="0">
                  <a:pos x="T6" y="T7"/>
                </a:cxn>
                <a:cxn ang="0">
                  <a:pos x="T8" y="T9"/>
                </a:cxn>
              </a:cxnLst>
              <a:rect l="0" t="0" r="r" b="b"/>
              <a:pathLst>
                <a:path w="522" h="353">
                  <a:moveTo>
                    <a:pt x="195" y="0"/>
                  </a:moveTo>
                  <a:lnTo>
                    <a:pt x="522" y="277"/>
                  </a:lnTo>
                  <a:lnTo>
                    <a:pt x="325" y="353"/>
                  </a:lnTo>
                  <a:lnTo>
                    <a:pt x="0" y="77"/>
                  </a:lnTo>
                  <a:lnTo>
                    <a:pt x="195" y="0"/>
                  </a:lnTo>
                  <a:close/>
                </a:path>
              </a:pathLst>
            </a:custGeom>
            <a:solidFill>
              <a:srgbClr val="B208B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2" name="Freeform 201">
              <a:extLst>
                <a:ext uri="{FF2B5EF4-FFF2-40B4-BE49-F238E27FC236}">
                  <a16:creationId xmlns:a16="http://schemas.microsoft.com/office/drawing/2014/main" id="{E2C75216-9177-214E-BD02-5C0E8F53B6BF}"/>
                </a:ext>
              </a:extLst>
            </p:cNvPr>
            <p:cNvSpPr>
              <a:spLocks/>
            </p:cNvSpPr>
            <p:nvPr/>
          </p:nvSpPr>
          <p:spPr bwMode="auto">
            <a:xfrm>
              <a:off x="12112062" y="10007548"/>
              <a:ext cx="827088" cy="560388"/>
            </a:xfrm>
            <a:custGeom>
              <a:avLst/>
              <a:gdLst>
                <a:gd name="T0" fmla="*/ 195 w 521"/>
                <a:gd name="T1" fmla="*/ 0 h 353"/>
                <a:gd name="T2" fmla="*/ 521 w 521"/>
                <a:gd name="T3" fmla="*/ 276 h 353"/>
                <a:gd name="T4" fmla="*/ 327 w 521"/>
                <a:gd name="T5" fmla="*/ 353 h 353"/>
                <a:gd name="T6" fmla="*/ 0 w 521"/>
                <a:gd name="T7" fmla="*/ 76 h 353"/>
                <a:gd name="T8" fmla="*/ 195 w 521"/>
                <a:gd name="T9" fmla="*/ 0 h 353"/>
              </a:gdLst>
              <a:ahLst/>
              <a:cxnLst>
                <a:cxn ang="0">
                  <a:pos x="T0" y="T1"/>
                </a:cxn>
                <a:cxn ang="0">
                  <a:pos x="T2" y="T3"/>
                </a:cxn>
                <a:cxn ang="0">
                  <a:pos x="T4" y="T5"/>
                </a:cxn>
                <a:cxn ang="0">
                  <a:pos x="T6" y="T7"/>
                </a:cxn>
                <a:cxn ang="0">
                  <a:pos x="T8" y="T9"/>
                </a:cxn>
              </a:cxnLst>
              <a:rect l="0" t="0" r="r" b="b"/>
              <a:pathLst>
                <a:path w="521" h="353">
                  <a:moveTo>
                    <a:pt x="195" y="0"/>
                  </a:moveTo>
                  <a:lnTo>
                    <a:pt x="521" y="276"/>
                  </a:lnTo>
                  <a:lnTo>
                    <a:pt x="327" y="353"/>
                  </a:lnTo>
                  <a:lnTo>
                    <a:pt x="0" y="76"/>
                  </a:lnTo>
                  <a:lnTo>
                    <a:pt x="195" y="0"/>
                  </a:lnTo>
                  <a:close/>
                </a:path>
              </a:pathLst>
            </a:custGeom>
            <a:solidFill>
              <a:srgbClr val="D507D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3" name="Freeform 202">
              <a:extLst>
                <a:ext uri="{FF2B5EF4-FFF2-40B4-BE49-F238E27FC236}">
                  <a16:creationId xmlns:a16="http://schemas.microsoft.com/office/drawing/2014/main" id="{C6844930-D467-1A49-9826-4072C3F82510}"/>
                </a:ext>
              </a:extLst>
            </p:cNvPr>
            <p:cNvSpPr>
              <a:spLocks/>
            </p:cNvSpPr>
            <p:nvPr/>
          </p:nvSpPr>
          <p:spPr bwMode="auto">
            <a:xfrm>
              <a:off x="12421624" y="9885310"/>
              <a:ext cx="827088" cy="560388"/>
            </a:xfrm>
            <a:custGeom>
              <a:avLst/>
              <a:gdLst>
                <a:gd name="T0" fmla="*/ 196 w 521"/>
                <a:gd name="T1" fmla="*/ 0 h 353"/>
                <a:gd name="T2" fmla="*/ 521 w 521"/>
                <a:gd name="T3" fmla="*/ 277 h 353"/>
                <a:gd name="T4" fmla="*/ 326 w 521"/>
                <a:gd name="T5" fmla="*/ 353 h 353"/>
                <a:gd name="T6" fmla="*/ 0 w 521"/>
                <a:gd name="T7" fmla="*/ 77 h 353"/>
                <a:gd name="T8" fmla="*/ 196 w 521"/>
                <a:gd name="T9" fmla="*/ 0 h 353"/>
              </a:gdLst>
              <a:ahLst/>
              <a:cxnLst>
                <a:cxn ang="0">
                  <a:pos x="T0" y="T1"/>
                </a:cxn>
                <a:cxn ang="0">
                  <a:pos x="T2" y="T3"/>
                </a:cxn>
                <a:cxn ang="0">
                  <a:pos x="T4" y="T5"/>
                </a:cxn>
                <a:cxn ang="0">
                  <a:pos x="T6" y="T7"/>
                </a:cxn>
                <a:cxn ang="0">
                  <a:pos x="T8" y="T9"/>
                </a:cxn>
              </a:cxnLst>
              <a:rect l="0" t="0" r="r" b="b"/>
              <a:pathLst>
                <a:path w="521" h="353">
                  <a:moveTo>
                    <a:pt x="196" y="0"/>
                  </a:moveTo>
                  <a:lnTo>
                    <a:pt x="521" y="277"/>
                  </a:lnTo>
                  <a:lnTo>
                    <a:pt x="326" y="353"/>
                  </a:lnTo>
                  <a:lnTo>
                    <a:pt x="0" y="77"/>
                  </a:lnTo>
                  <a:lnTo>
                    <a:pt x="196" y="0"/>
                  </a:lnTo>
                  <a:close/>
                </a:path>
              </a:pathLst>
            </a:custGeom>
            <a:solidFill>
              <a:srgbClr val="F20BF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4" name="Freeform 203">
              <a:extLst>
                <a:ext uri="{FF2B5EF4-FFF2-40B4-BE49-F238E27FC236}">
                  <a16:creationId xmlns:a16="http://schemas.microsoft.com/office/drawing/2014/main" id="{F654830D-8692-5F4C-9D56-881FDE792D3C}"/>
                </a:ext>
              </a:extLst>
            </p:cNvPr>
            <p:cNvSpPr>
              <a:spLocks/>
            </p:cNvSpPr>
            <p:nvPr/>
          </p:nvSpPr>
          <p:spPr bwMode="auto">
            <a:xfrm>
              <a:off x="11024624" y="10493323"/>
              <a:ext cx="676275" cy="496888"/>
            </a:xfrm>
            <a:custGeom>
              <a:avLst/>
              <a:gdLst>
                <a:gd name="T0" fmla="*/ 57 w 245"/>
                <a:gd name="T1" fmla="*/ 0 h 180"/>
                <a:gd name="T2" fmla="*/ 245 w 245"/>
                <a:gd name="T3" fmla="*/ 159 h 180"/>
                <a:gd name="T4" fmla="*/ 216 w 245"/>
                <a:gd name="T5" fmla="*/ 171 h 180"/>
                <a:gd name="T6" fmla="*/ 146 w 245"/>
                <a:gd name="T7" fmla="*/ 163 h 180"/>
                <a:gd name="T8" fmla="*/ 15 w 245"/>
                <a:gd name="T9" fmla="*/ 52 h 180"/>
                <a:gd name="T10" fmla="*/ 28 w 245"/>
                <a:gd name="T11" fmla="*/ 12 h 180"/>
                <a:gd name="T12" fmla="*/ 57 w 245"/>
                <a:gd name="T13" fmla="*/ 0 h 180"/>
              </a:gdLst>
              <a:ahLst/>
              <a:cxnLst>
                <a:cxn ang="0">
                  <a:pos x="T0" y="T1"/>
                </a:cxn>
                <a:cxn ang="0">
                  <a:pos x="T2" y="T3"/>
                </a:cxn>
                <a:cxn ang="0">
                  <a:pos x="T4" y="T5"/>
                </a:cxn>
                <a:cxn ang="0">
                  <a:pos x="T6" y="T7"/>
                </a:cxn>
                <a:cxn ang="0">
                  <a:pos x="T8" y="T9"/>
                </a:cxn>
                <a:cxn ang="0">
                  <a:pos x="T10" y="T11"/>
                </a:cxn>
                <a:cxn ang="0">
                  <a:pos x="T12" y="T13"/>
                </a:cxn>
              </a:cxnLst>
              <a:rect l="0" t="0" r="r" b="b"/>
              <a:pathLst>
                <a:path w="245" h="180">
                  <a:moveTo>
                    <a:pt x="57" y="0"/>
                  </a:moveTo>
                  <a:cubicBezTo>
                    <a:pt x="245" y="159"/>
                    <a:pt x="245" y="159"/>
                    <a:pt x="245" y="159"/>
                  </a:cubicBezTo>
                  <a:cubicBezTo>
                    <a:pt x="216" y="171"/>
                    <a:pt x="216" y="171"/>
                    <a:pt x="216" y="171"/>
                  </a:cubicBezTo>
                  <a:cubicBezTo>
                    <a:pt x="193" y="180"/>
                    <a:pt x="162" y="176"/>
                    <a:pt x="146" y="163"/>
                  </a:cubicBezTo>
                  <a:cubicBezTo>
                    <a:pt x="15" y="52"/>
                    <a:pt x="15" y="52"/>
                    <a:pt x="15" y="52"/>
                  </a:cubicBezTo>
                  <a:cubicBezTo>
                    <a:pt x="0" y="39"/>
                    <a:pt x="6" y="21"/>
                    <a:pt x="28" y="12"/>
                  </a:cubicBezTo>
                  <a:lnTo>
                    <a:pt x="57" y="0"/>
                  </a:lnTo>
                  <a:close/>
                </a:path>
              </a:pathLst>
            </a:custGeom>
            <a:solidFill>
              <a:srgbClr val="DBE3F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5" name="Freeform 204">
              <a:extLst>
                <a:ext uri="{FF2B5EF4-FFF2-40B4-BE49-F238E27FC236}">
                  <a16:creationId xmlns:a16="http://schemas.microsoft.com/office/drawing/2014/main" id="{43C4FBDC-5BCB-FD45-AAE5-C330F4E4456F}"/>
                </a:ext>
              </a:extLst>
            </p:cNvPr>
            <p:cNvSpPr>
              <a:spLocks/>
            </p:cNvSpPr>
            <p:nvPr/>
          </p:nvSpPr>
          <p:spPr bwMode="auto">
            <a:xfrm>
              <a:off x="12732774" y="9818635"/>
              <a:ext cx="703263" cy="506413"/>
            </a:xfrm>
            <a:custGeom>
              <a:avLst/>
              <a:gdLst>
                <a:gd name="T0" fmla="*/ 0 w 255"/>
                <a:gd name="T1" fmla="*/ 24 h 183"/>
                <a:gd name="T2" fmla="*/ 187 w 255"/>
                <a:gd name="T3" fmla="*/ 183 h 183"/>
                <a:gd name="T4" fmla="*/ 224 w 255"/>
                <a:gd name="T5" fmla="*/ 168 h 183"/>
                <a:gd name="T6" fmla="*/ 238 w 255"/>
                <a:gd name="T7" fmla="*/ 125 h 183"/>
                <a:gd name="T8" fmla="*/ 111 w 255"/>
                <a:gd name="T9" fmla="*/ 18 h 183"/>
                <a:gd name="T10" fmla="*/ 37 w 255"/>
                <a:gd name="T11" fmla="*/ 9 h 183"/>
                <a:gd name="T12" fmla="*/ 0 w 255"/>
                <a:gd name="T13" fmla="*/ 24 h 183"/>
              </a:gdLst>
              <a:ahLst/>
              <a:cxnLst>
                <a:cxn ang="0">
                  <a:pos x="T0" y="T1"/>
                </a:cxn>
                <a:cxn ang="0">
                  <a:pos x="T2" y="T3"/>
                </a:cxn>
                <a:cxn ang="0">
                  <a:pos x="T4" y="T5"/>
                </a:cxn>
                <a:cxn ang="0">
                  <a:pos x="T6" y="T7"/>
                </a:cxn>
                <a:cxn ang="0">
                  <a:pos x="T8" y="T9"/>
                </a:cxn>
                <a:cxn ang="0">
                  <a:pos x="T10" y="T11"/>
                </a:cxn>
                <a:cxn ang="0">
                  <a:pos x="T12" y="T13"/>
                </a:cxn>
              </a:cxnLst>
              <a:rect l="0" t="0" r="r" b="b"/>
              <a:pathLst>
                <a:path w="255" h="183">
                  <a:moveTo>
                    <a:pt x="0" y="24"/>
                  </a:moveTo>
                  <a:cubicBezTo>
                    <a:pt x="187" y="183"/>
                    <a:pt x="187" y="183"/>
                    <a:pt x="187" y="183"/>
                  </a:cubicBezTo>
                  <a:cubicBezTo>
                    <a:pt x="224" y="168"/>
                    <a:pt x="224" y="168"/>
                    <a:pt x="224" y="168"/>
                  </a:cubicBezTo>
                  <a:cubicBezTo>
                    <a:pt x="249" y="159"/>
                    <a:pt x="255" y="139"/>
                    <a:pt x="238" y="125"/>
                  </a:cubicBezTo>
                  <a:cubicBezTo>
                    <a:pt x="111" y="18"/>
                    <a:pt x="111" y="18"/>
                    <a:pt x="111" y="18"/>
                  </a:cubicBezTo>
                  <a:cubicBezTo>
                    <a:pt x="95" y="3"/>
                    <a:pt x="61" y="0"/>
                    <a:pt x="37" y="9"/>
                  </a:cubicBezTo>
                  <a:lnTo>
                    <a:pt x="0" y="24"/>
                  </a:lnTo>
                  <a:close/>
                </a:path>
              </a:pathLst>
            </a:custGeom>
            <a:solidFill>
              <a:srgbClr val="DBE3F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6" name="Freeform 206">
              <a:extLst>
                <a:ext uri="{FF2B5EF4-FFF2-40B4-BE49-F238E27FC236}">
                  <a16:creationId xmlns:a16="http://schemas.microsoft.com/office/drawing/2014/main" id="{92BEA886-76EC-714D-84F8-31E2F354D200}"/>
                </a:ext>
              </a:extLst>
            </p:cNvPr>
            <p:cNvSpPr>
              <a:spLocks/>
            </p:cNvSpPr>
            <p:nvPr/>
          </p:nvSpPr>
          <p:spPr bwMode="auto">
            <a:xfrm>
              <a:off x="11797737" y="10683823"/>
              <a:ext cx="984250" cy="452438"/>
            </a:xfrm>
            <a:custGeom>
              <a:avLst/>
              <a:gdLst>
                <a:gd name="T0" fmla="*/ 118 w 620"/>
                <a:gd name="T1" fmla="*/ 0 h 285"/>
                <a:gd name="T2" fmla="*/ 620 w 620"/>
                <a:gd name="T3" fmla="*/ 167 h 285"/>
                <a:gd name="T4" fmla="*/ 502 w 620"/>
                <a:gd name="T5" fmla="*/ 285 h 285"/>
                <a:gd name="T6" fmla="*/ 0 w 620"/>
                <a:gd name="T7" fmla="*/ 118 h 285"/>
                <a:gd name="T8" fmla="*/ 118 w 620"/>
                <a:gd name="T9" fmla="*/ 0 h 285"/>
              </a:gdLst>
              <a:ahLst/>
              <a:cxnLst>
                <a:cxn ang="0">
                  <a:pos x="T0" y="T1"/>
                </a:cxn>
                <a:cxn ang="0">
                  <a:pos x="T2" y="T3"/>
                </a:cxn>
                <a:cxn ang="0">
                  <a:pos x="T4" y="T5"/>
                </a:cxn>
                <a:cxn ang="0">
                  <a:pos x="T6" y="T7"/>
                </a:cxn>
                <a:cxn ang="0">
                  <a:pos x="T8" y="T9"/>
                </a:cxn>
              </a:cxnLst>
              <a:rect l="0" t="0" r="r" b="b"/>
              <a:pathLst>
                <a:path w="620" h="285">
                  <a:moveTo>
                    <a:pt x="118" y="0"/>
                  </a:moveTo>
                  <a:lnTo>
                    <a:pt x="620" y="167"/>
                  </a:lnTo>
                  <a:lnTo>
                    <a:pt x="502" y="285"/>
                  </a:lnTo>
                  <a:lnTo>
                    <a:pt x="0" y="118"/>
                  </a:lnTo>
                  <a:lnTo>
                    <a:pt x="118" y="0"/>
                  </a:lnTo>
                  <a:close/>
                </a:path>
              </a:pathLst>
            </a:custGeom>
            <a:solidFill>
              <a:srgbClr val="00A2F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7" name="Freeform 207">
              <a:extLst>
                <a:ext uri="{FF2B5EF4-FFF2-40B4-BE49-F238E27FC236}">
                  <a16:creationId xmlns:a16="http://schemas.microsoft.com/office/drawing/2014/main" id="{6F846E0E-227C-D34F-B09D-9B309F91D4F7}"/>
                </a:ext>
              </a:extLst>
            </p:cNvPr>
            <p:cNvSpPr>
              <a:spLocks/>
            </p:cNvSpPr>
            <p:nvPr/>
          </p:nvSpPr>
          <p:spPr bwMode="auto">
            <a:xfrm>
              <a:off x="11985062" y="10494910"/>
              <a:ext cx="984250" cy="454025"/>
            </a:xfrm>
            <a:custGeom>
              <a:avLst/>
              <a:gdLst>
                <a:gd name="T0" fmla="*/ 118 w 620"/>
                <a:gd name="T1" fmla="*/ 0 h 286"/>
                <a:gd name="T2" fmla="*/ 620 w 620"/>
                <a:gd name="T3" fmla="*/ 168 h 286"/>
                <a:gd name="T4" fmla="*/ 502 w 620"/>
                <a:gd name="T5" fmla="*/ 286 h 286"/>
                <a:gd name="T6" fmla="*/ 0 w 620"/>
                <a:gd name="T7" fmla="*/ 119 h 286"/>
                <a:gd name="T8" fmla="*/ 118 w 620"/>
                <a:gd name="T9" fmla="*/ 0 h 286"/>
              </a:gdLst>
              <a:ahLst/>
              <a:cxnLst>
                <a:cxn ang="0">
                  <a:pos x="T0" y="T1"/>
                </a:cxn>
                <a:cxn ang="0">
                  <a:pos x="T2" y="T3"/>
                </a:cxn>
                <a:cxn ang="0">
                  <a:pos x="T4" y="T5"/>
                </a:cxn>
                <a:cxn ang="0">
                  <a:pos x="T6" y="T7"/>
                </a:cxn>
                <a:cxn ang="0">
                  <a:pos x="T8" y="T9"/>
                </a:cxn>
              </a:cxnLst>
              <a:rect l="0" t="0" r="r" b="b"/>
              <a:pathLst>
                <a:path w="620" h="286">
                  <a:moveTo>
                    <a:pt x="118" y="0"/>
                  </a:moveTo>
                  <a:lnTo>
                    <a:pt x="620" y="168"/>
                  </a:lnTo>
                  <a:lnTo>
                    <a:pt x="502" y="286"/>
                  </a:lnTo>
                  <a:lnTo>
                    <a:pt x="0" y="119"/>
                  </a:lnTo>
                  <a:lnTo>
                    <a:pt x="118" y="0"/>
                  </a:lnTo>
                  <a:close/>
                </a:path>
              </a:pathLst>
            </a:custGeom>
            <a:solidFill>
              <a:srgbClr val="1EB6F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8" name="Freeform 208">
              <a:extLst>
                <a:ext uri="{FF2B5EF4-FFF2-40B4-BE49-F238E27FC236}">
                  <a16:creationId xmlns:a16="http://schemas.microsoft.com/office/drawing/2014/main" id="{11B9DBF1-B824-3248-92FE-89596CFB6343}"/>
                </a:ext>
              </a:extLst>
            </p:cNvPr>
            <p:cNvSpPr>
              <a:spLocks/>
            </p:cNvSpPr>
            <p:nvPr/>
          </p:nvSpPr>
          <p:spPr bwMode="auto">
            <a:xfrm>
              <a:off x="12172387" y="10307585"/>
              <a:ext cx="985838" cy="454025"/>
            </a:xfrm>
            <a:custGeom>
              <a:avLst/>
              <a:gdLst>
                <a:gd name="T0" fmla="*/ 118 w 621"/>
                <a:gd name="T1" fmla="*/ 0 h 286"/>
                <a:gd name="T2" fmla="*/ 621 w 621"/>
                <a:gd name="T3" fmla="*/ 169 h 286"/>
                <a:gd name="T4" fmla="*/ 502 w 621"/>
                <a:gd name="T5" fmla="*/ 286 h 286"/>
                <a:gd name="T6" fmla="*/ 0 w 621"/>
                <a:gd name="T7" fmla="*/ 118 h 286"/>
                <a:gd name="T8" fmla="*/ 118 w 621"/>
                <a:gd name="T9" fmla="*/ 0 h 286"/>
              </a:gdLst>
              <a:ahLst/>
              <a:cxnLst>
                <a:cxn ang="0">
                  <a:pos x="T0" y="T1"/>
                </a:cxn>
                <a:cxn ang="0">
                  <a:pos x="T2" y="T3"/>
                </a:cxn>
                <a:cxn ang="0">
                  <a:pos x="T4" y="T5"/>
                </a:cxn>
                <a:cxn ang="0">
                  <a:pos x="T6" y="T7"/>
                </a:cxn>
                <a:cxn ang="0">
                  <a:pos x="T8" y="T9"/>
                </a:cxn>
              </a:cxnLst>
              <a:rect l="0" t="0" r="r" b="b"/>
              <a:pathLst>
                <a:path w="621" h="286">
                  <a:moveTo>
                    <a:pt x="118" y="0"/>
                  </a:moveTo>
                  <a:lnTo>
                    <a:pt x="621" y="169"/>
                  </a:lnTo>
                  <a:lnTo>
                    <a:pt x="502" y="286"/>
                  </a:lnTo>
                  <a:lnTo>
                    <a:pt x="0" y="118"/>
                  </a:lnTo>
                  <a:lnTo>
                    <a:pt x="118" y="0"/>
                  </a:lnTo>
                  <a:close/>
                </a:path>
              </a:pathLst>
            </a:custGeom>
            <a:solidFill>
              <a:srgbClr val="43C1F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9" name="Freeform 209">
              <a:extLst>
                <a:ext uri="{FF2B5EF4-FFF2-40B4-BE49-F238E27FC236}">
                  <a16:creationId xmlns:a16="http://schemas.microsoft.com/office/drawing/2014/main" id="{EBA8B231-7FB7-0B4C-B85B-1C895BC9A371}"/>
                </a:ext>
              </a:extLst>
            </p:cNvPr>
            <p:cNvSpPr>
              <a:spLocks/>
            </p:cNvSpPr>
            <p:nvPr/>
          </p:nvSpPr>
          <p:spPr bwMode="auto">
            <a:xfrm>
              <a:off x="12359712" y="10120260"/>
              <a:ext cx="985838" cy="455613"/>
            </a:xfrm>
            <a:custGeom>
              <a:avLst/>
              <a:gdLst>
                <a:gd name="T0" fmla="*/ 119 w 621"/>
                <a:gd name="T1" fmla="*/ 0 h 287"/>
                <a:gd name="T2" fmla="*/ 621 w 621"/>
                <a:gd name="T3" fmla="*/ 169 h 287"/>
                <a:gd name="T4" fmla="*/ 503 w 621"/>
                <a:gd name="T5" fmla="*/ 287 h 287"/>
                <a:gd name="T6" fmla="*/ 0 w 621"/>
                <a:gd name="T7" fmla="*/ 118 h 287"/>
                <a:gd name="T8" fmla="*/ 119 w 621"/>
                <a:gd name="T9" fmla="*/ 0 h 287"/>
              </a:gdLst>
              <a:ahLst/>
              <a:cxnLst>
                <a:cxn ang="0">
                  <a:pos x="T0" y="T1"/>
                </a:cxn>
                <a:cxn ang="0">
                  <a:pos x="T2" y="T3"/>
                </a:cxn>
                <a:cxn ang="0">
                  <a:pos x="T4" y="T5"/>
                </a:cxn>
                <a:cxn ang="0">
                  <a:pos x="T6" y="T7"/>
                </a:cxn>
                <a:cxn ang="0">
                  <a:pos x="T8" y="T9"/>
                </a:cxn>
              </a:cxnLst>
              <a:rect l="0" t="0" r="r" b="b"/>
              <a:pathLst>
                <a:path w="621" h="287">
                  <a:moveTo>
                    <a:pt x="119" y="0"/>
                  </a:moveTo>
                  <a:lnTo>
                    <a:pt x="621" y="169"/>
                  </a:lnTo>
                  <a:lnTo>
                    <a:pt x="503" y="287"/>
                  </a:lnTo>
                  <a:lnTo>
                    <a:pt x="0" y="118"/>
                  </a:lnTo>
                  <a:lnTo>
                    <a:pt x="119" y="0"/>
                  </a:lnTo>
                  <a:close/>
                </a:path>
              </a:pathLst>
            </a:custGeom>
            <a:solidFill>
              <a:srgbClr val="64D0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0" name="Freeform 210">
              <a:extLst>
                <a:ext uri="{FF2B5EF4-FFF2-40B4-BE49-F238E27FC236}">
                  <a16:creationId xmlns:a16="http://schemas.microsoft.com/office/drawing/2014/main" id="{3F53BF3A-1644-B641-BF03-864FD09E8C02}"/>
                </a:ext>
              </a:extLst>
            </p:cNvPr>
            <p:cNvSpPr>
              <a:spLocks/>
            </p:cNvSpPr>
            <p:nvPr/>
          </p:nvSpPr>
          <p:spPr bwMode="auto">
            <a:xfrm>
              <a:off x="12548624" y="9934523"/>
              <a:ext cx="984250" cy="454025"/>
            </a:xfrm>
            <a:custGeom>
              <a:avLst/>
              <a:gdLst>
                <a:gd name="T0" fmla="*/ 118 w 620"/>
                <a:gd name="T1" fmla="*/ 0 h 286"/>
                <a:gd name="T2" fmla="*/ 620 w 620"/>
                <a:gd name="T3" fmla="*/ 167 h 286"/>
                <a:gd name="T4" fmla="*/ 502 w 620"/>
                <a:gd name="T5" fmla="*/ 286 h 286"/>
                <a:gd name="T6" fmla="*/ 0 w 620"/>
                <a:gd name="T7" fmla="*/ 117 h 286"/>
                <a:gd name="T8" fmla="*/ 118 w 620"/>
                <a:gd name="T9" fmla="*/ 0 h 286"/>
              </a:gdLst>
              <a:ahLst/>
              <a:cxnLst>
                <a:cxn ang="0">
                  <a:pos x="T0" y="T1"/>
                </a:cxn>
                <a:cxn ang="0">
                  <a:pos x="T2" y="T3"/>
                </a:cxn>
                <a:cxn ang="0">
                  <a:pos x="T4" y="T5"/>
                </a:cxn>
                <a:cxn ang="0">
                  <a:pos x="T6" y="T7"/>
                </a:cxn>
                <a:cxn ang="0">
                  <a:pos x="T8" y="T9"/>
                </a:cxn>
              </a:cxnLst>
              <a:rect l="0" t="0" r="r" b="b"/>
              <a:pathLst>
                <a:path w="620" h="286">
                  <a:moveTo>
                    <a:pt x="118" y="0"/>
                  </a:moveTo>
                  <a:lnTo>
                    <a:pt x="620" y="167"/>
                  </a:lnTo>
                  <a:lnTo>
                    <a:pt x="502" y="286"/>
                  </a:lnTo>
                  <a:lnTo>
                    <a:pt x="0" y="117"/>
                  </a:lnTo>
                  <a:lnTo>
                    <a:pt x="118" y="0"/>
                  </a:lnTo>
                  <a:close/>
                </a:path>
              </a:pathLst>
            </a:custGeom>
            <a:solidFill>
              <a:srgbClr val="8FD9F9"/>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1" name="Freeform 211">
              <a:extLst>
                <a:ext uri="{FF2B5EF4-FFF2-40B4-BE49-F238E27FC236}">
                  <a16:creationId xmlns:a16="http://schemas.microsoft.com/office/drawing/2014/main" id="{B5B74654-4A31-ED4E-8C5E-60BC2E4BEF31}"/>
                </a:ext>
              </a:extLst>
            </p:cNvPr>
            <p:cNvSpPr>
              <a:spLocks/>
            </p:cNvSpPr>
            <p:nvPr/>
          </p:nvSpPr>
          <p:spPr bwMode="auto">
            <a:xfrm>
              <a:off x="11712012" y="10871148"/>
              <a:ext cx="882650" cy="365125"/>
            </a:xfrm>
            <a:custGeom>
              <a:avLst/>
              <a:gdLst>
                <a:gd name="T0" fmla="*/ 31 w 320"/>
                <a:gd name="T1" fmla="*/ 0 h 132"/>
                <a:gd name="T2" fmla="*/ 320 w 320"/>
                <a:gd name="T3" fmla="*/ 96 h 132"/>
                <a:gd name="T4" fmla="*/ 302 w 320"/>
                <a:gd name="T5" fmla="*/ 114 h 132"/>
                <a:gd name="T6" fmla="*/ 234 w 320"/>
                <a:gd name="T7" fmla="*/ 124 h 132"/>
                <a:gd name="T8" fmla="*/ 32 w 320"/>
                <a:gd name="T9" fmla="*/ 57 h 132"/>
                <a:gd name="T10" fmla="*/ 14 w 320"/>
                <a:gd name="T11" fmla="*/ 17 h 132"/>
                <a:gd name="T12" fmla="*/ 31 w 320"/>
                <a:gd name="T13" fmla="*/ 0 h 132"/>
              </a:gdLst>
              <a:ahLst/>
              <a:cxnLst>
                <a:cxn ang="0">
                  <a:pos x="T0" y="T1"/>
                </a:cxn>
                <a:cxn ang="0">
                  <a:pos x="T2" y="T3"/>
                </a:cxn>
                <a:cxn ang="0">
                  <a:pos x="T4" y="T5"/>
                </a:cxn>
                <a:cxn ang="0">
                  <a:pos x="T6" y="T7"/>
                </a:cxn>
                <a:cxn ang="0">
                  <a:pos x="T8" y="T9"/>
                </a:cxn>
                <a:cxn ang="0">
                  <a:pos x="T10" y="T11"/>
                </a:cxn>
                <a:cxn ang="0">
                  <a:pos x="T12" y="T13"/>
                </a:cxn>
              </a:cxnLst>
              <a:rect l="0" t="0" r="r" b="b"/>
              <a:pathLst>
                <a:path w="320" h="132">
                  <a:moveTo>
                    <a:pt x="31" y="0"/>
                  </a:moveTo>
                  <a:cubicBezTo>
                    <a:pt x="320" y="96"/>
                    <a:pt x="320" y="96"/>
                    <a:pt x="320" y="96"/>
                  </a:cubicBezTo>
                  <a:cubicBezTo>
                    <a:pt x="302" y="114"/>
                    <a:pt x="302" y="114"/>
                    <a:pt x="302" y="114"/>
                  </a:cubicBezTo>
                  <a:cubicBezTo>
                    <a:pt x="289" y="127"/>
                    <a:pt x="258" y="132"/>
                    <a:pt x="234" y="124"/>
                  </a:cubicBezTo>
                  <a:cubicBezTo>
                    <a:pt x="32" y="57"/>
                    <a:pt x="32" y="57"/>
                    <a:pt x="32" y="57"/>
                  </a:cubicBezTo>
                  <a:cubicBezTo>
                    <a:pt x="8" y="49"/>
                    <a:pt x="0" y="31"/>
                    <a:pt x="14" y="17"/>
                  </a:cubicBezTo>
                  <a:lnTo>
                    <a:pt x="31" y="0"/>
                  </a:lnTo>
                  <a:close/>
                </a:path>
              </a:pathLst>
            </a:custGeom>
            <a:solidFill>
              <a:srgbClr val="DBE3F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2" name="Freeform 212">
              <a:extLst>
                <a:ext uri="{FF2B5EF4-FFF2-40B4-BE49-F238E27FC236}">
                  <a16:creationId xmlns:a16="http://schemas.microsoft.com/office/drawing/2014/main" id="{86DC47B7-C7C6-F44D-8571-43E16AB92A8E}"/>
                </a:ext>
              </a:extLst>
            </p:cNvPr>
            <p:cNvSpPr>
              <a:spLocks/>
            </p:cNvSpPr>
            <p:nvPr/>
          </p:nvSpPr>
          <p:spPr bwMode="auto">
            <a:xfrm>
              <a:off x="12735949" y="9817048"/>
              <a:ext cx="898525" cy="382588"/>
            </a:xfrm>
            <a:custGeom>
              <a:avLst/>
              <a:gdLst>
                <a:gd name="T0" fmla="*/ 0 w 326"/>
                <a:gd name="T1" fmla="*/ 43 h 139"/>
                <a:gd name="T2" fmla="*/ 289 w 326"/>
                <a:gd name="T3" fmla="*/ 139 h 139"/>
                <a:gd name="T4" fmla="*/ 311 w 326"/>
                <a:gd name="T5" fmla="*/ 117 h 139"/>
                <a:gd name="T6" fmla="*/ 291 w 326"/>
                <a:gd name="T7" fmla="*/ 74 h 139"/>
                <a:gd name="T8" fmla="*/ 96 w 326"/>
                <a:gd name="T9" fmla="*/ 9 h 139"/>
                <a:gd name="T10" fmla="*/ 23 w 326"/>
                <a:gd name="T11" fmla="*/ 20 h 139"/>
                <a:gd name="T12" fmla="*/ 0 w 326"/>
                <a:gd name="T13" fmla="*/ 43 h 139"/>
              </a:gdLst>
              <a:ahLst/>
              <a:cxnLst>
                <a:cxn ang="0">
                  <a:pos x="T0" y="T1"/>
                </a:cxn>
                <a:cxn ang="0">
                  <a:pos x="T2" y="T3"/>
                </a:cxn>
                <a:cxn ang="0">
                  <a:pos x="T4" y="T5"/>
                </a:cxn>
                <a:cxn ang="0">
                  <a:pos x="T6" y="T7"/>
                </a:cxn>
                <a:cxn ang="0">
                  <a:pos x="T8" y="T9"/>
                </a:cxn>
                <a:cxn ang="0">
                  <a:pos x="T10" y="T11"/>
                </a:cxn>
                <a:cxn ang="0">
                  <a:pos x="T12" y="T13"/>
                </a:cxn>
              </a:cxnLst>
              <a:rect l="0" t="0" r="r" b="b"/>
              <a:pathLst>
                <a:path w="326" h="139">
                  <a:moveTo>
                    <a:pt x="0" y="43"/>
                  </a:moveTo>
                  <a:cubicBezTo>
                    <a:pt x="289" y="139"/>
                    <a:pt x="289" y="139"/>
                    <a:pt x="289" y="139"/>
                  </a:cubicBezTo>
                  <a:cubicBezTo>
                    <a:pt x="311" y="117"/>
                    <a:pt x="311" y="117"/>
                    <a:pt x="311" y="117"/>
                  </a:cubicBezTo>
                  <a:cubicBezTo>
                    <a:pt x="326" y="102"/>
                    <a:pt x="317" y="83"/>
                    <a:pt x="291" y="74"/>
                  </a:cubicBezTo>
                  <a:cubicBezTo>
                    <a:pt x="96" y="9"/>
                    <a:pt x="96" y="9"/>
                    <a:pt x="96" y="9"/>
                  </a:cubicBezTo>
                  <a:cubicBezTo>
                    <a:pt x="70" y="0"/>
                    <a:pt x="37" y="5"/>
                    <a:pt x="23" y="20"/>
                  </a:cubicBezTo>
                  <a:lnTo>
                    <a:pt x="0" y="43"/>
                  </a:lnTo>
                  <a:close/>
                </a:path>
              </a:pathLst>
            </a:custGeom>
            <a:solidFill>
              <a:srgbClr val="DBE3F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3" name="Freeform 213">
              <a:extLst>
                <a:ext uri="{FF2B5EF4-FFF2-40B4-BE49-F238E27FC236}">
                  <a16:creationId xmlns:a16="http://schemas.microsoft.com/office/drawing/2014/main" id="{41BAECF6-4FEF-2C40-BBC9-7E00D9C455D3}"/>
                </a:ext>
              </a:extLst>
            </p:cNvPr>
            <p:cNvSpPr>
              <a:spLocks/>
            </p:cNvSpPr>
            <p:nvPr/>
          </p:nvSpPr>
          <p:spPr bwMode="auto">
            <a:xfrm>
              <a:off x="12834374" y="9863085"/>
              <a:ext cx="93663" cy="52388"/>
            </a:xfrm>
            <a:custGeom>
              <a:avLst/>
              <a:gdLst>
                <a:gd name="T0" fmla="*/ 28 w 34"/>
                <a:gd name="T1" fmla="*/ 3 h 19"/>
                <a:gd name="T2" fmla="*/ 28 w 34"/>
                <a:gd name="T3" fmla="*/ 16 h 19"/>
                <a:gd name="T4" fmla="*/ 6 w 34"/>
                <a:gd name="T5" fmla="*/ 16 h 19"/>
                <a:gd name="T6" fmla="*/ 6 w 34"/>
                <a:gd name="T7" fmla="*/ 3 h 19"/>
                <a:gd name="T8" fmla="*/ 28 w 34"/>
                <a:gd name="T9" fmla="*/ 3 h 19"/>
              </a:gdLst>
              <a:ahLst/>
              <a:cxnLst>
                <a:cxn ang="0">
                  <a:pos x="T0" y="T1"/>
                </a:cxn>
                <a:cxn ang="0">
                  <a:pos x="T2" y="T3"/>
                </a:cxn>
                <a:cxn ang="0">
                  <a:pos x="T4" y="T5"/>
                </a:cxn>
                <a:cxn ang="0">
                  <a:pos x="T6" y="T7"/>
                </a:cxn>
                <a:cxn ang="0">
                  <a:pos x="T8" y="T9"/>
                </a:cxn>
              </a:cxnLst>
              <a:rect l="0" t="0" r="r" b="b"/>
              <a:pathLst>
                <a:path w="34" h="19">
                  <a:moveTo>
                    <a:pt x="28" y="3"/>
                  </a:moveTo>
                  <a:cubicBezTo>
                    <a:pt x="34" y="7"/>
                    <a:pt x="34" y="12"/>
                    <a:pt x="28" y="16"/>
                  </a:cubicBezTo>
                  <a:cubicBezTo>
                    <a:pt x="22" y="19"/>
                    <a:pt x="12" y="19"/>
                    <a:pt x="6" y="16"/>
                  </a:cubicBezTo>
                  <a:cubicBezTo>
                    <a:pt x="0" y="12"/>
                    <a:pt x="0" y="7"/>
                    <a:pt x="6" y="3"/>
                  </a:cubicBezTo>
                  <a:cubicBezTo>
                    <a:pt x="12" y="0"/>
                    <a:pt x="22" y="0"/>
                    <a:pt x="28" y="3"/>
                  </a:cubicBezTo>
                  <a:close/>
                </a:path>
              </a:pathLst>
            </a:custGeom>
            <a:solidFill>
              <a:srgbClr val="AAB9D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14" name="Group 513">
            <a:extLst>
              <a:ext uri="{FF2B5EF4-FFF2-40B4-BE49-F238E27FC236}">
                <a16:creationId xmlns:a16="http://schemas.microsoft.com/office/drawing/2014/main" id="{68B0C500-A3F4-1543-A267-0D1963F15348}"/>
              </a:ext>
            </a:extLst>
          </p:cNvPr>
          <p:cNvGrpSpPr/>
          <p:nvPr/>
        </p:nvGrpSpPr>
        <p:grpSpPr>
          <a:xfrm>
            <a:off x="20805746" y="5727415"/>
            <a:ext cx="3136366" cy="1515474"/>
            <a:chOff x="19846362" y="6554735"/>
            <a:chExt cx="4095750" cy="2259013"/>
          </a:xfrm>
        </p:grpSpPr>
        <p:sp>
          <p:nvSpPr>
            <p:cNvPr id="515" name="Freeform 214">
              <a:extLst>
                <a:ext uri="{FF2B5EF4-FFF2-40B4-BE49-F238E27FC236}">
                  <a16:creationId xmlns:a16="http://schemas.microsoft.com/office/drawing/2014/main" id="{7EE338F6-8570-3745-A964-FC4BD4AA3E2C}"/>
                </a:ext>
              </a:extLst>
            </p:cNvPr>
            <p:cNvSpPr>
              <a:spLocks/>
            </p:cNvSpPr>
            <p:nvPr/>
          </p:nvSpPr>
          <p:spPr bwMode="auto">
            <a:xfrm>
              <a:off x="19846362" y="6615060"/>
              <a:ext cx="4095750" cy="2198688"/>
            </a:xfrm>
            <a:custGeom>
              <a:avLst/>
              <a:gdLst>
                <a:gd name="T0" fmla="*/ 2580 w 2580"/>
                <a:gd name="T1" fmla="*/ 874 h 1385"/>
                <a:gd name="T2" fmla="*/ 1695 w 2580"/>
                <a:gd name="T3" fmla="*/ 1385 h 1385"/>
                <a:gd name="T4" fmla="*/ 1693 w 2580"/>
                <a:gd name="T5" fmla="*/ 1385 h 1385"/>
                <a:gd name="T6" fmla="*/ 1330 w 2580"/>
                <a:gd name="T7" fmla="*/ 1385 h 1385"/>
                <a:gd name="T8" fmla="*/ 0 w 2580"/>
                <a:gd name="T9" fmla="*/ 618 h 1385"/>
                <a:gd name="T10" fmla="*/ 1069 w 2580"/>
                <a:gd name="T11" fmla="*/ 0 h 1385"/>
                <a:gd name="T12" fmla="*/ 2580 w 2580"/>
                <a:gd name="T13" fmla="*/ 874 h 1385"/>
              </a:gdLst>
              <a:ahLst/>
              <a:cxnLst>
                <a:cxn ang="0">
                  <a:pos x="T0" y="T1"/>
                </a:cxn>
                <a:cxn ang="0">
                  <a:pos x="T2" y="T3"/>
                </a:cxn>
                <a:cxn ang="0">
                  <a:pos x="T4" y="T5"/>
                </a:cxn>
                <a:cxn ang="0">
                  <a:pos x="T6" y="T7"/>
                </a:cxn>
                <a:cxn ang="0">
                  <a:pos x="T8" y="T9"/>
                </a:cxn>
                <a:cxn ang="0">
                  <a:pos x="T10" y="T11"/>
                </a:cxn>
                <a:cxn ang="0">
                  <a:pos x="T12" y="T13"/>
                </a:cxn>
              </a:cxnLst>
              <a:rect l="0" t="0" r="r" b="b"/>
              <a:pathLst>
                <a:path w="2580" h="1385">
                  <a:moveTo>
                    <a:pt x="2580" y="874"/>
                  </a:moveTo>
                  <a:lnTo>
                    <a:pt x="1695" y="1385"/>
                  </a:lnTo>
                  <a:lnTo>
                    <a:pt x="1693" y="1385"/>
                  </a:lnTo>
                  <a:lnTo>
                    <a:pt x="1330" y="1385"/>
                  </a:lnTo>
                  <a:lnTo>
                    <a:pt x="0" y="618"/>
                  </a:lnTo>
                  <a:lnTo>
                    <a:pt x="1069" y="0"/>
                  </a:lnTo>
                  <a:lnTo>
                    <a:pt x="2580" y="874"/>
                  </a:lnTo>
                  <a:close/>
                </a:path>
              </a:pathLst>
            </a:custGeom>
            <a:solidFill>
              <a:srgbClr val="51698E"/>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6" name="Freeform 215">
              <a:extLst>
                <a:ext uri="{FF2B5EF4-FFF2-40B4-BE49-F238E27FC236}">
                  <a16:creationId xmlns:a16="http://schemas.microsoft.com/office/drawing/2014/main" id="{D0DDE1E9-7950-2040-974A-C742E91136CA}"/>
                </a:ext>
              </a:extLst>
            </p:cNvPr>
            <p:cNvSpPr>
              <a:spLocks/>
            </p:cNvSpPr>
            <p:nvPr/>
          </p:nvSpPr>
          <p:spPr bwMode="auto">
            <a:xfrm>
              <a:off x="19846362" y="6554735"/>
              <a:ext cx="4095750" cy="2198688"/>
            </a:xfrm>
            <a:custGeom>
              <a:avLst/>
              <a:gdLst>
                <a:gd name="T0" fmla="*/ 2580 w 2580"/>
                <a:gd name="T1" fmla="*/ 873 h 1385"/>
                <a:gd name="T2" fmla="*/ 1695 w 2580"/>
                <a:gd name="T3" fmla="*/ 1385 h 1385"/>
                <a:gd name="T4" fmla="*/ 1693 w 2580"/>
                <a:gd name="T5" fmla="*/ 1385 h 1385"/>
                <a:gd name="T6" fmla="*/ 1330 w 2580"/>
                <a:gd name="T7" fmla="*/ 1385 h 1385"/>
                <a:gd name="T8" fmla="*/ 0 w 2580"/>
                <a:gd name="T9" fmla="*/ 618 h 1385"/>
                <a:gd name="T10" fmla="*/ 1069 w 2580"/>
                <a:gd name="T11" fmla="*/ 0 h 1385"/>
                <a:gd name="T12" fmla="*/ 2580 w 2580"/>
                <a:gd name="T13" fmla="*/ 873 h 1385"/>
              </a:gdLst>
              <a:ahLst/>
              <a:cxnLst>
                <a:cxn ang="0">
                  <a:pos x="T0" y="T1"/>
                </a:cxn>
                <a:cxn ang="0">
                  <a:pos x="T2" y="T3"/>
                </a:cxn>
                <a:cxn ang="0">
                  <a:pos x="T4" y="T5"/>
                </a:cxn>
                <a:cxn ang="0">
                  <a:pos x="T6" y="T7"/>
                </a:cxn>
                <a:cxn ang="0">
                  <a:pos x="T8" y="T9"/>
                </a:cxn>
                <a:cxn ang="0">
                  <a:pos x="T10" y="T11"/>
                </a:cxn>
                <a:cxn ang="0">
                  <a:pos x="T12" y="T13"/>
                </a:cxn>
              </a:cxnLst>
              <a:rect l="0" t="0" r="r" b="b"/>
              <a:pathLst>
                <a:path w="2580" h="1385">
                  <a:moveTo>
                    <a:pt x="2580" y="873"/>
                  </a:moveTo>
                  <a:lnTo>
                    <a:pt x="1695" y="1385"/>
                  </a:lnTo>
                  <a:lnTo>
                    <a:pt x="1693" y="1385"/>
                  </a:lnTo>
                  <a:lnTo>
                    <a:pt x="1330" y="1385"/>
                  </a:lnTo>
                  <a:lnTo>
                    <a:pt x="0" y="618"/>
                  </a:lnTo>
                  <a:lnTo>
                    <a:pt x="1069" y="0"/>
                  </a:lnTo>
                  <a:lnTo>
                    <a:pt x="2580" y="873"/>
                  </a:lnTo>
                  <a:close/>
                </a:path>
              </a:pathLst>
            </a:custGeom>
            <a:solidFill>
              <a:srgbClr val="F6F8FB"/>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7" name="Freeform 216">
              <a:extLst>
                <a:ext uri="{FF2B5EF4-FFF2-40B4-BE49-F238E27FC236}">
                  <a16:creationId xmlns:a16="http://schemas.microsoft.com/office/drawing/2014/main" id="{8F0F9C37-6CFA-8C49-9F38-C89E694A485A}"/>
                </a:ext>
              </a:extLst>
            </p:cNvPr>
            <p:cNvSpPr>
              <a:spLocks noEditPoints="1"/>
            </p:cNvSpPr>
            <p:nvPr/>
          </p:nvSpPr>
          <p:spPr bwMode="auto">
            <a:xfrm>
              <a:off x="20735362" y="7267523"/>
              <a:ext cx="2119313" cy="1222375"/>
            </a:xfrm>
            <a:custGeom>
              <a:avLst/>
              <a:gdLst>
                <a:gd name="T0" fmla="*/ 1267 w 1335"/>
                <a:gd name="T1" fmla="*/ 503 h 770"/>
                <a:gd name="T2" fmla="*/ 1260 w 1335"/>
                <a:gd name="T3" fmla="*/ 497 h 770"/>
                <a:gd name="T4" fmla="*/ 1055 w 1335"/>
                <a:gd name="T5" fmla="*/ 379 h 770"/>
                <a:gd name="T6" fmla="*/ 968 w 1335"/>
                <a:gd name="T7" fmla="*/ 330 h 770"/>
                <a:gd name="T8" fmla="*/ 963 w 1335"/>
                <a:gd name="T9" fmla="*/ 325 h 770"/>
                <a:gd name="T10" fmla="*/ 815 w 1335"/>
                <a:gd name="T11" fmla="*/ 240 h 770"/>
                <a:gd name="T12" fmla="*/ 712 w 1335"/>
                <a:gd name="T13" fmla="*/ 182 h 770"/>
                <a:gd name="T14" fmla="*/ 705 w 1335"/>
                <a:gd name="T15" fmla="*/ 177 h 770"/>
                <a:gd name="T16" fmla="*/ 486 w 1335"/>
                <a:gd name="T17" fmla="*/ 50 h 770"/>
                <a:gd name="T18" fmla="*/ 480 w 1335"/>
                <a:gd name="T19" fmla="*/ 47 h 770"/>
                <a:gd name="T20" fmla="*/ 396 w 1335"/>
                <a:gd name="T21" fmla="*/ 0 h 770"/>
                <a:gd name="T22" fmla="*/ 334 w 1335"/>
                <a:gd name="T23" fmla="*/ 36 h 770"/>
                <a:gd name="T24" fmla="*/ 327 w 1335"/>
                <a:gd name="T25" fmla="*/ 40 h 770"/>
                <a:gd name="T26" fmla="*/ 33 w 1335"/>
                <a:gd name="T27" fmla="*/ 210 h 770"/>
                <a:gd name="T28" fmla="*/ 26 w 1335"/>
                <a:gd name="T29" fmla="*/ 214 h 770"/>
                <a:gd name="T30" fmla="*/ 0 w 1335"/>
                <a:gd name="T31" fmla="*/ 228 h 770"/>
                <a:gd name="T32" fmla="*/ 87 w 1335"/>
                <a:gd name="T33" fmla="*/ 278 h 770"/>
                <a:gd name="T34" fmla="*/ 92 w 1335"/>
                <a:gd name="T35" fmla="*/ 282 h 770"/>
                <a:gd name="T36" fmla="*/ 327 w 1335"/>
                <a:gd name="T37" fmla="*/ 417 h 770"/>
                <a:gd name="T38" fmla="*/ 332 w 1335"/>
                <a:gd name="T39" fmla="*/ 419 h 770"/>
                <a:gd name="T40" fmla="*/ 532 w 1335"/>
                <a:gd name="T41" fmla="*/ 536 h 770"/>
                <a:gd name="T42" fmla="*/ 537 w 1335"/>
                <a:gd name="T43" fmla="*/ 537 h 770"/>
                <a:gd name="T44" fmla="*/ 938 w 1335"/>
                <a:gd name="T45" fmla="*/ 770 h 770"/>
                <a:gd name="T46" fmla="*/ 1335 w 1335"/>
                <a:gd name="T47" fmla="*/ 541 h 770"/>
                <a:gd name="T48" fmla="*/ 1267 w 1335"/>
                <a:gd name="T49" fmla="*/ 503 h 770"/>
                <a:gd name="T50" fmla="*/ 549 w 1335"/>
                <a:gd name="T51" fmla="*/ 537 h 770"/>
                <a:gd name="T52" fmla="*/ 540 w 1335"/>
                <a:gd name="T53" fmla="*/ 532 h 770"/>
                <a:gd name="T54" fmla="*/ 344 w 1335"/>
                <a:gd name="T55" fmla="*/ 419 h 770"/>
                <a:gd name="T56" fmla="*/ 335 w 1335"/>
                <a:gd name="T57" fmla="*/ 414 h 770"/>
                <a:gd name="T58" fmla="*/ 104 w 1335"/>
                <a:gd name="T59" fmla="*/ 280 h 770"/>
                <a:gd name="T60" fmla="*/ 95 w 1335"/>
                <a:gd name="T61" fmla="*/ 275 h 770"/>
                <a:gd name="T62" fmla="*/ 14 w 1335"/>
                <a:gd name="T63" fmla="*/ 228 h 770"/>
                <a:gd name="T64" fmla="*/ 33 w 1335"/>
                <a:gd name="T65" fmla="*/ 217 h 770"/>
                <a:gd name="T66" fmla="*/ 33 w 1335"/>
                <a:gd name="T67" fmla="*/ 217 h 770"/>
                <a:gd name="T68" fmla="*/ 36 w 1335"/>
                <a:gd name="T69" fmla="*/ 216 h 770"/>
                <a:gd name="T70" fmla="*/ 340 w 1335"/>
                <a:gd name="T71" fmla="*/ 40 h 770"/>
                <a:gd name="T72" fmla="*/ 396 w 1335"/>
                <a:gd name="T73" fmla="*/ 7 h 770"/>
                <a:gd name="T74" fmla="*/ 803 w 1335"/>
                <a:gd name="T75" fmla="*/ 242 h 770"/>
                <a:gd name="T76" fmla="*/ 813 w 1335"/>
                <a:gd name="T77" fmla="*/ 247 h 770"/>
                <a:gd name="T78" fmla="*/ 1043 w 1335"/>
                <a:gd name="T79" fmla="*/ 381 h 770"/>
                <a:gd name="T80" fmla="*/ 1053 w 1335"/>
                <a:gd name="T81" fmla="*/ 386 h 770"/>
                <a:gd name="T82" fmla="*/ 1248 w 1335"/>
                <a:gd name="T83" fmla="*/ 499 h 770"/>
                <a:gd name="T84" fmla="*/ 1258 w 1335"/>
                <a:gd name="T85" fmla="*/ 504 h 770"/>
                <a:gd name="T86" fmla="*/ 1321 w 1335"/>
                <a:gd name="T87" fmla="*/ 541 h 770"/>
                <a:gd name="T88" fmla="*/ 938 w 1335"/>
                <a:gd name="T89" fmla="*/ 762 h 770"/>
                <a:gd name="T90" fmla="*/ 549 w 1335"/>
                <a:gd name="T91" fmla="*/ 537 h 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35" h="770">
                  <a:moveTo>
                    <a:pt x="1267" y="503"/>
                  </a:moveTo>
                  <a:lnTo>
                    <a:pt x="1260" y="497"/>
                  </a:lnTo>
                  <a:lnTo>
                    <a:pt x="1055" y="379"/>
                  </a:lnTo>
                  <a:lnTo>
                    <a:pt x="968" y="330"/>
                  </a:lnTo>
                  <a:lnTo>
                    <a:pt x="963" y="325"/>
                  </a:lnTo>
                  <a:lnTo>
                    <a:pt x="815" y="240"/>
                  </a:lnTo>
                  <a:lnTo>
                    <a:pt x="712" y="182"/>
                  </a:lnTo>
                  <a:lnTo>
                    <a:pt x="705" y="177"/>
                  </a:lnTo>
                  <a:lnTo>
                    <a:pt x="486" y="50"/>
                  </a:lnTo>
                  <a:lnTo>
                    <a:pt x="480" y="47"/>
                  </a:lnTo>
                  <a:lnTo>
                    <a:pt x="396" y="0"/>
                  </a:lnTo>
                  <a:lnTo>
                    <a:pt x="334" y="36"/>
                  </a:lnTo>
                  <a:lnTo>
                    <a:pt x="327" y="40"/>
                  </a:lnTo>
                  <a:lnTo>
                    <a:pt x="33" y="210"/>
                  </a:lnTo>
                  <a:lnTo>
                    <a:pt x="26" y="214"/>
                  </a:lnTo>
                  <a:lnTo>
                    <a:pt x="0" y="228"/>
                  </a:lnTo>
                  <a:lnTo>
                    <a:pt x="87" y="278"/>
                  </a:lnTo>
                  <a:lnTo>
                    <a:pt x="92" y="282"/>
                  </a:lnTo>
                  <a:lnTo>
                    <a:pt x="327" y="417"/>
                  </a:lnTo>
                  <a:lnTo>
                    <a:pt x="332" y="419"/>
                  </a:lnTo>
                  <a:lnTo>
                    <a:pt x="532" y="536"/>
                  </a:lnTo>
                  <a:lnTo>
                    <a:pt x="537" y="537"/>
                  </a:lnTo>
                  <a:lnTo>
                    <a:pt x="938" y="770"/>
                  </a:lnTo>
                  <a:lnTo>
                    <a:pt x="1335" y="541"/>
                  </a:lnTo>
                  <a:lnTo>
                    <a:pt x="1267" y="503"/>
                  </a:lnTo>
                  <a:close/>
                  <a:moveTo>
                    <a:pt x="549" y="537"/>
                  </a:moveTo>
                  <a:lnTo>
                    <a:pt x="540" y="532"/>
                  </a:lnTo>
                  <a:lnTo>
                    <a:pt x="344" y="419"/>
                  </a:lnTo>
                  <a:lnTo>
                    <a:pt x="335" y="414"/>
                  </a:lnTo>
                  <a:lnTo>
                    <a:pt x="104" y="280"/>
                  </a:lnTo>
                  <a:lnTo>
                    <a:pt x="95" y="275"/>
                  </a:lnTo>
                  <a:lnTo>
                    <a:pt x="14" y="228"/>
                  </a:lnTo>
                  <a:lnTo>
                    <a:pt x="33" y="217"/>
                  </a:lnTo>
                  <a:lnTo>
                    <a:pt x="33" y="217"/>
                  </a:lnTo>
                  <a:lnTo>
                    <a:pt x="36" y="216"/>
                  </a:lnTo>
                  <a:lnTo>
                    <a:pt x="340" y="40"/>
                  </a:lnTo>
                  <a:lnTo>
                    <a:pt x="396" y="7"/>
                  </a:lnTo>
                  <a:lnTo>
                    <a:pt x="803" y="242"/>
                  </a:lnTo>
                  <a:lnTo>
                    <a:pt x="813" y="247"/>
                  </a:lnTo>
                  <a:lnTo>
                    <a:pt x="1043" y="381"/>
                  </a:lnTo>
                  <a:lnTo>
                    <a:pt x="1053" y="386"/>
                  </a:lnTo>
                  <a:lnTo>
                    <a:pt x="1248" y="499"/>
                  </a:lnTo>
                  <a:lnTo>
                    <a:pt x="1258" y="504"/>
                  </a:lnTo>
                  <a:lnTo>
                    <a:pt x="1321" y="541"/>
                  </a:lnTo>
                  <a:lnTo>
                    <a:pt x="938" y="762"/>
                  </a:lnTo>
                  <a:lnTo>
                    <a:pt x="549" y="537"/>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8" name="Freeform 217">
              <a:extLst>
                <a:ext uri="{FF2B5EF4-FFF2-40B4-BE49-F238E27FC236}">
                  <a16:creationId xmlns:a16="http://schemas.microsoft.com/office/drawing/2014/main" id="{74A5DD32-4B93-5D44-A883-F8C590710153}"/>
                </a:ext>
              </a:extLst>
            </p:cNvPr>
            <p:cNvSpPr>
              <a:spLocks/>
            </p:cNvSpPr>
            <p:nvPr/>
          </p:nvSpPr>
          <p:spPr bwMode="auto">
            <a:xfrm>
              <a:off x="21491012" y="7253235"/>
              <a:ext cx="530225" cy="306388"/>
            </a:xfrm>
            <a:custGeom>
              <a:avLst/>
              <a:gdLst>
                <a:gd name="T0" fmla="*/ 334 w 334"/>
                <a:gd name="T1" fmla="*/ 134 h 193"/>
                <a:gd name="T2" fmla="*/ 233 w 334"/>
                <a:gd name="T3" fmla="*/ 193 h 193"/>
                <a:gd name="T4" fmla="*/ 226 w 334"/>
                <a:gd name="T5" fmla="*/ 188 h 193"/>
                <a:gd name="T6" fmla="*/ 320 w 334"/>
                <a:gd name="T7" fmla="*/ 134 h 193"/>
                <a:gd name="T8" fmla="*/ 101 w 334"/>
                <a:gd name="T9" fmla="*/ 7 h 193"/>
                <a:gd name="T10" fmla="*/ 7 w 334"/>
                <a:gd name="T11" fmla="*/ 63 h 193"/>
                <a:gd name="T12" fmla="*/ 0 w 334"/>
                <a:gd name="T13" fmla="*/ 58 h 193"/>
                <a:gd name="T14" fmla="*/ 101 w 334"/>
                <a:gd name="T15" fmla="*/ 0 h 193"/>
                <a:gd name="T16" fmla="*/ 334 w 334"/>
                <a:gd name="T17" fmla="*/ 134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4" h="193">
                  <a:moveTo>
                    <a:pt x="334" y="134"/>
                  </a:moveTo>
                  <a:lnTo>
                    <a:pt x="233" y="193"/>
                  </a:lnTo>
                  <a:lnTo>
                    <a:pt x="226" y="188"/>
                  </a:lnTo>
                  <a:lnTo>
                    <a:pt x="320" y="134"/>
                  </a:lnTo>
                  <a:lnTo>
                    <a:pt x="101" y="7"/>
                  </a:lnTo>
                  <a:lnTo>
                    <a:pt x="7" y="63"/>
                  </a:lnTo>
                  <a:lnTo>
                    <a:pt x="0" y="58"/>
                  </a:lnTo>
                  <a:lnTo>
                    <a:pt x="101" y="0"/>
                  </a:lnTo>
                  <a:lnTo>
                    <a:pt x="334" y="134"/>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9" name="Freeform 218">
              <a:extLst>
                <a:ext uri="{FF2B5EF4-FFF2-40B4-BE49-F238E27FC236}">
                  <a16:creationId xmlns:a16="http://schemas.microsoft.com/office/drawing/2014/main" id="{2C915C16-2C76-F342-A35D-542B8C65ED73}"/>
                </a:ext>
              </a:extLst>
            </p:cNvPr>
            <p:cNvSpPr>
              <a:spLocks/>
            </p:cNvSpPr>
            <p:nvPr/>
          </p:nvSpPr>
          <p:spPr bwMode="auto">
            <a:xfrm>
              <a:off x="22256187" y="7485010"/>
              <a:ext cx="1009650" cy="582613"/>
            </a:xfrm>
            <a:custGeom>
              <a:avLst/>
              <a:gdLst>
                <a:gd name="T0" fmla="*/ 636 w 636"/>
                <a:gd name="T1" fmla="*/ 176 h 367"/>
                <a:gd name="T2" fmla="*/ 305 w 636"/>
                <a:gd name="T3" fmla="*/ 367 h 367"/>
                <a:gd name="T4" fmla="*/ 299 w 636"/>
                <a:gd name="T5" fmla="*/ 362 h 367"/>
                <a:gd name="T6" fmla="*/ 622 w 636"/>
                <a:gd name="T7" fmla="*/ 176 h 367"/>
                <a:gd name="T8" fmla="*/ 330 w 636"/>
                <a:gd name="T9" fmla="*/ 9 h 367"/>
                <a:gd name="T10" fmla="*/ 8 w 636"/>
                <a:gd name="T11" fmla="*/ 195 h 367"/>
                <a:gd name="T12" fmla="*/ 0 w 636"/>
                <a:gd name="T13" fmla="*/ 190 h 367"/>
                <a:gd name="T14" fmla="*/ 330 w 636"/>
                <a:gd name="T15" fmla="*/ 0 h 367"/>
                <a:gd name="T16" fmla="*/ 636 w 636"/>
                <a:gd name="T17" fmla="*/ 176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6" h="367">
                  <a:moveTo>
                    <a:pt x="636" y="176"/>
                  </a:moveTo>
                  <a:lnTo>
                    <a:pt x="305" y="367"/>
                  </a:lnTo>
                  <a:lnTo>
                    <a:pt x="299" y="362"/>
                  </a:lnTo>
                  <a:lnTo>
                    <a:pt x="622" y="176"/>
                  </a:lnTo>
                  <a:lnTo>
                    <a:pt x="330" y="9"/>
                  </a:lnTo>
                  <a:lnTo>
                    <a:pt x="8" y="195"/>
                  </a:lnTo>
                  <a:lnTo>
                    <a:pt x="0" y="190"/>
                  </a:lnTo>
                  <a:lnTo>
                    <a:pt x="330" y="0"/>
                  </a:lnTo>
                  <a:lnTo>
                    <a:pt x="636" y="176"/>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0" name="Freeform 219">
              <a:extLst>
                <a:ext uri="{FF2B5EF4-FFF2-40B4-BE49-F238E27FC236}">
                  <a16:creationId xmlns:a16="http://schemas.microsoft.com/office/drawing/2014/main" id="{08E80494-920A-0041-BAAC-C4E33E282E9D}"/>
                </a:ext>
              </a:extLst>
            </p:cNvPr>
            <p:cNvSpPr>
              <a:spLocks noEditPoints="1"/>
            </p:cNvSpPr>
            <p:nvPr/>
          </p:nvSpPr>
          <p:spPr bwMode="auto">
            <a:xfrm>
              <a:off x="20616299" y="7234185"/>
              <a:ext cx="658813" cy="377825"/>
            </a:xfrm>
            <a:custGeom>
              <a:avLst/>
              <a:gdLst>
                <a:gd name="T0" fmla="*/ 409 w 415"/>
                <a:gd name="T1" fmla="*/ 57 h 238"/>
                <a:gd name="T2" fmla="*/ 308 w 415"/>
                <a:gd name="T3" fmla="*/ 0 h 238"/>
                <a:gd name="T4" fmla="*/ 0 w 415"/>
                <a:gd name="T5" fmla="*/ 177 h 238"/>
                <a:gd name="T6" fmla="*/ 101 w 415"/>
                <a:gd name="T7" fmla="*/ 235 h 238"/>
                <a:gd name="T8" fmla="*/ 108 w 415"/>
                <a:gd name="T9" fmla="*/ 238 h 238"/>
                <a:gd name="T10" fmla="*/ 108 w 415"/>
                <a:gd name="T11" fmla="*/ 238 h 238"/>
                <a:gd name="T12" fmla="*/ 111 w 415"/>
                <a:gd name="T13" fmla="*/ 237 h 238"/>
                <a:gd name="T14" fmla="*/ 415 w 415"/>
                <a:gd name="T15" fmla="*/ 61 h 238"/>
                <a:gd name="T16" fmla="*/ 409 w 415"/>
                <a:gd name="T17" fmla="*/ 57 h 238"/>
                <a:gd name="T18" fmla="*/ 108 w 415"/>
                <a:gd name="T19" fmla="*/ 231 h 238"/>
                <a:gd name="T20" fmla="*/ 14 w 415"/>
                <a:gd name="T21" fmla="*/ 177 h 238"/>
                <a:gd name="T22" fmla="*/ 308 w 415"/>
                <a:gd name="T23" fmla="*/ 7 h 238"/>
                <a:gd name="T24" fmla="*/ 402 w 415"/>
                <a:gd name="T25" fmla="*/ 61 h 238"/>
                <a:gd name="T26" fmla="*/ 108 w 415"/>
                <a:gd name="T27" fmla="*/ 231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15" h="238">
                  <a:moveTo>
                    <a:pt x="409" y="57"/>
                  </a:moveTo>
                  <a:lnTo>
                    <a:pt x="308" y="0"/>
                  </a:lnTo>
                  <a:lnTo>
                    <a:pt x="0" y="177"/>
                  </a:lnTo>
                  <a:lnTo>
                    <a:pt x="101" y="235"/>
                  </a:lnTo>
                  <a:lnTo>
                    <a:pt x="108" y="238"/>
                  </a:lnTo>
                  <a:lnTo>
                    <a:pt x="108" y="238"/>
                  </a:lnTo>
                  <a:lnTo>
                    <a:pt x="111" y="237"/>
                  </a:lnTo>
                  <a:lnTo>
                    <a:pt x="415" y="61"/>
                  </a:lnTo>
                  <a:lnTo>
                    <a:pt x="409" y="57"/>
                  </a:lnTo>
                  <a:close/>
                  <a:moveTo>
                    <a:pt x="108" y="231"/>
                  </a:moveTo>
                  <a:lnTo>
                    <a:pt x="14" y="177"/>
                  </a:lnTo>
                  <a:lnTo>
                    <a:pt x="308" y="7"/>
                  </a:lnTo>
                  <a:lnTo>
                    <a:pt x="402" y="61"/>
                  </a:lnTo>
                  <a:lnTo>
                    <a:pt x="108" y="231"/>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1" name="Freeform 220">
              <a:extLst>
                <a:ext uri="{FF2B5EF4-FFF2-40B4-BE49-F238E27FC236}">
                  <a16:creationId xmlns:a16="http://schemas.microsoft.com/office/drawing/2014/main" id="{DEEC1E2F-40EC-9C4A-8971-B1CD6A8ED27A}"/>
                </a:ext>
              </a:extLst>
            </p:cNvPr>
            <p:cNvSpPr>
              <a:spLocks/>
            </p:cNvSpPr>
            <p:nvPr/>
          </p:nvSpPr>
          <p:spPr bwMode="auto">
            <a:xfrm>
              <a:off x="20873474" y="7651698"/>
              <a:ext cx="1155700" cy="63500"/>
            </a:xfrm>
            <a:custGeom>
              <a:avLst/>
              <a:gdLst>
                <a:gd name="T0" fmla="*/ 728 w 728"/>
                <a:gd name="T1" fmla="*/ 5 h 40"/>
                <a:gd name="T2" fmla="*/ 0 w 728"/>
                <a:gd name="T3" fmla="*/ 40 h 40"/>
                <a:gd name="T4" fmla="*/ 0 w 728"/>
                <a:gd name="T5" fmla="*/ 33 h 40"/>
                <a:gd name="T6" fmla="*/ 726 w 728"/>
                <a:gd name="T7" fmla="*/ 0 h 40"/>
                <a:gd name="T8" fmla="*/ 728 w 728"/>
                <a:gd name="T9" fmla="*/ 5 h 40"/>
              </a:gdLst>
              <a:ahLst/>
              <a:cxnLst>
                <a:cxn ang="0">
                  <a:pos x="T0" y="T1"/>
                </a:cxn>
                <a:cxn ang="0">
                  <a:pos x="T2" y="T3"/>
                </a:cxn>
                <a:cxn ang="0">
                  <a:pos x="T4" y="T5"/>
                </a:cxn>
                <a:cxn ang="0">
                  <a:pos x="T6" y="T7"/>
                </a:cxn>
                <a:cxn ang="0">
                  <a:pos x="T8" y="T9"/>
                </a:cxn>
              </a:cxnLst>
              <a:rect l="0" t="0" r="r" b="b"/>
              <a:pathLst>
                <a:path w="728" h="40">
                  <a:moveTo>
                    <a:pt x="728" y="5"/>
                  </a:moveTo>
                  <a:lnTo>
                    <a:pt x="0" y="40"/>
                  </a:lnTo>
                  <a:lnTo>
                    <a:pt x="0" y="33"/>
                  </a:lnTo>
                  <a:lnTo>
                    <a:pt x="726" y="0"/>
                  </a:lnTo>
                  <a:lnTo>
                    <a:pt x="728" y="5"/>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2" name="Freeform 221">
              <a:extLst>
                <a:ext uri="{FF2B5EF4-FFF2-40B4-BE49-F238E27FC236}">
                  <a16:creationId xmlns:a16="http://schemas.microsoft.com/office/drawing/2014/main" id="{9CC84F6E-B376-D142-A122-351ACC29244E}"/>
                </a:ext>
              </a:extLst>
            </p:cNvPr>
            <p:cNvSpPr>
              <a:spLocks/>
            </p:cNvSpPr>
            <p:nvPr/>
          </p:nvSpPr>
          <p:spPr bwMode="auto">
            <a:xfrm>
              <a:off x="21254474" y="7872360"/>
              <a:ext cx="1155700" cy="60325"/>
            </a:xfrm>
            <a:custGeom>
              <a:avLst/>
              <a:gdLst>
                <a:gd name="T0" fmla="*/ 728 w 728"/>
                <a:gd name="T1" fmla="*/ 5 h 38"/>
                <a:gd name="T2" fmla="*/ 0 w 728"/>
                <a:gd name="T3" fmla="*/ 38 h 38"/>
                <a:gd name="T4" fmla="*/ 0 w 728"/>
                <a:gd name="T5" fmla="*/ 33 h 38"/>
                <a:gd name="T6" fmla="*/ 728 w 728"/>
                <a:gd name="T7" fmla="*/ 0 h 38"/>
                <a:gd name="T8" fmla="*/ 728 w 728"/>
                <a:gd name="T9" fmla="*/ 5 h 38"/>
              </a:gdLst>
              <a:ahLst/>
              <a:cxnLst>
                <a:cxn ang="0">
                  <a:pos x="T0" y="T1"/>
                </a:cxn>
                <a:cxn ang="0">
                  <a:pos x="T2" y="T3"/>
                </a:cxn>
                <a:cxn ang="0">
                  <a:pos x="T4" y="T5"/>
                </a:cxn>
                <a:cxn ang="0">
                  <a:pos x="T6" y="T7"/>
                </a:cxn>
                <a:cxn ang="0">
                  <a:pos x="T8" y="T9"/>
                </a:cxn>
              </a:cxnLst>
              <a:rect l="0" t="0" r="r" b="b"/>
              <a:pathLst>
                <a:path w="728" h="38">
                  <a:moveTo>
                    <a:pt x="728" y="5"/>
                  </a:moveTo>
                  <a:lnTo>
                    <a:pt x="0" y="38"/>
                  </a:lnTo>
                  <a:lnTo>
                    <a:pt x="0" y="33"/>
                  </a:lnTo>
                  <a:lnTo>
                    <a:pt x="728" y="0"/>
                  </a:lnTo>
                  <a:lnTo>
                    <a:pt x="728" y="5"/>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3" name="Freeform 222">
              <a:extLst>
                <a:ext uri="{FF2B5EF4-FFF2-40B4-BE49-F238E27FC236}">
                  <a16:creationId xmlns:a16="http://schemas.microsoft.com/office/drawing/2014/main" id="{C6801C9B-868E-EB49-8A5D-13BCB5E44012}"/>
                </a:ext>
              </a:extLst>
            </p:cNvPr>
            <p:cNvSpPr>
              <a:spLocks/>
            </p:cNvSpPr>
            <p:nvPr/>
          </p:nvSpPr>
          <p:spPr bwMode="auto">
            <a:xfrm>
              <a:off x="21579912" y="8059685"/>
              <a:ext cx="1155700" cy="63500"/>
            </a:xfrm>
            <a:custGeom>
              <a:avLst/>
              <a:gdLst>
                <a:gd name="T0" fmla="*/ 728 w 728"/>
                <a:gd name="T1" fmla="*/ 5 h 40"/>
                <a:gd name="T2" fmla="*/ 0 w 728"/>
                <a:gd name="T3" fmla="*/ 40 h 40"/>
                <a:gd name="T4" fmla="*/ 0 w 728"/>
                <a:gd name="T5" fmla="*/ 33 h 40"/>
                <a:gd name="T6" fmla="*/ 728 w 728"/>
                <a:gd name="T7" fmla="*/ 0 h 40"/>
                <a:gd name="T8" fmla="*/ 728 w 728"/>
                <a:gd name="T9" fmla="*/ 5 h 40"/>
              </a:gdLst>
              <a:ahLst/>
              <a:cxnLst>
                <a:cxn ang="0">
                  <a:pos x="T0" y="T1"/>
                </a:cxn>
                <a:cxn ang="0">
                  <a:pos x="T2" y="T3"/>
                </a:cxn>
                <a:cxn ang="0">
                  <a:pos x="T4" y="T5"/>
                </a:cxn>
                <a:cxn ang="0">
                  <a:pos x="T6" y="T7"/>
                </a:cxn>
                <a:cxn ang="0">
                  <a:pos x="T8" y="T9"/>
                </a:cxn>
              </a:cxnLst>
              <a:rect l="0" t="0" r="r" b="b"/>
              <a:pathLst>
                <a:path w="728" h="40">
                  <a:moveTo>
                    <a:pt x="728" y="5"/>
                  </a:moveTo>
                  <a:lnTo>
                    <a:pt x="0" y="40"/>
                  </a:lnTo>
                  <a:lnTo>
                    <a:pt x="0" y="33"/>
                  </a:lnTo>
                  <a:lnTo>
                    <a:pt x="728" y="0"/>
                  </a:lnTo>
                  <a:lnTo>
                    <a:pt x="728" y="5"/>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4" name="Freeform 223">
              <a:extLst>
                <a:ext uri="{FF2B5EF4-FFF2-40B4-BE49-F238E27FC236}">
                  <a16:creationId xmlns:a16="http://schemas.microsoft.com/office/drawing/2014/main" id="{8A9252B6-02E2-4B41-A93D-7D1386A1F217}"/>
                </a:ext>
              </a:extLst>
            </p:cNvPr>
            <p:cNvSpPr>
              <a:spLocks/>
            </p:cNvSpPr>
            <p:nvPr/>
          </p:nvSpPr>
          <p:spPr bwMode="auto">
            <a:xfrm>
              <a:off x="21957737" y="8564510"/>
              <a:ext cx="579438" cy="188913"/>
            </a:xfrm>
            <a:custGeom>
              <a:avLst/>
              <a:gdLst>
                <a:gd name="T0" fmla="*/ 365 w 365"/>
                <a:gd name="T1" fmla="*/ 119 h 119"/>
                <a:gd name="T2" fmla="*/ 0 w 365"/>
                <a:gd name="T3" fmla="*/ 119 h 119"/>
                <a:gd name="T4" fmla="*/ 182 w 365"/>
                <a:gd name="T5" fmla="*/ 0 h 119"/>
                <a:gd name="T6" fmla="*/ 365 w 365"/>
                <a:gd name="T7" fmla="*/ 119 h 119"/>
                <a:gd name="T8" fmla="*/ 365 w 365"/>
                <a:gd name="T9" fmla="*/ 119 h 119"/>
              </a:gdLst>
              <a:ahLst/>
              <a:cxnLst>
                <a:cxn ang="0">
                  <a:pos x="T0" y="T1"/>
                </a:cxn>
                <a:cxn ang="0">
                  <a:pos x="T2" y="T3"/>
                </a:cxn>
                <a:cxn ang="0">
                  <a:pos x="T4" y="T5"/>
                </a:cxn>
                <a:cxn ang="0">
                  <a:pos x="T6" y="T7"/>
                </a:cxn>
                <a:cxn ang="0">
                  <a:pos x="T8" y="T9"/>
                </a:cxn>
              </a:cxnLst>
              <a:rect l="0" t="0" r="r" b="b"/>
              <a:pathLst>
                <a:path w="365" h="119">
                  <a:moveTo>
                    <a:pt x="365" y="119"/>
                  </a:moveTo>
                  <a:lnTo>
                    <a:pt x="0" y="119"/>
                  </a:lnTo>
                  <a:lnTo>
                    <a:pt x="182" y="0"/>
                  </a:lnTo>
                  <a:lnTo>
                    <a:pt x="365" y="119"/>
                  </a:lnTo>
                  <a:lnTo>
                    <a:pt x="365" y="119"/>
                  </a:lnTo>
                  <a:close/>
                </a:path>
              </a:pathLst>
            </a:custGeom>
            <a:solidFill>
              <a:srgbClr val="8D96AD"/>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25" name="Group 524">
            <a:extLst>
              <a:ext uri="{FF2B5EF4-FFF2-40B4-BE49-F238E27FC236}">
                <a16:creationId xmlns:a16="http://schemas.microsoft.com/office/drawing/2014/main" id="{D7FB698D-846E-674B-86D3-314E4DD4C7B5}"/>
              </a:ext>
            </a:extLst>
          </p:cNvPr>
          <p:cNvGrpSpPr/>
          <p:nvPr/>
        </p:nvGrpSpPr>
        <p:grpSpPr>
          <a:xfrm>
            <a:off x="19526954" y="7431793"/>
            <a:ext cx="1384621" cy="763595"/>
            <a:chOff x="19103412" y="8628010"/>
            <a:chExt cx="1808163" cy="1138238"/>
          </a:xfrm>
        </p:grpSpPr>
        <p:sp>
          <p:nvSpPr>
            <p:cNvPr id="526" name="Freeform 175">
              <a:extLst>
                <a:ext uri="{FF2B5EF4-FFF2-40B4-BE49-F238E27FC236}">
                  <a16:creationId xmlns:a16="http://schemas.microsoft.com/office/drawing/2014/main" id="{024F2084-6BE3-5A4A-A9D7-247EA4D182FA}"/>
                </a:ext>
              </a:extLst>
            </p:cNvPr>
            <p:cNvSpPr>
              <a:spLocks/>
            </p:cNvSpPr>
            <p:nvPr/>
          </p:nvSpPr>
          <p:spPr bwMode="auto">
            <a:xfrm>
              <a:off x="19103412" y="8675635"/>
              <a:ext cx="1808163" cy="1090613"/>
            </a:xfrm>
            <a:custGeom>
              <a:avLst/>
              <a:gdLst>
                <a:gd name="T0" fmla="*/ 649 w 655"/>
                <a:gd name="T1" fmla="*/ 334 h 395"/>
                <a:gd name="T2" fmla="*/ 647 w 655"/>
                <a:gd name="T3" fmla="*/ 332 h 395"/>
                <a:gd name="T4" fmla="*/ 515 w 655"/>
                <a:gd name="T5" fmla="*/ 256 h 395"/>
                <a:gd name="T6" fmla="*/ 512 w 655"/>
                <a:gd name="T7" fmla="*/ 255 h 395"/>
                <a:gd name="T8" fmla="*/ 503 w 655"/>
                <a:gd name="T9" fmla="*/ 254 h 395"/>
                <a:gd name="T10" fmla="*/ 503 w 655"/>
                <a:gd name="T11" fmla="*/ 254 h 395"/>
                <a:gd name="T12" fmla="*/ 99 w 655"/>
                <a:gd name="T13" fmla="*/ 21 h 395"/>
                <a:gd name="T14" fmla="*/ 94 w 655"/>
                <a:gd name="T15" fmla="*/ 18 h 395"/>
                <a:gd name="T16" fmla="*/ 8 w 655"/>
                <a:gd name="T17" fmla="*/ 1 h 395"/>
                <a:gd name="T18" fmla="*/ 4 w 655"/>
                <a:gd name="T19" fmla="*/ 10 h 395"/>
                <a:gd name="T20" fmla="*/ 63 w 655"/>
                <a:gd name="T21" fmla="*/ 69 h 395"/>
                <a:gd name="T22" fmla="*/ 66 w 655"/>
                <a:gd name="T23" fmla="*/ 72 h 395"/>
                <a:gd name="T24" fmla="*/ 66 w 655"/>
                <a:gd name="T25" fmla="*/ 72 h 395"/>
                <a:gd name="T26" fmla="*/ 473 w 655"/>
                <a:gd name="T27" fmla="*/ 307 h 395"/>
                <a:gd name="T28" fmla="*/ 479 w 655"/>
                <a:gd name="T29" fmla="*/ 315 h 395"/>
                <a:gd name="T30" fmla="*/ 613 w 655"/>
                <a:gd name="T31" fmla="*/ 393 h 395"/>
                <a:gd name="T32" fmla="*/ 631 w 655"/>
                <a:gd name="T33" fmla="*/ 391 h 395"/>
                <a:gd name="T34" fmla="*/ 655 w 655"/>
                <a:gd name="T35" fmla="*/ 349 h 395"/>
                <a:gd name="T36" fmla="*/ 649 w 655"/>
                <a:gd name="T37" fmla="*/ 334 h 3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55" h="395">
                  <a:moveTo>
                    <a:pt x="649" y="334"/>
                  </a:moveTo>
                  <a:cubicBezTo>
                    <a:pt x="648" y="333"/>
                    <a:pt x="648" y="333"/>
                    <a:pt x="647" y="332"/>
                  </a:cubicBezTo>
                  <a:cubicBezTo>
                    <a:pt x="515" y="256"/>
                    <a:pt x="515" y="256"/>
                    <a:pt x="515" y="256"/>
                  </a:cubicBezTo>
                  <a:cubicBezTo>
                    <a:pt x="512" y="255"/>
                    <a:pt x="512" y="255"/>
                    <a:pt x="512" y="255"/>
                  </a:cubicBezTo>
                  <a:cubicBezTo>
                    <a:pt x="510" y="254"/>
                    <a:pt x="507" y="253"/>
                    <a:pt x="503" y="254"/>
                  </a:cubicBezTo>
                  <a:cubicBezTo>
                    <a:pt x="503" y="254"/>
                    <a:pt x="503" y="254"/>
                    <a:pt x="503" y="254"/>
                  </a:cubicBezTo>
                  <a:cubicBezTo>
                    <a:pt x="99" y="21"/>
                    <a:pt x="99" y="21"/>
                    <a:pt x="99" y="21"/>
                  </a:cubicBezTo>
                  <a:cubicBezTo>
                    <a:pt x="94" y="18"/>
                    <a:pt x="94" y="18"/>
                    <a:pt x="94" y="18"/>
                  </a:cubicBezTo>
                  <a:cubicBezTo>
                    <a:pt x="8" y="1"/>
                    <a:pt x="8" y="1"/>
                    <a:pt x="8" y="1"/>
                  </a:cubicBezTo>
                  <a:cubicBezTo>
                    <a:pt x="3" y="0"/>
                    <a:pt x="0" y="6"/>
                    <a:pt x="4" y="10"/>
                  </a:cubicBezTo>
                  <a:cubicBezTo>
                    <a:pt x="63" y="69"/>
                    <a:pt x="63" y="69"/>
                    <a:pt x="63" y="69"/>
                  </a:cubicBezTo>
                  <a:cubicBezTo>
                    <a:pt x="64" y="70"/>
                    <a:pt x="65" y="71"/>
                    <a:pt x="66" y="72"/>
                  </a:cubicBezTo>
                  <a:cubicBezTo>
                    <a:pt x="66" y="72"/>
                    <a:pt x="66" y="72"/>
                    <a:pt x="66" y="72"/>
                  </a:cubicBezTo>
                  <a:cubicBezTo>
                    <a:pt x="473" y="307"/>
                    <a:pt x="473" y="307"/>
                    <a:pt x="473" y="307"/>
                  </a:cubicBezTo>
                  <a:cubicBezTo>
                    <a:pt x="474" y="311"/>
                    <a:pt x="476" y="313"/>
                    <a:pt x="479" y="315"/>
                  </a:cubicBezTo>
                  <a:cubicBezTo>
                    <a:pt x="613" y="393"/>
                    <a:pt x="613" y="393"/>
                    <a:pt x="613" y="393"/>
                  </a:cubicBezTo>
                  <a:cubicBezTo>
                    <a:pt x="618" y="395"/>
                    <a:pt x="624" y="395"/>
                    <a:pt x="631" y="391"/>
                  </a:cubicBezTo>
                  <a:cubicBezTo>
                    <a:pt x="644" y="383"/>
                    <a:pt x="655" y="364"/>
                    <a:pt x="655" y="349"/>
                  </a:cubicBezTo>
                  <a:cubicBezTo>
                    <a:pt x="655" y="342"/>
                    <a:pt x="653" y="336"/>
                    <a:pt x="649" y="334"/>
                  </a:cubicBezTo>
                  <a:close/>
                </a:path>
              </a:pathLst>
            </a:custGeom>
            <a:solidFill>
              <a:srgbClr val="51698E"/>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7" name="Freeform 224">
              <a:extLst>
                <a:ext uri="{FF2B5EF4-FFF2-40B4-BE49-F238E27FC236}">
                  <a16:creationId xmlns:a16="http://schemas.microsoft.com/office/drawing/2014/main" id="{64C1C711-B304-A847-9B25-C2B32014B371}"/>
                </a:ext>
              </a:extLst>
            </p:cNvPr>
            <p:cNvSpPr>
              <a:spLocks/>
            </p:cNvSpPr>
            <p:nvPr/>
          </p:nvSpPr>
          <p:spPr bwMode="auto">
            <a:xfrm>
              <a:off x="19103412" y="8628010"/>
              <a:ext cx="260350" cy="200025"/>
            </a:xfrm>
            <a:custGeom>
              <a:avLst/>
              <a:gdLst>
                <a:gd name="T0" fmla="*/ 94 w 94"/>
                <a:gd name="T1" fmla="*/ 18 h 72"/>
                <a:gd name="T2" fmla="*/ 8 w 94"/>
                <a:gd name="T3" fmla="*/ 1 h 72"/>
                <a:gd name="T4" fmla="*/ 4 w 94"/>
                <a:gd name="T5" fmla="*/ 10 h 72"/>
                <a:gd name="T6" fmla="*/ 66 w 94"/>
                <a:gd name="T7" fmla="*/ 72 h 72"/>
              </a:gdLst>
              <a:ahLst/>
              <a:cxnLst>
                <a:cxn ang="0">
                  <a:pos x="T0" y="T1"/>
                </a:cxn>
                <a:cxn ang="0">
                  <a:pos x="T2" y="T3"/>
                </a:cxn>
                <a:cxn ang="0">
                  <a:pos x="T4" y="T5"/>
                </a:cxn>
                <a:cxn ang="0">
                  <a:pos x="T6" y="T7"/>
                </a:cxn>
              </a:cxnLst>
              <a:rect l="0" t="0" r="r" b="b"/>
              <a:pathLst>
                <a:path w="94" h="72">
                  <a:moveTo>
                    <a:pt x="94" y="18"/>
                  </a:moveTo>
                  <a:cubicBezTo>
                    <a:pt x="8" y="1"/>
                    <a:pt x="8" y="1"/>
                    <a:pt x="8" y="1"/>
                  </a:cubicBezTo>
                  <a:cubicBezTo>
                    <a:pt x="3" y="0"/>
                    <a:pt x="0" y="6"/>
                    <a:pt x="4" y="10"/>
                  </a:cubicBezTo>
                  <a:cubicBezTo>
                    <a:pt x="66" y="72"/>
                    <a:pt x="66" y="72"/>
                    <a:pt x="66" y="72"/>
                  </a:cubicBezTo>
                </a:path>
              </a:pathLst>
            </a:custGeom>
            <a:solidFill>
              <a:srgbClr val="23236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8" name="Freeform 225">
              <a:extLst>
                <a:ext uri="{FF2B5EF4-FFF2-40B4-BE49-F238E27FC236}">
                  <a16:creationId xmlns:a16="http://schemas.microsoft.com/office/drawing/2014/main" id="{7CB3466F-706B-D846-8EC2-0F3A2DC72805}"/>
                </a:ext>
              </a:extLst>
            </p:cNvPr>
            <p:cNvSpPr>
              <a:spLocks/>
            </p:cNvSpPr>
            <p:nvPr/>
          </p:nvSpPr>
          <p:spPr bwMode="auto">
            <a:xfrm>
              <a:off x="20776637" y="9542410"/>
              <a:ext cx="134938" cy="177800"/>
            </a:xfrm>
            <a:custGeom>
              <a:avLst/>
              <a:gdLst>
                <a:gd name="T0" fmla="*/ 49 w 49"/>
                <a:gd name="T1" fmla="*/ 18 h 64"/>
                <a:gd name="T2" fmla="*/ 25 w 49"/>
                <a:gd name="T3" fmla="*/ 60 h 64"/>
                <a:gd name="T4" fmla="*/ 7 w 49"/>
                <a:gd name="T5" fmla="*/ 62 h 64"/>
                <a:gd name="T6" fmla="*/ 0 w 49"/>
                <a:gd name="T7" fmla="*/ 46 h 64"/>
                <a:gd name="T8" fmla="*/ 25 w 49"/>
                <a:gd name="T9" fmla="*/ 4 h 64"/>
                <a:gd name="T10" fmla="*/ 41 w 49"/>
                <a:gd name="T11" fmla="*/ 2 h 64"/>
                <a:gd name="T12" fmla="*/ 43 w 49"/>
                <a:gd name="T13" fmla="*/ 3 h 64"/>
                <a:gd name="T14" fmla="*/ 49 w 49"/>
                <a:gd name="T15" fmla="*/ 18 h 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 h="64">
                  <a:moveTo>
                    <a:pt x="49" y="18"/>
                  </a:moveTo>
                  <a:cubicBezTo>
                    <a:pt x="49" y="33"/>
                    <a:pt x="38" y="52"/>
                    <a:pt x="25" y="60"/>
                  </a:cubicBezTo>
                  <a:cubicBezTo>
                    <a:pt x="18" y="64"/>
                    <a:pt x="12" y="64"/>
                    <a:pt x="7" y="62"/>
                  </a:cubicBezTo>
                  <a:cubicBezTo>
                    <a:pt x="3" y="59"/>
                    <a:pt x="0" y="54"/>
                    <a:pt x="0" y="46"/>
                  </a:cubicBezTo>
                  <a:cubicBezTo>
                    <a:pt x="0" y="30"/>
                    <a:pt x="11" y="12"/>
                    <a:pt x="25" y="4"/>
                  </a:cubicBezTo>
                  <a:cubicBezTo>
                    <a:pt x="31" y="0"/>
                    <a:pt x="37" y="0"/>
                    <a:pt x="41" y="2"/>
                  </a:cubicBezTo>
                  <a:cubicBezTo>
                    <a:pt x="42" y="2"/>
                    <a:pt x="42" y="2"/>
                    <a:pt x="43" y="3"/>
                  </a:cubicBezTo>
                  <a:cubicBezTo>
                    <a:pt x="47" y="6"/>
                    <a:pt x="49" y="11"/>
                    <a:pt x="49" y="18"/>
                  </a:cubicBezTo>
                  <a:close/>
                </a:path>
              </a:pathLst>
            </a:custGeom>
            <a:solidFill>
              <a:srgbClr val="0E0C5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9" name="Freeform 226">
              <a:extLst>
                <a:ext uri="{FF2B5EF4-FFF2-40B4-BE49-F238E27FC236}">
                  <a16:creationId xmlns:a16="http://schemas.microsoft.com/office/drawing/2014/main" id="{E328A693-1F7F-5349-9EA6-BA6358208DCE}"/>
                </a:ext>
              </a:extLst>
            </p:cNvPr>
            <p:cNvSpPr>
              <a:spLocks/>
            </p:cNvSpPr>
            <p:nvPr/>
          </p:nvSpPr>
          <p:spPr bwMode="auto">
            <a:xfrm>
              <a:off x="19270099" y="8675635"/>
              <a:ext cx="1222375" cy="801688"/>
            </a:xfrm>
            <a:custGeom>
              <a:avLst/>
              <a:gdLst>
                <a:gd name="T0" fmla="*/ 443 w 443"/>
                <a:gd name="T1" fmla="*/ 237 h 290"/>
                <a:gd name="T2" fmla="*/ 436 w 443"/>
                <a:gd name="T3" fmla="*/ 240 h 290"/>
                <a:gd name="T4" fmla="*/ 412 w 443"/>
                <a:gd name="T5" fmla="*/ 282 h 290"/>
                <a:gd name="T6" fmla="*/ 413 w 443"/>
                <a:gd name="T7" fmla="*/ 290 h 290"/>
                <a:gd name="T8" fmla="*/ 6 w 443"/>
                <a:gd name="T9" fmla="*/ 55 h 290"/>
                <a:gd name="T10" fmla="*/ 6 w 443"/>
                <a:gd name="T11" fmla="*/ 55 h 290"/>
                <a:gd name="T12" fmla="*/ 0 w 443"/>
                <a:gd name="T13" fmla="*/ 41 h 290"/>
                <a:gd name="T14" fmla="*/ 22 w 443"/>
                <a:gd name="T15" fmla="*/ 4 h 290"/>
                <a:gd name="T16" fmla="*/ 34 w 443"/>
                <a:gd name="T17" fmla="*/ 1 h 290"/>
                <a:gd name="T18" fmla="*/ 39 w 443"/>
                <a:gd name="T19" fmla="*/ 4 h 290"/>
                <a:gd name="T20" fmla="*/ 443 w 443"/>
                <a:gd name="T21" fmla="*/ 237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43" h="290">
                  <a:moveTo>
                    <a:pt x="443" y="237"/>
                  </a:moveTo>
                  <a:cubicBezTo>
                    <a:pt x="441" y="238"/>
                    <a:pt x="439" y="239"/>
                    <a:pt x="436" y="240"/>
                  </a:cubicBezTo>
                  <a:cubicBezTo>
                    <a:pt x="423" y="248"/>
                    <a:pt x="412" y="267"/>
                    <a:pt x="412" y="282"/>
                  </a:cubicBezTo>
                  <a:cubicBezTo>
                    <a:pt x="412" y="285"/>
                    <a:pt x="412" y="288"/>
                    <a:pt x="413" y="290"/>
                  </a:cubicBezTo>
                  <a:cubicBezTo>
                    <a:pt x="6" y="55"/>
                    <a:pt x="6" y="55"/>
                    <a:pt x="6" y="55"/>
                  </a:cubicBezTo>
                  <a:cubicBezTo>
                    <a:pt x="6" y="55"/>
                    <a:pt x="6" y="55"/>
                    <a:pt x="6" y="55"/>
                  </a:cubicBezTo>
                  <a:cubicBezTo>
                    <a:pt x="2" y="53"/>
                    <a:pt x="0" y="48"/>
                    <a:pt x="0" y="41"/>
                  </a:cubicBezTo>
                  <a:cubicBezTo>
                    <a:pt x="0" y="27"/>
                    <a:pt x="10" y="11"/>
                    <a:pt x="22" y="4"/>
                  </a:cubicBezTo>
                  <a:cubicBezTo>
                    <a:pt x="26" y="1"/>
                    <a:pt x="31" y="0"/>
                    <a:pt x="34" y="1"/>
                  </a:cubicBezTo>
                  <a:cubicBezTo>
                    <a:pt x="39" y="4"/>
                    <a:pt x="39" y="4"/>
                    <a:pt x="39" y="4"/>
                  </a:cubicBezTo>
                  <a:lnTo>
                    <a:pt x="443" y="237"/>
                  </a:lnTo>
                  <a:close/>
                </a:path>
              </a:pathLst>
            </a:custGeom>
            <a:solidFill>
              <a:srgbClr val="0E0C51"/>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0" name="Freeform 227">
              <a:extLst>
                <a:ext uri="{FF2B5EF4-FFF2-40B4-BE49-F238E27FC236}">
                  <a16:creationId xmlns:a16="http://schemas.microsoft.com/office/drawing/2014/main" id="{8FEC207C-CCCC-DD45-88B1-2CAC54492E00}"/>
                </a:ext>
              </a:extLst>
            </p:cNvPr>
            <p:cNvSpPr>
              <a:spLocks/>
            </p:cNvSpPr>
            <p:nvPr/>
          </p:nvSpPr>
          <p:spPr bwMode="auto">
            <a:xfrm>
              <a:off x="20406749" y="9328098"/>
              <a:ext cx="482600" cy="385763"/>
            </a:xfrm>
            <a:custGeom>
              <a:avLst/>
              <a:gdLst>
                <a:gd name="T0" fmla="*/ 175 w 175"/>
                <a:gd name="T1" fmla="*/ 80 h 140"/>
                <a:gd name="T2" fmla="*/ 159 w 175"/>
                <a:gd name="T3" fmla="*/ 82 h 140"/>
                <a:gd name="T4" fmla="*/ 134 w 175"/>
                <a:gd name="T5" fmla="*/ 124 h 140"/>
                <a:gd name="T6" fmla="*/ 141 w 175"/>
                <a:gd name="T7" fmla="*/ 140 h 140"/>
                <a:gd name="T8" fmla="*/ 7 w 175"/>
                <a:gd name="T9" fmla="*/ 62 h 140"/>
                <a:gd name="T10" fmla="*/ 1 w 175"/>
                <a:gd name="T11" fmla="*/ 54 h 140"/>
                <a:gd name="T12" fmla="*/ 0 w 175"/>
                <a:gd name="T13" fmla="*/ 46 h 140"/>
                <a:gd name="T14" fmla="*/ 24 w 175"/>
                <a:gd name="T15" fmla="*/ 4 h 140"/>
                <a:gd name="T16" fmla="*/ 31 w 175"/>
                <a:gd name="T17" fmla="*/ 1 h 140"/>
                <a:gd name="T18" fmla="*/ 31 w 175"/>
                <a:gd name="T19" fmla="*/ 1 h 140"/>
                <a:gd name="T20" fmla="*/ 40 w 175"/>
                <a:gd name="T21" fmla="*/ 2 h 140"/>
                <a:gd name="T22" fmla="*/ 43 w 175"/>
                <a:gd name="T23" fmla="*/ 3 h 140"/>
                <a:gd name="T24" fmla="*/ 175 w 175"/>
                <a:gd name="T25" fmla="*/ 8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5" h="140">
                  <a:moveTo>
                    <a:pt x="175" y="80"/>
                  </a:moveTo>
                  <a:cubicBezTo>
                    <a:pt x="171" y="78"/>
                    <a:pt x="165" y="78"/>
                    <a:pt x="159" y="82"/>
                  </a:cubicBezTo>
                  <a:cubicBezTo>
                    <a:pt x="145" y="90"/>
                    <a:pt x="134" y="108"/>
                    <a:pt x="134" y="124"/>
                  </a:cubicBezTo>
                  <a:cubicBezTo>
                    <a:pt x="134" y="132"/>
                    <a:pt x="137" y="137"/>
                    <a:pt x="141" y="140"/>
                  </a:cubicBezTo>
                  <a:cubicBezTo>
                    <a:pt x="7" y="62"/>
                    <a:pt x="7" y="62"/>
                    <a:pt x="7" y="62"/>
                  </a:cubicBezTo>
                  <a:cubicBezTo>
                    <a:pt x="4" y="60"/>
                    <a:pt x="2" y="58"/>
                    <a:pt x="1" y="54"/>
                  </a:cubicBezTo>
                  <a:cubicBezTo>
                    <a:pt x="0" y="52"/>
                    <a:pt x="0" y="49"/>
                    <a:pt x="0" y="46"/>
                  </a:cubicBezTo>
                  <a:cubicBezTo>
                    <a:pt x="0" y="31"/>
                    <a:pt x="11" y="12"/>
                    <a:pt x="24" y="4"/>
                  </a:cubicBezTo>
                  <a:cubicBezTo>
                    <a:pt x="27" y="3"/>
                    <a:pt x="29" y="2"/>
                    <a:pt x="31" y="1"/>
                  </a:cubicBezTo>
                  <a:cubicBezTo>
                    <a:pt x="31" y="1"/>
                    <a:pt x="31" y="1"/>
                    <a:pt x="31" y="1"/>
                  </a:cubicBezTo>
                  <a:cubicBezTo>
                    <a:pt x="35" y="0"/>
                    <a:pt x="38" y="1"/>
                    <a:pt x="40" y="2"/>
                  </a:cubicBezTo>
                  <a:cubicBezTo>
                    <a:pt x="43" y="3"/>
                    <a:pt x="43" y="3"/>
                    <a:pt x="43" y="3"/>
                  </a:cubicBezTo>
                  <a:lnTo>
                    <a:pt x="175" y="80"/>
                  </a:lnTo>
                  <a:close/>
                </a:path>
              </a:pathLst>
            </a:custGeom>
            <a:solidFill>
              <a:srgbClr val="1B146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1" name="Freeform 228">
              <a:extLst>
                <a:ext uri="{FF2B5EF4-FFF2-40B4-BE49-F238E27FC236}">
                  <a16:creationId xmlns:a16="http://schemas.microsoft.com/office/drawing/2014/main" id="{677B7B4B-A5B7-9045-BF5A-C49756F10BE4}"/>
                </a:ext>
              </a:extLst>
            </p:cNvPr>
            <p:cNvSpPr>
              <a:spLocks/>
            </p:cNvSpPr>
            <p:nvPr/>
          </p:nvSpPr>
          <p:spPr bwMode="auto">
            <a:xfrm>
              <a:off x="19443137" y="8810573"/>
              <a:ext cx="144463" cy="111125"/>
            </a:xfrm>
            <a:custGeom>
              <a:avLst/>
              <a:gdLst>
                <a:gd name="T0" fmla="*/ 52 w 52"/>
                <a:gd name="T1" fmla="*/ 22 h 40"/>
                <a:gd name="T2" fmla="*/ 19 w 52"/>
                <a:gd name="T3" fmla="*/ 3 h 40"/>
                <a:gd name="T4" fmla="*/ 3 w 52"/>
                <a:gd name="T5" fmla="*/ 6 h 40"/>
                <a:gd name="T6" fmla="*/ 3 w 52"/>
                <a:gd name="T7" fmla="*/ 6 h 40"/>
                <a:gd name="T8" fmla="*/ 8 w 52"/>
                <a:gd name="T9" fmla="*/ 21 h 40"/>
                <a:gd name="T10" fmla="*/ 41 w 52"/>
                <a:gd name="T11" fmla="*/ 40 h 40"/>
                <a:gd name="T12" fmla="*/ 52 w 52"/>
                <a:gd name="T13" fmla="*/ 22 h 40"/>
              </a:gdLst>
              <a:ahLst/>
              <a:cxnLst>
                <a:cxn ang="0">
                  <a:pos x="T0" y="T1"/>
                </a:cxn>
                <a:cxn ang="0">
                  <a:pos x="T2" y="T3"/>
                </a:cxn>
                <a:cxn ang="0">
                  <a:pos x="T4" y="T5"/>
                </a:cxn>
                <a:cxn ang="0">
                  <a:pos x="T6" y="T7"/>
                </a:cxn>
                <a:cxn ang="0">
                  <a:pos x="T8" y="T9"/>
                </a:cxn>
                <a:cxn ang="0">
                  <a:pos x="T10" y="T11"/>
                </a:cxn>
                <a:cxn ang="0">
                  <a:pos x="T12" y="T13"/>
                </a:cxn>
              </a:cxnLst>
              <a:rect l="0" t="0" r="r" b="b"/>
              <a:pathLst>
                <a:path w="52" h="40">
                  <a:moveTo>
                    <a:pt x="52" y="22"/>
                  </a:moveTo>
                  <a:cubicBezTo>
                    <a:pt x="19" y="3"/>
                    <a:pt x="19" y="3"/>
                    <a:pt x="19" y="3"/>
                  </a:cubicBezTo>
                  <a:cubicBezTo>
                    <a:pt x="13" y="0"/>
                    <a:pt x="5" y="1"/>
                    <a:pt x="3" y="6"/>
                  </a:cubicBezTo>
                  <a:cubicBezTo>
                    <a:pt x="3" y="6"/>
                    <a:pt x="3" y="6"/>
                    <a:pt x="3" y="6"/>
                  </a:cubicBezTo>
                  <a:cubicBezTo>
                    <a:pt x="0" y="10"/>
                    <a:pt x="2" y="17"/>
                    <a:pt x="8" y="21"/>
                  </a:cubicBezTo>
                  <a:cubicBezTo>
                    <a:pt x="41" y="40"/>
                    <a:pt x="41" y="40"/>
                    <a:pt x="41" y="40"/>
                  </a:cubicBezTo>
                  <a:lnTo>
                    <a:pt x="52" y="22"/>
                  </a:lnTo>
                  <a:close/>
                </a:path>
              </a:pathLst>
            </a:custGeom>
            <a:solidFill>
              <a:srgbClr val="23236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2" name="Freeform 229">
              <a:extLst>
                <a:ext uri="{FF2B5EF4-FFF2-40B4-BE49-F238E27FC236}">
                  <a16:creationId xmlns:a16="http://schemas.microsoft.com/office/drawing/2014/main" id="{6B2878FF-43AF-6F4F-9A24-F970C558BC8F}"/>
                </a:ext>
              </a:extLst>
            </p:cNvPr>
            <p:cNvSpPr>
              <a:spLocks/>
            </p:cNvSpPr>
            <p:nvPr/>
          </p:nvSpPr>
          <p:spPr bwMode="auto">
            <a:xfrm>
              <a:off x="19562199" y="8877248"/>
              <a:ext cx="142875" cy="111125"/>
            </a:xfrm>
            <a:custGeom>
              <a:avLst/>
              <a:gdLst>
                <a:gd name="T0" fmla="*/ 0 w 52"/>
                <a:gd name="T1" fmla="*/ 17 h 40"/>
                <a:gd name="T2" fmla="*/ 33 w 52"/>
                <a:gd name="T3" fmla="*/ 37 h 40"/>
                <a:gd name="T4" fmla="*/ 49 w 52"/>
                <a:gd name="T5" fmla="*/ 34 h 40"/>
                <a:gd name="T6" fmla="*/ 49 w 52"/>
                <a:gd name="T7" fmla="*/ 34 h 40"/>
                <a:gd name="T8" fmla="*/ 44 w 52"/>
                <a:gd name="T9" fmla="*/ 19 h 40"/>
                <a:gd name="T10" fmla="*/ 11 w 52"/>
                <a:gd name="T11" fmla="*/ 0 h 40"/>
                <a:gd name="T12" fmla="*/ 0 w 52"/>
                <a:gd name="T13" fmla="*/ 17 h 40"/>
              </a:gdLst>
              <a:ahLst/>
              <a:cxnLst>
                <a:cxn ang="0">
                  <a:pos x="T0" y="T1"/>
                </a:cxn>
                <a:cxn ang="0">
                  <a:pos x="T2" y="T3"/>
                </a:cxn>
                <a:cxn ang="0">
                  <a:pos x="T4" y="T5"/>
                </a:cxn>
                <a:cxn ang="0">
                  <a:pos x="T6" y="T7"/>
                </a:cxn>
                <a:cxn ang="0">
                  <a:pos x="T8" y="T9"/>
                </a:cxn>
                <a:cxn ang="0">
                  <a:pos x="T10" y="T11"/>
                </a:cxn>
                <a:cxn ang="0">
                  <a:pos x="T12" y="T13"/>
                </a:cxn>
              </a:cxnLst>
              <a:rect l="0" t="0" r="r" b="b"/>
              <a:pathLst>
                <a:path w="52" h="40">
                  <a:moveTo>
                    <a:pt x="0" y="17"/>
                  </a:moveTo>
                  <a:cubicBezTo>
                    <a:pt x="33" y="37"/>
                    <a:pt x="33" y="37"/>
                    <a:pt x="33" y="37"/>
                  </a:cubicBezTo>
                  <a:cubicBezTo>
                    <a:pt x="39" y="40"/>
                    <a:pt x="47" y="39"/>
                    <a:pt x="49" y="34"/>
                  </a:cubicBezTo>
                  <a:cubicBezTo>
                    <a:pt x="49" y="34"/>
                    <a:pt x="49" y="34"/>
                    <a:pt x="49" y="34"/>
                  </a:cubicBezTo>
                  <a:cubicBezTo>
                    <a:pt x="52" y="29"/>
                    <a:pt x="50" y="23"/>
                    <a:pt x="44" y="19"/>
                  </a:cubicBezTo>
                  <a:cubicBezTo>
                    <a:pt x="11" y="0"/>
                    <a:pt x="11" y="0"/>
                    <a:pt x="11" y="0"/>
                  </a:cubicBezTo>
                  <a:lnTo>
                    <a:pt x="0" y="17"/>
                  </a:lnTo>
                  <a:close/>
                </a:path>
              </a:pathLst>
            </a:custGeom>
            <a:solidFill>
              <a:srgbClr val="23236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33" name="Group 532">
            <a:extLst>
              <a:ext uri="{FF2B5EF4-FFF2-40B4-BE49-F238E27FC236}">
                <a16:creationId xmlns:a16="http://schemas.microsoft.com/office/drawing/2014/main" id="{D083D70D-1EBF-324B-AE2A-895D0E3A6C16}"/>
              </a:ext>
            </a:extLst>
          </p:cNvPr>
          <p:cNvGrpSpPr/>
          <p:nvPr/>
        </p:nvGrpSpPr>
        <p:grpSpPr>
          <a:xfrm>
            <a:off x="17497879" y="8053963"/>
            <a:ext cx="2650108" cy="1462225"/>
            <a:chOff x="16687237" y="8907410"/>
            <a:chExt cx="3460750" cy="2179638"/>
          </a:xfrm>
        </p:grpSpPr>
        <p:sp>
          <p:nvSpPr>
            <p:cNvPr id="534" name="Freeform 174">
              <a:extLst>
                <a:ext uri="{FF2B5EF4-FFF2-40B4-BE49-F238E27FC236}">
                  <a16:creationId xmlns:a16="http://schemas.microsoft.com/office/drawing/2014/main" id="{F0CF5716-D57F-7649-A4F8-128041300C19}"/>
                </a:ext>
              </a:extLst>
            </p:cNvPr>
            <p:cNvSpPr>
              <a:spLocks/>
            </p:cNvSpPr>
            <p:nvPr/>
          </p:nvSpPr>
          <p:spPr bwMode="auto">
            <a:xfrm>
              <a:off x="16698349" y="8970910"/>
              <a:ext cx="3449638" cy="2116138"/>
            </a:xfrm>
            <a:custGeom>
              <a:avLst/>
              <a:gdLst>
                <a:gd name="T0" fmla="*/ 1239 w 1250"/>
                <a:gd name="T1" fmla="*/ 308 h 766"/>
                <a:gd name="T2" fmla="*/ 840 w 1250"/>
                <a:gd name="T3" fmla="*/ 78 h 766"/>
                <a:gd name="T4" fmla="*/ 721 w 1250"/>
                <a:gd name="T5" fmla="*/ 9 h 766"/>
                <a:gd name="T6" fmla="*/ 670 w 1250"/>
                <a:gd name="T7" fmla="*/ 9 h 766"/>
                <a:gd name="T8" fmla="*/ 412 w 1250"/>
                <a:gd name="T9" fmla="*/ 158 h 766"/>
                <a:gd name="T10" fmla="*/ 401 w 1250"/>
                <a:gd name="T11" fmla="*/ 164 h 766"/>
                <a:gd name="T12" fmla="*/ 401 w 1250"/>
                <a:gd name="T13" fmla="*/ 164 h 766"/>
                <a:gd name="T14" fmla="*/ 14 w 1250"/>
                <a:gd name="T15" fmla="*/ 388 h 766"/>
                <a:gd name="T16" fmla="*/ 10 w 1250"/>
                <a:gd name="T17" fmla="*/ 390 h 766"/>
                <a:gd name="T18" fmla="*/ 8 w 1250"/>
                <a:gd name="T19" fmla="*/ 392 h 766"/>
                <a:gd name="T20" fmla="*/ 8 w 1250"/>
                <a:gd name="T21" fmla="*/ 393 h 766"/>
                <a:gd name="T22" fmla="*/ 5 w 1250"/>
                <a:gd name="T23" fmla="*/ 395 h 766"/>
                <a:gd name="T24" fmla="*/ 5 w 1250"/>
                <a:gd name="T25" fmla="*/ 395 h 766"/>
                <a:gd name="T26" fmla="*/ 4 w 1250"/>
                <a:gd name="T27" fmla="*/ 398 h 766"/>
                <a:gd name="T28" fmla="*/ 3 w 1250"/>
                <a:gd name="T29" fmla="*/ 398 h 766"/>
                <a:gd name="T30" fmla="*/ 2 w 1250"/>
                <a:gd name="T31" fmla="*/ 401 h 766"/>
                <a:gd name="T32" fmla="*/ 2 w 1250"/>
                <a:gd name="T33" fmla="*/ 401 h 766"/>
                <a:gd name="T34" fmla="*/ 1 w 1250"/>
                <a:gd name="T35" fmla="*/ 404 h 766"/>
                <a:gd name="T36" fmla="*/ 1 w 1250"/>
                <a:gd name="T37" fmla="*/ 405 h 766"/>
                <a:gd name="T38" fmla="*/ 1 w 1250"/>
                <a:gd name="T39" fmla="*/ 407 h 766"/>
                <a:gd name="T40" fmla="*/ 0 w 1250"/>
                <a:gd name="T41" fmla="*/ 408 h 766"/>
                <a:gd name="T42" fmla="*/ 0 w 1250"/>
                <a:gd name="T43" fmla="*/ 410 h 766"/>
                <a:gd name="T44" fmla="*/ 0 w 1250"/>
                <a:gd name="T45" fmla="*/ 412 h 766"/>
                <a:gd name="T46" fmla="*/ 0 w 1250"/>
                <a:gd name="T47" fmla="*/ 412 h 766"/>
                <a:gd name="T48" fmla="*/ 0 w 1250"/>
                <a:gd name="T49" fmla="*/ 443 h 766"/>
                <a:gd name="T50" fmla="*/ 14 w 1250"/>
                <a:gd name="T51" fmla="*/ 465 h 766"/>
                <a:gd name="T52" fmla="*/ 510 w 1250"/>
                <a:gd name="T53" fmla="*/ 752 h 766"/>
                <a:gd name="T54" fmla="*/ 592 w 1250"/>
                <a:gd name="T55" fmla="*/ 752 h 766"/>
                <a:gd name="T56" fmla="*/ 1239 w 1250"/>
                <a:gd name="T57" fmla="*/ 378 h 766"/>
                <a:gd name="T58" fmla="*/ 1250 w 1250"/>
                <a:gd name="T59" fmla="*/ 358 h 766"/>
                <a:gd name="T60" fmla="*/ 1250 w 1250"/>
                <a:gd name="T61" fmla="*/ 328 h 766"/>
                <a:gd name="T62" fmla="*/ 1239 w 1250"/>
                <a:gd name="T63" fmla="*/ 308 h 7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50" h="766">
                  <a:moveTo>
                    <a:pt x="1239" y="308"/>
                  </a:moveTo>
                  <a:cubicBezTo>
                    <a:pt x="840" y="78"/>
                    <a:pt x="840" y="78"/>
                    <a:pt x="840" y="78"/>
                  </a:cubicBezTo>
                  <a:cubicBezTo>
                    <a:pt x="721" y="9"/>
                    <a:pt x="721" y="9"/>
                    <a:pt x="721" y="9"/>
                  </a:cubicBezTo>
                  <a:cubicBezTo>
                    <a:pt x="705" y="0"/>
                    <a:pt x="686" y="0"/>
                    <a:pt x="670" y="9"/>
                  </a:cubicBezTo>
                  <a:cubicBezTo>
                    <a:pt x="412" y="158"/>
                    <a:pt x="412" y="158"/>
                    <a:pt x="412" y="158"/>
                  </a:cubicBezTo>
                  <a:cubicBezTo>
                    <a:pt x="401" y="164"/>
                    <a:pt x="401" y="164"/>
                    <a:pt x="401" y="164"/>
                  </a:cubicBezTo>
                  <a:cubicBezTo>
                    <a:pt x="401" y="164"/>
                    <a:pt x="401" y="164"/>
                    <a:pt x="401" y="164"/>
                  </a:cubicBezTo>
                  <a:cubicBezTo>
                    <a:pt x="14" y="388"/>
                    <a:pt x="14" y="388"/>
                    <a:pt x="14" y="388"/>
                  </a:cubicBezTo>
                  <a:cubicBezTo>
                    <a:pt x="12" y="389"/>
                    <a:pt x="11" y="389"/>
                    <a:pt x="10" y="390"/>
                  </a:cubicBezTo>
                  <a:cubicBezTo>
                    <a:pt x="10" y="391"/>
                    <a:pt x="9" y="391"/>
                    <a:pt x="8" y="392"/>
                  </a:cubicBezTo>
                  <a:cubicBezTo>
                    <a:pt x="8" y="393"/>
                    <a:pt x="8" y="393"/>
                    <a:pt x="8" y="393"/>
                  </a:cubicBezTo>
                  <a:cubicBezTo>
                    <a:pt x="7" y="393"/>
                    <a:pt x="6" y="394"/>
                    <a:pt x="5" y="395"/>
                  </a:cubicBezTo>
                  <a:cubicBezTo>
                    <a:pt x="5" y="395"/>
                    <a:pt x="5" y="395"/>
                    <a:pt x="5" y="395"/>
                  </a:cubicBezTo>
                  <a:cubicBezTo>
                    <a:pt x="5" y="396"/>
                    <a:pt x="4" y="397"/>
                    <a:pt x="4" y="398"/>
                  </a:cubicBezTo>
                  <a:cubicBezTo>
                    <a:pt x="3" y="398"/>
                    <a:pt x="3" y="398"/>
                    <a:pt x="3" y="398"/>
                  </a:cubicBezTo>
                  <a:cubicBezTo>
                    <a:pt x="3" y="399"/>
                    <a:pt x="3" y="400"/>
                    <a:pt x="2" y="401"/>
                  </a:cubicBezTo>
                  <a:cubicBezTo>
                    <a:pt x="2" y="401"/>
                    <a:pt x="2" y="401"/>
                    <a:pt x="2" y="401"/>
                  </a:cubicBezTo>
                  <a:cubicBezTo>
                    <a:pt x="2" y="402"/>
                    <a:pt x="1" y="403"/>
                    <a:pt x="1" y="404"/>
                  </a:cubicBezTo>
                  <a:cubicBezTo>
                    <a:pt x="1" y="404"/>
                    <a:pt x="1" y="404"/>
                    <a:pt x="1" y="405"/>
                  </a:cubicBezTo>
                  <a:cubicBezTo>
                    <a:pt x="1" y="405"/>
                    <a:pt x="1" y="406"/>
                    <a:pt x="1" y="407"/>
                  </a:cubicBezTo>
                  <a:cubicBezTo>
                    <a:pt x="0" y="407"/>
                    <a:pt x="0" y="408"/>
                    <a:pt x="0" y="408"/>
                  </a:cubicBezTo>
                  <a:cubicBezTo>
                    <a:pt x="0" y="409"/>
                    <a:pt x="0" y="409"/>
                    <a:pt x="0" y="410"/>
                  </a:cubicBezTo>
                  <a:cubicBezTo>
                    <a:pt x="0" y="411"/>
                    <a:pt x="0" y="411"/>
                    <a:pt x="0" y="412"/>
                  </a:cubicBezTo>
                  <a:cubicBezTo>
                    <a:pt x="0" y="412"/>
                    <a:pt x="0" y="412"/>
                    <a:pt x="0" y="412"/>
                  </a:cubicBezTo>
                  <a:cubicBezTo>
                    <a:pt x="0" y="443"/>
                    <a:pt x="0" y="443"/>
                    <a:pt x="0" y="443"/>
                  </a:cubicBezTo>
                  <a:cubicBezTo>
                    <a:pt x="0" y="451"/>
                    <a:pt x="5" y="460"/>
                    <a:pt x="14" y="465"/>
                  </a:cubicBezTo>
                  <a:cubicBezTo>
                    <a:pt x="510" y="752"/>
                    <a:pt x="510" y="752"/>
                    <a:pt x="510" y="752"/>
                  </a:cubicBezTo>
                  <a:cubicBezTo>
                    <a:pt x="535" y="766"/>
                    <a:pt x="567" y="766"/>
                    <a:pt x="592" y="752"/>
                  </a:cubicBezTo>
                  <a:cubicBezTo>
                    <a:pt x="1239" y="378"/>
                    <a:pt x="1239" y="378"/>
                    <a:pt x="1239" y="378"/>
                  </a:cubicBezTo>
                  <a:cubicBezTo>
                    <a:pt x="1246" y="374"/>
                    <a:pt x="1250" y="366"/>
                    <a:pt x="1250" y="358"/>
                  </a:cubicBezTo>
                  <a:cubicBezTo>
                    <a:pt x="1250" y="328"/>
                    <a:pt x="1250" y="328"/>
                    <a:pt x="1250" y="328"/>
                  </a:cubicBezTo>
                  <a:cubicBezTo>
                    <a:pt x="1250" y="320"/>
                    <a:pt x="1246" y="313"/>
                    <a:pt x="1239" y="308"/>
                  </a:cubicBezTo>
                  <a:close/>
                </a:path>
              </a:pathLst>
            </a:custGeom>
            <a:solidFill>
              <a:srgbClr val="51698E"/>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5" name="Freeform 230">
              <a:extLst>
                <a:ext uri="{FF2B5EF4-FFF2-40B4-BE49-F238E27FC236}">
                  <a16:creationId xmlns:a16="http://schemas.microsoft.com/office/drawing/2014/main" id="{C2BE321F-A7DA-2A43-9A6E-C24661B4131F}"/>
                </a:ext>
              </a:extLst>
            </p:cNvPr>
            <p:cNvSpPr>
              <a:spLocks/>
            </p:cNvSpPr>
            <p:nvPr/>
          </p:nvSpPr>
          <p:spPr bwMode="auto">
            <a:xfrm>
              <a:off x="16698349" y="8907410"/>
              <a:ext cx="3449638" cy="2033588"/>
            </a:xfrm>
            <a:custGeom>
              <a:avLst/>
              <a:gdLst>
                <a:gd name="T0" fmla="*/ 1250 w 1250"/>
                <a:gd name="T1" fmla="*/ 329 h 736"/>
                <a:gd name="T2" fmla="*/ 1244 w 1250"/>
                <a:gd name="T3" fmla="*/ 344 h 736"/>
                <a:gd name="T4" fmla="*/ 1239 w 1250"/>
                <a:gd name="T5" fmla="*/ 348 h 736"/>
                <a:gd name="T6" fmla="*/ 592 w 1250"/>
                <a:gd name="T7" fmla="*/ 722 h 736"/>
                <a:gd name="T8" fmla="*/ 510 w 1250"/>
                <a:gd name="T9" fmla="*/ 722 h 736"/>
                <a:gd name="T10" fmla="*/ 117 w 1250"/>
                <a:gd name="T11" fmla="*/ 495 h 736"/>
                <a:gd name="T12" fmla="*/ 14 w 1250"/>
                <a:gd name="T13" fmla="*/ 435 h 736"/>
                <a:gd name="T14" fmla="*/ 5 w 1250"/>
                <a:gd name="T15" fmla="*/ 427 h 736"/>
                <a:gd name="T16" fmla="*/ 0 w 1250"/>
                <a:gd name="T17" fmla="*/ 413 h 736"/>
                <a:gd name="T18" fmla="*/ 14 w 1250"/>
                <a:gd name="T19" fmla="*/ 388 h 736"/>
                <a:gd name="T20" fmla="*/ 670 w 1250"/>
                <a:gd name="T21" fmla="*/ 10 h 736"/>
                <a:gd name="T22" fmla="*/ 721 w 1250"/>
                <a:gd name="T23" fmla="*/ 10 h 736"/>
                <a:gd name="T24" fmla="*/ 840 w 1250"/>
                <a:gd name="T25" fmla="*/ 78 h 736"/>
                <a:gd name="T26" fmla="*/ 1239 w 1250"/>
                <a:gd name="T27" fmla="*/ 308 h 736"/>
                <a:gd name="T28" fmla="*/ 1250 w 1250"/>
                <a:gd name="T29" fmla="*/ 329 h 7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50" h="736">
                  <a:moveTo>
                    <a:pt x="1250" y="329"/>
                  </a:moveTo>
                  <a:cubicBezTo>
                    <a:pt x="1250" y="334"/>
                    <a:pt x="1248" y="339"/>
                    <a:pt x="1244" y="344"/>
                  </a:cubicBezTo>
                  <a:cubicBezTo>
                    <a:pt x="1243" y="345"/>
                    <a:pt x="1241" y="347"/>
                    <a:pt x="1239" y="348"/>
                  </a:cubicBezTo>
                  <a:cubicBezTo>
                    <a:pt x="592" y="722"/>
                    <a:pt x="592" y="722"/>
                    <a:pt x="592" y="722"/>
                  </a:cubicBezTo>
                  <a:cubicBezTo>
                    <a:pt x="567" y="736"/>
                    <a:pt x="535" y="736"/>
                    <a:pt x="510" y="722"/>
                  </a:cubicBezTo>
                  <a:cubicBezTo>
                    <a:pt x="117" y="495"/>
                    <a:pt x="117" y="495"/>
                    <a:pt x="117" y="495"/>
                  </a:cubicBezTo>
                  <a:cubicBezTo>
                    <a:pt x="14" y="435"/>
                    <a:pt x="14" y="435"/>
                    <a:pt x="14" y="435"/>
                  </a:cubicBezTo>
                  <a:cubicBezTo>
                    <a:pt x="10" y="433"/>
                    <a:pt x="7" y="430"/>
                    <a:pt x="5" y="427"/>
                  </a:cubicBezTo>
                  <a:cubicBezTo>
                    <a:pt x="2" y="423"/>
                    <a:pt x="0" y="418"/>
                    <a:pt x="0" y="413"/>
                  </a:cubicBezTo>
                  <a:cubicBezTo>
                    <a:pt x="0" y="403"/>
                    <a:pt x="4" y="394"/>
                    <a:pt x="14" y="388"/>
                  </a:cubicBezTo>
                  <a:cubicBezTo>
                    <a:pt x="670" y="10"/>
                    <a:pt x="670" y="10"/>
                    <a:pt x="670" y="10"/>
                  </a:cubicBezTo>
                  <a:cubicBezTo>
                    <a:pt x="686" y="0"/>
                    <a:pt x="705" y="0"/>
                    <a:pt x="721" y="10"/>
                  </a:cubicBezTo>
                  <a:cubicBezTo>
                    <a:pt x="840" y="78"/>
                    <a:pt x="840" y="78"/>
                    <a:pt x="840" y="78"/>
                  </a:cubicBezTo>
                  <a:cubicBezTo>
                    <a:pt x="1239" y="308"/>
                    <a:pt x="1239" y="308"/>
                    <a:pt x="1239" y="308"/>
                  </a:cubicBezTo>
                  <a:cubicBezTo>
                    <a:pt x="1246" y="313"/>
                    <a:pt x="1250" y="321"/>
                    <a:pt x="1250" y="329"/>
                  </a:cubicBezTo>
                  <a:close/>
                </a:path>
              </a:pathLst>
            </a:custGeom>
            <a:solidFill>
              <a:srgbClr val="030335"/>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6" name="Freeform 231">
              <a:extLst>
                <a:ext uri="{FF2B5EF4-FFF2-40B4-BE49-F238E27FC236}">
                  <a16:creationId xmlns:a16="http://schemas.microsoft.com/office/drawing/2014/main" id="{3C7CA1F4-9671-8A40-9793-92011E93179D}"/>
                </a:ext>
              </a:extLst>
            </p:cNvPr>
            <p:cNvSpPr>
              <a:spLocks/>
            </p:cNvSpPr>
            <p:nvPr/>
          </p:nvSpPr>
          <p:spPr bwMode="auto">
            <a:xfrm>
              <a:off x="17834999" y="8907410"/>
              <a:ext cx="1181100" cy="668338"/>
            </a:xfrm>
            <a:custGeom>
              <a:avLst/>
              <a:gdLst>
                <a:gd name="T0" fmla="*/ 144 w 428"/>
                <a:gd name="T1" fmla="*/ 242 h 242"/>
                <a:gd name="T2" fmla="*/ 428 w 428"/>
                <a:gd name="T3" fmla="*/ 78 h 242"/>
                <a:gd name="T4" fmla="*/ 309 w 428"/>
                <a:gd name="T5" fmla="*/ 10 h 242"/>
                <a:gd name="T6" fmla="*/ 258 w 428"/>
                <a:gd name="T7" fmla="*/ 10 h 242"/>
                <a:gd name="T8" fmla="*/ 0 w 428"/>
                <a:gd name="T9" fmla="*/ 158 h 242"/>
                <a:gd name="T10" fmla="*/ 144 w 428"/>
                <a:gd name="T11" fmla="*/ 242 h 242"/>
              </a:gdLst>
              <a:ahLst/>
              <a:cxnLst>
                <a:cxn ang="0">
                  <a:pos x="T0" y="T1"/>
                </a:cxn>
                <a:cxn ang="0">
                  <a:pos x="T2" y="T3"/>
                </a:cxn>
                <a:cxn ang="0">
                  <a:pos x="T4" y="T5"/>
                </a:cxn>
                <a:cxn ang="0">
                  <a:pos x="T6" y="T7"/>
                </a:cxn>
                <a:cxn ang="0">
                  <a:pos x="T8" y="T9"/>
                </a:cxn>
                <a:cxn ang="0">
                  <a:pos x="T10" y="T11"/>
                </a:cxn>
              </a:cxnLst>
              <a:rect l="0" t="0" r="r" b="b"/>
              <a:pathLst>
                <a:path w="428" h="242">
                  <a:moveTo>
                    <a:pt x="144" y="242"/>
                  </a:moveTo>
                  <a:cubicBezTo>
                    <a:pt x="428" y="78"/>
                    <a:pt x="428" y="78"/>
                    <a:pt x="428" y="78"/>
                  </a:cubicBezTo>
                  <a:cubicBezTo>
                    <a:pt x="309" y="10"/>
                    <a:pt x="309" y="10"/>
                    <a:pt x="309" y="10"/>
                  </a:cubicBezTo>
                  <a:cubicBezTo>
                    <a:pt x="293" y="0"/>
                    <a:pt x="274" y="0"/>
                    <a:pt x="258" y="10"/>
                  </a:cubicBezTo>
                  <a:cubicBezTo>
                    <a:pt x="0" y="158"/>
                    <a:pt x="0" y="158"/>
                    <a:pt x="0" y="158"/>
                  </a:cubicBezTo>
                  <a:lnTo>
                    <a:pt x="144" y="242"/>
                  </a:lnTo>
                  <a:close/>
                </a:path>
              </a:pathLst>
            </a:custGeom>
            <a:solidFill>
              <a:srgbClr val="172A5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7" name="Freeform 232">
              <a:extLst>
                <a:ext uri="{FF2B5EF4-FFF2-40B4-BE49-F238E27FC236}">
                  <a16:creationId xmlns:a16="http://schemas.microsoft.com/office/drawing/2014/main" id="{1DE1E1A9-D85F-6D4C-954A-CC046695CB9A}"/>
                </a:ext>
              </a:extLst>
            </p:cNvPr>
            <p:cNvSpPr>
              <a:spLocks/>
            </p:cNvSpPr>
            <p:nvPr/>
          </p:nvSpPr>
          <p:spPr bwMode="auto">
            <a:xfrm>
              <a:off x="16687237" y="9363023"/>
              <a:ext cx="1514475" cy="911225"/>
            </a:xfrm>
            <a:custGeom>
              <a:avLst/>
              <a:gdLst>
                <a:gd name="T0" fmla="*/ 405 w 549"/>
                <a:gd name="T1" fmla="*/ 0 h 330"/>
                <a:gd name="T2" fmla="*/ 18 w 549"/>
                <a:gd name="T3" fmla="*/ 223 h 330"/>
                <a:gd name="T4" fmla="*/ 18 w 549"/>
                <a:gd name="T5" fmla="*/ 270 h 330"/>
                <a:gd name="T6" fmla="*/ 121 w 549"/>
                <a:gd name="T7" fmla="*/ 330 h 330"/>
                <a:gd name="T8" fmla="*/ 122 w 549"/>
                <a:gd name="T9" fmla="*/ 329 h 330"/>
                <a:gd name="T10" fmla="*/ 549 w 549"/>
                <a:gd name="T11" fmla="*/ 83 h 330"/>
                <a:gd name="T12" fmla="*/ 405 w 549"/>
                <a:gd name="T13" fmla="*/ 0 h 330"/>
              </a:gdLst>
              <a:ahLst/>
              <a:cxnLst>
                <a:cxn ang="0">
                  <a:pos x="T0" y="T1"/>
                </a:cxn>
                <a:cxn ang="0">
                  <a:pos x="T2" y="T3"/>
                </a:cxn>
                <a:cxn ang="0">
                  <a:pos x="T4" y="T5"/>
                </a:cxn>
                <a:cxn ang="0">
                  <a:pos x="T6" y="T7"/>
                </a:cxn>
                <a:cxn ang="0">
                  <a:pos x="T8" y="T9"/>
                </a:cxn>
                <a:cxn ang="0">
                  <a:pos x="T10" y="T11"/>
                </a:cxn>
                <a:cxn ang="0">
                  <a:pos x="T12" y="T13"/>
                </a:cxn>
              </a:cxnLst>
              <a:rect l="0" t="0" r="r" b="b"/>
              <a:pathLst>
                <a:path w="549" h="330">
                  <a:moveTo>
                    <a:pt x="405" y="0"/>
                  </a:moveTo>
                  <a:cubicBezTo>
                    <a:pt x="18" y="223"/>
                    <a:pt x="18" y="223"/>
                    <a:pt x="18" y="223"/>
                  </a:cubicBezTo>
                  <a:cubicBezTo>
                    <a:pt x="0" y="234"/>
                    <a:pt x="0" y="260"/>
                    <a:pt x="18" y="270"/>
                  </a:cubicBezTo>
                  <a:cubicBezTo>
                    <a:pt x="121" y="330"/>
                    <a:pt x="121" y="330"/>
                    <a:pt x="121" y="330"/>
                  </a:cubicBezTo>
                  <a:cubicBezTo>
                    <a:pt x="122" y="329"/>
                    <a:pt x="122" y="329"/>
                    <a:pt x="122" y="329"/>
                  </a:cubicBezTo>
                  <a:cubicBezTo>
                    <a:pt x="549" y="83"/>
                    <a:pt x="549" y="83"/>
                    <a:pt x="549" y="83"/>
                  </a:cubicBezTo>
                  <a:lnTo>
                    <a:pt x="405" y="0"/>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8" name="Freeform 233">
              <a:extLst>
                <a:ext uri="{FF2B5EF4-FFF2-40B4-BE49-F238E27FC236}">
                  <a16:creationId xmlns:a16="http://schemas.microsoft.com/office/drawing/2014/main" id="{2A981190-12C6-D742-B187-2CF9531DFC9F}"/>
                </a:ext>
              </a:extLst>
            </p:cNvPr>
            <p:cNvSpPr>
              <a:spLocks/>
            </p:cNvSpPr>
            <p:nvPr/>
          </p:nvSpPr>
          <p:spPr bwMode="auto">
            <a:xfrm>
              <a:off x="18127099" y="9836098"/>
              <a:ext cx="101600" cy="57150"/>
            </a:xfrm>
            <a:custGeom>
              <a:avLst/>
              <a:gdLst>
                <a:gd name="T0" fmla="*/ 31 w 37"/>
                <a:gd name="T1" fmla="*/ 3 h 21"/>
                <a:gd name="T2" fmla="*/ 31 w 37"/>
                <a:gd name="T3" fmla="*/ 17 h 21"/>
                <a:gd name="T4" fmla="*/ 6 w 37"/>
                <a:gd name="T5" fmla="*/ 17 h 21"/>
                <a:gd name="T6" fmla="*/ 6 w 37"/>
                <a:gd name="T7" fmla="*/ 3 h 21"/>
                <a:gd name="T8" fmla="*/ 31 w 37"/>
                <a:gd name="T9" fmla="*/ 3 h 21"/>
              </a:gdLst>
              <a:ahLst/>
              <a:cxnLst>
                <a:cxn ang="0">
                  <a:pos x="T0" y="T1"/>
                </a:cxn>
                <a:cxn ang="0">
                  <a:pos x="T2" y="T3"/>
                </a:cxn>
                <a:cxn ang="0">
                  <a:pos x="T4" y="T5"/>
                </a:cxn>
                <a:cxn ang="0">
                  <a:pos x="T6" y="T7"/>
                </a:cxn>
                <a:cxn ang="0">
                  <a:pos x="T8" y="T9"/>
                </a:cxn>
              </a:cxnLst>
              <a:rect l="0" t="0" r="r" b="b"/>
              <a:pathLst>
                <a:path w="37" h="21">
                  <a:moveTo>
                    <a:pt x="31" y="3"/>
                  </a:moveTo>
                  <a:cubicBezTo>
                    <a:pt x="37" y="7"/>
                    <a:pt x="37" y="13"/>
                    <a:pt x="31" y="17"/>
                  </a:cubicBezTo>
                  <a:cubicBezTo>
                    <a:pt x="24" y="21"/>
                    <a:pt x="13" y="21"/>
                    <a:pt x="6" y="17"/>
                  </a:cubicBezTo>
                  <a:cubicBezTo>
                    <a:pt x="0" y="13"/>
                    <a:pt x="0" y="7"/>
                    <a:pt x="6" y="3"/>
                  </a:cubicBezTo>
                  <a:cubicBezTo>
                    <a:pt x="13" y="0"/>
                    <a:pt x="24" y="0"/>
                    <a:pt x="31" y="3"/>
                  </a:cubicBezTo>
                  <a:close/>
                </a:path>
              </a:pathLst>
            </a:custGeom>
            <a:solidFill>
              <a:srgbClr val="19194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9" name="Freeform 234">
              <a:extLst>
                <a:ext uri="{FF2B5EF4-FFF2-40B4-BE49-F238E27FC236}">
                  <a16:creationId xmlns:a16="http://schemas.microsoft.com/office/drawing/2014/main" id="{F54EE6EC-F66D-6446-B9F9-FF9FD639AC4B}"/>
                </a:ext>
              </a:extLst>
            </p:cNvPr>
            <p:cNvSpPr>
              <a:spLocks/>
            </p:cNvSpPr>
            <p:nvPr/>
          </p:nvSpPr>
          <p:spPr bwMode="auto">
            <a:xfrm>
              <a:off x="18344587" y="9959923"/>
              <a:ext cx="103188" cy="60325"/>
            </a:xfrm>
            <a:custGeom>
              <a:avLst/>
              <a:gdLst>
                <a:gd name="T0" fmla="*/ 31 w 37"/>
                <a:gd name="T1" fmla="*/ 4 h 22"/>
                <a:gd name="T2" fmla="*/ 31 w 37"/>
                <a:gd name="T3" fmla="*/ 18 h 22"/>
                <a:gd name="T4" fmla="*/ 7 w 37"/>
                <a:gd name="T5" fmla="*/ 18 h 22"/>
                <a:gd name="T6" fmla="*/ 7 w 37"/>
                <a:gd name="T7" fmla="*/ 4 h 22"/>
                <a:gd name="T8" fmla="*/ 31 w 37"/>
                <a:gd name="T9" fmla="*/ 4 h 22"/>
              </a:gdLst>
              <a:ahLst/>
              <a:cxnLst>
                <a:cxn ang="0">
                  <a:pos x="T0" y="T1"/>
                </a:cxn>
                <a:cxn ang="0">
                  <a:pos x="T2" y="T3"/>
                </a:cxn>
                <a:cxn ang="0">
                  <a:pos x="T4" y="T5"/>
                </a:cxn>
                <a:cxn ang="0">
                  <a:pos x="T6" y="T7"/>
                </a:cxn>
                <a:cxn ang="0">
                  <a:pos x="T8" y="T9"/>
                </a:cxn>
              </a:cxnLst>
              <a:rect l="0" t="0" r="r" b="b"/>
              <a:pathLst>
                <a:path w="37" h="22">
                  <a:moveTo>
                    <a:pt x="31" y="4"/>
                  </a:moveTo>
                  <a:cubicBezTo>
                    <a:pt x="37" y="8"/>
                    <a:pt x="37" y="14"/>
                    <a:pt x="31" y="18"/>
                  </a:cubicBezTo>
                  <a:cubicBezTo>
                    <a:pt x="24" y="22"/>
                    <a:pt x="13" y="22"/>
                    <a:pt x="7" y="18"/>
                  </a:cubicBezTo>
                  <a:cubicBezTo>
                    <a:pt x="0" y="14"/>
                    <a:pt x="0" y="8"/>
                    <a:pt x="7" y="4"/>
                  </a:cubicBezTo>
                  <a:cubicBezTo>
                    <a:pt x="13" y="0"/>
                    <a:pt x="24" y="0"/>
                    <a:pt x="31" y="4"/>
                  </a:cubicBezTo>
                  <a:close/>
                </a:path>
              </a:pathLst>
            </a:custGeom>
            <a:solidFill>
              <a:srgbClr val="19194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0" name="Freeform 235">
              <a:extLst>
                <a:ext uri="{FF2B5EF4-FFF2-40B4-BE49-F238E27FC236}">
                  <a16:creationId xmlns:a16="http://schemas.microsoft.com/office/drawing/2014/main" id="{51703A15-23B9-4F47-A414-6C8E3221AD1F}"/>
                </a:ext>
              </a:extLst>
            </p:cNvPr>
            <p:cNvSpPr>
              <a:spLocks/>
            </p:cNvSpPr>
            <p:nvPr/>
          </p:nvSpPr>
          <p:spPr bwMode="auto">
            <a:xfrm>
              <a:off x="18563662" y="10086923"/>
              <a:ext cx="101600" cy="60325"/>
            </a:xfrm>
            <a:custGeom>
              <a:avLst/>
              <a:gdLst>
                <a:gd name="T0" fmla="*/ 31 w 37"/>
                <a:gd name="T1" fmla="*/ 4 h 22"/>
                <a:gd name="T2" fmla="*/ 31 w 37"/>
                <a:gd name="T3" fmla="*/ 18 h 22"/>
                <a:gd name="T4" fmla="*/ 7 w 37"/>
                <a:gd name="T5" fmla="*/ 18 h 22"/>
                <a:gd name="T6" fmla="*/ 7 w 37"/>
                <a:gd name="T7" fmla="*/ 4 h 22"/>
                <a:gd name="T8" fmla="*/ 31 w 37"/>
                <a:gd name="T9" fmla="*/ 4 h 22"/>
              </a:gdLst>
              <a:ahLst/>
              <a:cxnLst>
                <a:cxn ang="0">
                  <a:pos x="T0" y="T1"/>
                </a:cxn>
                <a:cxn ang="0">
                  <a:pos x="T2" y="T3"/>
                </a:cxn>
                <a:cxn ang="0">
                  <a:pos x="T4" y="T5"/>
                </a:cxn>
                <a:cxn ang="0">
                  <a:pos x="T6" y="T7"/>
                </a:cxn>
                <a:cxn ang="0">
                  <a:pos x="T8" y="T9"/>
                </a:cxn>
              </a:cxnLst>
              <a:rect l="0" t="0" r="r" b="b"/>
              <a:pathLst>
                <a:path w="37" h="22">
                  <a:moveTo>
                    <a:pt x="31" y="4"/>
                  </a:moveTo>
                  <a:cubicBezTo>
                    <a:pt x="37" y="8"/>
                    <a:pt x="37" y="14"/>
                    <a:pt x="31" y="18"/>
                  </a:cubicBezTo>
                  <a:cubicBezTo>
                    <a:pt x="24" y="22"/>
                    <a:pt x="13" y="22"/>
                    <a:pt x="7" y="18"/>
                  </a:cubicBezTo>
                  <a:cubicBezTo>
                    <a:pt x="0" y="14"/>
                    <a:pt x="0" y="8"/>
                    <a:pt x="7" y="4"/>
                  </a:cubicBezTo>
                  <a:cubicBezTo>
                    <a:pt x="13" y="0"/>
                    <a:pt x="24" y="0"/>
                    <a:pt x="31" y="4"/>
                  </a:cubicBezTo>
                  <a:close/>
                </a:path>
              </a:pathLst>
            </a:custGeom>
            <a:solidFill>
              <a:srgbClr val="19194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1" name="Freeform 236">
              <a:extLst>
                <a:ext uri="{FF2B5EF4-FFF2-40B4-BE49-F238E27FC236}">
                  <a16:creationId xmlns:a16="http://schemas.microsoft.com/office/drawing/2014/main" id="{B6875670-CB87-864F-B243-1814D794B851}"/>
                </a:ext>
              </a:extLst>
            </p:cNvPr>
            <p:cNvSpPr>
              <a:spLocks/>
            </p:cNvSpPr>
            <p:nvPr/>
          </p:nvSpPr>
          <p:spPr bwMode="auto">
            <a:xfrm>
              <a:off x="18155674" y="10071048"/>
              <a:ext cx="104775" cy="60325"/>
            </a:xfrm>
            <a:custGeom>
              <a:avLst/>
              <a:gdLst>
                <a:gd name="T0" fmla="*/ 31 w 38"/>
                <a:gd name="T1" fmla="*/ 4 h 22"/>
                <a:gd name="T2" fmla="*/ 31 w 38"/>
                <a:gd name="T3" fmla="*/ 18 h 22"/>
                <a:gd name="T4" fmla="*/ 7 w 38"/>
                <a:gd name="T5" fmla="*/ 18 h 22"/>
                <a:gd name="T6" fmla="*/ 7 w 38"/>
                <a:gd name="T7" fmla="*/ 4 h 22"/>
                <a:gd name="T8" fmla="*/ 31 w 38"/>
                <a:gd name="T9" fmla="*/ 4 h 22"/>
              </a:gdLst>
              <a:ahLst/>
              <a:cxnLst>
                <a:cxn ang="0">
                  <a:pos x="T0" y="T1"/>
                </a:cxn>
                <a:cxn ang="0">
                  <a:pos x="T2" y="T3"/>
                </a:cxn>
                <a:cxn ang="0">
                  <a:pos x="T4" y="T5"/>
                </a:cxn>
                <a:cxn ang="0">
                  <a:pos x="T6" y="T7"/>
                </a:cxn>
                <a:cxn ang="0">
                  <a:pos x="T8" y="T9"/>
                </a:cxn>
              </a:cxnLst>
              <a:rect l="0" t="0" r="r" b="b"/>
              <a:pathLst>
                <a:path w="38" h="22">
                  <a:moveTo>
                    <a:pt x="31" y="4"/>
                  </a:moveTo>
                  <a:cubicBezTo>
                    <a:pt x="38" y="8"/>
                    <a:pt x="38" y="14"/>
                    <a:pt x="31" y="18"/>
                  </a:cubicBezTo>
                  <a:cubicBezTo>
                    <a:pt x="24" y="22"/>
                    <a:pt x="13" y="22"/>
                    <a:pt x="7" y="18"/>
                  </a:cubicBezTo>
                  <a:cubicBezTo>
                    <a:pt x="0" y="14"/>
                    <a:pt x="0" y="8"/>
                    <a:pt x="7" y="4"/>
                  </a:cubicBezTo>
                  <a:cubicBezTo>
                    <a:pt x="13" y="0"/>
                    <a:pt x="24" y="0"/>
                    <a:pt x="31" y="4"/>
                  </a:cubicBezTo>
                  <a:close/>
                </a:path>
              </a:pathLst>
            </a:custGeom>
            <a:solidFill>
              <a:srgbClr val="19194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2" name="Freeform 237">
              <a:extLst>
                <a:ext uri="{FF2B5EF4-FFF2-40B4-BE49-F238E27FC236}">
                  <a16:creationId xmlns:a16="http://schemas.microsoft.com/office/drawing/2014/main" id="{24B31907-3D3D-6C48-93DD-15E56D15ADC0}"/>
                </a:ext>
              </a:extLst>
            </p:cNvPr>
            <p:cNvSpPr>
              <a:spLocks/>
            </p:cNvSpPr>
            <p:nvPr/>
          </p:nvSpPr>
          <p:spPr bwMode="auto">
            <a:xfrm>
              <a:off x="18373162" y="10198048"/>
              <a:ext cx="104775" cy="57150"/>
            </a:xfrm>
            <a:custGeom>
              <a:avLst/>
              <a:gdLst>
                <a:gd name="T0" fmla="*/ 31 w 38"/>
                <a:gd name="T1" fmla="*/ 3 h 21"/>
                <a:gd name="T2" fmla="*/ 31 w 38"/>
                <a:gd name="T3" fmla="*/ 17 h 21"/>
                <a:gd name="T4" fmla="*/ 7 w 38"/>
                <a:gd name="T5" fmla="*/ 17 h 21"/>
                <a:gd name="T6" fmla="*/ 7 w 38"/>
                <a:gd name="T7" fmla="*/ 3 h 21"/>
                <a:gd name="T8" fmla="*/ 31 w 38"/>
                <a:gd name="T9" fmla="*/ 3 h 21"/>
              </a:gdLst>
              <a:ahLst/>
              <a:cxnLst>
                <a:cxn ang="0">
                  <a:pos x="T0" y="T1"/>
                </a:cxn>
                <a:cxn ang="0">
                  <a:pos x="T2" y="T3"/>
                </a:cxn>
                <a:cxn ang="0">
                  <a:pos x="T4" y="T5"/>
                </a:cxn>
                <a:cxn ang="0">
                  <a:pos x="T6" y="T7"/>
                </a:cxn>
                <a:cxn ang="0">
                  <a:pos x="T8" y="T9"/>
                </a:cxn>
              </a:cxnLst>
              <a:rect l="0" t="0" r="r" b="b"/>
              <a:pathLst>
                <a:path w="38" h="21">
                  <a:moveTo>
                    <a:pt x="31" y="3"/>
                  </a:moveTo>
                  <a:cubicBezTo>
                    <a:pt x="38" y="7"/>
                    <a:pt x="38" y="14"/>
                    <a:pt x="31" y="17"/>
                  </a:cubicBezTo>
                  <a:cubicBezTo>
                    <a:pt x="24" y="21"/>
                    <a:pt x="14" y="21"/>
                    <a:pt x="7" y="17"/>
                  </a:cubicBezTo>
                  <a:cubicBezTo>
                    <a:pt x="0" y="14"/>
                    <a:pt x="0" y="7"/>
                    <a:pt x="7" y="3"/>
                  </a:cubicBezTo>
                  <a:cubicBezTo>
                    <a:pt x="14" y="0"/>
                    <a:pt x="24" y="0"/>
                    <a:pt x="31" y="3"/>
                  </a:cubicBezTo>
                  <a:close/>
                </a:path>
              </a:pathLst>
            </a:custGeom>
            <a:solidFill>
              <a:srgbClr val="19194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3" name="Freeform 238">
              <a:extLst>
                <a:ext uri="{FF2B5EF4-FFF2-40B4-BE49-F238E27FC236}">
                  <a16:creationId xmlns:a16="http://schemas.microsoft.com/office/drawing/2014/main" id="{12A94D2C-10D1-314F-975B-1470415F396D}"/>
                </a:ext>
              </a:extLst>
            </p:cNvPr>
            <p:cNvSpPr>
              <a:spLocks/>
            </p:cNvSpPr>
            <p:nvPr/>
          </p:nvSpPr>
          <p:spPr bwMode="auto">
            <a:xfrm>
              <a:off x="18781149" y="10213923"/>
              <a:ext cx="104775" cy="58738"/>
            </a:xfrm>
            <a:custGeom>
              <a:avLst/>
              <a:gdLst>
                <a:gd name="T0" fmla="*/ 31 w 38"/>
                <a:gd name="T1" fmla="*/ 3 h 21"/>
                <a:gd name="T2" fmla="*/ 31 w 38"/>
                <a:gd name="T3" fmla="*/ 17 h 21"/>
                <a:gd name="T4" fmla="*/ 7 w 38"/>
                <a:gd name="T5" fmla="*/ 17 h 21"/>
                <a:gd name="T6" fmla="*/ 7 w 38"/>
                <a:gd name="T7" fmla="*/ 3 h 21"/>
                <a:gd name="T8" fmla="*/ 31 w 38"/>
                <a:gd name="T9" fmla="*/ 3 h 21"/>
              </a:gdLst>
              <a:ahLst/>
              <a:cxnLst>
                <a:cxn ang="0">
                  <a:pos x="T0" y="T1"/>
                </a:cxn>
                <a:cxn ang="0">
                  <a:pos x="T2" y="T3"/>
                </a:cxn>
                <a:cxn ang="0">
                  <a:pos x="T4" y="T5"/>
                </a:cxn>
                <a:cxn ang="0">
                  <a:pos x="T6" y="T7"/>
                </a:cxn>
                <a:cxn ang="0">
                  <a:pos x="T8" y="T9"/>
                </a:cxn>
              </a:cxnLst>
              <a:rect l="0" t="0" r="r" b="b"/>
              <a:pathLst>
                <a:path w="38" h="21">
                  <a:moveTo>
                    <a:pt x="31" y="3"/>
                  </a:moveTo>
                  <a:cubicBezTo>
                    <a:pt x="38" y="7"/>
                    <a:pt x="38" y="14"/>
                    <a:pt x="31" y="17"/>
                  </a:cubicBezTo>
                  <a:cubicBezTo>
                    <a:pt x="24" y="21"/>
                    <a:pt x="13" y="21"/>
                    <a:pt x="7" y="17"/>
                  </a:cubicBezTo>
                  <a:cubicBezTo>
                    <a:pt x="0" y="14"/>
                    <a:pt x="0" y="7"/>
                    <a:pt x="7" y="3"/>
                  </a:cubicBezTo>
                  <a:cubicBezTo>
                    <a:pt x="13" y="0"/>
                    <a:pt x="24" y="0"/>
                    <a:pt x="31" y="3"/>
                  </a:cubicBezTo>
                  <a:close/>
                </a:path>
              </a:pathLst>
            </a:custGeom>
            <a:solidFill>
              <a:srgbClr val="19194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4" name="Freeform 239">
              <a:extLst>
                <a:ext uri="{FF2B5EF4-FFF2-40B4-BE49-F238E27FC236}">
                  <a16:creationId xmlns:a16="http://schemas.microsoft.com/office/drawing/2014/main" id="{4C22FCA0-7B74-844B-B854-A972AE92AF09}"/>
                </a:ext>
              </a:extLst>
            </p:cNvPr>
            <p:cNvSpPr>
              <a:spLocks/>
            </p:cNvSpPr>
            <p:nvPr/>
          </p:nvSpPr>
          <p:spPr bwMode="auto">
            <a:xfrm>
              <a:off x="18317599" y="9724973"/>
              <a:ext cx="101600" cy="58738"/>
            </a:xfrm>
            <a:custGeom>
              <a:avLst/>
              <a:gdLst>
                <a:gd name="T0" fmla="*/ 30 w 37"/>
                <a:gd name="T1" fmla="*/ 4 h 21"/>
                <a:gd name="T2" fmla="*/ 30 w 37"/>
                <a:gd name="T3" fmla="*/ 18 h 21"/>
                <a:gd name="T4" fmla="*/ 6 w 37"/>
                <a:gd name="T5" fmla="*/ 18 h 21"/>
                <a:gd name="T6" fmla="*/ 6 w 37"/>
                <a:gd name="T7" fmla="*/ 4 h 21"/>
                <a:gd name="T8" fmla="*/ 30 w 37"/>
                <a:gd name="T9" fmla="*/ 4 h 21"/>
              </a:gdLst>
              <a:ahLst/>
              <a:cxnLst>
                <a:cxn ang="0">
                  <a:pos x="T0" y="T1"/>
                </a:cxn>
                <a:cxn ang="0">
                  <a:pos x="T2" y="T3"/>
                </a:cxn>
                <a:cxn ang="0">
                  <a:pos x="T4" y="T5"/>
                </a:cxn>
                <a:cxn ang="0">
                  <a:pos x="T6" y="T7"/>
                </a:cxn>
                <a:cxn ang="0">
                  <a:pos x="T8" y="T9"/>
                </a:cxn>
              </a:cxnLst>
              <a:rect l="0" t="0" r="r" b="b"/>
              <a:pathLst>
                <a:path w="37" h="21">
                  <a:moveTo>
                    <a:pt x="30" y="4"/>
                  </a:moveTo>
                  <a:cubicBezTo>
                    <a:pt x="37" y="8"/>
                    <a:pt x="37" y="14"/>
                    <a:pt x="30" y="18"/>
                  </a:cubicBezTo>
                  <a:cubicBezTo>
                    <a:pt x="24" y="21"/>
                    <a:pt x="13" y="21"/>
                    <a:pt x="6" y="18"/>
                  </a:cubicBezTo>
                  <a:cubicBezTo>
                    <a:pt x="0" y="14"/>
                    <a:pt x="0" y="8"/>
                    <a:pt x="6" y="4"/>
                  </a:cubicBezTo>
                  <a:cubicBezTo>
                    <a:pt x="13" y="0"/>
                    <a:pt x="24" y="0"/>
                    <a:pt x="30" y="4"/>
                  </a:cubicBezTo>
                  <a:close/>
                </a:path>
              </a:pathLst>
            </a:custGeom>
            <a:solidFill>
              <a:srgbClr val="19194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5" name="Freeform 240">
              <a:extLst>
                <a:ext uri="{FF2B5EF4-FFF2-40B4-BE49-F238E27FC236}">
                  <a16:creationId xmlns:a16="http://schemas.microsoft.com/office/drawing/2014/main" id="{0C87C70E-0346-AB47-B9B2-8C112E0A86FE}"/>
                </a:ext>
              </a:extLst>
            </p:cNvPr>
            <p:cNvSpPr>
              <a:spLocks/>
            </p:cNvSpPr>
            <p:nvPr/>
          </p:nvSpPr>
          <p:spPr bwMode="auto">
            <a:xfrm>
              <a:off x="18535087" y="9851973"/>
              <a:ext cx="103188" cy="58738"/>
            </a:xfrm>
            <a:custGeom>
              <a:avLst/>
              <a:gdLst>
                <a:gd name="T0" fmla="*/ 30 w 37"/>
                <a:gd name="T1" fmla="*/ 3 h 21"/>
                <a:gd name="T2" fmla="*/ 30 w 37"/>
                <a:gd name="T3" fmla="*/ 17 h 21"/>
                <a:gd name="T4" fmla="*/ 6 w 37"/>
                <a:gd name="T5" fmla="*/ 17 h 21"/>
                <a:gd name="T6" fmla="*/ 6 w 37"/>
                <a:gd name="T7" fmla="*/ 3 h 21"/>
                <a:gd name="T8" fmla="*/ 30 w 37"/>
                <a:gd name="T9" fmla="*/ 3 h 21"/>
              </a:gdLst>
              <a:ahLst/>
              <a:cxnLst>
                <a:cxn ang="0">
                  <a:pos x="T0" y="T1"/>
                </a:cxn>
                <a:cxn ang="0">
                  <a:pos x="T2" y="T3"/>
                </a:cxn>
                <a:cxn ang="0">
                  <a:pos x="T4" y="T5"/>
                </a:cxn>
                <a:cxn ang="0">
                  <a:pos x="T6" y="T7"/>
                </a:cxn>
                <a:cxn ang="0">
                  <a:pos x="T8" y="T9"/>
                </a:cxn>
              </a:cxnLst>
              <a:rect l="0" t="0" r="r" b="b"/>
              <a:pathLst>
                <a:path w="37" h="21">
                  <a:moveTo>
                    <a:pt x="30" y="3"/>
                  </a:moveTo>
                  <a:cubicBezTo>
                    <a:pt x="37" y="7"/>
                    <a:pt x="37" y="13"/>
                    <a:pt x="30" y="17"/>
                  </a:cubicBezTo>
                  <a:cubicBezTo>
                    <a:pt x="24" y="21"/>
                    <a:pt x="13" y="21"/>
                    <a:pt x="6" y="17"/>
                  </a:cubicBezTo>
                  <a:cubicBezTo>
                    <a:pt x="0" y="13"/>
                    <a:pt x="0" y="7"/>
                    <a:pt x="6" y="3"/>
                  </a:cubicBezTo>
                  <a:cubicBezTo>
                    <a:pt x="13" y="0"/>
                    <a:pt x="24" y="0"/>
                    <a:pt x="30" y="3"/>
                  </a:cubicBezTo>
                  <a:close/>
                </a:path>
              </a:pathLst>
            </a:custGeom>
            <a:solidFill>
              <a:srgbClr val="19194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6" name="Freeform 241">
              <a:extLst>
                <a:ext uri="{FF2B5EF4-FFF2-40B4-BE49-F238E27FC236}">
                  <a16:creationId xmlns:a16="http://schemas.microsoft.com/office/drawing/2014/main" id="{28CE673D-5703-3342-B968-BEE6955B7213}"/>
                </a:ext>
              </a:extLst>
            </p:cNvPr>
            <p:cNvSpPr>
              <a:spLocks/>
            </p:cNvSpPr>
            <p:nvPr/>
          </p:nvSpPr>
          <p:spPr bwMode="auto">
            <a:xfrm>
              <a:off x="18754162" y="9975798"/>
              <a:ext cx="101600" cy="61913"/>
            </a:xfrm>
            <a:custGeom>
              <a:avLst/>
              <a:gdLst>
                <a:gd name="T0" fmla="*/ 31 w 37"/>
                <a:gd name="T1" fmla="*/ 4 h 22"/>
                <a:gd name="T2" fmla="*/ 31 w 37"/>
                <a:gd name="T3" fmla="*/ 18 h 22"/>
                <a:gd name="T4" fmla="*/ 6 w 37"/>
                <a:gd name="T5" fmla="*/ 18 h 22"/>
                <a:gd name="T6" fmla="*/ 6 w 37"/>
                <a:gd name="T7" fmla="*/ 4 h 22"/>
                <a:gd name="T8" fmla="*/ 31 w 37"/>
                <a:gd name="T9" fmla="*/ 4 h 22"/>
              </a:gdLst>
              <a:ahLst/>
              <a:cxnLst>
                <a:cxn ang="0">
                  <a:pos x="T0" y="T1"/>
                </a:cxn>
                <a:cxn ang="0">
                  <a:pos x="T2" y="T3"/>
                </a:cxn>
                <a:cxn ang="0">
                  <a:pos x="T4" y="T5"/>
                </a:cxn>
                <a:cxn ang="0">
                  <a:pos x="T6" y="T7"/>
                </a:cxn>
                <a:cxn ang="0">
                  <a:pos x="T8" y="T9"/>
                </a:cxn>
              </a:cxnLst>
              <a:rect l="0" t="0" r="r" b="b"/>
              <a:pathLst>
                <a:path w="37" h="22">
                  <a:moveTo>
                    <a:pt x="31" y="4"/>
                  </a:moveTo>
                  <a:cubicBezTo>
                    <a:pt x="37" y="8"/>
                    <a:pt x="37" y="14"/>
                    <a:pt x="31" y="18"/>
                  </a:cubicBezTo>
                  <a:cubicBezTo>
                    <a:pt x="24" y="22"/>
                    <a:pt x="13" y="22"/>
                    <a:pt x="6" y="18"/>
                  </a:cubicBezTo>
                  <a:cubicBezTo>
                    <a:pt x="0" y="14"/>
                    <a:pt x="0" y="8"/>
                    <a:pt x="6" y="4"/>
                  </a:cubicBezTo>
                  <a:cubicBezTo>
                    <a:pt x="13" y="0"/>
                    <a:pt x="24" y="0"/>
                    <a:pt x="31" y="4"/>
                  </a:cubicBezTo>
                  <a:close/>
                </a:path>
              </a:pathLst>
            </a:custGeom>
            <a:solidFill>
              <a:srgbClr val="19194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7" name="Freeform 242">
              <a:extLst>
                <a:ext uri="{FF2B5EF4-FFF2-40B4-BE49-F238E27FC236}">
                  <a16:creationId xmlns:a16="http://schemas.microsoft.com/office/drawing/2014/main" id="{D71BB987-D122-AE4A-A8F1-F1D426D1E6A3}"/>
                </a:ext>
              </a:extLst>
            </p:cNvPr>
            <p:cNvSpPr>
              <a:spLocks/>
            </p:cNvSpPr>
            <p:nvPr/>
          </p:nvSpPr>
          <p:spPr bwMode="auto">
            <a:xfrm>
              <a:off x="18723999" y="9742435"/>
              <a:ext cx="104775" cy="57150"/>
            </a:xfrm>
            <a:custGeom>
              <a:avLst/>
              <a:gdLst>
                <a:gd name="T0" fmla="*/ 31 w 38"/>
                <a:gd name="T1" fmla="*/ 4 h 21"/>
                <a:gd name="T2" fmla="*/ 31 w 38"/>
                <a:gd name="T3" fmla="*/ 18 h 21"/>
                <a:gd name="T4" fmla="*/ 7 w 38"/>
                <a:gd name="T5" fmla="*/ 18 h 21"/>
                <a:gd name="T6" fmla="*/ 7 w 38"/>
                <a:gd name="T7" fmla="*/ 4 h 21"/>
                <a:gd name="T8" fmla="*/ 31 w 38"/>
                <a:gd name="T9" fmla="*/ 4 h 21"/>
              </a:gdLst>
              <a:ahLst/>
              <a:cxnLst>
                <a:cxn ang="0">
                  <a:pos x="T0" y="T1"/>
                </a:cxn>
                <a:cxn ang="0">
                  <a:pos x="T2" y="T3"/>
                </a:cxn>
                <a:cxn ang="0">
                  <a:pos x="T4" y="T5"/>
                </a:cxn>
                <a:cxn ang="0">
                  <a:pos x="T6" y="T7"/>
                </a:cxn>
                <a:cxn ang="0">
                  <a:pos x="T8" y="T9"/>
                </a:cxn>
              </a:cxnLst>
              <a:rect l="0" t="0" r="r" b="b"/>
              <a:pathLst>
                <a:path w="38" h="21">
                  <a:moveTo>
                    <a:pt x="31" y="4"/>
                  </a:moveTo>
                  <a:cubicBezTo>
                    <a:pt x="38" y="8"/>
                    <a:pt x="38" y="14"/>
                    <a:pt x="31" y="18"/>
                  </a:cubicBezTo>
                  <a:cubicBezTo>
                    <a:pt x="25" y="21"/>
                    <a:pt x="14" y="21"/>
                    <a:pt x="7" y="18"/>
                  </a:cubicBezTo>
                  <a:cubicBezTo>
                    <a:pt x="0" y="14"/>
                    <a:pt x="0" y="8"/>
                    <a:pt x="7" y="4"/>
                  </a:cubicBezTo>
                  <a:cubicBezTo>
                    <a:pt x="14" y="0"/>
                    <a:pt x="25" y="0"/>
                    <a:pt x="31" y="4"/>
                  </a:cubicBezTo>
                  <a:close/>
                </a:path>
              </a:pathLst>
            </a:custGeom>
            <a:solidFill>
              <a:srgbClr val="19194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8" name="Freeform 243">
              <a:extLst>
                <a:ext uri="{FF2B5EF4-FFF2-40B4-BE49-F238E27FC236}">
                  <a16:creationId xmlns:a16="http://schemas.microsoft.com/office/drawing/2014/main" id="{1B4CF2C6-C3F3-1D42-931E-EDC43EF6776F}"/>
                </a:ext>
              </a:extLst>
            </p:cNvPr>
            <p:cNvSpPr>
              <a:spLocks/>
            </p:cNvSpPr>
            <p:nvPr/>
          </p:nvSpPr>
          <p:spPr bwMode="auto">
            <a:xfrm>
              <a:off x="18944662" y="9869435"/>
              <a:ext cx="101600" cy="57150"/>
            </a:xfrm>
            <a:custGeom>
              <a:avLst/>
              <a:gdLst>
                <a:gd name="T0" fmla="*/ 30 w 37"/>
                <a:gd name="T1" fmla="*/ 3 h 21"/>
                <a:gd name="T2" fmla="*/ 30 w 37"/>
                <a:gd name="T3" fmla="*/ 17 h 21"/>
                <a:gd name="T4" fmla="*/ 6 w 37"/>
                <a:gd name="T5" fmla="*/ 17 h 21"/>
                <a:gd name="T6" fmla="*/ 6 w 37"/>
                <a:gd name="T7" fmla="*/ 3 h 21"/>
                <a:gd name="T8" fmla="*/ 30 w 37"/>
                <a:gd name="T9" fmla="*/ 3 h 21"/>
              </a:gdLst>
              <a:ahLst/>
              <a:cxnLst>
                <a:cxn ang="0">
                  <a:pos x="T0" y="T1"/>
                </a:cxn>
                <a:cxn ang="0">
                  <a:pos x="T2" y="T3"/>
                </a:cxn>
                <a:cxn ang="0">
                  <a:pos x="T4" y="T5"/>
                </a:cxn>
                <a:cxn ang="0">
                  <a:pos x="T6" y="T7"/>
                </a:cxn>
                <a:cxn ang="0">
                  <a:pos x="T8" y="T9"/>
                </a:cxn>
              </a:cxnLst>
              <a:rect l="0" t="0" r="r" b="b"/>
              <a:pathLst>
                <a:path w="37" h="21">
                  <a:moveTo>
                    <a:pt x="30" y="3"/>
                  </a:moveTo>
                  <a:cubicBezTo>
                    <a:pt x="37" y="7"/>
                    <a:pt x="37" y="13"/>
                    <a:pt x="30" y="17"/>
                  </a:cubicBezTo>
                  <a:cubicBezTo>
                    <a:pt x="24" y="21"/>
                    <a:pt x="13" y="21"/>
                    <a:pt x="6" y="17"/>
                  </a:cubicBezTo>
                  <a:cubicBezTo>
                    <a:pt x="0" y="13"/>
                    <a:pt x="0" y="7"/>
                    <a:pt x="6" y="3"/>
                  </a:cubicBezTo>
                  <a:cubicBezTo>
                    <a:pt x="13" y="0"/>
                    <a:pt x="24" y="0"/>
                    <a:pt x="30" y="3"/>
                  </a:cubicBezTo>
                  <a:close/>
                </a:path>
              </a:pathLst>
            </a:custGeom>
            <a:solidFill>
              <a:srgbClr val="19194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9" name="Freeform 244">
              <a:extLst>
                <a:ext uri="{FF2B5EF4-FFF2-40B4-BE49-F238E27FC236}">
                  <a16:creationId xmlns:a16="http://schemas.microsoft.com/office/drawing/2014/main" id="{2EAF3934-451D-6049-BB77-990FC4F8A70A}"/>
                </a:ext>
              </a:extLst>
            </p:cNvPr>
            <p:cNvSpPr>
              <a:spLocks/>
            </p:cNvSpPr>
            <p:nvPr/>
          </p:nvSpPr>
          <p:spPr bwMode="auto">
            <a:xfrm>
              <a:off x="18971649" y="10102798"/>
              <a:ext cx="101600" cy="61913"/>
            </a:xfrm>
            <a:custGeom>
              <a:avLst/>
              <a:gdLst>
                <a:gd name="T0" fmla="*/ 31 w 37"/>
                <a:gd name="T1" fmla="*/ 4 h 22"/>
                <a:gd name="T2" fmla="*/ 31 w 37"/>
                <a:gd name="T3" fmla="*/ 18 h 22"/>
                <a:gd name="T4" fmla="*/ 7 w 37"/>
                <a:gd name="T5" fmla="*/ 18 h 22"/>
                <a:gd name="T6" fmla="*/ 7 w 37"/>
                <a:gd name="T7" fmla="*/ 4 h 22"/>
                <a:gd name="T8" fmla="*/ 31 w 37"/>
                <a:gd name="T9" fmla="*/ 4 h 22"/>
              </a:gdLst>
              <a:ahLst/>
              <a:cxnLst>
                <a:cxn ang="0">
                  <a:pos x="T0" y="T1"/>
                </a:cxn>
                <a:cxn ang="0">
                  <a:pos x="T2" y="T3"/>
                </a:cxn>
                <a:cxn ang="0">
                  <a:pos x="T4" y="T5"/>
                </a:cxn>
                <a:cxn ang="0">
                  <a:pos x="T6" y="T7"/>
                </a:cxn>
                <a:cxn ang="0">
                  <a:pos x="T8" y="T9"/>
                </a:cxn>
              </a:cxnLst>
              <a:rect l="0" t="0" r="r" b="b"/>
              <a:pathLst>
                <a:path w="37" h="22">
                  <a:moveTo>
                    <a:pt x="31" y="4"/>
                  </a:moveTo>
                  <a:cubicBezTo>
                    <a:pt x="37" y="8"/>
                    <a:pt x="37" y="14"/>
                    <a:pt x="31" y="18"/>
                  </a:cubicBezTo>
                  <a:cubicBezTo>
                    <a:pt x="24" y="22"/>
                    <a:pt x="13" y="22"/>
                    <a:pt x="7" y="18"/>
                  </a:cubicBezTo>
                  <a:cubicBezTo>
                    <a:pt x="0" y="14"/>
                    <a:pt x="0" y="8"/>
                    <a:pt x="7" y="4"/>
                  </a:cubicBezTo>
                  <a:cubicBezTo>
                    <a:pt x="13" y="0"/>
                    <a:pt x="24" y="0"/>
                    <a:pt x="31" y="4"/>
                  </a:cubicBezTo>
                  <a:close/>
                </a:path>
              </a:pathLst>
            </a:custGeom>
            <a:solidFill>
              <a:srgbClr val="19194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0" name="Freeform 245">
              <a:extLst>
                <a:ext uri="{FF2B5EF4-FFF2-40B4-BE49-F238E27FC236}">
                  <a16:creationId xmlns:a16="http://schemas.microsoft.com/office/drawing/2014/main" id="{FD04EEA3-0A51-144F-938A-8FD16A58EC03}"/>
                </a:ext>
              </a:extLst>
            </p:cNvPr>
            <p:cNvSpPr>
              <a:spLocks/>
            </p:cNvSpPr>
            <p:nvPr/>
          </p:nvSpPr>
          <p:spPr bwMode="auto">
            <a:xfrm>
              <a:off x="16698349" y="9817048"/>
              <a:ext cx="3449638" cy="1209675"/>
            </a:xfrm>
            <a:custGeom>
              <a:avLst/>
              <a:gdLst>
                <a:gd name="T0" fmla="*/ 1250 w 1250"/>
                <a:gd name="T1" fmla="*/ 0 h 438"/>
                <a:gd name="T2" fmla="*/ 1250 w 1250"/>
                <a:gd name="T3" fmla="*/ 30 h 438"/>
                <a:gd name="T4" fmla="*/ 1239 w 1250"/>
                <a:gd name="T5" fmla="*/ 50 h 438"/>
                <a:gd name="T6" fmla="*/ 592 w 1250"/>
                <a:gd name="T7" fmla="*/ 423 h 438"/>
                <a:gd name="T8" fmla="*/ 510 w 1250"/>
                <a:gd name="T9" fmla="*/ 423 h 438"/>
                <a:gd name="T10" fmla="*/ 14 w 1250"/>
                <a:gd name="T11" fmla="*/ 137 h 438"/>
                <a:gd name="T12" fmla="*/ 0 w 1250"/>
                <a:gd name="T13" fmla="*/ 114 h 438"/>
                <a:gd name="T14" fmla="*/ 0 w 1250"/>
                <a:gd name="T15" fmla="*/ 84 h 438"/>
                <a:gd name="T16" fmla="*/ 5 w 1250"/>
                <a:gd name="T17" fmla="*/ 98 h 438"/>
                <a:gd name="T18" fmla="*/ 14 w 1250"/>
                <a:gd name="T19" fmla="*/ 106 h 438"/>
                <a:gd name="T20" fmla="*/ 117 w 1250"/>
                <a:gd name="T21" fmla="*/ 166 h 438"/>
                <a:gd name="T22" fmla="*/ 510 w 1250"/>
                <a:gd name="T23" fmla="*/ 393 h 438"/>
                <a:gd name="T24" fmla="*/ 592 w 1250"/>
                <a:gd name="T25" fmla="*/ 393 h 438"/>
                <a:gd name="T26" fmla="*/ 1239 w 1250"/>
                <a:gd name="T27" fmla="*/ 19 h 438"/>
                <a:gd name="T28" fmla="*/ 1244 w 1250"/>
                <a:gd name="T29" fmla="*/ 15 h 438"/>
                <a:gd name="T30" fmla="*/ 1250 w 1250"/>
                <a:gd name="T31" fmla="*/ 0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50" h="438">
                  <a:moveTo>
                    <a:pt x="1250" y="0"/>
                  </a:moveTo>
                  <a:cubicBezTo>
                    <a:pt x="1250" y="30"/>
                    <a:pt x="1250" y="30"/>
                    <a:pt x="1250" y="30"/>
                  </a:cubicBezTo>
                  <a:cubicBezTo>
                    <a:pt x="1250" y="37"/>
                    <a:pt x="1246" y="45"/>
                    <a:pt x="1239" y="50"/>
                  </a:cubicBezTo>
                  <a:cubicBezTo>
                    <a:pt x="592" y="423"/>
                    <a:pt x="592" y="423"/>
                    <a:pt x="592" y="423"/>
                  </a:cubicBezTo>
                  <a:cubicBezTo>
                    <a:pt x="567" y="438"/>
                    <a:pt x="535" y="438"/>
                    <a:pt x="510" y="423"/>
                  </a:cubicBezTo>
                  <a:cubicBezTo>
                    <a:pt x="14" y="137"/>
                    <a:pt x="14" y="137"/>
                    <a:pt x="14" y="137"/>
                  </a:cubicBezTo>
                  <a:cubicBezTo>
                    <a:pt x="5" y="132"/>
                    <a:pt x="0" y="123"/>
                    <a:pt x="0" y="114"/>
                  </a:cubicBezTo>
                  <a:cubicBezTo>
                    <a:pt x="0" y="84"/>
                    <a:pt x="0" y="84"/>
                    <a:pt x="0" y="84"/>
                  </a:cubicBezTo>
                  <a:cubicBezTo>
                    <a:pt x="0" y="89"/>
                    <a:pt x="2" y="94"/>
                    <a:pt x="5" y="98"/>
                  </a:cubicBezTo>
                  <a:cubicBezTo>
                    <a:pt x="7" y="101"/>
                    <a:pt x="10" y="104"/>
                    <a:pt x="14" y="106"/>
                  </a:cubicBezTo>
                  <a:cubicBezTo>
                    <a:pt x="117" y="166"/>
                    <a:pt x="117" y="166"/>
                    <a:pt x="117" y="166"/>
                  </a:cubicBezTo>
                  <a:cubicBezTo>
                    <a:pt x="510" y="393"/>
                    <a:pt x="510" y="393"/>
                    <a:pt x="510" y="393"/>
                  </a:cubicBezTo>
                  <a:cubicBezTo>
                    <a:pt x="535" y="407"/>
                    <a:pt x="567" y="407"/>
                    <a:pt x="592" y="393"/>
                  </a:cubicBezTo>
                  <a:cubicBezTo>
                    <a:pt x="1239" y="19"/>
                    <a:pt x="1239" y="19"/>
                    <a:pt x="1239" y="19"/>
                  </a:cubicBezTo>
                  <a:cubicBezTo>
                    <a:pt x="1241" y="18"/>
                    <a:pt x="1243" y="16"/>
                    <a:pt x="1244" y="15"/>
                  </a:cubicBezTo>
                  <a:cubicBezTo>
                    <a:pt x="1248" y="10"/>
                    <a:pt x="1250" y="5"/>
                    <a:pt x="1250" y="0"/>
                  </a:cubicBezTo>
                  <a:close/>
                </a:path>
              </a:pathLst>
            </a:custGeom>
            <a:solidFill>
              <a:srgbClr val="01011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51" name="Group 550">
            <a:extLst>
              <a:ext uri="{FF2B5EF4-FFF2-40B4-BE49-F238E27FC236}">
                <a16:creationId xmlns:a16="http://schemas.microsoft.com/office/drawing/2014/main" id="{8F0AFAA3-C069-F243-B66E-A1E4AD7716D6}"/>
              </a:ext>
            </a:extLst>
          </p:cNvPr>
          <p:cNvGrpSpPr/>
          <p:nvPr/>
        </p:nvGrpSpPr>
        <p:grpSpPr>
          <a:xfrm>
            <a:off x="18506415" y="5473398"/>
            <a:ext cx="544610" cy="670941"/>
            <a:chOff x="18339824" y="6715073"/>
            <a:chExt cx="711201" cy="1000125"/>
          </a:xfrm>
        </p:grpSpPr>
        <p:sp>
          <p:nvSpPr>
            <p:cNvPr id="552" name="Freeform 246">
              <a:extLst>
                <a:ext uri="{FF2B5EF4-FFF2-40B4-BE49-F238E27FC236}">
                  <a16:creationId xmlns:a16="http://schemas.microsoft.com/office/drawing/2014/main" id="{E5E83EF4-24A1-E947-804E-AE9403BB57EC}"/>
                </a:ext>
              </a:extLst>
            </p:cNvPr>
            <p:cNvSpPr>
              <a:spLocks/>
            </p:cNvSpPr>
            <p:nvPr/>
          </p:nvSpPr>
          <p:spPr bwMode="auto">
            <a:xfrm>
              <a:off x="18452537" y="6715073"/>
              <a:ext cx="598488" cy="974725"/>
            </a:xfrm>
            <a:custGeom>
              <a:avLst/>
              <a:gdLst>
                <a:gd name="T0" fmla="*/ 175 w 217"/>
                <a:gd name="T1" fmla="*/ 340 h 353"/>
                <a:gd name="T2" fmla="*/ 42 w 217"/>
                <a:gd name="T3" fmla="*/ 263 h 353"/>
                <a:gd name="T4" fmla="*/ 0 w 217"/>
                <a:gd name="T5" fmla="*/ 183 h 353"/>
                <a:gd name="T6" fmla="*/ 0 w 217"/>
                <a:gd name="T7" fmla="*/ 45 h 353"/>
                <a:gd name="T8" fmla="*/ 42 w 217"/>
                <a:gd name="T9" fmla="*/ 13 h 353"/>
                <a:gd name="T10" fmla="*/ 175 w 217"/>
                <a:gd name="T11" fmla="*/ 90 h 353"/>
                <a:gd name="T12" fmla="*/ 217 w 217"/>
                <a:gd name="T13" fmla="*/ 170 h 353"/>
                <a:gd name="T14" fmla="*/ 217 w 217"/>
                <a:gd name="T15" fmla="*/ 308 h 353"/>
                <a:gd name="T16" fmla="*/ 175 w 217"/>
                <a:gd name="T17" fmla="*/ 340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7" h="353">
                  <a:moveTo>
                    <a:pt x="175" y="340"/>
                  </a:moveTo>
                  <a:cubicBezTo>
                    <a:pt x="42" y="263"/>
                    <a:pt x="42" y="263"/>
                    <a:pt x="42" y="263"/>
                  </a:cubicBezTo>
                  <a:cubicBezTo>
                    <a:pt x="19" y="250"/>
                    <a:pt x="0" y="214"/>
                    <a:pt x="0" y="183"/>
                  </a:cubicBezTo>
                  <a:cubicBezTo>
                    <a:pt x="0" y="45"/>
                    <a:pt x="0" y="45"/>
                    <a:pt x="0" y="45"/>
                  </a:cubicBezTo>
                  <a:cubicBezTo>
                    <a:pt x="0" y="14"/>
                    <a:pt x="19" y="0"/>
                    <a:pt x="42" y="13"/>
                  </a:cubicBezTo>
                  <a:cubicBezTo>
                    <a:pt x="175" y="90"/>
                    <a:pt x="175" y="90"/>
                    <a:pt x="175" y="90"/>
                  </a:cubicBezTo>
                  <a:cubicBezTo>
                    <a:pt x="198" y="103"/>
                    <a:pt x="217" y="139"/>
                    <a:pt x="217" y="170"/>
                  </a:cubicBezTo>
                  <a:cubicBezTo>
                    <a:pt x="217" y="308"/>
                    <a:pt x="217" y="308"/>
                    <a:pt x="217" y="308"/>
                  </a:cubicBezTo>
                  <a:cubicBezTo>
                    <a:pt x="217" y="339"/>
                    <a:pt x="198" y="353"/>
                    <a:pt x="175" y="340"/>
                  </a:cubicBezTo>
                  <a:close/>
                </a:path>
              </a:pathLst>
            </a:custGeom>
            <a:solidFill>
              <a:srgbClr val="DBE3F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3" name="Freeform 247">
              <a:extLst>
                <a:ext uri="{FF2B5EF4-FFF2-40B4-BE49-F238E27FC236}">
                  <a16:creationId xmlns:a16="http://schemas.microsoft.com/office/drawing/2014/main" id="{2E99CA6C-0DE3-664D-B65C-068AF1403B08}"/>
                </a:ext>
              </a:extLst>
            </p:cNvPr>
            <p:cNvSpPr>
              <a:spLocks/>
            </p:cNvSpPr>
            <p:nvPr/>
          </p:nvSpPr>
          <p:spPr bwMode="auto">
            <a:xfrm>
              <a:off x="18339824" y="6740473"/>
              <a:ext cx="595313" cy="974725"/>
            </a:xfrm>
            <a:custGeom>
              <a:avLst/>
              <a:gdLst>
                <a:gd name="T0" fmla="*/ 174 w 216"/>
                <a:gd name="T1" fmla="*/ 339 h 353"/>
                <a:gd name="T2" fmla="*/ 42 w 216"/>
                <a:gd name="T3" fmla="*/ 263 h 353"/>
                <a:gd name="T4" fmla="*/ 0 w 216"/>
                <a:gd name="T5" fmla="*/ 183 h 353"/>
                <a:gd name="T6" fmla="*/ 0 w 216"/>
                <a:gd name="T7" fmla="*/ 45 h 353"/>
                <a:gd name="T8" fmla="*/ 42 w 216"/>
                <a:gd name="T9" fmla="*/ 13 h 353"/>
                <a:gd name="T10" fmla="*/ 174 w 216"/>
                <a:gd name="T11" fmla="*/ 89 h 353"/>
                <a:gd name="T12" fmla="*/ 216 w 216"/>
                <a:gd name="T13" fmla="*/ 170 h 353"/>
                <a:gd name="T14" fmla="*/ 216 w 216"/>
                <a:gd name="T15" fmla="*/ 308 h 353"/>
                <a:gd name="T16" fmla="*/ 174 w 216"/>
                <a:gd name="T17" fmla="*/ 339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6" h="353">
                  <a:moveTo>
                    <a:pt x="174" y="339"/>
                  </a:moveTo>
                  <a:cubicBezTo>
                    <a:pt x="42" y="263"/>
                    <a:pt x="42" y="263"/>
                    <a:pt x="42" y="263"/>
                  </a:cubicBezTo>
                  <a:cubicBezTo>
                    <a:pt x="18" y="250"/>
                    <a:pt x="0" y="214"/>
                    <a:pt x="0" y="183"/>
                  </a:cubicBezTo>
                  <a:cubicBezTo>
                    <a:pt x="0" y="45"/>
                    <a:pt x="0" y="45"/>
                    <a:pt x="0" y="45"/>
                  </a:cubicBezTo>
                  <a:cubicBezTo>
                    <a:pt x="0" y="14"/>
                    <a:pt x="18" y="0"/>
                    <a:pt x="42" y="13"/>
                  </a:cubicBezTo>
                  <a:cubicBezTo>
                    <a:pt x="174" y="89"/>
                    <a:pt x="174" y="89"/>
                    <a:pt x="174" y="89"/>
                  </a:cubicBezTo>
                  <a:cubicBezTo>
                    <a:pt x="197" y="103"/>
                    <a:pt x="216" y="139"/>
                    <a:pt x="216" y="170"/>
                  </a:cubicBezTo>
                  <a:cubicBezTo>
                    <a:pt x="216" y="308"/>
                    <a:pt x="216" y="308"/>
                    <a:pt x="216" y="308"/>
                  </a:cubicBezTo>
                  <a:cubicBezTo>
                    <a:pt x="216" y="339"/>
                    <a:pt x="197" y="353"/>
                    <a:pt x="174" y="339"/>
                  </a:cubicBezTo>
                  <a:close/>
                </a:path>
              </a:pathLst>
            </a:custGeom>
            <a:solidFill>
              <a:srgbClr val="B0C0D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4" name="Freeform 248">
              <a:extLst>
                <a:ext uri="{FF2B5EF4-FFF2-40B4-BE49-F238E27FC236}">
                  <a16:creationId xmlns:a16="http://schemas.microsoft.com/office/drawing/2014/main" id="{DAFFCB84-3873-744D-944D-A7F8283ED42A}"/>
                </a:ext>
              </a:extLst>
            </p:cNvPr>
            <p:cNvSpPr>
              <a:spLocks noEditPoints="1"/>
            </p:cNvSpPr>
            <p:nvPr/>
          </p:nvSpPr>
          <p:spPr bwMode="auto">
            <a:xfrm>
              <a:off x="18552549" y="7346898"/>
              <a:ext cx="157163" cy="141288"/>
            </a:xfrm>
            <a:custGeom>
              <a:avLst/>
              <a:gdLst>
                <a:gd name="T0" fmla="*/ 47 w 57"/>
                <a:gd name="T1" fmla="*/ 47 h 51"/>
                <a:gd name="T2" fmla="*/ 10 w 57"/>
                <a:gd name="T3" fmla="*/ 26 h 51"/>
                <a:gd name="T4" fmla="*/ 0 w 57"/>
                <a:gd name="T5" fmla="*/ 9 h 51"/>
                <a:gd name="T6" fmla="*/ 10 w 57"/>
                <a:gd name="T7" fmla="*/ 3 h 51"/>
                <a:gd name="T8" fmla="*/ 47 w 57"/>
                <a:gd name="T9" fmla="*/ 24 h 51"/>
                <a:gd name="T10" fmla="*/ 57 w 57"/>
                <a:gd name="T11" fmla="*/ 42 h 51"/>
                <a:gd name="T12" fmla="*/ 47 w 57"/>
                <a:gd name="T13" fmla="*/ 47 h 51"/>
                <a:gd name="T14" fmla="*/ 10 w 57"/>
                <a:gd name="T15" fmla="*/ 10 h 51"/>
                <a:gd name="T16" fmla="*/ 6 w 57"/>
                <a:gd name="T17" fmla="*/ 12 h 51"/>
                <a:gd name="T18" fmla="*/ 10 w 57"/>
                <a:gd name="T19" fmla="*/ 19 h 51"/>
                <a:gd name="T20" fmla="*/ 47 w 57"/>
                <a:gd name="T21" fmla="*/ 40 h 51"/>
                <a:gd name="T22" fmla="*/ 51 w 57"/>
                <a:gd name="T23" fmla="*/ 38 h 51"/>
                <a:gd name="T24" fmla="*/ 47 w 57"/>
                <a:gd name="T25" fmla="*/ 31 h 51"/>
                <a:gd name="T26" fmla="*/ 10 w 57"/>
                <a:gd name="T27" fmla="*/ 1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 h="51">
                  <a:moveTo>
                    <a:pt x="47" y="47"/>
                  </a:moveTo>
                  <a:cubicBezTo>
                    <a:pt x="10" y="26"/>
                    <a:pt x="10" y="26"/>
                    <a:pt x="10" y="26"/>
                  </a:cubicBezTo>
                  <a:cubicBezTo>
                    <a:pt x="4" y="23"/>
                    <a:pt x="0" y="15"/>
                    <a:pt x="0" y="9"/>
                  </a:cubicBezTo>
                  <a:cubicBezTo>
                    <a:pt x="0" y="2"/>
                    <a:pt x="4" y="0"/>
                    <a:pt x="10" y="3"/>
                  </a:cubicBezTo>
                  <a:cubicBezTo>
                    <a:pt x="47" y="24"/>
                    <a:pt x="47" y="24"/>
                    <a:pt x="47" y="24"/>
                  </a:cubicBezTo>
                  <a:cubicBezTo>
                    <a:pt x="53" y="27"/>
                    <a:pt x="57" y="35"/>
                    <a:pt x="57" y="42"/>
                  </a:cubicBezTo>
                  <a:cubicBezTo>
                    <a:pt x="57" y="48"/>
                    <a:pt x="53" y="51"/>
                    <a:pt x="47" y="47"/>
                  </a:cubicBezTo>
                  <a:close/>
                  <a:moveTo>
                    <a:pt x="10" y="10"/>
                  </a:moveTo>
                  <a:cubicBezTo>
                    <a:pt x="8" y="9"/>
                    <a:pt x="6" y="10"/>
                    <a:pt x="6" y="12"/>
                  </a:cubicBezTo>
                  <a:cubicBezTo>
                    <a:pt x="6" y="15"/>
                    <a:pt x="8" y="18"/>
                    <a:pt x="10" y="19"/>
                  </a:cubicBezTo>
                  <a:cubicBezTo>
                    <a:pt x="47" y="40"/>
                    <a:pt x="47" y="40"/>
                    <a:pt x="47" y="40"/>
                  </a:cubicBezTo>
                  <a:cubicBezTo>
                    <a:pt x="49" y="42"/>
                    <a:pt x="51" y="40"/>
                    <a:pt x="51" y="38"/>
                  </a:cubicBezTo>
                  <a:cubicBezTo>
                    <a:pt x="51" y="36"/>
                    <a:pt x="49" y="32"/>
                    <a:pt x="47" y="31"/>
                  </a:cubicBezTo>
                  <a:lnTo>
                    <a:pt x="10" y="10"/>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5" name="Freeform 249">
              <a:extLst>
                <a:ext uri="{FF2B5EF4-FFF2-40B4-BE49-F238E27FC236}">
                  <a16:creationId xmlns:a16="http://schemas.microsoft.com/office/drawing/2014/main" id="{E3BD134E-2157-714D-8298-06B1F41A7844}"/>
                </a:ext>
              </a:extLst>
            </p:cNvPr>
            <p:cNvSpPr>
              <a:spLocks noEditPoints="1"/>
            </p:cNvSpPr>
            <p:nvPr/>
          </p:nvSpPr>
          <p:spPr bwMode="auto">
            <a:xfrm>
              <a:off x="18552549" y="7300860"/>
              <a:ext cx="157163" cy="139700"/>
            </a:xfrm>
            <a:custGeom>
              <a:avLst/>
              <a:gdLst>
                <a:gd name="T0" fmla="*/ 47 w 57"/>
                <a:gd name="T1" fmla="*/ 48 h 51"/>
                <a:gd name="T2" fmla="*/ 10 w 57"/>
                <a:gd name="T3" fmla="*/ 27 h 51"/>
                <a:gd name="T4" fmla="*/ 0 w 57"/>
                <a:gd name="T5" fmla="*/ 9 h 51"/>
                <a:gd name="T6" fmla="*/ 10 w 57"/>
                <a:gd name="T7" fmla="*/ 4 h 51"/>
                <a:gd name="T8" fmla="*/ 47 w 57"/>
                <a:gd name="T9" fmla="*/ 25 h 51"/>
                <a:gd name="T10" fmla="*/ 57 w 57"/>
                <a:gd name="T11" fmla="*/ 42 h 51"/>
                <a:gd name="T12" fmla="*/ 47 w 57"/>
                <a:gd name="T13" fmla="*/ 48 h 51"/>
                <a:gd name="T14" fmla="*/ 10 w 57"/>
                <a:gd name="T15" fmla="*/ 11 h 51"/>
                <a:gd name="T16" fmla="*/ 6 w 57"/>
                <a:gd name="T17" fmla="*/ 13 h 51"/>
                <a:gd name="T18" fmla="*/ 10 w 57"/>
                <a:gd name="T19" fmla="*/ 20 h 51"/>
                <a:gd name="T20" fmla="*/ 47 w 57"/>
                <a:gd name="T21" fmla="*/ 41 h 51"/>
                <a:gd name="T22" fmla="*/ 51 w 57"/>
                <a:gd name="T23" fmla="*/ 39 h 51"/>
                <a:gd name="T24" fmla="*/ 47 w 57"/>
                <a:gd name="T25" fmla="*/ 32 h 51"/>
                <a:gd name="T26" fmla="*/ 10 w 57"/>
                <a:gd name="T27" fmla="*/ 1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7" h="51">
                  <a:moveTo>
                    <a:pt x="47" y="48"/>
                  </a:moveTo>
                  <a:cubicBezTo>
                    <a:pt x="10" y="27"/>
                    <a:pt x="10" y="27"/>
                    <a:pt x="10" y="27"/>
                  </a:cubicBezTo>
                  <a:cubicBezTo>
                    <a:pt x="4" y="24"/>
                    <a:pt x="0" y="16"/>
                    <a:pt x="0" y="9"/>
                  </a:cubicBezTo>
                  <a:cubicBezTo>
                    <a:pt x="0" y="3"/>
                    <a:pt x="4" y="0"/>
                    <a:pt x="10" y="4"/>
                  </a:cubicBezTo>
                  <a:cubicBezTo>
                    <a:pt x="47" y="25"/>
                    <a:pt x="47" y="25"/>
                    <a:pt x="47" y="25"/>
                  </a:cubicBezTo>
                  <a:cubicBezTo>
                    <a:pt x="53" y="28"/>
                    <a:pt x="57" y="36"/>
                    <a:pt x="57" y="42"/>
                  </a:cubicBezTo>
                  <a:cubicBezTo>
                    <a:pt x="57" y="49"/>
                    <a:pt x="53" y="51"/>
                    <a:pt x="47" y="48"/>
                  </a:cubicBezTo>
                  <a:close/>
                  <a:moveTo>
                    <a:pt x="10" y="11"/>
                  </a:moveTo>
                  <a:cubicBezTo>
                    <a:pt x="8" y="9"/>
                    <a:pt x="6" y="11"/>
                    <a:pt x="6" y="13"/>
                  </a:cubicBezTo>
                  <a:cubicBezTo>
                    <a:pt x="6" y="15"/>
                    <a:pt x="8" y="19"/>
                    <a:pt x="10" y="20"/>
                  </a:cubicBezTo>
                  <a:cubicBezTo>
                    <a:pt x="47" y="41"/>
                    <a:pt x="47" y="41"/>
                    <a:pt x="47" y="41"/>
                  </a:cubicBezTo>
                  <a:cubicBezTo>
                    <a:pt x="49" y="42"/>
                    <a:pt x="51" y="41"/>
                    <a:pt x="51" y="39"/>
                  </a:cubicBezTo>
                  <a:cubicBezTo>
                    <a:pt x="51" y="36"/>
                    <a:pt x="49" y="33"/>
                    <a:pt x="47" y="32"/>
                  </a:cubicBezTo>
                  <a:lnTo>
                    <a:pt x="10" y="11"/>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6" name="Freeform 250">
              <a:extLst>
                <a:ext uri="{FF2B5EF4-FFF2-40B4-BE49-F238E27FC236}">
                  <a16:creationId xmlns:a16="http://schemas.microsoft.com/office/drawing/2014/main" id="{2557C6E5-F0F6-F942-9F8F-D8C66AC31972}"/>
                </a:ext>
              </a:extLst>
            </p:cNvPr>
            <p:cNvSpPr>
              <a:spLocks/>
            </p:cNvSpPr>
            <p:nvPr/>
          </p:nvSpPr>
          <p:spPr bwMode="auto">
            <a:xfrm>
              <a:off x="18571599" y="7408810"/>
              <a:ext cx="119063" cy="95250"/>
            </a:xfrm>
            <a:custGeom>
              <a:avLst/>
              <a:gdLst>
                <a:gd name="T0" fmla="*/ 21 w 43"/>
                <a:gd name="T1" fmla="*/ 30 h 35"/>
                <a:gd name="T2" fmla="*/ 0 w 43"/>
                <a:gd name="T3" fmla="*/ 0 h 35"/>
                <a:gd name="T4" fmla="*/ 6 w 43"/>
                <a:gd name="T5" fmla="*/ 1 h 35"/>
                <a:gd name="T6" fmla="*/ 21 w 43"/>
                <a:gd name="T7" fmla="*/ 22 h 35"/>
                <a:gd name="T8" fmla="*/ 37 w 43"/>
                <a:gd name="T9" fmla="*/ 19 h 35"/>
                <a:gd name="T10" fmla="*/ 43 w 43"/>
                <a:gd name="T11" fmla="*/ 25 h 35"/>
                <a:gd name="T12" fmla="*/ 21 w 43"/>
                <a:gd name="T13" fmla="*/ 30 h 35"/>
              </a:gdLst>
              <a:ahLst/>
              <a:cxnLst>
                <a:cxn ang="0">
                  <a:pos x="T0" y="T1"/>
                </a:cxn>
                <a:cxn ang="0">
                  <a:pos x="T2" y="T3"/>
                </a:cxn>
                <a:cxn ang="0">
                  <a:pos x="T4" y="T5"/>
                </a:cxn>
                <a:cxn ang="0">
                  <a:pos x="T6" y="T7"/>
                </a:cxn>
                <a:cxn ang="0">
                  <a:pos x="T8" y="T9"/>
                </a:cxn>
                <a:cxn ang="0">
                  <a:pos x="T10" y="T11"/>
                </a:cxn>
                <a:cxn ang="0">
                  <a:pos x="T12" y="T13"/>
                </a:cxn>
              </a:cxnLst>
              <a:rect l="0" t="0" r="r" b="b"/>
              <a:pathLst>
                <a:path w="43" h="35">
                  <a:moveTo>
                    <a:pt x="21" y="30"/>
                  </a:moveTo>
                  <a:cubicBezTo>
                    <a:pt x="12" y="24"/>
                    <a:pt x="3" y="12"/>
                    <a:pt x="0" y="0"/>
                  </a:cubicBezTo>
                  <a:cubicBezTo>
                    <a:pt x="6" y="1"/>
                    <a:pt x="6" y="1"/>
                    <a:pt x="6" y="1"/>
                  </a:cubicBezTo>
                  <a:cubicBezTo>
                    <a:pt x="8" y="10"/>
                    <a:pt x="15" y="18"/>
                    <a:pt x="21" y="22"/>
                  </a:cubicBezTo>
                  <a:cubicBezTo>
                    <a:pt x="28" y="26"/>
                    <a:pt x="35" y="25"/>
                    <a:pt x="37" y="19"/>
                  </a:cubicBezTo>
                  <a:cubicBezTo>
                    <a:pt x="43" y="25"/>
                    <a:pt x="43" y="25"/>
                    <a:pt x="43" y="25"/>
                  </a:cubicBezTo>
                  <a:cubicBezTo>
                    <a:pt x="40" y="33"/>
                    <a:pt x="31" y="35"/>
                    <a:pt x="21" y="30"/>
                  </a:cubicBez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7" name="Freeform 251">
              <a:extLst>
                <a:ext uri="{FF2B5EF4-FFF2-40B4-BE49-F238E27FC236}">
                  <a16:creationId xmlns:a16="http://schemas.microsoft.com/office/drawing/2014/main" id="{D973A158-F360-364F-B5A9-E6397BE6F849}"/>
                </a:ext>
              </a:extLst>
            </p:cNvPr>
            <p:cNvSpPr>
              <a:spLocks/>
            </p:cNvSpPr>
            <p:nvPr/>
          </p:nvSpPr>
          <p:spPr bwMode="auto">
            <a:xfrm>
              <a:off x="18508099" y="7026223"/>
              <a:ext cx="246063" cy="360363"/>
            </a:xfrm>
            <a:custGeom>
              <a:avLst/>
              <a:gdLst>
                <a:gd name="T0" fmla="*/ 28 w 89"/>
                <a:gd name="T1" fmla="*/ 107 h 130"/>
                <a:gd name="T2" fmla="*/ 21 w 89"/>
                <a:gd name="T3" fmla="*/ 103 h 130"/>
                <a:gd name="T4" fmla="*/ 15 w 89"/>
                <a:gd name="T5" fmla="*/ 86 h 130"/>
                <a:gd name="T6" fmla="*/ 0 w 89"/>
                <a:gd name="T7" fmla="*/ 40 h 130"/>
                <a:gd name="T8" fmla="*/ 44 w 89"/>
                <a:gd name="T9" fmla="*/ 14 h 130"/>
                <a:gd name="T10" fmla="*/ 89 w 89"/>
                <a:gd name="T11" fmla="*/ 91 h 130"/>
                <a:gd name="T12" fmla="*/ 74 w 89"/>
                <a:gd name="T13" fmla="*/ 120 h 130"/>
                <a:gd name="T14" fmla="*/ 74 w 89"/>
                <a:gd name="T15" fmla="*/ 120 h 130"/>
                <a:gd name="T16" fmla="*/ 68 w 89"/>
                <a:gd name="T17" fmla="*/ 130 h 130"/>
                <a:gd name="T18" fmla="*/ 62 w 89"/>
                <a:gd name="T19" fmla="*/ 127 h 130"/>
                <a:gd name="T20" fmla="*/ 70 w 89"/>
                <a:gd name="T21" fmla="*/ 112 h 130"/>
                <a:gd name="T22" fmla="*/ 70 w 89"/>
                <a:gd name="T23" fmla="*/ 113 h 130"/>
                <a:gd name="T24" fmla="*/ 70 w 89"/>
                <a:gd name="T25" fmla="*/ 112 h 130"/>
                <a:gd name="T26" fmla="*/ 82 w 89"/>
                <a:gd name="T27" fmla="*/ 87 h 130"/>
                <a:gd name="T28" fmla="*/ 44 w 89"/>
                <a:gd name="T29" fmla="*/ 22 h 130"/>
                <a:gd name="T30" fmla="*/ 7 w 89"/>
                <a:gd name="T31" fmla="*/ 43 h 130"/>
                <a:gd name="T32" fmla="*/ 19 w 89"/>
                <a:gd name="T33" fmla="*/ 83 h 130"/>
                <a:gd name="T34" fmla="*/ 28 w 89"/>
                <a:gd name="T35" fmla="*/ 107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9" h="130">
                  <a:moveTo>
                    <a:pt x="28" y="107"/>
                  </a:moveTo>
                  <a:cubicBezTo>
                    <a:pt x="21" y="103"/>
                    <a:pt x="21" y="103"/>
                    <a:pt x="21" y="103"/>
                  </a:cubicBezTo>
                  <a:cubicBezTo>
                    <a:pt x="21" y="99"/>
                    <a:pt x="19" y="93"/>
                    <a:pt x="15" y="86"/>
                  </a:cubicBezTo>
                  <a:cubicBezTo>
                    <a:pt x="6" y="71"/>
                    <a:pt x="0" y="54"/>
                    <a:pt x="0" y="40"/>
                  </a:cubicBezTo>
                  <a:cubicBezTo>
                    <a:pt x="0" y="12"/>
                    <a:pt x="20" y="0"/>
                    <a:pt x="44" y="14"/>
                  </a:cubicBezTo>
                  <a:cubicBezTo>
                    <a:pt x="69" y="28"/>
                    <a:pt x="89" y="63"/>
                    <a:pt x="89" y="91"/>
                  </a:cubicBezTo>
                  <a:cubicBezTo>
                    <a:pt x="89" y="105"/>
                    <a:pt x="83" y="116"/>
                    <a:pt x="74" y="120"/>
                  </a:cubicBezTo>
                  <a:cubicBezTo>
                    <a:pt x="74" y="120"/>
                    <a:pt x="74" y="120"/>
                    <a:pt x="74" y="120"/>
                  </a:cubicBezTo>
                  <a:cubicBezTo>
                    <a:pt x="70" y="122"/>
                    <a:pt x="68" y="126"/>
                    <a:pt x="68" y="130"/>
                  </a:cubicBezTo>
                  <a:cubicBezTo>
                    <a:pt x="62" y="127"/>
                    <a:pt x="62" y="127"/>
                    <a:pt x="62" y="127"/>
                  </a:cubicBezTo>
                  <a:cubicBezTo>
                    <a:pt x="61" y="120"/>
                    <a:pt x="64" y="115"/>
                    <a:pt x="70" y="112"/>
                  </a:cubicBezTo>
                  <a:cubicBezTo>
                    <a:pt x="70" y="113"/>
                    <a:pt x="70" y="113"/>
                    <a:pt x="70" y="113"/>
                  </a:cubicBezTo>
                  <a:cubicBezTo>
                    <a:pt x="70" y="112"/>
                    <a:pt x="70" y="112"/>
                    <a:pt x="70" y="112"/>
                  </a:cubicBezTo>
                  <a:cubicBezTo>
                    <a:pt x="78" y="109"/>
                    <a:pt x="82" y="99"/>
                    <a:pt x="82" y="87"/>
                  </a:cubicBezTo>
                  <a:cubicBezTo>
                    <a:pt x="82" y="63"/>
                    <a:pt x="65" y="34"/>
                    <a:pt x="44" y="22"/>
                  </a:cubicBezTo>
                  <a:cubicBezTo>
                    <a:pt x="24" y="10"/>
                    <a:pt x="7" y="19"/>
                    <a:pt x="7" y="43"/>
                  </a:cubicBezTo>
                  <a:cubicBezTo>
                    <a:pt x="7" y="56"/>
                    <a:pt x="11" y="70"/>
                    <a:pt x="19" y="83"/>
                  </a:cubicBezTo>
                  <a:cubicBezTo>
                    <a:pt x="25" y="93"/>
                    <a:pt x="28" y="101"/>
                    <a:pt x="28" y="107"/>
                  </a:cubicBez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8" name="Freeform 252">
              <a:extLst>
                <a:ext uri="{FF2B5EF4-FFF2-40B4-BE49-F238E27FC236}">
                  <a16:creationId xmlns:a16="http://schemas.microsoft.com/office/drawing/2014/main" id="{81B7C7D0-71CC-3549-9D94-B6F77813A520}"/>
                </a:ext>
              </a:extLst>
            </p:cNvPr>
            <p:cNvSpPr>
              <a:spLocks/>
            </p:cNvSpPr>
            <p:nvPr/>
          </p:nvSpPr>
          <p:spPr bwMode="auto">
            <a:xfrm>
              <a:off x="18590649" y="7200848"/>
              <a:ext cx="77788" cy="163513"/>
            </a:xfrm>
            <a:custGeom>
              <a:avLst/>
              <a:gdLst>
                <a:gd name="T0" fmla="*/ 23 w 28"/>
                <a:gd name="T1" fmla="*/ 59 h 59"/>
                <a:gd name="T2" fmla="*/ 16 w 28"/>
                <a:gd name="T3" fmla="*/ 55 h 59"/>
                <a:gd name="T4" fmla="*/ 21 w 28"/>
                <a:gd name="T5" fmla="*/ 22 h 59"/>
                <a:gd name="T6" fmla="*/ 20 w 28"/>
                <a:gd name="T7" fmla="*/ 22 h 59"/>
                <a:gd name="T8" fmla="*/ 14 w 28"/>
                <a:gd name="T9" fmla="*/ 17 h 59"/>
                <a:gd name="T10" fmla="*/ 11 w 28"/>
                <a:gd name="T11" fmla="*/ 16 h 59"/>
                <a:gd name="T12" fmla="*/ 8 w 28"/>
                <a:gd name="T13" fmla="*/ 15 h 59"/>
                <a:gd name="T14" fmla="*/ 12 w 28"/>
                <a:gd name="T15" fmla="*/ 52 h 59"/>
                <a:gd name="T16" fmla="*/ 6 w 28"/>
                <a:gd name="T17" fmla="*/ 50 h 59"/>
                <a:gd name="T18" fmla="*/ 1 w 28"/>
                <a:gd name="T19" fmla="*/ 3 h 59"/>
                <a:gd name="T20" fmla="*/ 3 w 28"/>
                <a:gd name="T21" fmla="*/ 1 h 59"/>
                <a:gd name="T22" fmla="*/ 6 w 28"/>
                <a:gd name="T23" fmla="*/ 5 h 59"/>
                <a:gd name="T24" fmla="*/ 9 w 28"/>
                <a:gd name="T25" fmla="*/ 8 h 59"/>
                <a:gd name="T26" fmla="*/ 12 w 28"/>
                <a:gd name="T27" fmla="*/ 8 h 59"/>
                <a:gd name="T28" fmla="*/ 14 w 28"/>
                <a:gd name="T29" fmla="*/ 7 h 59"/>
                <a:gd name="T30" fmla="*/ 17 w 28"/>
                <a:gd name="T31" fmla="*/ 11 h 59"/>
                <a:gd name="T32" fmla="*/ 19 w 28"/>
                <a:gd name="T33" fmla="*/ 14 h 59"/>
                <a:gd name="T34" fmla="*/ 22 w 28"/>
                <a:gd name="T35" fmla="*/ 13 h 59"/>
                <a:gd name="T36" fmla="*/ 26 w 28"/>
                <a:gd name="T37" fmla="*/ 14 h 59"/>
                <a:gd name="T38" fmla="*/ 28 w 28"/>
                <a:gd name="T39" fmla="*/ 19 h 59"/>
                <a:gd name="T40" fmla="*/ 23 w 28"/>
                <a:gd name="T41" fmla="*/ 59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8" h="59">
                  <a:moveTo>
                    <a:pt x="23" y="59"/>
                  </a:moveTo>
                  <a:cubicBezTo>
                    <a:pt x="16" y="55"/>
                    <a:pt x="16" y="55"/>
                    <a:pt x="16" y="55"/>
                  </a:cubicBezTo>
                  <a:cubicBezTo>
                    <a:pt x="21" y="22"/>
                    <a:pt x="21" y="22"/>
                    <a:pt x="21" y="22"/>
                  </a:cubicBezTo>
                  <a:cubicBezTo>
                    <a:pt x="20" y="22"/>
                    <a:pt x="20" y="22"/>
                    <a:pt x="20" y="22"/>
                  </a:cubicBezTo>
                  <a:cubicBezTo>
                    <a:pt x="18" y="21"/>
                    <a:pt x="16" y="19"/>
                    <a:pt x="14" y="17"/>
                  </a:cubicBezTo>
                  <a:cubicBezTo>
                    <a:pt x="13" y="17"/>
                    <a:pt x="12" y="17"/>
                    <a:pt x="11" y="16"/>
                  </a:cubicBezTo>
                  <a:cubicBezTo>
                    <a:pt x="10" y="16"/>
                    <a:pt x="9" y="15"/>
                    <a:pt x="8" y="15"/>
                  </a:cubicBezTo>
                  <a:cubicBezTo>
                    <a:pt x="12" y="52"/>
                    <a:pt x="12" y="52"/>
                    <a:pt x="12" y="52"/>
                  </a:cubicBezTo>
                  <a:cubicBezTo>
                    <a:pt x="6" y="50"/>
                    <a:pt x="6" y="50"/>
                    <a:pt x="6" y="50"/>
                  </a:cubicBezTo>
                  <a:cubicBezTo>
                    <a:pt x="1" y="3"/>
                    <a:pt x="1" y="3"/>
                    <a:pt x="1" y="3"/>
                  </a:cubicBezTo>
                  <a:cubicBezTo>
                    <a:pt x="0" y="2"/>
                    <a:pt x="1" y="0"/>
                    <a:pt x="3" y="1"/>
                  </a:cubicBezTo>
                  <a:cubicBezTo>
                    <a:pt x="4" y="1"/>
                    <a:pt x="6" y="3"/>
                    <a:pt x="6" y="5"/>
                  </a:cubicBezTo>
                  <a:cubicBezTo>
                    <a:pt x="6" y="5"/>
                    <a:pt x="8" y="8"/>
                    <a:pt x="9" y="8"/>
                  </a:cubicBezTo>
                  <a:cubicBezTo>
                    <a:pt x="11" y="9"/>
                    <a:pt x="12" y="8"/>
                    <a:pt x="12" y="8"/>
                  </a:cubicBezTo>
                  <a:cubicBezTo>
                    <a:pt x="12" y="7"/>
                    <a:pt x="13" y="6"/>
                    <a:pt x="14" y="7"/>
                  </a:cubicBezTo>
                  <a:cubicBezTo>
                    <a:pt x="16" y="8"/>
                    <a:pt x="17" y="10"/>
                    <a:pt x="17" y="11"/>
                  </a:cubicBezTo>
                  <a:cubicBezTo>
                    <a:pt x="18" y="12"/>
                    <a:pt x="18" y="14"/>
                    <a:pt x="19" y="14"/>
                  </a:cubicBezTo>
                  <a:cubicBezTo>
                    <a:pt x="20" y="15"/>
                    <a:pt x="22" y="14"/>
                    <a:pt x="22" y="13"/>
                  </a:cubicBezTo>
                  <a:cubicBezTo>
                    <a:pt x="23" y="12"/>
                    <a:pt x="25" y="13"/>
                    <a:pt x="26" y="14"/>
                  </a:cubicBezTo>
                  <a:cubicBezTo>
                    <a:pt x="27" y="16"/>
                    <a:pt x="28" y="18"/>
                    <a:pt x="28" y="19"/>
                  </a:cubicBezTo>
                  <a:lnTo>
                    <a:pt x="23" y="59"/>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9" name="Freeform 253">
              <a:extLst>
                <a:ext uri="{FF2B5EF4-FFF2-40B4-BE49-F238E27FC236}">
                  <a16:creationId xmlns:a16="http://schemas.microsoft.com/office/drawing/2014/main" id="{6234FD30-82C1-FA49-9971-0EB2153C8CB1}"/>
                </a:ext>
              </a:extLst>
            </p:cNvPr>
            <p:cNvSpPr>
              <a:spLocks/>
            </p:cNvSpPr>
            <p:nvPr/>
          </p:nvSpPr>
          <p:spPr bwMode="auto">
            <a:xfrm>
              <a:off x="18638274" y="7115123"/>
              <a:ext cx="71438" cy="112713"/>
            </a:xfrm>
            <a:custGeom>
              <a:avLst/>
              <a:gdLst>
                <a:gd name="T0" fmla="*/ 23 w 26"/>
                <a:gd name="T1" fmla="*/ 40 h 41"/>
                <a:gd name="T2" fmla="*/ 20 w 26"/>
                <a:gd name="T3" fmla="*/ 36 h 41"/>
                <a:gd name="T4" fmla="*/ 2 w 26"/>
                <a:gd name="T5" fmla="*/ 8 h 41"/>
                <a:gd name="T6" fmla="*/ 0 w 26"/>
                <a:gd name="T7" fmla="*/ 2 h 41"/>
                <a:gd name="T8" fmla="*/ 4 w 26"/>
                <a:gd name="T9" fmla="*/ 2 h 41"/>
                <a:gd name="T10" fmla="*/ 26 w 26"/>
                <a:gd name="T11" fmla="*/ 37 h 41"/>
                <a:gd name="T12" fmla="*/ 24 w 26"/>
                <a:gd name="T13" fmla="*/ 40 h 41"/>
                <a:gd name="T14" fmla="*/ 23 w 26"/>
                <a:gd name="T15" fmla="*/ 40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41">
                  <a:moveTo>
                    <a:pt x="23" y="40"/>
                  </a:moveTo>
                  <a:cubicBezTo>
                    <a:pt x="22" y="39"/>
                    <a:pt x="20" y="37"/>
                    <a:pt x="20" y="36"/>
                  </a:cubicBezTo>
                  <a:cubicBezTo>
                    <a:pt x="18" y="25"/>
                    <a:pt x="12" y="16"/>
                    <a:pt x="2" y="8"/>
                  </a:cubicBezTo>
                  <a:cubicBezTo>
                    <a:pt x="1" y="6"/>
                    <a:pt x="0" y="4"/>
                    <a:pt x="0" y="2"/>
                  </a:cubicBezTo>
                  <a:cubicBezTo>
                    <a:pt x="0" y="1"/>
                    <a:pt x="2" y="0"/>
                    <a:pt x="4" y="2"/>
                  </a:cubicBezTo>
                  <a:cubicBezTo>
                    <a:pt x="15" y="12"/>
                    <a:pt x="23" y="24"/>
                    <a:pt x="26" y="37"/>
                  </a:cubicBezTo>
                  <a:cubicBezTo>
                    <a:pt x="26" y="39"/>
                    <a:pt x="26" y="41"/>
                    <a:pt x="24" y="40"/>
                  </a:cubicBezTo>
                  <a:lnTo>
                    <a:pt x="23" y="40"/>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0" name="Freeform 254">
              <a:extLst>
                <a:ext uri="{FF2B5EF4-FFF2-40B4-BE49-F238E27FC236}">
                  <a16:creationId xmlns:a16="http://schemas.microsoft.com/office/drawing/2014/main" id="{6CBC1CA5-547B-4546-9EB1-A9CC093E351D}"/>
                </a:ext>
              </a:extLst>
            </p:cNvPr>
            <p:cNvSpPr>
              <a:spLocks/>
            </p:cNvSpPr>
            <p:nvPr/>
          </p:nvSpPr>
          <p:spPr bwMode="auto">
            <a:xfrm>
              <a:off x="18417612" y="7092898"/>
              <a:ext cx="71438" cy="55563"/>
            </a:xfrm>
            <a:custGeom>
              <a:avLst/>
              <a:gdLst>
                <a:gd name="T0" fmla="*/ 22 w 26"/>
                <a:gd name="T1" fmla="*/ 19 h 20"/>
                <a:gd name="T2" fmla="*/ 3 w 26"/>
                <a:gd name="T3" fmla="*/ 8 h 20"/>
                <a:gd name="T4" fmla="*/ 0 w 26"/>
                <a:gd name="T5" fmla="*/ 2 h 20"/>
                <a:gd name="T6" fmla="*/ 3 w 26"/>
                <a:gd name="T7" fmla="*/ 1 h 20"/>
                <a:gd name="T8" fmla="*/ 22 w 26"/>
                <a:gd name="T9" fmla="*/ 12 h 20"/>
                <a:gd name="T10" fmla="*/ 26 w 26"/>
                <a:gd name="T11" fmla="*/ 17 h 20"/>
                <a:gd name="T12" fmla="*/ 22 w 26"/>
                <a:gd name="T13" fmla="*/ 19 h 20"/>
              </a:gdLst>
              <a:ahLst/>
              <a:cxnLst>
                <a:cxn ang="0">
                  <a:pos x="T0" y="T1"/>
                </a:cxn>
                <a:cxn ang="0">
                  <a:pos x="T2" y="T3"/>
                </a:cxn>
                <a:cxn ang="0">
                  <a:pos x="T4" y="T5"/>
                </a:cxn>
                <a:cxn ang="0">
                  <a:pos x="T6" y="T7"/>
                </a:cxn>
                <a:cxn ang="0">
                  <a:pos x="T8" y="T9"/>
                </a:cxn>
                <a:cxn ang="0">
                  <a:pos x="T10" y="T11"/>
                </a:cxn>
                <a:cxn ang="0">
                  <a:pos x="T12" y="T13"/>
                </a:cxn>
              </a:cxnLst>
              <a:rect l="0" t="0" r="r" b="b"/>
              <a:pathLst>
                <a:path w="26" h="20">
                  <a:moveTo>
                    <a:pt x="22" y="19"/>
                  </a:moveTo>
                  <a:cubicBezTo>
                    <a:pt x="3" y="8"/>
                    <a:pt x="3" y="8"/>
                    <a:pt x="3" y="8"/>
                  </a:cubicBezTo>
                  <a:cubicBezTo>
                    <a:pt x="2" y="7"/>
                    <a:pt x="0" y="4"/>
                    <a:pt x="0" y="2"/>
                  </a:cubicBezTo>
                  <a:cubicBezTo>
                    <a:pt x="0" y="0"/>
                    <a:pt x="2" y="0"/>
                    <a:pt x="3" y="1"/>
                  </a:cubicBezTo>
                  <a:cubicBezTo>
                    <a:pt x="22" y="12"/>
                    <a:pt x="22" y="12"/>
                    <a:pt x="22" y="12"/>
                  </a:cubicBezTo>
                  <a:cubicBezTo>
                    <a:pt x="24" y="13"/>
                    <a:pt x="26" y="15"/>
                    <a:pt x="26" y="17"/>
                  </a:cubicBezTo>
                  <a:cubicBezTo>
                    <a:pt x="26" y="19"/>
                    <a:pt x="24" y="20"/>
                    <a:pt x="22" y="19"/>
                  </a:cubicBez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1" name="Freeform 255">
              <a:extLst>
                <a:ext uri="{FF2B5EF4-FFF2-40B4-BE49-F238E27FC236}">
                  <a16:creationId xmlns:a16="http://schemas.microsoft.com/office/drawing/2014/main" id="{530FB9DA-4575-0742-B715-539733F53DDA}"/>
                </a:ext>
              </a:extLst>
            </p:cNvPr>
            <p:cNvSpPr>
              <a:spLocks/>
            </p:cNvSpPr>
            <p:nvPr/>
          </p:nvSpPr>
          <p:spPr bwMode="auto">
            <a:xfrm>
              <a:off x="18773212" y="7297685"/>
              <a:ext cx="71438" cy="55563"/>
            </a:xfrm>
            <a:custGeom>
              <a:avLst/>
              <a:gdLst>
                <a:gd name="T0" fmla="*/ 23 w 26"/>
                <a:gd name="T1" fmla="*/ 19 h 20"/>
                <a:gd name="T2" fmla="*/ 3 w 26"/>
                <a:gd name="T3" fmla="*/ 8 h 20"/>
                <a:gd name="T4" fmla="*/ 0 w 26"/>
                <a:gd name="T5" fmla="*/ 3 h 20"/>
                <a:gd name="T6" fmla="*/ 3 w 26"/>
                <a:gd name="T7" fmla="*/ 1 h 20"/>
                <a:gd name="T8" fmla="*/ 23 w 26"/>
                <a:gd name="T9" fmla="*/ 12 h 20"/>
                <a:gd name="T10" fmla="*/ 26 w 26"/>
                <a:gd name="T11" fmla="*/ 18 h 20"/>
                <a:gd name="T12" fmla="*/ 23 w 26"/>
                <a:gd name="T13" fmla="*/ 19 h 20"/>
              </a:gdLst>
              <a:ahLst/>
              <a:cxnLst>
                <a:cxn ang="0">
                  <a:pos x="T0" y="T1"/>
                </a:cxn>
                <a:cxn ang="0">
                  <a:pos x="T2" y="T3"/>
                </a:cxn>
                <a:cxn ang="0">
                  <a:pos x="T4" y="T5"/>
                </a:cxn>
                <a:cxn ang="0">
                  <a:pos x="T6" y="T7"/>
                </a:cxn>
                <a:cxn ang="0">
                  <a:pos x="T8" y="T9"/>
                </a:cxn>
                <a:cxn ang="0">
                  <a:pos x="T10" y="T11"/>
                </a:cxn>
                <a:cxn ang="0">
                  <a:pos x="T12" y="T13"/>
                </a:cxn>
              </a:cxnLst>
              <a:rect l="0" t="0" r="r" b="b"/>
              <a:pathLst>
                <a:path w="26" h="20">
                  <a:moveTo>
                    <a:pt x="23" y="19"/>
                  </a:moveTo>
                  <a:cubicBezTo>
                    <a:pt x="3" y="8"/>
                    <a:pt x="3" y="8"/>
                    <a:pt x="3" y="8"/>
                  </a:cubicBezTo>
                  <a:cubicBezTo>
                    <a:pt x="2" y="7"/>
                    <a:pt x="0" y="5"/>
                    <a:pt x="0" y="3"/>
                  </a:cubicBezTo>
                  <a:cubicBezTo>
                    <a:pt x="0" y="1"/>
                    <a:pt x="2" y="0"/>
                    <a:pt x="3" y="1"/>
                  </a:cubicBezTo>
                  <a:cubicBezTo>
                    <a:pt x="23" y="12"/>
                    <a:pt x="23" y="12"/>
                    <a:pt x="23" y="12"/>
                  </a:cubicBezTo>
                  <a:cubicBezTo>
                    <a:pt x="24" y="13"/>
                    <a:pt x="26" y="16"/>
                    <a:pt x="26" y="18"/>
                  </a:cubicBezTo>
                  <a:cubicBezTo>
                    <a:pt x="26" y="20"/>
                    <a:pt x="24" y="20"/>
                    <a:pt x="23" y="19"/>
                  </a:cubicBez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2" name="Freeform 256">
              <a:extLst>
                <a:ext uri="{FF2B5EF4-FFF2-40B4-BE49-F238E27FC236}">
                  <a16:creationId xmlns:a16="http://schemas.microsoft.com/office/drawing/2014/main" id="{66B1A382-CCE0-6C4F-9434-7414C949D280}"/>
                </a:ext>
              </a:extLst>
            </p:cNvPr>
            <p:cNvSpPr>
              <a:spLocks/>
            </p:cNvSpPr>
            <p:nvPr/>
          </p:nvSpPr>
          <p:spPr bwMode="auto">
            <a:xfrm>
              <a:off x="18728762" y="7111948"/>
              <a:ext cx="80963" cy="61913"/>
            </a:xfrm>
            <a:custGeom>
              <a:avLst/>
              <a:gdLst>
                <a:gd name="T0" fmla="*/ 3 w 29"/>
                <a:gd name="T1" fmla="*/ 21 h 22"/>
                <a:gd name="T2" fmla="*/ 1 w 29"/>
                <a:gd name="T3" fmla="*/ 19 h 22"/>
                <a:gd name="T4" fmla="*/ 1 w 29"/>
                <a:gd name="T5" fmla="*/ 14 h 22"/>
                <a:gd name="T6" fmla="*/ 23 w 29"/>
                <a:gd name="T7" fmla="*/ 1 h 22"/>
                <a:gd name="T8" fmla="*/ 28 w 29"/>
                <a:gd name="T9" fmla="*/ 4 h 22"/>
                <a:gd name="T10" fmla="*/ 28 w 29"/>
                <a:gd name="T11" fmla="*/ 9 h 22"/>
                <a:gd name="T12" fmla="*/ 6 w 29"/>
                <a:gd name="T13" fmla="*/ 21 h 22"/>
                <a:gd name="T14" fmla="*/ 3 w 29"/>
                <a:gd name="T15" fmla="*/ 21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22">
                  <a:moveTo>
                    <a:pt x="3" y="21"/>
                  </a:moveTo>
                  <a:cubicBezTo>
                    <a:pt x="3" y="21"/>
                    <a:pt x="2" y="20"/>
                    <a:pt x="1" y="19"/>
                  </a:cubicBezTo>
                  <a:cubicBezTo>
                    <a:pt x="0" y="17"/>
                    <a:pt x="0" y="14"/>
                    <a:pt x="1" y="14"/>
                  </a:cubicBezTo>
                  <a:cubicBezTo>
                    <a:pt x="23" y="1"/>
                    <a:pt x="23" y="1"/>
                    <a:pt x="23" y="1"/>
                  </a:cubicBezTo>
                  <a:cubicBezTo>
                    <a:pt x="25" y="0"/>
                    <a:pt x="26" y="1"/>
                    <a:pt x="28" y="4"/>
                  </a:cubicBezTo>
                  <a:cubicBezTo>
                    <a:pt x="29" y="6"/>
                    <a:pt x="29" y="8"/>
                    <a:pt x="28" y="9"/>
                  </a:cubicBezTo>
                  <a:cubicBezTo>
                    <a:pt x="6" y="21"/>
                    <a:pt x="6" y="21"/>
                    <a:pt x="6" y="21"/>
                  </a:cubicBezTo>
                  <a:cubicBezTo>
                    <a:pt x="5" y="22"/>
                    <a:pt x="4" y="22"/>
                    <a:pt x="3" y="21"/>
                  </a:cubicBez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3" name="Freeform 257">
              <a:extLst>
                <a:ext uri="{FF2B5EF4-FFF2-40B4-BE49-F238E27FC236}">
                  <a16:creationId xmlns:a16="http://schemas.microsoft.com/office/drawing/2014/main" id="{932F08CD-2984-0445-8F00-F4686E0303F3}"/>
                </a:ext>
              </a:extLst>
            </p:cNvPr>
            <p:cNvSpPr>
              <a:spLocks/>
            </p:cNvSpPr>
            <p:nvPr/>
          </p:nvSpPr>
          <p:spPr bwMode="auto">
            <a:xfrm>
              <a:off x="18620812" y="6973835"/>
              <a:ext cx="19050" cy="85725"/>
            </a:xfrm>
            <a:custGeom>
              <a:avLst/>
              <a:gdLst>
                <a:gd name="T0" fmla="*/ 3 w 7"/>
                <a:gd name="T1" fmla="*/ 30 h 31"/>
                <a:gd name="T2" fmla="*/ 0 w 7"/>
                <a:gd name="T3" fmla="*/ 25 h 31"/>
                <a:gd name="T4" fmla="*/ 0 w 7"/>
                <a:gd name="T5" fmla="*/ 3 h 31"/>
                <a:gd name="T6" fmla="*/ 3 w 7"/>
                <a:gd name="T7" fmla="*/ 1 h 31"/>
                <a:gd name="T8" fmla="*/ 7 w 7"/>
                <a:gd name="T9" fmla="*/ 6 h 31"/>
                <a:gd name="T10" fmla="*/ 7 w 7"/>
                <a:gd name="T11" fmla="*/ 28 h 31"/>
                <a:gd name="T12" fmla="*/ 3 w 7"/>
                <a:gd name="T13" fmla="*/ 30 h 31"/>
              </a:gdLst>
              <a:ahLst/>
              <a:cxnLst>
                <a:cxn ang="0">
                  <a:pos x="T0" y="T1"/>
                </a:cxn>
                <a:cxn ang="0">
                  <a:pos x="T2" y="T3"/>
                </a:cxn>
                <a:cxn ang="0">
                  <a:pos x="T4" y="T5"/>
                </a:cxn>
                <a:cxn ang="0">
                  <a:pos x="T6" y="T7"/>
                </a:cxn>
                <a:cxn ang="0">
                  <a:pos x="T8" y="T9"/>
                </a:cxn>
                <a:cxn ang="0">
                  <a:pos x="T10" y="T11"/>
                </a:cxn>
                <a:cxn ang="0">
                  <a:pos x="T12" y="T13"/>
                </a:cxn>
              </a:cxnLst>
              <a:rect l="0" t="0" r="r" b="b"/>
              <a:pathLst>
                <a:path w="7" h="31">
                  <a:moveTo>
                    <a:pt x="3" y="30"/>
                  </a:moveTo>
                  <a:cubicBezTo>
                    <a:pt x="2" y="29"/>
                    <a:pt x="0" y="27"/>
                    <a:pt x="0" y="25"/>
                  </a:cubicBezTo>
                  <a:cubicBezTo>
                    <a:pt x="0" y="3"/>
                    <a:pt x="0" y="3"/>
                    <a:pt x="0" y="3"/>
                  </a:cubicBezTo>
                  <a:cubicBezTo>
                    <a:pt x="0" y="1"/>
                    <a:pt x="2" y="0"/>
                    <a:pt x="3" y="1"/>
                  </a:cubicBezTo>
                  <a:cubicBezTo>
                    <a:pt x="5" y="2"/>
                    <a:pt x="7" y="4"/>
                    <a:pt x="7" y="6"/>
                  </a:cubicBezTo>
                  <a:cubicBezTo>
                    <a:pt x="7" y="28"/>
                    <a:pt x="7" y="28"/>
                    <a:pt x="7" y="28"/>
                  </a:cubicBezTo>
                  <a:cubicBezTo>
                    <a:pt x="7" y="30"/>
                    <a:pt x="5" y="31"/>
                    <a:pt x="3" y="30"/>
                  </a:cubicBez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4" name="Freeform 258">
              <a:extLst>
                <a:ext uri="{FF2B5EF4-FFF2-40B4-BE49-F238E27FC236}">
                  <a16:creationId xmlns:a16="http://schemas.microsoft.com/office/drawing/2014/main" id="{F39A9D48-7CA7-8644-B56F-F774C7C7002C}"/>
                </a:ext>
              </a:extLst>
            </p:cNvPr>
            <p:cNvSpPr>
              <a:spLocks/>
            </p:cNvSpPr>
            <p:nvPr/>
          </p:nvSpPr>
          <p:spPr bwMode="auto">
            <a:xfrm>
              <a:off x="18452537" y="6919860"/>
              <a:ext cx="80963" cy="128588"/>
            </a:xfrm>
            <a:custGeom>
              <a:avLst/>
              <a:gdLst>
                <a:gd name="T0" fmla="*/ 26 w 29"/>
                <a:gd name="T1" fmla="*/ 46 h 47"/>
                <a:gd name="T2" fmla="*/ 23 w 29"/>
                <a:gd name="T3" fmla="*/ 44 h 47"/>
                <a:gd name="T4" fmla="*/ 1 w 29"/>
                <a:gd name="T5" fmla="*/ 6 h 47"/>
                <a:gd name="T6" fmla="*/ 1 w 29"/>
                <a:gd name="T7" fmla="*/ 1 h 47"/>
                <a:gd name="T8" fmla="*/ 6 w 29"/>
                <a:gd name="T9" fmla="*/ 3 h 47"/>
                <a:gd name="T10" fmla="*/ 28 w 29"/>
                <a:gd name="T11" fmla="*/ 41 h 47"/>
                <a:gd name="T12" fmla="*/ 28 w 29"/>
                <a:gd name="T13" fmla="*/ 47 h 47"/>
                <a:gd name="T14" fmla="*/ 26 w 29"/>
                <a:gd name="T15" fmla="*/ 46 h 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47">
                  <a:moveTo>
                    <a:pt x="26" y="46"/>
                  </a:moveTo>
                  <a:cubicBezTo>
                    <a:pt x="25" y="46"/>
                    <a:pt x="24" y="45"/>
                    <a:pt x="23" y="44"/>
                  </a:cubicBezTo>
                  <a:cubicBezTo>
                    <a:pt x="1" y="6"/>
                    <a:pt x="1" y="6"/>
                    <a:pt x="1" y="6"/>
                  </a:cubicBezTo>
                  <a:cubicBezTo>
                    <a:pt x="0" y="3"/>
                    <a:pt x="0" y="1"/>
                    <a:pt x="1" y="1"/>
                  </a:cubicBezTo>
                  <a:cubicBezTo>
                    <a:pt x="2" y="0"/>
                    <a:pt x="4" y="1"/>
                    <a:pt x="6" y="3"/>
                  </a:cubicBezTo>
                  <a:cubicBezTo>
                    <a:pt x="28" y="41"/>
                    <a:pt x="28" y="41"/>
                    <a:pt x="28" y="41"/>
                  </a:cubicBezTo>
                  <a:cubicBezTo>
                    <a:pt x="29" y="44"/>
                    <a:pt x="29" y="46"/>
                    <a:pt x="28" y="47"/>
                  </a:cubicBezTo>
                  <a:cubicBezTo>
                    <a:pt x="27" y="47"/>
                    <a:pt x="26" y="47"/>
                    <a:pt x="26" y="46"/>
                  </a:cubicBez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65" name="Group 564">
            <a:extLst>
              <a:ext uri="{FF2B5EF4-FFF2-40B4-BE49-F238E27FC236}">
                <a16:creationId xmlns:a16="http://schemas.microsoft.com/office/drawing/2014/main" id="{A6E50E9A-708E-DC44-84EE-7CE4D4F0E6BD}"/>
              </a:ext>
            </a:extLst>
          </p:cNvPr>
          <p:cNvGrpSpPr/>
          <p:nvPr/>
        </p:nvGrpSpPr>
        <p:grpSpPr>
          <a:xfrm>
            <a:off x="14178459" y="8393522"/>
            <a:ext cx="314853" cy="387655"/>
            <a:chOff x="14082149" y="9774185"/>
            <a:chExt cx="411163" cy="577851"/>
          </a:xfrm>
        </p:grpSpPr>
        <p:sp>
          <p:nvSpPr>
            <p:cNvPr id="566" name="Freeform 259">
              <a:extLst>
                <a:ext uri="{FF2B5EF4-FFF2-40B4-BE49-F238E27FC236}">
                  <a16:creationId xmlns:a16="http://schemas.microsoft.com/office/drawing/2014/main" id="{FE76983C-4E84-5F4F-A26F-10E0F4D97F5F}"/>
                </a:ext>
              </a:extLst>
            </p:cNvPr>
            <p:cNvSpPr>
              <a:spLocks/>
            </p:cNvSpPr>
            <p:nvPr/>
          </p:nvSpPr>
          <p:spPr bwMode="auto">
            <a:xfrm>
              <a:off x="14148824" y="9774185"/>
              <a:ext cx="344488" cy="563563"/>
            </a:xfrm>
            <a:custGeom>
              <a:avLst/>
              <a:gdLst>
                <a:gd name="T0" fmla="*/ 101 w 125"/>
                <a:gd name="T1" fmla="*/ 196 h 204"/>
                <a:gd name="T2" fmla="*/ 25 w 125"/>
                <a:gd name="T3" fmla="*/ 152 h 204"/>
                <a:gd name="T4" fmla="*/ 0 w 125"/>
                <a:gd name="T5" fmla="*/ 106 h 204"/>
                <a:gd name="T6" fmla="*/ 0 w 125"/>
                <a:gd name="T7" fmla="*/ 26 h 204"/>
                <a:gd name="T8" fmla="*/ 25 w 125"/>
                <a:gd name="T9" fmla="*/ 8 h 204"/>
                <a:gd name="T10" fmla="*/ 101 w 125"/>
                <a:gd name="T11" fmla="*/ 52 h 204"/>
                <a:gd name="T12" fmla="*/ 125 w 125"/>
                <a:gd name="T13" fmla="*/ 98 h 204"/>
                <a:gd name="T14" fmla="*/ 125 w 125"/>
                <a:gd name="T15" fmla="*/ 178 h 204"/>
                <a:gd name="T16" fmla="*/ 101 w 125"/>
                <a:gd name="T17" fmla="*/ 196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5" h="204">
                  <a:moveTo>
                    <a:pt x="101" y="196"/>
                  </a:moveTo>
                  <a:cubicBezTo>
                    <a:pt x="25" y="152"/>
                    <a:pt x="25" y="152"/>
                    <a:pt x="25" y="152"/>
                  </a:cubicBezTo>
                  <a:cubicBezTo>
                    <a:pt x="11" y="144"/>
                    <a:pt x="0" y="124"/>
                    <a:pt x="0" y="106"/>
                  </a:cubicBezTo>
                  <a:cubicBezTo>
                    <a:pt x="0" y="26"/>
                    <a:pt x="0" y="26"/>
                    <a:pt x="0" y="26"/>
                  </a:cubicBezTo>
                  <a:cubicBezTo>
                    <a:pt x="0" y="8"/>
                    <a:pt x="11" y="0"/>
                    <a:pt x="25" y="8"/>
                  </a:cubicBezTo>
                  <a:cubicBezTo>
                    <a:pt x="101" y="52"/>
                    <a:pt x="101" y="52"/>
                    <a:pt x="101" y="52"/>
                  </a:cubicBezTo>
                  <a:cubicBezTo>
                    <a:pt x="114" y="60"/>
                    <a:pt x="125" y="80"/>
                    <a:pt x="125" y="98"/>
                  </a:cubicBezTo>
                  <a:cubicBezTo>
                    <a:pt x="125" y="178"/>
                    <a:pt x="125" y="178"/>
                    <a:pt x="125" y="178"/>
                  </a:cubicBezTo>
                  <a:cubicBezTo>
                    <a:pt x="125" y="196"/>
                    <a:pt x="114" y="204"/>
                    <a:pt x="101" y="196"/>
                  </a:cubicBezTo>
                  <a:close/>
                </a:path>
              </a:pathLst>
            </a:custGeom>
            <a:solidFill>
              <a:srgbClr val="DBE3F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7" name="Freeform 260">
              <a:extLst>
                <a:ext uri="{FF2B5EF4-FFF2-40B4-BE49-F238E27FC236}">
                  <a16:creationId xmlns:a16="http://schemas.microsoft.com/office/drawing/2014/main" id="{02883CB9-4A4C-944F-88E5-B0E7DCC9ED97}"/>
                </a:ext>
              </a:extLst>
            </p:cNvPr>
            <p:cNvSpPr>
              <a:spLocks/>
            </p:cNvSpPr>
            <p:nvPr/>
          </p:nvSpPr>
          <p:spPr bwMode="auto">
            <a:xfrm>
              <a:off x="14082149" y="9788473"/>
              <a:ext cx="344488" cy="563563"/>
            </a:xfrm>
            <a:custGeom>
              <a:avLst/>
              <a:gdLst>
                <a:gd name="T0" fmla="*/ 101 w 125"/>
                <a:gd name="T1" fmla="*/ 196 h 204"/>
                <a:gd name="T2" fmla="*/ 25 w 125"/>
                <a:gd name="T3" fmla="*/ 152 h 204"/>
                <a:gd name="T4" fmla="*/ 0 w 125"/>
                <a:gd name="T5" fmla="*/ 106 h 204"/>
                <a:gd name="T6" fmla="*/ 0 w 125"/>
                <a:gd name="T7" fmla="*/ 26 h 204"/>
                <a:gd name="T8" fmla="*/ 25 w 125"/>
                <a:gd name="T9" fmla="*/ 8 h 204"/>
                <a:gd name="T10" fmla="*/ 101 w 125"/>
                <a:gd name="T11" fmla="*/ 52 h 204"/>
                <a:gd name="T12" fmla="*/ 125 w 125"/>
                <a:gd name="T13" fmla="*/ 98 h 204"/>
                <a:gd name="T14" fmla="*/ 125 w 125"/>
                <a:gd name="T15" fmla="*/ 178 h 204"/>
                <a:gd name="T16" fmla="*/ 101 w 125"/>
                <a:gd name="T17" fmla="*/ 196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5" h="204">
                  <a:moveTo>
                    <a:pt x="101" y="196"/>
                  </a:moveTo>
                  <a:cubicBezTo>
                    <a:pt x="25" y="152"/>
                    <a:pt x="25" y="152"/>
                    <a:pt x="25" y="152"/>
                  </a:cubicBezTo>
                  <a:cubicBezTo>
                    <a:pt x="11" y="144"/>
                    <a:pt x="0" y="124"/>
                    <a:pt x="0" y="106"/>
                  </a:cubicBezTo>
                  <a:cubicBezTo>
                    <a:pt x="0" y="26"/>
                    <a:pt x="0" y="26"/>
                    <a:pt x="0" y="26"/>
                  </a:cubicBezTo>
                  <a:cubicBezTo>
                    <a:pt x="0" y="8"/>
                    <a:pt x="11" y="0"/>
                    <a:pt x="25" y="8"/>
                  </a:cubicBezTo>
                  <a:cubicBezTo>
                    <a:pt x="101" y="52"/>
                    <a:pt x="101" y="52"/>
                    <a:pt x="101" y="52"/>
                  </a:cubicBezTo>
                  <a:cubicBezTo>
                    <a:pt x="114" y="60"/>
                    <a:pt x="125" y="80"/>
                    <a:pt x="125" y="98"/>
                  </a:cubicBezTo>
                  <a:cubicBezTo>
                    <a:pt x="125" y="178"/>
                    <a:pt x="125" y="178"/>
                    <a:pt x="125" y="178"/>
                  </a:cubicBezTo>
                  <a:cubicBezTo>
                    <a:pt x="125" y="196"/>
                    <a:pt x="114" y="204"/>
                    <a:pt x="101" y="196"/>
                  </a:cubicBezTo>
                  <a:close/>
                </a:path>
              </a:pathLst>
            </a:custGeom>
            <a:solidFill>
              <a:srgbClr val="B0C0D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8" name="Freeform 261">
              <a:extLst>
                <a:ext uri="{FF2B5EF4-FFF2-40B4-BE49-F238E27FC236}">
                  <a16:creationId xmlns:a16="http://schemas.microsoft.com/office/drawing/2014/main" id="{0C64E344-B67E-EC46-8F04-EB576105291E}"/>
                </a:ext>
              </a:extLst>
            </p:cNvPr>
            <p:cNvSpPr>
              <a:spLocks noEditPoints="1"/>
            </p:cNvSpPr>
            <p:nvPr/>
          </p:nvSpPr>
          <p:spPr bwMode="auto">
            <a:xfrm>
              <a:off x="14150412" y="9874198"/>
              <a:ext cx="25400" cy="36513"/>
            </a:xfrm>
            <a:custGeom>
              <a:avLst/>
              <a:gdLst>
                <a:gd name="T0" fmla="*/ 4 w 9"/>
                <a:gd name="T1" fmla="*/ 11 h 13"/>
                <a:gd name="T2" fmla="*/ 0 w 9"/>
                <a:gd name="T3" fmla="*/ 4 h 13"/>
                <a:gd name="T4" fmla="*/ 4 w 9"/>
                <a:gd name="T5" fmla="*/ 2 h 13"/>
                <a:gd name="T6" fmla="*/ 9 w 9"/>
                <a:gd name="T7" fmla="*/ 9 h 13"/>
                <a:gd name="T8" fmla="*/ 4 w 9"/>
                <a:gd name="T9" fmla="*/ 11 h 13"/>
                <a:gd name="T10" fmla="*/ 4 w 9"/>
                <a:gd name="T11" fmla="*/ 4 h 13"/>
                <a:gd name="T12" fmla="*/ 3 w 9"/>
                <a:gd name="T13" fmla="*/ 5 h 13"/>
                <a:gd name="T14" fmla="*/ 4 w 9"/>
                <a:gd name="T15" fmla="*/ 9 h 13"/>
                <a:gd name="T16" fmla="*/ 6 w 9"/>
                <a:gd name="T17" fmla="*/ 8 h 13"/>
                <a:gd name="T18" fmla="*/ 4 w 9"/>
                <a:gd name="T19" fmla="*/ 4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3">
                  <a:moveTo>
                    <a:pt x="4" y="11"/>
                  </a:moveTo>
                  <a:cubicBezTo>
                    <a:pt x="2" y="10"/>
                    <a:pt x="0" y="7"/>
                    <a:pt x="0" y="4"/>
                  </a:cubicBezTo>
                  <a:cubicBezTo>
                    <a:pt x="0" y="1"/>
                    <a:pt x="2" y="0"/>
                    <a:pt x="4" y="2"/>
                  </a:cubicBezTo>
                  <a:cubicBezTo>
                    <a:pt x="7" y="3"/>
                    <a:pt x="9" y="6"/>
                    <a:pt x="9" y="9"/>
                  </a:cubicBezTo>
                  <a:cubicBezTo>
                    <a:pt x="9" y="12"/>
                    <a:pt x="7" y="13"/>
                    <a:pt x="4" y="11"/>
                  </a:cubicBezTo>
                  <a:close/>
                  <a:moveTo>
                    <a:pt x="4" y="4"/>
                  </a:moveTo>
                  <a:cubicBezTo>
                    <a:pt x="3" y="4"/>
                    <a:pt x="3" y="4"/>
                    <a:pt x="3" y="5"/>
                  </a:cubicBezTo>
                  <a:cubicBezTo>
                    <a:pt x="3" y="7"/>
                    <a:pt x="3" y="8"/>
                    <a:pt x="4" y="9"/>
                  </a:cubicBezTo>
                  <a:cubicBezTo>
                    <a:pt x="5" y="9"/>
                    <a:pt x="6" y="9"/>
                    <a:pt x="6" y="8"/>
                  </a:cubicBezTo>
                  <a:cubicBezTo>
                    <a:pt x="6" y="6"/>
                    <a:pt x="5" y="5"/>
                    <a:pt x="4" y="4"/>
                  </a:cubicBez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9" name="Freeform 262">
              <a:extLst>
                <a:ext uri="{FF2B5EF4-FFF2-40B4-BE49-F238E27FC236}">
                  <a16:creationId xmlns:a16="http://schemas.microsoft.com/office/drawing/2014/main" id="{4D7BA092-42A6-FE4E-8BAF-9FF1266586F4}"/>
                </a:ext>
              </a:extLst>
            </p:cNvPr>
            <p:cNvSpPr>
              <a:spLocks noEditPoints="1"/>
            </p:cNvSpPr>
            <p:nvPr/>
          </p:nvSpPr>
          <p:spPr bwMode="auto">
            <a:xfrm>
              <a:off x="14325037" y="9978973"/>
              <a:ext cx="33338" cy="49213"/>
            </a:xfrm>
            <a:custGeom>
              <a:avLst/>
              <a:gdLst>
                <a:gd name="T0" fmla="*/ 6 w 12"/>
                <a:gd name="T1" fmla="*/ 16 h 18"/>
                <a:gd name="T2" fmla="*/ 0 w 12"/>
                <a:gd name="T3" fmla="*/ 6 h 18"/>
                <a:gd name="T4" fmla="*/ 6 w 12"/>
                <a:gd name="T5" fmla="*/ 2 h 18"/>
                <a:gd name="T6" fmla="*/ 12 w 12"/>
                <a:gd name="T7" fmla="*/ 13 h 18"/>
                <a:gd name="T8" fmla="*/ 6 w 12"/>
                <a:gd name="T9" fmla="*/ 16 h 18"/>
                <a:gd name="T10" fmla="*/ 6 w 12"/>
                <a:gd name="T11" fmla="*/ 5 h 18"/>
                <a:gd name="T12" fmla="*/ 2 w 12"/>
                <a:gd name="T13" fmla="*/ 7 h 18"/>
                <a:gd name="T14" fmla="*/ 6 w 12"/>
                <a:gd name="T15" fmla="*/ 13 h 18"/>
                <a:gd name="T16" fmla="*/ 9 w 12"/>
                <a:gd name="T17" fmla="*/ 11 h 18"/>
                <a:gd name="T18" fmla="*/ 6 w 12"/>
                <a:gd name="T19" fmla="*/ 5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 h="18">
                  <a:moveTo>
                    <a:pt x="6" y="16"/>
                  </a:moveTo>
                  <a:cubicBezTo>
                    <a:pt x="2" y="14"/>
                    <a:pt x="0" y="9"/>
                    <a:pt x="0" y="6"/>
                  </a:cubicBezTo>
                  <a:cubicBezTo>
                    <a:pt x="0" y="2"/>
                    <a:pt x="2" y="0"/>
                    <a:pt x="6" y="2"/>
                  </a:cubicBezTo>
                  <a:cubicBezTo>
                    <a:pt x="9" y="4"/>
                    <a:pt x="12" y="9"/>
                    <a:pt x="12" y="13"/>
                  </a:cubicBezTo>
                  <a:cubicBezTo>
                    <a:pt x="12" y="16"/>
                    <a:pt x="9" y="18"/>
                    <a:pt x="6" y="16"/>
                  </a:cubicBezTo>
                  <a:close/>
                  <a:moveTo>
                    <a:pt x="6" y="5"/>
                  </a:moveTo>
                  <a:cubicBezTo>
                    <a:pt x="4" y="4"/>
                    <a:pt x="2" y="5"/>
                    <a:pt x="2" y="7"/>
                  </a:cubicBezTo>
                  <a:cubicBezTo>
                    <a:pt x="2" y="9"/>
                    <a:pt x="4" y="12"/>
                    <a:pt x="6" y="13"/>
                  </a:cubicBezTo>
                  <a:cubicBezTo>
                    <a:pt x="8" y="14"/>
                    <a:pt x="9" y="13"/>
                    <a:pt x="9" y="11"/>
                  </a:cubicBezTo>
                  <a:cubicBezTo>
                    <a:pt x="9" y="9"/>
                    <a:pt x="8" y="6"/>
                    <a:pt x="6" y="5"/>
                  </a:cubicBez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0" name="Freeform 263">
              <a:extLst>
                <a:ext uri="{FF2B5EF4-FFF2-40B4-BE49-F238E27FC236}">
                  <a16:creationId xmlns:a16="http://schemas.microsoft.com/office/drawing/2014/main" id="{A63FA79E-7790-5D42-9210-1B85903548A1}"/>
                </a:ext>
              </a:extLst>
            </p:cNvPr>
            <p:cNvSpPr>
              <a:spLocks/>
            </p:cNvSpPr>
            <p:nvPr/>
          </p:nvSpPr>
          <p:spPr bwMode="auto">
            <a:xfrm>
              <a:off x="14250424" y="9918648"/>
              <a:ext cx="19050" cy="15875"/>
            </a:xfrm>
            <a:custGeom>
              <a:avLst/>
              <a:gdLst>
                <a:gd name="T0" fmla="*/ 1 w 7"/>
                <a:gd name="T1" fmla="*/ 5 h 6"/>
                <a:gd name="T2" fmla="*/ 0 w 7"/>
                <a:gd name="T3" fmla="*/ 5 h 6"/>
                <a:gd name="T4" fmla="*/ 0 w 7"/>
                <a:gd name="T5" fmla="*/ 2 h 6"/>
                <a:gd name="T6" fmla="*/ 5 w 7"/>
                <a:gd name="T7" fmla="*/ 0 h 6"/>
                <a:gd name="T8" fmla="*/ 7 w 7"/>
                <a:gd name="T9" fmla="*/ 1 h 6"/>
                <a:gd name="T10" fmla="*/ 7 w 7"/>
                <a:gd name="T11" fmla="*/ 3 h 6"/>
                <a:gd name="T12" fmla="*/ 2 w 7"/>
                <a:gd name="T13" fmla="*/ 6 h 6"/>
                <a:gd name="T14" fmla="*/ 1 w 7"/>
                <a:gd name="T15" fmla="*/ 5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 h="6">
                  <a:moveTo>
                    <a:pt x="1" y="5"/>
                  </a:moveTo>
                  <a:cubicBezTo>
                    <a:pt x="1" y="5"/>
                    <a:pt x="1" y="5"/>
                    <a:pt x="0" y="5"/>
                  </a:cubicBezTo>
                  <a:cubicBezTo>
                    <a:pt x="0" y="4"/>
                    <a:pt x="0" y="3"/>
                    <a:pt x="0" y="2"/>
                  </a:cubicBezTo>
                  <a:cubicBezTo>
                    <a:pt x="5" y="0"/>
                    <a:pt x="5" y="0"/>
                    <a:pt x="5" y="0"/>
                  </a:cubicBezTo>
                  <a:cubicBezTo>
                    <a:pt x="5" y="0"/>
                    <a:pt x="6" y="0"/>
                    <a:pt x="7" y="1"/>
                  </a:cubicBezTo>
                  <a:cubicBezTo>
                    <a:pt x="7" y="2"/>
                    <a:pt x="7" y="3"/>
                    <a:pt x="7" y="3"/>
                  </a:cubicBezTo>
                  <a:cubicBezTo>
                    <a:pt x="2" y="6"/>
                    <a:pt x="2" y="6"/>
                    <a:pt x="2" y="6"/>
                  </a:cubicBezTo>
                  <a:lnTo>
                    <a:pt x="1" y="5"/>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1" name="Freeform 264">
              <a:extLst>
                <a:ext uri="{FF2B5EF4-FFF2-40B4-BE49-F238E27FC236}">
                  <a16:creationId xmlns:a16="http://schemas.microsoft.com/office/drawing/2014/main" id="{027050DB-88E6-7D49-BB16-28F4C0138D9E}"/>
                </a:ext>
              </a:extLst>
            </p:cNvPr>
            <p:cNvSpPr>
              <a:spLocks/>
            </p:cNvSpPr>
            <p:nvPr/>
          </p:nvSpPr>
          <p:spPr bwMode="auto">
            <a:xfrm>
              <a:off x="14250424" y="9910710"/>
              <a:ext cx="19050" cy="30163"/>
            </a:xfrm>
            <a:custGeom>
              <a:avLst/>
              <a:gdLst>
                <a:gd name="T0" fmla="*/ 6 w 7"/>
                <a:gd name="T1" fmla="*/ 11 h 11"/>
                <a:gd name="T2" fmla="*/ 5 w 7"/>
                <a:gd name="T3" fmla="*/ 10 h 11"/>
                <a:gd name="T4" fmla="*/ 0 w 7"/>
                <a:gd name="T5" fmla="*/ 2 h 11"/>
                <a:gd name="T6" fmla="*/ 0 w 7"/>
                <a:gd name="T7" fmla="*/ 0 h 11"/>
                <a:gd name="T8" fmla="*/ 2 w 7"/>
                <a:gd name="T9" fmla="*/ 1 h 11"/>
                <a:gd name="T10" fmla="*/ 7 w 7"/>
                <a:gd name="T11" fmla="*/ 9 h 11"/>
                <a:gd name="T12" fmla="*/ 7 w 7"/>
                <a:gd name="T13" fmla="*/ 11 h 11"/>
                <a:gd name="T14" fmla="*/ 6 w 7"/>
                <a:gd name="T15" fmla="*/ 11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 h="11">
                  <a:moveTo>
                    <a:pt x="6" y="11"/>
                  </a:moveTo>
                  <a:cubicBezTo>
                    <a:pt x="6" y="11"/>
                    <a:pt x="5" y="11"/>
                    <a:pt x="5" y="10"/>
                  </a:cubicBezTo>
                  <a:cubicBezTo>
                    <a:pt x="0" y="2"/>
                    <a:pt x="0" y="2"/>
                    <a:pt x="0" y="2"/>
                  </a:cubicBezTo>
                  <a:cubicBezTo>
                    <a:pt x="0" y="1"/>
                    <a:pt x="0" y="0"/>
                    <a:pt x="0" y="0"/>
                  </a:cubicBezTo>
                  <a:cubicBezTo>
                    <a:pt x="1" y="0"/>
                    <a:pt x="2" y="0"/>
                    <a:pt x="2" y="1"/>
                  </a:cubicBezTo>
                  <a:cubicBezTo>
                    <a:pt x="7" y="9"/>
                    <a:pt x="7" y="9"/>
                    <a:pt x="7" y="9"/>
                  </a:cubicBezTo>
                  <a:cubicBezTo>
                    <a:pt x="7" y="10"/>
                    <a:pt x="7" y="11"/>
                    <a:pt x="7" y="11"/>
                  </a:cubicBezTo>
                  <a:lnTo>
                    <a:pt x="6" y="11"/>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2" name="Freeform 265">
              <a:extLst>
                <a:ext uri="{FF2B5EF4-FFF2-40B4-BE49-F238E27FC236}">
                  <a16:creationId xmlns:a16="http://schemas.microsoft.com/office/drawing/2014/main" id="{2ADBA263-EF63-7145-95E8-FA02B180F617}"/>
                </a:ext>
              </a:extLst>
            </p:cNvPr>
            <p:cNvSpPr>
              <a:spLocks noEditPoints="1"/>
            </p:cNvSpPr>
            <p:nvPr/>
          </p:nvSpPr>
          <p:spPr bwMode="auto">
            <a:xfrm>
              <a:off x="14129774" y="9926585"/>
              <a:ext cx="252413" cy="334963"/>
            </a:xfrm>
            <a:custGeom>
              <a:avLst/>
              <a:gdLst>
                <a:gd name="T0" fmla="*/ 81 w 92"/>
                <a:gd name="T1" fmla="*/ 118 h 121"/>
                <a:gd name="T2" fmla="*/ 44 w 92"/>
                <a:gd name="T3" fmla="*/ 96 h 121"/>
                <a:gd name="T4" fmla="*/ 42 w 92"/>
                <a:gd name="T5" fmla="*/ 94 h 121"/>
                <a:gd name="T6" fmla="*/ 44 w 92"/>
                <a:gd name="T7" fmla="*/ 93 h 121"/>
                <a:gd name="T8" fmla="*/ 81 w 92"/>
                <a:gd name="T9" fmla="*/ 115 h 121"/>
                <a:gd name="T10" fmla="*/ 89 w 92"/>
                <a:gd name="T11" fmla="*/ 110 h 121"/>
                <a:gd name="T12" fmla="*/ 89 w 92"/>
                <a:gd name="T13" fmla="*/ 110 h 121"/>
                <a:gd name="T14" fmla="*/ 90 w 92"/>
                <a:gd name="T15" fmla="*/ 109 h 121"/>
                <a:gd name="T16" fmla="*/ 92 w 92"/>
                <a:gd name="T17" fmla="*/ 111 h 121"/>
                <a:gd name="T18" fmla="*/ 92 w 92"/>
                <a:gd name="T19" fmla="*/ 112 h 121"/>
                <a:gd name="T20" fmla="*/ 81 w 92"/>
                <a:gd name="T21" fmla="*/ 118 h 121"/>
                <a:gd name="T22" fmla="*/ 40 w 92"/>
                <a:gd name="T23" fmla="*/ 94 h 121"/>
                <a:gd name="T24" fmla="*/ 10 w 92"/>
                <a:gd name="T25" fmla="*/ 77 h 121"/>
                <a:gd name="T26" fmla="*/ 0 w 92"/>
                <a:gd name="T27" fmla="*/ 59 h 121"/>
                <a:gd name="T28" fmla="*/ 0 w 92"/>
                <a:gd name="T29" fmla="*/ 8 h 121"/>
                <a:gd name="T30" fmla="*/ 1 w 92"/>
                <a:gd name="T31" fmla="*/ 8 h 121"/>
                <a:gd name="T32" fmla="*/ 2 w 92"/>
                <a:gd name="T33" fmla="*/ 10 h 121"/>
                <a:gd name="T34" fmla="*/ 2 w 92"/>
                <a:gd name="T35" fmla="*/ 60 h 121"/>
                <a:gd name="T36" fmla="*/ 10 w 92"/>
                <a:gd name="T37" fmla="*/ 74 h 121"/>
                <a:gd name="T38" fmla="*/ 40 w 92"/>
                <a:gd name="T39" fmla="*/ 91 h 121"/>
                <a:gd name="T40" fmla="*/ 41 w 92"/>
                <a:gd name="T41" fmla="*/ 93 h 121"/>
                <a:gd name="T42" fmla="*/ 40 w 92"/>
                <a:gd name="T43" fmla="*/ 94 h 121"/>
                <a:gd name="T44" fmla="*/ 90 w 92"/>
                <a:gd name="T45" fmla="*/ 108 h 121"/>
                <a:gd name="T46" fmla="*/ 89 w 92"/>
                <a:gd name="T47" fmla="*/ 105 h 121"/>
                <a:gd name="T48" fmla="*/ 90 w 92"/>
                <a:gd name="T49" fmla="*/ 105 h 121"/>
                <a:gd name="T50" fmla="*/ 92 w 92"/>
                <a:gd name="T51" fmla="*/ 107 h 121"/>
                <a:gd name="T52" fmla="*/ 90 w 92"/>
                <a:gd name="T53" fmla="*/ 108 h 121"/>
                <a:gd name="T54" fmla="*/ 90 w 92"/>
                <a:gd name="T55" fmla="*/ 103 h 121"/>
                <a:gd name="T56" fmla="*/ 89 w 92"/>
                <a:gd name="T57" fmla="*/ 101 h 121"/>
                <a:gd name="T58" fmla="*/ 89 w 92"/>
                <a:gd name="T59" fmla="*/ 59 h 121"/>
                <a:gd name="T60" fmla="*/ 81 w 92"/>
                <a:gd name="T61" fmla="*/ 46 h 121"/>
                <a:gd name="T62" fmla="*/ 44 w 92"/>
                <a:gd name="T63" fmla="*/ 24 h 121"/>
                <a:gd name="T64" fmla="*/ 43 w 92"/>
                <a:gd name="T65" fmla="*/ 22 h 121"/>
                <a:gd name="T66" fmla="*/ 44 w 92"/>
                <a:gd name="T67" fmla="*/ 21 h 121"/>
                <a:gd name="T68" fmla="*/ 81 w 92"/>
                <a:gd name="T69" fmla="*/ 43 h 121"/>
                <a:gd name="T70" fmla="*/ 92 w 92"/>
                <a:gd name="T71" fmla="*/ 61 h 121"/>
                <a:gd name="T72" fmla="*/ 92 w 92"/>
                <a:gd name="T73" fmla="*/ 102 h 121"/>
                <a:gd name="T74" fmla="*/ 90 w 92"/>
                <a:gd name="T75" fmla="*/ 103 h 121"/>
                <a:gd name="T76" fmla="*/ 2 w 92"/>
                <a:gd name="T77" fmla="*/ 7 h 121"/>
                <a:gd name="T78" fmla="*/ 1 w 92"/>
                <a:gd name="T79" fmla="*/ 6 h 121"/>
                <a:gd name="T80" fmla="*/ 1 w 92"/>
                <a:gd name="T81" fmla="*/ 4 h 121"/>
                <a:gd name="T82" fmla="*/ 2 w 92"/>
                <a:gd name="T83" fmla="*/ 4 h 121"/>
                <a:gd name="T84" fmla="*/ 3 w 92"/>
                <a:gd name="T85" fmla="*/ 6 h 121"/>
                <a:gd name="T86" fmla="*/ 2 w 92"/>
                <a:gd name="T87" fmla="*/ 7 h 121"/>
                <a:gd name="T88" fmla="*/ 4 w 92"/>
                <a:gd name="T89" fmla="*/ 4 h 121"/>
                <a:gd name="T90" fmla="*/ 3 w 92"/>
                <a:gd name="T91" fmla="*/ 3 h 121"/>
                <a:gd name="T92" fmla="*/ 2 w 92"/>
                <a:gd name="T93" fmla="*/ 2 h 121"/>
                <a:gd name="T94" fmla="*/ 3 w 92"/>
                <a:gd name="T95" fmla="*/ 1 h 121"/>
                <a:gd name="T96" fmla="*/ 10 w 92"/>
                <a:gd name="T97" fmla="*/ 2 h 121"/>
                <a:gd name="T98" fmla="*/ 40 w 92"/>
                <a:gd name="T99" fmla="*/ 19 h 121"/>
                <a:gd name="T100" fmla="*/ 42 w 92"/>
                <a:gd name="T101" fmla="*/ 21 h 121"/>
                <a:gd name="T102" fmla="*/ 40 w 92"/>
                <a:gd name="T103" fmla="*/ 22 h 121"/>
                <a:gd name="T104" fmla="*/ 10 w 92"/>
                <a:gd name="T105" fmla="*/ 5 h 121"/>
                <a:gd name="T106" fmla="*/ 5 w 92"/>
                <a:gd name="T107" fmla="*/ 4 h 121"/>
                <a:gd name="T108" fmla="*/ 4 w 92"/>
                <a:gd name="T109" fmla="*/ 4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2" h="121">
                  <a:moveTo>
                    <a:pt x="81" y="118"/>
                  </a:moveTo>
                  <a:cubicBezTo>
                    <a:pt x="44" y="96"/>
                    <a:pt x="44" y="96"/>
                    <a:pt x="44" y="96"/>
                  </a:cubicBezTo>
                  <a:cubicBezTo>
                    <a:pt x="43" y="96"/>
                    <a:pt x="42" y="95"/>
                    <a:pt x="42" y="94"/>
                  </a:cubicBezTo>
                  <a:cubicBezTo>
                    <a:pt x="42" y="93"/>
                    <a:pt x="43" y="93"/>
                    <a:pt x="44" y="93"/>
                  </a:cubicBezTo>
                  <a:cubicBezTo>
                    <a:pt x="81" y="115"/>
                    <a:pt x="81" y="115"/>
                    <a:pt x="81" y="115"/>
                  </a:cubicBezTo>
                  <a:cubicBezTo>
                    <a:pt x="86" y="117"/>
                    <a:pt x="89" y="115"/>
                    <a:pt x="89" y="110"/>
                  </a:cubicBezTo>
                  <a:cubicBezTo>
                    <a:pt x="89" y="110"/>
                    <a:pt x="89" y="110"/>
                    <a:pt x="89" y="110"/>
                  </a:cubicBezTo>
                  <a:cubicBezTo>
                    <a:pt x="89" y="109"/>
                    <a:pt x="90" y="109"/>
                    <a:pt x="90" y="109"/>
                  </a:cubicBezTo>
                  <a:cubicBezTo>
                    <a:pt x="91" y="109"/>
                    <a:pt x="92" y="110"/>
                    <a:pt x="92" y="111"/>
                  </a:cubicBezTo>
                  <a:cubicBezTo>
                    <a:pt x="92" y="112"/>
                    <a:pt x="92" y="112"/>
                    <a:pt x="92" y="112"/>
                  </a:cubicBezTo>
                  <a:cubicBezTo>
                    <a:pt x="92" y="118"/>
                    <a:pt x="87" y="121"/>
                    <a:pt x="81" y="118"/>
                  </a:cubicBezTo>
                  <a:close/>
                  <a:moveTo>
                    <a:pt x="40" y="94"/>
                  </a:moveTo>
                  <a:cubicBezTo>
                    <a:pt x="10" y="77"/>
                    <a:pt x="10" y="77"/>
                    <a:pt x="10" y="77"/>
                  </a:cubicBezTo>
                  <a:cubicBezTo>
                    <a:pt x="5" y="74"/>
                    <a:pt x="0" y="65"/>
                    <a:pt x="0" y="59"/>
                  </a:cubicBezTo>
                  <a:cubicBezTo>
                    <a:pt x="0" y="8"/>
                    <a:pt x="0" y="8"/>
                    <a:pt x="0" y="8"/>
                  </a:cubicBezTo>
                  <a:cubicBezTo>
                    <a:pt x="0" y="8"/>
                    <a:pt x="0" y="7"/>
                    <a:pt x="1" y="8"/>
                  </a:cubicBezTo>
                  <a:cubicBezTo>
                    <a:pt x="2" y="8"/>
                    <a:pt x="2" y="9"/>
                    <a:pt x="2" y="10"/>
                  </a:cubicBezTo>
                  <a:cubicBezTo>
                    <a:pt x="2" y="60"/>
                    <a:pt x="2" y="60"/>
                    <a:pt x="2" y="60"/>
                  </a:cubicBezTo>
                  <a:cubicBezTo>
                    <a:pt x="2" y="65"/>
                    <a:pt x="6" y="71"/>
                    <a:pt x="10" y="74"/>
                  </a:cubicBezTo>
                  <a:cubicBezTo>
                    <a:pt x="40" y="91"/>
                    <a:pt x="40" y="91"/>
                    <a:pt x="40" y="91"/>
                  </a:cubicBezTo>
                  <a:cubicBezTo>
                    <a:pt x="40" y="91"/>
                    <a:pt x="41" y="92"/>
                    <a:pt x="41" y="93"/>
                  </a:cubicBezTo>
                  <a:cubicBezTo>
                    <a:pt x="41" y="94"/>
                    <a:pt x="40" y="94"/>
                    <a:pt x="40" y="94"/>
                  </a:cubicBezTo>
                  <a:close/>
                  <a:moveTo>
                    <a:pt x="90" y="108"/>
                  </a:moveTo>
                  <a:cubicBezTo>
                    <a:pt x="90" y="107"/>
                    <a:pt x="89" y="106"/>
                    <a:pt x="89" y="105"/>
                  </a:cubicBezTo>
                  <a:cubicBezTo>
                    <a:pt x="89" y="105"/>
                    <a:pt x="90" y="104"/>
                    <a:pt x="90" y="105"/>
                  </a:cubicBezTo>
                  <a:cubicBezTo>
                    <a:pt x="91" y="105"/>
                    <a:pt x="92" y="106"/>
                    <a:pt x="92" y="107"/>
                  </a:cubicBezTo>
                  <a:cubicBezTo>
                    <a:pt x="92" y="108"/>
                    <a:pt x="91" y="108"/>
                    <a:pt x="90" y="108"/>
                  </a:cubicBezTo>
                  <a:close/>
                  <a:moveTo>
                    <a:pt x="90" y="103"/>
                  </a:moveTo>
                  <a:cubicBezTo>
                    <a:pt x="90" y="103"/>
                    <a:pt x="89" y="102"/>
                    <a:pt x="89" y="101"/>
                  </a:cubicBezTo>
                  <a:cubicBezTo>
                    <a:pt x="89" y="59"/>
                    <a:pt x="89" y="59"/>
                    <a:pt x="89" y="59"/>
                  </a:cubicBezTo>
                  <a:cubicBezTo>
                    <a:pt x="89" y="54"/>
                    <a:pt x="86" y="48"/>
                    <a:pt x="81" y="46"/>
                  </a:cubicBezTo>
                  <a:cubicBezTo>
                    <a:pt x="44" y="24"/>
                    <a:pt x="44" y="24"/>
                    <a:pt x="44" y="24"/>
                  </a:cubicBezTo>
                  <a:cubicBezTo>
                    <a:pt x="43" y="24"/>
                    <a:pt x="43" y="23"/>
                    <a:pt x="43" y="22"/>
                  </a:cubicBezTo>
                  <a:cubicBezTo>
                    <a:pt x="43" y="21"/>
                    <a:pt x="43" y="21"/>
                    <a:pt x="44" y="21"/>
                  </a:cubicBezTo>
                  <a:cubicBezTo>
                    <a:pt x="81" y="43"/>
                    <a:pt x="81" y="43"/>
                    <a:pt x="81" y="43"/>
                  </a:cubicBezTo>
                  <a:cubicBezTo>
                    <a:pt x="87" y="46"/>
                    <a:pt x="92" y="54"/>
                    <a:pt x="92" y="61"/>
                  </a:cubicBezTo>
                  <a:cubicBezTo>
                    <a:pt x="92" y="102"/>
                    <a:pt x="92" y="102"/>
                    <a:pt x="92" y="102"/>
                  </a:cubicBezTo>
                  <a:cubicBezTo>
                    <a:pt x="92" y="103"/>
                    <a:pt x="91" y="104"/>
                    <a:pt x="90" y="103"/>
                  </a:cubicBezTo>
                  <a:close/>
                  <a:moveTo>
                    <a:pt x="2" y="7"/>
                  </a:moveTo>
                  <a:cubicBezTo>
                    <a:pt x="1" y="6"/>
                    <a:pt x="1" y="6"/>
                    <a:pt x="1" y="6"/>
                  </a:cubicBezTo>
                  <a:cubicBezTo>
                    <a:pt x="1" y="6"/>
                    <a:pt x="0" y="5"/>
                    <a:pt x="1" y="4"/>
                  </a:cubicBezTo>
                  <a:cubicBezTo>
                    <a:pt x="1" y="3"/>
                    <a:pt x="1" y="3"/>
                    <a:pt x="2" y="4"/>
                  </a:cubicBezTo>
                  <a:cubicBezTo>
                    <a:pt x="3" y="5"/>
                    <a:pt x="3" y="6"/>
                    <a:pt x="3" y="6"/>
                  </a:cubicBezTo>
                  <a:cubicBezTo>
                    <a:pt x="3" y="7"/>
                    <a:pt x="2" y="7"/>
                    <a:pt x="2" y="7"/>
                  </a:cubicBezTo>
                  <a:close/>
                  <a:moveTo>
                    <a:pt x="4" y="4"/>
                  </a:moveTo>
                  <a:cubicBezTo>
                    <a:pt x="3" y="4"/>
                    <a:pt x="3" y="4"/>
                    <a:pt x="3" y="3"/>
                  </a:cubicBezTo>
                  <a:cubicBezTo>
                    <a:pt x="3" y="3"/>
                    <a:pt x="2" y="2"/>
                    <a:pt x="2" y="2"/>
                  </a:cubicBezTo>
                  <a:cubicBezTo>
                    <a:pt x="2" y="2"/>
                    <a:pt x="3" y="1"/>
                    <a:pt x="3" y="1"/>
                  </a:cubicBezTo>
                  <a:cubicBezTo>
                    <a:pt x="5" y="0"/>
                    <a:pt x="8" y="0"/>
                    <a:pt x="10" y="2"/>
                  </a:cubicBezTo>
                  <a:cubicBezTo>
                    <a:pt x="40" y="19"/>
                    <a:pt x="40" y="19"/>
                    <a:pt x="40" y="19"/>
                  </a:cubicBezTo>
                  <a:cubicBezTo>
                    <a:pt x="41" y="20"/>
                    <a:pt x="42" y="21"/>
                    <a:pt x="42" y="21"/>
                  </a:cubicBezTo>
                  <a:cubicBezTo>
                    <a:pt x="42" y="22"/>
                    <a:pt x="41" y="22"/>
                    <a:pt x="40" y="22"/>
                  </a:cubicBezTo>
                  <a:cubicBezTo>
                    <a:pt x="10" y="5"/>
                    <a:pt x="10" y="5"/>
                    <a:pt x="10" y="5"/>
                  </a:cubicBezTo>
                  <a:cubicBezTo>
                    <a:pt x="8" y="3"/>
                    <a:pt x="6" y="3"/>
                    <a:pt x="5" y="4"/>
                  </a:cubicBezTo>
                  <a:lnTo>
                    <a:pt x="4" y="4"/>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3" name="Freeform 266">
              <a:extLst>
                <a:ext uri="{FF2B5EF4-FFF2-40B4-BE49-F238E27FC236}">
                  <a16:creationId xmlns:a16="http://schemas.microsoft.com/office/drawing/2014/main" id="{FE03DE4F-D1AC-BC45-8701-D90198FA3268}"/>
                </a:ext>
              </a:extLst>
            </p:cNvPr>
            <p:cNvSpPr>
              <a:spLocks noEditPoints="1"/>
            </p:cNvSpPr>
            <p:nvPr/>
          </p:nvSpPr>
          <p:spPr bwMode="auto">
            <a:xfrm>
              <a:off x="14137712" y="9929760"/>
              <a:ext cx="236538" cy="187325"/>
            </a:xfrm>
            <a:custGeom>
              <a:avLst/>
              <a:gdLst>
                <a:gd name="T0" fmla="*/ 42 w 86"/>
                <a:gd name="T1" fmla="*/ 65 h 68"/>
                <a:gd name="T2" fmla="*/ 34 w 86"/>
                <a:gd name="T3" fmla="*/ 57 h 68"/>
                <a:gd name="T4" fmla="*/ 34 w 86"/>
                <a:gd name="T5" fmla="*/ 57 h 68"/>
                <a:gd name="T6" fmla="*/ 31 w 86"/>
                <a:gd name="T7" fmla="*/ 52 h 68"/>
                <a:gd name="T8" fmla="*/ 31 w 86"/>
                <a:gd name="T9" fmla="*/ 52 h 68"/>
                <a:gd name="T10" fmla="*/ 30 w 86"/>
                <a:gd name="T11" fmla="*/ 51 h 68"/>
                <a:gd name="T12" fmla="*/ 31 w 86"/>
                <a:gd name="T13" fmla="*/ 50 h 68"/>
                <a:gd name="T14" fmla="*/ 32 w 86"/>
                <a:gd name="T15" fmla="*/ 51 h 68"/>
                <a:gd name="T16" fmla="*/ 35 w 86"/>
                <a:gd name="T17" fmla="*/ 55 h 68"/>
                <a:gd name="T18" fmla="*/ 42 w 86"/>
                <a:gd name="T19" fmla="*/ 62 h 68"/>
                <a:gd name="T20" fmla="*/ 49 w 86"/>
                <a:gd name="T21" fmla="*/ 64 h 68"/>
                <a:gd name="T22" fmla="*/ 84 w 86"/>
                <a:gd name="T23" fmla="*/ 48 h 68"/>
                <a:gd name="T24" fmla="*/ 85 w 86"/>
                <a:gd name="T25" fmla="*/ 49 h 68"/>
                <a:gd name="T26" fmla="*/ 85 w 86"/>
                <a:gd name="T27" fmla="*/ 51 h 68"/>
                <a:gd name="T28" fmla="*/ 51 w 86"/>
                <a:gd name="T29" fmla="*/ 67 h 68"/>
                <a:gd name="T30" fmla="*/ 42 w 86"/>
                <a:gd name="T31" fmla="*/ 65 h 68"/>
                <a:gd name="T32" fmla="*/ 29 w 86"/>
                <a:gd name="T33" fmla="*/ 48 h 68"/>
                <a:gd name="T34" fmla="*/ 28 w 86"/>
                <a:gd name="T35" fmla="*/ 47 h 68"/>
                <a:gd name="T36" fmla="*/ 0 w 86"/>
                <a:gd name="T37" fmla="*/ 2 h 68"/>
                <a:gd name="T38" fmla="*/ 0 w 86"/>
                <a:gd name="T39" fmla="*/ 0 h 68"/>
                <a:gd name="T40" fmla="*/ 2 w 86"/>
                <a:gd name="T41" fmla="*/ 1 h 68"/>
                <a:gd name="T42" fmla="*/ 30 w 86"/>
                <a:gd name="T43" fmla="*/ 46 h 68"/>
                <a:gd name="T44" fmla="*/ 30 w 86"/>
                <a:gd name="T45" fmla="*/ 48 h 68"/>
                <a:gd name="T46" fmla="*/ 29 w 86"/>
                <a:gd name="T47" fmla="*/ 4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6" h="68">
                  <a:moveTo>
                    <a:pt x="42" y="65"/>
                  </a:moveTo>
                  <a:cubicBezTo>
                    <a:pt x="39" y="64"/>
                    <a:pt x="36" y="60"/>
                    <a:pt x="34" y="57"/>
                  </a:cubicBezTo>
                  <a:cubicBezTo>
                    <a:pt x="34" y="57"/>
                    <a:pt x="34" y="57"/>
                    <a:pt x="34" y="57"/>
                  </a:cubicBezTo>
                  <a:cubicBezTo>
                    <a:pt x="31" y="52"/>
                    <a:pt x="31" y="52"/>
                    <a:pt x="31" y="52"/>
                  </a:cubicBezTo>
                  <a:cubicBezTo>
                    <a:pt x="31" y="52"/>
                    <a:pt x="31" y="52"/>
                    <a:pt x="31" y="52"/>
                  </a:cubicBezTo>
                  <a:cubicBezTo>
                    <a:pt x="30" y="51"/>
                    <a:pt x="30" y="51"/>
                    <a:pt x="30" y="51"/>
                  </a:cubicBezTo>
                  <a:cubicBezTo>
                    <a:pt x="30" y="50"/>
                    <a:pt x="30" y="50"/>
                    <a:pt x="31" y="50"/>
                  </a:cubicBezTo>
                  <a:cubicBezTo>
                    <a:pt x="31" y="49"/>
                    <a:pt x="32" y="50"/>
                    <a:pt x="32" y="51"/>
                  </a:cubicBezTo>
                  <a:cubicBezTo>
                    <a:pt x="35" y="55"/>
                    <a:pt x="35" y="55"/>
                    <a:pt x="35" y="55"/>
                  </a:cubicBezTo>
                  <a:cubicBezTo>
                    <a:pt x="37" y="58"/>
                    <a:pt x="40" y="61"/>
                    <a:pt x="42" y="62"/>
                  </a:cubicBezTo>
                  <a:cubicBezTo>
                    <a:pt x="45" y="64"/>
                    <a:pt x="47" y="64"/>
                    <a:pt x="49" y="64"/>
                  </a:cubicBezTo>
                  <a:cubicBezTo>
                    <a:pt x="84" y="48"/>
                    <a:pt x="84" y="48"/>
                    <a:pt x="84" y="48"/>
                  </a:cubicBezTo>
                  <a:cubicBezTo>
                    <a:pt x="84" y="48"/>
                    <a:pt x="85" y="49"/>
                    <a:pt x="85" y="49"/>
                  </a:cubicBezTo>
                  <a:cubicBezTo>
                    <a:pt x="86" y="50"/>
                    <a:pt x="86" y="51"/>
                    <a:pt x="85" y="51"/>
                  </a:cubicBezTo>
                  <a:cubicBezTo>
                    <a:pt x="51" y="67"/>
                    <a:pt x="51" y="67"/>
                    <a:pt x="51" y="67"/>
                  </a:cubicBezTo>
                  <a:cubicBezTo>
                    <a:pt x="49" y="68"/>
                    <a:pt x="46" y="67"/>
                    <a:pt x="42" y="65"/>
                  </a:cubicBezTo>
                  <a:close/>
                  <a:moveTo>
                    <a:pt x="29" y="48"/>
                  </a:moveTo>
                  <a:cubicBezTo>
                    <a:pt x="28" y="48"/>
                    <a:pt x="28" y="48"/>
                    <a:pt x="28" y="47"/>
                  </a:cubicBezTo>
                  <a:cubicBezTo>
                    <a:pt x="0" y="2"/>
                    <a:pt x="0" y="2"/>
                    <a:pt x="0" y="2"/>
                  </a:cubicBezTo>
                  <a:cubicBezTo>
                    <a:pt x="0" y="1"/>
                    <a:pt x="0" y="0"/>
                    <a:pt x="0" y="0"/>
                  </a:cubicBezTo>
                  <a:cubicBezTo>
                    <a:pt x="0" y="0"/>
                    <a:pt x="1" y="0"/>
                    <a:pt x="2" y="1"/>
                  </a:cubicBezTo>
                  <a:cubicBezTo>
                    <a:pt x="30" y="46"/>
                    <a:pt x="30" y="46"/>
                    <a:pt x="30" y="46"/>
                  </a:cubicBezTo>
                  <a:cubicBezTo>
                    <a:pt x="30" y="47"/>
                    <a:pt x="30" y="48"/>
                    <a:pt x="30" y="48"/>
                  </a:cubicBezTo>
                  <a:lnTo>
                    <a:pt x="29" y="48"/>
                  </a:ln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74" name="Group 573">
            <a:extLst>
              <a:ext uri="{FF2B5EF4-FFF2-40B4-BE49-F238E27FC236}">
                <a16:creationId xmlns:a16="http://schemas.microsoft.com/office/drawing/2014/main" id="{CD4D46C6-3B6C-FD41-AEFB-B3E4E77851CC}"/>
              </a:ext>
            </a:extLst>
          </p:cNvPr>
          <p:cNvGrpSpPr/>
          <p:nvPr/>
        </p:nvGrpSpPr>
        <p:grpSpPr>
          <a:xfrm>
            <a:off x="18278730" y="9491261"/>
            <a:ext cx="557982" cy="686916"/>
            <a:chOff x="18108049" y="10725098"/>
            <a:chExt cx="728663" cy="1023938"/>
          </a:xfrm>
        </p:grpSpPr>
        <p:sp>
          <p:nvSpPr>
            <p:cNvPr id="575" name="Freeform 267">
              <a:extLst>
                <a:ext uri="{FF2B5EF4-FFF2-40B4-BE49-F238E27FC236}">
                  <a16:creationId xmlns:a16="http://schemas.microsoft.com/office/drawing/2014/main" id="{6CBC8CC4-A7EB-B94F-A2BF-B9D3382F7526}"/>
                </a:ext>
              </a:extLst>
            </p:cNvPr>
            <p:cNvSpPr>
              <a:spLocks/>
            </p:cNvSpPr>
            <p:nvPr/>
          </p:nvSpPr>
          <p:spPr bwMode="auto">
            <a:xfrm>
              <a:off x="18223937" y="10725098"/>
              <a:ext cx="612775" cy="1000125"/>
            </a:xfrm>
            <a:custGeom>
              <a:avLst/>
              <a:gdLst>
                <a:gd name="T0" fmla="*/ 179 w 222"/>
                <a:gd name="T1" fmla="*/ 349 h 362"/>
                <a:gd name="T2" fmla="*/ 44 w 222"/>
                <a:gd name="T3" fmla="*/ 270 h 362"/>
                <a:gd name="T4" fmla="*/ 0 w 222"/>
                <a:gd name="T5" fmla="*/ 188 h 362"/>
                <a:gd name="T6" fmla="*/ 0 w 222"/>
                <a:gd name="T7" fmla="*/ 47 h 362"/>
                <a:gd name="T8" fmla="*/ 44 w 222"/>
                <a:gd name="T9" fmla="*/ 14 h 362"/>
                <a:gd name="T10" fmla="*/ 179 w 222"/>
                <a:gd name="T11" fmla="*/ 92 h 362"/>
                <a:gd name="T12" fmla="*/ 222 w 222"/>
                <a:gd name="T13" fmla="*/ 175 h 362"/>
                <a:gd name="T14" fmla="*/ 222 w 222"/>
                <a:gd name="T15" fmla="*/ 316 h 362"/>
                <a:gd name="T16" fmla="*/ 179 w 222"/>
                <a:gd name="T17" fmla="*/ 349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2" h="362">
                  <a:moveTo>
                    <a:pt x="179" y="349"/>
                  </a:moveTo>
                  <a:cubicBezTo>
                    <a:pt x="44" y="270"/>
                    <a:pt x="44" y="270"/>
                    <a:pt x="44" y="270"/>
                  </a:cubicBezTo>
                  <a:cubicBezTo>
                    <a:pt x="20" y="257"/>
                    <a:pt x="0" y="220"/>
                    <a:pt x="0" y="188"/>
                  </a:cubicBezTo>
                  <a:cubicBezTo>
                    <a:pt x="0" y="47"/>
                    <a:pt x="0" y="47"/>
                    <a:pt x="0" y="47"/>
                  </a:cubicBezTo>
                  <a:cubicBezTo>
                    <a:pt x="0" y="15"/>
                    <a:pt x="20" y="0"/>
                    <a:pt x="44" y="14"/>
                  </a:cubicBezTo>
                  <a:cubicBezTo>
                    <a:pt x="179" y="92"/>
                    <a:pt x="179" y="92"/>
                    <a:pt x="179" y="92"/>
                  </a:cubicBezTo>
                  <a:cubicBezTo>
                    <a:pt x="203" y="106"/>
                    <a:pt x="222" y="143"/>
                    <a:pt x="222" y="175"/>
                  </a:cubicBezTo>
                  <a:cubicBezTo>
                    <a:pt x="222" y="316"/>
                    <a:pt x="222" y="316"/>
                    <a:pt x="222" y="316"/>
                  </a:cubicBezTo>
                  <a:cubicBezTo>
                    <a:pt x="222" y="348"/>
                    <a:pt x="203" y="362"/>
                    <a:pt x="179" y="349"/>
                  </a:cubicBezTo>
                  <a:close/>
                </a:path>
              </a:pathLst>
            </a:custGeom>
            <a:solidFill>
              <a:srgbClr val="DBE3F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6" name="Freeform 268">
              <a:extLst>
                <a:ext uri="{FF2B5EF4-FFF2-40B4-BE49-F238E27FC236}">
                  <a16:creationId xmlns:a16="http://schemas.microsoft.com/office/drawing/2014/main" id="{8D52147A-20C7-9948-975E-A59D0F842A77}"/>
                </a:ext>
              </a:extLst>
            </p:cNvPr>
            <p:cNvSpPr>
              <a:spLocks/>
            </p:cNvSpPr>
            <p:nvPr/>
          </p:nvSpPr>
          <p:spPr bwMode="auto">
            <a:xfrm>
              <a:off x="18108049" y="10750498"/>
              <a:ext cx="612775" cy="998538"/>
            </a:xfrm>
            <a:custGeom>
              <a:avLst/>
              <a:gdLst>
                <a:gd name="T0" fmla="*/ 179 w 222"/>
                <a:gd name="T1" fmla="*/ 348 h 362"/>
                <a:gd name="T2" fmla="*/ 43 w 222"/>
                <a:gd name="T3" fmla="*/ 270 h 362"/>
                <a:gd name="T4" fmla="*/ 0 w 222"/>
                <a:gd name="T5" fmla="*/ 188 h 362"/>
                <a:gd name="T6" fmla="*/ 0 w 222"/>
                <a:gd name="T7" fmla="*/ 46 h 362"/>
                <a:gd name="T8" fmla="*/ 43 w 222"/>
                <a:gd name="T9" fmla="*/ 14 h 362"/>
                <a:gd name="T10" fmla="*/ 179 w 222"/>
                <a:gd name="T11" fmla="*/ 92 h 362"/>
                <a:gd name="T12" fmla="*/ 222 w 222"/>
                <a:gd name="T13" fmla="*/ 175 h 362"/>
                <a:gd name="T14" fmla="*/ 222 w 222"/>
                <a:gd name="T15" fmla="*/ 316 h 362"/>
                <a:gd name="T16" fmla="*/ 179 w 222"/>
                <a:gd name="T17" fmla="*/ 348 h 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2" h="362">
                  <a:moveTo>
                    <a:pt x="179" y="348"/>
                  </a:moveTo>
                  <a:cubicBezTo>
                    <a:pt x="43" y="270"/>
                    <a:pt x="43" y="270"/>
                    <a:pt x="43" y="270"/>
                  </a:cubicBezTo>
                  <a:cubicBezTo>
                    <a:pt x="19" y="256"/>
                    <a:pt x="0" y="220"/>
                    <a:pt x="0" y="188"/>
                  </a:cubicBezTo>
                  <a:cubicBezTo>
                    <a:pt x="0" y="46"/>
                    <a:pt x="0" y="46"/>
                    <a:pt x="0" y="46"/>
                  </a:cubicBezTo>
                  <a:cubicBezTo>
                    <a:pt x="0" y="15"/>
                    <a:pt x="19" y="0"/>
                    <a:pt x="43" y="14"/>
                  </a:cubicBezTo>
                  <a:cubicBezTo>
                    <a:pt x="179" y="92"/>
                    <a:pt x="179" y="92"/>
                    <a:pt x="179" y="92"/>
                  </a:cubicBezTo>
                  <a:cubicBezTo>
                    <a:pt x="202" y="106"/>
                    <a:pt x="222" y="143"/>
                    <a:pt x="222" y="175"/>
                  </a:cubicBezTo>
                  <a:cubicBezTo>
                    <a:pt x="222" y="316"/>
                    <a:pt x="222" y="316"/>
                    <a:pt x="222" y="316"/>
                  </a:cubicBezTo>
                  <a:cubicBezTo>
                    <a:pt x="222" y="348"/>
                    <a:pt x="202" y="362"/>
                    <a:pt x="179" y="348"/>
                  </a:cubicBezTo>
                  <a:close/>
                </a:path>
              </a:pathLst>
            </a:custGeom>
            <a:solidFill>
              <a:srgbClr val="B0C0D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7" name="Freeform 269">
              <a:extLst>
                <a:ext uri="{FF2B5EF4-FFF2-40B4-BE49-F238E27FC236}">
                  <a16:creationId xmlns:a16="http://schemas.microsoft.com/office/drawing/2014/main" id="{EFEE173C-90EB-6D49-A75B-243FC4004DBD}"/>
                </a:ext>
              </a:extLst>
            </p:cNvPr>
            <p:cNvSpPr>
              <a:spLocks noEditPoints="1"/>
            </p:cNvSpPr>
            <p:nvPr/>
          </p:nvSpPr>
          <p:spPr bwMode="auto">
            <a:xfrm>
              <a:off x="18220762" y="11006085"/>
              <a:ext cx="384175" cy="506413"/>
            </a:xfrm>
            <a:custGeom>
              <a:avLst/>
              <a:gdLst>
                <a:gd name="T0" fmla="*/ 37 w 139"/>
                <a:gd name="T1" fmla="*/ 174 h 183"/>
                <a:gd name="T2" fmla="*/ 36 w 139"/>
                <a:gd name="T3" fmla="*/ 174 h 183"/>
                <a:gd name="T4" fmla="*/ 24 w 139"/>
                <a:gd name="T5" fmla="*/ 127 h 183"/>
                <a:gd name="T6" fmla="*/ 0 w 139"/>
                <a:gd name="T7" fmla="*/ 51 h 183"/>
                <a:gd name="T8" fmla="*/ 4 w 139"/>
                <a:gd name="T9" fmla="*/ 26 h 183"/>
                <a:gd name="T10" fmla="*/ 23 w 139"/>
                <a:gd name="T11" fmla="*/ 5 h 183"/>
                <a:gd name="T12" fmla="*/ 51 w 139"/>
                <a:gd name="T13" fmla="*/ 3 h 183"/>
                <a:gd name="T14" fmla="*/ 54 w 139"/>
                <a:gd name="T15" fmla="*/ 7 h 183"/>
                <a:gd name="T16" fmla="*/ 54 w 139"/>
                <a:gd name="T17" fmla="*/ 10 h 183"/>
                <a:gd name="T18" fmla="*/ 52 w 139"/>
                <a:gd name="T19" fmla="*/ 10 h 183"/>
                <a:gd name="T20" fmla="*/ 9 w 139"/>
                <a:gd name="T21" fmla="*/ 31 h 183"/>
                <a:gd name="T22" fmla="*/ 5 w 139"/>
                <a:gd name="T23" fmla="*/ 54 h 183"/>
                <a:gd name="T24" fmla="*/ 28 w 139"/>
                <a:gd name="T25" fmla="*/ 125 h 183"/>
                <a:gd name="T26" fmla="*/ 29 w 139"/>
                <a:gd name="T27" fmla="*/ 126 h 183"/>
                <a:gd name="T28" fmla="*/ 40 w 139"/>
                <a:gd name="T29" fmla="*/ 166 h 183"/>
                <a:gd name="T30" fmla="*/ 56 w 139"/>
                <a:gd name="T31" fmla="*/ 165 h 183"/>
                <a:gd name="T32" fmla="*/ 60 w 139"/>
                <a:gd name="T33" fmla="*/ 169 h 183"/>
                <a:gd name="T34" fmla="*/ 58 w 139"/>
                <a:gd name="T35" fmla="*/ 173 h 183"/>
                <a:gd name="T36" fmla="*/ 37 w 139"/>
                <a:gd name="T37" fmla="*/ 174 h 183"/>
                <a:gd name="T38" fmla="*/ 65 w 139"/>
                <a:gd name="T39" fmla="*/ 172 h 183"/>
                <a:gd name="T40" fmla="*/ 62 w 139"/>
                <a:gd name="T41" fmla="*/ 168 h 183"/>
                <a:gd name="T42" fmla="*/ 62 w 139"/>
                <a:gd name="T43" fmla="*/ 166 h 183"/>
                <a:gd name="T44" fmla="*/ 63 w 139"/>
                <a:gd name="T45" fmla="*/ 165 h 183"/>
                <a:gd name="T46" fmla="*/ 67 w 139"/>
                <a:gd name="T47" fmla="*/ 164 h 183"/>
                <a:gd name="T48" fmla="*/ 68 w 139"/>
                <a:gd name="T49" fmla="*/ 165 h 183"/>
                <a:gd name="T50" fmla="*/ 69 w 139"/>
                <a:gd name="T51" fmla="*/ 166 h 183"/>
                <a:gd name="T52" fmla="*/ 129 w 139"/>
                <a:gd name="T53" fmla="*/ 152 h 183"/>
                <a:gd name="T54" fmla="*/ 133 w 139"/>
                <a:gd name="T55" fmla="*/ 129 h 183"/>
                <a:gd name="T56" fmla="*/ 133 w 139"/>
                <a:gd name="T57" fmla="*/ 116 h 183"/>
                <a:gd name="T58" fmla="*/ 133 w 139"/>
                <a:gd name="T59" fmla="*/ 114 h 183"/>
                <a:gd name="T60" fmla="*/ 135 w 139"/>
                <a:gd name="T61" fmla="*/ 114 h 183"/>
                <a:gd name="T62" fmla="*/ 138 w 139"/>
                <a:gd name="T63" fmla="*/ 118 h 183"/>
                <a:gd name="T64" fmla="*/ 139 w 139"/>
                <a:gd name="T65" fmla="*/ 132 h 183"/>
                <a:gd name="T66" fmla="*/ 135 w 139"/>
                <a:gd name="T67" fmla="*/ 158 h 183"/>
                <a:gd name="T68" fmla="*/ 109 w 139"/>
                <a:gd name="T69" fmla="*/ 181 h 183"/>
                <a:gd name="T70" fmla="*/ 69 w 139"/>
                <a:gd name="T71" fmla="*/ 172 h 183"/>
                <a:gd name="T72" fmla="*/ 69 w 139"/>
                <a:gd name="T73" fmla="*/ 172 h 183"/>
                <a:gd name="T74" fmla="*/ 66 w 139"/>
                <a:gd name="T75" fmla="*/ 172 h 183"/>
                <a:gd name="T76" fmla="*/ 65 w 139"/>
                <a:gd name="T77" fmla="*/ 172 h 183"/>
                <a:gd name="T78" fmla="*/ 134 w 139"/>
                <a:gd name="T79" fmla="*/ 110 h 183"/>
                <a:gd name="T80" fmla="*/ 131 w 139"/>
                <a:gd name="T81" fmla="*/ 106 h 183"/>
                <a:gd name="T82" fmla="*/ 92 w 139"/>
                <a:gd name="T83" fmla="*/ 35 h 183"/>
                <a:gd name="T84" fmla="*/ 69 w 139"/>
                <a:gd name="T85" fmla="*/ 18 h 183"/>
                <a:gd name="T86" fmla="*/ 69 w 139"/>
                <a:gd name="T87" fmla="*/ 17 h 183"/>
                <a:gd name="T88" fmla="*/ 66 w 139"/>
                <a:gd name="T89" fmla="*/ 12 h 183"/>
                <a:gd name="T90" fmla="*/ 67 w 139"/>
                <a:gd name="T91" fmla="*/ 10 h 183"/>
                <a:gd name="T92" fmla="*/ 69 w 139"/>
                <a:gd name="T93" fmla="*/ 10 h 183"/>
                <a:gd name="T94" fmla="*/ 69 w 139"/>
                <a:gd name="T95" fmla="*/ 11 h 183"/>
                <a:gd name="T96" fmla="*/ 94 w 139"/>
                <a:gd name="T97" fmla="*/ 30 h 183"/>
                <a:gd name="T98" fmla="*/ 121 w 139"/>
                <a:gd name="T99" fmla="*/ 67 h 183"/>
                <a:gd name="T100" fmla="*/ 136 w 139"/>
                <a:gd name="T101" fmla="*/ 107 h 183"/>
                <a:gd name="T102" fmla="*/ 134 w 139"/>
                <a:gd name="T103" fmla="*/ 110 h 183"/>
                <a:gd name="T104" fmla="*/ 60 w 139"/>
                <a:gd name="T105" fmla="*/ 13 h 183"/>
                <a:gd name="T106" fmla="*/ 57 w 139"/>
                <a:gd name="T107" fmla="*/ 8 h 183"/>
                <a:gd name="T108" fmla="*/ 58 w 139"/>
                <a:gd name="T109" fmla="*/ 6 h 183"/>
                <a:gd name="T110" fmla="*/ 60 w 139"/>
                <a:gd name="T111" fmla="*/ 6 h 183"/>
                <a:gd name="T112" fmla="*/ 63 w 139"/>
                <a:gd name="T113" fmla="*/ 11 h 183"/>
                <a:gd name="T114" fmla="*/ 60 w 139"/>
                <a:gd name="T115" fmla="*/ 1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39" h="183">
                  <a:moveTo>
                    <a:pt x="37" y="174"/>
                  </a:moveTo>
                  <a:cubicBezTo>
                    <a:pt x="36" y="174"/>
                    <a:pt x="36" y="174"/>
                    <a:pt x="36" y="174"/>
                  </a:cubicBezTo>
                  <a:cubicBezTo>
                    <a:pt x="24" y="127"/>
                    <a:pt x="24" y="127"/>
                    <a:pt x="24" y="127"/>
                  </a:cubicBezTo>
                  <a:cubicBezTo>
                    <a:pt x="8" y="102"/>
                    <a:pt x="0" y="75"/>
                    <a:pt x="0" y="51"/>
                  </a:cubicBezTo>
                  <a:cubicBezTo>
                    <a:pt x="0" y="42"/>
                    <a:pt x="1" y="33"/>
                    <a:pt x="4" y="26"/>
                  </a:cubicBezTo>
                  <a:cubicBezTo>
                    <a:pt x="8" y="16"/>
                    <a:pt x="14" y="8"/>
                    <a:pt x="23" y="5"/>
                  </a:cubicBezTo>
                  <a:cubicBezTo>
                    <a:pt x="31" y="1"/>
                    <a:pt x="40" y="0"/>
                    <a:pt x="51" y="3"/>
                  </a:cubicBezTo>
                  <a:cubicBezTo>
                    <a:pt x="52" y="3"/>
                    <a:pt x="54" y="5"/>
                    <a:pt x="54" y="7"/>
                  </a:cubicBezTo>
                  <a:cubicBezTo>
                    <a:pt x="55" y="8"/>
                    <a:pt x="54" y="9"/>
                    <a:pt x="54" y="10"/>
                  </a:cubicBezTo>
                  <a:cubicBezTo>
                    <a:pt x="54" y="10"/>
                    <a:pt x="53" y="11"/>
                    <a:pt x="52" y="10"/>
                  </a:cubicBezTo>
                  <a:cubicBezTo>
                    <a:pt x="33" y="5"/>
                    <a:pt x="17" y="13"/>
                    <a:pt x="9" y="31"/>
                  </a:cubicBezTo>
                  <a:cubicBezTo>
                    <a:pt x="7" y="38"/>
                    <a:pt x="5" y="46"/>
                    <a:pt x="5" y="54"/>
                  </a:cubicBezTo>
                  <a:cubicBezTo>
                    <a:pt x="5" y="77"/>
                    <a:pt x="14" y="102"/>
                    <a:pt x="28" y="125"/>
                  </a:cubicBezTo>
                  <a:cubicBezTo>
                    <a:pt x="29" y="126"/>
                    <a:pt x="29" y="126"/>
                    <a:pt x="29" y="126"/>
                  </a:cubicBezTo>
                  <a:cubicBezTo>
                    <a:pt x="40" y="166"/>
                    <a:pt x="40" y="166"/>
                    <a:pt x="40" y="166"/>
                  </a:cubicBezTo>
                  <a:cubicBezTo>
                    <a:pt x="56" y="165"/>
                    <a:pt x="56" y="165"/>
                    <a:pt x="56" y="165"/>
                  </a:cubicBezTo>
                  <a:cubicBezTo>
                    <a:pt x="57" y="165"/>
                    <a:pt x="59" y="167"/>
                    <a:pt x="60" y="169"/>
                  </a:cubicBezTo>
                  <a:cubicBezTo>
                    <a:pt x="60" y="171"/>
                    <a:pt x="60" y="172"/>
                    <a:pt x="58" y="173"/>
                  </a:cubicBezTo>
                  <a:lnTo>
                    <a:pt x="37" y="174"/>
                  </a:lnTo>
                  <a:close/>
                  <a:moveTo>
                    <a:pt x="65" y="172"/>
                  </a:moveTo>
                  <a:cubicBezTo>
                    <a:pt x="64" y="171"/>
                    <a:pt x="63" y="170"/>
                    <a:pt x="62" y="168"/>
                  </a:cubicBezTo>
                  <a:cubicBezTo>
                    <a:pt x="62" y="167"/>
                    <a:pt x="62" y="166"/>
                    <a:pt x="62" y="166"/>
                  </a:cubicBezTo>
                  <a:cubicBezTo>
                    <a:pt x="62" y="165"/>
                    <a:pt x="63" y="165"/>
                    <a:pt x="63" y="165"/>
                  </a:cubicBezTo>
                  <a:cubicBezTo>
                    <a:pt x="67" y="164"/>
                    <a:pt x="67" y="164"/>
                    <a:pt x="67" y="164"/>
                  </a:cubicBezTo>
                  <a:cubicBezTo>
                    <a:pt x="68" y="165"/>
                    <a:pt x="68" y="165"/>
                    <a:pt x="68" y="165"/>
                  </a:cubicBezTo>
                  <a:cubicBezTo>
                    <a:pt x="68" y="165"/>
                    <a:pt x="69" y="165"/>
                    <a:pt x="69" y="166"/>
                  </a:cubicBezTo>
                  <a:cubicBezTo>
                    <a:pt x="96" y="181"/>
                    <a:pt x="120" y="175"/>
                    <a:pt x="129" y="152"/>
                  </a:cubicBezTo>
                  <a:cubicBezTo>
                    <a:pt x="132" y="145"/>
                    <a:pt x="133" y="137"/>
                    <a:pt x="133" y="129"/>
                  </a:cubicBezTo>
                  <a:cubicBezTo>
                    <a:pt x="133" y="125"/>
                    <a:pt x="133" y="120"/>
                    <a:pt x="133" y="116"/>
                  </a:cubicBezTo>
                  <a:cubicBezTo>
                    <a:pt x="133" y="115"/>
                    <a:pt x="133" y="114"/>
                    <a:pt x="133" y="114"/>
                  </a:cubicBezTo>
                  <a:cubicBezTo>
                    <a:pt x="134" y="113"/>
                    <a:pt x="134" y="113"/>
                    <a:pt x="135" y="114"/>
                  </a:cubicBezTo>
                  <a:cubicBezTo>
                    <a:pt x="137" y="114"/>
                    <a:pt x="138" y="116"/>
                    <a:pt x="138" y="118"/>
                  </a:cubicBezTo>
                  <a:cubicBezTo>
                    <a:pt x="139" y="123"/>
                    <a:pt x="139" y="128"/>
                    <a:pt x="139" y="132"/>
                  </a:cubicBezTo>
                  <a:cubicBezTo>
                    <a:pt x="139" y="141"/>
                    <a:pt x="138" y="150"/>
                    <a:pt x="135" y="158"/>
                  </a:cubicBezTo>
                  <a:cubicBezTo>
                    <a:pt x="130" y="170"/>
                    <a:pt x="121" y="178"/>
                    <a:pt x="109" y="181"/>
                  </a:cubicBezTo>
                  <a:cubicBezTo>
                    <a:pt x="97" y="183"/>
                    <a:pt x="83" y="180"/>
                    <a:pt x="69" y="172"/>
                  </a:cubicBezTo>
                  <a:cubicBezTo>
                    <a:pt x="69" y="172"/>
                    <a:pt x="69" y="172"/>
                    <a:pt x="69" y="172"/>
                  </a:cubicBezTo>
                  <a:cubicBezTo>
                    <a:pt x="66" y="172"/>
                    <a:pt x="66" y="172"/>
                    <a:pt x="66" y="172"/>
                  </a:cubicBezTo>
                  <a:cubicBezTo>
                    <a:pt x="66" y="172"/>
                    <a:pt x="65" y="172"/>
                    <a:pt x="65" y="172"/>
                  </a:cubicBezTo>
                  <a:close/>
                  <a:moveTo>
                    <a:pt x="134" y="110"/>
                  </a:moveTo>
                  <a:cubicBezTo>
                    <a:pt x="132" y="109"/>
                    <a:pt x="131" y="107"/>
                    <a:pt x="131" y="106"/>
                  </a:cubicBezTo>
                  <a:cubicBezTo>
                    <a:pt x="125" y="80"/>
                    <a:pt x="111" y="54"/>
                    <a:pt x="92" y="35"/>
                  </a:cubicBezTo>
                  <a:cubicBezTo>
                    <a:pt x="85" y="28"/>
                    <a:pt x="77" y="22"/>
                    <a:pt x="69" y="18"/>
                  </a:cubicBezTo>
                  <a:cubicBezTo>
                    <a:pt x="69" y="17"/>
                    <a:pt x="69" y="17"/>
                    <a:pt x="69" y="17"/>
                  </a:cubicBezTo>
                  <a:cubicBezTo>
                    <a:pt x="67" y="16"/>
                    <a:pt x="66" y="14"/>
                    <a:pt x="66" y="12"/>
                  </a:cubicBezTo>
                  <a:cubicBezTo>
                    <a:pt x="66" y="11"/>
                    <a:pt x="66" y="11"/>
                    <a:pt x="67" y="10"/>
                  </a:cubicBezTo>
                  <a:cubicBezTo>
                    <a:pt x="67" y="10"/>
                    <a:pt x="68" y="10"/>
                    <a:pt x="69" y="10"/>
                  </a:cubicBezTo>
                  <a:cubicBezTo>
                    <a:pt x="69" y="11"/>
                    <a:pt x="69" y="11"/>
                    <a:pt x="69" y="11"/>
                  </a:cubicBezTo>
                  <a:cubicBezTo>
                    <a:pt x="78" y="16"/>
                    <a:pt x="86" y="22"/>
                    <a:pt x="94" y="30"/>
                  </a:cubicBezTo>
                  <a:cubicBezTo>
                    <a:pt x="104" y="41"/>
                    <a:pt x="113" y="53"/>
                    <a:pt x="121" y="67"/>
                  </a:cubicBezTo>
                  <a:cubicBezTo>
                    <a:pt x="128" y="80"/>
                    <a:pt x="133" y="94"/>
                    <a:pt x="136" y="107"/>
                  </a:cubicBezTo>
                  <a:cubicBezTo>
                    <a:pt x="137" y="109"/>
                    <a:pt x="136" y="110"/>
                    <a:pt x="134" y="110"/>
                  </a:cubicBezTo>
                  <a:close/>
                  <a:moveTo>
                    <a:pt x="60" y="13"/>
                  </a:moveTo>
                  <a:cubicBezTo>
                    <a:pt x="59" y="12"/>
                    <a:pt x="57" y="10"/>
                    <a:pt x="57" y="8"/>
                  </a:cubicBezTo>
                  <a:cubicBezTo>
                    <a:pt x="57" y="7"/>
                    <a:pt x="57" y="7"/>
                    <a:pt x="58" y="6"/>
                  </a:cubicBezTo>
                  <a:cubicBezTo>
                    <a:pt x="58" y="6"/>
                    <a:pt x="59" y="6"/>
                    <a:pt x="60" y="6"/>
                  </a:cubicBezTo>
                  <a:cubicBezTo>
                    <a:pt x="61" y="7"/>
                    <a:pt x="63" y="9"/>
                    <a:pt x="63" y="11"/>
                  </a:cubicBezTo>
                  <a:cubicBezTo>
                    <a:pt x="63" y="13"/>
                    <a:pt x="62" y="14"/>
                    <a:pt x="60" y="13"/>
                  </a:cubicBez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8" name="Freeform 270">
              <a:extLst>
                <a:ext uri="{FF2B5EF4-FFF2-40B4-BE49-F238E27FC236}">
                  <a16:creationId xmlns:a16="http://schemas.microsoft.com/office/drawing/2014/main" id="{CA63A478-0907-8A45-8319-210BC0AAFB61}"/>
                </a:ext>
              </a:extLst>
            </p:cNvPr>
            <p:cNvSpPr>
              <a:spLocks noEditPoints="1"/>
            </p:cNvSpPr>
            <p:nvPr/>
          </p:nvSpPr>
          <p:spPr bwMode="auto">
            <a:xfrm>
              <a:off x="18284262" y="11158485"/>
              <a:ext cx="66675" cy="96838"/>
            </a:xfrm>
            <a:custGeom>
              <a:avLst/>
              <a:gdLst>
                <a:gd name="T0" fmla="*/ 12 w 24"/>
                <a:gd name="T1" fmla="*/ 31 h 35"/>
                <a:gd name="T2" fmla="*/ 0 w 24"/>
                <a:gd name="T3" fmla="*/ 11 h 35"/>
                <a:gd name="T4" fmla="*/ 12 w 24"/>
                <a:gd name="T5" fmla="*/ 4 h 35"/>
                <a:gd name="T6" fmla="*/ 24 w 24"/>
                <a:gd name="T7" fmla="*/ 24 h 35"/>
                <a:gd name="T8" fmla="*/ 12 w 24"/>
                <a:gd name="T9" fmla="*/ 31 h 35"/>
                <a:gd name="T10" fmla="*/ 12 w 24"/>
                <a:gd name="T11" fmla="*/ 10 h 35"/>
                <a:gd name="T12" fmla="*/ 5 w 24"/>
                <a:gd name="T13" fmla="*/ 14 h 35"/>
                <a:gd name="T14" fmla="*/ 12 w 24"/>
                <a:gd name="T15" fmla="*/ 25 h 35"/>
                <a:gd name="T16" fmla="*/ 18 w 24"/>
                <a:gd name="T17" fmla="*/ 21 h 35"/>
                <a:gd name="T18" fmla="*/ 12 w 24"/>
                <a:gd name="T19" fmla="*/ 1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35">
                  <a:moveTo>
                    <a:pt x="12" y="31"/>
                  </a:moveTo>
                  <a:cubicBezTo>
                    <a:pt x="5" y="28"/>
                    <a:pt x="0" y="18"/>
                    <a:pt x="0" y="11"/>
                  </a:cubicBezTo>
                  <a:cubicBezTo>
                    <a:pt x="0" y="3"/>
                    <a:pt x="5" y="0"/>
                    <a:pt x="12" y="4"/>
                  </a:cubicBezTo>
                  <a:cubicBezTo>
                    <a:pt x="18" y="7"/>
                    <a:pt x="24" y="17"/>
                    <a:pt x="24" y="24"/>
                  </a:cubicBezTo>
                  <a:cubicBezTo>
                    <a:pt x="24" y="32"/>
                    <a:pt x="18" y="35"/>
                    <a:pt x="12" y="31"/>
                  </a:cubicBezTo>
                  <a:close/>
                  <a:moveTo>
                    <a:pt x="12" y="10"/>
                  </a:moveTo>
                  <a:cubicBezTo>
                    <a:pt x="8" y="8"/>
                    <a:pt x="5" y="10"/>
                    <a:pt x="5" y="14"/>
                  </a:cubicBezTo>
                  <a:cubicBezTo>
                    <a:pt x="5" y="18"/>
                    <a:pt x="8" y="23"/>
                    <a:pt x="12" y="25"/>
                  </a:cubicBezTo>
                  <a:cubicBezTo>
                    <a:pt x="15" y="27"/>
                    <a:pt x="18" y="25"/>
                    <a:pt x="18" y="21"/>
                  </a:cubicBezTo>
                  <a:cubicBezTo>
                    <a:pt x="18" y="17"/>
                    <a:pt x="15" y="12"/>
                    <a:pt x="12" y="10"/>
                  </a:cubicBez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9" name="Freeform 271">
              <a:extLst>
                <a:ext uri="{FF2B5EF4-FFF2-40B4-BE49-F238E27FC236}">
                  <a16:creationId xmlns:a16="http://schemas.microsoft.com/office/drawing/2014/main" id="{A7A0B5F5-9D71-E046-BC74-323FB20AB55D}"/>
                </a:ext>
              </a:extLst>
            </p:cNvPr>
            <p:cNvSpPr>
              <a:spLocks noEditPoints="1"/>
            </p:cNvSpPr>
            <p:nvPr/>
          </p:nvSpPr>
          <p:spPr bwMode="auto">
            <a:xfrm>
              <a:off x="18377924" y="11214048"/>
              <a:ext cx="66675" cy="96838"/>
            </a:xfrm>
            <a:custGeom>
              <a:avLst/>
              <a:gdLst>
                <a:gd name="T0" fmla="*/ 12 w 24"/>
                <a:gd name="T1" fmla="*/ 31 h 35"/>
                <a:gd name="T2" fmla="*/ 0 w 24"/>
                <a:gd name="T3" fmla="*/ 11 h 35"/>
                <a:gd name="T4" fmla="*/ 12 w 24"/>
                <a:gd name="T5" fmla="*/ 4 h 35"/>
                <a:gd name="T6" fmla="*/ 24 w 24"/>
                <a:gd name="T7" fmla="*/ 25 h 35"/>
                <a:gd name="T8" fmla="*/ 12 w 24"/>
                <a:gd name="T9" fmla="*/ 31 h 35"/>
                <a:gd name="T10" fmla="*/ 12 w 24"/>
                <a:gd name="T11" fmla="*/ 10 h 35"/>
                <a:gd name="T12" fmla="*/ 6 w 24"/>
                <a:gd name="T13" fmla="*/ 14 h 35"/>
                <a:gd name="T14" fmla="*/ 12 w 24"/>
                <a:gd name="T15" fmla="*/ 25 h 35"/>
                <a:gd name="T16" fmla="*/ 19 w 24"/>
                <a:gd name="T17" fmla="*/ 21 h 35"/>
                <a:gd name="T18" fmla="*/ 12 w 24"/>
                <a:gd name="T19" fmla="*/ 1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35">
                  <a:moveTo>
                    <a:pt x="12" y="31"/>
                  </a:moveTo>
                  <a:cubicBezTo>
                    <a:pt x="6" y="28"/>
                    <a:pt x="0" y="18"/>
                    <a:pt x="0" y="11"/>
                  </a:cubicBezTo>
                  <a:cubicBezTo>
                    <a:pt x="0" y="3"/>
                    <a:pt x="6" y="0"/>
                    <a:pt x="12" y="4"/>
                  </a:cubicBezTo>
                  <a:cubicBezTo>
                    <a:pt x="19" y="7"/>
                    <a:pt x="24" y="17"/>
                    <a:pt x="24" y="25"/>
                  </a:cubicBezTo>
                  <a:cubicBezTo>
                    <a:pt x="24" y="32"/>
                    <a:pt x="19" y="35"/>
                    <a:pt x="12" y="31"/>
                  </a:cubicBezTo>
                  <a:close/>
                  <a:moveTo>
                    <a:pt x="12" y="10"/>
                  </a:moveTo>
                  <a:cubicBezTo>
                    <a:pt x="9" y="8"/>
                    <a:pt x="6" y="10"/>
                    <a:pt x="6" y="14"/>
                  </a:cubicBezTo>
                  <a:cubicBezTo>
                    <a:pt x="6" y="18"/>
                    <a:pt x="9" y="23"/>
                    <a:pt x="12" y="25"/>
                  </a:cubicBezTo>
                  <a:cubicBezTo>
                    <a:pt x="16" y="27"/>
                    <a:pt x="19" y="25"/>
                    <a:pt x="19" y="21"/>
                  </a:cubicBezTo>
                  <a:cubicBezTo>
                    <a:pt x="19" y="17"/>
                    <a:pt x="16" y="12"/>
                    <a:pt x="12" y="10"/>
                  </a:cubicBez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0" name="Freeform 272">
              <a:extLst>
                <a:ext uri="{FF2B5EF4-FFF2-40B4-BE49-F238E27FC236}">
                  <a16:creationId xmlns:a16="http://schemas.microsoft.com/office/drawing/2014/main" id="{548C087D-424D-084C-B143-D8E1F1EC3238}"/>
                </a:ext>
              </a:extLst>
            </p:cNvPr>
            <p:cNvSpPr>
              <a:spLocks noEditPoints="1"/>
            </p:cNvSpPr>
            <p:nvPr/>
          </p:nvSpPr>
          <p:spPr bwMode="auto">
            <a:xfrm>
              <a:off x="18474762" y="11269610"/>
              <a:ext cx="66675" cy="95250"/>
            </a:xfrm>
            <a:custGeom>
              <a:avLst/>
              <a:gdLst>
                <a:gd name="T0" fmla="*/ 12 w 24"/>
                <a:gd name="T1" fmla="*/ 32 h 35"/>
                <a:gd name="T2" fmla="*/ 0 w 24"/>
                <a:gd name="T3" fmla="*/ 11 h 35"/>
                <a:gd name="T4" fmla="*/ 12 w 24"/>
                <a:gd name="T5" fmla="*/ 4 h 35"/>
                <a:gd name="T6" fmla="*/ 24 w 24"/>
                <a:gd name="T7" fmla="*/ 25 h 35"/>
                <a:gd name="T8" fmla="*/ 12 w 24"/>
                <a:gd name="T9" fmla="*/ 32 h 35"/>
                <a:gd name="T10" fmla="*/ 12 w 24"/>
                <a:gd name="T11" fmla="*/ 10 h 35"/>
                <a:gd name="T12" fmla="*/ 6 w 24"/>
                <a:gd name="T13" fmla="*/ 14 h 35"/>
                <a:gd name="T14" fmla="*/ 12 w 24"/>
                <a:gd name="T15" fmla="*/ 25 h 35"/>
                <a:gd name="T16" fmla="*/ 18 w 24"/>
                <a:gd name="T17" fmla="*/ 21 h 35"/>
                <a:gd name="T18" fmla="*/ 12 w 24"/>
                <a:gd name="T19" fmla="*/ 1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 h="35">
                  <a:moveTo>
                    <a:pt x="12" y="32"/>
                  </a:moveTo>
                  <a:cubicBezTo>
                    <a:pt x="5" y="28"/>
                    <a:pt x="0" y="18"/>
                    <a:pt x="0" y="11"/>
                  </a:cubicBezTo>
                  <a:cubicBezTo>
                    <a:pt x="0" y="3"/>
                    <a:pt x="5" y="0"/>
                    <a:pt x="12" y="4"/>
                  </a:cubicBezTo>
                  <a:cubicBezTo>
                    <a:pt x="19" y="7"/>
                    <a:pt x="24" y="17"/>
                    <a:pt x="24" y="25"/>
                  </a:cubicBezTo>
                  <a:cubicBezTo>
                    <a:pt x="24" y="32"/>
                    <a:pt x="19" y="35"/>
                    <a:pt x="12" y="32"/>
                  </a:cubicBezTo>
                  <a:close/>
                  <a:moveTo>
                    <a:pt x="12" y="10"/>
                  </a:moveTo>
                  <a:cubicBezTo>
                    <a:pt x="9" y="8"/>
                    <a:pt x="6" y="10"/>
                    <a:pt x="6" y="14"/>
                  </a:cubicBezTo>
                  <a:cubicBezTo>
                    <a:pt x="6" y="18"/>
                    <a:pt x="9" y="23"/>
                    <a:pt x="12" y="25"/>
                  </a:cubicBezTo>
                  <a:cubicBezTo>
                    <a:pt x="16" y="27"/>
                    <a:pt x="18" y="25"/>
                    <a:pt x="18" y="21"/>
                  </a:cubicBezTo>
                  <a:cubicBezTo>
                    <a:pt x="18" y="17"/>
                    <a:pt x="16" y="12"/>
                    <a:pt x="12" y="10"/>
                  </a:cubicBez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1" name="Freeform 273">
              <a:extLst>
                <a:ext uri="{FF2B5EF4-FFF2-40B4-BE49-F238E27FC236}">
                  <a16:creationId xmlns:a16="http://schemas.microsoft.com/office/drawing/2014/main" id="{ABA54B77-1137-9448-848B-75F891A5FF8F}"/>
                </a:ext>
              </a:extLst>
            </p:cNvPr>
            <p:cNvSpPr>
              <a:spLocks noEditPoints="1"/>
            </p:cNvSpPr>
            <p:nvPr/>
          </p:nvSpPr>
          <p:spPr bwMode="auto">
            <a:xfrm>
              <a:off x="18593824" y="11080698"/>
              <a:ext cx="44450" cy="63500"/>
            </a:xfrm>
            <a:custGeom>
              <a:avLst/>
              <a:gdLst>
                <a:gd name="T0" fmla="*/ 8 w 16"/>
                <a:gd name="T1" fmla="*/ 21 h 23"/>
                <a:gd name="T2" fmla="*/ 0 w 16"/>
                <a:gd name="T3" fmla="*/ 7 h 23"/>
                <a:gd name="T4" fmla="*/ 8 w 16"/>
                <a:gd name="T5" fmla="*/ 2 h 23"/>
                <a:gd name="T6" fmla="*/ 16 w 16"/>
                <a:gd name="T7" fmla="*/ 16 h 23"/>
                <a:gd name="T8" fmla="*/ 8 w 16"/>
                <a:gd name="T9" fmla="*/ 21 h 23"/>
                <a:gd name="T10" fmla="*/ 8 w 16"/>
                <a:gd name="T11" fmla="*/ 9 h 23"/>
                <a:gd name="T12" fmla="*/ 5 w 16"/>
                <a:gd name="T13" fmla="*/ 10 h 23"/>
                <a:gd name="T14" fmla="*/ 8 w 16"/>
                <a:gd name="T15" fmla="*/ 14 h 23"/>
                <a:gd name="T16" fmla="*/ 10 w 16"/>
                <a:gd name="T17" fmla="*/ 13 h 23"/>
                <a:gd name="T18" fmla="*/ 8 w 16"/>
                <a:gd name="T19" fmla="*/ 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23">
                  <a:moveTo>
                    <a:pt x="8" y="21"/>
                  </a:moveTo>
                  <a:cubicBezTo>
                    <a:pt x="3" y="18"/>
                    <a:pt x="0" y="12"/>
                    <a:pt x="0" y="7"/>
                  </a:cubicBezTo>
                  <a:cubicBezTo>
                    <a:pt x="0" y="2"/>
                    <a:pt x="3" y="0"/>
                    <a:pt x="8" y="2"/>
                  </a:cubicBezTo>
                  <a:cubicBezTo>
                    <a:pt x="12" y="5"/>
                    <a:pt x="16" y="11"/>
                    <a:pt x="16" y="16"/>
                  </a:cubicBezTo>
                  <a:cubicBezTo>
                    <a:pt x="16" y="21"/>
                    <a:pt x="12" y="23"/>
                    <a:pt x="8" y="21"/>
                  </a:cubicBezTo>
                  <a:close/>
                  <a:moveTo>
                    <a:pt x="8" y="9"/>
                  </a:moveTo>
                  <a:cubicBezTo>
                    <a:pt x="6" y="8"/>
                    <a:pt x="5" y="9"/>
                    <a:pt x="5" y="10"/>
                  </a:cubicBezTo>
                  <a:cubicBezTo>
                    <a:pt x="5" y="11"/>
                    <a:pt x="6" y="13"/>
                    <a:pt x="8" y="14"/>
                  </a:cubicBezTo>
                  <a:cubicBezTo>
                    <a:pt x="9" y="15"/>
                    <a:pt x="10" y="14"/>
                    <a:pt x="10" y="13"/>
                  </a:cubicBezTo>
                  <a:cubicBezTo>
                    <a:pt x="10" y="11"/>
                    <a:pt x="9" y="10"/>
                    <a:pt x="8" y="9"/>
                  </a:cubicBez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2" name="Freeform 274">
              <a:extLst>
                <a:ext uri="{FF2B5EF4-FFF2-40B4-BE49-F238E27FC236}">
                  <a16:creationId xmlns:a16="http://schemas.microsoft.com/office/drawing/2014/main" id="{90EF323B-1296-3C42-A8F3-E323C0B7E720}"/>
                </a:ext>
              </a:extLst>
            </p:cNvPr>
            <p:cNvSpPr>
              <a:spLocks noEditPoints="1"/>
            </p:cNvSpPr>
            <p:nvPr/>
          </p:nvSpPr>
          <p:spPr bwMode="auto">
            <a:xfrm>
              <a:off x="18187424" y="11333110"/>
              <a:ext cx="63500" cy="85725"/>
            </a:xfrm>
            <a:custGeom>
              <a:avLst/>
              <a:gdLst>
                <a:gd name="T0" fmla="*/ 11 w 23"/>
                <a:gd name="T1" fmla="*/ 28 h 31"/>
                <a:gd name="T2" fmla="*/ 5 w 23"/>
                <a:gd name="T3" fmla="*/ 22 h 31"/>
                <a:gd name="T4" fmla="*/ 1 w 23"/>
                <a:gd name="T5" fmla="*/ 11 h 31"/>
                <a:gd name="T6" fmla="*/ 2 w 23"/>
                <a:gd name="T7" fmla="*/ 3 h 31"/>
                <a:gd name="T8" fmla="*/ 9 w 23"/>
                <a:gd name="T9" fmla="*/ 1 h 31"/>
                <a:gd name="T10" fmla="*/ 18 w 23"/>
                <a:gd name="T11" fmla="*/ 8 h 31"/>
                <a:gd name="T12" fmla="*/ 22 w 23"/>
                <a:gd name="T13" fmla="*/ 19 h 31"/>
                <a:gd name="T14" fmla="*/ 13 w 23"/>
                <a:gd name="T15" fmla="*/ 29 h 31"/>
                <a:gd name="T16" fmla="*/ 11 w 23"/>
                <a:gd name="T17" fmla="*/ 28 h 31"/>
                <a:gd name="T18" fmla="*/ 11 w 23"/>
                <a:gd name="T19" fmla="*/ 9 h 31"/>
                <a:gd name="T20" fmla="*/ 10 w 23"/>
                <a:gd name="T21" fmla="*/ 9 h 31"/>
                <a:gd name="T22" fmla="*/ 7 w 23"/>
                <a:gd name="T23" fmla="*/ 9 h 31"/>
                <a:gd name="T24" fmla="*/ 6 w 23"/>
                <a:gd name="T25" fmla="*/ 13 h 31"/>
                <a:gd name="T26" fmla="*/ 8 w 23"/>
                <a:gd name="T27" fmla="*/ 18 h 31"/>
                <a:gd name="T28" fmla="*/ 12 w 23"/>
                <a:gd name="T29" fmla="*/ 21 h 31"/>
                <a:gd name="T30" fmla="*/ 16 w 23"/>
                <a:gd name="T31" fmla="*/ 17 h 31"/>
                <a:gd name="T32" fmla="*/ 14 w 23"/>
                <a:gd name="T33" fmla="*/ 12 h 31"/>
                <a:gd name="T34" fmla="*/ 11 w 23"/>
                <a:gd name="T35" fmla="*/ 9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 h="31">
                  <a:moveTo>
                    <a:pt x="11" y="28"/>
                  </a:moveTo>
                  <a:cubicBezTo>
                    <a:pt x="9" y="26"/>
                    <a:pt x="7" y="24"/>
                    <a:pt x="5" y="22"/>
                  </a:cubicBezTo>
                  <a:cubicBezTo>
                    <a:pt x="3" y="18"/>
                    <a:pt x="1" y="15"/>
                    <a:pt x="1" y="11"/>
                  </a:cubicBezTo>
                  <a:cubicBezTo>
                    <a:pt x="0" y="7"/>
                    <a:pt x="1" y="4"/>
                    <a:pt x="2" y="3"/>
                  </a:cubicBezTo>
                  <a:cubicBezTo>
                    <a:pt x="4" y="1"/>
                    <a:pt x="7" y="0"/>
                    <a:pt x="9" y="1"/>
                  </a:cubicBezTo>
                  <a:cubicBezTo>
                    <a:pt x="12" y="3"/>
                    <a:pt x="15" y="5"/>
                    <a:pt x="18" y="8"/>
                  </a:cubicBezTo>
                  <a:cubicBezTo>
                    <a:pt x="20" y="12"/>
                    <a:pt x="22" y="15"/>
                    <a:pt x="22" y="19"/>
                  </a:cubicBezTo>
                  <a:cubicBezTo>
                    <a:pt x="23" y="26"/>
                    <a:pt x="19" y="31"/>
                    <a:pt x="13" y="29"/>
                  </a:cubicBezTo>
                  <a:cubicBezTo>
                    <a:pt x="13" y="28"/>
                    <a:pt x="12" y="28"/>
                    <a:pt x="11" y="28"/>
                  </a:cubicBezTo>
                  <a:close/>
                  <a:moveTo>
                    <a:pt x="11" y="9"/>
                  </a:moveTo>
                  <a:cubicBezTo>
                    <a:pt x="10" y="9"/>
                    <a:pt x="10" y="9"/>
                    <a:pt x="10" y="9"/>
                  </a:cubicBezTo>
                  <a:cubicBezTo>
                    <a:pt x="9" y="8"/>
                    <a:pt x="8" y="8"/>
                    <a:pt x="7" y="9"/>
                  </a:cubicBezTo>
                  <a:cubicBezTo>
                    <a:pt x="6" y="10"/>
                    <a:pt x="6" y="11"/>
                    <a:pt x="6" y="13"/>
                  </a:cubicBezTo>
                  <a:cubicBezTo>
                    <a:pt x="6" y="15"/>
                    <a:pt x="7" y="17"/>
                    <a:pt x="8" y="18"/>
                  </a:cubicBezTo>
                  <a:cubicBezTo>
                    <a:pt x="10" y="20"/>
                    <a:pt x="11" y="21"/>
                    <a:pt x="12" y="21"/>
                  </a:cubicBezTo>
                  <a:cubicBezTo>
                    <a:pt x="15" y="22"/>
                    <a:pt x="17" y="20"/>
                    <a:pt x="16" y="17"/>
                  </a:cubicBezTo>
                  <a:cubicBezTo>
                    <a:pt x="16" y="15"/>
                    <a:pt x="15" y="13"/>
                    <a:pt x="14" y="12"/>
                  </a:cubicBezTo>
                  <a:cubicBezTo>
                    <a:pt x="13" y="11"/>
                    <a:pt x="12" y="10"/>
                    <a:pt x="11" y="9"/>
                  </a:cubicBez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3" name="Freeform 275">
              <a:extLst>
                <a:ext uri="{FF2B5EF4-FFF2-40B4-BE49-F238E27FC236}">
                  <a16:creationId xmlns:a16="http://schemas.microsoft.com/office/drawing/2014/main" id="{5FD3AA5F-33CA-C345-9B85-C578166CC6BB}"/>
                </a:ext>
              </a:extLst>
            </p:cNvPr>
            <p:cNvSpPr>
              <a:spLocks/>
            </p:cNvSpPr>
            <p:nvPr/>
          </p:nvSpPr>
          <p:spPr bwMode="auto">
            <a:xfrm>
              <a:off x="18223937" y="10934648"/>
              <a:ext cx="36513" cy="36513"/>
            </a:xfrm>
            <a:custGeom>
              <a:avLst/>
              <a:gdLst>
                <a:gd name="T0" fmla="*/ 11 w 13"/>
                <a:gd name="T1" fmla="*/ 12 h 13"/>
                <a:gd name="T2" fmla="*/ 3 w 13"/>
                <a:gd name="T3" fmla="*/ 8 h 13"/>
                <a:gd name="T4" fmla="*/ 0 w 13"/>
                <a:gd name="T5" fmla="*/ 3 h 13"/>
                <a:gd name="T6" fmla="*/ 3 w 13"/>
                <a:gd name="T7" fmla="*/ 1 h 13"/>
                <a:gd name="T8" fmla="*/ 11 w 13"/>
                <a:gd name="T9" fmla="*/ 5 h 13"/>
                <a:gd name="T10" fmla="*/ 13 w 13"/>
                <a:gd name="T11" fmla="*/ 10 h 13"/>
                <a:gd name="T12" fmla="*/ 11 w 13"/>
                <a:gd name="T13" fmla="*/ 12 h 13"/>
              </a:gdLst>
              <a:ahLst/>
              <a:cxnLst>
                <a:cxn ang="0">
                  <a:pos x="T0" y="T1"/>
                </a:cxn>
                <a:cxn ang="0">
                  <a:pos x="T2" y="T3"/>
                </a:cxn>
                <a:cxn ang="0">
                  <a:pos x="T4" y="T5"/>
                </a:cxn>
                <a:cxn ang="0">
                  <a:pos x="T6" y="T7"/>
                </a:cxn>
                <a:cxn ang="0">
                  <a:pos x="T8" y="T9"/>
                </a:cxn>
                <a:cxn ang="0">
                  <a:pos x="T10" y="T11"/>
                </a:cxn>
                <a:cxn ang="0">
                  <a:pos x="T12" y="T13"/>
                </a:cxn>
              </a:cxnLst>
              <a:rect l="0" t="0" r="r" b="b"/>
              <a:pathLst>
                <a:path w="13" h="13">
                  <a:moveTo>
                    <a:pt x="11" y="12"/>
                  </a:moveTo>
                  <a:cubicBezTo>
                    <a:pt x="3" y="8"/>
                    <a:pt x="3" y="8"/>
                    <a:pt x="3" y="8"/>
                  </a:cubicBezTo>
                  <a:cubicBezTo>
                    <a:pt x="2" y="7"/>
                    <a:pt x="0" y="5"/>
                    <a:pt x="0" y="3"/>
                  </a:cubicBezTo>
                  <a:cubicBezTo>
                    <a:pt x="0" y="1"/>
                    <a:pt x="2" y="0"/>
                    <a:pt x="3" y="1"/>
                  </a:cubicBezTo>
                  <a:cubicBezTo>
                    <a:pt x="11" y="5"/>
                    <a:pt x="11" y="5"/>
                    <a:pt x="11" y="5"/>
                  </a:cubicBezTo>
                  <a:cubicBezTo>
                    <a:pt x="12" y="6"/>
                    <a:pt x="13" y="9"/>
                    <a:pt x="13" y="10"/>
                  </a:cubicBezTo>
                  <a:cubicBezTo>
                    <a:pt x="13" y="12"/>
                    <a:pt x="12" y="13"/>
                    <a:pt x="11" y="12"/>
                  </a:cubicBez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4" name="Freeform 276">
              <a:extLst>
                <a:ext uri="{FF2B5EF4-FFF2-40B4-BE49-F238E27FC236}">
                  <a16:creationId xmlns:a16="http://schemas.microsoft.com/office/drawing/2014/main" id="{7C6C7300-49DD-BB47-A48B-FF7C09A79CB5}"/>
                </a:ext>
              </a:extLst>
            </p:cNvPr>
            <p:cNvSpPr>
              <a:spLocks/>
            </p:cNvSpPr>
            <p:nvPr/>
          </p:nvSpPr>
          <p:spPr bwMode="auto">
            <a:xfrm>
              <a:off x="18235049" y="10929885"/>
              <a:ext cx="15875" cy="46038"/>
            </a:xfrm>
            <a:custGeom>
              <a:avLst/>
              <a:gdLst>
                <a:gd name="T0" fmla="*/ 3 w 6"/>
                <a:gd name="T1" fmla="*/ 16 h 17"/>
                <a:gd name="T2" fmla="*/ 0 w 6"/>
                <a:gd name="T3" fmla="*/ 11 h 17"/>
                <a:gd name="T4" fmla="*/ 0 w 6"/>
                <a:gd name="T5" fmla="*/ 3 h 17"/>
                <a:gd name="T6" fmla="*/ 3 w 6"/>
                <a:gd name="T7" fmla="*/ 1 h 17"/>
                <a:gd name="T8" fmla="*/ 6 w 6"/>
                <a:gd name="T9" fmla="*/ 6 h 17"/>
                <a:gd name="T10" fmla="*/ 6 w 6"/>
                <a:gd name="T11" fmla="*/ 15 h 17"/>
                <a:gd name="T12" fmla="*/ 3 w 6"/>
                <a:gd name="T13" fmla="*/ 16 h 17"/>
              </a:gdLst>
              <a:ahLst/>
              <a:cxnLst>
                <a:cxn ang="0">
                  <a:pos x="T0" y="T1"/>
                </a:cxn>
                <a:cxn ang="0">
                  <a:pos x="T2" y="T3"/>
                </a:cxn>
                <a:cxn ang="0">
                  <a:pos x="T4" y="T5"/>
                </a:cxn>
                <a:cxn ang="0">
                  <a:pos x="T6" y="T7"/>
                </a:cxn>
                <a:cxn ang="0">
                  <a:pos x="T8" y="T9"/>
                </a:cxn>
                <a:cxn ang="0">
                  <a:pos x="T10" y="T11"/>
                </a:cxn>
                <a:cxn ang="0">
                  <a:pos x="T12" y="T13"/>
                </a:cxn>
              </a:cxnLst>
              <a:rect l="0" t="0" r="r" b="b"/>
              <a:pathLst>
                <a:path w="6" h="17">
                  <a:moveTo>
                    <a:pt x="3" y="16"/>
                  </a:moveTo>
                  <a:cubicBezTo>
                    <a:pt x="1" y="15"/>
                    <a:pt x="0" y="13"/>
                    <a:pt x="0" y="11"/>
                  </a:cubicBezTo>
                  <a:cubicBezTo>
                    <a:pt x="0" y="3"/>
                    <a:pt x="0" y="3"/>
                    <a:pt x="0" y="3"/>
                  </a:cubicBezTo>
                  <a:cubicBezTo>
                    <a:pt x="0" y="1"/>
                    <a:pt x="1" y="0"/>
                    <a:pt x="3" y="1"/>
                  </a:cubicBezTo>
                  <a:cubicBezTo>
                    <a:pt x="4" y="2"/>
                    <a:pt x="6" y="4"/>
                    <a:pt x="6" y="6"/>
                  </a:cubicBezTo>
                  <a:cubicBezTo>
                    <a:pt x="6" y="15"/>
                    <a:pt x="6" y="15"/>
                    <a:pt x="6" y="15"/>
                  </a:cubicBezTo>
                  <a:cubicBezTo>
                    <a:pt x="6" y="16"/>
                    <a:pt x="4" y="17"/>
                    <a:pt x="3" y="16"/>
                  </a:cubicBez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5" name="Freeform 277">
              <a:extLst>
                <a:ext uri="{FF2B5EF4-FFF2-40B4-BE49-F238E27FC236}">
                  <a16:creationId xmlns:a16="http://schemas.microsoft.com/office/drawing/2014/main" id="{9222AF12-D967-5440-9B02-0EF0D813CDDB}"/>
                </a:ext>
              </a:extLst>
            </p:cNvPr>
            <p:cNvSpPr>
              <a:spLocks/>
            </p:cNvSpPr>
            <p:nvPr/>
          </p:nvSpPr>
          <p:spPr bwMode="auto">
            <a:xfrm>
              <a:off x="18590649" y="11520435"/>
              <a:ext cx="47625" cy="41275"/>
            </a:xfrm>
            <a:custGeom>
              <a:avLst/>
              <a:gdLst>
                <a:gd name="T0" fmla="*/ 14 w 17"/>
                <a:gd name="T1" fmla="*/ 14 h 15"/>
                <a:gd name="T2" fmla="*/ 3 w 17"/>
                <a:gd name="T3" fmla="*/ 8 h 15"/>
                <a:gd name="T4" fmla="*/ 0 w 17"/>
                <a:gd name="T5" fmla="*/ 3 h 15"/>
                <a:gd name="T6" fmla="*/ 3 w 17"/>
                <a:gd name="T7" fmla="*/ 1 h 15"/>
                <a:gd name="T8" fmla="*/ 14 w 17"/>
                <a:gd name="T9" fmla="*/ 8 h 15"/>
                <a:gd name="T10" fmla="*/ 17 w 17"/>
                <a:gd name="T11" fmla="*/ 12 h 15"/>
                <a:gd name="T12" fmla="*/ 14 w 17"/>
                <a:gd name="T13" fmla="*/ 14 h 15"/>
              </a:gdLst>
              <a:ahLst/>
              <a:cxnLst>
                <a:cxn ang="0">
                  <a:pos x="T0" y="T1"/>
                </a:cxn>
                <a:cxn ang="0">
                  <a:pos x="T2" y="T3"/>
                </a:cxn>
                <a:cxn ang="0">
                  <a:pos x="T4" y="T5"/>
                </a:cxn>
                <a:cxn ang="0">
                  <a:pos x="T6" y="T7"/>
                </a:cxn>
                <a:cxn ang="0">
                  <a:pos x="T8" y="T9"/>
                </a:cxn>
                <a:cxn ang="0">
                  <a:pos x="T10" y="T11"/>
                </a:cxn>
                <a:cxn ang="0">
                  <a:pos x="T12" y="T13"/>
                </a:cxn>
              </a:cxnLst>
              <a:rect l="0" t="0" r="r" b="b"/>
              <a:pathLst>
                <a:path w="17" h="15">
                  <a:moveTo>
                    <a:pt x="14" y="14"/>
                  </a:moveTo>
                  <a:cubicBezTo>
                    <a:pt x="3" y="8"/>
                    <a:pt x="3" y="8"/>
                    <a:pt x="3" y="8"/>
                  </a:cubicBezTo>
                  <a:cubicBezTo>
                    <a:pt x="2" y="7"/>
                    <a:pt x="0" y="5"/>
                    <a:pt x="0" y="3"/>
                  </a:cubicBezTo>
                  <a:cubicBezTo>
                    <a:pt x="0" y="1"/>
                    <a:pt x="2" y="0"/>
                    <a:pt x="3" y="1"/>
                  </a:cubicBezTo>
                  <a:cubicBezTo>
                    <a:pt x="14" y="8"/>
                    <a:pt x="14" y="8"/>
                    <a:pt x="14" y="8"/>
                  </a:cubicBezTo>
                  <a:cubicBezTo>
                    <a:pt x="16" y="8"/>
                    <a:pt x="17" y="11"/>
                    <a:pt x="17" y="12"/>
                  </a:cubicBezTo>
                  <a:cubicBezTo>
                    <a:pt x="17" y="14"/>
                    <a:pt x="16" y="15"/>
                    <a:pt x="14" y="14"/>
                  </a:cubicBez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6" name="Freeform 278">
              <a:extLst>
                <a:ext uri="{FF2B5EF4-FFF2-40B4-BE49-F238E27FC236}">
                  <a16:creationId xmlns:a16="http://schemas.microsoft.com/office/drawing/2014/main" id="{4BF176DD-0DB7-1648-B28D-AD4BD0C0AADB}"/>
                </a:ext>
              </a:extLst>
            </p:cNvPr>
            <p:cNvSpPr>
              <a:spLocks/>
            </p:cNvSpPr>
            <p:nvPr/>
          </p:nvSpPr>
          <p:spPr bwMode="auto">
            <a:xfrm>
              <a:off x="18608112" y="11512498"/>
              <a:ext cx="15875" cy="57150"/>
            </a:xfrm>
            <a:custGeom>
              <a:avLst/>
              <a:gdLst>
                <a:gd name="T0" fmla="*/ 3 w 6"/>
                <a:gd name="T1" fmla="*/ 20 h 21"/>
                <a:gd name="T2" fmla="*/ 0 w 6"/>
                <a:gd name="T3" fmla="*/ 15 h 21"/>
                <a:gd name="T4" fmla="*/ 0 w 6"/>
                <a:gd name="T5" fmla="*/ 3 h 21"/>
                <a:gd name="T6" fmla="*/ 3 w 6"/>
                <a:gd name="T7" fmla="*/ 1 h 21"/>
                <a:gd name="T8" fmla="*/ 6 w 6"/>
                <a:gd name="T9" fmla="*/ 6 h 21"/>
                <a:gd name="T10" fmla="*/ 6 w 6"/>
                <a:gd name="T11" fmla="*/ 19 h 21"/>
                <a:gd name="T12" fmla="*/ 3 w 6"/>
                <a:gd name="T13" fmla="*/ 20 h 21"/>
              </a:gdLst>
              <a:ahLst/>
              <a:cxnLst>
                <a:cxn ang="0">
                  <a:pos x="T0" y="T1"/>
                </a:cxn>
                <a:cxn ang="0">
                  <a:pos x="T2" y="T3"/>
                </a:cxn>
                <a:cxn ang="0">
                  <a:pos x="T4" y="T5"/>
                </a:cxn>
                <a:cxn ang="0">
                  <a:pos x="T6" y="T7"/>
                </a:cxn>
                <a:cxn ang="0">
                  <a:pos x="T8" y="T9"/>
                </a:cxn>
                <a:cxn ang="0">
                  <a:pos x="T10" y="T11"/>
                </a:cxn>
                <a:cxn ang="0">
                  <a:pos x="T12" y="T13"/>
                </a:cxn>
              </a:cxnLst>
              <a:rect l="0" t="0" r="r" b="b"/>
              <a:pathLst>
                <a:path w="6" h="21">
                  <a:moveTo>
                    <a:pt x="3" y="20"/>
                  </a:moveTo>
                  <a:cubicBezTo>
                    <a:pt x="1" y="19"/>
                    <a:pt x="0" y="17"/>
                    <a:pt x="0" y="15"/>
                  </a:cubicBezTo>
                  <a:cubicBezTo>
                    <a:pt x="0" y="3"/>
                    <a:pt x="0" y="3"/>
                    <a:pt x="0" y="3"/>
                  </a:cubicBezTo>
                  <a:cubicBezTo>
                    <a:pt x="0" y="1"/>
                    <a:pt x="1" y="0"/>
                    <a:pt x="3" y="1"/>
                  </a:cubicBezTo>
                  <a:cubicBezTo>
                    <a:pt x="4" y="2"/>
                    <a:pt x="6" y="4"/>
                    <a:pt x="6" y="6"/>
                  </a:cubicBezTo>
                  <a:cubicBezTo>
                    <a:pt x="6" y="19"/>
                    <a:pt x="6" y="19"/>
                    <a:pt x="6" y="19"/>
                  </a:cubicBezTo>
                  <a:cubicBezTo>
                    <a:pt x="6" y="20"/>
                    <a:pt x="4" y="21"/>
                    <a:pt x="3" y="20"/>
                  </a:cubicBez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587" name="Group 586">
            <a:extLst>
              <a:ext uri="{FF2B5EF4-FFF2-40B4-BE49-F238E27FC236}">
                <a16:creationId xmlns:a16="http://schemas.microsoft.com/office/drawing/2014/main" id="{1298123A-8AEC-F14C-BF4D-8F753C32FE72}"/>
              </a:ext>
            </a:extLst>
          </p:cNvPr>
          <p:cNvGrpSpPr/>
          <p:nvPr/>
        </p:nvGrpSpPr>
        <p:grpSpPr>
          <a:xfrm>
            <a:off x="21819311" y="8141273"/>
            <a:ext cx="362263" cy="446229"/>
            <a:chOff x="21708499" y="9493198"/>
            <a:chExt cx="473076" cy="665163"/>
          </a:xfrm>
        </p:grpSpPr>
        <p:sp>
          <p:nvSpPr>
            <p:cNvPr id="588" name="Freeform 279">
              <a:extLst>
                <a:ext uri="{FF2B5EF4-FFF2-40B4-BE49-F238E27FC236}">
                  <a16:creationId xmlns:a16="http://schemas.microsoft.com/office/drawing/2014/main" id="{6450D3F0-3BE8-9948-B74D-641D33C91132}"/>
                </a:ext>
              </a:extLst>
            </p:cNvPr>
            <p:cNvSpPr>
              <a:spLocks/>
            </p:cNvSpPr>
            <p:nvPr/>
          </p:nvSpPr>
          <p:spPr bwMode="auto">
            <a:xfrm>
              <a:off x="21786287" y="9493198"/>
              <a:ext cx="395288" cy="649288"/>
            </a:xfrm>
            <a:custGeom>
              <a:avLst/>
              <a:gdLst>
                <a:gd name="T0" fmla="*/ 115 w 143"/>
                <a:gd name="T1" fmla="*/ 226 h 235"/>
                <a:gd name="T2" fmla="*/ 28 w 143"/>
                <a:gd name="T3" fmla="*/ 175 h 235"/>
                <a:gd name="T4" fmla="*/ 0 w 143"/>
                <a:gd name="T5" fmla="*/ 122 h 235"/>
                <a:gd name="T6" fmla="*/ 0 w 143"/>
                <a:gd name="T7" fmla="*/ 30 h 235"/>
                <a:gd name="T8" fmla="*/ 28 w 143"/>
                <a:gd name="T9" fmla="*/ 9 h 235"/>
                <a:gd name="T10" fmla="*/ 115 w 143"/>
                <a:gd name="T11" fmla="*/ 60 h 235"/>
                <a:gd name="T12" fmla="*/ 143 w 143"/>
                <a:gd name="T13" fmla="*/ 113 h 235"/>
                <a:gd name="T14" fmla="*/ 143 w 143"/>
                <a:gd name="T15" fmla="*/ 205 h 235"/>
                <a:gd name="T16" fmla="*/ 115 w 143"/>
                <a:gd name="T17" fmla="*/ 226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3" h="235">
                  <a:moveTo>
                    <a:pt x="115" y="226"/>
                  </a:moveTo>
                  <a:cubicBezTo>
                    <a:pt x="28" y="175"/>
                    <a:pt x="28" y="175"/>
                    <a:pt x="28" y="175"/>
                  </a:cubicBezTo>
                  <a:cubicBezTo>
                    <a:pt x="12" y="166"/>
                    <a:pt x="0" y="143"/>
                    <a:pt x="0" y="122"/>
                  </a:cubicBezTo>
                  <a:cubicBezTo>
                    <a:pt x="0" y="30"/>
                    <a:pt x="0" y="30"/>
                    <a:pt x="0" y="30"/>
                  </a:cubicBezTo>
                  <a:cubicBezTo>
                    <a:pt x="0" y="10"/>
                    <a:pt x="12" y="0"/>
                    <a:pt x="28" y="9"/>
                  </a:cubicBezTo>
                  <a:cubicBezTo>
                    <a:pt x="115" y="60"/>
                    <a:pt x="115" y="60"/>
                    <a:pt x="115" y="60"/>
                  </a:cubicBezTo>
                  <a:cubicBezTo>
                    <a:pt x="131" y="69"/>
                    <a:pt x="143" y="93"/>
                    <a:pt x="143" y="113"/>
                  </a:cubicBezTo>
                  <a:cubicBezTo>
                    <a:pt x="143" y="205"/>
                    <a:pt x="143" y="205"/>
                    <a:pt x="143" y="205"/>
                  </a:cubicBezTo>
                  <a:cubicBezTo>
                    <a:pt x="143" y="226"/>
                    <a:pt x="131" y="235"/>
                    <a:pt x="115" y="226"/>
                  </a:cubicBezTo>
                  <a:close/>
                </a:path>
              </a:pathLst>
            </a:custGeom>
            <a:solidFill>
              <a:srgbClr val="DBE3F4"/>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9" name="Freeform 280">
              <a:extLst>
                <a:ext uri="{FF2B5EF4-FFF2-40B4-BE49-F238E27FC236}">
                  <a16:creationId xmlns:a16="http://schemas.microsoft.com/office/drawing/2014/main" id="{D16AEDE1-DAE6-2C43-8684-D4223CA1D4C1}"/>
                </a:ext>
              </a:extLst>
            </p:cNvPr>
            <p:cNvSpPr>
              <a:spLocks/>
            </p:cNvSpPr>
            <p:nvPr/>
          </p:nvSpPr>
          <p:spPr bwMode="auto">
            <a:xfrm>
              <a:off x="21708499" y="9509073"/>
              <a:ext cx="398463" cy="649288"/>
            </a:xfrm>
            <a:custGeom>
              <a:avLst/>
              <a:gdLst>
                <a:gd name="T0" fmla="*/ 116 w 144"/>
                <a:gd name="T1" fmla="*/ 226 h 235"/>
                <a:gd name="T2" fmla="*/ 28 w 144"/>
                <a:gd name="T3" fmla="*/ 175 h 235"/>
                <a:gd name="T4" fmla="*/ 0 w 144"/>
                <a:gd name="T5" fmla="*/ 122 h 235"/>
                <a:gd name="T6" fmla="*/ 0 w 144"/>
                <a:gd name="T7" fmla="*/ 30 h 235"/>
                <a:gd name="T8" fmla="*/ 28 w 144"/>
                <a:gd name="T9" fmla="*/ 9 h 235"/>
                <a:gd name="T10" fmla="*/ 116 w 144"/>
                <a:gd name="T11" fmla="*/ 60 h 235"/>
                <a:gd name="T12" fmla="*/ 144 w 144"/>
                <a:gd name="T13" fmla="*/ 113 h 235"/>
                <a:gd name="T14" fmla="*/ 144 w 144"/>
                <a:gd name="T15" fmla="*/ 205 h 235"/>
                <a:gd name="T16" fmla="*/ 116 w 144"/>
                <a:gd name="T17" fmla="*/ 226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4" h="235">
                  <a:moveTo>
                    <a:pt x="116" y="226"/>
                  </a:moveTo>
                  <a:cubicBezTo>
                    <a:pt x="28" y="175"/>
                    <a:pt x="28" y="175"/>
                    <a:pt x="28" y="175"/>
                  </a:cubicBezTo>
                  <a:cubicBezTo>
                    <a:pt x="12" y="166"/>
                    <a:pt x="0" y="142"/>
                    <a:pt x="0" y="122"/>
                  </a:cubicBezTo>
                  <a:cubicBezTo>
                    <a:pt x="0" y="30"/>
                    <a:pt x="0" y="30"/>
                    <a:pt x="0" y="30"/>
                  </a:cubicBezTo>
                  <a:cubicBezTo>
                    <a:pt x="0" y="10"/>
                    <a:pt x="12" y="0"/>
                    <a:pt x="28" y="9"/>
                  </a:cubicBezTo>
                  <a:cubicBezTo>
                    <a:pt x="116" y="60"/>
                    <a:pt x="116" y="60"/>
                    <a:pt x="116" y="60"/>
                  </a:cubicBezTo>
                  <a:cubicBezTo>
                    <a:pt x="131" y="69"/>
                    <a:pt x="144" y="93"/>
                    <a:pt x="144" y="113"/>
                  </a:cubicBezTo>
                  <a:cubicBezTo>
                    <a:pt x="144" y="205"/>
                    <a:pt x="144" y="205"/>
                    <a:pt x="144" y="205"/>
                  </a:cubicBezTo>
                  <a:cubicBezTo>
                    <a:pt x="144" y="225"/>
                    <a:pt x="131" y="235"/>
                    <a:pt x="116" y="226"/>
                  </a:cubicBezTo>
                  <a:close/>
                </a:path>
              </a:pathLst>
            </a:custGeom>
            <a:solidFill>
              <a:srgbClr val="B0C0D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0" name="Freeform 281">
              <a:extLst>
                <a:ext uri="{FF2B5EF4-FFF2-40B4-BE49-F238E27FC236}">
                  <a16:creationId xmlns:a16="http://schemas.microsoft.com/office/drawing/2014/main" id="{D6C858CC-29C0-114C-8612-686BF44624B1}"/>
                </a:ext>
              </a:extLst>
            </p:cNvPr>
            <p:cNvSpPr>
              <a:spLocks noEditPoints="1"/>
            </p:cNvSpPr>
            <p:nvPr/>
          </p:nvSpPr>
          <p:spPr bwMode="auto">
            <a:xfrm>
              <a:off x="21764062" y="9653535"/>
              <a:ext cx="268288" cy="265113"/>
            </a:xfrm>
            <a:custGeom>
              <a:avLst/>
              <a:gdLst>
                <a:gd name="T0" fmla="*/ 4 w 97"/>
                <a:gd name="T1" fmla="*/ 96 h 96"/>
                <a:gd name="T2" fmla="*/ 2 w 97"/>
                <a:gd name="T3" fmla="*/ 94 h 96"/>
                <a:gd name="T4" fmla="*/ 0 w 97"/>
                <a:gd name="T5" fmla="*/ 88 h 96"/>
                <a:gd name="T6" fmla="*/ 0 w 97"/>
                <a:gd name="T7" fmla="*/ 50 h 96"/>
                <a:gd name="T8" fmla="*/ 1 w 97"/>
                <a:gd name="T9" fmla="*/ 49 h 96"/>
                <a:gd name="T10" fmla="*/ 2 w 97"/>
                <a:gd name="T11" fmla="*/ 51 h 96"/>
                <a:gd name="T12" fmla="*/ 2 w 97"/>
                <a:gd name="T13" fmla="*/ 89 h 96"/>
                <a:gd name="T14" fmla="*/ 3 w 97"/>
                <a:gd name="T15" fmla="*/ 92 h 96"/>
                <a:gd name="T16" fmla="*/ 5 w 97"/>
                <a:gd name="T17" fmla="*/ 93 h 96"/>
                <a:gd name="T18" fmla="*/ 7 w 97"/>
                <a:gd name="T19" fmla="*/ 94 h 96"/>
                <a:gd name="T20" fmla="*/ 7 w 97"/>
                <a:gd name="T21" fmla="*/ 96 h 96"/>
                <a:gd name="T22" fmla="*/ 4 w 97"/>
                <a:gd name="T23" fmla="*/ 96 h 96"/>
                <a:gd name="T24" fmla="*/ 1 w 97"/>
                <a:gd name="T25" fmla="*/ 47 h 96"/>
                <a:gd name="T26" fmla="*/ 0 w 97"/>
                <a:gd name="T27" fmla="*/ 45 h 96"/>
                <a:gd name="T28" fmla="*/ 1 w 97"/>
                <a:gd name="T29" fmla="*/ 44 h 96"/>
                <a:gd name="T30" fmla="*/ 2 w 97"/>
                <a:gd name="T31" fmla="*/ 46 h 96"/>
                <a:gd name="T32" fmla="*/ 1 w 97"/>
                <a:gd name="T33" fmla="*/ 47 h 96"/>
                <a:gd name="T34" fmla="*/ 1 w 97"/>
                <a:gd name="T35" fmla="*/ 43 h 96"/>
                <a:gd name="T36" fmla="*/ 0 w 97"/>
                <a:gd name="T37" fmla="*/ 40 h 96"/>
                <a:gd name="T38" fmla="*/ 0 w 97"/>
                <a:gd name="T39" fmla="*/ 12 h 96"/>
                <a:gd name="T40" fmla="*/ 13 w 97"/>
                <a:gd name="T41" fmla="*/ 4 h 96"/>
                <a:gd name="T42" fmla="*/ 19 w 97"/>
                <a:gd name="T43" fmla="*/ 8 h 96"/>
                <a:gd name="T44" fmla="*/ 30 w 97"/>
                <a:gd name="T45" fmla="*/ 20 h 96"/>
                <a:gd name="T46" fmla="*/ 35 w 97"/>
                <a:gd name="T47" fmla="*/ 33 h 96"/>
                <a:gd name="T48" fmla="*/ 57 w 97"/>
                <a:gd name="T49" fmla="*/ 46 h 96"/>
                <a:gd name="T50" fmla="*/ 58 w 97"/>
                <a:gd name="T51" fmla="*/ 48 h 96"/>
                <a:gd name="T52" fmla="*/ 57 w 97"/>
                <a:gd name="T53" fmla="*/ 49 h 96"/>
                <a:gd name="T54" fmla="*/ 35 w 97"/>
                <a:gd name="T55" fmla="*/ 36 h 96"/>
                <a:gd name="T56" fmla="*/ 34 w 97"/>
                <a:gd name="T57" fmla="*/ 35 h 96"/>
                <a:gd name="T58" fmla="*/ 27 w 97"/>
                <a:gd name="T59" fmla="*/ 21 h 96"/>
                <a:gd name="T60" fmla="*/ 19 w 97"/>
                <a:gd name="T61" fmla="*/ 11 h 96"/>
                <a:gd name="T62" fmla="*/ 13 w 97"/>
                <a:gd name="T63" fmla="*/ 7 h 96"/>
                <a:gd name="T64" fmla="*/ 2 w 97"/>
                <a:gd name="T65" fmla="*/ 13 h 96"/>
                <a:gd name="T66" fmla="*/ 2 w 97"/>
                <a:gd name="T67" fmla="*/ 42 h 96"/>
                <a:gd name="T68" fmla="*/ 1 w 97"/>
                <a:gd name="T69" fmla="*/ 43 h 96"/>
                <a:gd name="T70" fmla="*/ 96 w 97"/>
                <a:gd name="T71" fmla="*/ 82 h 96"/>
                <a:gd name="T72" fmla="*/ 94 w 97"/>
                <a:gd name="T73" fmla="*/ 80 h 96"/>
                <a:gd name="T74" fmla="*/ 94 w 97"/>
                <a:gd name="T75" fmla="*/ 80 h 96"/>
                <a:gd name="T76" fmla="*/ 86 w 97"/>
                <a:gd name="T77" fmla="*/ 66 h 96"/>
                <a:gd name="T78" fmla="*/ 61 w 97"/>
                <a:gd name="T79" fmla="*/ 51 h 96"/>
                <a:gd name="T80" fmla="*/ 60 w 97"/>
                <a:gd name="T81" fmla="*/ 49 h 96"/>
                <a:gd name="T82" fmla="*/ 61 w 97"/>
                <a:gd name="T83" fmla="*/ 48 h 96"/>
                <a:gd name="T84" fmla="*/ 86 w 97"/>
                <a:gd name="T85" fmla="*/ 62 h 96"/>
                <a:gd name="T86" fmla="*/ 97 w 97"/>
                <a:gd name="T87" fmla="*/ 81 h 96"/>
                <a:gd name="T88" fmla="*/ 97 w 97"/>
                <a:gd name="T89" fmla="*/ 82 h 96"/>
                <a:gd name="T90" fmla="*/ 97 w 97"/>
                <a:gd name="T91" fmla="*/ 82 h 96"/>
                <a:gd name="T92" fmla="*/ 96 w 97"/>
                <a:gd name="T93" fmla="*/ 82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97" h="96">
                  <a:moveTo>
                    <a:pt x="4" y="96"/>
                  </a:moveTo>
                  <a:cubicBezTo>
                    <a:pt x="4" y="95"/>
                    <a:pt x="3" y="95"/>
                    <a:pt x="2" y="94"/>
                  </a:cubicBezTo>
                  <a:cubicBezTo>
                    <a:pt x="1" y="92"/>
                    <a:pt x="0" y="90"/>
                    <a:pt x="0" y="88"/>
                  </a:cubicBezTo>
                  <a:cubicBezTo>
                    <a:pt x="0" y="50"/>
                    <a:pt x="0" y="50"/>
                    <a:pt x="0" y="50"/>
                  </a:cubicBezTo>
                  <a:cubicBezTo>
                    <a:pt x="0" y="49"/>
                    <a:pt x="0" y="48"/>
                    <a:pt x="1" y="49"/>
                  </a:cubicBezTo>
                  <a:cubicBezTo>
                    <a:pt x="2" y="49"/>
                    <a:pt x="2" y="50"/>
                    <a:pt x="2" y="51"/>
                  </a:cubicBezTo>
                  <a:cubicBezTo>
                    <a:pt x="2" y="89"/>
                    <a:pt x="2" y="89"/>
                    <a:pt x="2" y="89"/>
                  </a:cubicBezTo>
                  <a:cubicBezTo>
                    <a:pt x="2" y="90"/>
                    <a:pt x="3" y="91"/>
                    <a:pt x="3" y="92"/>
                  </a:cubicBezTo>
                  <a:cubicBezTo>
                    <a:pt x="4" y="93"/>
                    <a:pt x="5" y="93"/>
                    <a:pt x="5" y="93"/>
                  </a:cubicBezTo>
                  <a:cubicBezTo>
                    <a:pt x="6" y="93"/>
                    <a:pt x="7" y="93"/>
                    <a:pt x="7" y="94"/>
                  </a:cubicBezTo>
                  <a:cubicBezTo>
                    <a:pt x="8" y="95"/>
                    <a:pt x="7" y="96"/>
                    <a:pt x="7" y="96"/>
                  </a:cubicBezTo>
                  <a:cubicBezTo>
                    <a:pt x="6" y="96"/>
                    <a:pt x="5" y="96"/>
                    <a:pt x="4" y="96"/>
                  </a:cubicBezTo>
                  <a:close/>
                  <a:moveTo>
                    <a:pt x="1" y="47"/>
                  </a:moveTo>
                  <a:cubicBezTo>
                    <a:pt x="0" y="47"/>
                    <a:pt x="0" y="46"/>
                    <a:pt x="0" y="45"/>
                  </a:cubicBezTo>
                  <a:cubicBezTo>
                    <a:pt x="0" y="44"/>
                    <a:pt x="0" y="44"/>
                    <a:pt x="1" y="44"/>
                  </a:cubicBezTo>
                  <a:cubicBezTo>
                    <a:pt x="2" y="45"/>
                    <a:pt x="2" y="46"/>
                    <a:pt x="2" y="46"/>
                  </a:cubicBezTo>
                  <a:cubicBezTo>
                    <a:pt x="2" y="47"/>
                    <a:pt x="2" y="48"/>
                    <a:pt x="1" y="47"/>
                  </a:cubicBezTo>
                  <a:close/>
                  <a:moveTo>
                    <a:pt x="1" y="43"/>
                  </a:moveTo>
                  <a:cubicBezTo>
                    <a:pt x="0" y="42"/>
                    <a:pt x="0" y="41"/>
                    <a:pt x="0" y="40"/>
                  </a:cubicBezTo>
                  <a:cubicBezTo>
                    <a:pt x="0" y="12"/>
                    <a:pt x="0" y="12"/>
                    <a:pt x="0" y="12"/>
                  </a:cubicBezTo>
                  <a:cubicBezTo>
                    <a:pt x="0" y="4"/>
                    <a:pt x="6" y="0"/>
                    <a:pt x="13" y="4"/>
                  </a:cubicBezTo>
                  <a:cubicBezTo>
                    <a:pt x="19" y="8"/>
                    <a:pt x="19" y="8"/>
                    <a:pt x="19" y="8"/>
                  </a:cubicBezTo>
                  <a:cubicBezTo>
                    <a:pt x="23" y="10"/>
                    <a:pt x="27" y="15"/>
                    <a:pt x="30" y="20"/>
                  </a:cubicBezTo>
                  <a:cubicBezTo>
                    <a:pt x="35" y="33"/>
                    <a:pt x="35" y="33"/>
                    <a:pt x="35" y="33"/>
                  </a:cubicBezTo>
                  <a:cubicBezTo>
                    <a:pt x="57" y="46"/>
                    <a:pt x="57" y="46"/>
                    <a:pt x="57" y="46"/>
                  </a:cubicBezTo>
                  <a:cubicBezTo>
                    <a:pt x="58" y="46"/>
                    <a:pt x="58" y="47"/>
                    <a:pt x="58" y="48"/>
                  </a:cubicBezTo>
                  <a:cubicBezTo>
                    <a:pt x="58" y="49"/>
                    <a:pt x="58" y="49"/>
                    <a:pt x="57" y="49"/>
                  </a:cubicBezTo>
                  <a:cubicBezTo>
                    <a:pt x="35" y="36"/>
                    <a:pt x="35" y="36"/>
                    <a:pt x="35" y="36"/>
                  </a:cubicBezTo>
                  <a:cubicBezTo>
                    <a:pt x="34" y="36"/>
                    <a:pt x="34" y="35"/>
                    <a:pt x="34" y="35"/>
                  </a:cubicBezTo>
                  <a:cubicBezTo>
                    <a:pt x="27" y="21"/>
                    <a:pt x="27" y="21"/>
                    <a:pt x="27" y="21"/>
                  </a:cubicBezTo>
                  <a:cubicBezTo>
                    <a:pt x="25" y="17"/>
                    <a:pt x="22" y="13"/>
                    <a:pt x="19" y="11"/>
                  </a:cubicBezTo>
                  <a:cubicBezTo>
                    <a:pt x="13" y="7"/>
                    <a:pt x="13" y="7"/>
                    <a:pt x="13" y="7"/>
                  </a:cubicBezTo>
                  <a:cubicBezTo>
                    <a:pt x="7" y="4"/>
                    <a:pt x="2" y="7"/>
                    <a:pt x="2" y="13"/>
                  </a:cubicBezTo>
                  <a:cubicBezTo>
                    <a:pt x="2" y="42"/>
                    <a:pt x="2" y="42"/>
                    <a:pt x="2" y="42"/>
                  </a:cubicBezTo>
                  <a:cubicBezTo>
                    <a:pt x="2" y="43"/>
                    <a:pt x="2" y="43"/>
                    <a:pt x="1" y="43"/>
                  </a:cubicBezTo>
                  <a:close/>
                  <a:moveTo>
                    <a:pt x="96" y="82"/>
                  </a:moveTo>
                  <a:cubicBezTo>
                    <a:pt x="95" y="82"/>
                    <a:pt x="94" y="81"/>
                    <a:pt x="94" y="80"/>
                  </a:cubicBezTo>
                  <a:cubicBezTo>
                    <a:pt x="94" y="80"/>
                    <a:pt x="94" y="80"/>
                    <a:pt x="94" y="80"/>
                  </a:cubicBezTo>
                  <a:cubicBezTo>
                    <a:pt x="94" y="75"/>
                    <a:pt x="90" y="68"/>
                    <a:pt x="86" y="66"/>
                  </a:cubicBezTo>
                  <a:cubicBezTo>
                    <a:pt x="61" y="51"/>
                    <a:pt x="61" y="51"/>
                    <a:pt x="61" y="51"/>
                  </a:cubicBezTo>
                  <a:cubicBezTo>
                    <a:pt x="60" y="51"/>
                    <a:pt x="60" y="50"/>
                    <a:pt x="60" y="49"/>
                  </a:cubicBezTo>
                  <a:cubicBezTo>
                    <a:pt x="60" y="48"/>
                    <a:pt x="60" y="48"/>
                    <a:pt x="61" y="48"/>
                  </a:cubicBezTo>
                  <a:cubicBezTo>
                    <a:pt x="86" y="62"/>
                    <a:pt x="86" y="62"/>
                    <a:pt x="86" y="62"/>
                  </a:cubicBezTo>
                  <a:cubicBezTo>
                    <a:pt x="92" y="66"/>
                    <a:pt x="97" y="75"/>
                    <a:pt x="97" y="81"/>
                  </a:cubicBezTo>
                  <a:cubicBezTo>
                    <a:pt x="97" y="82"/>
                    <a:pt x="97" y="82"/>
                    <a:pt x="97" y="82"/>
                  </a:cubicBezTo>
                  <a:cubicBezTo>
                    <a:pt x="97" y="82"/>
                    <a:pt x="97" y="82"/>
                    <a:pt x="97" y="82"/>
                  </a:cubicBezTo>
                  <a:cubicBezTo>
                    <a:pt x="97" y="83"/>
                    <a:pt x="96" y="83"/>
                    <a:pt x="96" y="82"/>
                  </a:cubicBez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1" name="Freeform 282">
              <a:extLst>
                <a:ext uri="{FF2B5EF4-FFF2-40B4-BE49-F238E27FC236}">
                  <a16:creationId xmlns:a16="http://schemas.microsoft.com/office/drawing/2014/main" id="{1B92E570-4D5D-AD45-9D29-EAAB7ADE8017}"/>
                </a:ext>
              </a:extLst>
            </p:cNvPr>
            <p:cNvSpPr>
              <a:spLocks noEditPoints="1"/>
            </p:cNvSpPr>
            <p:nvPr/>
          </p:nvSpPr>
          <p:spPr bwMode="auto">
            <a:xfrm>
              <a:off x="21781524" y="9769423"/>
              <a:ext cx="285750" cy="292100"/>
            </a:xfrm>
            <a:custGeom>
              <a:avLst/>
              <a:gdLst>
                <a:gd name="T0" fmla="*/ 84 w 104"/>
                <a:gd name="T1" fmla="*/ 103 h 106"/>
                <a:gd name="T2" fmla="*/ 84 w 104"/>
                <a:gd name="T3" fmla="*/ 100 h 106"/>
                <a:gd name="T4" fmla="*/ 89 w 104"/>
                <a:gd name="T5" fmla="*/ 101 h 106"/>
                <a:gd name="T6" fmla="*/ 98 w 104"/>
                <a:gd name="T7" fmla="*/ 78 h 106"/>
                <a:gd name="T8" fmla="*/ 99 w 104"/>
                <a:gd name="T9" fmla="*/ 81 h 106"/>
                <a:gd name="T10" fmla="*/ 87 w 104"/>
                <a:gd name="T11" fmla="*/ 105 h 106"/>
                <a:gd name="T12" fmla="*/ 1 w 104"/>
                <a:gd name="T13" fmla="*/ 53 h 106"/>
                <a:gd name="T14" fmla="*/ 0 w 104"/>
                <a:gd name="T15" fmla="*/ 51 h 106"/>
                <a:gd name="T16" fmla="*/ 0 w 104"/>
                <a:gd name="T17" fmla="*/ 50 h 106"/>
                <a:gd name="T18" fmla="*/ 0 w 104"/>
                <a:gd name="T19" fmla="*/ 50 h 106"/>
                <a:gd name="T20" fmla="*/ 0 w 104"/>
                <a:gd name="T21" fmla="*/ 50 h 106"/>
                <a:gd name="T22" fmla="*/ 15 w 104"/>
                <a:gd name="T23" fmla="*/ 5 h 106"/>
                <a:gd name="T24" fmla="*/ 15 w 104"/>
                <a:gd name="T25" fmla="*/ 5 h 106"/>
                <a:gd name="T26" fmla="*/ 15 w 104"/>
                <a:gd name="T27" fmla="*/ 5 h 106"/>
                <a:gd name="T28" fmla="*/ 15 w 104"/>
                <a:gd name="T29" fmla="*/ 5 h 106"/>
                <a:gd name="T30" fmla="*/ 22 w 104"/>
                <a:gd name="T31" fmla="*/ 0 h 106"/>
                <a:gd name="T32" fmla="*/ 23 w 104"/>
                <a:gd name="T33" fmla="*/ 0 h 106"/>
                <a:gd name="T34" fmla="*/ 23 w 104"/>
                <a:gd name="T35" fmla="*/ 0 h 106"/>
                <a:gd name="T36" fmla="*/ 23 w 104"/>
                <a:gd name="T37" fmla="*/ 0 h 106"/>
                <a:gd name="T38" fmla="*/ 27 w 104"/>
                <a:gd name="T39" fmla="*/ 1 h 106"/>
                <a:gd name="T40" fmla="*/ 90 w 104"/>
                <a:gd name="T41" fmla="*/ 37 h 106"/>
                <a:gd name="T42" fmla="*/ 103 w 104"/>
                <a:gd name="T43" fmla="*/ 67 h 106"/>
                <a:gd name="T44" fmla="*/ 100 w 104"/>
                <a:gd name="T45" fmla="*/ 73 h 106"/>
                <a:gd name="T46" fmla="*/ 99 w 104"/>
                <a:gd name="T47" fmla="*/ 71 h 106"/>
                <a:gd name="T48" fmla="*/ 101 w 104"/>
                <a:gd name="T49" fmla="*/ 61 h 106"/>
                <a:gd name="T50" fmla="*/ 28 w 104"/>
                <a:gd name="T51" fmla="*/ 5 h 106"/>
                <a:gd name="T52" fmla="*/ 27 w 104"/>
                <a:gd name="T53" fmla="*/ 5 h 106"/>
                <a:gd name="T54" fmla="*/ 17 w 104"/>
                <a:gd name="T55" fmla="*/ 8 h 106"/>
                <a:gd name="T56" fmla="*/ 17 w 104"/>
                <a:gd name="T57" fmla="*/ 8 h 106"/>
                <a:gd name="T58" fmla="*/ 17 w 104"/>
                <a:gd name="T59" fmla="*/ 8 h 106"/>
                <a:gd name="T60" fmla="*/ 8 w 104"/>
                <a:gd name="T61" fmla="*/ 34 h 106"/>
                <a:gd name="T62" fmla="*/ 2 w 104"/>
                <a:gd name="T63" fmla="*/ 53 h 106"/>
                <a:gd name="T64" fmla="*/ 2 w 104"/>
                <a:gd name="T65" fmla="*/ 53 h 106"/>
                <a:gd name="T66" fmla="*/ 1 w 104"/>
                <a:gd name="T67" fmla="*/ 53 h 106"/>
                <a:gd name="T68" fmla="*/ 99 w 104"/>
                <a:gd name="T69" fmla="*/ 77 h 106"/>
                <a:gd name="T70" fmla="*/ 98 w 104"/>
                <a:gd name="T71" fmla="*/ 75 h 106"/>
                <a:gd name="T72" fmla="*/ 100 w 104"/>
                <a:gd name="T73" fmla="*/ 76 h 106"/>
                <a:gd name="T74" fmla="*/ 99 w 104"/>
                <a:gd name="T75" fmla="*/ 77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4" h="106">
                  <a:moveTo>
                    <a:pt x="84" y="103"/>
                  </a:moveTo>
                  <a:cubicBezTo>
                    <a:pt x="84" y="103"/>
                    <a:pt x="84" y="103"/>
                    <a:pt x="84" y="103"/>
                  </a:cubicBezTo>
                  <a:cubicBezTo>
                    <a:pt x="83" y="103"/>
                    <a:pt x="82" y="101"/>
                    <a:pt x="82" y="101"/>
                  </a:cubicBezTo>
                  <a:cubicBezTo>
                    <a:pt x="82" y="100"/>
                    <a:pt x="83" y="99"/>
                    <a:pt x="84" y="100"/>
                  </a:cubicBezTo>
                  <a:cubicBezTo>
                    <a:pt x="87" y="102"/>
                    <a:pt x="87" y="102"/>
                    <a:pt x="87" y="102"/>
                  </a:cubicBezTo>
                  <a:cubicBezTo>
                    <a:pt x="88" y="102"/>
                    <a:pt x="89" y="102"/>
                    <a:pt x="89" y="101"/>
                  </a:cubicBezTo>
                  <a:cubicBezTo>
                    <a:pt x="97" y="78"/>
                    <a:pt x="97" y="78"/>
                    <a:pt x="97" y="78"/>
                  </a:cubicBezTo>
                  <a:cubicBezTo>
                    <a:pt x="97" y="78"/>
                    <a:pt x="97" y="78"/>
                    <a:pt x="98" y="78"/>
                  </a:cubicBezTo>
                  <a:cubicBezTo>
                    <a:pt x="99" y="79"/>
                    <a:pt x="99" y="79"/>
                    <a:pt x="99" y="79"/>
                  </a:cubicBezTo>
                  <a:cubicBezTo>
                    <a:pt x="99" y="80"/>
                    <a:pt x="99" y="80"/>
                    <a:pt x="99" y="81"/>
                  </a:cubicBezTo>
                  <a:cubicBezTo>
                    <a:pt x="92" y="104"/>
                    <a:pt x="92" y="104"/>
                    <a:pt x="92" y="104"/>
                  </a:cubicBezTo>
                  <a:cubicBezTo>
                    <a:pt x="91" y="106"/>
                    <a:pt x="89" y="106"/>
                    <a:pt x="87" y="105"/>
                  </a:cubicBezTo>
                  <a:lnTo>
                    <a:pt x="84" y="103"/>
                  </a:lnTo>
                  <a:close/>
                  <a:moveTo>
                    <a:pt x="1" y="53"/>
                  </a:moveTo>
                  <a:cubicBezTo>
                    <a:pt x="1" y="53"/>
                    <a:pt x="1" y="53"/>
                    <a:pt x="1" y="53"/>
                  </a:cubicBezTo>
                  <a:cubicBezTo>
                    <a:pt x="0" y="52"/>
                    <a:pt x="0" y="52"/>
                    <a:pt x="0" y="51"/>
                  </a:cubicBezTo>
                  <a:cubicBezTo>
                    <a:pt x="0" y="51"/>
                    <a:pt x="0" y="51"/>
                    <a:pt x="0" y="51"/>
                  </a:cubicBezTo>
                  <a:cubicBezTo>
                    <a:pt x="0" y="50"/>
                    <a:pt x="0" y="50"/>
                    <a:pt x="0" y="50"/>
                  </a:cubicBezTo>
                  <a:cubicBezTo>
                    <a:pt x="0" y="50"/>
                    <a:pt x="0" y="50"/>
                    <a:pt x="0" y="50"/>
                  </a:cubicBezTo>
                  <a:cubicBezTo>
                    <a:pt x="0" y="50"/>
                    <a:pt x="0" y="50"/>
                    <a:pt x="0" y="50"/>
                  </a:cubicBezTo>
                  <a:cubicBezTo>
                    <a:pt x="0" y="50"/>
                    <a:pt x="0" y="50"/>
                    <a:pt x="0" y="50"/>
                  </a:cubicBezTo>
                  <a:cubicBezTo>
                    <a:pt x="0" y="50"/>
                    <a:pt x="0" y="50"/>
                    <a:pt x="0" y="50"/>
                  </a:cubicBezTo>
                  <a:cubicBezTo>
                    <a:pt x="14" y="6"/>
                    <a:pt x="14" y="6"/>
                    <a:pt x="14" y="6"/>
                  </a:cubicBezTo>
                  <a:cubicBezTo>
                    <a:pt x="15" y="5"/>
                    <a:pt x="15" y="5"/>
                    <a:pt x="15" y="5"/>
                  </a:cubicBezTo>
                  <a:cubicBezTo>
                    <a:pt x="15" y="5"/>
                    <a:pt x="15" y="5"/>
                    <a:pt x="15" y="5"/>
                  </a:cubicBezTo>
                  <a:cubicBezTo>
                    <a:pt x="15" y="5"/>
                    <a:pt x="15" y="5"/>
                    <a:pt x="15" y="5"/>
                  </a:cubicBezTo>
                  <a:cubicBezTo>
                    <a:pt x="15" y="5"/>
                    <a:pt x="15" y="5"/>
                    <a:pt x="15" y="5"/>
                  </a:cubicBezTo>
                  <a:cubicBezTo>
                    <a:pt x="15" y="5"/>
                    <a:pt x="15" y="5"/>
                    <a:pt x="15" y="5"/>
                  </a:cubicBezTo>
                  <a:cubicBezTo>
                    <a:pt x="15" y="5"/>
                    <a:pt x="15" y="5"/>
                    <a:pt x="15" y="5"/>
                  </a:cubicBezTo>
                  <a:cubicBezTo>
                    <a:pt x="15" y="5"/>
                    <a:pt x="15" y="5"/>
                    <a:pt x="15" y="5"/>
                  </a:cubicBezTo>
                  <a:cubicBezTo>
                    <a:pt x="15" y="5"/>
                    <a:pt x="15" y="5"/>
                    <a:pt x="15" y="5"/>
                  </a:cubicBezTo>
                  <a:cubicBezTo>
                    <a:pt x="16" y="1"/>
                    <a:pt x="19" y="0"/>
                    <a:pt x="22" y="0"/>
                  </a:cubicBezTo>
                  <a:cubicBezTo>
                    <a:pt x="22" y="0"/>
                    <a:pt x="22" y="0"/>
                    <a:pt x="22" y="0"/>
                  </a:cubicBezTo>
                  <a:cubicBezTo>
                    <a:pt x="23" y="0"/>
                    <a:pt x="23" y="0"/>
                    <a:pt x="23" y="0"/>
                  </a:cubicBezTo>
                  <a:cubicBezTo>
                    <a:pt x="23" y="0"/>
                    <a:pt x="23" y="0"/>
                    <a:pt x="23" y="0"/>
                  </a:cubicBezTo>
                  <a:cubicBezTo>
                    <a:pt x="23" y="0"/>
                    <a:pt x="23" y="0"/>
                    <a:pt x="23" y="0"/>
                  </a:cubicBezTo>
                  <a:cubicBezTo>
                    <a:pt x="23" y="0"/>
                    <a:pt x="23" y="0"/>
                    <a:pt x="23" y="0"/>
                  </a:cubicBezTo>
                  <a:cubicBezTo>
                    <a:pt x="23" y="0"/>
                    <a:pt x="23" y="0"/>
                    <a:pt x="23" y="0"/>
                  </a:cubicBezTo>
                  <a:cubicBezTo>
                    <a:pt x="24" y="0"/>
                    <a:pt x="26" y="1"/>
                    <a:pt x="27" y="1"/>
                  </a:cubicBezTo>
                  <a:cubicBezTo>
                    <a:pt x="27" y="1"/>
                    <a:pt x="27" y="1"/>
                    <a:pt x="27" y="1"/>
                  </a:cubicBezTo>
                  <a:cubicBezTo>
                    <a:pt x="28" y="2"/>
                    <a:pt x="28" y="2"/>
                    <a:pt x="28" y="2"/>
                  </a:cubicBezTo>
                  <a:cubicBezTo>
                    <a:pt x="90" y="37"/>
                    <a:pt x="90" y="37"/>
                    <a:pt x="90" y="37"/>
                  </a:cubicBezTo>
                  <a:cubicBezTo>
                    <a:pt x="98" y="42"/>
                    <a:pt x="104" y="53"/>
                    <a:pt x="104" y="63"/>
                  </a:cubicBezTo>
                  <a:cubicBezTo>
                    <a:pt x="104" y="64"/>
                    <a:pt x="104" y="66"/>
                    <a:pt x="103" y="67"/>
                  </a:cubicBezTo>
                  <a:cubicBezTo>
                    <a:pt x="101" y="73"/>
                    <a:pt x="101" y="73"/>
                    <a:pt x="101" y="73"/>
                  </a:cubicBezTo>
                  <a:cubicBezTo>
                    <a:pt x="101" y="74"/>
                    <a:pt x="101" y="74"/>
                    <a:pt x="100" y="73"/>
                  </a:cubicBezTo>
                  <a:cubicBezTo>
                    <a:pt x="99" y="73"/>
                    <a:pt x="99" y="73"/>
                    <a:pt x="99" y="72"/>
                  </a:cubicBezTo>
                  <a:cubicBezTo>
                    <a:pt x="99" y="72"/>
                    <a:pt x="99" y="71"/>
                    <a:pt x="99" y="71"/>
                  </a:cubicBezTo>
                  <a:cubicBezTo>
                    <a:pt x="101" y="65"/>
                    <a:pt x="101" y="65"/>
                    <a:pt x="101" y="65"/>
                  </a:cubicBezTo>
                  <a:cubicBezTo>
                    <a:pt x="101" y="64"/>
                    <a:pt x="101" y="62"/>
                    <a:pt x="101" y="61"/>
                  </a:cubicBezTo>
                  <a:cubicBezTo>
                    <a:pt x="101" y="53"/>
                    <a:pt x="96" y="44"/>
                    <a:pt x="90" y="40"/>
                  </a:cubicBezTo>
                  <a:cubicBezTo>
                    <a:pt x="28" y="5"/>
                    <a:pt x="28" y="5"/>
                    <a:pt x="28" y="5"/>
                  </a:cubicBezTo>
                  <a:cubicBezTo>
                    <a:pt x="27" y="5"/>
                    <a:pt x="27" y="5"/>
                    <a:pt x="27" y="5"/>
                  </a:cubicBezTo>
                  <a:cubicBezTo>
                    <a:pt x="27" y="5"/>
                    <a:pt x="27" y="5"/>
                    <a:pt x="27" y="5"/>
                  </a:cubicBezTo>
                  <a:cubicBezTo>
                    <a:pt x="23" y="2"/>
                    <a:pt x="19" y="4"/>
                    <a:pt x="17" y="8"/>
                  </a:cubicBezTo>
                  <a:cubicBezTo>
                    <a:pt x="17" y="8"/>
                    <a:pt x="17" y="8"/>
                    <a:pt x="17" y="8"/>
                  </a:cubicBezTo>
                  <a:cubicBezTo>
                    <a:pt x="17" y="8"/>
                    <a:pt x="17" y="8"/>
                    <a:pt x="17" y="8"/>
                  </a:cubicBezTo>
                  <a:cubicBezTo>
                    <a:pt x="17" y="8"/>
                    <a:pt x="17" y="8"/>
                    <a:pt x="17" y="8"/>
                  </a:cubicBezTo>
                  <a:cubicBezTo>
                    <a:pt x="17" y="8"/>
                    <a:pt x="17" y="8"/>
                    <a:pt x="17" y="8"/>
                  </a:cubicBezTo>
                  <a:cubicBezTo>
                    <a:pt x="17" y="8"/>
                    <a:pt x="17" y="8"/>
                    <a:pt x="17" y="8"/>
                  </a:cubicBezTo>
                  <a:cubicBezTo>
                    <a:pt x="8" y="34"/>
                    <a:pt x="8" y="34"/>
                    <a:pt x="8" y="34"/>
                  </a:cubicBezTo>
                  <a:cubicBezTo>
                    <a:pt x="8" y="34"/>
                    <a:pt x="8" y="34"/>
                    <a:pt x="8" y="34"/>
                  </a:cubicBezTo>
                  <a:cubicBezTo>
                    <a:pt x="3" y="52"/>
                    <a:pt x="3" y="52"/>
                    <a:pt x="3" y="52"/>
                  </a:cubicBezTo>
                  <a:cubicBezTo>
                    <a:pt x="2" y="53"/>
                    <a:pt x="2" y="53"/>
                    <a:pt x="2" y="53"/>
                  </a:cubicBezTo>
                  <a:cubicBezTo>
                    <a:pt x="2" y="53"/>
                    <a:pt x="2" y="53"/>
                    <a:pt x="2" y="53"/>
                  </a:cubicBezTo>
                  <a:cubicBezTo>
                    <a:pt x="2" y="53"/>
                    <a:pt x="2" y="53"/>
                    <a:pt x="2" y="53"/>
                  </a:cubicBezTo>
                  <a:cubicBezTo>
                    <a:pt x="2" y="53"/>
                    <a:pt x="2" y="53"/>
                    <a:pt x="2" y="53"/>
                  </a:cubicBezTo>
                  <a:lnTo>
                    <a:pt x="1" y="53"/>
                  </a:lnTo>
                  <a:close/>
                  <a:moveTo>
                    <a:pt x="99" y="77"/>
                  </a:moveTo>
                  <a:cubicBezTo>
                    <a:pt x="99" y="77"/>
                    <a:pt x="99" y="77"/>
                    <a:pt x="99" y="77"/>
                  </a:cubicBezTo>
                  <a:cubicBezTo>
                    <a:pt x="98" y="77"/>
                    <a:pt x="98" y="76"/>
                    <a:pt x="98" y="76"/>
                  </a:cubicBezTo>
                  <a:cubicBezTo>
                    <a:pt x="98" y="75"/>
                    <a:pt x="98" y="75"/>
                    <a:pt x="98" y="75"/>
                  </a:cubicBezTo>
                  <a:cubicBezTo>
                    <a:pt x="98" y="74"/>
                    <a:pt x="99" y="74"/>
                    <a:pt x="99" y="75"/>
                  </a:cubicBezTo>
                  <a:cubicBezTo>
                    <a:pt x="100" y="75"/>
                    <a:pt x="100" y="75"/>
                    <a:pt x="100" y="76"/>
                  </a:cubicBezTo>
                  <a:cubicBezTo>
                    <a:pt x="100" y="76"/>
                    <a:pt x="100" y="77"/>
                    <a:pt x="100" y="77"/>
                  </a:cubicBezTo>
                  <a:cubicBezTo>
                    <a:pt x="100" y="78"/>
                    <a:pt x="100" y="78"/>
                    <a:pt x="99" y="77"/>
                  </a:cubicBez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2" name="Freeform 283">
              <a:extLst>
                <a:ext uri="{FF2B5EF4-FFF2-40B4-BE49-F238E27FC236}">
                  <a16:creationId xmlns:a16="http://schemas.microsoft.com/office/drawing/2014/main" id="{C266AF64-6488-0C4B-8CD0-1260DA317D3B}"/>
                </a:ext>
              </a:extLst>
            </p:cNvPr>
            <p:cNvSpPr>
              <a:spLocks/>
            </p:cNvSpPr>
            <p:nvPr/>
          </p:nvSpPr>
          <p:spPr bwMode="auto">
            <a:xfrm>
              <a:off x="21771999" y="9907535"/>
              <a:ext cx="55563" cy="38100"/>
            </a:xfrm>
            <a:custGeom>
              <a:avLst/>
              <a:gdLst>
                <a:gd name="T0" fmla="*/ 19 w 20"/>
                <a:gd name="T1" fmla="*/ 14 h 14"/>
                <a:gd name="T2" fmla="*/ 1 w 20"/>
                <a:gd name="T3" fmla="*/ 4 h 14"/>
                <a:gd name="T4" fmla="*/ 0 w 20"/>
                <a:gd name="T5" fmla="*/ 1 h 14"/>
                <a:gd name="T6" fmla="*/ 1 w 20"/>
                <a:gd name="T7" fmla="*/ 1 h 14"/>
                <a:gd name="T8" fmla="*/ 19 w 20"/>
                <a:gd name="T9" fmla="*/ 11 h 14"/>
                <a:gd name="T10" fmla="*/ 19 w 20"/>
                <a:gd name="T11" fmla="*/ 11 h 14"/>
                <a:gd name="T12" fmla="*/ 20 w 20"/>
                <a:gd name="T13" fmla="*/ 13 h 14"/>
                <a:gd name="T14" fmla="*/ 19 w 20"/>
                <a:gd name="T15" fmla="*/ 14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 h="14">
                  <a:moveTo>
                    <a:pt x="19" y="14"/>
                  </a:moveTo>
                  <a:cubicBezTo>
                    <a:pt x="1" y="4"/>
                    <a:pt x="1" y="4"/>
                    <a:pt x="1" y="4"/>
                  </a:cubicBezTo>
                  <a:cubicBezTo>
                    <a:pt x="0" y="3"/>
                    <a:pt x="0" y="2"/>
                    <a:pt x="0" y="1"/>
                  </a:cubicBezTo>
                  <a:cubicBezTo>
                    <a:pt x="0" y="0"/>
                    <a:pt x="0" y="0"/>
                    <a:pt x="1" y="1"/>
                  </a:cubicBezTo>
                  <a:cubicBezTo>
                    <a:pt x="19" y="11"/>
                    <a:pt x="19" y="11"/>
                    <a:pt x="19" y="11"/>
                  </a:cubicBezTo>
                  <a:cubicBezTo>
                    <a:pt x="19" y="11"/>
                    <a:pt x="19" y="11"/>
                    <a:pt x="19" y="11"/>
                  </a:cubicBezTo>
                  <a:cubicBezTo>
                    <a:pt x="20" y="11"/>
                    <a:pt x="20" y="12"/>
                    <a:pt x="20" y="13"/>
                  </a:cubicBezTo>
                  <a:cubicBezTo>
                    <a:pt x="20" y="14"/>
                    <a:pt x="20" y="14"/>
                    <a:pt x="19" y="14"/>
                  </a:cubicBez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3" name="Freeform 288">
              <a:extLst>
                <a:ext uri="{FF2B5EF4-FFF2-40B4-BE49-F238E27FC236}">
                  <a16:creationId xmlns:a16="http://schemas.microsoft.com/office/drawing/2014/main" id="{432CC48B-9E58-8A4B-8D8C-2203AF151B9E}"/>
                </a:ext>
              </a:extLst>
            </p:cNvPr>
            <p:cNvSpPr>
              <a:spLocks/>
            </p:cNvSpPr>
            <p:nvPr/>
          </p:nvSpPr>
          <p:spPr bwMode="auto">
            <a:xfrm>
              <a:off x="21929162" y="9731323"/>
              <a:ext cx="20638" cy="26988"/>
            </a:xfrm>
            <a:custGeom>
              <a:avLst/>
              <a:gdLst>
                <a:gd name="T0" fmla="*/ 7 w 7"/>
                <a:gd name="T1" fmla="*/ 7 h 10"/>
                <a:gd name="T2" fmla="*/ 3 w 7"/>
                <a:gd name="T3" fmla="*/ 9 h 10"/>
                <a:gd name="T4" fmla="*/ 0 w 7"/>
                <a:gd name="T5" fmla="*/ 3 h 10"/>
                <a:gd name="T6" fmla="*/ 3 w 7"/>
                <a:gd name="T7" fmla="*/ 1 h 10"/>
                <a:gd name="T8" fmla="*/ 7 w 7"/>
                <a:gd name="T9" fmla="*/ 7 h 10"/>
              </a:gdLst>
              <a:ahLst/>
              <a:cxnLst>
                <a:cxn ang="0">
                  <a:pos x="T0" y="T1"/>
                </a:cxn>
                <a:cxn ang="0">
                  <a:pos x="T2" y="T3"/>
                </a:cxn>
                <a:cxn ang="0">
                  <a:pos x="T4" y="T5"/>
                </a:cxn>
                <a:cxn ang="0">
                  <a:pos x="T6" y="T7"/>
                </a:cxn>
                <a:cxn ang="0">
                  <a:pos x="T8" y="T9"/>
                </a:cxn>
              </a:cxnLst>
              <a:rect l="0" t="0" r="r" b="b"/>
              <a:pathLst>
                <a:path w="7" h="10">
                  <a:moveTo>
                    <a:pt x="7" y="7"/>
                  </a:moveTo>
                  <a:cubicBezTo>
                    <a:pt x="7" y="9"/>
                    <a:pt x="5" y="10"/>
                    <a:pt x="3" y="9"/>
                  </a:cubicBezTo>
                  <a:cubicBezTo>
                    <a:pt x="2" y="8"/>
                    <a:pt x="0" y="5"/>
                    <a:pt x="0" y="3"/>
                  </a:cubicBezTo>
                  <a:cubicBezTo>
                    <a:pt x="0" y="1"/>
                    <a:pt x="2" y="0"/>
                    <a:pt x="3" y="1"/>
                  </a:cubicBezTo>
                  <a:cubicBezTo>
                    <a:pt x="5" y="2"/>
                    <a:pt x="7" y="5"/>
                    <a:pt x="7" y="7"/>
                  </a:cubicBez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4" name="Freeform 289">
              <a:extLst>
                <a:ext uri="{FF2B5EF4-FFF2-40B4-BE49-F238E27FC236}">
                  <a16:creationId xmlns:a16="http://schemas.microsoft.com/office/drawing/2014/main" id="{013B5AC0-19D2-B345-89E5-71DD140F30B2}"/>
                </a:ext>
              </a:extLst>
            </p:cNvPr>
            <p:cNvSpPr>
              <a:spLocks/>
            </p:cNvSpPr>
            <p:nvPr/>
          </p:nvSpPr>
          <p:spPr bwMode="auto">
            <a:xfrm>
              <a:off x="21981549" y="9728148"/>
              <a:ext cx="31750" cy="41275"/>
            </a:xfrm>
            <a:custGeom>
              <a:avLst/>
              <a:gdLst>
                <a:gd name="T0" fmla="*/ 10 w 11"/>
                <a:gd name="T1" fmla="*/ 10 h 15"/>
                <a:gd name="T2" fmla="*/ 6 w 11"/>
                <a:gd name="T3" fmla="*/ 14 h 15"/>
                <a:gd name="T4" fmla="*/ 0 w 11"/>
                <a:gd name="T5" fmla="*/ 6 h 15"/>
                <a:gd name="T6" fmla="*/ 4 w 11"/>
                <a:gd name="T7" fmla="*/ 1 h 15"/>
                <a:gd name="T8" fmla="*/ 10 w 11"/>
                <a:gd name="T9" fmla="*/ 10 h 15"/>
              </a:gdLst>
              <a:ahLst/>
              <a:cxnLst>
                <a:cxn ang="0">
                  <a:pos x="T0" y="T1"/>
                </a:cxn>
                <a:cxn ang="0">
                  <a:pos x="T2" y="T3"/>
                </a:cxn>
                <a:cxn ang="0">
                  <a:pos x="T4" y="T5"/>
                </a:cxn>
                <a:cxn ang="0">
                  <a:pos x="T6" y="T7"/>
                </a:cxn>
                <a:cxn ang="0">
                  <a:pos x="T8" y="T9"/>
                </a:cxn>
              </a:cxnLst>
              <a:rect l="0" t="0" r="r" b="b"/>
              <a:pathLst>
                <a:path w="11" h="15">
                  <a:moveTo>
                    <a:pt x="10" y="10"/>
                  </a:moveTo>
                  <a:cubicBezTo>
                    <a:pt x="11" y="13"/>
                    <a:pt x="9" y="15"/>
                    <a:pt x="6" y="14"/>
                  </a:cubicBezTo>
                  <a:cubicBezTo>
                    <a:pt x="3" y="13"/>
                    <a:pt x="1" y="9"/>
                    <a:pt x="0" y="6"/>
                  </a:cubicBezTo>
                  <a:cubicBezTo>
                    <a:pt x="0" y="2"/>
                    <a:pt x="1" y="0"/>
                    <a:pt x="4" y="1"/>
                  </a:cubicBezTo>
                  <a:cubicBezTo>
                    <a:pt x="7" y="2"/>
                    <a:pt x="10" y="6"/>
                    <a:pt x="10" y="10"/>
                  </a:cubicBez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5" name="Freeform 290">
              <a:extLst>
                <a:ext uri="{FF2B5EF4-FFF2-40B4-BE49-F238E27FC236}">
                  <a16:creationId xmlns:a16="http://schemas.microsoft.com/office/drawing/2014/main" id="{CD96B98E-98BE-0E4A-9868-3A84FDEA61D8}"/>
                </a:ext>
              </a:extLst>
            </p:cNvPr>
            <p:cNvSpPr>
              <a:spLocks noEditPoints="1"/>
            </p:cNvSpPr>
            <p:nvPr/>
          </p:nvSpPr>
          <p:spPr bwMode="auto">
            <a:xfrm>
              <a:off x="21833912" y="9888485"/>
              <a:ext cx="165100" cy="182563"/>
            </a:xfrm>
            <a:custGeom>
              <a:avLst/>
              <a:gdLst>
                <a:gd name="T0" fmla="*/ 48 w 60"/>
                <a:gd name="T1" fmla="*/ 62 h 66"/>
                <a:gd name="T2" fmla="*/ 12 w 60"/>
                <a:gd name="T3" fmla="*/ 41 h 66"/>
                <a:gd name="T4" fmla="*/ 0 w 60"/>
                <a:gd name="T5" fmla="*/ 21 h 66"/>
                <a:gd name="T6" fmla="*/ 11 w 60"/>
                <a:gd name="T7" fmla="*/ 13 h 66"/>
                <a:gd name="T8" fmla="*/ 10 w 60"/>
                <a:gd name="T9" fmla="*/ 10 h 66"/>
                <a:gd name="T10" fmla="*/ 22 w 60"/>
                <a:gd name="T11" fmla="*/ 4 h 66"/>
                <a:gd name="T12" fmla="*/ 31 w 60"/>
                <a:gd name="T13" fmla="*/ 14 h 66"/>
                <a:gd name="T14" fmla="*/ 35 w 60"/>
                <a:gd name="T15" fmla="*/ 15 h 66"/>
                <a:gd name="T16" fmla="*/ 47 w 60"/>
                <a:gd name="T17" fmla="*/ 34 h 66"/>
                <a:gd name="T18" fmla="*/ 48 w 60"/>
                <a:gd name="T19" fmla="*/ 35 h 66"/>
                <a:gd name="T20" fmla="*/ 60 w 60"/>
                <a:gd name="T21" fmla="*/ 55 h 66"/>
                <a:gd name="T22" fmla="*/ 48 w 60"/>
                <a:gd name="T23" fmla="*/ 62 h 66"/>
                <a:gd name="T24" fmla="*/ 12 w 60"/>
                <a:gd name="T25" fmla="*/ 17 h 66"/>
                <a:gd name="T26" fmla="*/ 3 w 60"/>
                <a:gd name="T27" fmla="*/ 22 h 66"/>
                <a:gd name="T28" fmla="*/ 12 w 60"/>
                <a:gd name="T29" fmla="*/ 38 h 66"/>
                <a:gd name="T30" fmla="*/ 48 w 60"/>
                <a:gd name="T31" fmla="*/ 59 h 66"/>
                <a:gd name="T32" fmla="*/ 48 w 60"/>
                <a:gd name="T33" fmla="*/ 59 h 66"/>
                <a:gd name="T34" fmla="*/ 57 w 60"/>
                <a:gd name="T35" fmla="*/ 54 h 66"/>
                <a:gd name="T36" fmla="*/ 48 w 60"/>
                <a:gd name="T37" fmla="*/ 38 h 66"/>
                <a:gd name="T38" fmla="*/ 46 w 60"/>
                <a:gd name="T39" fmla="*/ 37 h 66"/>
                <a:gd name="T40" fmla="*/ 45 w 60"/>
                <a:gd name="T41" fmla="*/ 36 h 66"/>
                <a:gd name="T42" fmla="*/ 44 w 60"/>
                <a:gd name="T43" fmla="*/ 34 h 66"/>
                <a:gd name="T44" fmla="*/ 44 w 60"/>
                <a:gd name="T45" fmla="*/ 34 h 66"/>
                <a:gd name="T46" fmla="*/ 35 w 60"/>
                <a:gd name="T47" fmla="*/ 18 h 66"/>
                <a:gd name="T48" fmla="*/ 31 w 60"/>
                <a:gd name="T49" fmla="*/ 17 h 66"/>
                <a:gd name="T50" fmla="*/ 30 w 60"/>
                <a:gd name="T51" fmla="*/ 16 h 66"/>
                <a:gd name="T52" fmla="*/ 22 w 60"/>
                <a:gd name="T53" fmla="*/ 7 h 66"/>
                <a:gd name="T54" fmla="*/ 13 w 60"/>
                <a:gd name="T55" fmla="*/ 12 h 66"/>
                <a:gd name="T56" fmla="*/ 14 w 60"/>
                <a:gd name="T57" fmla="*/ 16 h 66"/>
                <a:gd name="T58" fmla="*/ 13 w 60"/>
                <a:gd name="T59" fmla="*/ 17 h 66"/>
                <a:gd name="T60" fmla="*/ 12 w 60"/>
                <a:gd name="T61" fmla="*/ 1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60" h="66">
                  <a:moveTo>
                    <a:pt x="48" y="62"/>
                  </a:moveTo>
                  <a:cubicBezTo>
                    <a:pt x="12" y="41"/>
                    <a:pt x="12" y="41"/>
                    <a:pt x="12" y="41"/>
                  </a:cubicBezTo>
                  <a:cubicBezTo>
                    <a:pt x="6" y="37"/>
                    <a:pt x="0" y="28"/>
                    <a:pt x="0" y="21"/>
                  </a:cubicBezTo>
                  <a:cubicBezTo>
                    <a:pt x="0" y="14"/>
                    <a:pt x="5" y="11"/>
                    <a:pt x="11" y="13"/>
                  </a:cubicBezTo>
                  <a:cubicBezTo>
                    <a:pt x="11" y="12"/>
                    <a:pt x="10" y="11"/>
                    <a:pt x="10" y="10"/>
                  </a:cubicBezTo>
                  <a:cubicBezTo>
                    <a:pt x="10" y="3"/>
                    <a:pt x="16" y="0"/>
                    <a:pt x="22" y="4"/>
                  </a:cubicBezTo>
                  <a:cubicBezTo>
                    <a:pt x="26" y="6"/>
                    <a:pt x="29" y="9"/>
                    <a:pt x="31" y="14"/>
                  </a:cubicBezTo>
                  <a:cubicBezTo>
                    <a:pt x="32" y="14"/>
                    <a:pt x="34" y="14"/>
                    <a:pt x="35" y="15"/>
                  </a:cubicBezTo>
                  <a:cubicBezTo>
                    <a:pt x="41" y="19"/>
                    <a:pt x="46" y="27"/>
                    <a:pt x="47" y="34"/>
                  </a:cubicBezTo>
                  <a:cubicBezTo>
                    <a:pt x="47" y="34"/>
                    <a:pt x="48" y="34"/>
                    <a:pt x="48" y="35"/>
                  </a:cubicBezTo>
                  <a:cubicBezTo>
                    <a:pt x="55" y="38"/>
                    <a:pt x="60" y="48"/>
                    <a:pt x="60" y="55"/>
                  </a:cubicBezTo>
                  <a:cubicBezTo>
                    <a:pt x="60" y="63"/>
                    <a:pt x="55" y="66"/>
                    <a:pt x="48" y="62"/>
                  </a:cubicBezTo>
                  <a:close/>
                  <a:moveTo>
                    <a:pt x="12" y="17"/>
                  </a:moveTo>
                  <a:cubicBezTo>
                    <a:pt x="7" y="14"/>
                    <a:pt x="3" y="16"/>
                    <a:pt x="3" y="22"/>
                  </a:cubicBezTo>
                  <a:cubicBezTo>
                    <a:pt x="3" y="28"/>
                    <a:pt x="7" y="35"/>
                    <a:pt x="12" y="38"/>
                  </a:cubicBezTo>
                  <a:cubicBezTo>
                    <a:pt x="48" y="59"/>
                    <a:pt x="48" y="59"/>
                    <a:pt x="48" y="59"/>
                  </a:cubicBezTo>
                  <a:cubicBezTo>
                    <a:pt x="48" y="59"/>
                    <a:pt x="48" y="59"/>
                    <a:pt x="48" y="59"/>
                  </a:cubicBezTo>
                  <a:cubicBezTo>
                    <a:pt x="53" y="62"/>
                    <a:pt x="57" y="59"/>
                    <a:pt x="57" y="54"/>
                  </a:cubicBezTo>
                  <a:cubicBezTo>
                    <a:pt x="57" y="48"/>
                    <a:pt x="53" y="41"/>
                    <a:pt x="48" y="38"/>
                  </a:cubicBezTo>
                  <a:cubicBezTo>
                    <a:pt x="47" y="37"/>
                    <a:pt x="47" y="37"/>
                    <a:pt x="46" y="37"/>
                  </a:cubicBezTo>
                  <a:cubicBezTo>
                    <a:pt x="45" y="37"/>
                    <a:pt x="45" y="36"/>
                    <a:pt x="45" y="36"/>
                  </a:cubicBezTo>
                  <a:cubicBezTo>
                    <a:pt x="44" y="35"/>
                    <a:pt x="44" y="35"/>
                    <a:pt x="44" y="34"/>
                  </a:cubicBezTo>
                  <a:cubicBezTo>
                    <a:pt x="44" y="34"/>
                    <a:pt x="44" y="34"/>
                    <a:pt x="44" y="34"/>
                  </a:cubicBezTo>
                  <a:cubicBezTo>
                    <a:pt x="44" y="28"/>
                    <a:pt x="40" y="21"/>
                    <a:pt x="35" y="18"/>
                  </a:cubicBezTo>
                  <a:cubicBezTo>
                    <a:pt x="34" y="17"/>
                    <a:pt x="33" y="17"/>
                    <a:pt x="31" y="17"/>
                  </a:cubicBezTo>
                  <a:cubicBezTo>
                    <a:pt x="31" y="17"/>
                    <a:pt x="30" y="16"/>
                    <a:pt x="30" y="16"/>
                  </a:cubicBezTo>
                  <a:cubicBezTo>
                    <a:pt x="28" y="12"/>
                    <a:pt x="25" y="8"/>
                    <a:pt x="22" y="7"/>
                  </a:cubicBezTo>
                  <a:cubicBezTo>
                    <a:pt x="17" y="4"/>
                    <a:pt x="13" y="6"/>
                    <a:pt x="13" y="12"/>
                  </a:cubicBezTo>
                  <a:cubicBezTo>
                    <a:pt x="13" y="13"/>
                    <a:pt x="13" y="14"/>
                    <a:pt x="14" y="16"/>
                  </a:cubicBezTo>
                  <a:cubicBezTo>
                    <a:pt x="14" y="16"/>
                    <a:pt x="14" y="17"/>
                    <a:pt x="13" y="17"/>
                  </a:cubicBezTo>
                  <a:cubicBezTo>
                    <a:pt x="13" y="17"/>
                    <a:pt x="13" y="17"/>
                    <a:pt x="12" y="17"/>
                  </a:cubicBezTo>
                  <a:close/>
                </a:path>
              </a:pathLst>
            </a:custGeom>
            <a:solidFill>
              <a:srgbClr val="21326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4" name="Title"/>
          <p:cNvSpPr>
            <a:spLocks noGrp="1"/>
          </p:cNvSpPr>
          <p:nvPr>
            <p:ph type="title"/>
          </p:nvPr>
        </p:nvSpPr>
        <p:spPr>
          <a:xfrm>
            <a:off x="645305" y="959850"/>
            <a:ext cx="11186476" cy="369332"/>
          </a:xfrm>
        </p:spPr>
        <p:txBody>
          <a:bodyPr/>
          <a:lstStyle/>
          <a:p>
            <a:r>
              <a:rPr lang="en-US" dirty="0"/>
              <a:t>Visualize</a:t>
            </a:r>
          </a:p>
        </p:txBody>
      </p:sp>
      <p:pic>
        <p:nvPicPr>
          <p:cNvPr id="3" name="Picture 2">
            <a:extLst>
              <a:ext uri="{FF2B5EF4-FFF2-40B4-BE49-F238E27FC236}">
                <a16:creationId xmlns:a16="http://schemas.microsoft.com/office/drawing/2014/main" id="{7D6DA694-668A-BD47-8501-A1085F7C0C50}"/>
              </a:ext>
            </a:extLst>
          </p:cNvPr>
          <p:cNvPicPr>
            <a:picLocks noChangeAspect="1"/>
          </p:cNvPicPr>
          <p:nvPr/>
        </p:nvPicPr>
        <p:blipFill>
          <a:blip r:embed="rId2"/>
          <a:stretch>
            <a:fillRect/>
          </a:stretch>
        </p:blipFill>
        <p:spPr>
          <a:xfrm>
            <a:off x="7354900" y="676986"/>
            <a:ext cx="3947035" cy="2643263"/>
          </a:xfrm>
          <a:prstGeom prst="rect">
            <a:avLst/>
          </a:prstGeom>
        </p:spPr>
      </p:pic>
      <p:sp>
        <p:nvSpPr>
          <p:cNvPr id="596" name="Text Placeholder">
            <a:extLst>
              <a:ext uri="{FF2B5EF4-FFF2-40B4-BE49-F238E27FC236}">
                <a16:creationId xmlns:a16="http://schemas.microsoft.com/office/drawing/2014/main" id="{9CE042BC-3C72-1441-BD93-3893D497E204}"/>
              </a:ext>
            </a:extLst>
          </p:cNvPr>
          <p:cNvSpPr txBox="1">
            <a:spLocks/>
          </p:cNvSpPr>
          <p:nvPr/>
        </p:nvSpPr>
        <p:spPr>
          <a:xfrm>
            <a:off x="504000" y="1620000"/>
            <a:ext cx="5772514" cy="4716000"/>
          </a:xfrm>
          <a:prstGeom prst="rect">
            <a:avLst/>
          </a:prstGeom>
        </p:spPr>
        <p:txBody>
          <a:bodyPr/>
          <a:lstStyle>
            <a:lvl1pPr marL="0" indent="0" algn="l" defTabSz="1088558" rtl="0" eaLnBrk="1" latinLnBrk="0" hangingPunct="1">
              <a:spcBef>
                <a:spcPts val="1800"/>
              </a:spcBef>
              <a:buClr>
                <a:schemeClr val="accent1"/>
              </a:buClr>
              <a:buSzPct val="80000"/>
              <a:buFontTx/>
              <a:buNone/>
              <a:defRPr sz="2000" b="0" kern="1200">
                <a:solidFill>
                  <a:schemeClr val="tx1"/>
                </a:solidFill>
                <a:latin typeface="+mn-lt"/>
                <a:ea typeface="+mn-ea"/>
                <a:cs typeface="+mn-cs"/>
              </a:defRPr>
            </a:lvl1pPr>
            <a:lvl2pPr marL="179964" indent="-179964" algn="l" defTabSz="1088558" rtl="0" eaLnBrk="1" latinLnBrk="0" hangingPunct="1">
              <a:spcBef>
                <a:spcPts val="600"/>
              </a:spcBef>
              <a:buClr>
                <a:schemeClr val="accent1"/>
              </a:buClr>
              <a:buSzPct val="100000"/>
              <a:buFont typeface="Wingdings" pitchFamily="2" charset="2"/>
              <a:buChar char="§"/>
              <a:defRPr sz="1800" kern="1200">
                <a:solidFill>
                  <a:schemeClr val="tx1"/>
                </a:solidFill>
                <a:latin typeface="+mn-lt"/>
                <a:ea typeface="+mn-ea"/>
                <a:cs typeface="+mn-cs"/>
              </a:defRPr>
            </a:lvl2pPr>
            <a:lvl3pPr marL="358775" indent="-179388" algn="l" defTabSz="1088558" rtl="0" eaLnBrk="1" latinLnBrk="0" hangingPunct="1">
              <a:spcBef>
                <a:spcPts val="300"/>
              </a:spcBef>
              <a:buClr>
                <a:schemeClr val="tx1"/>
              </a:buClr>
              <a:buSzPct val="100000"/>
              <a:buFont typeface="Arial" panose="020B0604020202020204" pitchFamily="34" charset="0"/>
              <a:buChar char="–"/>
              <a:defRPr lang="en-US" sz="1800" kern="1200" noProof="0" dirty="0" smtClean="0">
                <a:solidFill>
                  <a:schemeClr val="tx1"/>
                </a:solidFill>
                <a:latin typeface="+mn-lt"/>
                <a:ea typeface="+mn-ea"/>
                <a:cs typeface="+mn-cs"/>
              </a:defRPr>
            </a:lvl3pPr>
            <a:lvl4pPr marL="539892" indent="-179964" algn="l" defTabSz="1088558" rtl="0" eaLnBrk="1" latinLnBrk="0" hangingPunct="1">
              <a:spcBef>
                <a:spcPts val="300"/>
              </a:spcBef>
              <a:buClr>
                <a:schemeClr val="tx1"/>
              </a:buClr>
              <a:buSzPct val="120000"/>
              <a:buFont typeface="Arial" pitchFamily="34" charset="0"/>
              <a:buChar char="▫"/>
              <a:defRPr sz="1600" kern="1200">
                <a:solidFill>
                  <a:schemeClr val="tx1"/>
                </a:solidFill>
                <a:latin typeface="+mn-lt"/>
                <a:ea typeface="+mn-ea"/>
                <a:cs typeface="+mn-cs"/>
              </a:defRPr>
            </a:lvl4pPr>
            <a:lvl5pPr marL="719856" indent="-179964" algn="l" defTabSz="1088558" rtl="0" eaLnBrk="1" latinLnBrk="0" hangingPunct="1">
              <a:spcBef>
                <a:spcPts val="100"/>
              </a:spcBef>
              <a:buClr>
                <a:schemeClr val="tx1"/>
              </a:buClr>
              <a:buSzPct val="100000"/>
              <a:buFont typeface="Symbol" panose="05050102010706020507" pitchFamily="18" charset="2"/>
              <a:buChar char="-"/>
              <a:defRPr sz="1400" kern="1200" baseline="0">
                <a:solidFill>
                  <a:schemeClr val="tx1"/>
                </a:solidFill>
                <a:latin typeface="+mn-lt"/>
                <a:ea typeface="+mn-ea"/>
                <a:cs typeface="+mn-cs"/>
              </a:defRPr>
            </a:lvl5pPr>
            <a:lvl6pPr marL="2993535"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6pPr>
            <a:lvl7pPr marL="3537814"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7pPr>
            <a:lvl8pPr marL="408209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8pPr>
            <a:lvl9pPr marL="4626373" indent="-272140" algn="l" defTabSz="1088558" rtl="0" eaLnBrk="1" latinLnBrk="0" hangingPunct="1">
              <a:spcBef>
                <a:spcPct val="20000"/>
              </a:spcBef>
              <a:buFont typeface="Arial" pitchFamily="34" charset="0"/>
              <a:buChar char="•"/>
              <a:defRPr sz="2400" kern="1200">
                <a:solidFill>
                  <a:schemeClr val="tx1"/>
                </a:solidFill>
                <a:latin typeface="+mn-lt"/>
                <a:ea typeface="+mn-ea"/>
                <a:cs typeface="+mn-cs"/>
              </a:defRPr>
            </a:lvl9pPr>
          </a:lstStyle>
          <a:p>
            <a:pPr lvl="1"/>
            <a:r>
              <a:rPr lang="en-US" dirty="0"/>
              <a:t>Kanban board – whiteboard or other empty wall space</a:t>
            </a:r>
          </a:p>
          <a:p>
            <a:pPr lvl="1"/>
            <a:endParaRPr lang="en-US" dirty="0"/>
          </a:p>
          <a:p>
            <a:pPr lvl="1"/>
            <a:r>
              <a:rPr lang="en-US" dirty="0"/>
              <a:t>Columns represents steps in work process</a:t>
            </a:r>
          </a:p>
          <a:p>
            <a:pPr lvl="1"/>
            <a:endParaRPr lang="en-US" dirty="0"/>
          </a:p>
          <a:p>
            <a:pPr lvl="1"/>
            <a:r>
              <a:rPr lang="en-US" dirty="0"/>
              <a:t>Work tasks represented by cards or stickies</a:t>
            </a:r>
          </a:p>
          <a:p>
            <a:pPr lvl="1"/>
            <a:endParaRPr lang="en-US" dirty="0"/>
          </a:p>
          <a:p>
            <a:pPr lvl="1"/>
            <a:r>
              <a:rPr lang="en-US" dirty="0"/>
              <a:t>How to find columns? Dry-run a few tasks through your work process</a:t>
            </a:r>
          </a:p>
          <a:p>
            <a:pPr lvl="1"/>
            <a:endParaRPr lang="en-US" dirty="0"/>
          </a:p>
          <a:p>
            <a:pPr lvl="1"/>
            <a:r>
              <a:rPr lang="en-US" dirty="0"/>
              <a:t>Avatars</a:t>
            </a:r>
          </a:p>
          <a:p>
            <a:pPr lvl="1"/>
            <a:endParaRPr lang="en-US" dirty="0"/>
          </a:p>
          <a:p>
            <a:pPr lvl="1"/>
            <a:r>
              <a:rPr lang="en-US" dirty="0"/>
              <a:t>Explicit policies</a:t>
            </a:r>
          </a:p>
          <a:p>
            <a:pPr lvl="1"/>
            <a:endParaRPr lang="en-US" dirty="0"/>
          </a:p>
        </p:txBody>
      </p:sp>
      <p:pic>
        <p:nvPicPr>
          <p:cNvPr id="8" name="Picture 7">
            <a:extLst>
              <a:ext uri="{FF2B5EF4-FFF2-40B4-BE49-F238E27FC236}">
                <a16:creationId xmlns:a16="http://schemas.microsoft.com/office/drawing/2014/main" id="{22178633-EB90-D349-ABC0-5BFDAE5E142E}"/>
              </a:ext>
            </a:extLst>
          </p:cNvPr>
          <p:cNvPicPr>
            <a:picLocks noChangeAspect="1"/>
          </p:cNvPicPr>
          <p:nvPr/>
        </p:nvPicPr>
        <p:blipFill>
          <a:blip r:embed="rId3"/>
          <a:stretch>
            <a:fillRect/>
          </a:stretch>
        </p:blipFill>
        <p:spPr>
          <a:xfrm>
            <a:off x="6276514" y="3796000"/>
            <a:ext cx="4483100" cy="2540000"/>
          </a:xfrm>
          <a:prstGeom prst="rect">
            <a:avLst/>
          </a:prstGeom>
        </p:spPr>
      </p:pic>
    </p:spTree>
    <p:extLst>
      <p:ext uri="{BB962C8B-B14F-4D97-AF65-F5344CB8AC3E}">
        <p14:creationId xmlns:p14="http://schemas.microsoft.com/office/powerpoint/2010/main" val="228788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6" accel="14000" decel="86000" fill="hold" grpId="0" nodeType="withEffect">
                                  <p:stCondLst>
                                    <p:cond delay="0"/>
                                  </p:stCondLst>
                                  <p:childTnLst>
                                    <p:set>
                                      <p:cBhvr>
                                        <p:cTn id="6" dur="1" fill="hold">
                                          <p:stCondLst>
                                            <p:cond delay="0"/>
                                          </p:stCondLst>
                                        </p:cTn>
                                        <p:tgtEl>
                                          <p:spTgt spid="306"/>
                                        </p:tgtEl>
                                        <p:attrNameLst>
                                          <p:attrName>style.visibility</p:attrName>
                                        </p:attrNameLst>
                                      </p:cBhvr>
                                      <p:to>
                                        <p:strVal val="visible"/>
                                      </p:to>
                                    </p:set>
                                    <p:anim calcmode="lin" valueType="num">
                                      <p:cBhvr additive="base">
                                        <p:cTn id="7" dur="1500" fill="hold"/>
                                        <p:tgtEl>
                                          <p:spTgt spid="306"/>
                                        </p:tgtEl>
                                        <p:attrNameLst>
                                          <p:attrName>ppt_x</p:attrName>
                                        </p:attrNameLst>
                                      </p:cBhvr>
                                      <p:tavLst>
                                        <p:tav tm="0">
                                          <p:val>
                                            <p:strVal val="1+#ppt_w/2"/>
                                          </p:val>
                                        </p:tav>
                                        <p:tav tm="100000">
                                          <p:val>
                                            <p:strVal val="#ppt_x"/>
                                          </p:val>
                                        </p:tav>
                                      </p:tavLst>
                                    </p:anim>
                                    <p:anim calcmode="lin" valueType="num">
                                      <p:cBhvr additive="base">
                                        <p:cTn id="8" dur="1500" fill="hold"/>
                                        <p:tgtEl>
                                          <p:spTgt spid="306"/>
                                        </p:tgtEl>
                                        <p:attrNameLst>
                                          <p:attrName>ppt_y</p:attrName>
                                        </p:attrNameLst>
                                      </p:cBhvr>
                                      <p:tavLst>
                                        <p:tav tm="0">
                                          <p:val>
                                            <p:strVal val="1+#ppt_h/2"/>
                                          </p:val>
                                        </p:tav>
                                        <p:tav tm="100000">
                                          <p:val>
                                            <p:strVal val="#ppt_y"/>
                                          </p:val>
                                        </p:tav>
                                      </p:tavLst>
                                    </p:anim>
                                  </p:childTnLst>
                                </p:cTn>
                              </p:par>
                              <p:par>
                                <p:cTn id="9" presetID="2" presetClass="entr" presetSubtype="6" accel="14000" decel="86000" fill="hold" grpId="0" nodeType="withEffect">
                                  <p:stCondLst>
                                    <p:cond delay="300"/>
                                  </p:stCondLst>
                                  <p:childTnLst>
                                    <p:set>
                                      <p:cBhvr>
                                        <p:cTn id="10" dur="1" fill="hold">
                                          <p:stCondLst>
                                            <p:cond delay="0"/>
                                          </p:stCondLst>
                                        </p:cTn>
                                        <p:tgtEl>
                                          <p:spTgt spid="305"/>
                                        </p:tgtEl>
                                        <p:attrNameLst>
                                          <p:attrName>style.visibility</p:attrName>
                                        </p:attrNameLst>
                                      </p:cBhvr>
                                      <p:to>
                                        <p:strVal val="visible"/>
                                      </p:to>
                                    </p:set>
                                    <p:anim calcmode="lin" valueType="num">
                                      <p:cBhvr additive="base">
                                        <p:cTn id="11" dur="1500" fill="hold"/>
                                        <p:tgtEl>
                                          <p:spTgt spid="305"/>
                                        </p:tgtEl>
                                        <p:attrNameLst>
                                          <p:attrName>ppt_x</p:attrName>
                                        </p:attrNameLst>
                                      </p:cBhvr>
                                      <p:tavLst>
                                        <p:tav tm="0">
                                          <p:val>
                                            <p:strVal val="1+#ppt_w/2"/>
                                          </p:val>
                                        </p:tav>
                                        <p:tav tm="100000">
                                          <p:val>
                                            <p:strVal val="#ppt_x"/>
                                          </p:val>
                                        </p:tav>
                                      </p:tavLst>
                                    </p:anim>
                                    <p:anim calcmode="lin" valueType="num">
                                      <p:cBhvr additive="base">
                                        <p:cTn id="12" dur="1500" fill="hold"/>
                                        <p:tgtEl>
                                          <p:spTgt spid="305"/>
                                        </p:tgtEl>
                                        <p:attrNameLst>
                                          <p:attrName>ppt_y</p:attrName>
                                        </p:attrNameLst>
                                      </p:cBhvr>
                                      <p:tavLst>
                                        <p:tav tm="0">
                                          <p:val>
                                            <p:strVal val="1+#ppt_h/2"/>
                                          </p:val>
                                        </p:tav>
                                        <p:tav tm="100000">
                                          <p:val>
                                            <p:strVal val="#ppt_y"/>
                                          </p:val>
                                        </p:tav>
                                      </p:tavLst>
                                    </p:anim>
                                  </p:childTnLst>
                                </p:cTn>
                              </p:par>
                              <p:par>
                                <p:cTn id="13" presetID="2" presetClass="entr" presetSubtype="6" accel="14000" decel="86000" fill="hold" nodeType="withEffect">
                                  <p:stCondLst>
                                    <p:cond delay="100"/>
                                  </p:stCondLst>
                                  <p:childTnLst>
                                    <p:set>
                                      <p:cBhvr>
                                        <p:cTn id="14" dur="1" fill="hold">
                                          <p:stCondLst>
                                            <p:cond delay="0"/>
                                          </p:stCondLst>
                                        </p:cTn>
                                        <p:tgtEl>
                                          <p:spTgt spid="307"/>
                                        </p:tgtEl>
                                        <p:attrNameLst>
                                          <p:attrName>style.visibility</p:attrName>
                                        </p:attrNameLst>
                                      </p:cBhvr>
                                      <p:to>
                                        <p:strVal val="visible"/>
                                      </p:to>
                                    </p:set>
                                    <p:anim calcmode="lin" valueType="num">
                                      <p:cBhvr additive="base">
                                        <p:cTn id="15" dur="1500" fill="hold"/>
                                        <p:tgtEl>
                                          <p:spTgt spid="307"/>
                                        </p:tgtEl>
                                        <p:attrNameLst>
                                          <p:attrName>ppt_x</p:attrName>
                                        </p:attrNameLst>
                                      </p:cBhvr>
                                      <p:tavLst>
                                        <p:tav tm="0">
                                          <p:val>
                                            <p:strVal val="1+#ppt_w/2"/>
                                          </p:val>
                                        </p:tav>
                                        <p:tav tm="100000">
                                          <p:val>
                                            <p:strVal val="#ppt_x"/>
                                          </p:val>
                                        </p:tav>
                                      </p:tavLst>
                                    </p:anim>
                                    <p:anim calcmode="lin" valueType="num">
                                      <p:cBhvr additive="base">
                                        <p:cTn id="16" dur="1500" fill="hold"/>
                                        <p:tgtEl>
                                          <p:spTgt spid="307"/>
                                        </p:tgtEl>
                                        <p:attrNameLst>
                                          <p:attrName>ppt_y</p:attrName>
                                        </p:attrNameLst>
                                      </p:cBhvr>
                                      <p:tavLst>
                                        <p:tav tm="0">
                                          <p:val>
                                            <p:strVal val="1+#ppt_h/2"/>
                                          </p:val>
                                        </p:tav>
                                        <p:tav tm="100000">
                                          <p:val>
                                            <p:strVal val="#ppt_y"/>
                                          </p:val>
                                        </p:tav>
                                      </p:tavLst>
                                    </p:anim>
                                  </p:childTnLst>
                                </p:cTn>
                              </p:par>
                              <p:par>
                                <p:cTn id="17" presetID="2" presetClass="entr" presetSubtype="6" accel="14000" decel="86000" fill="hold" nodeType="withEffect">
                                  <p:stCondLst>
                                    <p:cond delay="200"/>
                                  </p:stCondLst>
                                  <p:childTnLst>
                                    <p:set>
                                      <p:cBhvr>
                                        <p:cTn id="18" dur="1" fill="hold">
                                          <p:stCondLst>
                                            <p:cond delay="0"/>
                                          </p:stCondLst>
                                        </p:cTn>
                                        <p:tgtEl>
                                          <p:spTgt spid="395"/>
                                        </p:tgtEl>
                                        <p:attrNameLst>
                                          <p:attrName>style.visibility</p:attrName>
                                        </p:attrNameLst>
                                      </p:cBhvr>
                                      <p:to>
                                        <p:strVal val="visible"/>
                                      </p:to>
                                    </p:set>
                                    <p:anim calcmode="lin" valueType="num">
                                      <p:cBhvr additive="base">
                                        <p:cTn id="19" dur="1500" fill="hold"/>
                                        <p:tgtEl>
                                          <p:spTgt spid="395"/>
                                        </p:tgtEl>
                                        <p:attrNameLst>
                                          <p:attrName>ppt_x</p:attrName>
                                        </p:attrNameLst>
                                      </p:cBhvr>
                                      <p:tavLst>
                                        <p:tav tm="0">
                                          <p:val>
                                            <p:strVal val="1+#ppt_w/2"/>
                                          </p:val>
                                        </p:tav>
                                        <p:tav tm="100000">
                                          <p:val>
                                            <p:strVal val="#ppt_x"/>
                                          </p:val>
                                        </p:tav>
                                      </p:tavLst>
                                    </p:anim>
                                    <p:anim calcmode="lin" valueType="num">
                                      <p:cBhvr additive="base">
                                        <p:cTn id="20" dur="1500" fill="hold"/>
                                        <p:tgtEl>
                                          <p:spTgt spid="395"/>
                                        </p:tgtEl>
                                        <p:attrNameLst>
                                          <p:attrName>ppt_y</p:attrName>
                                        </p:attrNameLst>
                                      </p:cBhvr>
                                      <p:tavLst>
                                        <p:tav tm="0">
                                          <p:val>
                                            <p:strVal val="1+#ppt_h/2"/>
                                          </p:val>
                                        </p:tav>
                                        <p:tav tm="100000">
                                          <p:val>
                                            <p:strVal val="#ppt_y"/>
                                          </p:val>
                                        </p:tav>
                                      </p:tavLst>
                                    </p:anim>
                                  </p:childTnLst>
                                </p:cTn>
                              </p:par>
                              <p:par>
                                <p:cTn id="21" presetID="2" presetClass="entr" presetSubtype="6" accel="14000" decel="86000" fill="hold" nodeType="withEffect">
                                  <p:stCondLst>
                                    <p:cond delay="300"/>
                                  </p:stCondLst>
                                  <p:childTnLst>
                                    <p:set>
                                      <p:cBhvr>
                                        <p:cTn id="22" dur="1" fill="hold">
                                          <p:stCondLst>
                                            <p:cond delay="0"/>
                                          </p:stCondLst>
                                        </p:cTn>
                                        <p:tgtEl>
                                          <p:spTgt spid="533"/>
                                        </p:tgtEl>
                                        <p:attrNameLst>
                                          <p:attrName>style.visibility</p:attrName>
                                        </p:attrNameLst>
                                      </p:cBhvr>
                                      <p:to>
                                        <p:strVal val="visible"/>
                                      </p:to>
                                    </p:set>
                                    <p:anim calcmode="lin" valueType="num">
                                      <p:cBhvr additive="base">
                                        <p:cTn id="23" dur="1500" fill="hold"/>
                                        <p:tgtEl>
                                          <p:spTgt spid="533"/>
                                        </p:tgtEl>
                                        <p:attrNameLst>
                                          <p:attrName>ppt_x</p:attrName>
                                        </p:attrNameLst>
                                      </p:cBhvr>
                                      <p:tavLst>
                                        <p:tav tm="0">
                                          <p:val>
                                            <p:strVal val="1+#ppt_w/2"/>
                                          </p:val>
                                        </p:tav>
                                        <p:tav tm="100000">
                                          <p:val>
                                            <p:strVal val="#ppt_x"/>
                                          </p:val>
                                        </p:tav>
                                      </p:tavLst>
                                    </p:anim>
                                    <p:anim calcmode="lin" valueType="num">
                                      <p:cBhvr additive="base">
                                        <p:cTn id="24" dur="1500" fill="hold"/>
                                        <p:tgtEl>
                                          <p:spTgt spid="533"/>
                                        </p:tgtEl>
                                        <p:attrNameLst>
                                          <p:attrName>ppt_y</p:attrName>
                                        </p:attrNameLst>
                                      </p:cBhvr>
                                      <p:tavLst>
                                        <p:tav tm="0">
                                          <p:val>
                                            <p:strVal val="1+#ppt_h/2"/>
                                          </p:val>
                                        </p:tav>
                                        <p:tav tm="100000">
                                          <p:val>
                                            <p:strVal val="#ppt_y"/>
                                          </p:val>
                                        </p:tav>
                                      </p:tavLst>
                                    </p:anim>
                                  </p:childTnLst>
                                </p:cTn>
                              </p:par>
                              <p:par>
                                <p:cTn id="25" presetID="2" presetClass="entr" presetSubtype="6" accel="14000" decel="86000" fill="hold" nodeType="withEffect">
                                  <p:stCondLst>
                                    <p:cond delay="500"/>
                                  </p:stCondLst>
                                  <p:childTnLst>
                                    <p:set>
                                      <p:cBhvr>
                                        <p:cTn id="26" dur="1" fill="hold">
                                          <p:stCondLst>
                                            <p:cond delay="0"/>
                                          </p:stCondLst>
                                        </p:cTn>
                                        <p:tgtEl>
                                          <p:spTgt spid="476"/>
                                        </p:tgtEl>
                                        <p:attrNameLst>
                                          <p:attrName>style.visibility</p:attrName>
                                        </p:attrNameLst>
                                      </p:cBhvr>
                                      <p:to>
                                        <p:strVal val="visible"/>
                                      </p:to>
                                    </p:set>
                                    <p:anim calcmode="lin" valueType="num">
                                      <p:cBhvr additive="base">
                                        <p:cTn id="27" dur="1500" fill="hold"/>
                                        <p:tgtEl>
                                          <p:spTgt spid="476"/>
                                        </p:tgtEl>
                                        <p:attrNameLst>
                                          <p:attrName>ppt_x</p:attrName>
                                        </p:attrNameLst>
                                      </p:cBhvr>
                                      <p:tavLst>
                                        <p:tav tm="0">
                                          <p:val>
                                            <p:strVal val="1+#ppt_w/2"/>
                                          </p:val>
                                        </p:tav>
                                        <p:tav tm="100000">
                                          <p:val>
                                            <p:strVal val="#ppt_x"/>
                                          </p:val>
                                        </p:tav>
                                      </p:tavLst>
                                    </p:anim>
                                    <p:anim calcmode="lin" valueType="num">
                                      <p:cBhvr additive="base">
                                        <p:cTn id="28" dur="1500" fill="hold"/>
                                        <p:tgtEl>
                                          <p:spTgt spid="476"/>
                                        </p:tgtEl>
                                        <p:attrNameLst>
                                          <p:attrName>ppt_y</p:attrName>
                                        </p:attrNameLst>
                                      </p:cBhvr>
                                      <p:tavLst>
                                        <p:tav tm="0">
                                          <p:val>
                                            <p:strVal val="1+#ppt_h/2"/>
                                          </p:val>
                                        </p:tav>
                                        <p:tav tm="100000">
                                          <p:val>
                                            <p:strVal val="#ppt_y"/>
                                          </p:val>
                                        </p:tav>
                                      </p:tavLst>
                                    </p:anim>
                                  </p:childTnLst>
                                </p:cTn>
                              </p:par>
                              <p:par>
                                <p:cTn id="29" presetID="2" presetClass="entr" presetSubtype="6" accel="14000" decel="86000" fill="hold" nodeType="withEffect">
                                  <p:stCondLst>
                                    <p:cond delay="700"/>
                                  </p:stCondLst>
                                  <p:childTnLst>
                                    <p:set>
                                      <p:cBhvr>
                                        <p:cTn id="30" dur="1" fill="hold">
                                          <p:stCondLst>
                                            <p:cond delay="0"/>
                                          </p:stCondLst>
                                        </p:cTn>
                                        <p:tgtEl>
                                          <p:spTgt spid="514"/>
                                        </p:tgtEl>
                                        <p:attrNameLst>
                                          <p:attrName>style.visibility</p:attrName>
                                        </p:attrNameLst>
                                      </p:cBhvr>
                                      <p:to>
                                        <p:strVal val="visible"/>
                                      </p:to>
                                    </p:set>
                                    <p:anim calcmode="lin" valueType="num">
                                      <p:cBhvr additive="base">
                                        <p:cTn id="31" dur="1500" fill="hold"/>
                                        <p:tgtEl>
                                          <p:spTgt spid="514"/>
                                        </p:tgtEl>
                                        <p:attrNameLst>
                                          <p:attrName>ppt_x</p:attrName>
                                        </p:attrNameLst>
                                      </p:cBhvr>
                                      <p:tavLst>
                                        <p:tav tm="0">
                                          <p:val>
                                            <p:strVal val="1+#ppt_w/2"/>
                                          </p:val>
                                        </p:tav>
                                        <p:tav tm="100000">
                                          <p:val>
                                            <p:strVal val="#ppt_x"/>
                                          </p:val>
                                        </p:tav>
                                      </p:tavLst>
                                    </p:anim>
                                    <p:anim calcmode="lin" valueType="num">
                                      <p:cBhvr additive="base">
                                        <p:cTn id="32" dur="1500" fill="hold"/>
                                        <p:tgtEl>
                                          <p:spTgt spid="514"/>
                                        </p:tgtEl>
                                        <p:attrNameLst>
                                          <p:attrName>ppt_y</p:attrName>
                                        </p:attrNameLst>
                                      </p:cBhvr>
                                      <p:tavLst>
                                        <p:tav tm="0">
                                          <p:val>
                                            <p:strVal val="1+#ppt_h/2"/>
                                          </p:val>
                                        </p:tav>
                                        <p:tav tm="100000">
                                          <p:val>
                                            <p:strVal val="#ppt_y"/>
                                          </p:val>
                                        </p:tav>
                                      </p:tavLst>
                                    </p:anim>
                                  </p:childTnLst>
                                </p:cTn>
                              </p:par>
                              <p:par>
                                <p:cTn id="33" presetID="2" presetClass="entr" presetSubtype="6" accel="14000" decel="86000" fill="hold" nodeType="withEffect">
                                  <p:stCondLst>
                                    <p:cond delay="800"/>
                                  </p:stCondLst>
                                  <p:childTnLst>
                                    <p:set>
                                      <p:cBhvr>
                                        <p:cTn id="34" dur="1" fill="hold">
                                          <p:stCondLst>
                                            <p:cond delay="0"/>
                                          </p:stCondLst>
                                        </p:cTn>
                                        <p:tgtEl>
                                          <p:spTgt spid="462"/>
                                        </p:tgtEl>
                                        <p:attrNameLst>
                                          <p:attrName>style.visibility</p:attrName>
                                        </p:attrNameLst>
                                      </p:cBhvr>
                                      <p:to>
                                        <p:strVal val="visible"/>
                                      </p:to>
                                    </p:set>
                                    <p:anim calcmode="lin" valueType="num">
                                      <p:cBhvr additive="base">
                                        <p:cTn id="35" dur="1500" fill="hold"/>
                                        <p:tgtEl>
                                          <p:spTgt spid="462"/>
                                        </p:tgtEl>
                                        <p:attrNameLst>
                                          <p:attrName>ppt_x</p:attrName>
                                        </p:attrNameLst>
                                      </p:cBhvr>
                                      <p:tavLst>
                                        <p:tav tm="0">
                                          <p:val>
                                            <p:strVal val="1+#ppt_w/2"/>
                                          </p:val>
                                        </p:tav>
                                        <p:tav tm="100000">
                                          <p:val>
                                            <p:strVal val="#ppt_x"/>
                                          </p:val>
                                        </p:tav>
                                      </p:tavLst>
                                    </p:anim>
                                    <p:anim calcmode="lin" valueType="num">
                                      <p:cBhvr additive="base">
                                        <p:cTn id="36" dur="1500" fill="hold"/>
                                        <p:tgtEl>
                                          <p:spTgt spid="462"/>
                                        </p:tgtEl>
                                        <p:attrNameLst>
                                          <p:attrName>ppt_y</p:attrName>
                                        </p:attrNameLst>
                                      </p:cBhvr>
                                      <p:tavLst>
                                        <p:tav tm="0">
                                          <p:val>
                                            <p:strVal val="1+#ppt_h/2"/>
                                          </p:val>
                                        </p:tav>
                                        <p:tav tm="100000">
                                          <p:val>
                                            <p:strVal val="#ppt_y"/>
                                          </p:val>
                                        </p:tav>
                                      </p:tavLst>
                                    </p:anim>
                                  </p:childTnLst>
                                </p:cTn>
                              </p:par>
                              <p:par>
                                <p:cTn id="37" presetID="2" presetClass="entr" presetSubtype="6" accel="14000" decel="86000" fill="hold" nodeType="withEffect">
                                  <p:stCondLst>
                                    <p:cond delay="1100"/>
                                  </p:stCondLst>
                                  <p:childTnLst>
                                    <p:set>
                                      <p:cBhvr>
                                        <p:cTn id="38" dur="1" fill="hold">
                                          <p:stCondLst>
                                            <p:cond delay="0"/>
                                          </p:stCondLst>
                                        </p:cTn>
                                        <p:tgtEl>
                                          <p:spTgt spid="565"/>
                                        </p:tgtEl>
                                        <p:attrNameLst>
                                          <p:attrName>style.visibility</p:attrName>
                                        </p:attrNameLst>
                                      </p:cBhvr>
                                      <p:to>
                                        <p:strVal val="visible"/>
                                      </p:to>
                                    </p:set>
                                    <p:anim calcmode="lin" valueType="num">
                                      <p:cBhvr additive="base">
                                        <p:cTn id="39" dur="1500" fill="hold"/>
                                        <p:tgtEl>
                                          <p:spTgt spid="565"/>
                                        </p:tgtEl>
                                        <p:attrNameLst>
                                          <p:attrName>ppt_x</p:attrName>
                                        </p:attrNameLst>
                                      </p:cBhvr>
                                      <p:tavLst>
                                        <p:tav tm="0">
                                          <p:val>
                                            <p:strVal val="1+#ppt_w/2"/>
                                          </p:val>
                                        </p:tav>
                                        <p:tav tm="100000">
                                          <p:val>
                                            <p:strVal val="#ppt_x"/>
                                          </p:val>
                                        </p:tav>
                                      </p:tavLst>
                                    </p:anim>
                                    <p:anim calcmode="lin" valueType="num">
                                      <p:cBhvr additive="base">
                                        <p:cTn id="40" dur="1500" fill="hold"/>
                                        <p:tgtEl>
                                          <p:spTgt spid="565"/>
                                        </p:tgtEl>
                                        <p:attrNameLst>
                                          <p:attrName>ppt_y</p:attrName>
                                        </p:attrNameLst>
                                      </p:cBhvr>
                                      <p:tavLst>
                                        <p:tav tm="0">
                                          <p:val>
                                            <p:strVal val="1+#ppt_h/2"/>
                                          </p:val>
                                        </p:tav>
                                        <p:tav tm="100000">
                                          <p:val>
                                            <p:strVal val="#ppt_y"/>
                                          </p:val>
                                        </p:tav>
                                      </p:tavLst>
                                    </p:anim>
                                  </p:childTnLst>
                                </p:cTn>
                              </p:par>
                              <p:par>
                                <p:cTn id="41" presetID="2" presetClass="entr" presetSubtype="6" accel="14000" decel="86000" fill="hold" nodeType="withEffect">
                                  <p:stCondLst>
                                    <p:cond delay="1400"/>
                                  </p:stCondLst>
                                  <p:childTnLst>
                                    <p:set>
                                      <p:cBhvr>
                                        <p:cTn id="42" dur="1" fill="hold">
                                          <p:stCondLst>
                                            <p:cond delay="0"/>
                                          </p:stCondLst>
                                        </p:cTn>
                                        <p:tgtEl>
                                          <p:spTgt spid="551"/>
                                        </p:tgtEl>
                                        <p:attrNameLst>
                                          <p:attrName>style.visibility</p:attrName>
                                        </p:attrNameLst>
                                      </p:cBhvr>
                                      <p:to>
                                        <p:strVal val="visible"/>
                                      </p:to>
                                    </p:set>
                                    <p:anim calcmode="lin" valueType="num">
                                      <p:cBhvr additive="base">
                                        <p:cTn id="43" dur="1500" fill="hold"/>
                                        <p:tgtEl>
                                          <p:spTgt spid="551"/>
                                        </p:tgtEl>
                                        <p:attrNameLst>
                                          <p:attrName>ppt_x</p:attrName>
                                        </p:attrNameLst>
                                      </p:cBhvr>
                                      <p:tavLst>
                                        <p:tav tm="0">
                                          <p:val>
                                            <p:strVal val="1+#ppt_w/2"/>
                                          </p:val>
                                        </p:tav>
                                        <p:tav tm="100000">
                                          <p:val>
                                            <p:strVal val="#ppt_x"/>
                                          </p:val>
                                        </p:tav>
                                      </p:tavLst>
                                    </p:anim>
                                    <p:anim calcmode="lin" valueType="num">
                                      <p:cBhvr additive="base">
                                        <p:cTn id="44" dur="1500" fill="hold"/>
                                        <p:tgtEl>
                                          <p:spTgt spid="551"/>
                                        </p:tgtEl>
                                        <p:attrNameLst>
                                          <p:attrName>ppt_y</p:attrName>
                                        </p:attrNameLst>
                                      </p:cBhvr>
                                      <p:tavLst>
                                        <p:tav tm="0">
                                          <p:val>
                                            <p:strVal val="1+#ppt_h/2"/>
                                          </p:val>
                                        </p:tav>
                                        <p:tav tm="100000">
                                          <p:val>
                                            <p:strVal val="#ppt_y"/>
                                          </p:val>
                                        </p:tav>
                                      </p:tavLst>
                                    </p:anim>
                                  </p:childTnLst>
                                </p:cTn>
                              </p:par>
                              <p:par>
                                <p:cTn id="45" presetID="2" presetClass="entr" presetSubtype="6" accel="14000" decel="86000" fill="hold" nodeType="withEffect">
                                  <p:stCondLst>
                                    <p:cond delay="1800"/>
                                  </p:stCondLst>
                                  <p:childTnLst>
                                    <p:set>
                                      <p:cBhvr>
                                        <p:cTn id="46" dur="1" fill="hold">
                                          <p:stCondLst>
                                            <p:cond delay="0"/>
                                          </p:stCondLst>
                                        </p:cTn>
                                        <p:tgtEl>
                                          <p:spTgt spid="525"/>
                                        </p:tgtEl>
                                        <p:attrNameLst>
                                          <p:attrName>style.visibility</p:attrName>
                                        </p:attrNameLst>
                                      </p:cBhvr>
                                      <p:to>
                                        <p:strVal val="visible"/>
                                      </p:to>
                                    </p:set>
                                    <p:anim calcmode="lin" valueType="num">
                                      <p:cBhvr additive="base">
                                        <p:cTn id="47" dur="1500" fill="hold"/>
                                        <p:tgtEl>
                                          <p:spTgt spid="525"/>
                                        </p:tgtEl>
                                        <p:attrNameLst>
                                          <p:attrName>ppt_x</p:attrName>
                                        </p:attrNameLst>
                                      </p:cBhvr>
                                      <p:tavLst>
                                        <p:tav tm="0">
                                          <p:val>
                                            <p:strVal val="1+#ppt_w/2"/>
                                          </p:val>
                                        </p:tav>
                                        <p:tav tm="100000">
                                          <p:val>
                                            <p:strVal val="#ppt_x"/>
                                          </p:val>
                                        </p:tav>
                                      </p:tavLst>
                                    </p:anim>
                                    <p:anim calcmode="lin" valueType="num">
                                      <p:cBhvr additive="base">
                                        <p:cTn id="48" dur="1500" fill="hold"/>
                                        <p:tgtEl>
                                          <p:spTgt spid="525"/>
                                        </p:tgtEl>
                                        <p:attrNameLst>
                                          <p:attrName>ppt_y</p:attrName>
                                        </p:attrNameLst>
                                      </p:cBhvr>
                                      <p:tavLst>
                                        <p:tav tm="0">
                                          <p:val>
                                            <p:strVal val="1+#ppt_h/2"/>
                                          </p:val>
                                        </p:tav>
                                        <p:tav tm="100000">
                                          <p:val>
                                            <p:strVal val="#ppt_y"/>
                                          </p:val>
                                        </p:tav>
                                      </p:tavLst>
                                    </p:anim>
                                  </p:childTnLst>
                                </p:cTn>
                              </p:par>
                              <p:par>
                                <p:cTn id="49" presetID="2" presetClass="entr" presetSubtype="6" accel="14000" decel="86000" fill="hold" nodeType="withEffect">
                                  <p:stCondLst>
                                    <p:cond delay="1800"/>
                                  </p:stCondLst>
                                  <p:childTnLst>
                                    <p:set>
                                      <p:cBhvr>
                                        <p:cTn id="50" dur="1" fill="hold">
                                          <p:stCondLst>
                                            <p:cond delay="0"/>
                                          </p:stCondLst>
                                        </p:cTn>
                                        <p:tgtEl>
                                          <p:spTgt spid="587"/>
                                        </p:tgtEl>
                                        <p:attrNameLst>
                                          <p:attrName>style.visibility</p:attrName>
                                        </p:attrNameLst>
                                      </p:cBhvr>
                                      <p:to>
                                        <p:strVal val="visible"/>
                                      </p:to>
                                    </p:set>
                                    <p:anim calcmode="lin" valueType="num">
                                      <p:cBhvr additive="base">
                                        <p:cTn id="51" dur="1500" fill="hold"/>
                                        <p:tgtEl>
                                          <p:spTgt spid="587"/>
                                        </p:tgtEl>
                                        <p:attrNameLst>
                                          <p:attrName>ppt_x</p:attrName>
                                        </p:attrNameLst>
                                      </p:cBhvr>
                                      <p:tavLst>
                                        <p:tav tm="0">
                                          <p:val>
                                            <p:strVal val="1+#ppt_w/2"/>
                                          </p:val>
                                        </p:tav>
                                        <p:tav tm="100000">
                                          <p:val>
                                            <p:strVal val="#ppt_x"/>
                                          </p:val>
                                        </p:tav>
                                      </p:tavLst>
                                    </p:anim>
                                    <p:anim calcmode="lin" valueType="num">
                                      <p:cBhvr additive="base">
                                        <p:cTn id="52" dur="1500" fill="hold"/>
                                        <p:tgtEl>
                                          <p:spTgt spid="587"/>
                                        </p:tgtEl>
                                        <p:attrNameLst>
                                          <p:attrName>ppt_y</p:attrName>
                                        </p:attrNameLst>
                                      </p:cBhvr>
                                      <p:tavLst>
                                        <p:tav tm="0">
                                          <p:val>
                                            <p:strVal val="1+#ppt_h/2"/>
                                          </p:val>
                                        </p:tav>
                                        <p:tav tm="100000">
                                          <p:val>
                                            <p:strVal val="#ppt_y"/>
                                          </p:val>
                                        </p:tav>
                                      </p:tavLst>
                                    </p:anim>
                                  </p:childTnLst>
                                </p:cTn>
                              </p:par>
                              <p:par>
                                <p:cTn id="53" presetID="2" presetClass="entr" presetSubtype="6" accel="14000" decel="86000" fill="hold" nodeType="withEffect">
                                  <p:stCondLst>
                                    <p:cond delay="2000"/>
                                  </p:stCondLst>
                                  <p:childTnLst>
                                    <p:set>
                                      <p:cBhvr>
                                        <p:cTn id="54" dur="1" fill="hold">
                                          <p:stCondLst>
                                            <p:cond delay="0"/>
                                          </p:stCondLst>
                                        </p:cTn>
                                        <p:tgtEl>
                                          <p:spTgt spid="574"/>
                                        </p:tgtEl>
                                        <p:attrNameLst>
                                          <p:attrName>style.visibility</p:attrName>
                                        </p:attrNameLst>
                                      </p:cBhvr>
                                      <p:to>
                                        <p:strVal val="visible"/>
                                      </p:to>
                                    </p:set>
                                    <p:anim calcmode="lin" valueType="num">
                                      <p:cBhvr additive="base">
                                        <p:cTn id="55" dur="1500" fill="hold"/>
                                        <p:tgtEl>
                                          <p:spTgt spid="574"/>
                                        </p:tgtEl>
                                        <p:attrNameLst>
                                          <p:attrName>ppt_x</p:attrName>
                                        </p:attrNameLst>
                                      </p:cBhvr>
                                      <p:tavLst>
                                        <p:tav tm="0">
                                          <p:val>
                                            <p:strVal val="1+#ppt_w/2"/>
                                          </p:val>
                                        </p:tav>
                                        <p:tav tm="100000">
                                          <p:val>
                                            <p:strVal val="#ppt_x"/>
                                          </p:val>
                                        </p:tav>
                                      </p:tavLst>
                                    </p:anim>
                                    <p:anim calcmode="lin" valueType="num">
                                      <p:cBhvr additive="base">
                                        <p:cTn id="56" dur="1500" fill="hold"/>
                                        <p:tgtEl>
                                          <p:spTgt spid="57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5" grpId="0" animBg="1"/>
      <p:bldP spid="306" grpId="0" animBg="1"/>
    </p:bldLst>
  </p:timing>
</p:sld>
</file>

<file path=ppt/theme/theme1.xml><?xml version="1.0" encoding="utf-8"?>
<a:theme xmlns:a="http://schemas.openxmlformats.org/drawingml/2006/main" name="SAP 2019 16x9 black and white">
  <a:themeElements>
    <a:clrScheme name="SAP_colors_2018">
      <a:dk1>
        <a:srgbClr val="000000"/>
      </a:dk1>
      <a:lt1>
        <a:srgbClr val="FFFFFF"/>
      </a:lt1>
      <a:dk2>
        <a:srgbClr val="999999"/>
      </a:dk2>
      <a:lt2>
        <a:srgbClr val="CCCCCC"/>
      </a:lt2>
      <a:accent1>
        <a:srgbClr val="F0AB00"/>
      </a:accent1>
      <a:accent2>
        <a:srgbClr val="666666"/>
      </a:accent2>
      <a:accent3>
        <a:srgbClr val="008FD3"/>
      </a:accent3>
      <a:accent4>
        <a:srgbClr val="4FB81C"/>
      </a:accent4>
      <a:accent5>
        <a:srgbClr val="E35500"/>
      </a:accent5>
      <a:accent6>
        <a:srgbClr val="760A85"/>
      </a:accent6>
      <a:hlink>
        <a:srgbClr val="008FD3"/>
      </a:hlink>
      <a:folHlink>
        <a:srgbClr val="008FD3"/>
      </a:folHlink>
    </a:clrScheme>
    <a:fontScheme name="SAP Fonts">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noFill/>
        <a:ln w="25400" algn="ctr">
          <a:solidFill>
            <a:schemeClr val="tx1"/>
          </a:solidFill>
          <a:miter lim="800000"/>
          <a:headEnd/>
          <a:tailEnd/>
        </a:ln>
      </a:spPr>
      <a:bodyPr lIns="90000" tIns="72000" rIns="90000" bIns="72000" rtlCol="0" anchor="ctr"/>
      <a:lstStyle>
        <a:defPPr marR="0" algn="ctr" defTabSz="914400" eaLnBrk="1" fontAlgn="base" latinLnBrk="0" hangingPunct="1">
          <a:lnSpc>
            <a:spcPct val="100000"/>
          </a:lnSpc>
          <a:spcBef>
            <a:spcPct val="50000"/>
          </a:spcBef>
          <a:spcAft>
            <a:spcPct val="0"/>
          </a:spcAft>
          <a:buClr>
            <a:srgbClr val="F0AB00"/>
          </a:buClr>
          <a:buSzPct val="80000"/>
          <a:tabLst/>
          <a:defRPr kumimoji="0" sz="1800" b="0" i="0" u="none" strike="noStrike" kern="0" cap="none" spc="0" normalizeH="0" baseline="0" noProof="0" dirty="0" err="1" smtClean="0">
            <a:ln>
              <a:noFill/>
            </a:ln>
            <a:effectLst/>
            <a:uLnTx/>
            <a:uFillTx/>
            <a:ea typeface="Arial Unicode MS" pitchFamily="34" charset="-128"/>
            <a:cs typeface="Arial Unicode MS" pitchFamily="34" charset="-128"/>
          </a:defRPr>
        </a:defPPr>
      </a:lstStyle>
    </a:spDef>
    <a:lnDef>
      <a:spPr>
        <a:ln w="25400">
          <a:solidFill>
            <a:schemeClr val="tx1"/>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fontAlgn="base">
          <a:spcBef>
            <a:spcPct val="50000"/>
          </a:spcBef>
          <a:spcAft>
            <a:spcPct val="0"/>
          </a:spcAft>
          <a:buClr>
            <a:srgbClr val="F0AB00"/>
          </a:buClr>
          <a:buSzPct val="80000"/>
          <a:defRPr sz="1800" kern="0" dirty="0" err="1" smtClean="0">
            <a:ea typeface="Arial Unicode MS" pitchFamily="34" charset="-128"/>
            <a:cs typeface="Arial Unicode MS" pitchFamily="34" charset="-128"/>
          </a:defRPr>
        </a:defPPr>
      </a:lstStyle>
    </a:txDef>
  </a:objectDefaults>
  <a:extraClrSchemeLst/>
  <a:extLst>
    <a:ext uri="{05A4C25C-085E-4340-85A3-A5531E510DB2}">
      <thm15:themeFamily xmlns:thm15="http://schemas.microsoft.com/office/thememl/2012/main" name="Presentation1" id="{2E83DA92-898F-411D-9AD6-A3EB18108BD6}" vid="{684F41E8-2CDA-4FE9-A9AD-DF04499C052D}"/>
    </a:ext>
  </a:extLst>
</a:theme>
</file>

<file path=ppt/theme/theme2.xml><?xml version="1.0" encoding="utf-8"?>
<a:theme xmlns:a="http://schemas.openxmlformats.org/drawingml/2006/main" name="SAP 2019 16x9 blue">
  <a:themeElements>
    <a:clrScheme name="SAP_Colors2018 - blue">
      <a:dk1>
        <a:srgbClr val="00195A"/>
      </a:dk1>
      <a:lt1>
        <a:srgbClr val="FFFFFF"/>
      </a:lt1>
      <a:dk2>
        <a:srgbClr val="CCCCCC"/>
      </a:dk2>
      <a:lt2>
        <a:srgbClr val="999999"/>
      </a:lt2>
      <a:accent1>
        <a:srgbClr val="F0AB00"/>
      </a:accent1>
      <a:accent2>
        <a:srgbClr val="666666"/>
      </a:accent2>
      <a:accent3>
        <a:srgbClr val="0076CB"/>
      </a:accent3>
      <a:accent4>
        <a:srgbClr val="4FB81C"/>
      </a:accent4>
      <a:accent5>
        <a:srgbClr val="E35500"/>
      </a:accent5>
      <a:accent6>
        <a:srgbClr val="760A85"/>
      </a:accent6>
      <a:hlink>
        <a:srgbClr val="0076CB"/>
      </a:hlink>
      <a:folHlink>
        <a:srgbClr val="0076CB"/>
      </a:folHlink>
    </a:clrScheme>
    <a:fontScheme name="SAP Fonts">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noFill/>
        <a:ln w="25400" algn="ctr">
          <a:solidFill>
            <a:schemeClr val="tx1"/>
          </a:solidFill>
          <a:miter lim="800000"/>
          <a:headEnd/>
          <a:tailEnd/>
        </a:ln>
      </a:spPr>
      <a:bodyPr rot="0" spcFirstLastPara="0" vertOverflow="overflow" horzOverflow="overflow" vert="horz" wrap="square" lIns="90000" tIns="72000" rIns="90000" bIns="72000" numCol="1" spcCol="0" rtlCol="0" fromWordArt="0" anchor="ctr" anchorCtr="0" forceAA="0" compatLnSpc="1">
        <a:prstTxWarp prst="textNoShape">
          <a:avLst/>
        </a:prstTxWarp>
        <a:noAutofit/>
      </a:bodyPr>
      <a:lstStyle>
        <a:defPPr marR="0" algn="ctr" defTabSz="914400" eaLnBrk="1" fontAlgn="base" latinLnBrk="0" hangingPunct="1">
          <a:lnSpc>
            <a:spcPct val="100000"/>
          </a:lnSpc>
          <a:spcBef>
            <a:spcPct val="50000"/>
          </a:spcBef>
          <a:spcAft>
            <a:spcPct val="0"/>
          </a:spcAft>
          <a:buClr>
            <a:srgbClr val="F0AB00"/>
          </a:buClr>
          <a:buSzPct val="80000"/>
          <a:tabLst/>
          <a:defRPr kumimoji="0" sz="1800" b="0" i="0" u="none" strike="noStrike" kern="0" cap="none" spc="0" normalizeH="0" baseline="0" noProof="0" dirty="0" err="1" smtClean="0">
            <a:ln>
              <a:noFill/>
            </a:ln>
            <a:effectLst/>
            <a:uLnTx/>
            <a:uFillTx/>
            <a:ea typeface="Arial Unicode MS" pitchFamily="34" charset="-128"/>
            <a:cs typeface="Arial Unicode MS" pitchFamily="34" charset="-128"/>
          </a:defRPr>
        </a:defPPr>
      </a:lstStyle>
    </a:spDef>
    <a:lnDef>
      <a:spPr>
        <a:ln w="25400">
          <a:solidFill>
            <a:schemeClr val="tx1"/>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algn="l" fontAlgn="base">
          <a:spcBef>
            <a:spcPct val="50000"/>
          </a:spcBef>
          <a:spcAft>
            <a:spcPct val="0"/>
          </a:spcAft>
          <a:buClr>
            <a:srgbClr val="F0AB00"/>
          </a:buClr>
          <a:buSzPct val="80000"/>
          <a:defRPr sz="1800" kern="0" dirty="0" err="1" smtClean="0">
            <a:ea typeface="Arial Unicode MS" pitchFamily="34" charset="-128"/>
            <a:cs typeface="Arial Unicode MS" pitchFamily="34" charset="-128"/>
          </a:defRPr>
        </a:defPPr>
      </a:lstStyle>
    </a:txDef>
  </a:objectDefaults>
  <a:extraClrSchemeLst/>
  <a:extLst>
    <a:ext uri="{05A4C25C-085E-4340-85A3-A5531E510DB2}">
      <thm15:themeFamily xmlns:thm15="http://schemas.microsoft.com/office/thememl/2012/main" name="Presentation1" id="{2E83DA92-898F-411D-9AD6-A3EB18108BD6}" vid="{7DD5979D-BBE6-4AA0-9A01-39731574BCE9}"/>
    </a:ext>
  </a:extLst>
</a:theme>
</file>

<file path=ppt/theme/theme3.xml><?xml version="1.0" encoding="utf-8"?>
<a:theme xmlns:a="http://schemas.openxmlformats.org/drawingml/2006/main" name="Office Theme">
  <a:themeElements>
    <a:clrScheme name="SAP_Colors2011_1.1">
      <a:dk1>
        <a:srgbClr val="000000"/>
      </a:dk1>
      <a:lt1>
        <a:srgbClr val="FFFFFF"/>
      </a:lt1>
      <a:dk2>
        <a:srgbClr val="0076CB"/>
      </a:dk2>
      <a:lt2>
        <a:srgbClr val="CCCCCC"/>
      </a:lt2>
      <a:accent1>
        <a:srgbClr val="F0AB00"/>
      </a:accent1>
      <a:accent2>
        <a:srgbClr val="666666"/>
      </a:accent2>
      <a:accent3>
        <a:srgbClr val="0076CB"/>
      </a:accent3>
      <a:accent4>
        <a:srgbClr val="4FB81C"/>
      </a:accent4>
      <a:accent5>
        <a:srgbClr val="E35500"/>
      </a:accent5>
      <a:accent6>
        <a:srgbClr val="760A85"/>
      </a:accent6>
      <a:hlink>
        <a:srgbClr val="666666"/>
      </a:hlink>
      <a:folHlink>
        <a:srgbClr val="CCCCCC"/>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SAP_Colors2011">
      <a:dk1>
        <a:srgbClr val="000000"/>
      </a:dk1>
      <a:lt1>
        <a:srgbClr val="FFFFFF"/>
      </a:lt1>
      <a:dk2>
        <a:srgbClr val="00AFE3"/>
      </a:dk2>
      <a:lt2>
        <a:srgbClr val="CCCCCC"/>
      </a:lt2>
      <a:accent1>
        <a:srgbClr val="FDB913"/>
      </a:accent1>
      <a:accent2>
        <a:srgbClr val="626366"/>
      </a:accent2>
      <a:accent3>
        <a:srgbClr val="0082C9"/>
      </a:accent3>
      <a:accent4>
        <a:srgbClr val="4BBE44"/>
      </a:accent4>
      <a:accent5>
        <a:srgbClr val="B1D249"/>
      </a:accent5>
      <a:accent6>
        <a:srgbClr val="80298F"/>
      </a:accent6>
      <a:hlink>
        <a:srgbClr val="04357B"/>
      </a:hlink>
      <a:folHlink>
        <a:srgbClr val="999999"/>
      </a:folHlink>
    </a:clrScheme>
    <a:fontScheme name="SAP_Fonts2011">
      <a:majorFont>
        <a:latin typeface="Arial"/>
        <a:ea typeface=""/>
        <a:cs typeface=""/>
      </a:majorFont>
      <a:minorFont>
        <a:latin typeface="Arial"/>
        <a:ea typeface=""/>
        <a:cs typeface=""/>
      </a:minorFont>
    </a:fontScheme>
    <a:fmtScheme name="Me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SAP 2019 16x9 black and white</Template>
  <TotalTime>2117</TotalTime>
  <Words>1043</Words>
  <Application>Microsoft Macintosh PowerPoint</Application>
  <PresentationFormat>Custom</PresentationFormat>
  <Paragraphs>145</Paragraphs>
  <Slides>20</Slides>
  <Notes>4</Notes>
  <HiddenSlides>2</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20</vt:i4>
      </vt:variant>
    </vt:vector>
  </HeadingPairs>
  <TitlesOfParts>
    <vt:vector size="30" baseType="lpstr">
      <vt:lpstr>Arial</vt:lpstr>
      <vt:lpstr>Century Gothic</vt:lpstr>
      <vt:lpstr>Courier New</vt:lpstr>
      <vt:lpstr>dt-technology-02</vt:lpstr>
      <vt:lpstr>Open Sans Bold</vt:lpstr>
      <vt:lpstr>Symbol</vt:lpstr>
      <vt:lpstr>wingdings</vt:lpstr>
      <vt:lpstr>wingdings</vt:lpstr>
      <vt:lpstr>SAP 2019 16x9 black and white</vt:lpstr>
      <vt:lpstr>SAP 2019 16x9 blue</vt:lpstr>
      <vt:lpstr>Introduction to Lean Kanban systems</vt:lpstr>
      <vt:lpstr>Agenda</vt:lpstr>
      <vt:lpstr>Background</vt:lpstr>
      <vt:lpstr>What does Lean mean?</vt:lpstr>
      <vt:lpstr>Kanban principles</vt:lpstr>
      <vt:lpstr>Kanban and the theory behind it</vt:lpstr>
      <vt:lpstr>Theories behind it</vt:lpstr>
      <vt:lpstr>Kanban Principles</vt:lpstr>
      <vt:lpstr>Visualize</vt:lpstr>
      <vt:lpstr>Limit WIP</vt:lpstr>
      <vt:lpstr>Manage flow</vt:lpstr>
      <vt:lpstr>Everyday Kanban</vt:lpstr>
      <vt:lpstr>PowerPoint Presentation</vt:lpstr>
      <vt:lpstr>Where to start?</vt:lpstr>
      <vt:lpstr>Cadences</vt:lpstr>
      <vt:lpstr>Designing the board</vt:lpstr>
      <vt:lpstr>PowerPoint Presentation</vt:lpstr>
      <vt:lpstr>Thank you.</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Goes Here and Here and Here</dc:title>
  <dc:creator>Souza Mattos, Leo</dc:creator>
  <cp:keywords>2019/16:9/black and white</cp:keywords>
  <cp:lastModifiedBy>Souza Mattos, Leo</cp:lastModifiedBy>
  <cp:revision>2</cp:revision>
  <dcterms:created xsi:type="dcterms:W3CDTF">2019-04-08T15:16:31Z</dcterms:created>
  <dcterms:modified xsi:type="dcterms:W3CDTF">2019-04-15T16:34:03Z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AdHocReviewCycleID">
    <vt:i4>1101452479</vt:i4>
  </property>
  <property fmtid="{D5CDD505-2E9C-101B-9397-08002B2CF9AE}" pid="3" name="_NewReviewCycle">
    <vt:lpwstr/>
  </property>
  <property fmtid="{D5CDD505-2E9C-101B-9397-08002B2CF9AE}" pid="4" name="_EmailSubject">
    <vt:lpwstr>SAP - PPT Exploration (Updated)</vt:lpwstr>
  </property>
  <property fmtid="{D5CDD505-2E9C-101B-9397-08002B2CF9AE}" pid="5" name="_AuthorEmail">
    <vt:lpwstr>heidi.bitz@sap.com</vt:lpwstr>
  </property>
  <property fmtid="{D5CDD505-2E9C-101B-9397-08002B2CF9AE}" pid="6" name="_AuthorEmailDisplayName">
    <vt:lpwstr>Bitz, Heidi</vt:lpwstr>
  </property>
  <property fmtid="{D5CDD505-2E9C-101B-9397-08002B2CF9AE}" pid="7" name="_PreviousAdHocReviewCycleID">
    <vt:i4>1357826825</vt:i4>
  </property>
</Properties>
</file>